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tags/tag5.xml" ContentType="application/vnd.openxmlformats-officedocument.presentationml.tags+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111"/>
  </p:notesMasterIdLst>
  <p:handoutMasterIdLst>
    <p:handoutMasterId r:id="rId112"/>
  </p:handoutMasterIdLst>
  <p:sldIdLst>
    <p:sldId id="628" r:id="rId2"/>
    <p:sldId id="630" r:id="rId3"/>
    <p:sldId id="658" r:id="rId4"/>
    <p:sldId id="398" r:id="rId5"/>
    <p:sldId id="675" r:id="rId6"/>
    <p:sldId id="582" r:id="rId7"/>
    <p:sldId id="579" r:id="rId8"/>
    <p:sldId id="587" r:id="rId9"/>
    <p:sldId id="580" r:id="rId10"/>
    <p:sldId id="581" r:id="rId11"/>
    <p:sldId id="588" r:id="rId12"/>
    <p:sldId id="589" r:id="rId13"/>
    <p:sldId id="583" r:id="rId14"/>
    <p:sldId id="584" r:id="rId15"/>
    <p:sldId id="586" r:id="rId16"/>
    <p:sldId id="402" r:id="rId17"/>
    <p:sldId id="403" r:id="rId18"/>
    <p:sldId id="590" r:id="rId19"/>
    <p:sldId id="591" r:id="rId20"/>
    <p:sldId id="404" r:id="rId21"/>
    <p:sldId id="405" r:id="rId22"/>
    <p:sldId id="393" r:id="rId23"/>
    <p:sldId id="390" r:id="rId24"/>
    <p:sldId id="592" r:id="rId25"/>
    <p:sldId id="593" r:id="rId26"/>
    <p:sldId id="396" r:id="rId27"/>
    <p:sldId id="621" r:id="rId28"/>
    <p:sldId id="397" r:id="rId29"/>
    <p:sldId id="406" r:id="rId30"/>
    <p:sldId id="422" r:id="rId31"/>
    <p:sldId id="423" r:id="rId32"/>
    <p:sldId id="407" r:id="rId33"/>
    <p:sldId id="424" r:id="rId34"/>
    <p:sldId id="425" r:id="rId35"/>
    <p:sldId id="408" r:id="rId36"/>
    <p:sldId id="426" r:id="rId37"/>
    <p:sldId id="427" r:id="rId38"/>
    <p:sldId id="603" r:id="rId39"/>
    <p:sldId id="595" r:id="rId40"/>
    <p:sldId id="604" r:id="rId41"/>
    <p:sldId id="428" r:id="rId42"/>
    <p:sldId id="409" r:id="rId43"/>
    <p:sldId id="597" r:id="rId44"/>
    <p:sldId id="598" r:id="rId45"/>
    <p:sldId id="410" r:id="rId46"/>
    <p:sldId id="430" r:id="rId47"/>
    <p:sldId id="661" r:id="rId48"/>
    <p:sldId id="411" r:id="rId49"/>
    <p:sldId id="599" r:id="rId50"/>
    <p:sldId id="600" r:id="rId51"/>
    <p:sldId id="412" r:id="rId52"/>
    <p:sldId id="601" r:id="rId53"/>
    <p:sldId id="602" r:id="rId54"/>
    <p:sldId id="413" r:id="rId55"/>
    <p:sldId id="414" r:id="rId56"/>
    <p:sldId id="605" r:id="rId57"/>
    <p:sldId id="606" r:id="rId58"/>
    <p:sldId id="415" r:id="rId59"/>
    <p:sldId id="608" r:id="rId60"/>
    <p:sldId id="607" r:id="rId61"/>
    <p:sldId id="622" r:id="rId62"/>
    <p:sldId id="416" r:id="rId63"/>
    <p:sldId id="417" r:id="rId64"/>
    <p:sldId id="418" r:id="rId65"/>
    <p:sldId id="419" r:id="rId66"/>
    <p:sldId id="624" r:id="rId67"/>
    <p:sldId id="420" r:id="rId68"/>
    <p:sldId id="610" r:id="rId69"/>
    <p:sldId id="609" r:id="rId70"/>
    <p:sldId id="611" r:id="rId71"/>
    <p:sldId id="612" r:id="rId72"/>
    <p:sldId id="613" r:id="rId73"/>
    <p:sldId id="614" r:id="rId74"/>
    <p:sldId id="623" r:id="rId75"/>
    <p:sldId id="421" r:id="rId76"/>
    <p:sldId id="631" r:id="rId77"/>
    <p:sldId id="633" r:id="rId78"/>
    <p:sldId id="634" r:id="rId79"/>
    <p:sldId id="663" r:id="rId80"/>
    <p:sldId id="664" r:id="rId81"/>
    <p:sldId id="639" r:id="rId82"/>
    <p:sldId id="640" r:id="rId83"/>
    <p:sldId id="665" r:id="rId84"/>
    <p:sldId id="666" r:id="rId85"/>
    <p:sldId id="667" r:id="rId86"/>
    <p:sldId id="668" r:id="rId87"/>
    <p:sldId id="669" r:id="rId88"/>
    <p:sldId id="642" r:id="rId89"/>
    <p:sldId id="643" r:id="rId90"/>
    <p:sldId id="670" r:id="rId91"/>
    <p:sldId id="671" r:id="rId92"/>
    <p:sldId id="644" r:id="rId93"/>
    <p:sldId id="645" r:id="rId94"/>
    <p:sldId id="646" r:id="rId95"/>
    <p:sldId id="647" r:id="rId96"/>
    <p:sldId id="648" r:id="rId97"/>
    <p:sldId id="649" r:id="rId98"/>
    <p:sldId id="650" r:id="rId99"/>
    <p:sldId id="651" r:id="rId100"/>
    <p:sldId id="672" r:id="rId101"/>
    <p:sldId id="652" r:id="rId102"/>
    <p:sldId id="653" r:id="rId103"/>
    <p:sldId id="654" r:id="rId104"/>
    <p:sldId id="655" r:id="rId105"/>
    <p:sldId id="656" r:id="rId106"/>
    <p:sldId id="657" r:id="rId107"/>
    <p:sldId id="659" r:id="rId108"/>
    <p:sldId id="487" r:id="rId109"/>
    <p:sldId id="627" r:id="rId110"/>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32" algn="l" rtl="0" fontAlgn="base">
      <a:spcBef>
        <a:spcPct val="0"/>
      </a:spcBef>
      <a:spcAft>
        <a:spcPct val="0"/>
      </a:spcAft>
      <a:defRPr sz="4800" kern="1200">
        <a:solidFill>
          <a:schemeClr val="bg1"/>
        </a:solidFill>
        <a:latin typeface="Arial" charset="0"/>
        <a:ea typeface="+mn-ea"/>
        <a:cs typeface="+mn-cs"/>
      </a:defRPr>
    </a:lvl2pPr>
    <a:lvl3pPr marL="914062" algn="l" rtl="0" fontAlgn="base">
      <a:spcBef>
        <a:spcPct val="0"/>
      </a:spcBef>
      <a:spcAft>
        <a:spcPct val="0"/>
      </a:spcAft>
      <a:defRPr sz="4800" kern="1200">
        <a:solidFill>
          <a:schemeClr val="bg1"/>
        </a:solidFill>
        <a:latin typeface="Arial" charset="0"/>
        <a:ea typeface="+mn-ea"/>
        <a:cs typeface="+mn-cs"/>
      </a:defRPr>
    </a:lvl3pPr>
    <a:lvl4pPr marL="1371093" algn="l" rtl="0" fontAlgn="base">
      <a:spcBef>
        <a:spcPct val="0"/>
      </a:spcBef>
      <a:spcAft>
        <a:spcPct val="0"/>
      </a:spcAft>
      <a:defRPr sz="4800" kern="1200">
        <a:solidFill>
          <a:schemeClr val="bg1"/>
        </a:solidFill>
        <a:latin typeface="Arial" charset="0"/>
        <a:ea typeface="+mn-ea"/>
        <a:cs typeface="+mn-cs"/>
      </a:defRPr>
    </a:lvl4pPr>
    <a:lvl5pPr marL="1828125" algn="l" rtl="0" fontAlgn="base">
      <a:spcBef>
        <a:spcPct val="0"/>
      </a:spcBef>
      <a:spcAft>
        <a:spcPct val="0"/>
      </a:spcAft>
      <a:defRPr sz="4800" kern="1200">
        <a:solidFill>
          <a:schemeClr val="bg1"/>
        </a:solidFill>
        <a:latin typeface="Arial" charset="0"/>
        <a:ea typeface="+mn-ea"/>
        <a:cs typeface="+mn-cs"/>
      </a:defRPr>
    </a:lvl5pPr>
    <a:lvl6pPr marL="2285156" algn="l" defTabSz="914062" rtl="0" eaLnBrk="1" latinLnBrk="0" hangingPunct="1">
      <a:defRPr sz="4800" kern="1200">
        <a:solidFill>
          <a:schemeClr val="bg1"/>
        </a:solidFill>
        <a:latin typeface="Arial" charset="0"/>
        <a:ea typeface="+mn-ea"/>
        <a:cs typeface="+mn-cs"/>
      </a:defRPr>
    </a:lvl6pPr>
    <a:lvl7pPr marL="2742187" algn="l" defTabSz="914062" rtl="0" eaLnBrk="1" latinLnBrk="0" hangingPunct="1">
      <a:defRPr sz="4800" kern="1200">
        <a:solidFill>
          <a:schemeClr val="bg1"/>
        </a:solidFill>
        <a:latin typeface="Arial" charset="0"/>
        <a:ea typeface="+mn-ea"/>
        <a:cs typeface="+mn-cs"/>
      </a:defRPr>
    </a:lvl7pPr>
    <a:lvl8pPr marL="3199218" algn="l" defTabSz="914062" rtl="0" eaLnBrk="1" latinLnBrk="0" hangingPunct="1">
      <a:defRPr sz="4800" kern="1200">
        <a:solidFill>
          <a:schemeClr val="bg1"/>
        </a:solidFill>
        <a:latin typeface="Arial" charset="0"/>
        <a:ea typeface="+mn-ea"/>
        <a:cs typeface="+mn-cs"/>
      </a:defRPr>
    </a:lvl8pPr>
    <a:lvl9pPr marL="3656249" algn="l" defTabSz="914062"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00458B"/>
    <a:srgbClr val="DDDDDD"/>
    <a:srgbClr val="969696"/>
    <a:srgbClr val="B2B2B2"/>
    <a:srgbClr val="00AADD"/>
    <a:srgbClr val="993388"/>
    <a:srgbClr val="005A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00" autoAdjust="0"/>
  </p:normalViewPr>
  <p:slideViewPr>
    <p:cSldViewPr snapToObjects="1">
      <p:cViewPr varScale="1">
        <p:scale>
          <a:sx n="60" d="100"/>
          <a:sy n="60" d="100"/>
        </p:scale>
        <p:origin x="-29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28"/>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image" Target="../media/image43.png"/><Relationship Id="rId16" Type="http://schemas.openxmlformats.org/officeDocument/2006/relationships/image" Target="../media/image57.png"/><Relationship Id="rId1" Type="http://schemas.openxmlformats.org/officeDocument/2006/relationships/image" Target="../media/image42.png"/><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1F644DA3-89CF-4DC9-A4CA-5C7DA4B8FB8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7680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B27AFCB4-DC15-4D2D-9053-E250ADB4081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32" algn="l" rtl="0" eaLnBrk="0" fontAlgn="base" hangingPunct="0">
      <a:spcBef>
        <a:spcPct val="30000"/>
      </a:spcBef>
      <a:spcAft>
        <a:spcPct val="0"/>
      </a:spcAft>
      <a:defRPr sz="1200" kern="1200">
        <a:solidFill>
          <a:schemeClr val="tx1"/>
        </a:solidFill>
        <a:latin typeface="Arial" charset="0"/>
        <a:ea typeface="+mn-ea"/>
        <a:cs typeface="+mn-cs"/>
      </a:defRPr>
    </a:lvl2pPr>
    <a:lvl3pPr marL="914062" algn="l" rtl="0" eaLnBrk="0" fontAlgn="base" hangingPunct="0">
      <a:spcBef>
        <a:spcPct val="30000"/>
      </a:spcBef>
      <a:spcAft>
        <a:spcPct val="0"/>
      </a:spcAft>
      <a:defRPr sz="1200" kern="1200">
        <a:solidFill>
          <a:schemeClr val="tx1"/>
        </a:solidFill>
        <a:latin typeface="Arial" charset="0"/>
        <a:ea typeface="+mn-ea"/>
        <a:cs typeface="+mn-cs"/>
      </a:defRPr>
    </a:lvl3pPr>
    <a:lvl4pPr marL="1371093" algn="l" rtl="0" eaLnBrk="0" fontAlgn="base" hangingPunct="0">
      <a:spcBef>
        <a:spcPct val="30000"/>
      </a:spcBef>
      <a:spcAft>
        <a:spcPct val="0"/>
      </a:spcAft>
      <a:defRPr sz="1200" kern="1200">
        <a:solidFill>
          <a:schemeClr val="tx1"/>
        </a:solidFill>
        <a:latin typeface="Arial" charset="0"/>
        <a:ea typeface="+mn-ea"/>
        <a:cs typeface="+mn-cs"/>
      </a:defRPr>
    </a:lvl4pPr>
    <a:lvl5pPr marL="1828125" algn="l" rtl="0" eaLnBrk="0" fontAlgn="base" hangingPunct="0">
      <a:spcBef>
        <a:spcPct val="30000"/>
      </a:spcBef>
      <a:spcAft>
        <a:spcPct val="0"/>
      </a:spcAft>
      <a:defRPr sz="1200" kern="1200">
        <a:solidFill>
          <a:schemeClr val="tx1"/>
        </a:solidFill>
        <a:latin typeface="Arial" charset="0"/>
        <a:ea typeface="+mn-ea"/>
        <a:cs typeface="+mn-cs"/>
      </a:defRPr>
    </a:lvl5pPr>
    <a:lvl6pPr marL="2285156" algn="l" defTabSz="914062" rtl="0" eaLnBrk="1" latinLnBrk="0" hangingPunct="1">
      <a:defRPr sz="1200" kern="1200">
        <a:solidFill>
          <a:schemeClr val="tx1"/>
        </a:solidFill>
        <a:latin typeface="+mn-lt"/>
        <a:ea typeface="+mn-ea"/>
        <a:cs typeface="+mn-cs"/>
      </a:defRPr>
    </a:lvl6pPr>
    <a:lvl7pPr marL="2742187" algn="l" defTabSz="914062" rtl="0" eaLnBrk="1" latinLnBrk="0" hangingPunct="1">
      <a:defRPr sz="1200" kern="1200">
        <a:solidFill>
          <a:schemeClr val="tx1"/>
        </a:solidFill>
        <a:latin typeface="+mn-lt"/>
        <a:ea typeface="+mn-ea"/>
        <a:cs typeface="+mn-cs"/>
      </a:defRPr>
    </a:lvl7pPr>
    <a:lvl8pPr marL="3199218" algn="l" defTabSz="914062" rtl="0" eaLnBrk="1" latinLnBrk="0" hangingPunct="1">
      <a:defRPr sz="1200" kern="1200">
        <a:solidFill>
          <a:schemeClr val="tx1"/>
        </a:solidFill>
        <a:latin typeface="+mn-lt"/>
        <a:ea typeface="+mn-ea"/>
        <a:cs typeface="+mn-cs"/>
      </a:defRPr>
    </a:lvl8pPr>
    <a:lvl9pPr marL="3656249" algn="l" defTabSz="9140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8" Type="http://schemas.openxmlformats.org/officeDocument/2006/relationships/hyperlink" Target="http://msdn.microsoft.com/library/default.asp?url=/library/en-us/cpref/html/frlrfSystemStringClassTopic.asp" TargetMode="External"/><Relationship Id="rId3" Type="http://schemas.openxmlformats.org/officeDocument/2006/relationships/hyperlink" Target="mk:@MSITStore:C:\Dl\ADSK\Revit\RS%202008%20Beta1\Revit%202008%20SDK\RevitAPI%202008.chm::/Autodesk.Revit.Elements.TextNote.html" TargetMode="External"/><Relationship Id="rId7" Type="http://schemas.openxmlformats.org/officeDocument/2006/relationships/hyperlink" Target="mk:@MSITStore:C:\Dl\ADSK\Revit\RS%202008%20Beta1\Revit%202008%20SDK\RevitAPI%202008.chm::/Autodesk.Revit.Enums.TextAlignFlags.html" TargetMode="External"/><Relationship Id="rId2" Type="http://schemas.openxmlformats.org/officeDocument/2006/relationships/slide" Target="../slides/slide106.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DoubleClassTopic.asp" TargetMode="External"/><Relationship Id="rId5" Type="http://schemas.openxmlformats.org/officeDocument/2006/relationships/hyperlink" Target="mk:@MSITStore:C:\Dl\ADSK\Revit\RS%202008%20Beta1\Revit%202008%20SDK\RevitAPI%202008.chm::/Autodesk.Revit.Geometry.XYZ.html" TargetMode="External"/><Relationship Id="rId4" Type="http://schemas.openxmlformats.org/officeDocument/2006/relationships/hyperlink" Target="mk:@MSITStore:C:\Dl\ADSK\Revit\RS%202008%20Beta1\Revit%202008%20SDK\RevitAPI%202008.chm::/Autodesk.Revit.Elements.View.html" TargetMode="Externa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mk:@MSITStore:C:\RevitAPI%202009\Revit%202009%20SDK\RevitAPI.chm::/html/T_Autodesk_Revit_Parameters_ExternalDefinition.ht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8" Type="http://schemas.openxmlformats.org/officeDocument/2006/relationships/hyperlink" Target="mk:@MSITStore:C:\Dl\ADSK\Revit\RS%202008%20Beta1\Revit%202008%20SDK\RevitAPI%202008.chm::/Autodesk.Revit.Enums.TagOrientation.html" TargetMode="External"/><Relationship Id="rId3" Type="http://schemas.openxmlformats.org/officeDocument/2006/relationships/hyperlink" Target="mk:@MSITStore:C:\Dl\ADSK\Revit\RS%202008%20Beta1\Revit%202008%20SDK\RevitAPI%202008.chm::/Autodesk.Revit.Elements.IndependentTag.html" TargetMode="External"/><Relationship Id="rId7" Type="http://schemas.openxmlformats.org/officeDocument/2006/relationships/hyperlink" Target="mk:@MSITStore:C:\Dl\ADSK\Revit\RS%202008%20Beta1\Revit%202008%20SDK\RevitAPI%202008.chm::/Autodesk.Revit.Enums.TagMode.html" TargetMode="External"/><Relationship Id="rId2" Type="http://schemas.openxmlformats.org/officeDocument/2006/relationships/slide" Target="../slides/slide105.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BooleanClassTopic.asp" TargetMode="External"/><Relationship Id="rId5" Type="http://schemas.openxmlformats.org/officeDocument/2006/relationships/hyperlink" Target="mk:@MSITStore:C:\Dl\ADSK\Revit\RS%202008%20Beta1\Revit%202008%20SDK\RevitAPI%202008.chm::/Autodesk.Revit.Element.html" TargetMode="External"/><Relationship Id="rId4" Type="http://schemas.openxmlformats.org/officeDocument/2006/relationships/hyperlink" Target="mk:@MSITStore:C:\Dl\ADSK\Revit\RS%202008%20Beta1\Revit%202008%20SDK\RevitAPI%202008.chm::/Autodesk.Revit.Elements.View.html" TargetMode="External"/><Relationship Id="rId9" Type="http://schemas.openxmlformats.org/officeDocument/2006/relationships/hyperlink" Target="mk:@MSITStore:C:\Dl\ADSK\Revit\RS%202008%20Beta1\Revit%202008%20SDK\RevitAPI%202008.chm::/Autodesk.Revit.Geometry.XYZ.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ABB43D-4417-45FE-B912-D47F92A50079}" type="slidenum">
              <a:rPr lang="en-US"/>
              <a:pPr/>
              <a:t>1</a:t>
            </a:fld>
            <a:endParaRPr lang="en-US"/>
          </a:p>
        </p:txBody>
      </p:sp>
      <p:sp>
        <p:nvSpPr>
          <p:cNvPr id="707586" name="Rectangle 2"/>
          <p:cNvSpPr>
            <a:spLocks noGrp="1" noRot="1" noChangeAspect="1" noChangeArrowheads="1" noTextEdit="1"/>
          </p:cNvSpPr>
          <p:nvPr>
            <p:ph type="sldImg"/>
          </p:nvPr>
        </p:nvSpPr>
        <p:spPr>
          <a:xfrm>
            <a:off x="1716088" y="692150"/>
            <a:ext cx="3597275" cy="2698750"/>
          </a:xfrm>
          <a:ln/>
        </p:spPr>
      </p:sp>
      <p:sp>
        <p:nvSpPr>
          <p:cNvPr id="707587" name="Rectangle 3"/>
          <p:cNvSpPr>
            <a:spLocks noGrp="1" noChangeArrowheads="1"/>
          </p:cNvSpPr>
          <p:nvPr>
            <p:ph type="body" idx="1"/>
          </p:nvPr>
        </p:nvSpPr>
        <p:spPr/>
        <p:txBody>
          <a:bodyPr/>
          <a:lstStyle/>
          <a:p>
            <a:r>
              <a:rPr lang="en-GB"/>
              <a:t>Welcome, ladies and gentlemen</a:t>
            </a:r>
            <a:r>
              <a:rPr lang="en-GB" smtClean="0"/>
              <a:t>. We </a:t>
            </a:r>
            <a:r>
              <a:rPr lang="en-GB"/>
              <a:t>are virtually gathered here today to discuss the Revit Structure 2008 API</a:t>
            </a:r>
            <a:r>
              <a:rPr lang="en-GB" smtClean="0"/>
              <a:t>. First</a:t>
            </a:r>
            <a:r>
              <a:rPr lang="en-GB"/>
              <a:t>, let me </a:t>
            </a:r>
            <a:r>
              <a:rPr lang="en-GB" smtClean="0"/>
              <a:t>say a few words about livemeeting and the conference</a:t>
            </a:r>
            <a:r>
              <a:rPr lang="en-GB" baseline="0" smtClean="0"/>
              <a:t> call features, and </a:t>
            </a:r>
            <a:r>
              <a:rPr lang="en-GB" smtClean="0"/>
              <a:t>present </a:t>
            </a:r>
            <a:r>
              <a:rPr lang="en-GB"/>
              <a:t>myself.</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58AED49-8648-4FB6-A96C-2E47973AA17E}" type="slidenum">
              <a:rPr lang="en-US"/>
              <a:pPr/>
              <a:t>11</a:t>
            </a:fld>
            <a:endParaRPr lang="en-US"/>
          </a:p>
        </p:txBody>
      </p:sp>
      <p:sp>
        <p:nvSpPr>
          <p:cNvPr id="84995" name="Rectangle 2"/>
          <p:cNvSpPr>
            <a:spLocks noGrp="1" noRot="1" noChangeAspect="1" noChangeArrowheads="1" noTextEdit="1"/>
          </p:cNvSpPr>
          <p:nvPr>
            <p:ph type="sldImg"/>
          </p:nvPr>
        </p:nvSpPr>
        <p:spPr>
          <a:xfrm>
            <a:off x="1162050" y="692150"/>
            <a:ext cx="4610100" cy="3457575"/>
          </a:xfrm>
          <a:ln/>
        </p:spPr>
      </p:sp>
      <p:sp>
        <p:nvSpPr>
          <p:cNvPr id="84996"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44BAE7-68D6-4057-8FC6-76713CC52B74}" type="slidenum">
              <a:rPr lang="en-US"/>
              <a:pPr/>
              <a:t>106</a:t>
            </a:fld>
            <a:endParaRPr lang="en-US"/>
          </a:p>
        </p:txBody>
      </p:sp>
      <p:sp>
        <p:nvSpPr>
          <p:cNvPr id="54275" name="Rectangle 2"/>
          <p:cNvSpPr>
            <a:spLocks noGrp="1" noRot="1" noChangeAspect="1" noChangeArrowheads="1" noTextEdit="1"/>
          </p:cNvSpPr>
          <p:nvPr>
            <p:ph type="sldImg"/>
          </p:nvPr>
        </p:nvSpPr>
        <p:spPr>
          <a:xfrm>
            <a:off x="1716088" y="692150"/>
            <a:ext cx="3597275" cy="2698750"/>
          </a:xfrm>
          <a:ln/>
        </p:spPr>
      </p:sp>
      <p:sp>
        <p:nvSpPr>
          <p:cNvPr id="54276" name="Rectangle 3"/>
          <p:cNvSpPr>
            <a:spLocks noGrp="1" noChangeArrowheads="1"/>
          </p:cNvSpPr>
          <p:nvPr>
            <p:ph type="body" idx="1"/>
          </p:nvPr>
        </p:nvSpPr>
        <p:spPr>
          <a:noFill/>
          <a:ln/>
        </p:spPr>
        <p:txBody>
          <a:bodyPr/>
          <a:lstStyle/>
          <a:p>
            <a:pPr eaLnBrk="1" hangingPunct="1"/>
            <a:r>
              <a:rPr lang="en-US" smtClean="0"/>
              <a:t>public </a:t>
            </a:r>
            <a:r>
              <a:rPr lang="en-US" smtClean="0">
                <a:hlinkClick r:id="rId3"/>
              </a:rPr>
              <a:t>TextNote</a:t>
            </a:r>
            <a:r>
              <a:rPr lang="en-US" smtClean="0"/>
              <a:t> NewTextNote(</a:t>
            </a:r>
            <a:br>
              <a:rPr lang="en-US" smtClean="0"/>
            </a:br>
            <a:r>
              <a:rPr lang="en-US" smtClean="0"/>
              <a:t>   </a:t>
            </a:r>
            <a:r>
              <a:rPr lang="en-US" smtClean="0">
                <a:hlinkClick r:id="rId4"/>
              </a:rPr>
              <a:t>View</a:t>
            </a:r>
            <a:r>
              <a:rPr lang="en-US" smtClean="0"/>
              <a:t> </a:t>
            </a:r>
            <a:r>
              <a:rPr lang="en-US" i="1" smtClean="0"/>
              <a:t>pView</a:t>
            </a:r>
            <a:r>
              <a:rPr lang="en-US" smtClean="0"/>
              <a:t>,</a:t>
            </a:r>
            <a:br>
              <a:rPr lang="en-US" smtClean="0"/>
            </a:br>
            <a:r>
              <a:rPr lang="en-US" smtClean="0"/>
              <a:t>   </a:t>
            </a:r>
            <a:r>
              <a:rPr lang="en-US" smtClean="0">
                <a:hlinkClick r:id="rId5"/>
              </a:rPr>
              <a:t>XYZ</a:t>
            </a:r>
            <a:r>
              <a:rPr lang="en-US" smtClean="0"/>
              <a:t> </a:t>
            </a:r>
            <a:r>
              <a:rPr lang="en-US" i="1" smtClean="0"/>
              <a:t>origin</a:t>
            </a:r>
            <a:r>
              <a:rPr lang="en-US" smtClean="0"/>
              <a:t>,</a:t>
            </a:r>
            <a:br>
              <a:rPr lang="en-US" smtClean="0"/>
            </a:br>
            <a:r>
              <a:rPr lang="en-US" smtClean="0"/>
              <a:t>   </a:t>
            </a:r>
            <a:r>
              <a:rPr lang="en-US" smtClean="0">
                <a:hlinkClick r:id="rId5"/>
              </a:rPr>
              <a:t>XYZ</a:t>
            </a:r>
            <a:r>
              <a:rPr lang="en-US" smtClean="0"/>
              <a:t> </a:t>
            </a:r>
            <a:r>
              <a:rPr lang="en-US" i="1" smtClean="0"/>
              <a:t>baseVec</a:t>
            </a:r>
            <a:r>
              <a:rPr lang="en-US" smtClean="0"/>
              <a:t>,</a:t>
            </a:r>
            <a:br>
              <a:rPr lang="en-US" smtClean="0"/>
            </a:br>
            <a:r>
              <a:rPr lang="en-US" smtClean="0"/>
              <a:t>   </a:t>
            </a:r>
            <a:r>
              <a:rPr lang="en-US" smtClean="0">
                <a:hlinkClick r:id="rId5"/>
              </a:rPr>
              <a:t>XYZ</a:t>
            </a:r>
            <a:r>
              <a:rPr lang="en-US" smtClean="0"/>
              <a:t> </a:t>
            </a:r>
            <a:r>
              <a:rPr lang="en-US" i="1" smtClean="0"/>
              <a:t>upVec</a:t>
            </a:r>
            <a:r>
              <a:rPr lang="en-US" smtClean="0"/>
              <a:t>,</a:t>
            </a:r>
            <a:br>
              <a:rPr lang="en-US" smtClean="0"/>
            </a:br>
            <a:r>
              <a:rPr lang="en-US" smtClean="0"/>
              <a:t>   </a:t>
            </a:r>
            <a:r>
              <a:rPr lang="en-US" smtClean="0">
                <a:hlinkClick r:id="rId6"/>
              </a:rPr>
              <a:t>double</a:t>
            </a:r>
            <a:r>
              <a:rPr lang="en-US" smtClean="0"/>
              <a:t> </a:t>
            </a:r>
            <a:r>
              <a:rPr lang="en-US" i="1" smtClean="0"/>
              <a:t>textSize</a:t>
            </a:r>
            <a:r>
              <a:rPr lang="en-US" smtClean="0"/>
              <a:t>,</a:t>
            </a:r>
            <a:br>
              <a:rPr lang="en-US" smtClean="0"/>
            </a:br>
            <a:r>
              <a:rPr lang="en-US" smtClean="0"/>
              <a:t>   </a:t>
            </a:r>
            <a:r>
              <a:rPr lang="en-US" smtClean="0">
                <a:hlinkClick r:id="rId6"/>
              </a:rPr>
              <a:t>double</a:t>
            </a:r>
            <a:r>
              <a:rPr lang="en-US" smtClean="0"/>
              <a:t> </a:t>
            </a:r>
            <a:r>
              <a:rPr lang="en-US" i="1" smtClean="0"/>
              <a:t>lineWidth</a:t>
            </a:r>
            <a:r>
              <a:rPr lang="en-US" smtClean="0"/>
              <a:t>,</a:t>
            </a:r>
            <a:br>
              <a:rPr lang="en-US" smtClean="0"/>
            </a:br>
            <a:r>
              <a:rPr lang="en-US" smtClean="0"/>
              <a:t>   </a:t>
            </a:r>
            <a:r>
              <a:rPr lang="en-US" smtClean="0">
                <a:hlinkClick r:id="rId7"/>
              </a:rPr>
              <a:t>TextAlignFlags</a:t>
            </a:r>
            <a:r>
              <a:rPr lang="en-US" smtClean="0"/>
              <a:t> </a:t>
            </a:r>
            <a:r>
              <a:rPr lang="en-US" i="1" smtClean="0"/>
              <a:t>textAlign</a:t>
            </a:r>
            <a:r>
              <a:rPr lang="en-US" smtClean="0"/>
              <a:t>,</a:t>
            </a:r>
            <a:br>
              <a:rPr lang="en-US" smtClean="0"/>
            </a:br>
            <a:r>
              <a:rPr lang="en-US" smtClean="0"/>
              <a:t>   </a:t>
            </a:r>
            <a:r>
              <a:rPr lang="en-US" smtClean="0">
                <a:hlinkClick r:id="rId8"/>
              </a:rPr>
              <a:t>string</a:t>
            </a:r>
            <a:r>
              <a:rPr lang="en-US" smtClean="0"/>
              <a:t> </a:t>
            </a:r>
            <a:r>
              <a:rPr lang="en-US" i="1" smtClean="0"/>
              <a:t>strText</a:t>
            </a:r>
            <a:r>
              <a:rPr lang="en-US" smtClean="0"/>
              <a:t/>
            </a:r>
            <a:br>
              <a:rPr lang="en-US" smtClean="0"/>
            </a:br>
            <a:r>
              <a:rPr lang="en-US" smtClean="0"/>
              <a:t>);</a:t>
            </a:r>
            <a:endParaRPr lang="en-US" b="1" smtClean="0"/>
          </a:p>
          <a:p>
            <a:pPr eaLnBrk="1" hangingPunct="1"/>
            <a:r>
              <a:rPr lang="en-US" b="1" smtClean="0"/>
              <a:t>Parameters</a:t>
            </a:r>
          </a:p>
          <a:p>
            <a:pPr eaLnBrk="1" hangingPunct="1"/>
            <a:r>
              <a:rPr lang="en-US" i="1" smtClean="0"/>
              <a:t>pView</a:t>
            </a:r>
            <a:r>
              <a:rPr lang="en-US" smtClean="0"/>
              <a:t> </a:t>
            </a:r>
          </a:p>
          <a:p>
            <a:pPr lvl="1" eaLnBrk="1" hangingPunct="1"/>
            <a:r>
              <a:rPr lang="en-US" smtClean="0"/>
              <a:t>Current DBView </a:t>
            </a:r>
          </a:p>
          <a:p>
            <a:pPr eaLnBrk="1" hangingPunct="1"/>
            <a:r>
              <a:rPr lang="en-US" i="1" smtClean="0"/>
              <a:t>origin</a:t>
            </a:r>
            <a:r>
              <a:rPr lang="en-US" smtClean="0"/>
              <a:t> </a:t>
            </a:r>
          </a:p>
          <a:p>
            <a:pPr lvl="1" eaLnBrk="1" hangingPunct="1"/>
            <a:r>
              <a:rPr lang="en-US" smtClean="0"/>
              <a:t>origin of the TextNote </a:t>
            </a:r>
          </a:p>
          <a:p>
            <a:pPr eaLnBrk="1" hangingPunct="1"/>
            <a:r>
              <a:rPr lang="en-US" i="1" smtClean="0"/>
              <a:t>baseVec</a:t>
            </a:r>
            <a:r>
              <a:rPr lang="en-US" smtClean="0"/>
              <a:t> </a:t>
            </a:r>
          </a:p>
          <a:p>
            <a:pPr lvl="1" eaLnBrk="1" hangingPunct="1"/>
            <a:r>
              <a:rPr lang="en-US" smtClean="0"/>
              <a:t>baseVec parameter of the TextNote. </a:t>
            </a:r>
          </a:p>
          <a:p>
            <a:pPr eaLnBrk="1" hangingPunct="1"/>
            <a:r>
              <a:rPr lang="en-US" i="1" smtClean="0"/>
              <a:t>upVec</a:t>
            </a:r>
            <a:r>
              <a:rPr lang="en-US" smtClean="0"/>
              <a:t> </a:t>
            </a:r>
          </a:p>
          <a:p>
            <a:pPr lvl="1" eaLnBrk="1" hangingPunct="1"/>
            <a:r>
              <a:rPr lang="en-US" smtClean="0"/>
              <a:t>upVec parameter of the TextNote. </a:t>
            </a:r>
          </a:p>
          <a:p>
            <a:pPr eaLnBrk="1" hangingPunct="1"/>
            <a:r>
              <a:rPr lang="en-US" i="1" smtClean="0"/>
              <a:t>textSize</a:t>
            </a:r>
            <a:r>
              <a:rPr lang="en-US" smtClean="0"/>
              <a:t> </a:t>
            </a:r>
          </a:p>
          <a:p>
            <a:pPr lvl="1" eaLnBrk="1" hangingPunct="1"/>
            <a:r>
              <a:rPr lang="en-US" smtClean="0"/>
              <a:t>text size. </a:t>
            </a:r>
          </a:p>
          <a:p>
            <a:pPr eaLnBrk="1" hangingPunct="1"/>
            <a:r>
              <a:rPr lang="en-US" i="1" smtClean="0"/>
              <a:t>lineWidth</a:t>
            </a:r>
            <a:r>
              <a:rPr lang="en-US" smtClean="0"/>
              <a:t> </a:t>
            </a:r>
          </a:p>
          <a:p>
            <a:pPr lvl="1" eaLnBrk="1" hangingPunct="1"/>
            <a:r>
              <a:rPr lang="en-US" smtClean="0"/>
              <a:t>line width of the out rectangle. </a:t>
            </a:r>
          </a:p>
          <a:p>
            <a:pPr eaLnBrk="1" hangingPunct="1"/>
            <a:r>
              <a:rPr lang="en-US" i="1" smtClean="0"/>
              <a:t>textAlign</a:t>
            </a:r>
            <a:r>
              <a:rPr lang="en-US" smtClean="0"/>
              <a:t> </a:t>
            </a:r>
          </a:p>
          <a:p>
            <a:pPr lvl="1" eaLnBrk="1" hangingPunct="1"/>
            <a:r>
              <a:rPr lang="en-US" smtClean="0"/>
              <a:t>align style. </a:t>
            </a:r>
          </a:p>
          <a:p>
            <a:pPr eaLnBrk="1" hangingPunct="1"/>
            <a:r>
              <a:rPr lang="en-US" i="1" smtClean="0"/>
              <a:t>strText</a:t>
            </a:r>
            <a:r>
              <a:rPr lang="en-US" smtClean="0"/>
              <a:t> </a:t>
            </a:r>
          </a:p>
          <a:p>
            <a:pPr lvl="1" eaLnBrk="1" hangingPunct="1"/>
            <a:r>
              <a:rPr lang="en-US" smtClean="0"/>
              <a:t>text. </a:t>
            </a:r>
          </a:p>
          <a:p>
            <a:pPr eaLnBrk="1" hangingPunct="1"/>
            <a:endParaRPr lang="en-US" smtClean="0"/>
          </a:p>
          <a:p>
            <a:pPr eaLnBrk="1" hangingPunct="1"/>
            <a:r>
              <a:rPr lang="en-US" smtClean="0"/>
              <a:t>TextNote is just text. The textSize parameter of the NewTextNote method is actually not used and can be ignored Tao says 'Our developer has confirmed that this param is no use at all for the internal behavior has been changed. The actual size value comes from Font (family type). So this param should be removed. Our developer will fix it.'</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107</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108</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109</a:t>
            </a:fld>
            <a:endParaRPr lang="en-US" smtClean="0"/>
          </a:p>
        </p:txBody>
      </p:sp>
      <p:sp>
        <p:nvSpPr>
          <p:cNvPr id="295939" name="Rectangle 2"/>
          <p:cNvSpPr>
            <a:spLocks noGrp="1" noRot="1" noChangeAspect="1" noChangeArrowheads="1" noTextEdit="1"/>
          </p:cNvSpPr>
          <p:nvPr>
            <p:ph type="sldImg"/>
          </p:nvPr>
        </p:nvSpPr>
        <p:spPr>
          <a:xfrm>
            <a:off x="1716088" y="692150"/>
            <a:ext cx="3597275" cy="26987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18CAAFC-9BFF-413D-BFD9-2DD70F6979C8}" type="slidenum">
              <a:rPr lang="en-US"/>
              <a:pPr/>
              <a:t>12</a:t>
            </a:fld>
            <a:endParaRPr lang="en-US"/>
          </a:p>
        </p:txBody>
      </p:sp>
      <p:sp>
        <p:nvSpPr>
          <p:cNvPr id="86019" name="Rectangle 2"/>
          <p:cNvSpPr>
            <a:spLocks noGrp="1" noRot="1" noChangeAspect="1" noChangeArrowheads="1" noTextEdit="1"/>
          </p:cNvSpPr>
          <p:nvPr>
            <p:ph type="sldImg"/>
          </p:nvPr>
        </p:nvSpPr>
        <p:spPr>
          <a:xfrm>
            <a:off x="1162050" y="692150"/>
            <a:ext cx="4610100" cy="3457575"/>
          </a:xfrm>
          <a:ln/>
        </p:spPr>
      </p:sp>
      <p:sp>
        <p:nvSpPr>
          <p:cNvPr id="86020"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200" kern="120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200" kern="120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200" kern="1200" smtClean="0">
                <a:solidFill>
                  <a:schemeClr val="tx1"/>
                </a:solidFill>
                <a:latin typeface="Arial" charset="0"/>
                <a:ea typeface="+mn-ea"/>
                <a:cs typeface="+mn-cs"/>
              </a:rPr>
              <a:t>Details which are designed based on the analysis results.</a:t>
            </a:r>
            <a:endParaRPr lang="en-GB" sz="1200" kern="1200">
              <a:solidFill>
                <a:schemeClr val="tx1"/>
              </a:solidFill>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1C866BB-EAE3-486C-A1C3-FBF450DE36A2}" type="slidenum">
              <a:rPr lang="en-US"/>
              <a:pPr/>
              <a:t>13</a:t>
            </a:fld>
            <a:endParaRPr lang="en-US"/>
          </a:p>
        </p:txBody>
      </p:sp>
      <p:sp>
        <p:nvSpPr>
          <p:cNvPr id="87043"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C6008D0F-EA34-40E3-9AE5-632CFDE42D40}" type="slidenum">
              <a:rPr lang="en-US" sz="1200">
                <a:solidFill>
                  <a:schemeClr val="tx1"/>
                </a:solidFill>
              </a:rPr>
              <a:pPr algn="r" defTabSz="923925"/>
              <a:t>13</a:t>
            </a:fld>
            <a:endParaRPr lang="en-US" sz="1200">
              <a:solidFill>
                <a:schemeClr val="tx1"/>
              </a:solidFill>
            </a:endParaRPr>
          </a:p>
        </p:txBody>
      </p:sp>
      <p:sp>
        <p:nvSpPr>
          <p:cNvPr id="87044" name="Rectangle 2"/>
          <p:cNvSpPr>
            <a:spLocks noGrp="1" noRot="1" noChangeAspect="1" noChangeArrowheads="1" noTextEdit="1"/>
          </p:cNvSpPr>
          <p:nvPr>
            <p:ph type="sldImg"/>
          </p:nvPr>
        </p:nvSpPr>
        <p:spPr>
          <a:xfrm>
            <a:off x="1162050" y="692150"/>
            <a:ext cx="4610100" cy="3457575"/>
          </a:xfrm>
          <a:ln/>
        </p:spPr>
      </p:sp>
      <p:sp>
        <p:nvSpPr>
          <p:cNvPr id="87045" name="Rectangle 3"/>
          <p:cNvSpPr>
            <a:spLocks noGrp="1" noChangeArrowheads="1"/>
          </p:cNvSpPr>
          <p:nvPr>
            <p:ph type="body" idx="1"/>
          </p:nvPr>
        </p:nvSpPr>
        <p:spPr>
          <a:xfrm>
            <a:off x="693738" y="4379913"/>
            <a:ext cx="5546725" cy="4148137"/>
          </a:xfrm>
          <a:noFill/>
          <a:ln/>
        </p:spPr>
        <p:txBody>
          <a:bodyPr/>
          <a:lstStyle/>
          <a:p>
            <a:r>
              <a:rPr lang="en-GB" sz="1200" kern="1200" smtClean="0">
                <a:solidFill>
                  <a:schemeClr val="tx1"/>
                </a:solidFill>
                <a:latin typeface="Arial" charset="0"/>
                <a:ea typeface="+mn-ea"/>
                <a:cs typeface="+mn-cs"/>
              </a:rPr>
              <a:t>In the context of the structural BIM, we focus on four C’s which require significant coordination between architects, structural engineers, fabricators and builders:</a:t>
            </a:r>
          </a:p>
          <a:p>
            <a:pPr marL="180000" indent="-180000">
              <a:buFont typeface="Arial" pitchFamily="34" charset="0"/>
              <a:buChar char="•"/>
            </a:pPr>
            <a:r>
              <a:rPr lang="en-GB" sz="1200" kern="1200" smtClean="0">
                <a:solidFill>
                  <a:schemeClr val="tx1"/>
                </a:solidFill>
                <a:latin typeface="Arial" charset="0"/>
                <a:ea typeface="+mn-ea"/>
                <a:cs typeface="+mn-cs"/>
              </a:rPr>
              <a:t>Coordination</a:t>
            </a:r>
          </a:p>
          <a:p>
            <a:pPr marL="180000" indent="-180000">
              <a:buFont typeface="Arial" pitchFamily="34" charset="0"/>
              <a:buChar char="•"/>
            </a:pPr>
            <a:r>
              <a:rPr lang="en-GB" sz="1200" kern="1200" smtClean="0">
                <a:solidFill>
                  <a:schemeClr val="tx1"/>
                </a:solidFill>
                <a:latin typeface="Arial" charset="0"/>
                <a:ea typeface="+mn-ea"/>
                <a:cs typeface="+mn-cs"/>
              </a:rPr>
              <a:t>Calculations</a:t>
            </a:r>
          </a:p>
          <a:p>
            <a:pPr marL="180000" indent="-180000">
              <a:buFont typeface="Arial" pitchFamily="34" charset="0"/>
              <a:buChar char="•"/>
            </a:pPr>
            <a:r>
              <a:rPr lang="en-GB" sz="1200" kern="1200" smtClean="0">
                <a:solidFill>
                  <a:schemeClr val="tx1"/>
                </a:solidFill>
                <a:latin typeface="Arial" charset="0"/>
                <a:ea typeface="+mn-ea"/>
                <a:cs typeface="+mn-cs"/>
              </a:rPr>
              <a:t>Construction Documents</a:t>
            </a:r>
          </a:p>
          <a:p>
            <a:pPr marL="180000" indent="-180000">
              <a:buFont typeface="Arial" pitchFamily="34" charset="0"/>
              <a:buChar char="•"/>
            </a:pPr>
            <a:r>
              <a:rPr lang="en-GB" sz="1200" kern="1200" smtClean="0">
                <a:solidFill>
                  <a:schemeClr val="tx1"/>
                </a:solidFill>
                <a:latin typeface="Arial" charset="0"/>
                <a:ea typeface="+mn-ea"/>
                <a:cs typeface="+mn-cs"/>
              </a:rPr>
              <a:t>Construction</a:t>
            </a:r>
          </a:p>
          <a:p>
            <a:r>
              <a:rPr lang="en-GB" sz="1200" kern="1200" smtClean="0">
                <a:solidFill>
                  <a:schemeClr val="tx1"/>
                </a:solidFill>
                <a:latin typeface="Arial" charset="0"/>
                <a:ea typeface="+mn-ea"/>
                <a:cs typeface="+mn-cs"/>
              </a:rPr>
              <a:t>Developers and ADN partners can develop applications for each of the four Cs:</a:t>
            </a:r>
          </a:p>
          <a:p>
            <a:r>
              <a:rPr lang="en-US" smtClean="0"/>
              <a:t>- Coordination with other disciplines</a:t>
            </a:r>
          </a:p>
          <a:p>
            <a:pPr lvl="1" eaLnBrk="1" hangingPunct="1">
              <a:buFontTx/>
              <a:buChar char="-"/>
            </a:pPr>
            <a:r>
              <a:rPr lang="en-US" smtClean="0"/>
              <a:t>Using the rich information in RST and process it against other disciplines</a:t>
            </a:r>
          </a:p>
          <a:p>
            <a:pPr eaLnBrk="1" hangingPunct="1">
              <a:buFontTx/>
              <a:buChar char="-"/>
            </a:pPr>
            <a:r>
              <a:rPr lang="en-US" smtClean="0"/>
              <a:t> Calculations or Analysis</a:t>
            </a:r>
          </a:p>
          <a:p>
            <a:pPr lvl="1" eaLnBrk="1" hangingPunct="1">
              <a:buFontTx/>
              <a:buChar char="-"/>
            </a:pPr>
            <a:r>
              <a:rPr lang="en-US" smtClean="0"/>
              <a:t>Link analysis and design applications</a:t>
            </a:r>
          </a:p>
          <a:p>
            <a:pPr eaLnBrk="1" hangingPunct="1">
              <a:buFontTx/>
              <a:buChar char="-"/>
            </a:pPr>
            <a:r>
              <a:rPr lang="en-US" smtClean="0"/>
              <a:t> Construction documentations</a:t>
            </a:r>
          </a:p>
          <a:p>
            <a:pPr lvl="1" eaLnBrk="1" hangingPunct="1">
              <a:buFontTx/>
              <a:buChar char="-"/>
            </a:pPr>
            <a:r>
              <a:rPr lang="en-US" smtClean="0"/>
              <a:t>Focus on local standards</a:t>
            </a:r>
          </a:p>
          <a:p>
            <a:pPr lvl="1" eaLnBrk="1" hangingPunct="1">
              <a:buFontTx/>
              <a:buChar char="-"/>
            </a:pPr>
            <a:r>
              <a:rPr lang="en-US" smtClean="0"/>
              <a:t>Automation</a:t>
            </a:r>
          </a:p>
          <a:p>
            <a:pPr eaLnBrk="1" hangingPunct="1">
              <a:buFontTx/>
              <a:buChar char="-"/>
            </a:pPr>
            <a:r>
              <a:rPr lang="en-US" smtClean="0"/>
              <a:t> Construction</a:t>
            </a:r>
          </a:p>
          <a:p>
            <a:pPr lvl="1" eaLnBrk="1" hangingPunct="1">
              <a:buFontTx/>
              <a:buChar char="-"/>
            </a:pPr>
            <a:r>
              <a:rPr lang="en-US" smtClean="0"/>
              <a:t>Use the information downstream for fabrication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82B3634-55FD-4BB8-9E23-FB849A934A0B}" type="slidenum">
              <a:rPr lang="en-US"/>
              <a:pPr/>
              <a:t>14</a:t>
            </a:fld>
            <a:endParaRPr lang="en-US"/>
          </a:p>
        </p:txBody>
      </p:sp>
      <p:sp>
        <p:nvSpPr>
          <p:cNvPr id="88067" name="Slide Image Placeholder 1"/>
          <p:cNvSpPr>
            <a:spLocks noGrp="1" noRot="1" noChangeAspect="1" noTextEdit="1"/>
          </p:cNvSpPr>
          <p:nvPr>
            <p:ph type="sldImg"/>
          </p:nvPr>
        </p:nvSpPr>
        <p:spPr>
          <a:xfrm>
            <a:off x="1716088" y="692150"/>
            <a:ext cx="3597275" cy="2698750"/>
          </a:xfrm>
          <a:ln/>
        </p:spPr>
      </p:sp>
      <p:sp>
        <p:nvSpPr>
          <p:cNvPr id="88068" name="Notes Placeholder 2"/>
          <p:cNvSpPr>
            <a:spLocks noGrp="1"/>
          </p:cNvSpPr>
          <p:nvPr>
            <p:ph type="body" idx="1"/>
          </p:nvPr>
        </p:nvSpPr>
        <p:spPr>
          <a:noFill/>
          <a:ln/>
        </p:spPr>
        <p:txBody>
          <a:bodyPr/>
          <a:lstStyle/>
          <a:p>
            <a:pPr eaLnBrk="1" hangingPunct="1"/>
            <a:r>
              <a:rPr lang="en-US" smtClean="0"/>
              <a:t>As the API is becoming more and more robust, there are many areas of opportunity to port existing applications to RST or to develop new ones.</a:t>
            </a:r>
          </a:p>
          <a:p>
            <a:pPr eaLnBrk="1" hangingPunct="1"/>
            <a:r>
              <a:rPr lang="en-US" smtClean="0"/>
              <a:t>The API is a great way to automate repetitive manual tasks such as reinforcement, framing modeling. There is also an opportunity to create dedicated Revit families and to drive their generation with the API such as steel connections. You can also imagine building wizard type applications that generate civil structures including soil, geometry reinforcement etc. The API is also built so you can link the RST model to your existing application and complete what RST does not do such as local standard drawings or schedules. With the API you can drive an application to generate a dwg file and then import it automatically in RST.</a:t>
            </a:r>
          </a:p>
          <a:p>
            <a:pPr eaLnBrk="1" hangingPunct="1"/>
            <a:endParaRPr lang="en-US" smtClean="0"/>
          </a:p>
        </p:txBody>
      </p:sp>
      <p:sp>
        <p:nvSpPr>
          <p:cNvPr id="8806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9FD7378C-77EE-4CF2-A597-8325362F383A}" type="slidenum">
              <a:rPr lang="en-US" sz="1200">
                <a:solidFill>
                  <a:schemeClr val="tx1"/>
                </a:solidFill>
              </a:rPr>
              <a:pPr algn="r" defTabSz="923925"/>
              <a:t>14</a:t>
            </a:fld>
            <a:endParaRPr lang="en-US" sz="120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F8DD387-E08B-4705-A1B5-54AF668802BF}" type="slidenum">
              <a:rPr lang="en-US"/>
              <a:pPr/>
              <a:t>15</a:t>
            </a:fld>
            <a:endParaRPr lang="en-US"/>
          </a:p>
        </p:txBody>
      </p:sp>
      <p:sp>
        <p:nvSpPr>
          <p:cNvPr id="89091" name="Slide Image Placeholder 1"/>
          <p:cNvSpPr>
            <a:spLocks noGrp="1" noRot="1" noChangeAspect="1" noTextEdit="1"/>
          </p:cNvSpPr>
          <p:nvPr>
            <p:ph type="sldImg"/>
          </p:nvPr>
        </p:nvSpPr>
        <p:spPr>
          <a:xfrm>
            <a:off x="1716088" y="692150"/>
            <a:ext cx="3597275" cy="2698750"/>
          </a:xfrm>
          <a:ln/>
        </p:spPr>
      </p:sp>
      <p:sp>
        <p:nvSpPr>
          <p:cNvPr id="89092" name="Notes Placeholder 2"/>
          <p:cNvSpPr>
            <a:spLocks noGrp="1"/>
          </p:cNvSpPr>
          <p:nvPr>
            <p:ph type="body" idx="1"/>
          </p:nvPr>
        </p:nvSpPr>
        <p:spPr>
          <a:noFill/>
          <a:ln/>
        </p:spPr>
        <p:txBody>
          <a:bodyPr/>
          <a:lstStyle/>
          <a:p>
            <a:pPr eaLnBrk="1" hangingPunct="1"/>
            <a:r>
              <a:rPr lang="en-US" smtClean="0"/>
              <a:t>Today we will focus on the three highlighted areas.</a:t>
            </a:r>
          </a:p>
        </p:txBody>
      </p:sp>
      <p:sp>
        <p:nvSpPr>
          <p:cNvPr id="8909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25B30F0-10E9-490D-A5F8-97A2BBD20349}" type="slidenum">
              <a:rPr lang="en-US" sz="1200">
                <a:solidFill>
                  <a:schemeClr val="tx1"/>
                </a:solidFill>
              </a:rPr>
              <a:pPr algn="r" defTabSz="923925"/>
              <a:t>15</a:t>
            </a:fld>
            <a:endParaRPr lang="en-US" sz="120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92FB1CC-D987-4F93-838C-C91FD96659E0}" type="slidenum">
              <a:rPr lang="en-US"/>
              <a:pPr/>
              <a:t>16</a:t>
            </a:fld>
            <a:endParaRPr lang="en-US"/>
          </a:p>
        </p:txBody>
      </p:sp>
      <p:sp>
        <p:nvSpPr>
          <p:cNvPr id="90115" name="Rectangle 2"/>
          <p:cNvSpPr>
            <a:spLocks noGrp="1" noRot="1" noChangeAspect="1" noChangeArrowheads="1" noTextEdit="1"/>
          </p:cNvSpPr>
          <p:nvPr>
            <p:ph type="sldImg"/>
          </p:nvPr>
        </p:nvSpPr>
        <p:spPr>
          <a:xfrm>
            <a:off x="1162050" y="692150"/>
            <a:ext cx="4610100" cy="3457575"/>
          </a:xfrm>
          <a:ln/>
        </p:spPr>
      </p:sp>
      <p:sp>
        <p:nvSpPr>
          <p:cNvPr id="90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Revit Architecture and Structure have a lot of common features. The differences are visible in the user interface in the command organisation and the category filtering. Some structure-specific functionality has been added.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C85A29E-A664-4AB2-9C84-D91D88939F93}" type="slidenum">
              <a:rPr lang="en-US"/>
              <a:pPr/>
              <a:t>17</a:t>
            </a:fld>
            <a:endParaRPr lang="en-US"/>
          </a:p>
        </p:txBody>
      </p:sp>
      <p:sp>
        <p:nvSpPr>
          <p:cNvPr id="91139" name="Rectangle 2"/>
          <p:cNvSpPr>
            <a:spLocks noGrp="1" noRot="1" noChangeAspect="1" noChangeArrowheads="1" noTextEdit="1"/>
          </p:cNvSpPr>
          <p:nvPr>
            <p:ph type="sldImg"/>
          </p:nvPr>
        </p:nvSpPr>
        <p:spPr>
          <a:xfrm>
            <a:off x="1162050" y="692150"/>
            <a:ext cx="4610100" cy="3457575"/>
          </a:xfrm>
          <a:ln/>
        </p:spPr>
      </p:sp>
      <p:sp>
        <p:nvSpPr>
          <p:cNvPr id="91140" name="Rectangle 3"/>
          <p:cNvSpPr>
            <a:spLocks noGrp="1" noChangeArrowheads="1"/>
          </p:cNvSpPr>
          <p:nvPr>
            <p:ph type="body" idx="1"/>
          </p:nvPr>
        </p:nvSpPr>
        <p:spPr>
          <a:xfrm>
            <a:off x="923925" y="4379913"/>
            <a:ext cx="5086350" cy="4148137"/>
          </a:xfrm>
          <a:noFill/>
          <a:ln/>
        </p:spPr>
        <p:txBody>
          <a:bodyPr/>
          <a:lstStyle/>
          <a:p>
            <a:pPr eaLnBrk="1" hangingPunct="1"/>
            <a:r>
              <a:rPr lang="fr-FR" smtClean="0"/>
              <a:t>Some functionality has also been removed.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A763A1A-CE3B-413B-8886-DBFD0DA80306}" type="slidenum">
              <a:rPr lang="en-US"/>
              <a:pPr/>
              <a:t>18</a:t>
            </a:fld>
            <a:endParaRPr lang="en-US"/>
          </a:p>
        </p:txBody>
      </p:sp>
      <p:sp>
        <p:nvSpPr>
          <p:cNvPr id="92163" name="Slide Image Placeholder 1"/>
          <p:cNvSpPr>
            <a:spLocks noGrp="1" noRot="1" noChangeAspect="1" noTextEdit="1"/>
          </p:cNvSpPr>
          <p:nvPr>
            <p:ph type="sldImg"/>
          </p:nvPr>
        </p:nvSpPr>
        <p:spPr>
          <a:xfrm>
            <a:off x="1716088" y="692150"/>
            <a:ext cx="3597275" cy="2698750"/>
          </a:xfrm>
          <a:ln/>
        </p:spPr>
      </p:sp>
      <p:sp>
        <p:nvSpPr>
          <p:cNvPr id="92164"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200" kern="1200" smtClean="0">
                <a:solidFill>
                  <a:schemeClr val="tx1"/>
                </a:solidFill>
                <a:latin typeface="Arial" charset="0"/>
                <a:ea typeface="+mn-ea"/>
                <a:cs typeface="+mn-cs"/>
              </a:rPr>
              <a:t>Some examples show the discrepancies between the analytical and physical models.</a:t>
            </a:r>
          </a:p>
          <a:p>
            <a:r>
              <a:rPr lang="en-GB" sz="1200" kern="120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200" kern="120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200" kern="1200" smtClean="0">
                <a:solidFill>
                  <a:schemeClr val="tx1"/>
                </a:solidFill>
                <a:latin typeface="Arial" charset="0"/>
                <a:ea typeface="+mn-ea"/>
                <a:cs typeface="+mn-cs"/>
              </a:rPr>
              <a:t>Finally, consider a situation where the physical model of the beam is curved and the analytical model is segmented.</a:t>
            </a:r>
          </a:p>
          <a:p>
            <a:r>
              <a:rPr lang="en-GB" sz="1200" kern="1200" smtClean="0">
                <a:solidFill>
                  <a:schemeClr val="tx1"/>
                </a:solidFill>
                <a:latin typeface="Arial" charset="0"/>
                <a:ea typeface="+mn-ea"/>
                <a:cs typeface="+mn-cs"/>
              </a:rPr>
              <a:t>Revit Structure maintains the coordination between the 2 models and will keep the analytical model of each element connected.</a:t>
            </a:r>
          </a:p>
          <a:p>
            <a:r>
              <a:rPr lang="en-GB" sz="1200" kern="1200" smtClean="0">
                <a:solidFill>
                  <a:schemeClr val="tx1"/>
                </a:solidFill>
                <a:latin typeface="Arial" charset="0"/>
                <a:ea typeface="+mn-ea"/>
                <a:cs typeface="+mn-cs"/>
              </a:rPr>
              <a:t>As a third party analysis developer, you just need to work with the analytical model.</a:t>
            </a:r>
          </a:p>
        </p:txBody>
      </p:sp>
      <p:sp>
        <p:nvSpPr>
          <p:cNvPr id="92165"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96433EF-4829-4B1A-AB4A-EE0DE36A5BFA}" type="slidenum">
              <a:rPr lang="en-US" sz="1200">
                <a:solidFill>
                  <a:schemeClr val="tx1"/>
                </a:solidFill>
              </a:rPr>
              <a:pPr algn="r" defTabSz="923925"/>
              <a:t>18</a:t>
            </a:fld>
            <a:endParaRPr lang="en-US" sz="120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38851E-77AF-4EFF-997C-61E78C9A438F}" type="slidenum">
              <a:rPr lang="en-US"/>
              <a:pPr/>
              <a:t>19</a:t>
            </a:fld>
            <a:endParaRPr lang="en-US"/>
          </a:p>
        </p:txBody>
      </p:sp>
      <p:sp>
        <p:nvSpPr>
          <p:cNvPr id="93187" name="Slide Image Placeholder 1"/>
          <p:cNvSpPr>
            <a:spLocks noGrp="1" noRot="1" noChangeAspect="1" noTextEdit="1"/>
          </p:cNvSpPr>
          <p:nvPr>
            <p:ph type="sldImg"/>
          </p:nvPr>
        </p:nvSpPr>
        <p:spPr>
          <a:xfrm>
            <a:off x="1716088" y="692150"/>
            <a:ext cx="3597275" cy="2698750"/>
          </a:xfrm>
          <a:ln/>
        </p:spPr>
      </p:sp>
      <p:sp>
        <p:nvSpPr>
          <p:cNvPr id="93188" name="Notes Placeholder 2"/>
          <p:cNvSpPr>
            <a:spLocks noGrp="1"/>
          </p:cNvSpPr>
          <p:nvPr>
            <p:ph type="body" idx="1"/>
          </p:nvPr>
        </p:nvSpPr>
        <p:spPr>
          <a:noFill/>
          <a:ln/>
        </p:spPr>
        <p:txBody>
          <a:bodyPr/>
          <a:lstStyle/>
          <a:p>
            <a:pPr eaLnBrk="1" hangingPunct="1"/>
            <a:r>
              <a:rPr lang="en-US" smtClean="0"/>
              <a:t>In this presentation, we explain how to access all this information.</a:t>
            </a:r>
          </a:p>
          <a:p>
            <a:pPr eaLnBrk="1" hangingPunct="1"/>
            <a:endParaRPr lang="en-US" smtClean="0"/>
          </a:p>
        </p:txBody>
      </p:sp>
      <p:sp>
        <p:nvSpPr>
          <p:cNvPr id="9318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2A488073-5ECA-481F-98CA-102303110526}" type="slidenum">
              <a:rPr lang="en-US" sz="1200">
                <a:solidFill>
                  <a:schemeClr val="tx1"/>
                </a:solidFill>
              </a:rPr>
              <a:pPr algn="r" defTabSz="923925"/>
              <a:t>19</a:t>
            </a:fld>
            <a:endParaRPr lang="en-US" sz="1200">
              <a:solidFill>
                <a:schemeClr val="tx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BE5155D-82BF-47C3-B4E4-084D4F9E609F}" type="slidenum">
              <a:rPr lang="en-US"/>
              <a:pPr/>
              <a:t>20</a:t>
            </a:fld>
            <a:endParaRPr lang="en-US"/>
          </a:p>
        </p:txBody>
      </p:sp>
      <p:sp>
        <p:nvSpPr>
          <p:cNvPr id="94211" name="Rectangle 2"/>
          <p:cNvSpPr>
            <a:spLocks noGrp="1" noRot="1" noChangeAspect="1" noChangeArrowheads="1" noTextEdit="1"/>
          </p:cNvSpPr>
          <p:nvPr>
            <p:ph type="sldImg"/>
          </p:nvPr>
        </p:nvSpPr>
        <p:spPr>
          <a:xfrm>
            <a:off x="1162050" y="692150"/>
            <a:ext cx="4610100" cy="3457575"/>
          </a:xfrm>
          <a:ln/>
        </p:spPr>
      </p:sp>
      <p:sp>
        <p:nvSpPr>
          <p:cNvPr id="94212" name="Rectangle 3"/>
          <p:cNvSpPr>
            <a:spLocks noGrp="1" noChangeArrowheads="1"/>
          </p:cNvSpPr>
          <p:nvPr>
            <p:ph type="body" idx="1"/>
          </p:nvPr>
        </p:nvSpPr>
        <p:spPr>
          <a:xfrm>
            <a:off x="923925" y="4379913"/>
            <a:ext cx="5086350" cy="4148137"/>
          </a:xfrm>
          <a:noFill/>
          <a:ln/>
        </p:spPr>
        <p:txBody>
          <a:bodyPr/>
          <a:lstStyle/>
          <a:p>
            <a:pPr eaLnBrk="1" hangingPunct="1"/>
            <a:r>
              <a:rPr lang="en-US" smtClean="0"/>
              <a:t>Revit Structure combines the physical model which drives the modeling and documentation process with the analytical model which drives the analysis process and export to third party analysis software. </a:t>
            </a:r>
          </a:p>
          <a:p>
            <a:pPr eaLnBrk="1" hangingPunct="1"/>
            <a:r>
              <a:rPr lang="en-US" smtClean="0"/>
              <a:t>The Revit Structure analytical model can be adjusted for analysis purposes while the physical model stays accurate for documentation.</a:t>
            </a:r>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dirty="0" smtClean="0"/>
              <a:t>It is my pleasure to work in for the Autodesk Developer Network, ADN, in the AEC workgroup.</a:t>
            </a:r>
          </a:p>
        </p:txBody>
      </p:sp>
      <p:sp>
        <p:nvSpPr>
          <p:cNvPr id="5" name="Footer Placeholder 4"/>
          <p:cNvSpPr>
            <a:spLocks noGrp="1"/>
          </p:cNvSpPr>
          <p:nvPr>
            <p:ph type="ftr" sz="quarter" idx="10"/>
          </p:nvPr>
        </p:nvSpPr>
        <p:spPr/>
        <p:txBody>
          <a:bodyPr/>
          <a:lstStyle/>
          <a:p>
            <a:r>
              <a:rPr lang="en-US" dirty="0" smtClean="0"/>
              <a:t>ABCs of Revit Programming</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E918090-7D3B-4A8B-BFAB-CFB65006263A}" type="slidenum">
              <a:rPr lang="en-US"/>
              <a:pPr/>
              <a:t>21</a:t>
            </a:fld>
            <a:endParaRPr lang="en-US"/>
          </a:p>
        </p:txBody>
      </p:sp>
      <p:sp>
        <p:nvSpPr>
          <p:cNvPr id="95235" name="Rectangle 2"/>
          <p:cNvSpPr>
            <a:spLocks noGrp="1" noRot="1" noChangeAspect="1" noChangeArrowheads="1" noTextEdit="1"/>
          </p:cNvSpPr>
          <p:nvPr>
            <p:ph type="sldImg"/>
          </p:nvPr>
        </p:nvSpPr>
        <p:spPr>
          <a:xfrm>
            <a:off x="1162050" y="692150"/>
            <a:ext cx="4610100" cy="3457575"/>
          </a:xfrm>
          <a:ln/>
        </p:spPr>
      </p:sp>
      <p:sp>
        <p:nvSpPr>
          <p:cNvPr id="95236"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200" kern="120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200" kern="120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200" kern="120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200" kern="120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200" kern="1200" smtClean="0">
                <a:solidFill>
                  <a:schemeClr val="tx1"/>
                </a:solidFill>
                <a:latin typeface="Arial" charset="0"/>
                <a:ea typeface="+mn-ea"/>
                <a:cs typeface="+mn-cs"/>
              </a:rPr>
              <a:t>Adjusting the location of analytical columns horizontally.</a:t>
            </a:r>
          </a:p>
          <a:p>
            <a:pPr marL="0" marR="0" indent="0" algn="l" defTabSz="914400" rtl="0" eaLnBrk="1" fontAlgn="base" latinLnBrk="0" hangingPunct="1">
              <a:lnSpc>
                <a:spcPct val="100000"/>
              </a:lnSpc>
              <a:spcBef>
                <a:spcPct val="30000"/>
              </a:spcBef>
              <a:spcAft>
                <a:spcPct val="0"/>
              </a:spcAft>
              <a:buClrTx/>
              <a:buSzTx/>
              <a:buFontTx/>
              <a:buNone/>
              <a:tabLst/>
              <a:defRPr/>
            </a:pPr>
            <a:r>
              <a:rPr lang="fr-FR" smtClean="0"/>
              <a:t>The cases are taken from AE_CD_RST2008/Analysis_workflows/Analysis_Workflows.pdf.</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088C2B6-156D-4FB4-9552-E5E082214643}" type="slidenum">
              <a:rPr lang="en-US"/>
              <a:pPr/>
              <a:t>22</a:t>
            </a:fld>
            <a:endParaRPr lang="en-US"/>
          </a:p>
        </p:txBody>
      </p:sp>
      <p:sp>
        <p:nvSpPr>
          <p:cNvPr id="96259" name="Rectangle 2"/>
          <p:cNvSpPr>
            <a:spLocks noGrp="1" noRot="1" noChangeAspect="1" noChangeArrowheads="1" noTextEdit="1"/>
          </p:cNvSpPr>
          <p:nvPr>
            <p:ph type="sldImg"/>
          </p:nvPr>
        </p:nvSpPr>
        <p:spPr>
          <a:xfrm>
            <a:off x="1716088" y="692150"/>
            <a:ext cx="3597275" cy="2698750"/>
          </a:xfrm>
          <a:ln/>
        </p:spPr>
      </p:sp>
      <p:sp>
        <p:nvSpPr>
          <p:cNvPr id="9626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200" kern="1200" smtClean="0">
                <a:solidFill>
                  <a:schemeClr val="tx1"/>
                </a:solidFill>
                <a:latin typeface="Arial" charset="0"/>
                <a:ea typeface="+mn-ea"/>
                <a:cs typeface="+mn-cs"/>
              </a:rPr>
              <a:t>The example presented displays the following steps:</a:t>
            </a:r>
          </a:p>
          <a:p>
            <a:pPr marL="0" indent="0" eaLnBrk="1" hangingPunct="1"/>
            <a:r>
              <a:rPr lang="en-US"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mtClean="0"/>
              <a:t> In the analysis software we get the analytical model</a:t>
            </a:r>
          </a:p>
          <a:p>
            <a:pPr marL="228600" indent="-228600" eaLnBrk="1" hangingPunct="1">
              <a:buFontTx/>
              <a:buAutoNum type="arabicParenR"/>
            </a:pPr>
            <a:r>
              <a:rPr lang="en-US"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mtClean="0"/>
              <a:t> Changes can be add, delete, create, and move members and also add new properties to RST members</a:t>
            </a:r>
          </a:p>
          <a:p>
            <a:pPr marL="228600" indent="-228600" eaLnBrk="1" hangingPunct="1">
              <a:buFontTx/>
              <a:buAutoNum type="arabicParenR"/>
            </a:pPr>
            <a:r>
              <a:rPr lang="en-US" smtClean="0"/>
              <a:t> If we select a column and duplicate it, it will have the Y parameter that was defined in 3)</a:t>
            </a:r>
          </a:p>
          <a:p>
            <a:pPr marL="228600" indent="-228600" eaLnBrk="1" hangingPunct="1">
              <a:buFontTx/>
              <a:buAutoNum type="arabicParenR"/>
            </a:pPr>
            <a:r>
              <a:rPr lang="en-US" smtClean="0"/>
              <a:t> So the next time we round trip the data to the 3</a:t>
            </a:r>
            <a:r>
              <a:rPr lang="en-US" baseline="30000" smtClean="0"/>
              <a:t>rd</a:t>
            </a:r>
            <a:r>
              <a:rPr lang="en-US" smtClean="0"/>
              <a:t> party, we retrieve the Y parameter.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9777310-2B2D-44E6-AAD2-D20378E2D4CE}" type="slidenum">
              <a:rPr lang="en-US"/>
              <a:pPr/>
              <a:t>23</a:t>
            </a:fld>
            <a:endParaRPr lang="en-US"/>
          </a:p>
        </p:txBody>
      </p:sp>
      <p:sp>
        <p:nvSpPr>
          <p:cNvPr id="97283" name="Rectangle 2"/>
          <p:cNvSpPr>
            <a:spLocks noGrp="1" noRot="1" noChangeAspect="1" noChangeArrowheads="1" noTextEdit="1"/>
          </p:cNvSpPr>
          <p:nvPr>
            <p:ph type="sldImg"/>
          </p:nvPr>
        </p:nvSpPr>
        <p:spPr>
          <a:xfrm>
            <a:off x="1716088" y="692150"/>
            <a:ext cx="3597275" cy="2698750"/>
          </a:xfrm>
          <a:ln/>
        </p:spPr>
      </p:sp>
      <p:sp>
        <p:nvSpPr>
          <p:cNvPr id="97284" name="Rectangle 3"/>
          <p:cNvSpPr>
            <a:spLocks noGrp="1" noChangeArrowheads="1"/>
          </p:cNvSpPr>
          <p:nvPr>
            <p:ph type="body" idx="1"/>
          </p:nvPr>
        </p:nvSpPr>
        <p:spPr>
          <a:noFill/>
          <a:ln/>
        </p:spPr>
        <p:txBody>
          <a:bodyPr/>
          <a:lstStyle/>
          <a:p>
            <a:pPr eaLnBrk="1" hangingPunct="1"/>
            <a:r>
              <a:rPr lang="en-US" smtClean="0"/>
              <a:t>Now we understand the structural workflow and its needs, we can start looking at the API features provided to address these needs.</a:t>
            </a:r>
          </a:p>
          <a:p>
            <a:pPr eaLnBrk="1" hangingPunct="1"/>
            <a:r>
              <a:rPr lang="en-US" smtClean="0"/>
              <a:t>Here is an overview of the typical requirements for implementing a link to an external analysis package using the RST API.</a:t>
            </a:r>
          </a:p>
          <a:p>
            <a:pPr eaLnBrk="1" hangingPunct="1"/>
            <a:r>
              <a:rPr lang="en-US" smtClean="0"/>
              <a:t>In the following slides, we will look at the Revit samples and a series of labs demonstrating how to address these issues one by one.</a:t>
            </a:r>
          </a:p>
          <a:p>
            <a:pPr eaLnBrk="1" hangingPunct="1"/>
            <a:r>
              <a:rPr lang="en-US" smtClean="0"/>
              <a:t>Finally, the results of these labs will be integrated into the sample link application.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9D49069-6C3E-4FAE-8645-BB4D2F7ADAF0}" type="slidenum">
              <a:rPr lang="en-US"/>
              <a:pPr/>
              <a:t>24</a:t>
            </a:fld>
            <a:endParaRPr lang="en-US"/>
          </a:p>
        </p:txBody>
      </p:sp>
      <p:sp>
        <p:nvSpPr>
          <p:cNvPr id="98307" name="Slide Image Placeholder 1"/>
          <p:cNvSpPr>
            <a:spLocks noGrp="1" noRot="1" noChangeAspect="1" noTextEdit="1"/>
          </p:cNvSpPr>
          <p:nvPr>
            <p:ph type="sldImg"/>
          </p:nvPr>
        </p:nvSpPr>
        <p:spPr>
          <a:xfrm>
            <a:off x="1716088" y="692150"/>
            <a:ext cx="3597275" cy="2698750"/>
          </a:xfrm>
          <a:ln/>
        </p:spPr>
      </p:sp>
      <p:sp>
        <p:nvSpPr>
          <p:cNvPr id="98308" name="Notes Placeholder 2"/>
          <p:cNvSpPr>
            <a:spLocks noGrp="1"/>
          </p:cNvSpPr>
          <p:nvPr>
            <p:ph type="body" idx="1"/>
          </p:nvPr>
        </p:nvSpPr>
        <p:spPr>
          <a:noFill/>
          <a:ln/>
        </p:spPr>
        <p:txBody>
          <a:bodyPr/>
          <a:lstStyle/>
          <a:p>
            <a:r>
              <a:rPr lang="en-GB" sz="1200" kern="1200" smtClean="0">
                <a:solidFill>
                  <a:schemeClr val="tx1"/>
                </a:solidFill>
                <a:latin typeface="Arial" charset="0"/>
                <a:ea typeface="+mn-ea"/>
                <a:cs typeface="+mn-cs"/>
              </a:rPr>
              <a:t>Here are some different strategies for a third party application to add new properties in the database.</a:t>
            </a:r>
            <a:endParaRPr lang="en-GB" sz="1200" kern="1200">
              <a:solidFill>
                <a:schemeClr val="tx1"/>
              </a:solidFill>
              <a:latin typeface="Arial" charset="0"/>
              <a:ea typeface="+mn-ea"/>
              <a:cs typeface="+mn-cs"/>
            </a:endParaRPr>
          </a:p>
        </p:txBody>
      </p:sp>
      <p:sp>
        <p:nvSpPr>
          <p:cNvPr id="9830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6D33919-2226-4019-85A7-346998441C02}" type="slidenum">
              <a:rPr lang="en-US" sz="1200">
                <a:solidFill>
                  <a:schemeClr val="tx1"/>
                </a:solidFill>
              </a:rPr>
              <a:pPr algn="r" defTabSz="923925"/>
              <a:t>24</a:t>
            </a:fld>
            <a:endParaRPr lang="en-US" sz="1200">
              <a:solidFill>
                <a:schemeClr val="tx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AB90D1B-8D0E-482A-ACA4-C7EA23F56C82}" type="slidenum">
              <a:rPr lang="en-US"/>
              <a:pPr/>
              <a:t>25</a:t>
            </a:fld>
            <a:endParaRPr lang="en-US"/>
          </a:p>
        </p:txBody>
      </p:sp>
      <p:sp>
        <p:nvSpPr>
          <p:cNvPr id="99331" name="Slide Image Placeholder 1"/>
          <p:cNvSpPr>
            <a:spLocks noGrp="1" noRot="1" noChangeAspect="1" noTextEdit="1"/>
          </p:cNvSpPr>
          <p:nvPr>
            <p:ph type="sldImg"/>
          </p:nvPr>
        </p:nvSpPr>
        <p:spPr>
          <a:xfrm>
            <a:off x="1716088" y="692150"/>
            <a:ext cx="3597275" cy="2698750"/>
          </a:xfrm>
          <a:ln/>
        </p:spPr>
      </p:sp>
      <p:sp>
        <p:nvSpPr>
          <p:cNvPr id="99332" name="Notes Placeholder 2"/>
          <p:cNvSpPr>
            <a:spLocks noGrp="1"/>
          </p:cNvSpPr>
          <p:nvPr>
            <p:ph type="body" idx="1"/>
          </p:nvPr>
        </p:nvSpPr>
        <p:spPr>
          <a:noFill/>
          <a:ln/>
        </p:spPr>
        <p:txBody>
          <a:bodyPr/>
          <a:lstStyle/>
          <a:p>
            <a:pPr eaLnBrk="1" hangingPunct="1"/>
            <a:r>
              <a:rPr lang="en-US" smtClean="0"/>
              <a:t>Here are some typical frequently asked questions and examples on how to solve them.</a:t>
            </a:r>
          </a:p>
        </p:txBody>
      </p:sp>
      <p:sp>
        <p:nvSpPr>
          <p:cNvPr id="9933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FBA5059-6F24-47DF-912C-2DA9C6B9E711}" type="slidenum">
              <a:rPr lang="en-US" sz="1200">
                <a:solidFill>
                  <a:schemeClr val="tx1"/>
                </a:solidFill>
              </a:rPr>
              <a:pPr algn="r" defTabSz="923925"/>
              <a:t>25</a:t>
            </a:fld>
            <a:endParaRPr lang="en-US" sz="120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7780A8A-6ED4-4685-B04D-A1A07CC77460}" type="slidenum">
              <a:rPr lang="en-US"/>
              <a:pPr/>
              <a:t>26</a:t>
            </a:fld>
            <a:endParaRPr lang="en-US"/>
          </a:p>
        </p:txBody>
      </p:sp>
      <p:sp>
        <p:nvSpPr>
          <p:cNvPr id="100355" name="Rectangle 2"/>
          <p:cNvSpPr>
            <a:spLocks noGrp="1" noRot="1" noChangeAspect="1" noChangeArrowheads="1" noTextEdit="1"/>
          </p:cNvSpPr>
          <p:nvPr>
            <p:ph type="sldImg"/>
          </p:nvPr>
        </p:nvSpPr>
        <p:spPr>
          <a:xfrm>
            <a:off x="1716088" y="692150"/>
            <a:ext cx="3597275" cy="2698750"/>
          </a:xfrm>
          <a:ln/>
        </p:spPr>
      </p:sp>
      <p:sp>
        <p:nvSpPr>
          <p:cNvPr id="100356" name="Rectangle 3"/>
          <p:cNvSpPr>
            <a:spLocks noGrp="1" noChangeArrowheads="1"/>
          </p:cNvSpPr>
          <p:nvPr>
            <p:ph type="body" idx="1"/>
          </p:nvPr>
        </p:nvSpPr>
        <p:spPr>
          <a:noFill/>
          <a:ln/>
        </p:spPr>
        <p:txBody>
          <a:bodyPr/>
          <a:lstStyle/>
          <a:p>
            <a:pPr eaLnBrk="1" hangingPunct="1"/>
            <a:r>
              <a:rPr lang="en-US" sz="1200" kern="1200" smtClean="0">
                <a:solidFill>
                  <a:schemeClr val="tx1"/>
                </a:solidFill>
                <a:latin typeface="Arial" charset="0"/>
                <a:ea typeface="+mn-ea"/>
                <a:cs typeface="+mn-cs"/>
              </a:rPr>
              <a:t>Currently, information on how to combine Revit API calls to achieve certain complex tasks is contained mainly in the SDK samples. Here is a list of some of the Revit SDK samples which address areas related to structure.</a:t>
            </a: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E3FFF6-D01F-49CC-8021-5C7223BE2FBE}" type="slidenum">
              <a:rPr lang="en-US"/>
              <a:pPr/>
              <a:t>28</a:t>
            </a:fld>
            <a:endParaRPr lang="en-US"/>
          </a:p>
        </p:txBody>
      </p:sp>
      <p:sp>
        <p:nvSpPr>
          <p:cNvPr id="101379" name="Rectangle 2"/>
          <p:cNvSpPr>
            <a:spLocks noGrp="1" noRot="1" noChangeAspect="1" noChangeArrowheads="1" noTextEdit="1"/>
          </p:cNvSpPr>
          <p:nvPr>
            <p:ph type="sldImg"/>
          </p:nvPr>
        </p:nvSpPr>
        <p:spPr>
          <a:xfrm>
            <a:off x="1716088" y="692150"/>
            <a:ext cx="3597275" cy="2698750"/>
          </a:xfrm>
          <a:ln/>
        </p:spPr>
      </p:sp>
      <p:sp>
        <p:nvSpPr>
          <p:cNvPr id="10138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the section, we demonstrate step by step how to implement the functionality required for an application linking Revit Structure with an external analysis package. The first group of labs addresses access and modification of load data, the second examines the building structure, and the third addresses the entire analytical model.</a:t>
            </a:r>
            <a:endParaRPr lang="en-GB" sz="1200" kern="1200">
              <a:solidFill>
                <a:schemeClr val="tx1"/>
              </a:solidFill>
              <a:latin typeface="Arial"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D98A37F-9614-46DA-A244-2857893C0BF4}" type="slidenum">
              <a:rPr lang="en-US"/>
              <a:pPr/>
              <a:t>29</a:t>
            </a:fld>
            <a:endParaRPr lang="en-US"/>
          </a:p>
        </p:txBody>
      </p:sp>
      <p:sp>
        <p:nvSpPr>
          <p:cNvPr id="102403" name="Rectangle 2"/>
          <p:cNvSpPr>
            <a:spLocks noGrp="1" noRot="1" noChangeAspect="1" noChangeArrowheads="1" noTextEdit="1"/>
          </p:cNvSpPr>
          <p:nvPr>
            <p:ph type="sldImg"/>
          </p:nvPr>
        </p:nvSpPr>
        <p:spPr>
          <a:xfrm>
            <a:off x="1162050" y="692150"/>
            <a:ext cx="4610100" cy="3457575"/>
          </a:xfrm>
          <a:ln/>
        </p:spPr>
      </p:sp>
      <p:sp>
        <p:nvSpPr>
          <p:cNvPr id="102404"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This first lab extracts and lists the load cases, natures, combinations and usages defined in the Revit model.</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BCC1F6C1-78D2-427B-9D21-4E39AF5827C8}" type="slidenum">
              <a:rPr lang="en-US"/>
              <a:pPr/>
              <a:t>30</a:t>
            </a:fld>
            <a:endParaRPr lang="en-US"/>
          </a:p>
        </p:txBody>
      </p:sp>
      <p:sp>
        <p:nvSpPr>
          <p:cNvPr id="103427" name="Rectangle 2"/>
          <p:cNvSpPr>
            <a:spLocks noGrp="1" noRot="1" noChangeAspect="1" noChangeArrowheads="1" noTextEdit="1"/>
          </p:cNvSpPr>
          <p:nvPr>
            <p:ph type="sldImg"/>
          </p:nvPr>
        </p:nvSpPr>
        <p:spPr>
          <a:xfrm>
            <a:off x="1716088" y="692150"/>
            <a:ext cx="3597275" cy="2698750"/>
          </a:xfrm>
          <a:ln/>
        </p:spPr>
      </p:sp>
      <p:sp>
        <p:nvSpPr>
          <p:cNvPr id="1034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99CF711-B2A0-4974-9265-5E1144286CFB}" type="slidenum">
              <a:rPr lang="en-US"/>
              <a:pPr/>
              <a:t>31</a:t>
            </a:fld>
            <a:endParaRPr lang="en-US"/>
          </a:p>
        </p:txBody>
      </p:sp>
      <p:sp>
        <p:nvSpPr>
          <p:cNvPr id="104451" name="Rectangle 2"/>
          <p:cNvSpPr>
            <a:spLocks noGrp="1" noRot="1" noChangeAspect="1" noChangeArrowheads="1" noTextEdit="1"/>
          </p:cNvSpPr>
          <p:nvPr>
            <p:ph type="sldImg"/>
          </p:nvPr>
        </p:nvSpPr>
        <p:spPr>
          <a:xfrm>
            <a:off x="1716088" y="692150"/>
            <a:ext cx="3597275" cy="2698750"/>
          </a:xfrm>
          <a:ln/>
        </p:spPr>
      </p:sp>
      <p:sp>
        <p:nvSpPr>
          <p:cNvPr id="104452"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To run the demo, install and compile RstLabs, add Lab 1-1 to Revit.ini, start Revit, and select the external command.</a:t>
            </a:r>
          </a:p>
          <a:p>
            <a:pPr eaLnBrk="1" hangingPunct="1"/>
            <a:endParaRPr lang="en-US" smtClean="0"/>
          </a:p>
          <a:p>
            <a:pPr eaLnBrk="1" hangingPunct="1"/>
            <a:r>
              <a:rPr lang="en-US" noProof="1" smtClean="0"/>
              <a:t>[ExternalCommands]</a:t>
            </a:r>
          </a:p>
          <a:p>
            <a:pPr eaLnBrk="1" hangingPunct="1"/>
            <a:r>
              <a:rPr lang="en-US" noProof="1" smtClean="0"/>
              <a:t>ECCount=1</a:t>
            </a:r>
          </a:p>
          <a:p>
            <a:pPr eaLnBrk="1" hangingPunct="1"/>
            <a:endParaRPr lang="en-US" noProof="1" smtClean="0"/>
          </a:p>
          <a:p>
            <a:pPr eaLnBrk="1" hangingPunct="1"/>
            <a:r>
              <a:rPr lang="en-US" noProof="1" smtClean="0"/>
              <a:t>ECName1=RS Lab1-1 Load Natures, Cases and Combinations</a:t>
            </a:r>
          </a:p>
          <a:p>
            <a:pPr eaLnBrk="1" hangingPunct="1"/>
            <a:r>
              <a:rPr lang="en-US" noProof="1" smtClean="0"/>
              <a:t>ECDescription1=Lab1_1...</a:t>
            </a:r>
          </a:p>
          <a:p>
            <a:pPr eaLnBrk="1" hangingPunct="1"/>
            <a:r>
              <a:rPr lang="en-US" noProof="1" smtClean="0"/>
              <a:t>ECClassName1=RSSolvedLabsCode.Lab1_1</a:t>
            </a:r>
          </a:p>
          <a:p>
            <a:pPr eaLnBrk="1" hangingPunct="1"/>
            <a:r>
              <a:rPr lang="en-US" noProof="1" smtClean="0"/>
              <a:t>ECAssembly1=C:\a\j\adn\rst\rst_api\RSSolvedLabsCode\bin\RSSolvedLabsCode.dll</a:t>
            </a: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3</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This course </a:t>
            </a:r>
            <a:r>
              <a:rPr lang="en-US" sz="1200" kern="1200" smtClean="0">
                <a:solidFill>
                  <a:schemeClr val="tx1"/>
                </a:solidFill>
                <a:latin typeface="Arial" charset="0"/>
                <a:ea typeface="+mn-ea"/>
                <a:cs typeface="+mn-cs"/>
              </a:rPr>
              <a:t>assumes basic </a:t>
            </a:r>
            <a:r>
              <a:rPr lang="en-US" sz="1200" kern="1200" dirty="0" smtClean="0">
                <a:solidFill>
                  <a:schemeClr val="tx1"/>
                </a:solidFill>
                <a:latin typeface="Arial" charset="0"/>
                <a:ea typeface="+mn-ea"/>
                <a:cs typeface="+mn-cs"/>
              </a:rPr>
              <a:t>knowledge of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programming</a:t>
            </a:r>
            <a:r>
              <a:rPr lang="en-US" sz="1200" kern="1200" smtClean="0">
                <a:solidFill>
                  <a:schemeClr val="tx1"/>
                </a:solidFill>
                <a:latin typeface="Arial" charset="0"/>
                <a:ea typeface="+mn-ea"/>
                <a:cs typeface="+mn-cs"/>
              </a:rPr>
              <a:t>.</a:t>
            </a:r>
            <a:r>
              <a:rPr lang="en-US" sz="1200" kern="1200" baseline="0" smtClean="0">
                <a:solidFill>
                  <a:schemeClr val="tx1"/>
                </a:solidFill>
                <a:latin typeface="Arial" charset="0"/>
                <a:ea typeface="+mn-ea"/>
                <a:cs typeface="+mn-cs"/>
              </a:rPr>
              <a:t> We will not cover basics such as </a:t>
            </a:r>
            <a:r>
              <a:rPr lang="en-US" sz="1200" kern="1200" baseline="0" dirty="0" smtClean="0">
                <a:solidFill>
                  <a:schemeClr val="tx1"/>
                </a:solidFill>
                <a:latin typeface="Arial" charset="0"/>
                <a:ea typeface="+mn-ea"/>
                <a:cs typeface="+mn-cs"/>
              </a:rPr>
              <a:t>how to </a:t>
            </a:r>
            <a:r>
              <a:rPr lang="en-US" sz="1200" kern="1200" baseline="0" smtClean="0">
                <a:solidFill>
                  <a:schemeClr val="tx1"/>
                </a:solidFill>
                <a:latin typeface="Arial" charset="0"/>
                <a:ea typeface="+mn-ea"/>
                <a:cs typeface="+mn-cs"/>
              </a:rPr>
              <a:t>define an external </a:t>
            </a:r>
            <a:r>
              <a:rPr lang="en-US" sz="1200" kern="1200" baseline="0" dirty="0" smtClean="0">
                <a:solidFill>
                  <a:schemeClr val="tx1"/>
                </a:solidFill>
                <a:latin typeface="Arial" charset="0"/>
                <a:ea typeface="+mn-ea"/>
                <a:cs typeface="+mn-cs"/>
              </a:rPr>
              <a:t>command, add menus, use filtering, etc. VSTA is also not covered.  </a:t>
            </a:r>
            <a:r>
              <a:rPr lang="en-US" sz="1200" kern="1200" dirty="0" smtClean="0">
                <a:solidFill>
                  <a:schemeClr val="tx1"/>
                </a:solidFill>
                <a:latin typeface="Arial" charset="0"/>
                <a:ea typeface="+mn-ea"/>
                <a:cs typeface="+mn-cs"/>
              </a:rPr>
              <a:t>If you are not</a:t>
            </a:r>
            <a:r>
              <a:rPr lang="en-US" sz="1200" kern="1200" baseline="0" dirty="0" smtClean="0">
                <a:solidFill>
                  <a:schemeClr val="tx1"/>
                </a:solidFill>
                <a:latin typeface="Arial" charset="0"/>
                <a:ea typeface="+mn-ea"/>
                <a:cs typeface="+mn-cs"/>
              </a:rPr>
              <a:t> familiar </a:t>
            </a:r>
            <a:r>
              <a:rPr lang="en-US" sz="1200" kern="1200" baseline="0" smtClean="0">
                <a:solidFill>
                  <a:schemeClr val="tx1"/>
                </a:solidFill>
                <a:latin typeface="Arial" charset="0"/>
                <a:ea typeface="+mn-ea"/>
                <a:cs typeface="+mn-cs"/>
              </a:rPr>
              <a:t>with the basic Revit </a:t>
            </a:r>
            <a:r>
              <a:rPr lang="en-US" sz="1200" kern="1200" baseline="0" dirty="0" smtClean="0">
                <a:solidFill>
                  <a:schemeClr val="tx1"/>
                </a:solidFill>
                <a:latin typeface="Arial" charset="0"/>
                <a:ea typeface="+mn-ea"/>
                <a:cs typeface="+mn-cs"/>
              </a:rPr>
              <a:t>API and have missed </a:t>
            </a:r>
            <a:r>
              <a:rPr lang="en-US" sz="1200" kern="1200" baseline="0" dirty="0" err="1" smtClean="0">
                <a:solidFill>
                  <a:schemeClr val="tx1"/>
                </a:solidFill>
                <a:latin typeface="Arial" charset="0"/>
                <a:ea typeface="+mn-ea"/>
                <a:cs typeface="+mn-cs"/>
              </a:rPr>
              <a:t>Revit</a:t>
            </a:r>
            <a:r>
              <a:rPr lang="en-US" sz="1200" kern="1200" baseline="0" dirty="0" smtClean="0">
                <a:solidFill>
                  <a:schemeClr val="tx1"/>
                </a:solidFill>
                <a:latin typeface="Arial" charset="0"/>
                <a:ea typeface="+mn-ea"/>
                <a:cs typeface="+mn-cs"/>
              </a:rPr>
              <a:t> API Introduction course we had last week</a:t>
            </a:r>
            <a:r>
              <a:rPr lang="en-US" sz="1200" kern="1200" baseline="0" smtClean="0">
                <a:solidFill>
                  <a:schemeClr val="tx1"/>
                </a:solidFill>
                <a:latin typeface="Arial" charset="0"/>
                <a:ea typeface="+mn-ea"/>
                <a:cs typeface="+mn-cs"/>
              </a:rPr>
              <a:t>, a recording </a:t>
            </a:r>
            <a:r>
              <a:rPr lang="en-US" sz="1200" kern="1200" baseline="0" dirty="0" smtClean="0">
                <a:solidFill>
                  <a:schemeClr val="tx1"/>
                </a:solidFill>
                <a:latin typeface="Arial" charset="0"/>
                <a:ea typeface="+mn-ea"/>
                <a:cs typeface="+mn-cs"/>
              </a:rPr>
              <a:t>is available on the </a:t>
            </a:r>
            <a:r>
              <a:rPr lang="en-US" sz="1200" kern="1200" baseline="0" smtClean="0">
                <a:solidFill>
                  <a:schemeClr val="tx1"/>
                </a:solidFill>
                <a:latin typeface="Arial" charset="0"/>
                <a:ea typeface="+mn-ea"/>
                <a:cs typeface="+mn-cs"/>
              </a:rPr>
              <a:t>ADN web site </a:t>
            </a:r>
            <a:r>
              <a:rPr lang="en-US" sz="1200" kern="1200" baseline="0" dirty="0" smtClean="0">
                <a:solidFill>
                  <a:schemeClr val="tx1"/>
                </a:solidFill>
                <a:latin typeface="Arial" charset="0"/>
                <a:ea typeface="+mn-ea"/>
                <a:cs typeface="+mn-cs"/>
              </a:rPr>
              <a:t>as well </a:t>
            </a:r>
            <a:r>
              <a:rPr lang="en-US" sz="1200" kern="1200" baseline="0" smtClean="0">
                <a:solidFill>
                  <a:schemeClr val="tx1"/>
                </a:solidFill>
                <a:latin typeface="Arial" charset="0"/>
                <a:ea typeface="+mn-ea"/>
                <a:cs typeface="+mn-cs"/>
              </a:rPr>
              <a:t>as on the developer </a:t>
            </a:r>
            <a:r>
              <a:rPr lang="en-US" sz="1200" kern="1200" baseline="0" dirty="0" smtClean="0">
                <a:solidFill>
                  <a:schemeClr val="tx1"/>
                </a:solidFill>
                <a:latin typeface="Arial" charset="0"/>
                <a:ea typeface="+mn-ea"/>
                <a:cs typeface="+mn-cs"/>
              </a:rPr>
              <a:t>center training schedule page</a:t>
            </a:r>
            <a:r>
              <a:rPr lang="en-US" sz="1200" kern="1200" baseline="0" smtClean="0">
                <a:solidFill>
                  <a:schemeClr val="tx1"/>
                </a:solidFill>
                <a:latin typeface="Arial" charset="0"/>
                <a:ea typeface="+mn-ea"/>
                <a:cs typeface="+mn-cs"/>
              </a:rPr>
              <a:t>. The d</a:t>
            </a:r>
            <a:r>
              <a:rPr lang="en-GB" smtClean="0"/>
              <a:t>ownload link is on </a:t>
            </a:r>
            <a:r>
              <a:rPr lang="en-GB" dirty="0" smtClean="0"/>
              <a:t>the right side of </a:t>
            </a:r>
            <a:r>
              <a:rPr lang="en-GB" smtClean="0"/>
              <a:t>the page.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BE29812-8E00-46CE-A503-3DC4A7C2A555}" type="slidenum">
              <a:rPr lang="en-US"/>
              <a:pPr/>
              <a:t>32</a:t>
            </a:fld>
            <a:endParaRPr lang="en-US"/>
          </a:p>
        </p:txBody>
      </p:sp>
      <p:sp>
        <p:nvSpPr>
          <p:cNvPr id="105475" name="Rectangle 2"/>
          <p:cNvSpPr>
            <a:spLocks noGrp="1" noRot="1" noChangeAspect="1" noChangeArrowheads="1" noTextEdit="1"/>
          </p:cNvSpPr>
          <p:nvPr>
            <p:ph type="sldImg"/>
          </p:nvPr>
        </p:nvSpPr>
        <p:spPr>
          <a:xfrm>
            <a:off x="1162050" y="692150"/>
            <a:ext cx="4610100" cy="3457575"/>
          </a:xfrm>
          <a:ln/>
        </p:spPr>
      </p:sp>
      <p:sp>
        <p:nvSpPr>
          <p:cNvPr id="1054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1-2 shows how to access all load objects using the base or specific classes.</a:t>
            </a:r>
            <a:r>
              <a:rPr lang="en-GB" sz="1200" kern="1200" baseline="0" smtClean="0">
                <a:solidFill>
                  <a:schemeClr val="tx1"/>
                </a:solidFill>
                <a:latin typeface="Arial" charset="0"/>
                <a:ea typeface="+mn-ea"/>
                <a:cs typeface="+mn-cs"/>
              </a:rPr>
              <a:t> </a:t>
            </a:r>
            <a:r>
              <a:rPr lang="en-GB" sz="1200" kern="1200" smtClean="0">
                <a:solidFill>
                  <a:schemeClr val="tx1"/>
                </a:solidFill>
                <a:latin typeface="Arial" charset="0"/>
                <a:ea typeface="+mn-ea"/>
                <a:cs typeface="+mn-cs"/>
              </a:rPr>
              <a:t>All three load classes are derived from LoadBase. They are creation through NewAreaLoad() (3 overloads), NewLineLoad() (2), and NewPointLoad().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C252558-5502-49A9-88A7-15AD6F1F2F70}" type="slidenum">
              <a:rPr lang="en-US"/>
              <a:pPr/>
              <a:t>33</a:t>
            </a:fld>
            <a:endParaRPr lang="en-US"/>
          </a:p>
        </p:txBody>
      </p:sp>
      <p:sp>
        <p:nvSpPr>
          <p:cNvPr id="106499" name="Rectangle 2"/>
          <p:cNvSpPr>
            <a:spLocks noGrp="1" noRot="1" noChangeAspect="1" noChangeArrowheads="1" noTextEdit="1"/>
          </p:cNvSpPr>
          <p:nvPr>
            <p:ph type="sldImg"/>
          </p:nvPr>
        </p:nvSpPr>
        <p:spPr>
          <a:xfrm>
            <a:off x="1716088" y="692150"/>
            <a:ext cx="3597275" cy="2698750"/>
          </a:xfrm>
          <a:ln/>
        </p:spPr>
      </p:sp>
      <p:sp>
        <p:nvSpPr>
          <p:cNvPr id="10650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Just like in the preceding lab, we iterate over all Revit elements and pick out the object types of interest. For each load type object, a number of properties are defined for extracting and modifying data.</a:t>
            </a:r>
            <a:endParaRPr lang="en-GB" sz="1200" kern="1200">
              <a:solidFill>
                <a:schemeClr val="tx1"/>
              </a:solidFill>
              <a:latin typeface="Arial"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250AC3A-EB64-48B6-8FCE-AB266D68F181}" type="slidenum">
              <a:rPr lang="en-US"/>
              <a:pPr/>
              <a:t>34</a:t>
            </a:fld>
            <a:endParaRPr lang="en-US"/>
          </a:p>
        </p:txBody>
      </p:sp>
      <p:sp>
        <p:nvSpPr>
          <p:cNvPr id="107523" name="Rectangle 2"/>
          <p:cNvSpPr>
            <a:spLocks noGrp="1" noRot="1" noChangeAspect="1" noChangeArrowheads="1" noTextEdit="1"/>
          </p:cNvSpPr>
          <p:nvPr>
            <p:ph type="sldImg"/>
          </p:nvPr>
        </p:nvSpPr>
        <p:spPr>
          <a:xfrm>
            <a:off x="1716088" y="692150"/>
            <a:ext cx="3597275" cy="2698750"/>
          </a:xfrm>
          <a:ln/>
        </p:spPr>
      </p:sp>
      <p:sp>
        <p:nvSpPr>
          <p:cNvPr id="107524"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Open RstLabs.rvt to obtain a model with a few predefined loads.</a:t>
            </a:r>
          </a:p>
          <a:p>
            <a:pPr eaLnBrk="1" hangingPunct="1"/>
            <a:r>
              <a:rPr lang="en-US" smtClean="0"/>
              <a:t>Run the external command Lab 1-2 after adding RstLabs.dll to Revit.ini.</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13DC991-5AAE-4CD7-A336-9FECF28E11C7}" type="slidenum">
              <a:rPr lang="en-US"/>
              <a:pPr/>
              <a:t>35</a:t>
            </a:fld>
            <a:endParaRPr lang="en-US"/>
          </a:p>
        </p:txBody>
      </p:sp>
      <p:sp>
        <p:nvSpPr>
          <p:cNvPr id="108547" name="Rectangle 2"/>
          <p:cNvSpPr>
            <a:spLocks noGrp="1" noRot="1" noChangeAspect="1" noChangeArrowheads="1" noTextEdit="1"/>
          </p:cNvSpPr>
          <p:nvPr>
            <p:ph type="sldImg"/>
          </p:nvPr>
        </p:nvSpPr>
        <p:spPr>
          <a:xfrm>
            <a:off x="1162050" y="692150"/>
            <a:ext cx="4610100" cy="3457575"/>
          </a:xfrm>
          <a:ln/>
        </p:spPr>
      </p:sp>
      <p:sp>
        <p:nvSpPr>
          <p:cNvPr id="108548"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Lab 1-3 continues the exploration about loads</a:t>
            </a:r>
            <a:r>
              <a:rPr lang="fr-FR" smtClean="0"/>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4C87C61-DC89-44B8-9C01-542EE5A25023}" type="slidenum">
              <a:rPr lang="en-US"/>
              <a:pPr/>
              <a:t>36</a:t>
            </a:fld>
            <a:endParaRPr lang="en-US"/>
          </a:p>
        </p:txBody>
      </p:sp>
      <p:sp>
        <p:nvSpPr>
          <p:cNvPr id="109571" name="Rectangle 2"/>
          <p:cNvSpPr>
            <a:spLocks noGrp="1" noRot="1" noChangeAspect="1" noChangeArrowheads="1" noTextEdit="1"/>
          </p:cNvSpPr>
          <p:nvPr>
            <p:ph type="sldImg"/>
          </p:nvPr>
        </p:nvSpPr>
        <p:spPr>
          <a:xfrm>
            <a:off x="1716088" y="692150"/>
            <a:ext cx="3597275" cy="2698750"/>
          </a:xfrm>
          <a:ln/>
        </p:spPr>
      </p:sp>
      <p:sp>
        <p:nvSpPr>
          <p:cNvPr id="1095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Some element parameters can be accessed via display name only. In general, we try to use the BuiltInParameter enum to access parameters whenever possible, since it is language independent.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B5662EEB-C250-4BC3-92B1-990B166985B1}" type="slidenum">
              <a:rPr lang="en-US"/>
              <a:pPr/>
              <a:t>37</a:t>
            </a:fld>
            <a:endParaRPr lang="en-US"/>
          </a:p>
        </p:txBody>
      </p:sp>
      <p:sp>
        <p:nvSpPr>
          <p:cNvPr id="110595" name="Rectangle 2"/>
          <p:cNvSpPr>
            <a:spLocks noGrp="1" noRot="1" noChangeAspect="1" noChangeArrowheads="1" noTextEdit="1"/>
          </p:cNvSpPr>
          <p:nvPr>
            <p:ph type="sldImg"/>
          </p:nvPr>
        </p:nvSpPr>
        <p:spPr>
          <a:xfrm>
            <a:off x="1716088" y="692150"/>
            <a:ext cx="3597275" cy="2698750"/>
          </a:xfrm>
          <a:ln/>
        </p:spPr>
      </p:sp>
      <p:sp>
        <p:nvSpPr>
          <p:cNvPr id="110596" name="Rectangle 3"/>
          <p:cNvSpPr>
            <a:spLocks noGrp="1" noChangeArrowheads="1"/>
          </p:cNvSpPr>
          <p:nvPr>
            <p:ph type="body" idx="1"/>
          </p:nvPr>
        </p:nvSpPr>
        <p:spPr>
          <a:noFill/>
          <a:ln/>
        </p:spPr>
        <p:txBody>
          <a:bodyPr/>
          <a:lstStyle/>
          <a:p>
            <a:pPr eaLnBrk="1" hangingPunct="1"/>
            <a:r>
              <a:rPr lang="en-US" smtClean="0"/>
              <a:t>Parameters vary from Revit version to version.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ECEDEBD-674A-41A2-A978-E0697289938A}" type="slidenum">
              <a:rPr lang="en-US"/>
              <a:pPr/>
              <a:t>38</a:t>
            </a:fld>
            <a:endParaRPr lang="en-US"/>
          </a:p>
        </p:txBody>
      </p:sp>
      <p:sp>
        <p:nvSpPr>
          <p:cNvPr id="111619" name="Rectangle 2"/>
          <p:cNvSpPr>
            <a:spLocks noGrp="1" noRot="1" noChangeAspect="1" noChangeArrowheads="1" noTextEdit="1"/>
          </p:cNvSpPr>
          <p:nvPr>
            <p:ph type="sldImg"/>
          </p:nvPr>
        </p:nvSpPr>
        <p:spPr>
          <a:xfrm>
            <a:off x="1716088" y="692150"/>
            <a:ext cx="3597275" cy="2698750"/>
          </a:xfrm>
          <a:ln/>
        </p:spPr>
      </p:sp>
      <p:sp>
        <p:nvSpPr>
          <p:cNvPr id="111620" name="Rectangle 3"/>
          <p:cNvSpPr>
            <a:spLocks noGrp="1" noChangeArrowheads="1"/>
          </p:cNvSpPr>
          <p:nvPr>
            <p:ph type="body" idx="1"/>
          </p:nvPr>
        </p:nvSpPr>
        <p:spPr>
          <a:noFill/>
          <a:ln/>
        </p:spPr>
        <p:txBody>
          <a:bodyPr/>
          <a:lstStyle/>
          <a:p>
            <a:pPr eaLnBrk="1" hangingPunct="1"/>
            <a:r>
              <a:rPr lang="en-US" smtClean="0"/>
              <a:t>Here is a full list of parameters relevant to loads given in the comment at the end of Labs1.vb.</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39</a:t>
            </a:fld>
            <a:endParaRPr lang="en-US"/>
          </a:p>
        </p:txBody>
      </p:sp>
      <p:sp>
        <p:nvSpPr>
          <p:cNvPr id="112643" name="Rectangle 2"/>
          <p:cNvSpPr>
            <a:spLocks noGrp="1" noRot="1" noChangeAspect="1" noChangeArrowheads="1" noTextEdit="1"/>
          </p:cNvSpPr>
          <p:nvPr>
            <p:ph type="sldImg"/>
          </p:nvPr>
        </p:nvSpPr>
        <p:spPr>
          <a:xfrm>
            <a:off x="1716088" y="692150"/>
            <a:ext cx="3597275" cy="2698750"/>
          </a:xfrm>
          <a:ln/>
        </p:spPr>
      </p:sp>
      <p:sp>
        <p:nvSpPr>
          <p:cNvPr id="112644" name="Rectangle 3"/>
          <p:cNvSpPr>
            <a:spLocks noGrp="1" noChangeArrowheads="1"/>
          </p:cNvSpPr>
          <p:nvPr>
            <p:ph type="body" idx="1"/>
          </p:nvPr>
        </p:nvSpPr>
        <p:spPr>
          <a:noFill/>
          <a:ln/>
        </p:spPr>
        <p:txBody>
          <a:bodyPr/>
          <a:lstStyle/>
          <a:p>
            <a:pPr eaLnBrk="1" hangingPunct="1"/>
            <a:r>
              <a:rPr lang="en-US"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19F0B7E-38CE-44FF-95C1-965B84635303}" type="slidenum">
              <a:rPr lang="en-US"/>
              <a:pPr/>
              <a:t>40</a:t>
            </a:fld>
            <a:endParaRPr lang="en-US"/>
          </a:p>
        </p:txBody>
      </p:sp>
      <p:sp>
        <p:nvSpPr>
          <p:cNvPr id="114691" name="Rectangle 2"/>
          <p:cNvSpPr>
            <a:spLocks noGrp="1" noRot="1" noChangeAspect="1" noChangeArrowheads="1" noTextEdit="1"/>
          </p:cNvSpPr>
          <p:nvPr>
            <p:ph type="sldImg"/>
          </p:nvPr>
        </p:nvSpPr>
        <p:spPr>
          <a:xfrm>
            <a:off x="1716088" y="692150"/>
            <a:ext cx="3597275" cy="269875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42CE495-F64A-4061-8EA1-B52C1289C35B}" type="slidenum">
              <a:rPr lang="en-US"/>
              <a:pPr/>
              <a:t>41</a:t>
            </a:fld>
            <a:endParaRPr lang="en-US"/>
          </a:p>
        </p:txBody>
      </p:sp>
      <p:sp>
        <p:nvSpPr>
          <p:cNvPr id="115715" name="Rectangle 2"/>
          <p:cNvSpPr>
            <a:spLocks noGrp="1" noRot="1" noChangeAspect="1" noChangeArrowheads="1" noTextEdit="1"/>
          </p:cNvSpPr>
          <p:nvPr>
            <p:ph type="sldImg"/>
          </p:nvPr>
        </p:nvSpPr>
        <p:spPr>
          <a:xfrm>
            <a:off x="1716088" y="692150"/>
            <a:ext cx="3597275" cy="2698750"/>
          </a:xfrm>
          <a:ln/>
        </p:spPr>
      </p:sp>
      <p:sp>
        <p:nvSpPr>
          <p:cNvPr id="115716" name="Rectangle 3"/>
          <p:cNvSpPr>
            <a:spLocks noGrp="1" noChangeArrowheads="1"/>
          </p:cNvSpPr>
          <p:nvPr>
            <p:ph type="body" idx="1"/>
          </p:nvPr>
        </p:nvSpPr>
        <p:spPr>
          <a:noFill/>
          <a:ln/>
        </p:spPr>
        <p:txBody>
          <a:bodyPr/>
          <a:lstStyle/>
          <a:p>
            <a:pPr eaLnBrk="1" hangingPunct="1"/>
            <a:r>
              <a:rPr lang="en-US" smtClean="0"/>
              <a:t>In "RS Labs.rvt", select a point, line and area load, then run the external command for Lab 1-3.</a:t>
            </a:r>
          </a:p>
          <a:p>
            <a:pPr eaLnBrk="1" hangingPunct="1"/>
            <a:r>
              <a:rPr lang="en-US" smtClean="0"/>
              <a:t>One new property in 2008 is the HostElement. Many other properties are also available. Here is an example of a line load element.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4</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Our discussion here proceeds in three steps. First, look at the workflow and how it is supported by Revit Structure or RST. Secondly, walk through a series of labs related to extracting and analysing the data managed by RST. Finally, we will look at a sample application linking RST with an external application. In this case, the external stress analysis package is simulated by AutoCAD.</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8C32B2A-4BD6-4477-A5BA-14EBF2C0AF94}" type="slidenum">
              <a:rPr lang="en-US"/>
              <a:pPr/>
              <a:t>42</a:t>
            </a:fld>
            <a:endParaRPr lang="en-US"/>
          </a:p>
        </p:txBody>
      </p:sp>
      <p:sp>
        <p:nvSpPr>
          <p:cNvPr id="116739" name="Rectangle 2"/>
          <p:cNvSpPr>
            <a:spLocks noGrp="1" noRot="1" noChangeAspect="1" noChangeArrowheads="1" noTextEdit="1"/>
          </p:cNvSpPr>
          <p:nvPr>
            <p:ph type="sldImg"/>
          </p:nvPr>
        </p:nvSpPr>
        <p:spPr>
          <a:xfrm>
            <a:off x="1162050" y="692150"/>
            <a:ext cx="4610100" cy="3457575"/>
          </a:xfrm>
          <a:ln/>
        </p:spPr>
      </p:sp>
      <p:sp>
        <p:nvSpPr>
          <p:cNvPr id="116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B92E94F-B80E-435F-B874-A1724747ED8D}" type="slidenum">
              <a:rPr lang="en-US"/>
              <a:pPr/>
              <a:t>43</a:t>
            </a:fld>
            <a:endParaRPr lang="en-US"/>
          </a:p>
        </p:txBody>
      </p:sp>
      <p:sp>
        <p:nvSpPr>
          <p:cNvPr id="117763" name="Rectangle 2"/>
          <p:cNvSpPr>
            <a:spLocks noGrp="1" noRot="1" noChangeAspect="1" noChangeArrowheads="1" noTextEdit="1"/>
          </p:cNvSpPr>
          <p:nvPr>
            <p:ph type="sldImg"/>
          </p:nvPr>
        </p:nvSpPr>
        <p:spPr>
          <a:xfrm>
            <a:off x="1162050" y="692150"/>
            <a:ext cx="4610100" cy="3457575"/>
          </a:xfrm>
          <a:ln/>
        </p:spPr>
      </p:sp>
      <p:sp>
        <p:nvSpPr>
          <p:cNvPr id="1177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18952C5-DB3C-4A0F-9419-ADEBE03C4BF2}" type="slidenum">
              <a:rPr lang="en-US"/>
              <a:pPr/>
              <a:t>44</a:t>
            </a:fld>
            <a:endParaRPr lang="en-US"/>
          </a:p>
        </p:txBody>
      </p:sp>
      <p:sp>
        <p:nvSpPr>
          <p:cNvPr id="118787" name="Rectangle 2"/>
          <p:cNvSpPr>
            <a:spLocks noGrp="1" noRot="1" noChangeAspect="1" noChangeArrowheads="1" noTextEdit="1"/>
          </p:cNvSpPr>
          <p:nvPr>
            <p:ph type="sldImg"/>
          </p:nvPr>
        </p:nvSpPr>
        <p:spPr>
          <a:xfrm>
            <a:off x="1162050" y="692150"/>
            <a:ext cx="4610100" cy="3457575"/>
          </a:xfrm>
          <a:ln/>
        </p:spPr>
      </p:sp>
      <p:sp>
        <p:nvSpPr>
          <p:cNvPr id="118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D5F45FB-166B-4FB9-8252-A5B8B3F5EA5A}" type="slidenum">
              <a:rPr lang="en-US"/>
              <a:pPr/>
              <a:t>45</a:t>
            </a:fld>
            <a:endParaRPr lang="en-US"/>
          </a:p>
        </p:txBody>
      </p:sp>
      <p:sp>
        <p:nvSpPr>
          <p:cNvPr id="119811" name="Rectangle 2"/>
          <p:cNvSpPr>
            <a:spLocks noGrp="1" noRot="1" noChangeAspect="1" noChangeArrowheads="1" noTextEdit="1"/>
          </p:cNvSpPr>
          <p:nvPr>
            <p:ph type="sldImg"/>
          </p:nvPr>
        </p:nvSpPr>
        <p:spPr>
          <a:xfrm>
            <a:off x="1162050" y="692150"/>
            <a:ext cx="4610100" cy="3457575"/>
          </a:xfrm>
          <a:ln/>
        </p:spPr>
      </p:sp>
      <p:sp>
        <p:nvSpPr>
          <p:cNvPr id="119812"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Lab 1-5 shows how to create a new load object, specifically a point load. It creates two new point loads by calling NewPointLoad() with somewhat arbitrary parameters. One as reaction, simulating an analysis result, the other is a standard external load. It also shows how to set a selected symbol for this new load and assign the load to a selected load case. To assign a selected symbol to it, all point load symbols in the document are retrieved and the user is allowed to select one of them. Its id is then assigned to the newly created point load ELEM_TYPE_PARAM. Similarly, to assign a load case, all load cases are retrieved and displayed and the selected one's id is assigned to the LOAD_CASE_ID parameter.</a:t>
            </a:r>
            <a:endParaRPr lang="en-GB" sz="1200" kern="1200">
              <a:solidFill>
                <a:schemeClr val="tx1"/>
              </a:solidFill>
              <a:latin typeface="Arial" charset="0"/>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46</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47</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hangingPunct="0"/>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Structure has enhanced load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elements by adding their symbols. In the API, parameters used for load creation have changed: all load creation methods now take an optional load type and sketch plane argument.  Both of these arguments are optional and can be supplied null (Nothing in VB) to use the default load type for the category of load being created.</a:t>
            </a:r>
          </a:p>
          <a:p>
            <a:pPr hangingPunct="0"/>
            <a:r>
              <a:rPr lang="en-US" sz="1200" dirty="0" smtClean="0">
                <a:latin typeface="Arial" charset="0"/>
              </a:rPr>
              <a:t>Point(Line/Area)</a:t>
            </a:r>
            <a:r>
              <a:rPr lang="en-US" sz="1200" dirty="0" err="1" smtClean="0">
                <a:latin typeface="Arial" charset="0"/>
              </a:rPr>
              <a:t>LoadType</a:t>
            </a:r>
            <a:r>
              <a:rPr lang="en-US" sz="1200" dirty="0" smtClean="0">
                <a:latin typeface="Arial" charset="0"/>
              </a:rPr>
              <a:t> and Point(Line/Area)</a:t>
            </a:r>
            <a:r>
              <a:rPr lang="en-US" sz="1200" dirty="0" err="1" smtClean="0">
                <a:latin typeface="Arial" charset="0"/>
              </a:rPr>
              <a:t>LoadTypeSet</a:t>
            </a:r>
            <a:r>
              <a:rPr lang="en-US" sz="1200" dirty="0" smtClean="0">
                <a:latin typeface="Arial" charset="0"/>
              </a:rPr>
              <a:t> objects are added.</a:t>
            </a:r>
            <a:r>
              <a:rPr lang="en-US" sz="1200" baseline="0" dirty="0" smtClean="0">
                <a:latin typeface="Arial" charset="0"/>
              </a:rPr>
              <a:t>  </a:t>
            </a:r>
            <a:endParaRPr lang="en-US" sz="1200" dirty="0" smtClean="0">
              <a:latin typeface="Arial" charset="0"/>
            </a:endParaRPr>
          </a:p>
          <a:p>
            <a:pPr hangingPunct="0"/>
            <a:r>
              <a:rPr lang="en-US" sz="1200" kern="1200" smtClean="0">
                <a:solidFill>
                  <a:schemeClr val="tx1"/>
                </a:solidFill>
                <a:latin typeface="Arial" charset="0"/>
                <a:ea typeface="+mn-ea"/>
                <a:cs typeface="+mn-cs"/>
              </a:rPr>
              <a:t>In </a:t>
            </a:r>
            <a:r>
              <a:rPr lang="en-US" sz="1200" kern="1200" dirty="0" smtClean="0">
                <a:solidFill>
                  <a:schemeClr val="tx1"/>
                </a:solidFill>
                <a:latin typeface="Arial" charset="0"/>
                <a:ea typeface="+mn-ea"/>
                <a:cs typeface="+mn-cs"/>
              </a:rPr>
              <a:t>addition, the Autodesk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API now supports creation of hosted loads.  Several overloads have been added for </a:t>
            </a:r>
            <a:r>
              <a:rPr lang="en-US" sz="1200" kern="1200" dirty="0" err="1" smtClean="0">
                <a:solidFill>
                  <a:schemeClr val="tx1"/>
                </a:solidFill>
                <a:latin typeface="Arial" charset="0"/>
                <a:ea typeface="+mn-ea"/>
                <a:cs typeface="+mn-cs"/>
              </a:rPr>
              <a:t>NewPointLoad</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NewLineLoad</a:t>
            </a:r>
            <a:r>
              <a:rPr lang="en-US" sz="1200" kern="1200" dirty="0" smtClean="0">
                <a:solidFill>
                  <a:schemeClr val="tx1"/>
                </a:solidFill>
                <a:latin typeface="Arial" charset="0"/>
                <a:ea typeface="+mn-ea"/>
                <a:cs typeface="+mn-cs"/>
              </a:rPr>
              <a:t>() and </a:t>
            </a:r>
            <a:r>
              <a:rPr lang="en-US" sz="1200" kern="1200" dirty="0" err="1" smtClean="0">
                <a:solidFill>
                  <a:schemeClr val="tx1"/>
                </a:solidFill>
                <a:latin typeface="Arial" charset="0"/>
                <a:ea typeface="+mn-ea"/>
                <a:cs typeface="+mn-cs"/>
              </a:rPr>
              <a:t>NewAreaLoad</a:t>
            </a:r>
            <a:r>
              <a:rPr lang="en-US" sz="1200" kern="1200" dirty="0" smtClean="0">
                <a:solidFill>
                  <a:schemeClr val="tx1"/>
                </a:solidFill>
                <a:latin typeface="Arial" charset="0"/>
                <a:ea typeface="+mn-ea"/>
                <a:cs typeface="+mn-cs"/>
              </a:rPr>
              <a:t>() permitting assignment of a host element or geometry reference of a host element to create the hosted </a:t>
            </a:r>
            <a:r>
              <a:rPr lang="en-US" sz="1200" kern="1200" smtClean="0">
                <a:solidFill>
                  <a:schemeClr val="tx1"/>
                </a:solidFill>
                <a:latin typeface="Arial" charset="0"/>
                <a:ea typeface="+mn-ea"/>
                <a:cs typeface="+mn-cs"/>
              </a:rPr>
              <a:t>loads.</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4E0E0FFC-06A6-4B10-A91B-3DC4196216D8}" type="slidenum">
              <a:rPr lang="en-US"/>
              <a:pPr/>
              <a:t>48</a:t>
            </a:fld>
            <a:endParaRPr lang="en-US"/>
          </a:p>
        </p:txBody>
      </p:sp>
      <p:sp>
        <p:nvSpPr>
          <p:cNvPr id="121859" name="Rectangle 2"/>
          <p:cNvSpPr>
            <a:spLocks noGrp="1" noRot="1" noChangeAspect="1" noChangeArrowheads="1" noTextEdit="1"/>
          </p:cNvSpPr>
          <p:nvPr>
            <p:ph type="sldImg"/>
          </p:nvPr>
        </p:nvSpPr>
        <p:spPr>
          <a:xfrm>
            <a:off x="1162050" y="692150"/>
            <a:ext cx="4610100" cy="3457575"/>
          </a:xfrm>
          <a:ln/>
        </p:spPr>
      </p:sp>
      <p:sp>
        <p:nvSpPr>
          <p:cNvPr id="12186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next section explores accessing and modifying structural elements and their data in RST.</a:t>
            </a:r>
          </a:p>
          <a:p>
            <a:pPr eaLnBrk="1" hangingPunct="1"/>
            <a:endParaRPr lang="fr-F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434BF1F-411B-427E-875F-8F1E4CF1D34E}" type="slidenum">
              <a:rPr lang="en-US"/>
              <a:pPr/>
              <a:t>49</a:t>
            </a:fld>
            <a:endParaRPr lang="en-US"/>
          </a:p>
        </p:txBody>
      </p:sp>
      <p:sp>
        <p:nvSpPr>
          <p:cNvPr id="122883" name="Rectangle 2"/>
          <p:cNvSpPr>
            <a:spLocks noGrp="1" noRot="1" noChangeAspect="1" noChangeArrowheads="1" noTextEdit="1"/>
          </p:cNvSpPr>
          <p:nvPr>
            <p:ph type="sldImg"/>
          </p:nvPr>
        </p:nvSpPr>
        <p:spPr>
          <a:xfrm>
            <a:off x="1162050" y="692150"/>
            <a:ext cx="4610100" cy="3457575"/>
          </a:xfrm>
          <a:ln/>
        </p:spPr>
      </p:sp>
      <p:sp>
        <p:nvSpPr>
          <p:cNvPr id="12288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select all columns in the model, we once again use filtering to select all standard family instances for category OST_StructuralColumns. We can display generic element and column properties such as element id, symbol name, structural type and analytical model type.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2202C5C-2243-4A9E-A1FC-56288BAEE4E6}" type="slidenum">
              <a:rPr lang="en-US"/>
              <a:pPr/>
              <a:t>50</a:t>
            </a:fld>
            <a:endParaRPr lang="en-US"/>
          </a:p>
        </p:txBody>
      </p:sp>
      <p:sp>
        <p:nvSpPr>
          <p:cNvPr id="123907" name="Rectangle 2"/>
          <p:cNvSpPr>
            <a:spLocks noGrp="1" noRot="1" noChangeAspect="1" noChangeArrowheads="1" noTextEdit="1"/>
          </p:cNvSpPr>
          <p:nvPr>
            <p:ph type="sldImg"/>
          </p:nvPr>
        </p:nvSpPr>
        <p:spPr>
          <a:xfrm>
            <a:off x="1162050" y="692150"/>
            <a:ext cx="4610100" cy="3457575"/>
          </a:xfrm>
          <a:ln/>
        </p:spPr>
      </p:sp>
      <p:sp>
        <p:nvSpPr>
          <p:cNvPr id="12390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C63511D1-5D93-4C7A-A637-63619DC5E7D9}" type="slidenum">
              <a:rPr lang="en-US"/>
              <a:pPr/>
              <a:t>51</a:t>
            </a:fld>
            <a:endParaRPr lang="en-US"/>
          </a:p>
        </p:txBody>
      </p:sp>
      <p:sp>
        <p:nvSpPr>
          <p:cNvPr id="124931" name="Rectangle 2"/>
          <p:cNvSpPr>
            <a:spLocks noGrp="1" noRot="1" noChangeAspect="1" noChangeArrowheads="1" noTextEdit="1"/>
          </p:cNvSpPr>
          <p:nvPr>
            <p:ph type="sldImg"/>
          </p:nvPr>
        </p:nvSpPr>
        <p:spPr>
          <a:xfrm>
            <a:off x="1162050" y="692150"/>
            <a:ext cx="4610100" cy="3457575"/>
          </a:xfrm>
          <a:ln/>
        </p:spPr>
      </p:sp>
      <p:sp>
        <p:nvSpPr>
          <p:cNvPr id="124932"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Foundations are structural elements and also make use of a standard family. Lab 2-2 demonstrates how to retrieve all structural foundation elements. This may not be required for every analysis package. An alternative approach would be to retrieve all standard family instances having structural usage, i.e., having an analytical model.</a:t>
            </a:r>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10B32D5-435E-4B49-BCA5-C142A2E46788}" type="slidenum">
              <a:rPr lang="en-US"/>
              <a:pPr/>
              <a:t>6</a:t>
            </a:fld>
            <a:endParaRPr lang="en-US" dirty="0"/>
          </a:p>
        </p:txBody>
      </p:sp>
      <p:sp>
        <p:nvSpPr>
          <p:cNvPr id="7987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B400FAF-76D8-4335-B4F8-CBEC6A7C94CC}" type="slidenum">
              <a:rPr lang="en-US" sz="1200">
                <a:solidFill>
                  <a:schemeClr val="tx1"/>
                </a:solidFill>
              </a:rPr>
              <a:pPr algn="r" defTabSz="923925"/>
              <a:t>6</a:t>
            </a:fld>
            <a:endParaRPr lang="en-US" sz="1200" dirty="0">
              <a:solidFill>
                <a:schemeClr val="tx1"/>
              </a:solidFill>
            </a:endParaRPr>
          </a:p>
        </p:txBody>
      </p:sp>
      <p:sp>
        <p:nvSpPr>
          <p:cNvPr id="79876" name="Rectangle 2"/>
          <p:cNvSpPr>
            <a:spLocks noGrp="1" noRot="1" noChangeAspect="1" noChangeArrowheads="1" noTextEdit="1"/>
          </p:cNvSpPr>
          <p:nvPr>
            <p:ph type="sldImg"/>
          </p:nvPr>
        </p:nvSpPr>
        <p:spPr>
          <a:xfrm>
            <a:off x="1162050" y="692150"/>
            <a:ext cx="4610100" cy="3457575"/>
          </a:xfrm>
          <a:ln/>
        </p:spPr>
      </p:sp>
      <p:sp>
        <p:nvSpPr>
          <p:cNvPr id="79877"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4AA161C7-08B1-41B0-82E3-0A6DC91AA17C}" type="slidenum">
              <a:rPr lang="en-US"/>
              <a:pPr/>
              <a:t>52</a:t>
            </a:fld>
            <a:endParaRPr lang="en-US"/>
          </a:p>
        </p:txBody>
      </p:sp>
      <p:sp>
        <p:nvSpPr>
          <p:cNvPr id="125955" name="Rectangle 2"/>
          <p:cNvSpPr>
            <a:spLocks noGrp="1" noRot="1" noChangeAspect="1" noChangeArrowheads="1" noTextEdit="1"/>
          </p:cNvSpPr>
          <p:nvPr>
            <p:ph type="sldImg"/>
          </p:nvPr>
        </p:nvSpPr>
        <p:spPr>
          <a:xfrm>
            <a:off x="1162050" y="692150"/>
            <a:ext cx="4610100" cy="3457575"/>
          </a:xfrm>
          <a:ln/>
        </p:spPr>
      </p:sp>
      <p:sp>
        <p:nvSpPr>
          <p:cNvPr id="12595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foundations in the model, we can use the same approach as above, getting all standard structural foundation elements, using the category OST_StructuralFoundation. This excludes the 'Wall Foundation' system type under 'Structural Foundations' category in the browser, because these belong to the 'Continuous Footing' system family, and also the 'Foundation Slab' system type under the 'Structural Foundations' category in the browser, which are internally implemented as Revit 'Floor' system family. These are examined in Lab 2-3.</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FB38617-052C-4417-BDB5-7476A6310DF0}" type="slidenum">
              <a:rPr lang="en-US"/>
              <a:pPr/>
              <a:t>53</a:t>
            </a:fld>
            <a:endParaRPr lang="en-US"/>
          </a:p>
        </p:txBody>
      </p:sp>
      <p:sp>
        <p:nvSpPr>
          <p:cNvPr id="126979" name="Rectangle 2"/>
          <p:cNvSpPr>
            <a:spLocks noGrp="1" noRot="1" noChangeAspect="1" noChangeArrowheads="1" noTextEdit="1"/>
          </p:cNvSpPr>
          <p:nvPr>
            <p:ph type="sldImg"/>
          </p:nvPr>
        </p:nvSpPr>
        <p:spPr>
          <a:xfrm>
            <a:off x="1162050" y="692150"/>
            <a:ext cx="4610100" cy="3457575"/>
          </a:xfrm>
          <a:ln/>
        </p:spPr>
      </p:sp>
      <p:sp>
        <p:nvSpPr>
          <p:cNvPr id="12698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As an alternative approach, we can also iterate over the document elements and select all FamilyInstance objects having an analytical model.</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33A87A8-DFED-4C0D-82C0-420F08753CD4}" type="slidenum">
              <a:rPr lang="en-US"/>
              <a:pPr/>
              <a:t>54</a:t>
            </a:fld>
            <a:endParaRPr lang="en-US"/>
          </a:p>
        </p:txBody>
      </p:sp>
      <p:sp>
        <p:nvSpPr>
          <p:cNvPr id="128003" name="Rectangle 2"/>
          <p:cNvSpPr>
            <a:spLocks noGrp="1" noRot="1" noChangeAspect="1" noChangeArrowheads="1" noTextEdit="1"/>
          </p:cNvSpPr>
          <p:nvPr>
            <p:ph type="sldImg"/>
          </p:nvPr>
        </p:nvSpPr>
        <p:spPr>
          <a:xfrm>
            <a:off x="1162050" y="692150"/>
            <a:ext cx="4610100" cy="3457575"/>
          </a:xfrm>
          <a:ln/>
        </p:spPr>
      </p:sp>
      <p:sp>
        <p:nvSpPr>
          <p:cNvPr id="12800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structural elements walls, floors, and footings also all make use of system families, specifically Wall, Floor (Slab), and Continuous Footing, respectively. Lab 2-3 shows how to retrieve all structural elements from each of these system families. Please note that some instances may not have an analytical model, since this property is user definable.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DC03449-BB60-408D-9E2B-2699773BC9A9}" type="slidenum">
              <a:rPr lang="en-US"/>
              <a:pPr/>
              <a:t>55</a:t>
            </a:fld>
            <a:endParaRPr lang="en-US"/>
          </a:p>
        </p:txBody>
      </p:sp>
      <p:sp>
        <p:nvSpPr>
          <p:cNvPr id="129027" name="Rectangle 2"/>
          <p:cNvSpPr>
            <a:spLocks noGrp="1" noRot="1" noChangeAspect="1" noChangeArrowheads="1" noTextEdit="1"/>
          </p:cNvSpPr>
          <p:nvPr>
            <p:ph type="sldImg"/>
          </p:nvPr>
        </p:nvSpPr>
        <p:spPr>
          <a:xfrm>
            <a:off x="1162050" y="692150"/>
            <a:ext cx="4610100" cy="3457575"/>
          </a:xfrm>
          <a:ln/>
        </p:spPr>
      </p:sp>
      <p:sp>
        <p:nvSpPr>
          <p:cNvPr id="1290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analytical model makes use of a separate little class hierarchy derived from the abstract base class AnalyticalModel. It defines specialised derived classes for various structural elements.</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7113FE8-21DE-41DA-9209-8385DCA0C563}" type="slidenum">
              <a:rPr lang="en-US"/>
              <a:pPr/>
              <a:t>56</a:t>
            </a:fld>
            <a:endParaRPr lang="en-US"/>
          </a:p>
        </p:txBody>
      </p:sp>
      <p:sp>
        <p:nvSpPr>
          <p:cNvPr id="130051" name="Rectangle 2"/>
          <p:cNvSpPr>
            <a:spLocks noGrp="1" noRot="1" noChangeAspect="1" noChangeArrowheads="1" noTextEdit="1"/>
          </p:cNvSpPr>
          <p:nvPr>
            <p:ph type="sldImg"/>
          </p:nvPr>
        </p:nvSpPr>
        <p:spPr>
          <a:xfrm>
            <a:off x="1162050" y="692150"/>
            <a:ext cx="4610100" cy="3457575"/>
          </a:xfrm>
          <a:ln/>
        </p:spPr>
      </p:sp>
      <p:sp>
        <p:nvSpPr>
          <p:cNvPr id="13005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Wall elements having an analytical model, we perform the normal Revit document elements iteration, pick out wall elements, and check for the presence of an analytical model using the Wall.AnalyticalModel property. The same approach can be used for ContFooting elements.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42DEBFB-9A02-41BF-BBE7-475D8BC4B27C}" type="slidenum">
              <a:rPr lang="en-US"/>
              <a:pPr/>
              <a:t>57</a:t>
            </a:fld>
            <a:endParaRPr lang="en-US"/>
          </a:p>
        </p:txBody>
      </p:sp>
      <p:sp>
        <p:nvSpPr>
          <p:cNvPr id="131075" name="Rectangle 2"/>
          <p:cNvSpPr>
            <a:spLocks noGrp="1" noRot="1" noChangeAspect="1" noChangeArrowheads="1" noTextEdit="1"/>
          </p:cNvSpPr>
          <p:nvPr>
            <p:ph type="sldImg"/>
          </p:nvPr>
        </p:nvSpPr>
        <p:spPr>
          <a:xfrm>
            <a:off x="1162050" y="692150"/>
            <a:ext cx="4610100" cy="3457575"/>
          </a:xfrm>
          <a:ln/>
        </p:spPr>
      </p:sp>
      <p:sp>
        <p:nvSpPr>
          <p:cNvPr id="1310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 similar approach as for walls can also be used for floor elements. However, in the case of floors, the analytical model may well be non-null, but still be empty, so we need to add an additional check that the number of curves in it, given by AnalyticalModelFloor.Curves.Size, is actually greater than zero.</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AF48576A-D57F-410A-98C6-C59C7FEDB657}" type="slidenum">
              <a:rPr lang="en-US"/>
              <a:pPr/>
              <a:t>58</a:t>
            </a:fld>
            <a:endParaRPr lang="en-US"/>
          </a:p>
        </p:txBody>
      </p:sp>
      <p:sp>
        <p:nvSpPr>
          <p:cNvPr id="132099" name="Rectangle 2"/>
          <p:cNvSpPr>
            <a:spLocks noGrp="1" noRot="1" noChangeAspect="1" noChangeArrowheads="1" noTextEdit="1"/>
          </p:cNvSpPr>
          <p:nvPr>
            <p:ph type="sldImg"/>
          </p:nvPr>
        </p:nvSpPr>
        <p:spPr>
          <a:xfrm>
            <a:off x="1162050" y="692150"/>
            <a:ext cx="4610100" cy="3457575"/>
          </a:xfrm>
          <a:ln/>
        </p:spPr>
      </p:sp>
      <p:sp>
        <p:nvSpPr>
          <p:cNvPr id="13210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3 implements some code to investigate the geometry contained in the analytical model. It retrieves detailed analytical model geometry for selected elements, depending on their family and/or category.</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12EAD506-AE8E-4196-97D5-CDEE089B790E}" type="slidenum">
              <a:rPr lang="en-US"/>
              <a:pPr/>
              <a:t>59</a:t>
            </a:fld>
            <a:endParaRPr lang="en-US"/>
          </a:p>
        </p:txBody>
      </p:sp>
      <p:sp>
        <p:nvSpPr>
          <p:cNvPr id="133123" name="Rectangle 2"/>
          <p:cNvSpPr>
            <a:spLocks noGrp="1" noRot="1" noChangeAspect="1" noChangeArrowheads="1" noTextEdit="1"/>
          </p:cNvSpPr>
          <p:nvPr>
            <p:ph type="sldImg"/>
          </p:nvPr>
        </p:nvSpPr>
        <p:spPr>
          <a:xfrm>
            <a:off x="1162050" y="692150"/>
            <a:ext cx="4610100" cy="3457575"/>
          </a:xfrm>
          <a:ln/>
        </p:spPr>
      </p:sp>
      <p:sp>
        <p:nvSpPr>
          <p:cNvPr id="13312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3A5E052-30EA-4564-94F8-FFC1774DEB0B}" type="slidenum">
              <a:rPr lang="en-US"/>
              <a:pPr/>
              <a:t>60</a:t>
            </a:fld>
            <a:endParaRPr lang="en-US"/>
          </a:p>
        </p:txBody>
      </p:sp>
      <p:sp>
        <p:nvSpPr>
          <p:cNvPr id="134147" name="Rectangle 2"/>
          <p:cNvSpPr>
            <a:spLocks noGrp="1" noRot="1" noChangeAspect="1" noChangeArrowheads="1" noTextEdit="1"/>
          </p:cNvSpPr>
          <p:nvPr>
            <p:ph type="sldImg"/>
          </p:nvPr>
        </p:nvSpPr>
        <p:spPr>
          <a:xfrm>
            <a:off x="1162050" y="692150"/>
            <a:ext cx="4610100" cy="3457575"/>
          </a:xfrm>
          <a:ln/>
        </p:spPr>
      </p:sp>
      <p:sp>
        <p:nvSpPr>
          <p:cNvPr id="13414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1CF77055-FA5E-4552-951E-3D3B1149D2AA}" type="slidenum">
              <a:rPr lang="en-US"/>
              <a:pPr/>
              <a:t>62</a:t>
            </a:fld>
            <a:endParaRPr lang="en-US"/>
          </a:p>
        </p:txBody>
      </p:sp>
      <p:sp>
        <p:nvSpPr>
          <p:cNvPr id="135171" name="Rectangle 2"/>
          <p:cNvSpPr>
            <a:spLocks noGrp="1" noRot="1" noChangeAspect="1" noChangeArrowheads="1" noTextEdit="1"/>
          </p:cNvSpPr>
          <p:nvPr>
            <p:ph type="sldImg"/>
          </p:nvPr>
        </p:nvSpPr>
        <p:spPr>
          <a:xfrm>
            <a:off x="1716088" y="692150"/>
            <a:ext cx="3597275" cy="2698750"/>
          </a:xfrm>
          <a:ln/>
        </p:spPr>
      </p:sp>
      <p:sp>
        <p:nvSpPr>
          <p:cNvPr id="1351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Now we have assembled all the tools we might need, let us put them together into an actual Revit Structure Analysis link application. First we discuss some general questions regarding applications linking Revit with external programs, followed by some practical examples.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19CF7149-087B-4155-BA45-5006D0ED9989}" type="slidenum">
              <a:rPr lang="en-US"/>
              <a:pPr/>
              <a:t>7</a:t>
            </a:fld>
            <a:endParaRPr lang="en-US" dirty="0"/>
          </a:p>
        </p:txBody>
      </p:sp>
      <p:sp>
        <p:nvSpPr>
          <p:cNvPr id="80899"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143DBB5E-95C4-4314-A8CD-EAC0209ED9F0}" type="slidenum">
              <a:rPr lang="en-US" sz="1200">
                <a:solidFill>
                  <a:schemeClr val="tx1"/>
                </a:solidFill>
              </a:rPr>
              <a:pPr algn="r" defTabSz="923925"/>
              <a:t>7</a:t>
            </a:fld>
            <a:endParaRPr lang="en-US" sz="1200" dirty="0">
              <a:solidFill>
                <a:schemeClr val="tx1"/>
              </a:solidFill>
            </a:endParaRPr>
          </a:p>
        </p:txBody>
      </p:sp>
      <p:sp>
        <p:nvSpPr>
          <p:cNvPr id="80900" name="Rectangle 2"/>
          <p:cNvSpPr>
            <a:spLocks noGrp="1" noRot="1" noChangeAspect="1" noChangeArrowheads="1" noTextEdit="1"/>
          </p:cNvSpPr>
          <p:nvPr>
            <p:ph type="sldImg"/>
          </p:nvPr>
        </p:nvSpPr>
        <p:spPr>
          <a:xfrm>
            <a:off x="1162050" y="692150"/>
            <a:ext cx="4610100" cy="3457575"/>
          </a:xfrm>
          <a:ln/>
        </p:spPr>
      </p:sp>
      <p:sp>
        <p:nvSpPr>
          <p:cNvPr id="80901"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440F331-3C3A-47D8-96D6-F3113980A21F}" type="slidenum">
              <a:rPr lang="en-US"/>
              <a:pPr/>
              <a:t>63</a:t>
            </a:fld>
            <a:endParaRPr lang="en-US"/>
          </a:p>
        </p:txBody>
      </p:sp>
      <p:sp>
        <p:nvSpPr>
          <p:cNvPr id="136195" name="Rectangle 2"/>
          <p:cNvSpPr>
            <a:spLocks noGrp="1" noRot="1" noChangeAspect="1" noChangeArrowheads="1" noTextEdit="1"/>
          </p:cNvSpPr>
          <p:nvPr>
            <p:ph type="sldImg"/>
          </p:nvPr>
        </p:nvSpPr>
        <p:spPr>
          <a:xfrm>
            <a:off x="1716088" y="692150"/>
            <a:ext cx="3597275" cy="2698750"/>
          </a:xfrm>
          <a:ln/>
        </p:spPr>
      </p:sp>
      <p:sp>
        <p:nvSpPr>
          <p:cNvPr id="13619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200" kern="120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200" kern="120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1351F54-DEEC-445F-899E-74919E79D165}" type="slidenum">
              <a:rPr lang="en-US"/>
              <a:pPr/>
              <a:t>64</a:t>
            </a:fld>
            <a:endParaRPr lang="en-US"/>
          </a:p>
        </p:txBody>
      </p:sp>
      <p:sp>
        <p:nvSpPr>
          <p:cNvPr id="137219" name="Rectangle 2"/>
          <p:cNvSpPr>
            <a:spLocks noGrp="1" noRot="1" noChangeAspect="1" noChangeArrowheads="1" noTextEdit="1"/>
          </p:cNvSpPr>
          <p:nvPr>
            <p:ph type="sldImg"/>
          </p:nvPr>
        </p:nvSpPr>
        <p:spPr>
          <a:xfrm>
            <a:off x="1716088" y="692150"/>
            <a:ext cx="3597275" cy="2698750"/>
          </a:xfrm>
          <a:ln/>
        </p:spPr>
      </p:sp>
      <p:sp>
        <p:nvSpPr>
          <p:cNvPr id="1372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3EDF532-6D29-4832-A739-778C5B313492}" type="slidenum">
              <a:rPr lang="en-US"/>
              <a:pPr/>
              <a:t>65</a:t>
            </a:fld>
            <a:endParaRPr lang="en-US"/>
          </a:p>
        </p:txBody>
      </p:sp>
      <p:sp>
        <p:nvSpPr>
          <p:cNvPr id="138243" name="Rectangle 2"/>
          <p:cNvSpPr>
            <a:spLocks noGrp="1" noRot="1" noChangeAspect="1" noChangeArrowheads="1" noTextEdit="1"/>
          </p:cNvSpPr>
          <p:nvPr>
            <p:ph type="sldImg"/>
          </p:nvPr>
        </p:nvSpPr>
        <p:spPr>
          <a:xfrm>
            <a:off x="1716088" y="692150"/>
            <a:ext cx="3597275" cy="2698750"/>
          </a:xfrm>
          <a:ln/>
        </p:spPr>
      </p:sp>
      <p:sp>
        <p:nvSpPr>
          <p:cNvPr id="1382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66</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67</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have implemented a custom designed practical example of a Revit Structure analysis link application called RstLink to accompany this presentation. We use AutoCAD 2008 with an AutoCAD.NET plug-in to simulate the external third party analysis and design application and extended entity data, also known as xdata, to store Revit Structure specific information on standard AutoCAD entities. We use the AutoCAD Dynamic Properties COM API and the Object Property Manager OPM for the link-specific user interface within AutoCAD. </a:t>
            </a:r>
          </a:p>
          <a:p>
            <a:r>
              <a:rPr lang="en-GB" sz="1200" kern="1200" smtClean="0">
                <a:solidFill>
                  <a:schemeClr val="tx1"/>
                </a:solidFill>
                <a:latin typeface="Arial" charset="0"/>
                <a:ea typeface="+mn-ea"/>
                <a:cs typeface="+mn-cs"/>
              </a:rPr>
              <a:t>AutoCAD.NET API utilities used on the 'other' side</a:t>
            </a:r>
          </a:p>
          <a:p>
            <a:r>
              <a:rPr lang="en-GB" sz="1200" kern="1200" smtClean="0">
                <a:solidFill>
                  <a:schemeClr val="tx1"/>
                </a:solidFill>
                <a:latin typeface="Arial" charset="0"/>
                <a:ea typeface="+mn-ea"/>
                <a:cs typeface="+mn-cs"/>
              </a:rPr>
              <a:t>Xdata used to store Revit Structure specific info on standard AutoCAD entities</a:t>
            </a:r>
          </a:p>
          <a:p>
            <a:r>
              <a:rPr lang="en-GB" sz="1200" kern="1200" smtClean="0">
                <a:solidFill>
                  <a:schemeClr val="tx1"/>
                </a:solidFill>
                <a:latin typeface="Arial" charset="0"/>
                <a:ea typeface="+mn-ea"/>
                <a:cs typeface="+mn-cs"/>
              </a:rPr>
              <a:t>AutoCAD Dynamic Properties COM API used for the link-specific UI within AutoCAD </a:t>
            </a:r>
          </a:p>
          <a:p>
            <a:r>
              <a:rPr lang="en-GB" sz="1200" kern="120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200" kern="1200" smtClean="0">
                <a:solidFill>
                  <a:schemeClr val="tx1"/>
                </a:solidFill>
                <a:latin typeface="Arial" charset="0"/>
                <a:ea typeface="+mn-ea"/>
                <a:cs typeface="+mn-cs"/>
              </a:rPr>
              <a:t>Used in both directions</a:t>
            </a:r>
          </a:p>
          <a:p>
            <a:r>
              <a:rPr lang="en-GB" sz="1200" kern="1200" smtClean="0">
                <a:solidFill>
                  <a:schemeClr val="tx1"/>
                </a:solidFill>
                <a:latin typeface="Arial" charset="0"/>
                <a:ea typeface="+mn-ea"/>
                <a:cs typeface="+mn-cs"/>
              </a:rPr>
              <a:t>For simplicity, based on .NET SOAP serialization</a:t>
            </a:r>
          </a:p>
          <a:p>
            <a:r>
              <a:rPr lang="en-GB" sz="1200" kern="1200" smtClean="0">
                <a:solidFill>
                  <a:schemeClr val="tx1"/>
                </a:solidFill>
                <a:latin typeface="Arial" charset="0"/>
                <a:ea typeface="+mn-ea"/>
                <a:cs typeface="+mn-cs"/>
              </a:rPr>
              <a:t>Custom .NET neutral classes utilized by both sides' export/import commands</a:t>
            </a:r>
          </a:p>
          <a:p>
            <a:r>
              <a:rPr lang="en-GB" sz="1200" kern="1200" smtClean="0">
                <a:solidFill>
                  <a:schemeClr val="tx1"/>
                </a:solidFill>
                <a:latin typeface="Arial" charset="0"/>
                <a:ea typeface="+mn-ea"/>
                <a:cs typeface="+mn-cs"/>
              </a:rPr>
              <a:t>Before running the demo, the following applications need to be present:</a:t>
            </a:r>
          </a:p>
          <a:p>
            <a:r>
              <a:rPr lang="en-GB" sz="1200" kern="1200" smtClean="0">
                <a:solidFill>
                  <a:schemeClr val="tx1"/>
                </a:solidFill>
                <a:latin typeface="Arial" charset="0"/>
                <a:ea typeface="+mn-ea"/>
                <a:cs typeface="+mn-cs"/>
              </a:rPr>
              <a:t>RstLink - helper dll shared by both acad and revit client</a:t>
            </a:r>
          </a:p>
          <a:p>
            <a:r>
              <a:rPr lang="en-GB" sz="1200" kern="1200" smtClean="0">
                <a:solidFill>
                  <a:schemeClr val="tx1"/>
                </a:solidFill>
                <a:latin typeface="Arial" charset="0"/>
                <a:ea typeface="+mn-ea"/>
                <a:cs typeface="+mn-cs"/>
              </a:rPr>
              <a:t>RSLinkRevitClient - command implementations</a:t>
            </a:r>
          </a:p>
          <a:p>
            <a:r>
              <a:rPr lang="en-GB" sz="1200" kern="1200" smtClean="0">
                <a:solidFill>
                  <a:schemeClr val="tx1"/>
                </a:solidFill>
                <a:latin typeface="Arial" charset="0"/>
                <a:ea typeface="+mn-ea"/>
                <a:cs typeface="+mn-cs"/>
              </a:rPr>
              <a:t>RSLinkRevitApp - external application</a:t>
            </a:r>
          </a:p>
          <a:p>
            <a:r>
              <a:rPr lang="en-GB" sz="1200" kern="1200" smtClean="0">
                <a:solidFill>
                  <a:schemeClr val="tx1"/>
                </a:solidFill>
                <a:latin typeface="Arial" charset="0"/>
                <a:ea typeface="+mn-ea"/>
                <a:cs typeface="+mn-cs"/>
              </a:rPr>
              <a:t>RSLinkAcadClient - AutoCAD client</a:t>
            </a:r>
          </a:p>
          <a:p>
            <a:r>
              <a:rPr lang="en-GB" sz="1200" kern="1200" smtClean="0">
                <a:solidFill>
                  <a:schemeClr val="tx1"/>
                </a:solidFill>
                <a:latin typeface="Arial" charset="0"/>
                <a:ea typeface="+mn-ea"/>
                <a:cs typeface="+mn-cs"/>
              </a:rPr>
              <a:t>RSLinkAcadClientDynProps - dynamic Revit properties for AutoCAD objects</a:t>
            </a:r>
          </a:p>
          <a:p>
            <a:r>
              <a:rPr lang="en-GB" sz="1200" kern="1200" smtClean="0">
                <a:solidFill>
                  <a:schemeClr val="tx1"/>
                </a:solidFill>
                <a:latin typeface="Arial" charset="0"/>
                <a:ea typeface="+mn-ea"/>
                <a:cs typeface="+mn-cs"/>
              </a:rPr>
              <a:t>Here are possible steps to run the demo:</a:t>
            </a:r>
          </a:p>
          <a:p>
            <a:r>
              <a:rPr lang="en-GB" sz="1200" kern="1200" smtClean="0">
                <a:solidFill>
                  <a:schemeClr val="tx1"/>
                </a:solidFill>
                <a:latin typeface="Arial" charset="0"/>
                <a:ea typeface="+mn-ea"/>
                <a:cs typeface="+mn-cs"/>
              </a:rPr>
              <a:t>Set up Revit.ini to load either the client or the external application or both.</a:t>
            </a:r>
          </a:p>
          <a:p>
            <a:r>
              <a:rPr lang="en-GB" sz="1200" kern="1200" smtClean="0">
                <a:solidFill>
                  <a:schemeClr val="tx1"/>
                </a:solidFill>
                <a:latin typeface="Arial" charset="0"/>
                <a:ea typeface="+mn-ea"/>
                <a:cs typeface="+mn-cs"/>
              </a:rPr>
              <a:t>Open or create a sample model in Revit Structure.</a:t>
            </a:r>
          </a:p>
          <a:p>
            <a:r>
              <a:rPr lang="en-GB" sz="1200" kern="1200" smtClean="0">
                <a:solidFill>
                  <a:schemeClr val="tx1"/>
                </a:solidFill>
                <a:latin typeface="Arial" charset="0"/>
                <a:ea typeface="+mn-ea"/>
                <a:cs typeface="+mn-cs"/>
              </a:rPr>
              <a:t>Run the export command. You are prompted for a file location. A dialogue box pops up, reporting the number of exported elements.</a:t>
            </a:r>
          </a:p>
          <a:p>
            <a:r>
              <a:rPr lang="en-GB" sz="1200" kern="1200" smtClean="0">
                <a:solidFill>
                  <a:schemeClr val="tx1"/>
                </a:solidFill>
                <a:latin typeface="Arial" charset="0"/>
                <a:ea typeface="+mn-ea"/>
                <a:cs typeface="+mn-cs"/>
              </a:rPr>
              <a:t>Start up AutoCAD and load the client and the dynamic property application.</a:t>
            </a:r>
          </a:p>
          <a:p>
            <a:r>
              <a:rPr lang="en-GB" sz="1200" kern="120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200" kern="1200" smtClean="0">
                <a:solidFill>
                  <a:schemeClr val="tx1"/>
                </a:solidFill>
                <a:latin typeface="Arial" charset="0"/>
                <a:ea typeface="+mn-ea"/>
                <a:cs typeface="+mn-cs"/>
              </a:rPr>
              <a:t>(defun s::startup()</a:t>
            </a:r>
          </a:p>
          <a:p>
            <a:r>
              <a:rPr lang="en-GB" sz="1200" kern="1200" smtClean="0">
                <a:solidFill>
                  <a:schemeClr val="tx1"/>
                </a:solidFill>
                <a:latin typeface="Arial" charset="0"/>
                <a:ea typeface="+mn-ea"/>
                <a:cs typeface="+mn-cs"/>
              </a:rPr>
              <a:t>  (command "_netload" "RSLinkAcadClient.dll")</a:t>
            </a:r>
          </a:p>
          <a:p>
            <a:r>
              <a:rPr lang="en-GB" sz="1200" kern="1200" smtClean="0">
                <a:solidFill>
                  <a:schemeClr val="tx1"/>
                </a:solidFill>
                <a:latin typeface="Arial" charset="0"/>
                <a:ea typeface="+mn-ea"/>
                <a:cs typeface="+mn-cs"/>
              </a:rPr>
              <a:t>  (princ "\nAutoCAD RSLink client loaded.")</a:t>
            </a:r>
          </a:p>
          <a:p>
            <a:r>
              <a:rPr lang="en-GB" sz="1200" kern="1200" smtClean="0">
                <a:solidFill>
                  <a:schemeClr val="tx1"/>
                </a:solidFill>
                <a:latin typeface="Arial" charset="0"/>
                <a:ea typeface="+mn-ea"/>
                <a:cs typeface="+mn-cs"/>
              </a:rPr>
              <a:t>  (arxload "RSLinkAcadClientDynProps.arx")</a:t>
            </a:r>
          </a:p>
          <a:p>
            <a:r>
              <a:rPr lang="en-GB" sz="1200" kern="1200" smtClean="0">
                <a:solidFill>
                  <a:schemeClr val="tx1"/>
                </a:solidFill>
                <a:latin typeface="Arial" charset="0"/>
                <a:ea typeface="+mn-ea"/>
                <a:cs typeface="+mn-cs"/>
              </a:rPr>
              <a:t>  (princ "\nAutoCAD RSLink dynamic properties loaded.")</a:t>
            </a:r>
          </a:p>
          <a:p>
            <a:r>
              <a:rPr lang="en-GB" sz="1200" kern="1200" smtClean="0">
                <a:solidFill>
                  <a:schemeClr val="tx1"/>
                </a:solidFill>
                <a:latin typeface="Arial" charset="0"/>
                <a:ea typeface="+mn-ea"/>
                <a:cs typeface="+mn-cs"/>
              </a:rPr>
              <a:t>  (princ)</a:t>
            </a:r>
          </a:p>
          <a:p>
            <a:r>
              <a:rPr lang="en-GB" sz="1200" kern="1200" smtClean="0">
                <a:solidFill>
                  <a:schemeClr val="tx1"/>
                </a:solidFill>
                <a:latin typeface="Arial" charset="0"/>
                <a:ea typeface="+mn-ea"/>
                <a:cs typeface="+mn-cs"/>
              </a:rPr>
              <a:t>)</a:t>
            </a:r>
          </a:p>
          <a:p>
            <a:r>
              <a:rPr lang="en-GB" sz="1200" kern="1200" smtClean="0">
                <a:solidFill>
                  <a:schemeClr val="tx1"/>
                </a:solidFill>
                <a:latin typeface="Arial" charset="0"/>
                <a:ea typeface="+mn-ea"/>
                <a:cs typeface="+mn-cs"/>
              </a:rPr>
              <a:t>If it does not load automatically, you can load it manually by calling</a:t>
            </a:r>
          </a:p>
          <a:p>
            <a:r>
              <a:rPr lang="en-GB" sz="1200" kern="1200" smtClean="0">
                <a:solidFill>
                  <a:schemeClr val="tx1"/>
                </a:solidFill>
                <a:latin typeface="Arial" charset="0"/>
                <a:ea typeface="+mn-ea"/>
                <a:cs typeface="+mn-cs"/>
              </a:rPr>
              <a:t>(load "C:/a/j/adn/revit/rst_api/RVT/acad.lsp")</a:t>
            </a:r>
          </a:p>
          <a:p>
            <a:r>
              <a:rPr lang="en-GB" sz="1200" kern="1200" smtClean="0">
                <a:solidFill>
                  <a:schemeClr val="tx1"/>
                </a:solidFill>
                <a:latin typeface="Arial" charset="0"/>
                <a:ea typeface="+mn-ea"/>
                <a:cs typeface="+mn-cs"/>
              </a:rPr>
              <a:t>with the appropriate full path, and then call</a:t>
            </a:r>
          </a:p>
          <a:p>
            <a:r>
              <a:rPr lang="en-GB" sz="1200" kern="1200" smtClean="0">
                <a:solidFill>
                  <a:schemeClr val="tx1"/>
                </a:solidFill>
                <a:latin typeface="Arial" charset="0"/>
                <a:ea typeface="+mn-ea"/>
                <a:cs typeface="+mn-cs"/>
              </a:rPr>
              <a:t>(s::startup).</a:t>
            </a:r>
          </a:p>
          <a:p>
            <a:r>
              <a:rPr lang="en-GB" sz="1200" kern="1200" smtClean="0">
                <a:solidFill>
                  <a:schemeClr val="tx1"/>
                </a:solidFill>
                <a:latin typeface="Arial" charset="0"/>
                <a:ea typeface="+mn-ea"/>
                <a:cs typeface="+mn-cs"/>
              </a:rPr>
              <a:t>The commands defined by the AutoCAD client are RSImport, RSExport and RSMakeMember.</a:t>
            </a:r>
          </a:p>
          <a:p>
            <a:r>
              <a:rPr lang="en-GB" sz="1200" kern="1200" smtClean="0">
                <a:solidFill>
                  <a:schemeClr val="tx1"/>
                </a:solidFill>
                <a:latin typeface="Arial" charset="0"/>
                <a:ea typeface="+mn-ea"/>
                <a:cs typeface="+mn-cs"/>
              </a:rPr>
              <a:t>Use RSImport to load the xml file just exported from Revit.</a:t>
            </a:r>
          </a:p>
          <a:p>
            <a:r>
              <a:rPr lang="en-GB" sz="1200" kern="1200" smtClean="0">
                <a:solidFill>
                  <a:schemeClr val="tx1"/>
                </a:solidFill>
                <a:latin typeface="Arial" charset="0"/>
                <a:ea typeface="+mn-ea"/>
                <a:cs typeface="+mn-cs"/>
              </a:rPr>
              <a:t>Modify some cross sections in the model using the OPM, simulating modifications made by the A&amp;D application, and optionally RSMakeMember to add some new elements.</a:t>
            </a:r>
          </a:p>
          <a:p>
            <a:r>
              <a:rPr lang="en-GB" sz="1200" kern="1200" smtClean="0">
                <a:solidFill>
                  <a:schemeClr val="tx1"/>
                </a:solidFill>
                <a:latin typeface="Arial" charset="0"/>
                <a:ea typeface="+mn-ea"/>
                <a:cs typeface="+mn-cs"/>
              </a:rPr>
              <a:t>Use RSExport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RsMakeMember are ignored.</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93466E6F-C9D9-474A-ABBE-3339BAA01BFF}" type="slidenum">
              <a:rPr lang="en-US"/>
              <a:pPr/>
              <a:t>68</a:t>
            </a:fld>
            <a:endParaRPr lang="en-US"/>
          </a:p>
        </p:txBody>
      </p:sp>
      <p:sp>
        <p:nvSpPr>
          <p:cNvPr id="140291" name="Rectangle 2"/>
          <p:cNvSpPr>
            <a:spLocks noGrp="1" noRot="1" noChangeAspect="1" noChangeArrowheads="1" noTextEdit="1"/>
          </p:cNvSpPr>
          <p:nvPr>
            <p:ph type="sldImg"/>
          </p:nvPr>
        </p:nvSpPr>
        <p:spPr>
          <a:xfrm>
            <a:off x="1716088" y="692150"/>
            <a:ext cx="3597275" cy="2698750"/>
          </a:xfrm>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C3065DF-8B07-4969-8488-60D2BDAA923A}" type="slidenum">
              <a:rPr lang="en-US"/>
              <a:pPr/>
              <a:t>69</a:t>
            </a:fld>
            <a:endParaRPr lang="en-US"/>
          </a:p>
        </p:txBody>
      </p:sp>
      <p:sp>
        <p:nvSpPr>
          <p:cNvPr id="141315" name="Rectangle 2"/>
          <p:cNvSpPr>
            <a:spLocks noGrp="1" noRot="1" noChangeAspect="1" noChangeArrowheads="1" noTextEdit="1"/>
          </p:cNvSpPr>
          <p:nvPr>
            <p:ph type="sldImg"/>
          </p:nvPr>
        </p:nvSpPr>
        <p:spPr>
          <a:xfrm>
            <a:off x="1716088" y="692150"/>
            <a:ext cx="3597275" cy="2698750"/>
          </a:xfrm>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FFB4D52-25C3-48C9-B152-9A2A3C6C58EF}" type="slidenum">
              <a:rPr lang="en-US"/>
              <a:pPr/>
              <a:t>70</a:t>
            </a:fld>
            <a:endParaRPr lang="en-US"/>
          </a:p>
        </p:txBody>
      </p:sp>
      <p:sp>
        <p:nvSpPr>
          <p:cNvPr id="142339" name="Rectangle 2"/>
          <p:cNvSpPr>
            <a:spLocks noGrp="1" noRot="1" noChangeAspect="1" noChangeArrowheads="1" noTextEdit="1"/>
          </p:cNvSpPr>
          <p:nvPr>
            <p:ph type="sldImg"/>
          </p:nvPr>
        </p:nvSpPr>
        <p:spPr>
          <a:xfrm>
            <a:off x="1716088" y="692150"/>
            <a:ext cx="3597275" cy="2698750"/>
          </a:xfrm>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14A777F-2BCE-4A93-A244-49A8D434FC33}" type="slidenum">
              <a:rPr lang="en-US"/>
              <a:pPr/>
              <a:t>71</a:t>
            </a:fld>
            <a:endParaRPr lang="en-US"/>
          </a:p>
        </p:txBody>
      </p:sp>
      <p:sp>
        <p:nvSpPr>
          <p:cNvPr id="143363" name="Rectangle 2"/>
          <p:cNvSpPr>
            <a:spLocks noGrp="1" noRot="1" noChangeAspect="1" noChangeArrowheads="1" noTextEdit="1"/>
          </p:cNvSpPr>
          <p:nvPr>
            <p:ph type="sldImg"/>
          </p:nvPr>
        </p:nvSpPr>
        <p:spPr>
          <a:xfrm>
            <a:off x="1716088" y="692150"/>
            <a:ext cx="3597275" cy="2698750"/>
          </a:xfrm>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9B8CAB7-4D8C-480B-92D8-0DD60F520EF2}" type="slidenum">
              <a:rPr lang="en-US"/>
              <a:pPr/>
              <a:t>72</a:t>
            </a:fld>
            <a:endParaRPr lang="en-US"/>
          </a:p>
        </p:txBody>
      </p:sp>
      <p:sp>
        <p:nvSpPr>
          <p:cNvPr id="144387" name="Rectangle 2"/>
          <p:cNvSpPr>
            <a:spLocks noGrp="1" noRot="1" noChangeAspect="1" noChangeArrowheads="1" noTextEdit="1"/>
          </p:cNvSpPr>
          <p:nvPr>
            <p:ph type="sldImg"/>
          </p:nvPr>
        </p:nvSpPr>
        <p:spPr>
          <a:xfrm>
            <a:off x="1716088" y="692150"/>
            <a:ext cx="3597275" cy="2698750"/>
          </a:xfrm>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50F7486-30D2-4B7A-B513-B18973CCA0E4}" type="slidenum">
              <a:rPr lang="en-US"/>
              <a:pPr/>
              <a:t>8</a:t>
            </a:fld>
            <a:endParaRPr lang="en-US" dirty="0"/>
          </a:p>
        </p:txBody>
      </p:sp>
      <p:sp>
        <p:nvSpPr>
          <p:cNvPr id="81923" name="Rectangle 2"/>
          <p:cNvSpPr>
            <a:spLocks noGrp="1" noRot="1" noChangeAspect="1" noChangeArrowheads="1" noTextEdit="1"/>
          </p:cNvSpPr>
          <p:nvPr>
            <p:ph type="sldImg"/>
          </p:nvPr>
        </p:nvSpPr>
        <p:spPr>
          <a:xfrm>
            <a:off x="1162050" y="692150"/>
            <a:ext cx="4610100" cy="3457575"/>
          </a:xfrm>
          <a:ln/>
        </p:spPr>
      </p:sp>
      <p:sp>
        <p:nvSpPr>
          <p:cNvPr id="81924" name="Rectangle 3"/>
          <p:cNvSpPr>
            <a:spLocks noGrp="1" noChangeArrowheads="1"/>
          </p:cNvSpPr>
          <p:nvPr>
            <p:ph type="body" idx="1"/>
          </p:nvPr>
        </p:nvSpPr>
        <p:spPr>
          <a:xfrm>
            <a:off x="923925" y="4379913"/>
            <a:ext cx="5086350" cy="4148137"/>
          </a:xfrm>
          <a:noFill/>
          <a:ln/>
        </p:spPr>
        <p:txBody>
          <a:bodyPr/>
          <a:lstStyle/>
          <a:p>
            <a:pPr eaLnBrk="1" hangingPunct="1"/>
            <a:r>
              <a:rPr lang="fr-FR" dirty="0" smtClean="0"/>
              <a:t>Currently, the </a:t>
            </a:r>
            <a:r>
              <a:rPr lang="fr-FR" dirty="0" err="1" smtClean="0"/>
              <a:t>analysis</a:t>
            </a:r>
            <a:r>
              <a:rPr lang="fr-FR" smtClean="0"/>
              <a:t> of a building involves a lot of manual data transfer with accompanying loss of information and additional cost. The aim of Revit and its building information model and Revit Structure and its linked </a:t>
            </a:r>
            <a:r>
              <a:rPr lang="en-US" smtClean="0"/>
              <a:t>physical</a:t>
            </a:r>
            <a:r>
              <a:rPr lang="fr-FR" smtClean="0"/>
              <a:t> and analytical model is to preserve more information, support communication between all parties involved, and reduce cost.</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B0F7F9E5-A845-43EA-8FD9-521668CFA5F2}" type="slidenum">
              <a:rPr lang="en-US"/>
              <a:pPr/>
              <a:t>73</a:t>
            </a:fld>
            <a:endParaRPr lang="en-US"/>
          </a:p>
        </p:txBody>
      </p:sp>
      <p:sp>
        <p:nvSpPr>
          <p:cNvPr id="145411" name="Rectangle 2"/>
          <p:cNvSpPr>
            <a:spLocks noGrp="1" noRot="1" noChangeAspect="1" noChangeArrowheads="1" noTextEdit="1"/>
          </p:cNvSpPr>
          <p:nvPr>
            <p:ph type="sldImg"/>
          </p:nvPr>
        </p:nvSpPr>
        <p:spPr>
          <a:xfrm>
            <a:off x="1716088" y="692150"/>
            <a:ext cx="3597275" cy="2698750"/>
          </a:xfrm>
          <a:ln/>
        </p:spPr>
      </p:sp>
      <p:sp>
        <p:nvSpPr>
          <p:cNvPr id="1454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MidasLink is a Revit Structure add-in program that exports and imports the Revit model to and from the MIDAS/Gen structure analysis application. The source code is provided to help developers integrating analysis programs with Revit Structure. The compiled add-in is available to Revit Structure subscription customers.</a:t>
            </a:r>
          </a:p>
        </p:txBody>
      </p:sp>
      <p:sp>
        <p:nvSpPr>
          <p:cNvPr id="4" name="Slide Number Placeholder 3"/>
          <p:cNvSpPr>
            <a:spLocks noGrp="1"/>
          </p:cNvSpPr>
          <p:nvPr>
            <p:ph type="sldNum" sz="quarter" idx="10"/>
          </p:nvPr>
        </p:nvSpPr>
        <p:spPr/>
        <p:txBody>
          <a:bodyPr/>
          <a:lstStyle/>
          <a:p>
            <a:fld id="{B27AFCB4-DC15-4D2D-9053-E250ADB4081C}" type="slidenum">
              <a:rPr lang="en-US" smtClean="0"/>
              <a:pPr/>
              <a:t>74</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01539235-497A-498E-A4DE-FC0B1B0B9E72}" type="slidenum">
              <a:rPr lang="en-US"/>
              <a:pPr/>
              <a:t>75</a:t>
            </a:fld>
            <a:endParaRPr lang="en-US"/>
          </a:p>
        </p:txBody>
      </p:sp>
      <p:sp>
        <p:nvSpPr>
          <p:cNvPr id="146435" name="Rectangle 2"/>
          <p:cNvSpPr>
            <a:spLocks noGrp="1" noRot="1" noChangeAspect="1" noChangeArrowheads="1" noTextEdit="1"/>
          </p:cNvSpPr>
          <p:nvPr>
            <p:ph type="sldImg"/>
          </p:nvPr>
        </p:nvSpPr>
        <p:spPr>
          <a:xfrm>
            <a:off x="1716088" y="692150"/>
            <a:ext cx="3597275" cy="2698750"/>
          </a:xfrm>
          <a:ln/>
        </p:spPr>
      </p:sp>
      <p:sp>
        <p:nvSpPr>
          <p:cNvPr id="1464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Here is an overview of some other available analysis link packages. An up-to-date list is available on the analysis partners site. Robot</a:t>
            </a:r>
            <a:r>
              <a:rPr lang="en-GB" sz="1200" kern="1200" baseline="0" smtClean="0">
                <a:solidFill>
                  <a:schemeClr val="tx1"/>
                </a:solidFill>
                <a:latin typeface="Arial" charset="0"/>
                <a:ea typeface="+mn-ea"/>
                <a:cs typeface="+mn-cs"/>
              </a:rPr>
              <a:t> Millennium is an analysis software by Robobat, which is recently acquired by Autodesk.</a:t>
            </a:r>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11682C8-9000-49D0-8AD8-A0E9D9475188}" type="slidenum">
              <a:rPr lang="en-US"/>
              <a:pPr/>
              <a:t>77</a:t>
            </a:fld>
            <a:endParaRPr lang="en-US" dirty="0"/>
          </a:p>
        </p:txBody>
      </p:sp>
      <p:sp>
        <p:nvSpPr>
          <p:cNvPr id="33795" name="Rectangle 2"/>
          <p:cNvSpPr>
            <a:spLocks noGrp="1" noRot="1" noChangeAspect="1" noChangeArrowheads="1" noTextEdit="1"/>
          </p:cNvSpPr>
          <p:nvPr>
            <p:ph type="sldImg"/>
          </p:nvPr>
        </p:nvSpPr>
        <p:spPr>
          <a:xfrm>
            <a:off x="1716088" y="693738"/>
            <a:ext cx="3595687" cy="2697162"/>
          </a:xfrm>
          <a:ln/>
        </p:spPr>
      </p:sp>
      <p:sp>
        <p:nvSpPr>
          <p:cNvPr id="33796" name="Rectangle 3"/>
          <p:cNvSpPr>
            <a:spLocks noGrp="1" noChangeArrowheads="1"/>
          </p:cNvSpPr>
          <p:nvPr>
            <p:ph type="body" idx="1"/>
          </p:nvPr>
        </p:nvSpPr>
        <p:spPr>
          <a:xfrm>
            <a:off x="923925" y="3621088"/>
            <a:ext cx="5362575" cy="4905375"/>
          </a:xfrm>
          <a:noFill/>
          <a:ln/>
        </p:spPr>
        <p:txBody>
          <a:bodyPr lIns="93170" tIns="46585" rIns="93170" bIns="46585"/>
          <a:lstStyle/>
          <a:p>
            <a:r>
              <a:rPr lang="en-US" sz="12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analysed, and detailed. Both phases may include multiple iterations. Many of the tasks required can be automated. This is where our applications can save a lot of time, effort, and eliminate sources for errors.</a:t>
            </a:r>
            <a:endParaRPr lang="en-GB"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B482ACD-C00B-4299-9A99-6CD7C7C081F7}" type="slidenum">
              <a:rPr lang="en-US"/>
              <a:pPr/>
              <a:t>78</a:t>
            </a:fld>
            <a:endParaRPr lang="en-US" dirty="0"/>
          </a:p>
        </p:txBody>
      </p:sp>
      <p:sp>
        <p:nvSpPr>
          <p:cNvPr id="34819" name="Slide Image Placeholder 1"/>
          <p:cNvSpPr>
            <a:spLocks noGrp="1" noRot="1" noChangeAspect="1" noTextEdit="1"/>
          </p:cNvSpPr>
          <p:nvPr>
            <p:ph type="sldImg"/>
          </p:nvPr>
        </p:nvSpPr>
        <p:spPr>
          <a:xfrm>
            <a:off x="1716088" y="692150"/>
            <a:ext cx="3597275" cy="2698750"/>
          </a:xfrm>
          <a:ln/>
        </p:spPr>
      </p:sp>
      <p:sp>
        <p:nvSpPr>
          <p:cNvPr id="34820" name="Notes Placeholder 2"/>
          <p:cNvSpPr>
            <a:spLocks noGrp="1"/>
          </p:cNvSpPr>
          <p:nvPr>
            <p:ph type="body" idx="1"/>
          </p:nvPr>
        </p:nvSpPr>
        <p:spPr>
          <a:noFill/>
          <a:ln/>
        </p:spPr>
        <p:txBody>
          <a:bodyPr/>
          <a:lstStyle/>
          <a:p>
            <a:pPr eaLnBrk="1" hangingPunct="1"/>
            <a:endParaRPr lang="en-US" dirty="0" smtClean="0"/>
          </a:p>
        </p:txBody>
      </p:sp>
      <p:sp>
        <p:nvSpPr>
          <p:cNvPr id="34821"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A252632-D97B-4753-8DD7-805782A71626}" type="slidenum">
              <a:rPr lang="en-US" sz="1200">
                <a:solidFill>
                  <a:schemeClr val="tx1"/>
                </a:solidFill>
              </a:rPr>
              <a:pPr algn="r" defTabSz="923925"/>
              <a:t>78</a:t>
            </a:fld>
            <a:endParaRPr lang="en-US" sz="1200" dirty="0">
              <a:solidFill>
                <a:schemeClr val="tx1"/>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79</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Here are some relationships between these rebar topics and the rebar workflow: after the structural framing analysis part is done, an engineer will take the values of the load and stress information for each element and design the rebar for each element. You design the size of the column, number of rebars, and number of rib-bars. Based on this information, a rebar can be generated externally. It may need modification, which requires extraction and analysis of existing information. The extracted information may also be used for estimation purposes. To show the rebar placement in a column or beam, you need a section view. The Revit SDK samples CreateSimpleAreaRein and CreateComplexAreaRein generate reinforcement elements, and can be used to demonstrate the kinds of section view required. For structure detailing, we need a drafting view where we may want to import a dwg file. Adding text, annotations and dimensioning is further typical detailing functionality. Some of the items listed here are general, but especially useful as part of the rebar workflow for structural </a:t>
            </a:r>
            <a:r>
              <a:rPr lang="en-GB" sz="1200" kern="1200" smtClean="0">
                <a:solidFill>
                  <a:schemeClr val="tx1"/>
                </a:solidFill>
                <a:latin typeface="Arial" charset="0"/>
                <a:ea typeface="+mn-ea"/>
                <a:cs typeface="+mn-cs"/>
              </a:rPr>
              <a:t>detailing. The underlined topics are new or updated in Revit</a:t>
            </a:r>
            <a:r>
              <a:rPr lang="en-GB" sz="1200" kern="1200" baseline="0" smtClean="0">
                <a:solidFill>
                  <a:schemeClr val="tx1"/>
                </a:solidFill>
                <a:latin typeface="Arial" charset="0"/>
                <a:ea typeface="+mn-ea"/>
                <a:cs typeface="+mn-cs"/>
              </a:rPr>
              <a:t> 2009.</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80</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GB" sz="1200" kern="1200" dirty="0" smtClean="0">
                <a:solidFill>
                  <a:schemeClr val="tx1"/>
                </a:solidFill>
                <a:latin typeface="Arial" charset="0"/>
                <a:ea typeface="+mn-ea"/>
                <a:cs typeface="+mn-cs"/>
              </a:rPr>
              <a:t>We can use the Revit SDK sample Reinforcement to demonstrate the creation of new reinforcement elements. It creates a bar set in a selected concrete beam or column element  that does not have any reinforcement. Three kinds of beam rebar are created: top, bottom and transverse rebar. Two kinds of column rebar are created: transverse and vertical. It uses the Autodesk.Revit.Creation.Document.NewRebar() method to create rebar for the selected host. The NewRebar() method expects two parameters RebarBarType and RebarHookType. Suitable values for these two parameters can be retrieved by iterating the active document elements.</a:t>
            </a:r>
          </a:p>
          <a:p>
            <a:pPr eaLnBrk="1" hangingPunct="1"/>
            <a:endParaRPr lang="en-GB" sz="1200" kern="1200" dirty="0" smtClean="0">
              <a:solidFill>
                <a:schemeClr val="tx1"/>
              </a:solidFill>
              <a:latin typeface="Arial" charset="0"/>
              <a:ea typeface="+mn-ea"/>
              <a:cs typeface="+mn-cs"/>
            </a:endParaRPr>
          </a:p>
          <a:p>
            <a:pPr eaLnBrk="1" hangingPunct="1"/>
            <a:r>
              <a:rPr lang="en-US" dirty="0" smtClean="0"/>
              <a:t>[MH] This sample shows how to create Rebar in concrete element (Beam or Column) which does not have any reinforcement. The method</a:t>
            </a:r>
            <a:r>
              <a:rPr lang="en-US" baseline="0" dirty="0" smtClean="0"/>
              <a:t> used to create Rebar, </a:t>
            </a:r>
            <a:r>
              <a:rPr lang="en-US" baseline="0" dirty="0" err="1" smtClean="0"/>
              <a:t>Create.NewRebar</a:t>
            </a:r>
            <a:r>
              <a:rPr lang="en-US" baseline="0" dirty="0" smtClean="0"/>
              <a:t>, has been changed in 2009</a:t>
            </a:r>
            <a:r>
              <a:rPr lang="en-US" baseline="0" smtClean="0"/>
              <a:t>.  The first argument </a:t>
            </a:r>
            <a:r>
              <a:rPr lang="en-US" smtClean="0"/>
              <a:t>RebarStyle.Standard</a:t>
            </a:r>
            <a:r>
              <a:rPr lang="en-US" baseline="0" smtClean="0"/>
              <a:t> is an enumeration value – </a:t>
            </a:r>
            <a:r>
              <a:rPr lang="en-US" baseline="0" dirty="0" smtClean="0"/>
              <a:t>you can choose either standard/</a:t>
            </a:r>
            <a:r>
              <a:rPr lang="en-US" baseline="0" dirty="0" err="1" smtClean="0"/>
              <a:t>stirrupTie</a:t>
            </a:r>
            <a:r>
              <a:rPr lang="en-US" baseline="0" dirty="0" smtClean="0"/>
              <a:t> (</a:t>
            </a:r>
            <a:r>
              <a:rPr lang="en-US" dirty="0" smtClean="0"/>
              <a:t>stirrup or tie bar). The style affects the bend radius and the set of allowable hooks. It also </a:t>
            </a:r>
            <a:r>
              <a:rPr lang="en-US" smtClean="0"/>
              <a:t>affects the rebar </a:t>
            </a:r>
            <a:r>
              <a:rPr lang="en-US" dirty="0" smtClean="0"/>
              <a:t>instance auto-constraining behavior. … </a:t>
            </a:r>
          </a:p>
          <a:p>
            <a:pPr eaLnBrk="1" hangingPunct="1"/>
            <a:endParaRPr lang="en-US" dirty="0" smtClean="0"/>
          </a:p>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38A55F8-FA18-40F4-B303-2D3AB4308A5C}" type="slidenum">
              <a:rPr lang="en-US"/>
              <a:pPr/>
              <a:t>81</a:t>
            </a:fld>
            <a:endParaRPr lang="en-US" dirty="0"/>
          </a:p>
        </p:txBody>
      </p:sp>
      <p:sp>
        <p:nvSpPr>
          <p:cNvPr id="37891" name="Rectangle 2"/>
          <p:cNvSpPr>
            <a:spLocks noGrp="1" noRot="1" noChangeAspect="1" noChangeArrowheads="1" noTextEdit="1"/>
          </p:cNvSpPr>
          <p:nvPr>
            <p:ph type="sldImg"/>
          </p:nvPr>
        </p:nvSpPr>
        <p:spPr>
          <a:xfrm>
            <a:off x="1716088" y="692150"/>
            <a:ext cx="3597275" cy="269875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D8B75A5-6360-4C5E-9DD7-9AFF30381670}" type="slidenum">
              <a:rPr lang="en-US"/>
              <a:pPr/>
              <a:t>82</a:t>
            </a:fld>
            <a:endParaRPr lang="en-US" dirty="0"/>
          </a:p>
        </p:txBody>
      </p:sp>
      <p:sp>
        <p:nvSpPr>
          <p:cNvPr id="38915" name="Rectangle 2"/>
          <p:cNvSpPr>
            <a:spLocks noGrp="1" noRot="1" noChangeAspect="1" noChangeArrowheads="1" noTextEdit="1"/>
          </p:cNvSpPr>
          <p:nvPr>
            <p:ph type="sldImg"/>
          </p:nvPr>
        </p:nvSpPr>
        <p:spPr>
          <a:xfrm>
            <a:off x="1716088" y="692150"/>
            <a:ext cx="3597275" cy="2698750"/>
          </a:xfrm>
          <a:ln/>
        </p:spPr>
      </p:sp>
      <p:sp>
        <p:nvSpPr>
          <p:cNvPr id="38916" name="Rectangle 3"/>
          <p:cNvSpPr>
            <a:spLocks noGrp="1" noChangeArrowheads="1"/>
          </p:cNvSpPr>
          <p:nvPr>
            <p:ph type="body" idx="1"/>
          </p:nvPr>
        </p:nvSpPr>
        <p:spPr>
          <a:noFill/>
          <a:ln/>
        </p:spPr>
        <p:txBody>
          <a:bodyPr/>
          <a:lstStyle/>
          <a:p>
            <a:pPr marL="228600" indent="-228600" eaLnBrk="1" hangingPunct="1"/>
            <a:r>
              <a:rPr lang="en-US" dirty="0" smtClean="0"/>
              <a:t>This is demonstrated by the sample Reinforcement. The sample can create rebar for both beam and column.</a:t>
            </a:r>
          </a:p>
          <a:p>
            <a:pPr marL="228600" indent="-228600" eaLnBrk="1" hangingPunct="1"/>
            <a:r>
              <a:rPr lang="en-US" dirty="0" smtClean="0"/>
              <a:t>Register the command:</a:t>
            </a:r>
          </a:p>
          <a:p>
            <a:pPr marL="228600" indent="-228600" eaLnBrk="1" hangingPunct="1"/>
            <a:endParaRPr lang="en-US" dirty="0" smtClean="0"/>
          </a:p>
          <a:p>
            <a:pPr marL="228600" indent="-228600" eaLnBrk="1" hangingPunct="1"/>
            <a:r>
              <a:rPr lang="en-US" dirty="0" smtClean="0"/>
              <a:t>[ExternalCommands]</a:t>
            </a:r>
          </a:p>
          <a:p>
            <a:pPr marL="228600" indent="-228600" eaLnBrk="1" hangingPunct="1"/>
            <a:r>
              <a:rPr lang="en-US" dirty="0" smtClean="0"/>
              <a:t>ECCount = 	16</a:t>
            </a:r>
          </a:p>
          <a:p>
            <a:pPr marL="228600" indent="-228600" eaLnBrk="1" hangingPunct="1"/>
            <a:r>
              <a:rPr lang="en-US" noProof="1" smtClean="0"/>
              <a:t>ECName16=Rebar - Reinforcement</a:t>
            </a:r>
          </a:p>
          <a:p>
            <a:pPr marL="228600" indent="-228600" eaLnBrk="1" hangingPunct="1"/>
            <a:r>
              <a:rPr lang="en-US" noProof="1" smtClean="0"/>
              <a:t>ECClassName16 = Revit.SDK.Samples.Reinforcement.CS.Command</a:t>
            </a:r>
          </a:p>
          <a:p>
            <a:pPr marL="228600" indent="-228600" eaLnBrk="1" hangingPunct="1"/>
            <a:r>
              <a:rPr lang="en-US" noProof="1" smtClean="0"/>
              <a:t>ECAssembly16 = C:\a\lib\revit\2008\sdk\Samples\Reinforcement\CS\bin\Debug\Reinforcement.dll</a:t>
            </a:r>
          </a:p>
          <a:p>
            <a:pPr marL="228600" indent="-228600" eaLnBrk="1" hangingPunct="1"/>
            <a:r>
              <a:rPr lang="en-US" noProof="1" smtClean="0"/>
              <a:t>ECDescription16 = Create bar set in a selected concrete element (beam or column) that does not have any reinforcement.</a:t>
            </a:r>
          </a:p>
          <a:p>
            <a:pPr marL="228600" indent="-228600" eaLnBrk="1" hangingPunct="1"/>
            <a:endParaRPr lang="en-US" altLang="zh-CN" dirty="0" smtClean="0"/>
          </a:p>
          <a:p>
            <a:pPr marL="228600" indent="-228600" eaLnBrk="1" hangingPunct="1"/>
            <a:r>
              <a:rPr lang="en-US" altLang="zh-CN" dirty="0" smtClean="0"/>
              <a:t>Draw a Concrete Beam or Column elements without any reinforcement and select it. </a:t>
            </a:r>
          </a:p>
          <a:p>
            <a:pPr marL="228600" indent="-228600" eaLnBrk="1" hangingPunct="1"/>
            <a:r>
              <a:rPr lang="en-US" altLang="zh-CN" dirty="0" smtClean="0"/>
              <a:t>Please make sure the beam or column section size is big enough, e.g. for column it can be 24x32.</a:t>
            </a:r>
          </a:p>
          <a:p>
            <a:pPr marL="228600" indent="-228600" eaLnBrk="1" hangingPunct="1"/>
            <a:r>
              <a:rPr lang="en-US" altLang="zh-CN" dirty="0" smtClean="0"/>
              <a:t>Run the command.</a:t>
            </a:r>
          </a:p>
          <a:p>
            <a:pPr marL="228600" indent="-228600" eaLnBrk="1" hangingPunct="1"/>
            <a:r>
              <a:rPr lang="en-US" altLang="zh-CN" dirty="0" smtClean="0"/>
              <a:t>Set the parameters for the rebar in the pop up dialog.</a:t>
            </a:r>
          </a:p>
          <a:p>
            <a:pPr marL="228600" indent="-228600" eaLnBrk="1" hangingPunct="1"/>
            <a:r>
              <a:rPr lang="en-US" altLang="zh-CN" dirty="0" smtClean="0"/>
              <a:t>Click Ok, Rebar for the selected element (Beam or Column) will be created.</a:t>
            </a:r>
          </a:p>
          <a:p>
            <a:pPr marL="228600" indent="-228600" eaLnBrk="1" hangingPunct="1"/>
            <a:r>
              <a:rPr lang="en-US" dirty="0" smtClean="0"/>
              <a:t>If you want to debug, this can be done from SDKSamples10.0.sln.</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83</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US" smtClean="0"/>
              <a:t>RebarHostData and RebarCoverType: Clear cover is now associated with individual faces of valid rebar hosts. Access to the cover settings of a host is through the Autodesk.Revit.Elements.RebarHostData object. A simpler, less powerful mechanism for accessing the same settings is provided through parameters. Cover is defined by a named offset distance, modeled as an element Autodesk.Revit.Symbols.RebarCoverType.</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A993A70-06A4-45F4-A5F5-3FB71B0412B5}" type="slidenum">
              <a:rPr lang="en-US"/>
              <a:pPr/>
              <a:t>9</a:t>
            </a:fld>
            <a:endParaRPr lang="en-US"/>
          </a:p>
        </p:txBody>
      </p:sp>
      <p:sp>
        <p:nvSpPr>
          <p:cNvPr id="82947"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BE33DA8E-07E8-488B-B470-996AFF0E772C}" type="slidenum">
              <a:rPr lang="en-US" sz="1200">
                <a:solidFill>
                  <a:schemeClr val="tx1"/>
                </a:solidFill>
              </a:rPr>
              <a:pPr algn="r" defTabSz="923925"/>
              <a:t>9</a:t>
            </a:fld>
            <a:endParaRPr lang="en-US" sz="1200">
              <a:solidFill>
                <a:schemeClr val="tx1"/>
              </a:solidFill>
            </a:endParaRPr>
          </a:p>
        </p:txBody>
      </p:sp>
      <p:sp>
        <p:nvSpPr>
          <p:cNvPr id="82948" name="Rectangle 2"/>
          <p:cNvSpPr>
            <a:spLocks noGrp="1" noRot="1" noChangeAspect="1" noChangeArrowheads="1" noTextEdit="1"/>
          </p:cNvSpPr>
          <p:nvPr>
            <p:ph type="sldImg"/>
          </p:nvPr>
        </p:nvSpPr>
        <p:spPr>
          <a:xfrm>
            <a:off x="1716088" y="692150"/>
            <a:ext cx="3597275" cy="2698750"/>
          </a:xfrm>
          <a:ln/>
        </p:spPr>
      </p:sp>
      <p:sp>
        <p:nvSpPr>
          <p:cNvPr id="82949"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 structural industry is extremely fragmented. We segment is into 2 parts: design and fabrication. The design is composed of 2 tasks (analysis and construction drawings) done by 3 actors and the fabrication focuses on shop drawings.</a:t>
            </a:r>
            <a:endParaRPr lang="en-GB" sz="1200" kern="1200">
              <a:solidFill>
                <a:schemeClr val="tx1"/>
              </a:solidFill>
              <a:latin typeface="Arial" charset="0"/>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84</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85</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86</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r>
              <a:rPr lang="en-US" dirty="0" err="1" smtClean="0">
                <a:hlinkClick r:id="rId3" action="ppaction://hlinkfile"/>
              </a:rPr>
              <a:t>ExternalDefinition</a:t>
            </a:r>
            <a:r>
              <a:rPr lang="en-US" dirty="0" smtClean="0"/>
              <a:t/>
            </a:r>
            <a:br>
              <a:rPr lang="en-US" dirty="0" smtClean="0"/>
            </a:br>
            <a:r>
              <a:rPr lang="en-US" dirty="0" smtClean="0"/>
              <a:t>The parameter. To obtain this object, the following calls are required: </a:t>
            </a:r>
            <a:r>
              <a:rPr lang="en-US" dirty="0" err="1" smtClean="0"/>
              <a:t>Application.OpenSharedParameterFile</a:t>
            </a:r>
            <a:r>
              <a:rPr lang="en-US" dirty="0" smtClean="0"/>
              <a:t>(); </a:t>
            </a:r>
            <a:r>
              <a:rPr lang="en-US" dirty="0" err="1" smtClean="0"/>
              <a:t>Parameters.DefinitionFile.Groups.get_Item</a:t>
            </a:r>
            <a:r>
              <a:rPr lang="en-US" dirty="0" smtClean="0"/>
              <a:t>() or .create(); and </a:t>
            </a:r>
            <a:r>
              <a:rPr lang="en-US" dirty="0" err="1" smtClean="0"/>
              <a:t>Parameters.DefinitionGroup.Definitions.get_Item</a:t>
            </a:r>
            <a:r>
              <a:rPr lang="en-US" dirty="0" smtClean="0"/>
              <a:t>() or .</a:t>
            </a:r>
            <a:r>
              <a:rPr lang="en-US" smtClean="0"/>
              <a:t>create().</a:t>
            </a:r>
            <a:endParaRPr lang="en-US" altLang="zh-CN"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B1C6700-26E5-40EA-A439-75B224564702}" type="slidenum">
              <a:rPr lang="en-US"/>
              <a:pPr/>
              <a:t>87</a:t>
            </a:fld>
            <a:endParaRPr lang="en-US"/>
          </a:p>
        </p:txBody>
      </p:sp>
      <p:sp>
        <p:nvSpPr>
          <p:cNvPr id="39939" name="Rectangle 2"/>
          <p:cNvSpPr>
            <a:spLocks noGrp="1" noRot="1" noChangeAspect="1" noChangeArrowheads="1" noTextEdit="1"/>
          </p:cNvSpPr>
          <p:nvPr>
            <p:ph type="sldImg"/>
          </p:nvPr>
        </p:nvSpPr>
        <p:spPr>
          <a:xfrm>
            <a:off x="1716088" y="692150"/>
            <a:ext cx="3597275" cy="2698750"/>
          </a:xfrm>
          <a:ln/>
        </p:spPr>
      </p:sp>
      <p:sp>
        <p:nvSpPr>
          <p:cNvPr id="3994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can use the Revit SDK sample NewPathReinforcement to demonstrate how to create a new PathReinforcement element through the API. The PathReinforcement host is a floor or a wall. The method used is </a:t>
            </a:r>
          </a:p>
          <a:p>
            <a:r>
              <a:rPr lang="en-GB" sz="1200" kern="1200" smtClean="0">
                <a:solidFill>
                  <a:schemeClr val="tx1"/>
                </a:solidFill>
                <a:latin typeface="Arial" charset="0"/>
                <a:ea typeface="+mn-ea"/>
                <a:cs typeface="+mn-cs"/>
              </a:rPr>
              <a:t>NewPathReinforcement( PathReinforcementType, Element, CurveArray, bool );</a:t>
            </a:r>
          </a:p>
          <a:p>
            <a:r>
              <a:rPr lang="en-GB" sz="1200" kern="1200" smtClean="0">
                <a:solidFill>
                  <a:schemeClr val="tx1"/>
                </a:solidFill>
                <a:latin typeface="Arial" charset="0"/>
                <a:ea typeface="+mn-ea"/>
                <a:cs typeface="+mn-cs"/>
              </a:rPr>
              <a:t>We can use Document.Create.NewPathReinforcementType() method to create a  PathReinforcementType if there is none in current document. The Element argument is the host of the PathReinforcement. The CurveArray stores its path. The Boolean value indicates which side of the path the PathReinforcement is located on.</a:t>
            </a:r>
          </a:p>
          <a:p>
            <a:r>
              <a:rPr lang="en-GB" sz="1200" kern="1200" smtClean="0">
                <a:solidFill>
                  <a:schemeClr val="tx1"/>
                </a:solidFill>
                <a:latin typeface="Arial" charset="0"/>
                <a:ea typeface="+mn-ea"/>
                <a:cs typeface="+mn-cs"/>
              </a:rPr>
              <a:t>To run the sample, draw a Structure wall or slab, select it, and run this command. Draw the path of PathReinforcement you want to create. You can click right mouse button to finish drawing. Click the “Preview” button to preview the path reinforcement to be created. Select or unselect the “Flip” check box to create the PathReinforcement on the left or right side of the path. Click the “Create” button to create the PathReinforcement. You can clean and redraw the sketch of the path using the “Clean” button. Here is the central code snippet given an array of points defining the path.</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64C03E5-3074-4224-B22F-4D8A712AAF12}" type="slidenum">
              <a:rPr lang="en-US"/>
              <a:pPr/>
              <a:t>88</a:t>
            </a:fld>
            <a:endParaRPr lang="en-US"/>
          </a:p>
        </p:txBody>
      </p:sp>
      <p:sp>
        <p:nvSpPr>
          <p:cNvPr id="40963" name="Rectangle 2"/>
          <p:cNvSpPr>
            <a:spLocks noGrp="1" noRot="1" noChangeAspect="1"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All the generic data extraction and debugging utilities such as RvtMgdDbg and BuiltInParameterChecker can be used to read parameters and other information from a rebar element. </a:t>
            </a:r>
          </a:p>
          <a:p>
            <a:r>
              <a:rPr lang="en-GB" sz="1200" kern="1200" smtClean="0">
                <a:solidFill>
                  <a:schemeClr val="tx1"/>
                </a:solidFill>
                <a:latin typeface="Arial" charset="0"/>
                <a:ea typeface="+mn-ea"/>
                <a:cs typeface="+mn-cs"/>
              </a:rPr>
              <a:t>In addition, the Revit SDK sample AreaReinParameters shows how to use the API to display and modify AreaReinforcement parameters. We have expanded the sample to list rebar elements and their parameters as well in a separate command RebarParas. The enhanced sample is included in the presentation material. </a:t>
            </a:r>
          </a:p>
          <a:p>
            <a:r>
              <a:rPr lang="en-GB" sz="1200" kern="1200" smtClean="0">
                <a:solidFill>
                  <a:schemeClr val="tx1"/>
                </a:solidFill>
                <a:latin typeface="Arial" charset="0"/>
                <a:ea typeface="+mn-ea"/>
                <a:cs typeface="+mn-cs"/>
              </a:rPr>
              <a:t>Another sample for extracting rebar information is the BarDescriptions sample. It shows how to find all BarDescriptions in the project, display their properties in a DataGridView, and export their parameter information to an external comma delimited *.csv file. BarDescription is a property of an AreaReinforcement element, so some AreaReinforcement elements should be drawn first.</a:t>
            </a:r>
          </a:p>
          <a:p>
            <a:r>
              <a:rPr lang="en-GB" sz="1200" kern="1200" smtClean="0">
                <a:solidFill>
                  <a:schemeClr val="tx1"/>
                </a:solidFill>
                <a:latin typeface="Arial" charset="0"/>
                <a:ea typeface="+mn-ea"/>
                <a:cs typeface="+mn-cs"/>
              </a:rPr>
              <a:t>Some rebar information is accessible through built-in parameters and can be determined using BuiltInParameterChecker, some is accessible only through hard-coded localised parameter names. The AreaReinParameters sample only works with floor or wall area reinforcements, not with rebar. Not all rebar parameters are accessible as built-in parameters. We can however retrieve almost all necessary information with its instance parameters, hence the RebarParas enhancement.</a:t>
            </a:r>
            <a:endParaRPr lang="en-GB" sz="1200" kern="1200">
              <a:solidFill>
                <a:schemeClr val="tx1"/>
              </a:solidFill>
              <a:latin typeface="Arial" charset="0"/>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1837E72-FBC7-4421-A054-3E5061BF2F2B}" type="slidenum">
              <a:rPr lang="en-US"/>
              <a:pPr/>
              <a:t>89</a:t>
            </a:fld>
            <a:endParaRPr lang="en-US"/>
          </a:p>
        </p:txBody>
      </p:sp>
      <p:sp>
        <p:nvSpPr>
          <p:cNvPr id="41987" name="Rectangle 2"/>
          <p:cNvSpPr>
            <a:spLocks noGrp="1" noRot="1" noChangeAspect="1"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marL="228600" indent="-228600" eaLnBrk="1" hangingPunct="1"/>
            <a:r>
              <a:rPr lang="en-US" smtClean="0"/>
              <a:t>Register the command:</a:t>
            </a:r>
          </a:p>
          <a:p>
            <a:pPr marL="228600" indent="-228600" eaLnBrk="1" hangingPunct="1"/>
            <a:endParaRPr lang="en-US" smtClean="0"/>
          </a:p>
          <a:p>
            <a:pPr marL="228600" indent="-228600" eaLnBrk="1" hangingPunct="1"/>
            <a:r>
              <a:rPr lang="en-US" smtClean="0"/>
              <a:t>[ExternalCommands]</a:t>
            </a:r>
          </a:p>
          <a:p>
            <a:pPr marL="228600" indent="-228600" eaLnBrk="1" hangingPunct="1"/>
            <a:r>
              <a:rPr lang="en-US" smtClean="0"/>
              <a:t>ECName32 = RebarParas</a:t>
            </a:r>
          </a:p>
          <a:p>
            <a:pPr marL="228600" indent="-228600" eaLnBrk="1" hangingPunct="1"/>
            <a:r>
              <a:rPr lang="en-US" smtClean="0"/>
              <a:t>ECClassName32 = Revit.SDK.Samples.AreaReinParameters.CS.RebarParas</a:t>
            </a:r>
          </a:p>
          <a:p>
            <a:pPr marL="228600" indent="-228600" eaLnBrk="1" hangingPunct="1"/>
            <a:r>
              <a:rPr lang="en-US" smtClean="0"/>
              <a:t>ECAssembly32 = C:\Revit\SDK\Samples\AreaReinParameters\CS\bin\Debug\AreaReinParameters.dll</a:t>
            </a:r>
          </a:p>
          <a:p>
            <a:pPr marL="228600" indent="-228600" eaLnBrk="1" hangingPunct="1"/>
            <a:r>
              <a:rPr lang="en-US" smtClean="0"/>
              <a:t>ECDescription32 = Show parameters of a rebar</a:t>
            </a:r>
          </a:p>
          <a:p>
            <a:pPr marL="228600" indent="-228600" eaLnBrk="1" hangingPunct="1"/>
            <a:endParaRPr lang="en-US" smtClean="0"/>
          </a:p>
          <a:p>
            <a:pPr marL="228600" indent="-228600" eaLnBrk="1" hangingPunct="1"/>
            <a:r>
              <a:rPr lang="en-US" smtClean="0"/>
              <a:t>Select a rebar.</a:t>
            </a:r>
          </a:p>
          <a:p>
            <a:pPr marL="228600" indent="-228600" eaLnBrk="1" hangingPunct="1"/>
            <a:r>
              <a:rPr lang="en-US" smtClean="0"/>
              <a:t>Run this command.</a:t>
            </a:r>
          </a:p>
          <a:p>
            <a:pPr marL="228600" indent="-228600"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91</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93</a:t>
            </a:fld>
            <a:endParaRPr lang="en-US"/>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756301F-1676-4418-9332-14D008457460}" type="slidenum">
              <a:rPr lang="en-US"/>
              <a:pPr/>
              <a:t>94</a:t>
            </a:fld>
            <a:endParaRPr lang="en-US"/>
          </a:p>
        </p:txBody>
      </p:sp>
      <p:sp>
        <p:nvSpPr>
          <p:cNvPr id="43011" name="Rectangle 2"/>
          <p:cNvSpPr>
            <a:spLocks noGrp="1" noRot="1" noChangeAspect="1"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Revit SDK sample CreateViewSection d</a:t>
            </a:r>
            <a:r>
              <a:rPr lang="en-GB" sz="1200" kern="1200" smtClean="0">
                <a:solidFill>
                  <a:schemeClr val="tx1"/>
                </a:solidFill>
                <a:latin typeface="Arial" charset="0"/>
                <a:ea typeface="+mn-ea"/>
                <a:cs typeface="+mn-cs"/>
              </a:rPr>
              <a:t>emonstrates the creation of a detail view. Given a linear element such as a wall, floor or beam, it generates a section view across the midpoint of the element using the NewViewSection() method. It performs the following steps:</a:t>
            </a:r>
          </a:p>
          <a:p>
            <a:pPr marL="180000" indent="-180000">
              <a:buFont typeface="Arial" pitchFamily="34" charset="0"/>
              <a:buChar char="•"/>
            </a:pPr>
            <a:r>
              <a:rPr lang="en-GB" sz="1200" kern="1200" smtClean="0">
                <a:solidFill>
                  <a:schemeClr val="tx1"/>
                </a:solidFill>
                <a:latin typeface="Arial" charset="0"/>
                <a:ea typeface="+mn-ea"/>
                <a:cs typeface="+mn-cs"/>
              </a:rPr>
              <a:t>Retrieve the selected linear element</a:t>
            </a:r>
          </a:p>
          <a:p>
            <a:pPr marL="180000" indent="-180000">
              <a:buFont typeface="Arial" pitchFamily="34" charset="0"/>
              <a:buChar char="•"/>
            </a:pPr>
            <a:r>
              <a:rPr lang="en-GB" sz="1200" kern="1200" smtClean="0">
                <a:solidFill>
                  <a:schemeClr val="tx1"/>
                </a:solidFill>
                <a:latin typeface="Arial" charset="0"/>
                <a:ea typeface="+mn-ea"/>
                <a:cs typeface="+mn-cs"/>
              </a:rPr>
              <a:t>Generate a BoundingBoxXYZ instance to be used in NewViewSection()</a:t>
            </a:r>
          </a:p>
          <a:p>
            <a:pPr marL="180000" indent="-180000">
              <a:buFont typeface="Arial" pitchFamily="34" charset="0"/>
              <a:buChar char="•"/>
            </a:pPr>
            <a:r>
              <a:rPr lang="en-GB" sz="1200" kern="1200" smtClean="0">
                <a:solidFill>
                  <a:schemeClr val="tx1"/>
                </a:solidFill>
                <a:latin typeface="Arial" charset="0"/>
                <a:ea typeface="+mn-ea"/>
                <a:cs typeface="+mn-cs"/>
              </a:rPr>
              <a:t>Set its Max and Min properties</a:t>
            </a:r>
          </a:p>
          <a:p>
            <a:pPr marL="180000" indent="-180000">
              <a:buFont typeface="Arial" pitchFamily="34" charset="0"/>
              <a:buChar char="•"/>
            </a:pPr>
            <a:r>
              <a:rPr lang="en-GB" sz="1200" kern="1200" smtClean="0">
                <a:solidFill>
                  <a:schemeClr val="tx1"/>
                </a:solidFill>
                <a:latin typeface="Arial" charset="0"/>
                <a:ea typeface="+mn-ea"/>
                <a:cs typeface="+mn-cs"/>
              </a:rPr>
              <a:t>Generate a Transform instance for the BoundingBoxXYZ Transform property, which defines the origin and directions of the created view, including RightDirection, UpDirection and ViewDirection</a:t>
            </a:r>
          </a:p>
          <a:p>
            <a:pPr marL="180000" indent="-180000">
              <a:buFont typeface="Arial" pitchFamily="34" charset="0"/>
              <a:buChar char="•"/>
            </a:pPr>
            <a:r>
              <a:rPr lang="en-GB" sz="1200" kern="1200" smtClean="0">
                <a:solidFill>
                  <a:schemeClr val="tx1"/>
                </a:solidFill>
                <a:latin typeface="Arial" charset="0"/>
                <a:ea typeface="+mn-ea"/>
                <a:cs typeface="+mn-cs"/>
              </a:rPr>
              <a:t>Create the section view using the BoundingBoxXYZ.</a:t>
            </a:r>
          </a:p>
          <a:p>
            <a:r>
              <a:rPr lang="en-GB" sz="1200" kern="1200" smtClean="0">
                <a:solidFill>
                  <a:schemeClr val="tx1"/>
                </a:solidFill>
                <a:latin typeface="Arial" charset="0"/>
                <a:ea typeface="+mn-ea"/>
                <a:cs typeface="+mn-cs"/>
              </a:rPr>
              <a:t>The NewViewSection method takes a parameter of type BoundingBoxXYZ. The key part of the code is actually to create the box. And the key part for the box is to create its transform matrix. The actual matrix generated depends on the selected element type. Separate implementations are provided for beam, floor and wall. These are called from within GenerateTransform().</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0828E5F-99A7-43DC-8A01-6EFDD249FA06}" type="slidenum">
              <a:rPr lang="en-US"/>
              <a:pPr/>
              <a:t>95</a:t>
            </a:fld>
            <a:endParaRPr lang="en-US"/>
          </a:p>
        </p:txBody>
      </p:sp>
      <p:sp>
        <p:nvSpPr>
          <p:cNvPr id="44035" name="Rectangle 2"/>
          <p:cNvSpPr>
            <a:spLocks noGrp="1" noRot="1" noChangeAspect="1"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marL="228600" indent="-228600" eaLnBrk="1" hangingPunct="1"/>
            <a:r>
              <a:rPr lang="en-US" smtClean="0"/>
              <a:t>Use the Revit SDK sample CreateViewSection to demonstrate this.</a:t>
            </a:r>
          </a:p>
          <a:p>
            <a:pPr marL="228600" indent="-228600" eaLnBrk="1" hangingPunct="1"/>
            <a:r>
              <a:rPr lang="en-US" smtClean="0"/>
              <a:t>Register the command:</a:t>
            </a:r>
          </a:p>
          <a:p>
            <a:pPr marL="228600" indent="-228600" eaLnBrk="1" hangingPunct="1"/>
            <a:r>
              <a:rPr lang="en-US" noProof="1" smtClean="0"/>
              <a:t>ECName19=Rebar - CreateViewSection</a:t>
            </a:r>
          </a:p>
          <a:p>
            <a:pPr marL="228600" indent="-228600" eaLnBrk="1" hangingPunct="1"/>
            <a:r>
              <a:rPr lang="en-US" noProof="1" smtClean="0"/>
              <a:t>ECClassName19=Revit.SDK.Samples.CreateViewSection.CS.Command</a:t>
            </a:r>
          </a:p>
          <a:p>
            <a:pPr marL="228600" indent="-228600" eaLnBrk="1" hangingPunct="1"/>
            <a:r>
              <a:rPr lang="en-US" noProof="1" smtClean="0"/>
              <a:t>ECAssembly19=C:\a\lib\revit\2008\sdk\Samples\CreateViewSection\CS\bin\Debug\CreateViewSection.dll</a:t>
            </a:r>
          </a:p>
          <a:p>
            <a:pPr marL="228600" indent="-228600" eaLnBrk="1" hangingPunct="1"/>
            <a:r>
              <a:rPr lang="en-US" noProof="1" smtClean="0"/>
              <a:t>ECDescription19=Create a section view across the mid point of the selected wall, floor or beam</a:t>
            </a:r>
          </a:p>
          <a:p>
            <a:pPr marL="228600" indent="-228600" eaLnBrk="1" hangingPunct="1"/>
            <a:r>
              <a:rPr lang="en-US" altLang="ja-JP" smtClean="0"/>
              <a:t>Launch </a:t>
            </a:r>
            <a:r>
              <a:rPr lang="en-US" altLang="zh-CN" smtClean="0"/>
              <a:t>Revit Structure 2008.</a:t>
            </a:r>
          </a:p>
          <a:p>
            <a:pPr marL="228600" indent="-228600" eaLnBrk="1" hangingPunct="1"/>
            <a:r>
              <a:rPr lang="en-US" altLang="zh-CN" smtClean="0"/>
              <a:t>Open the project Rebar.rvt.</a:t>
            </a:r>
          </a:p>
          <a:p>
            <a:pPr marL="228600" indent="-228600" eaLnBrk="1" hangingPunct="1"/>
            <a:r>
              <a:rPr lang="en-US" altLang="zh-CN" smtClean="0"/>
              <a:t>Select a beam or column with rebar.</a:t>
            </a:r>
          </a:p>
          <a:p>
            <a:pPr marL="228600" indent="-228600" eaLnBrk="1" hangingPunct="1"/>
            <a:r>
              <a:rPr lang="en-US" altLang="zh-CN" smtClean="0"/>
              <a:t>Execute the external command.</a:t>
            </a:r>
          </a:p>
          <a:p>
            <a:pPr marL="228600" indent="-228600" eaLnBrk="1" hangingPunct="1"/>
            <a:r>
              <a:rPr lang="en-US" altLang="zh-CN" smtClean="0"/>
              <a:t>Note that a new section view is added to the detail views in the project explorer.</a:t>
            </a:r>
            <a:endParaRPr lang="en-US" smtClean="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D88A33D-CF3E-4FB7-A7A3-CFBD732BCBFC}" type="slidenum">
              <a:rPr lang="en-US"/>
              <a:pPr/>
              <a:t>10</a:t>
            </a:fld>
            <a:endParaRPr lang="en-US"/>
          </a:p>
        </p:txBody>
      </p:sp>
      <p:sp>
        <p:nvSpPr>
          <p:cNvPr id="83971"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D12CABC-5313-4ACE-BFDC-2D18EAEEE5BB}" type="slidenum">
              <a:rPr lang="en-US" sz="1200">
                <a:solidFill>
                  <a:schemeClr val="tx1"/>
                </a:solidFill>
              </a:rPr>
              <a:pPr algn="r" defTabSz="923925"/>
              <a:t>10</a:t>
            </a:fld>
            <a:endParaRPr lang="en-US" sz="1200">
              <a:solidFill>
                <a:schemeClr val="tx1"/>
              </a:solidFill>
            </a:endParaRPr>
          </a:p>
        </p:txBody>
      </p:sp>
      <p:sp>
        <p:nvSpPr>
          <p:cNvPr id="83972" name="Rectangle 2"/>
          <p:cNvSpPr>
            <a:spLocks noGrp="1" noRot="1" noChangeAspect="1" noChangeArrowheads="1" noTextEdit="1"/>
          </p:cNvSpPr>
          <p:nvPr>
            <p:ph type="sldImg"/>
          </p:nvPr>
        </p:nvSpPr>
        <p:spPr>
          <a:xfrm>
            <a:off x="1717675" y="692150"/>
            <a:ext cx="3595688" cy="2698750"/>
          </a:xfrm>
          <a:ln/>
        </p:spPr>
      </p:sp>
      <p:sp>
        <p:nvSpPr>
          <p:cNvPr id="83973"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focus that we have for RST is on the design part only where we do modeling for drawings and analysis. We do not do analysis.</a:t>
            </a:r>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088EDBA-02FB-4D34-8E16-FC8234BDE23A}" type="slidenum">
              <a:rPr lang="en-US"/>
              <a:pPr/>
              <a:t>96</a:t>
            </a:fld>
            <a:endParaRPr lang="en-US"/>
          </a:p>
        </p:txBody>
      </p:sp>
      <p:sp>
        <p:nvSpPr>
          <p:cNvPr id="45059" name="Rectangle 2"/>
          <p:cNvSpPr>
            <a:spLocks noGrp="1" noRot="1" noChangeAspect="1"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NewViewDrafting() method does not take any parameters. It creates an empty drawing view. We have added a second external command CreateDraftingView to the </a:t>
            </a:r>
            <a:r>
              <a:rPr lang="en-US" sz="1200" kern="1200" smtClean="0">
                <a:solidFill>
                  <a:schemeClr val="tx1"/>
                </a:solidFill>
                <a:latin typeface="Arial" charset="0"/>
                <a:ea typeface="+mn-ea"/>
                <a:cs typeface="+mn-cs"/>
              </a:rPr>
              <a:t>Revit SDK sample CreateViewSection to demonstrate this.</a:t>
            </a:r>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91CCEC5-0F2C-47E5-B233-FB0797FC3190}" type="slidenum">
              <a:rPr lang="en-US"/>
              <a:pPr/>
              <a:t>97</a:t>
            </a:fld>
            <a:endParaRPr lang="en-US"/>
          </a:p>
        </p:txBody>
      </p:sp>
      <p:sp>
        <p:nvSpPr>
          <p:cNvPr id="46083" name="Rectangle 2"/>
          <p:cNvSpPr>
            <a:spLocks noGrp="1" noRot="1" noChangeAspect="1"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Importing and exporting DWG files is demonstrated by the Revit SDK sample ImportExportDWG. It shows how to export the current project to dwg files and import a dwg file into Revit. It also demonstrates how to and provides a user interface to set up the import and export options appropriately. To run it, start up Revit, open a suitable project, and execute the command.</a:t>
            </a:r>
          </a:p>
          <a:p>
            <a:r>
              <a:rPr lang="en-GB" sz="1200" kern="1200" smtClean="0">
                <a:solidFill>
                  <a:schemeClr val="tx1"/>
                </a:solidFill>
                <a:latin typeface="Arial" charset="0"/>
                <a:ea typeface="+mn-ea"/>
                <a:cs typeface="+mn-cs"/>
              </a:rPr>
              <a:t>To export, check the radio button “Export”. In the next dialog, specify the file name to export as, set the common options and click the “Option…” button to set the </a:t>
            </a:r>
            <a:r>
              <a:rPr lang="fr-FR" sz="1200" kern="1200" smtClean="0">
                <a:solidFill>
                  <a:schemeClr val="tx1"/>
                </a:solidFill>
                <a:latin typeface="Arial" charset="0"/>
                <a:ea typeface="+mn-ea"/>
                <a:cs typeface="+mn-cs"/>
              </a:rPr>
              <a:t>lower priority </a:t>
            </a:r>
            <a:r>
              <a:rPr lang="en-GB" sz="1200" kern="1200" smtClean="0">
                <a:solidFill>
                  <a:schemeClr val="tx1"/>
                </a:solidFill>
                <a:latin typeface="Arial" charset="0"/>
                <a:ea typeface="+mn-ea"/>
                <a:cs typeface="+mn-cs"/>
              </a:rPr>
              <a:t>options; click the “Select…” button to select multi-views to export. Then click the “Save” button to perform the export.</a:t>
            </a:r>
          </a:p>
          <a:p>
            <a:r>
              <a:rPr lang="en-GB" sz="1200" kern="1200" smtClean="0">
                <a:solidFill>
                  <a:schemeClr val="tx1"/>
                </a:solidFill>
                <a:latin typeface="Arial" charset="0"/>
                <a:ea typeface="+mn-ea"/>
                <a:cs typeface="+mn-cs"/>
              </a:rPr>
              <a:t>To import, check the radio button “Import”. In the next dialog, specify the file to import from and set the other options. Then click the “Open” button to perform the import.</a:t>
            </a:r>
          </a:p>
          <a:p>
            <a:pPr marL="0" marR="0" lvl="1" indent="0" algn="l" defTabSz="914400" rtl="0" eaLnBrk="1" fontAlgn="base" latinLnBrk="0" hangingPunct="1">
              <a:lnSpc>
                <a:spcPct val="100000"/>
              </a:lnSpc>
              <a:spcBef>
                <a:spcPts val="0"/>
              </a:spcBef>
              <a:spcAft>
                <a:spcPct val="0"/>
              </a:spcAft>
              <a:buClrTx/>
              <a:buSzTx/>
              <a:buFontTx/>
              <a:buNone/>
              <a:tabLst/>
              <a:defRPr/>
            </a:pPr>
            <a:r>
              <a:rPr lang="en-GB" sz="1200" kern="1200" smtClean="0">
                <a:solidFill>
                  <a:schemeClr val="tx1"/>
                </a:solidFill>
                <a:latin typeface="Arial" charset="0"/>
                <a:ea typeface="+mn-ea"/>
                <a:cs typeface="+mn-cs"/>
              </a:rPr>
              <a:t>The last parameter of the Import() method is an element. It is not neccessary to create a new element prior calling the Import() method. You can simply pass a variable of type Element and it can be null. This provides a possibility to return the element that was just imported, so that it can be accessed and modified after the import. For example, if you import an image, the import method gives you no scaling nor rotating options. If you would need this functionality, you can achieve it by manipulating the image after the import.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AEA7F32-C561-43AC-92E1-1E360B822D9C}" type="slidenum">
              <a:rPr lang="en-US"/>
              <a:pPr/>
              <a:t>98</a:t>
            </a:fld>
            <a:endParaRPr lang="en-US"/>
          </a:p>
        </p:txBody>
      </p:sp>
      <p:sp>
        <p:nvSpPr>
          <p:cNvPr id="47107" name="Rectangle 2"/>
          <p:cNvSpPr>
            <a:spLocks noGrp="1" noRot="1" noChangeAspect="1"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9172F36-8915-45B5-9576-5CDAFDDD749F}" type="slidenum">
              <a:rPr lang="en-US"/>
              <a:pPr/>
              <a:t>99</a:t>
            </a:fld>
            <a:endParaRPr lang="en-US"/>
          </a:p>
        </p:txBody>
      </p:sp>
      <p:sp>
        <p:nvSpPr>
          <p:cNvPr id="48131" name="Rectangle 2"/>
          <p:cNvSpPr>
            <a:spLocks noGrp="1" noRot="1" noChangeAspect="1"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marL="228600" indent="-228600" eaLnBrk="1" hangingPunct="1">
              <a:lnSpc>
                <a:spcPct val="90000"/>
              </a:lnSpc>
            </a:pPr>
            <a:r>
              <a:rPr lang="en-US" smtClean="0"/>
              <a:t>We use the Revit SDK sample ImportExportDWG to demonstrate this.</a:t>
            </a:r>
          </a:p>
          <a:p>
            <a:pPr marL="228600" indent="-228600" eaLnBrk="1" hangingPunct="1">
              <a:lnSpc>
                <a:spcPct val="90000"/>
              </a:lnSpc>
            </a:pPr>
            <a:endParaRPr lang="en-US" smtClean="0"/>
          </a:p>
          <a:p>
            <a:pPr marL="228600" indent="-228600" eaLnBrk="1" hangingPunct="1">
              <a:lnSpc>
                <a:spcPct val="90000"/>
              </a:lnSpc>
            </a:pPr>
            <a:r>
              <a:rPr lang="en-US" smtClean="0"/>
              <a:t>Register the command:</a:t>
            </a:r>
          </a:p>
          <a:p>
            <a:pPr marL="228600" indent="-228600" eaLnBrk="1" hangingPunct="1">
              <a:lnSpc>
                <a:spcPct val="90000"/>
              </a:lnSpc>
            </a:pPr>
            <a:endParaRPr lang="en-US" smtClean="0"/>
          </a:p>
          <a:p>
            <a:pPr marL="228600" indent="-228600" eaLnBrk="1" hangingPunct="1">
              <a:lnSpc>
                <a:spcPct val="90000"/>
              </a:lnSpc>
            </a:pPr>
            <a:r>
              <a:rPr lang="en-US" sz="1400" noProof="1" smtClean="0"/>
              <a:t>ECName21=ImportAndExportForDWG</a:t>
            </a:r>
          </a:p>
          <a:p>
            <a:pPr marL="228600" indent="-228600" eaLnBrk="1" hangingPunct="1">
              <a:lnSpc>
                <a:spcPct val="90000"/>
              </a:lnSpc>
            </a:pPr>
            <a:r>
              <a:rPr lang="en-US" sz="1400" noProof="1" smtClean="0"/>
              <a:t>ECClassName21=Revit.SDK.Samples.ImportAndExportForDWG.CS.Command</a:t>
            </a:r>
          </a:p>
          <a:p>
            <a:pPr marL="228600" indent="-228600" eaLnBrk="1" hangingPunct="1">
              <a:lnSpc>
                <a:spcPct val="90000"/>
              </a:lnSpc>
            </a:pPr>
            <a:r>
              <a:rPr lang="en-US" sz="1400" noProof="1" smtClean="0"/>
              <a:t>ECAssembly21=C:\a\lib\revit\2008\sdk\Samples\ImportExportDWG\CS\bin\Debug\ImportAndExportForDWG.dll</a:t>
            </a:r>
          </a:p>
          <a:p>
            <a:pPr marL="228600" indent="-228600" eaLnBrk="1" hangingPunct="1">
              <a:lnSpc>
                <a:spcPct val="90000"/>
              </a:lnSpc>
            </a:pPr>
            <a:r>
              <a:rPr lang="en-US" sz="1400" noProof="1" smtClean="0"/>
              <a:t>ECDescription21=Export current project to dwg files and import a dwg file into revit</a:t>
            </a:r>
          </a:p>
          <a:p>
            <a:pPr marL="228600" indent="-228600" eaLnBrk="1" hangingPunct="1">
              <a:lnSpc>
                <a:spcPct val="90000"/>
              </a:lnSpc>
            </a:pPr>
            <a:endParaRPr lang="en-US" smtClean="0"/>
          </a:p>
          <a:p>
            <a:pPr marL="228600" indent="-228600" eaLnBrk="1" hangingPunct="1">
              <a:lnSpc>
                <a:spcPct val="90000"/>
              </a:lnSpc>
            </a:pPr>
            <a:r>
              <a:rPr lang="en-US" altLang="ja-JP" smtClean="0"/>
              <a:t>Open </a:t>
            </a:r>
            <a:r>
              <a:rPr lang="en-US" altLang="zh-CN" smtClean="0"/>
              <a:t>Revit application and execute the command.</a:t>
            </a:r>
          </a:p>
          <a:p>
            <a:pPr marL="228600" indent="-228600" eaLnBrk="1" hangingPunct="1">
              <a:lnSpc>
                <a:spcPct val="90000"/>
              </a:lnSpc>
            </a:pPr>
            <a:r>
              <a:rPr lang="en-US" altLang="zh-CN" smtClean="0"/>
              <a:t>To export, check the radio button "export". In the next dialog, specify the file name to export as, set the common options and click "Option…" button to set the </a:t>
            </a:r>
            <a:r>
              <a:rPr lang="fr-FR" altLang="zh-CN" smtClean="0"/>
              <a:t>lower priority </a:t>
            </a:r>
            <a:r>
              <a:rPr lang="en-US" altLang="zh-CN" smtClean="0"/>
              <a:t>options, click "Select…" button to select multi-views to export. Then click "Save" button to perform export.</a:t>
            </a:r>
          </a:p>
          <a:p>
            <a:pPr marL="228600" indent="-228600" eaLnBrk="1" hangingPunct="1">
              <a:lnSpc>
                <a:spcPct val="90000"/>
              </a:lnSpc>
            </a:pPr>
            <a:r>
              <a:rPr lang="en-US" altLang="zh-CN" smtClean="0"/>
              <a:t>To import, check the radio button "import". In the next dialog, specify the file to import from and set the other options. Then click "Open" button to perform import</a:t>
            </a:r>
          </a:p>
          <a:p>
            <a:pPr marL="228600" indent="-228600" eaLnBrk="1" hangingPunct="1">
              <a:lnSpc>
                <a:spcPct val="90000"/>
              </a:lnSpc>
            </a:pPr>
            <a:endParaRPr lang="en-US" smtClean="0">
              <a:ea typeface="宋体" pitchFamily="2" charset="-122"/>
            </a:endParaRPr>
          </a:p>
          <a:p>
            <a:pPr marL="228600" indent="-228600" eaLnBrk="1" hangingPunct="1">
              <a:lnSpc>
                <a:spcPct val="90000"/>
              </a:lnSpc>
            </a:pPr>
            <a:r>
              <a:rPr lang="en-US" smtClean="0">
                <a:ea typeface="宋体" pitchFamily="2" charset="-122"/>
              </a:rPr>
              <a:t>I exported the level 1 in the attached test revit project.</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100</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eaLnBrk="1" hangingPunct="1"/>
            <a:r>
              <a:rPr lang="en-US" altLang="zh-CN" dirty="0" smtClean="0"/>
              <a:t>One sample was changed after beta1 build. </a:t>
            </a:r>
          </a:p>
          <a:p>
            <a:pPr eaLnBrk="1" hangingPunct="1"/>
            <a:r>
              <a:rPr lang="en-US" altLang="zh-CN" dirty="0" smtClean="0"/>
              <a:t>The </a:t>
            </a:r>
            <a:r>
              <a:rPr lang="en-US" altLang="zh-CN" dirty="0" err="1" smtClean="0"/>
              <a:t>ImportExportDWG</a:t>
            </a:r>
            <a:r>
              <a:rPr lang="en-US" altLang="zh-CN" dirty="0" smtClean="0"/>
              <a:t> sample was renamed to </a:t>
            </a:r>
            <a:r>
              <a:rPr lang="en-US" altLang="zh-CN" dirty="0" err="1" smtClean="0"/>
              <a:t>ImportExport</a:t>
            </a:r>
            <a:r>
              <a:rPr lang="en-US" altLang="zh-CN" dirty="0" smtClean="0"/>
              <a:t> in the RTM build.</a:t>
            </a:r>
          </a:p>
          <a:p>
            <a:pPr eaLnBrk="1" hangingPunct="1"/>
            <a:r>
              <a:rPr lang="en-US" altLang="zh-CN" dirty="0" smtClean="0"/>
              <a:t>More file formats rather than just DWG format were supported in this sample. That is why the DWG suffix has been removed from the sample name.</a:t>
            </a:r>
          </a:p>
          <a:p>
            <a:pPr marL="230772" indent="-230772" eaLnBrk="1" hangingPunct="1"/>
            <a:r>
              <a:rPr lang="en-US" altLang="zh-CN" dirty="0" smtClean="0">
                <a:ea typeface="ＭＳ Ｐゴシック" pitchFamily="34" charset="-128"/>
              </a:rPr>
              <a:t>This sample is written in C# and applies to all </a:t>
            </a:r>
            <a:r>
              <a:rPr lang="en-US" altLang="zh-CN" dirty="0" err="1" smtClean="0">
                <a:ea typeface="ＭＳ Ｐゴシック" pitchFamily="34" charset="-128"/>
              </a:rPr>
              <a:t>Revit</a:t>
            </a:r>
            <a:r>
              <a:rPr lang="en-US" altLang="zh-CN" dirty="0" smtClean="0">
                <a:ea typeface="ＭＳ Ｐゴシック" pitchFamily="34" charset="-128"/>
              </a:rPr>
              <a:t> platforms.</a:t>
            </a:r>
          </a:p>
          <a:p>
            <a:pPr marL="230772" indent="-230772" eaLnBrk="1" hangingPunct="1"/>
            <a:r>
              <a:rPr lang="en-US" altLang="zh-CN" dirty="0" smtClean="0">
                <a:ea typeface="ＭＳ Ｐゴシック" pitchFamily="34" charset="-128"/>
              </a:rPr>
              <a:t>The changed name was changed from </a:t>
            </a:r>
            <a:r>
              <a:rPr lang="en-US" altLang="zh-CN" dirty="0" err="1" smtClean="0">
                <a:ea typeface="ＭＳ Ｐゴシック" pitchFamily="34" charset="-128"/>
              </a:rPr>
              <a:t>ImportExportDwg</a:t>
            </a:r>
            <a:r>
              <a:rPr lang="en-US" altLang="zh-CN" dirty="0" smtClean="0">
                <a:ea typeface="ＭＳ Ｐゴシック" pitchFamily="34" charset="-128"/>
              </a:rPr>
              <a:t> to </a:t>
            </a:r>
            <a:r>
              <a:rPr lang="en-US" altLang="zh-CN" dirty="0" err="1" smtClean="0">
                <a:ea typeface="ＭＳ Ｐゴシック" pitchFamily="34" charset="-128"/>
              </a:rPr>
              <a:t>ImportExport</a:t>
            </a:r>
            <a:r>
              <a:rPr lang="en-US" altLang="zh-CN" dirty="0" smtClean="0">
                <a:ea typeface="ＭＳ Ｐゴシック" pitchFamily="34" charset="-128"/>
              </a:rPr>
              <a:t>. It supports not only DWG format but also DWF, FBX, and </a:t>
            </a:r>
            <a:r>
              <a:rPr lang="en-US" altLang="zh-CN" dirty="0" err="1" smtClean="0">
                <a:ea typeface="ＭＳ Ｐゴシック" pitchFamily="34" charset="-128"/>
              </a:rPr>
              <a:t>gbXml</a:t>
            </a:r>
            <a:r>
              <a:rPr lang="en-US" altLang="zh-CN" dirty="0" smtClean="0">
                <a:ea typeface="ＭＳ Ｐゴシック" pitchFamily="34" charset="-128"/>
              </a:rPr>
              <a:t>.</a:t>
            </a:r>
          </a:p>
          <a:p>
            <a:pPr marL="230772" indent="-230772" eaLnBrk="1" hangingPunct="1"/>
            <a:r>
              <a:rPr lang="en-US" altLang="zh-CN" dirty="0" smtClean="0">
                <a:ea typeface="ＭＳ Ｐゴシック" pitchFamily="34" charset="-128"/>
              </a:rPr>
              <a:t>More specifically, it demonstrates how to export the current </a:t>
            </a:r>
            <a:r>
              <a:rPr lang="en-US" altLang="zh-CN" dirty="0" err="1" smtClean="0">
                <a:ea typeface="ＭＳ Ｐゴシック" pitchFamily="34" charset="-128"/>
              </a:rPr>
              <a:t>Revit</a:t>
            </a:r>
            <a:r>
              <a:rPr lang="en-US" altLang="zh-CN" dirty="0" smtClean="0">
                <a:ea typeface="ＭＳ Ｐゴシック" pitchFamily="34" charset="-128"/>
              </a:rPr>
              <a:t> model to … and import … into …</a:t>
            </a:r>
          </a:p>
          <a:p>
            <a:pPr marL="230772" indent="-230772" eaLnBrk="1" hangingPunct="1"/>
            <a:r>
              <a:rPr lang="en-US" altLang="zh-CN" dirty="0" smtClean="0"/>
              <a:t>Many import/export related classes are used in the sample. For example, … </a:t>
            </a:r>
          </a:p>
          <a:p>
            <a:pPr eaLnBrk="1" hangingPunct="1"/>
            <a:endParaRPr lang="en-US" b="1" dirty="0" smtClean="0"/>
          </a:p>
          <a:p>
            <a:pPr eaLnBrk="1" hangingPunct="1"/>
            <a:r>
              <a:rPr lang="en-US" b="1" dirty="0" smtClean="0"/>
              <a:t>Instructions:</a:t>
            </a:r>
            <a:r>
              <a:rPr lang="en-US" dirty="0" smtClean="0"/>
              <a:t> </a:t>
            </a:r>
          </a:p>
          <a:p>
            <a:pPr lvl="0"/>
            <a:r>
              <a:rPr lang="en-US" dirty="0" smtClean="0"/>
              <a:t>1. Open </a:t>
            </a:r>
            <a:r>
              <a:rPr lang="en-US" dirty="0" err="1" smtClean="0"/>
              <a:t>Revit</a:t>
            </a:r>
            <a:r>
              <a:rPr lang="en-US" dirty="0" smtClean="0"/>
              <a:t> application and execute the command.</a:t>
            </a:r>
          </a:p>
          <a:p>
            <a:pPr lvl="0"/>
            <a:r>
              <a:rPr lang="en-US" dirty="0" smtClean="0"/>
              <a:t>2. To export, check the radio button “export”, select the format to export and click “OK” button. The 3D DWF(x) and </a:t>
            </a:r>
            <a:r>
              <a:rPr lang="en-US" dirty="0" err="1" smtClean="0"/>
              <a:t>fbx</a:t>
            </a:r>
            <a:r>
              <a:rPr lang="en-US" dirty="0" smtClean="0"/>
              <a:t> formats will be available only when current view is a 3D view.</a:t>
            </a:r>
          </a:p>
          <a:p>
            <a:pPr lvl="0"/>
            <a:r>
              <a:rPr lang="en-US" dirty="0" smtClean="0"/>
              <a:t>3. To export </a:t>
            </a:r>
            <a:r>
              <a:rPr lang="en-US" dirty="0" err="1" smtClean="0"/>
              <a:t>dwg</a:t>
            </a:r>
            <a:r>
              <a:rPr lang="en-US" dirty="0" smtClean="0"/>
              <a:t> or 2D DWF(x) formats Specify the file name to export to, set the common options and click “Option…” button to set the </a:t>
            </a:r>
            <a:r>
              <a:rPr lang="fr-FR" dirty="0" err="1" smtClean="0"/>
              <a:t>lower</a:t>
            </a:r>
            <a:r>
              <a:rPr lang="fr-FR" dirty="0" smtClean="0"/>
              <a:t> </a:t>
            </a:r>
            <a:r>
              <a:rPr lang="fr-FR" dirty="0" err="1" smtClean="0"/>
              <a:t>priority</a:t>
            </a:r>
            <a:r>
              <a:rPr lang="fr-FR" dirty="0" smtClean="0"/>
              <a:t> </a:t>
            </a:r>
            <a:r>
              <a:rPr lang="en-US" dirty="0" smtClean="0"/>
              <a:t>options, click “Select…” button to select multi-views to export. Then click “Save” button to perform export.</a:t>
            </a:r>
          </a:p>
          <a:p>
            <a:pPr lvl="0"/>
            <a:r>
              <a:rPr lang="en-US" dirty="0" smtClean="0"/>
              <a:t>4. To export 3D DWF(x), </a:t>
            </a:r>
            <a:r>
              <a:rPr lang="en-US" dirty="0" err="1" smtClean="0"/>
              <a:t>gbxml</a:t>
            </a:r>
            <a:r>
              <a:rPr lang="en-US" dirty="0" smtClean="0"/>
              <a:t> or </a:t>
            </a:r>
            <a:r>
              <a:rPr lang="en-US" dirty="0" err="1" smtClean="0"/>
              <a:t>fbx</a:t>
            </a:r>
            <a:r>
              <a:rPr lang="en-US" dirty="0" smtClean="0"/>
              <a:t> formats</a:t>
            </a:r>
          </a:p>
          <a:p>
            <a:r>
              <a:rPr lang="en-US" dirty="0" smtClean="0"/>
              <a:t>Specify the file name to export to and click “Save” button to perform export.</a:t>
            </a:r>
          </a:p>
          <a:p>
            <a:endParaRPr lang="en-US" dirty="0" smtClean="0"/>
          </a:p>
          <a:p>
            <a:r>
              <a:rPr lang="en-US" dirty="0" smtClean="0"/>
              <a:t>[</a:t>
            </a:r>
            <a:r>
              <a:rPr lang="en-US" b="1" dirty="0" smtClean="0"/>
              <a:t>NOTE</a:t>
            </a:r>
            <a:r>
              <a:rPr lang="en-US" dirty="0" smtClean="0"/>
              <a:t>]To export </a:t>
            </a:r>
            <a:r>
              <a:rPr lang="en-US" dirty="0" err="1" smtClean="0"/>
              <a:t>fbx</a:t>
            </a:r>
            <a:r>
              <a:rPr lang="en-US" dirty="0" smtClean="0"/>
              <a:t> format successfully, the </a:t>
            </a:r>
            <a:r>
              <a:rPr lang="en-US" dirty="0" err="1" smtClean="0"/>
              <a:t>Revit</a:t>
            </a:r>
            <a:r>
              <a:rPr lang="en-US" dirty="0" smtClean="0"/>
              <a:t> render appearance library must have been installed.</a:t>
            </a:r>
          </a:p>
          <a:p>
            <a:pPr lvl="0"/>
            <a:r>
              <a:rPr lang="en-US" dirty="0" smtClean="0"/>
              <a:t>To import, check the radio button “import” and click “OK” button. The image format will be available only when current view is not 3D view.</a:t>
            </a:r>
          </a:p>
          <a:p>
            <a:pPr lvl="0"/>
            <a:r>
              <a:rPr lang="en-US" dirty="0" smtClean="0"/>
              <a:t>To import </a:t>
            </a:r>
            <a:r>
              <a:rPr lang="en-US" dirty="0" err="1" smtClean="0"/>
              <a:t>dwg</a:t>
            </a:r>
            <a:r>
              <a:rPr lang="en-US" dirty="0" smtClean="0"/>
              <a:t> format, Specify the </a:t>
            </a:r>
            <a:r>
              <a:rPr lang="en-US" dirty="0" err="1" smtClean="0"/>
              <a:t>dwg</a:t>
            </a:r>
            <a:r>
              <a:rPr lang="en-US" dirty="0" smtClean="0"/>
              <a:t> file to import and set the other options. Then click “Open” button to perform import.</a:t>
            </a:r>
          </a:p>
          <a:p>
            <a:pPr lvl="0"/>
            <a:r>
              <a:rPr lang="en-US" dirty="0" smtClean="0"/>
              <a:t>To Import image format, Specify the image file to import and click “Open” button to perform import.</a:t>
            </a:r>
          </a:p>
          <a:p>
            <a:pPr lvl="0"/>
            <a:endParaRPr lang="en-US" dirty="0" smtClean="0"/>
          </a:p>
          <a:p>
            <a:pPr lvl="0"/>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FC0A99C-F8E8-4AF7-ADF1-CA9D31DCCCC1}" type="slidenum">
              <a:rPr lang="en-US"/>
              <a:pPr/>
              <a:t>101</a:t>
            </a:fld>
            <a:endParaRPr lang="en-US"/>
          </a:p>
        </p:txBody>
      </p:sp>
      <p:sp>
        <p:nvSpPr>
          <p:cNvPr id="49155" name="Rectangle 2"/>
          <p:cNvSpPr>
            <a:spLocks noGrp="1" noRot="1" noChangeAspect="1"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New dimenioning can be generated through the API using the NewDimension() method. Searching globally through all the samples discovers one single instance of this method, in the CreateDimensions sample. This sample adds a command taking a selection of basic structural walls and adds dimensioning from the start to the end of each. Dimensioning is created between graphical references stored in a ReferenceArray instance. The key part is the creation of the reference array. Once the reference array has been set up, the creation of the dimensioning is simple.</a:t>
            </a:r>
            <a:endParaRPr lang="en-GB" sz="1200" kern="1200">
              <a:solidFill>
                <a:schemeClr val="tx1"/>
              </a:solidFill>
              <a:latin typeface="Arial" charset="0"/>
              <a:ea typeface="+mn-ea"/>
              <a:cs typeface="+mn-cs"/>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94B67AF-73FD-43A1-89C6-2AE53BF787B3}" type="slidenum">
              <a:rPr lang="en-US"/>
              <a:pPr/>
              <a:t>102</a:t>
            </a:fld>
            <a:endParaRPr lang="en-US"/>
          </a:p>
        </p:txBody>
      </p:sp>
      <p:sp>
        <p:nvSpPr>
          <p:cNvPr id="50179" name="Rectangle 2"/>
          <p:cNvSpPr>
            <a:spLocks noGrp="1" noRot="1" noChangeAspect="1" noChangeArrowheads="1" noTextEdit="1"/>
          </p:cNvSpPr>
          <p:nvPr>
            <p:ph type="sldImg"/>
          </p:nvPr>
        </p:nvSpPr>
        <p:spPr>
          <a:xfrm>
            <a:off x="1716088" y="692150"/>
            <a:ext cx="3597275" cy="2698750"/>
          </a:xfrm>
          <a:ln/>
        </p:spPr>
      </p:sp>
      <p:sp>
        <p:nvSpPr>
          <p:cNvPr id="5018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For the basic wall, the location line of the wall is used to discover the two vertical edges at each end of one side of the wall. Some calculation and comparison work needs to be done in order to find the two right reference lines. For each of these two curves, a reference is added to the reference array. Note that the geometry options for obtaining the wall geometry have options.ComputeReferences set to true</a:t>
            </a:r>
            <a:r>
              <a:rPr lang="en-US" sz="1600" smtClean="0">
                <a:latin typeface="Courier New" pitchFamily="49" charset="0"/>
              </a:rPr>
              <a: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7D56A-4E3C-48BE-9485-F6766156DB15}" type="slidenum">
              <a:rPr lang="en-US"/>
              <a:pPr/>
              <a:t>103</a:t>
            </a:fld>
            <a:endParaRPr lang="en-US"/>
          </a:p>
        </p:txBody>
      </p:sp>
      <p:sp>
        <p:nvSpPr>
          <p:cNvPr id="51203" name="Rectangle 2"/>
          <p:cNvSpPr>
            <a:spLocks noGrp="1" noRot="1" noChangeAspect="1"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49B4E6-8702-4757-99AB-2F563BB3DD42}" type="slidenum">
              <a:rPr lang="en-US"/>
              <a:pPr/>
              <a:t>104</a:t>
            </a:fld>
            <a:endParaRPr lang="en-US"/>
          </a:p>
        </p:txBody>
      </p:sp>
      <p:sp>
        <p:nvSpPr>
          <p:cNvPr id="52227" name="Rectangle 2"/>
          <p:cNvSpPr>
            <a:spLocks noGrp="1" noRot="1" noChangeAspect="1"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9C1244F-EC2D-4677-8FB9-1A6D617FA4DC}" type="slidenum">
              <a:rPr lang="en-US"/>
              <a:pPr/>
              <a:t>105</a:t>
            </a:fld>
            <a:endParaRPr lang="en-US"/>
          </a:p>
        </p:txBody>
      </p:sp>
      <p:sp>
        <p:nvSpPr>
          <p:cNvPr id="53251" name="Rectangle 2"/>
          <p:cNvSpPr>
            <a:spLocks noGrp="1" noRot="1" noChangeAspect="1"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r>
              <a:rPr lang="en-US" altLang="zh-CN" smtClean="0"/>
              <a:t>The NewTag method signature and its parameters:</a:t>
            </a:r>
          </a:p>
          <a:p>
            <a:pPr eaLnBrk="1" hangingPunct="1"/>
            <a:endParaRPr lang="en-US" altLang="zh-CN" smtClean="0"/>
          </a:p>
          <a:p>
            <a:pPr eaLnBrk="1" hangingPunct="1"/>
            <a:r>
              <a:rPr lang="en-US" altLang="zh-CN" smtClean="0"/>
              <a:t>public </a:t>
            </a:r>
            <a:r>
              <a:rPr lang="en-US" altLang="zh-CN" smtClean="0">
                <a:hlinkClick r:id="rId3"/>
              </a:rPr>
              <a:t>IndependentTag</a:t>
            </a:r>
            <a:r>
              <a:rPr lang="en-US" altLang="zh-CN" smtClean="0"/>
              <a:t> NewTag(</a:t>
            </a:r>
            <a:br>
              <a:rPr lang="en-US" altLang="zh-CN" smtClean="0"/>
            </a:br>
            <a:r>
              <a:rPr lang="en-US" altLang="zh-CN" smtClean="0"/>
              <a:t>   </a:t>
            </a:r>
            <a:r>
              <a:rPr lang="en-US" altLang="zh-CN" smtClean="0">
                <a:hlinkClick r:id="rId4"/>
              </a:rPr>
              <a:t>View</a:t>
            </a:r>
            <a:r>
              <a:rPr lang="en-US" altLang="zh-CN" smtClean="0"/>
              <a:t> </a:t>
            </a:r>
            <a:r>
              <a:rPr lang="en-US" altLang="zh-CN" i="1" smtClean="0"/>
              <a:t>dbview</a:t>
            </a:r>
            <a:r>
              <a:rPr lang="en-US" altLang="zh-CN" smtClean="0"/>
              <a:t>,</a:t>
            </a:r>
            <a:br>
              <a:rPr lang="en-US" altLang="zh-CN" smtClean="0"/>
            </a:br>
            <a:r>
              <a:rPr lang="en-US" altLang="zh-CN" smtClean="0"/>
              <a:t>   </a:t>
            </a:r>
            <a:r>
              <a:rPr lang="en-US" altLang="zh-CN" smtClean="0">
                <a:hlinkClick r:id="rId5"/>
              </a:rPr>
              <a:t>Element</a:t>
            </a:r>
            <a:r>
              <a:rPr lang="en-US" altLang="zh-CN" smtClean="0"/>
              <a:t> </a:t>
            </a:r>
            <a:r>
              <a:rPr lang="en-US" altLang="zh-CN" i="1" smtClean="0"/>
              <a:t>objelem</a:t>
            </a:r>
            <a:r>
              <a:rPr lang="en-US" altLang="zh-CN" smtClean="0"/>
              <a:t>,</a:t>
            </a:r>
            <a:br>
              <a:rPr lang="en-US" altLang="zh-CN" smtClean="0"/>
            </a:br>
            <a:r>
              <a:rPr lang="en-US" altLang="zh-CN" smtClean="0"/>
              <a:t>   </a:t>
            </a:r>
            <a:r>
              <a:rPr lang="en-US" altLang="zh-CN" smtClean="0">
                <a:hlinkClick r:id="rId6"/>
              </a:rPr>
              <a:t>bool</a:t>
            </a:r>
            <a:r>
              <a:rPr lang="en-US" altLang="zh-CN" smtClean="0"/>
              <a:t> </a:t>
            </a:r>
            <a:r>
              <a:rPr lang="en-US" altLang="zh-CN" i="1" smtClean="0"/>
              <a:t>leader</a:t>
            </a:r>
            <a:r>
              <a:rPr lang="en-US" altLang="zh-CN" smtClean="0"/>
              <a:t>,</a:t>
            </a:r>
            <a:br>
              <a:rPr lang="en-US" altLang="zh-CN" smtClean="0"/>
            </a:br>
            <a:r>
              <a:rPr lang="en-US" altLang="zh-CN" smtClean="0"/>
              <a:t>   </a:t>
            </a:r>
            <a:r>
              <a:rPr lang="en-US" altLang="zh-CN" smtClean="0">
                <a:hlinkClick r:id="rId7"/>
              </a:rPr>
              <a:t>TagMode</a:t>
            </a:r>
            <a:r>
              <a:rPr lang="en-US" altLang="zh-CN" smtClean="0"/>
              <a:t> </a:t>
            </a:r>
            <a:r>
              <a:rPr lang="en-US" altLang="zh-CN" i="1" smtClean="0"/>
              <a:t>tagmode</a:t>
            </a:r>
            <a:r>
              <a:rPr lang="en-US" altLang="zh-CN" smtClean="0"/>
              <a:t>,</a:t>
            </a:r>
            <a:br>
              <a:rPr lang="en-US" altLang="zh-CN" smtClean="0"/>
            </a:br>
            <a:r>
              <a:rPr lang="en-US" altLang="zh-CN" smtClean="0"/>
              <a:t>   </a:t>
            </a:r>
            <a:r>
              <a:rPr lang="en-US" altLang="zh-CN" smtClean="0">
                <a:hlinkClick r:id="rId8"/>
              </a:rPr>
              <a:t>TagOrientation</a:t>
            </a:r>
            <a:r>
              <a:rPr lang="en-US" altLang="zh-CN" smtClean="0"/>
              <a:t> </a:t>
            </a:r>
            <a:r>
              <a:rPr lang="en-US" altLang="zh-CN" i="1" smtClean="0"/>
              <a:t>tagorientation</a:t>
            </a:r>
            <a:r>
              <a:rPr lang="en-US" altLang="zh-CN" smtClean="0"/>
              <a:t>,</a:t>
            </a:r>
            <a:br>
              <a:rPr lang="en-US" altLang="zh-CN" smtClean="0"/>
            </a:br>
            <a:r>
              <a:rPr lang="en-US" altLang="zh-CN" smtClean="0"/>
              <a:t>   </a:t>
            </a:r>
            <a:r>
              <a:rPr lang="en-US" altLang="zh-CN" smtClean="0">
                <a:hlinkClick r:id="rId9"/>
              </a:rPr>
              <a:t>XYZ</a:t>
            </a:r>
            <a:r>
              <a:rPr lang="en-US" altLang="zh-CN" smtClean="0"/>
              <a:t> </a:t>
            </a:r>
            <a:r>
              <a:rPr lang="en-US" altLang="zh-CN" i="1" smtClean="0"/>
              <a:t>pnt</a:t>
            </a:r>
            <a:r>
              <a:rPr lang="en-US" altLang="zh-CN" smtClean="0"/>
              <a:t/>
            </a:r>
            <a:br>
              <a:rPr lang="en-US" altLang="zh-CN" smtClean="0"/>
            </a:br>
            <a:r>
              <a:rPr lang="en-US" altLang="zh-CN" smtClean="0"/>
              <a:t>);</a:t>
            </a:r>
            <a:endParaRPr lang="en-US" altLang="zh-CN" b="1" smtClean="0"/>
          </a:p>
          <a:p>
            <a:pPr eaLnBrk="1" hangingPunct="1"/>
            <a:r>
              <a:rPr lang="en-US" altLang="zh-CN" b="1" smtClean="0"/>
              <a:t>Parameters</a:t>
            </a:r>
          </a:p>
          <a:p>
            <a:pPr eaLnBrk="1" hangingPunct="1"/>
            <a:r>
              <a:rPr lang="en-US" altLang="zh-CN" i="1" smtClean="0"/>
              <a:t>dbview</a:t>
            </a:r>
            <a:r>
              <a:rPr lang="en-US" altLang="zh-CN" smtClean="0"/>
              <a:t> </a:t>
            </a:r>
          </a:p>
          <a:p>
            <a:pPr lvl="1" eaLnBrk="1" hangingPunct="1"/>
            <a:r>
              <a:rPr lang="en-US" altLang="zh-CN" smtClean="0"/>
              <a:t>The view in which the dimension is to be visible. </a:t>
            </a:r>
          </a:p>
          <a:p>
            <a:pPr eaLnBrk="1" hangingPunct="1"/>
            <a:r>
              <a:rPr lang="en-US" altLang="zh-CN" i="1" smtClean="0"/>
              <a:t>objelem</a:t>
            </a:r>
            <a:r>
              <a:rPr lang="en-US" altLang="zh-CN" smtClean="0"/>
              <a:t> </a:t>
            </a:r>
          </a:p>
          <a:p>
            <a:pPr lvl="1" eaLnBrk="1" hangingPunct="1"/>
            <a:r>
              <a:rPr lang="en-US" altLang="zh-CN" smtClean="0"/>
              <a:t>The host object of tag </a:t>
            </a:r>
          </a:p>
          <a:p>
            <a:pPr eaLnBrk="1" hangingPunct="1"/>
            <a:r>
              <a:rPr lang="en-US" altLang="zh-CN" i="1" smtClean="0"/>
              <a:t>leader</a:t>
            </a:r>
            <a:r>
              <a:rPr lang="en-US" altLang="zh-CN" smtClean="0"/>
              <a:t> </a:t>
            </a:r>
          </a:p>
          <a:p>
            <a:pPr lvl="1" eaLnBrk="1" hangingPunct="1"/>
            <a:r>
              <a:rPr lang="en-US" altLang="zh-CN" smtClean="0"/>
              <a:t>whether have leader </a:t>
            </a:r>
          </a:p>
          <a:p>
            <a:pPr eaLnBrk="1" hangingPunct="1"/>
            <a:r>
              <a:rPr lang="en-US" altLang="zh-CN" i="1" smtClean="0"/>
              <a:t>tagmode</a:t>
            </a:r>
            <a:r>
              <a:rPr lang="en-US" altLang="zh-CN" smtClean="0"/>
              <a:t> </a:t>
            </a:r>
          </a:p>
          <a:p>
            <a:pPr lvl="1" eaLnBrk="1" hangingPunct="1"/>
            <a:r>
              <a:rPr lang="en-US" altLang="zh-CN" smtClean="0"/>
              <a:t>the mode of tag. Add by Category, add by Multi-Category and add by material </a:t>
            </a:r>
          </a:p>
          <a:p>
            <a:pPr eaLnBrk="1" hangingPunct="1"/>
            <a:r>
              <a:rPr lang="en-US" altLang="zh-CN" i="1" smtClean="0"/>
              <a:t>tagorn</a:t>
            </a:r>
            <a:r>
              <a:rPr lang="en-US" altLang="zh-CN" smtClean="0"/>
              <a:t> </a:t>
            </a:r>
          </a:p>
          <a:p>
            <a:pPr lvl="1" eaLnBrk="1" hangingPunct="1"/>
            <a:r>
              <a:rPr lang="en-US" altLang="zh-CN" smtClean="0"/>
              <a:t>The Orientation of the Tag </a:t>
            </a:r>
          </a:p>
          <a:p>
            <a:pPr eaLnBrk="1" hangingPunct="1"/>
            <a:r>
              <a:rPr lang="en-US" altLang="zh-CN" i="1" smtClean="0"/>
              <a:t>pnt</a:t>
            </a:r>
            <a:r>
              <a:rPr lang="en-US" altLang="zh-CN" smtClean="0"/>
              <a:t> </a:t>
            </a:r>
          </a:p>
          <a:p>
            <a:pPr lvl="1" eaLnBrk="1" hangingPunct="1"/>
            <a:r>
              <a:rPr lang="en-US" altLang="zh-CN" smtClean="0"/>
              <a:t>The position of the Tag </a:t>
            </a:r>
          </a:p>
          <a:p>
            <a:pPr eaLnBrk="1" hangingPunct="1"/>
            <a:endParaRPr lang="en-US" altLang="zh-CN" smtClean="0"/>
          </a:p>
          <a:p>
            <a:pPr eaLnBrk="1" hangingPunct="1"/>
            <a:r>
              <a:rPr lang="en-US" altLang="zh-CN" smtClean="0"/>
              <a:t>I used category tag mode and horizontal tag orientation here.</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600"/>
              </a:spcBef>
              <a:buFont typeface="Wingdings" pitchFamily="2" charset="2"/>
              <a:buChar char="§"/>
              <a:defRPr sz="2400" b="0">
                <a:latin typeface="+mj-lt"/>
                <a:cs typeface="Arial" pitchFamily="34" charset="0"/>
              </a:defRPr>
            </a:lvl2pPr>
            <a:lvl3pPr>
              <a:spcBef>
                <a:spcPts val="600"/>
              </a:spcBef>
              <a:buFont typeface="Wingdings" pitchFamily="2" charset="2"/>
              <a:buChar char="§"/>
              <a:defRPr sz="1600">
                <a:latin typeface="+mj-lt"/>
                <a:cs typeface="Arial" pitchFamily="34" charset="0"/>
              </a:defRPr>
            </a:lvl3pPr>
            <a:lvl4pPr>
              <a:spcBef>
                <a:spcPts val="600"/>
              </a:spcBef>
              <a:buFont typeface="Wingdings" pitchFamily="2" charset="2"/>
              <a:buChar char="§"/>
              <a:defRPr sz="1600">
                <a:latin typeface="+mj-lt"/>
                <a:cs typeface="Arial" pitchFamily="34" charset="0"/>
              </a:defRPr>
            </a:lvl4pPr>
            <a:lvl5pPr>
              <a:spcBef>
                <a:spcPts val="60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latin typeface="+mj-lt"/>
              </a:rPr>
              <a:t>Revit Structure API </a:t>
            </a:r>
            <a:fld id="{E0DFDB38-F135-461F-86E5-0089A545AD3A}" type="slidenum">
              <a:rPr lang="en-GB" sz="1300" smtClean="0">
                <a:solidFill>
                  <a:schemeClr val="tx1">
                    <a:lumMod val="50000"/>
                    <a:lumOff val="50000"/>
                  </a:schemeClr>
                </a:solidFill>
                <a:latin typeface="+mj-lt"/>
              </a:rPr>
              <a:pPr algn="ctr"/>
              <a:t>‹#›</a:t>
            </a:fld>
            <a:endParaRPr lang="en-GB" sz="1300">
              <a:solidFill>
                <a:schemeClr val="tx1">
                  <a:lumMod val="50000"/>
                  <a:lumOff val="50000"/>
                </a:schemeClr>
              </a:solidFill>
              <a:latin typeface="+mj-lt"/>
            </a:endParaRPr>
          </a:p>
        </p:txBody>
      </p:sp>
      <p:sp>
        <p:nvSpPr>
          <p:cNvPr id="6" name="TextBox 5"/>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latin typeface="+mj-lt"/>
              </a:rPr>
              <a:t>Copyright © 2010 Autodesk Inc. </a:t>
            </a:r>
            <a:endParaRPr lang="en-GB" sz="900">
              <a:solidFill>
                <a:schemeClr val="tx1">
                  <a:lumMod val="50000"/>
                  <a:lumOff val="50000"/>
                </a:schemeClr>
              </a:solidFill>
              <a:latin typeface="+mj-lt"/>
            </a:endParaRPr>
          </a:p>
        </p:txBody>
      </p:sp>
      <p:pic>
        <p:nvPicPr>
          <p:cNvPr id="7" name="Picture 6" descr="autodesk.jpg"/>
          <p:cNvPicPr>
            <a:picLocks noChangeAspect="1"/>
          </p:cNvPicPr>
          <p:nvPr userDrawn="1"/>
        </p:nvPicPr>
        <p:blipFill>
          <a:blip r:embed="rId2" cstate="print"/>
          <a:srcRect t="15720"/>
          <a:stretch>
            <a:fillRect/>
          </a:stretch>
        </p:blipFill>
        <p:spPr>
          <a:xfrm>
            <a:off x="8661197" y="2225846"/>
            <a:ext cx="482803" cy="463215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cstate="print"/>
          <a:srcRect/>
          <a:stretch>
            <a:fillRect/>
          </a:stretch>
        </p:blipFill>
        <p:spPr bwMode="auto">
          <a:xfrm>
            <a:off x="6176282" y="0"/>
            <a:ext cx="2971800"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3" name="Picture 2" descr="autodesk.jpg"/>
          <p:cNvPicPr>
            <a:picLocks noChangeAspect="1"/>
          </p:cNvPicPr>
          <p:nvPr userDrawn="1"/>
        </p:nvPicPr>
        <p:blipFill>
          <a:blip r:embed="rId2" cstate="print"/>
          <a:srcRect t="15720"/>
          <a:stretch>
            <a:fillRect/>
          </a:stretch>
        </p:blipFill>
        <p:spPr>
          <a:xfrm>
            <a:off x="8661197" y="2225846"/>
            <a:ext cx="482803" cy="4632154"/>
          </a:xfrm>
          <a:prstGeom prst="rect">
            <a:avLst/>
          </a:prstGeom>
        </p:spPr>
      </p:pic>
      <p:sp>
        <p:nvSpPr>
          <p:cNvPr id="4" name="TextBox 3"/>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rPr>
              <a:t>Revit Structure API </a:t>
            </a:r>
            <a:fld id="{E0DFDB38-F135-461F-86E5-0089A545AD3A}" type="slidenum">
              <a:rPr lang="en-GB" sz="1300" smtClean="0">
                <a:solidFill>
                  <a:schemeClr val="tx1">
                    <a:lumMod val="50000"/>
                    <a:lumOff val="50000"/>
                  </a:schemeClr>
                </a:solidFill>
              </a:rPr>
              <a:pPr algn="ctr"/>
              <a:t>‹#›</a:t>
            </a:fld>
            <a:endParaRPr lang="en-GB" sz="1300">
              <a:solidFill>
                <a:schemeClr val="tx1">
                  <a:lumMod val="50000"/>
                  <a:lumOff val="50000"/>
                </a:schemeClr>
              </a:solidFill>
            </a:endParaRPr>
          </a:p>
        </p:txBody>
      </p:sp>
      <p:sp>
        <p:nvSpPr>
          <p:cNvPr id="5" name="TextBox 4"/>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rPr>
              <a:t>Copyright © 2010 Autodesk Inc. </a:t>
            </a:r>
            <a:endParaRPr lang="en-GB" sz="900">
              <a:solidFill>
                <a:schemeClr val="tx1">
                  <a:lumMod val="50000"/>
                  <a:lumOff val="50000"/>
                </a:scheme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8"/>
            <a:ext cx="8139112" cy="6007119"/>
          </a:xfrm>
          <a:prstGeom prst="rect">
            <a:avLst/>
          </a:prstGeom>
        </p:spPr>
        <p:txBody>
          <a:bodyPr lIns="91405" tIns="45703" rIns="91405" bIns="45703"/>
          <a:lstStyle>
            <a:lvl1pPr>
              <a:buNone/>
              <a:defRPr sz="3600"/>
            </a:lvl1pPr>
            <a:lvl2pPr marL="534790" indent="-266602">
              <a:buFont typeface="Wingdings" pitchFamily="2" charset="2"/>
              <a:buChar char="§"/>
              <a:defRPr sz="2400"/>
            </a:lvl2pPr>
            <a:lvl3pPr marL="899780" indent="-276123">
              <a:buFont typeface="Wingdings" pitchFamily="2" charset="2"/>
              <a:buChar char="§"/>
              <a:defRPr sz="2400"/>
            </a:lvl3pPr>
            <a:lvl4pPr marL="1166382" indent="-177734">
              <a:buFont typeface="Wingdings" pitchFamily="2" charset="2"/>
              <a:buChar char="§"/>
              <a:defRPr sz="2400"/>
            </a:lvl4pPr>
            <a:lvl5pPr>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 name="Picture 2" descr="autodesk.jpg"/>
          <p:cNvPicPr>
            <a:picLocks noChangeAspect="1"/>
          </p:cNvPicPr>
          <p:nvPr userDrawn="1"/>
        </p:nvPicPr>
        <p:blipFill>
          <a:blip r:embed="rId2" cstate="print"/>
          <a:srcRect t="15720"/>
          <a:stretch>
            <a:fillRect/>
          </a:stretch>
        </p:blipFill>
        <p:spPr>
          <a:xfrm>
            <a:off x="8661197" y="2225846"/>
            <a:ext cx="482803" cy="4632154"/>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1" r:id="rId1"/>
    <p:sldLayoutId id="2147483772" r:id="rId2"/>
    <p:sldLayoutId id="2147483774" r:id="rId3"/>
    <p:sldLayoutId id="2147483775" r:id="rId4"/>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129.png"/></Relationships>
</file>

<file path=ppt/slides/_rels/slide10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101.xml"/><Relationship Id="rId1" Type="http://schemas.openxmlformats.org/officeDocument/2006/relationships/slideLayout" Target="../slideLayouts/slideLayout1.xml"/><Relationship Id="rId6" Type="http://schemas.openxmlformats.org/officeDocument/2006/relationships/hyperlink" Target="http://www.autodesk.com/apitraining" TargetMode="External"/><Relationship Id="rId5" Type="http://schemas.openxmlformats.org/officeDocument/2006/relationships/hyperlink" Target="http://discussion.autodesk.com/" TargetMode="External"/><Relationship Id="rId4" Type="http://schemas.openxmlformats.org/officeDocument/2006/relationships/hyperlink" Target="http://www.adskconsulting.com/adn/cs/api_course_sched.php" TargetMode="Externa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video" Target="file:///C:\structural%20Bim\animation.avi" TargetMode="External"/><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video" Target="file:///C:\structural%20Bim\fabrication.avi" TargetMode="External"/><Relationship Id="rId1" Type="http://schemas.openxmlformats.org/officeDocument/2006/relationships/video" Target="file:///C:\structural%20Bim\blast%20analysis.avi" TargetMode="External"/><Relationship Id="rId6" Type="http://schemas.openxmlformats.org/officeDocument/2006/relationships/notesSlide" Target="../notesSlides/notesSlide12.xml"/><Relationship Id="rId11" Type="http://schemas.openxmlformats.org/officeDocument/2006/relationships/image" Target="../media/image28.png"/><Relationship Id="rId5" Type="http://schemas.openxmlformats.org/officeDocument/2006/relationships/slideLayout" Target="../slideLayouts/slideLayout3.xml"/><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video" Target="file:///C:\structural%20Bim\conference%20structure.avi" TargetMode="External"/><Relationship Id="rId9" Type="http://schemas.openxmlformats.org/officeDocument/2006/relationships/image" Target="../media/image26.png"/><Relationship Id="rId1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wmf"/><Relationship Id="rId4" Type="http://schemas.openxmlformats.org/officeDocument/2006/relationships/image" Target="../media/image38.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1.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4.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6.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hyperlink" Target="mk:@MSITStore:C:\RevitAPI%202009\Revit%202009%20SDK\RevitAPI.chm::/html/T_Autodesk_Revit_Elements_PointLoad.htm" TargetMode="External"/><Relationship Id="rId3" Type="http://schemas.openxmlformats.org/officeDocument/2006/relationships/hyperlink" Target="mk:@MSITStore:C:\RevitAPI%202009\Revit%202009%20SDK\RevitAPI.chm::/html/T_Autodesk_Revit_Geometry_Reference.htm" TargetMode="External"/><Relationship Id="rId7" Type="http://schemas.openxmlformats.org/officeDocument/2006/relationships/hyperlink" Target="mk:@MSITStore:C:\RevitAPI%202009\Revit%202009%20SDK\RevitAPI.chm::/html/T_Autodesk_Revit_Elements_SketchPlane.htm"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hyperlink" Target="mk:@MSITStore:C:\RevitAPI%202009\Revit%202009%20SDK\RevitAPI.chm::/html/T_Autodesk_Revit_Symbols_PointLoadType.htm" TargetMode="External"/><Relationship Id="rId5" Type="http://schemas.openxmlformats.org/officeDocument/2006/relationships/hyperlink" Target="http://msdn2.microsoft.com/en-us/a28wyd50" TargetMode="External"/><Relationship Id="rId4" Type="http://schemas.openxmlformats.org/officeDocument/2006/relationships/hyperlink" Target="mk:@MSITStore:C:\RevitAPI%202009\Revit%202009%20SDK\RevitAPI.chm::/html/T_Autodesk_Revit_Geometry_XYZ.htm"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5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95.jpeg"/></Relationships>
</file>

<file path=ppt/slides/_rels/slide6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image" Target="../media/image97.jpeg"/><Relationship Id="rId4" Type="http://schemas.openxmlformats.org/officeDocument/2006/relationships/image" Target="../media/image96.jpe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6.xml"/><Relationship Id="rId7"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103.jpeg"/><Relationship Id="rId4" Type="http://schemas.openxmlformats.org/officeDocument/2006/relationships/image" Target="../media/image102.jpeg"/></Relationships>
</file>

<file path=ppt/slides/_rels/slide74.xml.rels><?xml version="1.0" encoding="UTF-8" standalone="yes"?>
<Relationships xmlns="http://schemas.openxmlformats.org/package/2006/relationships"><Relationship Id="rId3" Type="http://schemas.openxmlformats.org/officeDocument/2006/relationships/hyperlink" Target="http://adn.autodesk.com/adn/servlet/item?siteID=4814862&amp;id=9628885&amp;linkID=4901650" TargetMode="External"/><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hyperlink" Target="http://www.adaptsoft.com/releases.php" TargetMode="External"/><Relationship Id="rId7" Type="http://schemas.openxmlformats.org/officeDocument/2006/relationships/hyperlink" Target="http://usa.autodesk.com/adsk/servlet/item?id=8447050&amp;siteID=123112" TargetMode="External"/><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8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80.xml"/><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8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119.jpeg"/><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notesSlide" Target="../notesSlides/notesSlide85.xml"/><Relationship Id="rId1" Type="http://schemas.openxmlformats.org/officeDocument/2006/relationships/slideLayout" Target="../slideLayouts/slideLayout1.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23.jpeg"/></Relationships>
</file>

<file path=ppt/slides/_rels/slide9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3.xml"/><Relationship Id="rId1" Type="http://schemas.openxmlformats.org/officeDocument/2006/relationships/slideLayout" Target="../slideLayouts/slideLayout1.xml"/><Relationship Id="rId5" Type="http://schemas.openxmlformats.org/officeDocument/2006/relationships/image" Target="../media/image127.png"/><Relationship Id="rId4" Type="http://schemas.openxmlformats.org/officeDocument/2006/relationships/image" Target="../media/image1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62" name="Picture 2" descr="BSD_10"/>
          <p:cNvPicPr>
            <a:picLocks noChangeAspect="1" noChangeArrowheads="1"/>
          </p:cNvPicPr>
          <p:nvPr/>
        </p:nvPicPr>
        <p:blipFill>
          <a:blip r:embed="rId3" cstate="print"/>
          <a:srcRect/>
          <a:stretch>
            <a:fillRect/>
          </a:stretch>
        </p:blipFill>
        <p:spPr bwMode="auto">
          <a:xfrm>
            <a:off x="0" y="0"/>
            <a:ext cx="9140825" cy="6854825"/>
          </a:xfrm>
          <a:prstGeom prst="rect">
            <a:avLst/>
          </a:prstGeom>
          <a:noFill/>
        </p:spPr>
      </p:pic>
      <p:sp>
        <p:nvSpPr>
          <p:cNvPr id="706563" name="Rectangle 3"/>
          <p:cNvSpPr>
            <a:spLocks noGrp="1" noChangeArrowheads="1"/>
          </p:cNvSpPr>
          <p:nvPr/>
        </p:nvSpPr>
        <p:spPr bwMode="auto">
          <a:xfrm>
            <a:off x="319088" y="2428868"/>
            <a:ext cx="7853362" cy="1428760"/>
          </a:xfrm>
          <a:prstGeom prst="rect">
            <a:avLst/>
          </a:prstGeom>
          <a:noFill/>
          <a:ln w="9525">
            <a:noFill/>
            <a:miter lim="800000"/>
            <a:headEnd/>
            <a:tailEnd/>
          </a:ln>
          <a:effectLst/>
        </p:spPr>
        <p:txBody>
          <a:bodyPr lIns="0" tIns="0" rIns="0" bIns="0"/>
          <a:lstStyle/>
          <a:p>
            <a:pPr eaLnBrk="0" hangingPunct="0"/>
            <a:r>
              <a:rPr lang="en-US" sz="6000">
                <a:latin typeface="+mj-lt"/>
              </a:rPr>
              <a:t>Revit Structure </a:t>
            </a:r>
            <a:r>
              <a:rPr lang="en-US" sz="6000" smtClean="0">
                <a:latin typeface="+mj-lt"/>
              </a:rPr>
              <a:t>API</a:t>
            </a:r>
          </a:p>
          <a:p>
            <a:pPr eaLnBrk="0" hangingPunct="0"/>
            <a:r>
              <a:rPr lang="en-US" sz="3200" smtClean="0">
                <a:latin typeface="+mj-lt"/>
              </a:rPr>
              <a:t>Analysis Link, Rebar and Detailing</a:t>
            </a:r>
            <a:endParaRPr lang="en-US" sz="3200">
              <a:latin typeface="+mj-lt"/>
            </a:endParaRPr>
          </a:p>
        </p:txBody>
      </p:sp>
      <p:sp>
        <p:nvSpPr>
          <p:cNvPr id="706564" name="Rectangle 4"/>
          <p:cNvSpPr>
            <a:spLocks noGrp="1" noChangeArrowheads="1"/>
          </p:cNvSpPr>
          <p:nvPr/>
        </p:nvSpPr>
        <p:spPr bwMode="auto">
          <a:xfrm>
            <a:off x="319088" y="4000503"/>
            <a:ext cx="5853112" cy="582609"/>
          </a:xfrm>
          <a:prstGeom prst="rect">
            <a:avLst/>
          </a:prstGeom>
          <a:noFill/>
          <a:ln w="9525">
            <a:noFill/>
            <a:miter lim="800000"/>
            <a:headEnd/>
            <a:tailEnd/>
          </a:ln>
          <a:effectLst/>
        </p:spPr>
        <p:txBody>
          <a:bodyPr lIns="0" tIns="0" rIns="0" bIns="0" anchor="b"/>
          <a:lstStyle/>
          <a:p>
            <a:pPr eaLnBrk="0" hangingPunct="0"/>
            <a:r>
              <a:rPr lang="en-US" sz="2400">
                <a:latin typeface="+mj-lt"/>
              </a:rPr>
              <a:t>Jeremy Tammik</a:t>
            </a:r>
            <a:endParaRPr lang="en-US" sz="2400" b="1">
              <a:latin typeface="+mj-lt"/>
            </a:endParaRPr>
          </a:p>
          <a:p>
            <a:pPr eaLnBrk="0" hangingPunct="0"/>
            <a:r>
              <a:rPr lang="en-US" sz="1600" smtClean="0">
                <a:latin typeface="+mj-lt"/>
              </a:rPr>
              <a:t>Developer Technical Services</a:t>
            </a:r>
            <a:endParaRPr lang="en-US" sz="16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ubPieSlice"/>
          <p:cNvSpPr>
            <a:spLocks noEditPoints="1" noChangeArrowheads="1"/>
          </p:cNvSpPr>
          <p:nvPr/>
        </p:nvSpPr>
        <p:spPr bwMode="auto">
          <a:xfrm>
            <a:off x="404782"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10243" name="PubPieSlice"/>
          <p:cNvSpPr>
            <a:spLocks noEditPoints="1" noChangeArrowheads="1"/>
          </p:cNvSpPr>
          <p:nvPr/>
        </p:nvSpPr>
        <p:spPr bwMode="auto">
          <a:xfrm>
            <a:off x="371474"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10244" name="PubPieSlice"/>
          <p:cNvSpPr>
            <a:spLocks noEditPoints="1" noChangeArrowheads="1"/>
          </p:cNvSpPr>
          <p:nvPr/>
        </p:nvSpPr>
        <p:spPr bwMode="auto">
          <a:xfrm>
            <a:off x="509557"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45" name="Line 5"/>
          <p:cNvSpPr>
            <a:spLocks noChangeShapeType="1"/>
          </p:cNvSpPr>
          <p:nvPr/>
        </p:nvSpPr>
        <p:spPr bwMode="auto">
          <a:xfrm flipV="1">
            <a:off x="142844" y="5054600"/>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10246" name="Line 6"/>
          <p:cNvSpPr>
            <a:spLocks noChangeShapeType="1"/>
          </p:cNvSpPr>
          <p:nvPr/>
        </p:nvSpPr>
        <p:spPr bwMode="auto">
          <a:xfrm flipV="1">
            <a:off x="7161181" y="265906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1161223" name="Rectangle 7"/>
          <p:cNvSpPr>
            <a:spLocks noChangeArrowheads="1"/>
          </p:cNvSpPr>
          <p:nvPr/>
        </p:nvSpPr>
        <p:spPr bwMode="auto">
          <a:xfrm>
            <a:off x="1825594" y="2747963"/>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10248"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Tasks and User Focus</a:t>
            </a:r>
          </a:p>
        </p:txBody>
      </p:sp>
      <p:sp>
        <p:nvSpPr>
          <p:cNvPr id="1161225" name="Rectangle 9"/>
          <p:cNvSpPr>
            <a:spLocks noChangeArrowheads="1"/>
          </p:cNvSpPr>
          <p:nvPr/>
        </p:nvSpPr>
        <p:spPr bwMode="auto">
          <a:xfrm>
            <a:off x="741331" y="4205288"/>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161226" name="Rectangle 10"/>
          <p:cNvSpPr>
            <a:spLocks noChangeArrowheads="1"/>
          </p:cNvSpPr>
          <p:nvPr/>
        </p:nvSpPr>
        <p:spPr bwMode="auto">
          <a:xfrm>
            <a:off x="4533869" y="2317750"/>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10251" name="Line 11"/>
          <p:cNvSpPr>
            <a:spLocks noChangeShapeType="1"/>
          </p:cNvSpPr>
          <p:nvPr/>
        </p:nvSpPr>
        <p:spPr bwMode="auto">
          <a:xfrm flipH="1" flipV="1">
            <a:off x="966756"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10252" name="Line 12"/>
          <p:cNvSpPr>
            <a:spLocks noChangeShapeType="1"/>
          </p:cNvSpPr>
          <p:nvPr/>
        </p:nvSpPr>
        <p:spPr bwMode="auto">
          <a:xfrm flipH="1" flipV="1">
            <a:off x="3073370"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10253" name="Group 13"/>
          <p:cNvGrpSpPr>
            <a:grpSpLocks/>
          </p:cNvGrpSpPr>
          <p:nvPr/>
        </p:nvGrpSpPr>
        <p:grpSpPr bwMode="auto">
          <a:xfrm>
            <a:off x="1347759" y="2019304"/>
            <a:ext cx="1400175" cy="400050"/>
            <a:chOff x="1119" y="1319"/>
            <a:chExt cx="882" cy="252"/>
          </a:xfrm>
          <a:effectLst>
            <a:outerShdw blurRad="50800" dir="5400000" algn="ctr" rotWithShape="0">
              <a:schemeClr val="bg1"/>
            </a:outerShdw>
          </a:effectLst>
        </p:grpSpPr>
        <p:sp>
          <p:nvSpPr>
            <p:cNvPr id="10269"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70"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a:solidFill>
                    <a:srgbClr val="EE0066"/>
                  </a:solidFill>
                </a:rPr>
                <a:t>Design</a:t>
              </a:r>
            </a:p>
          </p:txBody>
        </p:sp>
      </p:grpSp>
      <p:sp>
        <p:nvSpPr>
          <p:cNvPr id="10254" name="Text Box 16"/>
          <p:cNvSpPr txBox="1">
            <a:spLocks noChangeArrowheads="1"/>
          </p:cNvSpPr>
          <p:nvPr/>
        </p:nvSpPr>
        <p:spPr bwMode="auto">
          <a:xfrm>
            <a:off x="961973" y="5429264"/>
            <a:ext cx="2392059" cy="400075"/>
          </a:xfrm>
          <a:prstGeom prst="rect">
            <a:avLst/>
          </a:prstGeom>
          <a:noFill/>
          <a:ln w="9525">
            <a:noFill/>
            <a:miter lim="800000"/>
            <a:headEnd/>
            <a:tailEnd/>
          </a:ln>
        </p:spPr>
        <p:txBody>
          <a:bodyPr wrap="none" lIns="91405" tIns="45703" rIns="91405" bIns="45703">
            <a:spAutoFit/>
          </a:bodyPr>
          <a:lstStyle/>
          <a:p>
            <a:r>
              <a:rPr lang="en-US" sz="2000">
                <a:solidFill>
                  <a:schemeClr val="tx1"/>
                </a:solidFill>
                <a:latin typeface="+mj-lt"/>
              </a:rPr>
              <a:t>Revit Structure Focus</a:t>
            </a:r>
          </a:p>
        </p:txBody>
      </p:sp>
      <p:sp>
        <p:nvSpPr>
          <p:cNvPr id="10255" name="Rectangle 17"/>
          <p:cNvSpPr>
            <a:spLocks noChangeArrowheads="1"/>
          </p:cNvSpPr>
          <p:nvPr/>
        </p:nvSpPr>
        <p:spPr bwMode="auto">
          <a:xfrm>
            <a:off x="768322" y="5561539"/>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1161234" name="Rectangle 18"/>
          <p:cNvSpPr>
            <a:spLocks noChangeArrowheads="1"/>
          </p:cNvSpPr>
          <p:nvPr/>
        </p:nvSpPr>
        <p:spPr bwMode="auto">
          <a:xfrm>
            <a:off x="3679797" y="3492502"/>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257" name="Line 19"/>
          <p:cNvSpPr>
            <a:spLocks noChangeShapeType="1"/>
          </p:cNvSpPr>
          <p:nvPr/>
        </p:nvSpPr>
        <p:spPr bwMode="auto">
          <a:xfrm flipH="1" flipV="1">
            <a:off x="2700309" y="3384550"/>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10258" name="PubPieSlice"/>
          <p:cNvSpPr>
            <a:spLocks noChangeAspect="1" noEditPoints="1" noChangeArrowheads="1"/>
          </p:cNvSpPr>
          <p:nvPr/>
        </p:nvSpPr>
        <p:spPr bwMode="auto">
          <a:xfrm>
            <a:off x="442881" y="1828801"/>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59" name="PubPieSlice"/>
          <p:cNvSpPr>
            <a:spLocks noEditPoints="1" noChangeArrowheads="1"/>
          </p:cNvSpPr>
          <p:nvPr/>
        </p:nvSpPr>
        <p:spPr bwMode="auto">
          <a:xfrm>
            <a:off x="1760506" y="2906713"/>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161238" name="Rectangle 22"/>
          <p:cNvSpPr>
            <a:spLocks noChangeArrowheads="1"/>
          </p:cNvSpPr>
          <p:nvPr/>
        </p:nvSpPr>
        <p:spPr bwMode="auto">
          <a:xfrm>
            <a:off x="6653182" y="4016377"/>
            <a:ext cx="1404481"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1161239" name="Rectangle 23"/>
          <p:cNvSpPr>
            <a:spLocks noChangeArrowheads="1"/>
          </p:cNvSpPr>
          <p:nvPr/>
        </p:nvSpPr>
        <p:spPr bwMode="auto">
          <a:xfrm>
            <a:off x="5000628" y="4500570"/>
            <a:ext cx="1614474"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sp>
        <p:nvSpPr>
          <p:cNvPr id="10268" name="Text Box 26"/>
          <p:cNvSpPr txBox="1">
            <a:spLocks noChangeArrowheads="1"/>
          </p:cNvSpPr>
          <p:nvPr/>
        </p:nvSpPr>
        <p:spPr bwMode="auto">
          <a:xfrm rot="3655714">
            <a:off x="7107819" y="3294741"/>
            <a:ext cx="1588653" cy="400110"/>
          </a:xfrm>
          <a:prstGeom prst="rect">
            <a:avLst/>
          </a:prstGeom>
          <a:solidFill>
            <a:schemeClr val="bg1"/>
          </a:solidFill>
          <a:ln w="9525">
            <a:noFill/>
            <a:miter lim="800000"/>
            <a:headEnd/>
            <a:tailEnd/>
          </a:ln>
          <a:effectLst>
            <a:outerShdw blurRad="50800" dir="5400000" algn="ctr" rotWithShape="0">
              <a:schemeClr val="bg1"/>
            </a:outerShdw>
          </a:effectLst>
        </p:spPr>
        <p:txBody>
          <a:bodyPr wrap="square">
            <a:spAutoFit/>
          </a:bodyPr>
          <a:lstStyle/>
          <a:p>
            <a:pPr algn="ctr"/>
            <a:r>
              <a:rPr lang="en-US" sz="2000" b="1">
                <a:solidFill>
                  <a:schemeClr val="bg1">
                    <a:lumMod val="50000"/>
                  </a:schemeClr>
                </a:solidFill>
              </a:rPr>
              <a:t>Fabrication</a:t>
            </a:r>
          </a:p>
        </p:txBody>
      </p:sp>
      <p:sp>
        <p:nvSpPr>
          <p:cNvPr id="10263" name="PubPieSlice"/>
          <p:cNvSpPr>
            <a:spLocks noChangeAspect="1" noEditPoints="1" noChangeArrowheads="1"/>
          </p:cNvSpPr>
          <p:nvPr/>
        </p:nvSpPr>
        <p:spPr bwMode="auto">
          <a:xfrm>
            <a:off x="2254219" y="3349628"/>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1161244" name="Rectangle 28"/>
          <p:cNvSpPr>
            <a:spLocks noChangeArrowheads="1"/>
          </p:cNvSpPr>
          <p:nvPr/>
        </p:nvSpPr>
        <p:spPr bwMode="auto">
          <a:xfrm>
            <a:off x="2439713" y="4491038"/>
            <a:ext cx="1146397"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Structural </a:t>
            </a:r>
          </a:p>
          <a:p>
            <a:pPr algn="ctr">
              <a:lnSpc>
                <a:spcPct val="85000"/>
              </a:lnSpc>
              <a:defRPr/>
            </a:pPr>
            <a:r>
              <a:rPr lang="en-US" sz="1500" b="1" smtClean="0">
                <a:solidFill>
                  <a:srgbClr val="333333"/>
                </a:solidFill>
              </a:rPr>
              <a:t>Analysis</a:t>
            </a:r>
            <a:endParaRPr lang="en-US" sz="1500" b="1">
              <a:solidFill>
                <a:srgbClr val="333333"/>
              </a:solidFill>
            </a:endParaRPr>
          </a:p>
        </p:txBody>
      </p:sp>
      <p:sp>
        <p:nvSpPr>
          <p:cNvPr id="1161245" name="Rectangle 29"/>
          <p:cNvSpPr>
            <a:spLocks noChangeArrowheads="1"/>
          </p:cNvSpPr>
          <p:nvPr/>
        </p:nvSpPr>
        <p:spPr bwMode="auto">
          <a:xfrm rot="18266995">
            <a:off x="1786701" y="4040982"/>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
        <p:nvSpPr>
          <p:cNvPr id="10266" name="Text Box 3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4490429" y="2451557"/>
            <a:ext cx="3724909" cy="3834963"/>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1142976" y="2919107"/>
            <a:ext cx="2435422" cy="3367413"/>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285720" y="1214422"/>
            <a:ext cx="8858280" cy="1704685"/>
          </a:xfrm>
        </p:spPr>
        <p:txBody>
          <a:bodyPr/>
          <a:lstStyle/>
          <a:p>
            <a:pPr marL="355556" lvl="1" indent="-271430">
              <a:lnSpc>
                <a:spcPct val="80000"/>
              </a:lnSpc>
            </a:pPr>
            <a:r>
              <a:rPr lang="en-US" altLang="zh-CN" dirty="0" smtClean="0">
                <a:ea typeface="ＭＳ Ｐゴシック" pitchFamily="34" charset="-128"/>
              </a:rPr>
              <a:t>All, C# </a:t>
            </a:r>
          </a:p>
          <a:p>
            <a:pPr marL="355556" lvl="1" indent="-271430">
              <a:lnSpc>
                <a:spcPct val="80000"/>
              </a:lnSpc>
            </a:pPr>
            <a:r>
              <a:rPr lang="en-US" altLang="zh-CN" dirty="0" err="1" smtClean="0">
                <a:ea typeface="ＭＳ Ｐゴシック" pitchFamily="34" charset="-128"/>
              </a:rPr>
              <a:t>ImportExportDWG</a:t>
            </a:r>
            <a:r>
              <a:rPr lang="en-US" altLang="zh-CN" dirty="0" smtClean="0">
                <a:ea typeface="ＭＳ Ｐゴシック" pitchFamily="34" charset="-128"/>
              </a:rPr>
              <a:t> was enhanced to handle additional file formats</a:t>
            </a:r>
          </a:p>
          <a:p>
            <a:pPr marL="722224" lvl="2" indent="-271430">
              <a:lnSpc>
                <a:spcPct val="80000"/>
              </a:lnSpc>
            </a:pPr>
            <a:r>
              <a:rPr lang="en-US" dirty="0" smtClean="0"/>
              <a:t>Export - </a:t>
            </a:r>
            <a:r>
              <a:rPr lang="en-US" dirty="0" err="1" smtClean="0"/>
              <a:t>dwg</a:t>
            </a:r>
            <a:r>
              <a:rPr lang="en-US" dirty="0" smtClean="0"/>
              <a:t>, 2D and 3D </a:t>
            </a:r>
            <a:r>
              <a:rPr lang="en-US" dirty="0" err="1" smtClean="0"/>
              <a:t>dwf</a:t>
            </a:r>
            <a:r>
              <a:rPr lang="en-US" dirty="0" smtClean="0"/>
              <a:t> and </a:t>
            </a:r>
            <a:r>
              <a:rPr lang="en-US" dirty="0" err="1" smtClean="0"/>
              <a:t>dwfx</a:t>
            </a:r>
            <a:r>
              <a:rPr lang="en-US" dirty="0" smtClean="0"/>
              <a:t>, </a:t>
            </a:r>
            <a:r>
              <a:rPr lang="en-US" dirty="0" err="1" smtClean="0"/>
              <a:t>gbxml</a:t>
            </a:r>
            <a:r>
              <a:rPr lang="en-US" dirty="0" smtClean="0"/>
              <a:t> and FBX</a:t>
            </a:r>
          </a:p>
          <a:p>
            <a:pPr marL="722224" lvl="2" indent="-271430">
              <a:lnSpc>
                <a:spcPct val="80000"/>
              </a:lnSpc>
            </a:pPr>
            <a:r>
              <a:rPr lang="en-US" dirty="0" smtClean="0"/>
              <a:t>Import - </a:t>
            </a:r>
            <a:r>
              <a:rPr lang="en-US" dirty="0" err="1" smtClean="0"/>
              <a:t>dwg</a:t>
            </a:r>
            <a:r>
              <a:rPr lang="en-US" dirty="0" smtClean="0"/>
              <a:t> and image file</a:t>
            </a:r>
          </a:p>
          <a:p>
            <a:pPr marL="722224" lvl="2" indent="-271430">
              <a:lnSpc>
                <a:spcPct val="80000"/>
              </a:lnSpc>
            </a:pPr>
            <a:r>
              <a:rPr lang="en-US" dirty="0" smtClean="0"/>
              <a:t>New API classes added</a:t>
            </a:r>
          </a:p>
        </p:txBody>
      </p:sp>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4"/>
          <p:cNvPicPr>
            <a:picLocks noChangeAspect="1" noChangeArrowheads="1"/>
          </p:cNvPicPr>
          <p:nvPr/>
        </p:nvPicPr>
        <p:blipFill>
          <a:blip r:embed="rId3" cstate="print"/>
          <a:srcRect/>
          <a:stretch>
            <a:fillRect/>
          </a:stretch>
        </p:blipFill>
        <p:spPr bwMode="auto">
          <a:xfrm>
            <a:off x="6723093" y="717548"/>
            <a:ext cx="2206625" cy="2211387"/>
          </a:xfrm>
          <a:prstGeom prst="rect">
            <a:avLst/>
          </a:prstGeom>
          <a:noFill/>
          <a:ln w="9525">
            <a:noFill/>
            <a:miter lim="800000"/>
            <a:headEnd/>
            <a:tailEnd/>
          </a:ln>
        </p:spPr>
      </p:pic>
      <p:sp>
        <p:nvSpPr>
          <p:cNvPr id="20482" name="Rectangle 2"/>
          <p:cNvSpPr>
            <a:spLocks noGrp="1" noChangeArrowheads="1"/>
          </p:cNvSpPr>
          <p:nvPr>
            <p:ph type="title"/>
          </p:nvPr>
        </p:nvSpPr>
        <p:spPr>
          <a:xfrm>
            <a:off x="319088" y="136525"/>
            <a:ext cx="8824912" cy="1143000"/>
          </a:xfrm>
        </p:spPr>
        <p:txBody>
          <a:bodyPr/>
          <a:lstStyle/>
          <a:p>
            <a:pPr eaLnBrk="1" hangingPunct="1"/>
            <a:r>
              <a:rPr lang="en-GB" smtClean="0"/>
              <a:t>Create New dimensioning</a:t>
            </a:r>
          </a:p>
        </p:txBody>
      </p:sp>
      <p:sp>
        <p:nvSpPr>
          <p:cNvPr id="20483" name="Rectangle 3"/>
          <p:cNvSpPr>
            <a:spLocks noGrp="1" noChangeArrowheads="1"/>
          </p:cNvSpPr>
          <p:nvPr>
            <p:ph idx="1"/>
          </p:nvPr>
        </p:nvSpPr>
        <p:spPr>
          <a:xfrm>
            <a:off x="319088" y="1416050"/>
            <a:ext cx="8253412" cy="1084256"/>
          </a:xfrm>
        </p:spPr>
        <p:txBody>
          <a:bodyPr/>
          <a:lstStyle/>
          <a:p>
            <a:pPr eaLnBrk="1" hangingPunct="1">
              <a:lnSpc>
                <a:spcPct val="80000"/>
              </a:lnSpc>
              <a:buFontTx/>
              <a:buNone/>
            </a:pPr>
            <a:r>
              <a:rPr lang="en-GB" sz="2400" smtClean="0"/>
              <a:t>Create a dimension between two references </a:t>
            </a:r>
          </a:p>
          <a:p>
            <a:pPr eaLnBrk="1" hangingPunct="1">
              <a:lnSpc>
                <a:spcPct val="80000"/>
              </a:lnSpc>
              <a:buFontTx/>
              <a:buNone/>
            </a:pPr>
            <a:r>
              <a:rPr lang="en-GB" sz="2400" smtClean="0"/>
              <a:t>CreateDimensions sample</a:t>
            </a:r>
            <a:endParaRPr lang="en-GB" sz="1200" b="1" smtClean="0">
              <a:latin typeface="Courier New" pitchFamily="49" charset="0"/>
            </a:endParaRPr>
          </a:p>
        </p:txBody>
      </p:sp>
      <p:sp>
        <p:nvSpPr>
          <p:cNvPr id="20484"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1500166" y="2995264"/>
            <a:ext cx="6181738" cy="278783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lnSpc>
                <a:spcPct val="80000"/>
              </a:lnSpc>
            </a:pPr>
            <a:r>
              <a:rPr lang="en-GB" sz="1200" b="1" smtClean="0">
                <a:solidFill>
                  <a:srgbClr val="000000"/>
                </a:solidFill>
                <a:latin typeface="Courier New" pitchFamily="49" charset="0"/>
              </a:rPr>
              <a:t>XYZ </a:t>
            </a:r>
            <a:r>
              <a:rPr lang="en-GB" sz="1200" b="1">
                <a:solidFill>
                  <a:srgbClr val="000000"/>
                </a:solidFill>
                <a:latin typeface="Courier New" pitchFamily="49" charset="0"/>
              </a:rPr>
              <a:t>p1 = newLine.get_EndPoint(0);</a:t>
            </a:r>
          </a:p>
          <a:p>
            <a:pPr>
              <a:lnSpc>
                <a:spcPct val="80000"/>
              </a:lnSpc>
            </a:pPr>
            <a:r>
              <a:rPr lang="en-GB" sz="1200" b="1">
                <a:solidFill>
                  <a:srgbClr val="000000"/>
                </a:solidFill>
                <a:latin typeface="Courier New" pitchFamily="49" charset="0"/>
              </a:rPr>
              <a:t>p1.X += 5;</a:t>
            </a:r>
          </a:p>
          <a:p>
            <a:pPr>
              <a:lnSpc>
                <a:spcPct val="80000"/>
              </a:lnSpc>
            </a:pPr>
            <a:r>
              <a:rPr lang="en-GB" sz="1200" b="1">
                <a:solidFill>
                  <a:srgbClr val="000000"/>
                </a:solidFill>
                <a:latin typeface="Courier New" pitchFamily="49" charset="0"/>
              </a:rPr>
              <a:t>p1.Y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XYZ p2 = newLine.get_EndPoint(1);</a:t>
            </a:r>
          </a:p>
          <a:p>
            <a:pPr>
              <a:lnSpc>
                <a:spcPct val="80000"/>
              </a:lnSpc>
            </a:pPr>
            <a:r>
              <a:rPr lang="en-GB" sz="1200" b="1">
                <a:solidFill>
                  <a:srgbClr val="000000"/>
                </a:solidFill>
                <a:latin typeface="Courier New" pitchFamily="49" charset="0"/>
              </a:rPr>
              <a:t>p2.X += 5;</a:t>
            </a:r>
          </a:p>
          <a:p>
            <a:pPr>
              <a:lnSpc>
                <a:spcPct val="80000"/>
              </a:lnSpc>
            </a:pPr>
            <a:r>
              <a:rPr lang="en-GB" sz="1200" b="1">
                <a:solidFill>
                  <a:srgbClr val="000000"/>
                </a:solidFill>
                <a:latin typeface="Courier New" pitchFamily="49" charset="0"/>
              </a:rPr>
              <a:t>p2.Y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Line newLine2 = app.Create.NewLine( ref p1, ref p2, true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a:t>
            </a:r>
            <a:r>
              <a:rPr lang="en-GB" sz="1200" b="1" smtClean="0">
                <a:solidFill>
                  <a:srgbClr val="000000"/>
                </a:solidFill>
                <a:latin typeface="Courier New" pitchFamily="49" charset="0"/>
              </a:rPr>
              <a:t>set </a:t>
            </a:r>
            <a:r>
              <a:rPr lang="en-GB" sz="1200" b="1">
                <a:solidFill>
                  <a:srgbClr val="000000"/>
                </a:solidFill>
                <a:latin typeface="Courier New" pitchFamily="49" charset="0"/>
              </a:rPr>
              <a:t>the references</a:t>
            </a:r>
          </a:p>
          <a:p>
            <a:pPr>
              <a:lnSpc>
                <a:spcPct val="80000"/>
              </a:lnSpc>
            </a:pPr>
            <a:r>
              <a:rPr lang="en-GB" sz="1200" b="1">
                <a:solidFill>
                  <a:srgbClr val="000000"/>
                </a:solidFill>
                <a:latin typeface="Courier New" pitchFamily="49" charset="0"/>
              </a:rPr>
              <a:t>. .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create a dimention</a:t>
            </a:r>
          </a:p>
          <a:p>
            <a:pPr>
              <a:lnSpc>
                <a:spcPct val="80000"/>
              </a:lnSpc>
            </a:pPr>
            <a:r>
              <a:rPr lang="en-GB" sz="1200" b="1">
                <a:solidFill>
                  <a:srgbClr val="000000"/>
                </a:solidFill>
                <a:latin typeface="Courier New" pitchFamily="49" charset="0"/>
              </a:rPr>
              <a:t>Dimension newDimension = </a:t>
            </a:r>
            <a:r>
              <a:rPr lang="en-GB" sz="1200" b="1" smtClean="0">
                <a:solidFill>
                  <a:srgbClr val="000000"/>
                </a:solidFill>
                <a:latin typeface="Courier New" pitchFamily="49" charset="0"/>
              </a:rPr>
              <a:t>rvtDoc.</a:t>
            </a:r>
            <a:r>
              <a:rPr lang="en-GB" sz="1200" b="1" smtClean="0">
                <a:solidFill>
                  <a:srgbClr val="C00000"/>
                </a:solidFill>
                <a:latin typeface="Courier New" pitchFamily="49" charset="0"/>
              </a:rPr>
              <a:t>Create.NewDimension</a:t>
            </a:r>
            <a:r>
              <a:rPr lang="en-GB" sz="1200" b="1" smtClean="0">
                <a:solidFill>
                  <a:srgbClr val="000000"/>
                </a:solidFill>
                <a:latin typeface="Courier New" pitchFamily="49" charset="0"/>
              </a:rPr>
              <a:t>( </a:t>
            </a:r>
          </a:p>
          <a:p>
            <a:pPr>
              <a:lnSpc>
                <a:spcPct val="80000"/>
              </a:lnSpc>
            </a:pPr>
            <a:r>
              <a:rPr lang="en-GB" sz="1200" b="1" smtClean="0">
                <a:solidFill>
                  <a:srgbClr val="000000"/>
                </a:solidFill>
                <a:latin typeface="Courier New" pitchFamily="49" charset="0"/>
              </a:rPr>
              <a:t>  rvtDoc.ActiveView</a:t>
            </a:r>
            <a:r>
              <a:rPr lang="en-GB" sz="1200" b="1">
                <a:solidFill>
                  <a:srgbClr val="000000"/>
                </a:solidFill>
                <a:latin typeface="Courier New" pitchFamily="49" charset="0"/>
              </a:rPr>
              <a:t>, newLine2, referenceArray </a:t>
            </a:r>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42844" y="-22"/>
            <a:ext cx="8824912" cy="792145"/>
          </a:xfrm>
        </p:spPr>
        <p:txBody>
          <a:bodyPr/>
          <a:lstStyle/>
          <a:p>
            <a:pPr eaLnBrk="1" hangingPunct="1"/>
            <a:r>
              <a:rPr lang="en-GB" smtClean="0"/>
              <a:t>Dimensioning Reference Array</a:t>
            </a:r>
          </a:p>
        </p:txBody>
      </p:sp>
      <p:sp>
        <p:nvSpPr>
          <p:cNvPr id="21507" name="Rectangle 3"/>
          <p:cNvSpPr>
            <a:spLocks noGrp="1" noChangeArrowheads="1"/>
          </p:cNvSpPr>
          <p:nvPr>
            <p:ph idx="1"/>
          </p:nvPr>
        </p:nvSpPr>
        <p:spPr>
          <a:xfrm>
            <a:off x="161636" y="785796"/>
            <a:ext cx="8339454" cy="566791"/>
          </a:xfrm>
        </p:spPr>
        <p:txBody>
          <a:bodyPr/>
          <a:lstStyle/>
          <a:p>
            <a:pPr eaLnBrk="1" hangingPunct="1">
              <a:lnSpc>
                <a:spcPct val="80000"/>
              </a:lnSpc>
              <a:buFontTx/>
              <a:buNone/>
            </a:pPr>
            <a:r>
              <a:rPr lang="en-GB" sz="2400" smtClean="0"/>
              <a:t>Create a reference array for a structural wall</a:t>
            </a:r>
            <a:endParaRPr lang="en-GB" sz="1100" b="1" smtClean="0">
              <a:latin typeface="Courier New" pitchFamily="49" charset="0"/>
            </a:endParaRPr>
          </a:p>
        </p:txBody>
      </p:sp>
      <p:sp>
        <p:nvSpPr>
          <p:cNvPr id="2150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604840" y="1214423"/>
            <a:ext cx="7324746" cy="5147330"/>
          </a:xfrm>
          <a:prstGeom prst="roundRect">
            <a:avLst>
              <a:gd name="adj" fmla="val 10709"/>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ReferenceArray </a:t>
            </a:r>
            <a:r>
              <a:rPr lang="en-GB" sz="1200" b="1">
                <a:solidFill>
                  <a:srgbClr val="000000"/>
                </a:solidFill>
                <a:latin typeface="Courier New" pitchFamily="49" charset="0"/>
              </a:rPr>
              <a:t>referenceArray = new ReferenceArray();</a:t>
            </a:r>
          </a:p>
          <a:p>
            <a:endParaRPr lang="en-GB" sz="1200" b="1">
              <a:solidFill>
                <a:srgbClr val="000000"/>
              </a:solidFill>
              <a:latin typeface="Courier New" pitchFamily="49" charset="0"/>
            </a:endParaRPr>
          </a:p>
          <a:p>
            <a:r>
              <a:rPr lang="en-GB" sz="1200" b="1">
                <a:solidFill>
                  <a:srgbClr val="000000"/>
                </a:solidFill>
                <a:latin typeface="Courier New" pitchFamily="49" charset="0"/>
              </a:rPr>
              <a:t>Options options = rvtApp.Create.NewGeometryOptions();</a:t>
            </a:r>
          </a:p>
          <a:p>
            <a:r>
              <a:rPr lang="en-GB" sz="1200" b="1">
                <a:solidFill>
                  <a:srgbClr val="000000"/>
                </a:solidFill>
                <a:latin typeface="Courier New" pitchFamily="49" charset="0"/>
              </a:rPr>
              <a:t>options.</a:t>
            </a:r>
            <a:r>
              <a:rPr lang="en-GB" sz="1200" b="1">
                <a:solidFill>
                  <a:srgbClr val="C00000"/>
                </a:solidFill>
                <a:latin typeface="Courier New" pitchFamily="49" charset="0"/>
              </a:rPr>
              <a:t>ComputeReferences</a:t>
            </a:r>
            <a:r>
              <a:rPr lang="en-GB" sz="1200" b="1">
                <a:solidFill>
                  <a:srgbClr val="000000"/>
                </a:solidFill>
                <a:latin typeface="Courier New" pitchFamily="49" charset="0"/>
              </a:rPr>
              <a:t> = true;</a:t>
            </a:r>
          </a:p>
          <a:p>
            <a:r>
              <a:rPr lang="en-GB" sz="1200" b="1">
                <a:solidFill>
                  <a:srgbClr val="000000"/>
                </a:solidFill>
                <a:latin typeface="Courier New" pitchFamily="49" charset="0"/>
              </a:rPr>
              <a:t>options.View = rvtDoc.ActiveView;</a:t>
            </a:r>
          </a:p>
          <a:p>
            <a:r>
              <a:rPr lang="en-GB" sz="1200" b="1">
                <a:solidFill>
                  <a:srgbClr val="000000"/>
                </a:solidFill>
                <a:latin typeface="Courier New" pitchFamily="49" charset="0"/>
              </a:rPr>
              <a:t>Revit.Geometry.Element geomElem = </a:t>
            </a:r>
            <a:r>
              <a:rPr lang="en-GB" sz="1200" b="1">
                <a:solidFill>
                  <a:srgbClr val="C00000"/>
                </a:solidFill>
                <a:latin typeface="Courier New" pitchFamily="49" charset="0"/>
              </a:rPr>
              <a:t>wallTemp.get_Geometry</a:t>
            </a:r>
            <a:r>
              <a:rPr lang="en-GB" sz="1200" b="1">
                <a:solidFill>
                  <a:srgbClr val="000000"/>
                </a:solidFill>
                <a:latin typeface="Courier New" pitchFamily="49" charset="0"/>
              </a:rPr>
              <a:t>(options);</a:t>
            </a:r>
          </a:p>
          <a:p>
            <a:r>
              <a:rPr lang="en-GB" sz="1200" b="1">
                <a:solidFill>
                  <a:srgbClr val="000000"/>
                </a:solidFill>
                <a:latin typeface="Courier New" pitchFamily="49" charset="0"/>
              </a:rPr>
              <a:t>GeometryObjectArray geoObjectArray = geomElem.Objects;</a:t>
            </a:r>
          </a:p>
          <a:p>
            <a:endParaRPr lang="en-GB" sz="1200" b="1">
              <a:solidFill>
                <a:srgbClr val="000000"/>
              </a:solidFill>
              <a:latin typeface="Courier New" pitchFamily="49" charset="0"/>
            </a:endParaRPr>
          </a:p>
          <a:p>
            <a:r>
              <a:rPr lang="en-GB" sz="1200" b="1">
                <a:solidFill>
                  <a:srgbClr val="000000"/>
                </a:solidFill>
                <a:latin typeface="Courier New" pitchFamily="49" charset="0"/>
              </a:rPr>
              <a:t>for (int j = 0; j &lt; geoObjectArray.Size; j++)</a:t>
            </a:r>
          </a:p>
          <a:p>
            <a:r>
              <a:rPr lang="en-GB" sz="1200" b="1">
                <a:solidFill>
                  <a:srgbClr val="000000"/>
                </a:solidFill>
                <a:latin typeface="Courier New" pitchFamily="49" charset="0"/>
              </a:rPr>
              <a:t>{</a:t>
            </a:r>
          </a:p>
          <a:p>
            <a:r>
              <a:rPr lang="en-GB" sz="1200" b="1">
                <a:solidFill>
                  <a:srgbClr val="000000"/>
                </a:solidFill>
                <a:latin typeface="Courier New" pitchFamily="49" charset="0"/>
              </a:rPr>
              <a:t>  GeometryObject geoObject = geoObjectArray.get_Item(j);</a:t>
            </a:r>
          </a:p>
          <a:p>
            <a:r>
              <a:rPr lang="en-GB" sz="1200" b="1">
                <a:solidFill>
                  <a:srgbClr val="000000"/>
                </a:solidFill>
                <a:latin typeface="Courier New" pitchFamily="49" charset="0"/>
              </a:rPr>
              <a:t>  Curve curve = geoObject as Curve;</a:t>
            </a:r>
          </a:p>
          <a:p>
            <a:r>
              <a:rPr lang="en-GB" sz="1200" b="1">
                <a:solidFill>
                  <a:srgbClr val="000000"/>
                </a:solidFill>
                <a:latin typeface="Courier New" pitchFamily="49" charset="0"/>
              </a:rPr>
              <a:t>  if (null != curve)</a:t>
            </a:r>
          </a:p>
          <a:p>
            <a:r>
              <a:rPr lang="en-GB" sz="1200" b="1">
                <a:solidFill>
                  <a:srgbClr val="000000"/>
                </a:solidFill>
                <a:latin typeface="Courier New" pitchFamily="49" charset="0"/>
              </a:rPr>
              <a:t>  {</a:t>
            </a:r>
          </a:p>
          <a:p>
            <a:r>
              <a:rPr lang="en-GB" sz="1200" b="1">
                <a:solidFill>
                  <a:srgbClr val="000000"/>
                </a:solidFill>
                <a:latin typeface="Courier New" pitchFamily="49" charset="0"/>
              </a:rPr>
              <a:t>    //find the two upright lines beside the line</a:t>
            </a:r>
          </a:p>
          <a:p>
            <a:r>
              <a:rPr lang="en-GB" sz="1200" b="1">
                <a:solidFill>
                  <a:srgbClr val="000000"/>
                </a:solidFill>
                <a:latin typeface="Courier New" pitchFamily="49" charset="0"/>
              </a:rPr>
              <a:t>    if (</a:t>
            </a:r>
            <a:r>
              <a:rPr lang="en-GB" sz="1200" b="1">
                <a:solidFill>
                  <a:schemeClr val="tx1"/>
                </a:solidFill>
                <a:latin typeface="Courier New" pitchFamily="49" charset="0"/>
              </a:rPr>
              <a:t>Validata</a:t>
            </a:r>
            <a:r>
              <a:rPr lang="en-GB" sz="1200" b="1">
                <a:solidFill>
                  <a:srgbClr val="000000"/>
                </a:solidFill>
                <a:latin typeface="Courier New" pitchFamily="49" charset="0"/>
              </a:rPr>
              <a:t>(newLine, curve as Line))</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r>
              <a:rPr lang="en-GB" sz="1200" b="1">
                <a:solidFill>
                  <a:srgbClr val="C00000"/>
                </a:solidFill>
                <a:latin typeface="Courier New" pitchFamily="49" charset="0"/>
              </a:rPr>
              <a:t>referenceArray.Append(curve.Reference);</a:t>
            </a:r>
          </a:p>
          <a:p>
            <a:r>
              <a:rPr lang="en-GB" sz="1200" b="1">
                <a:solidFill>
                  <a:srgbClr val="000000"/>
                </a:solidFill>
                <a:latin typeface="Courier New" pitchFamily="49" charset="0"/>
              </a:rPr>
              <a:t>    }</a:t>
            </a:r>
          </a:p>
          <a:p>
            <a:r>
              <a:rPr lang="en-GB" sz="1200" b="1">
                <a:solidFill>
                  <a:srgbClr val="000000"/>
                </a:solidFill>
                <a:latin typeface="Courier New" pitchFamily="49" charset="0"/>
              </a:rPr>
              <a:t>    if (2 == referenceArray.Size)</a:t>
            </a:r>
          </a:p>
          <a:p>
            <a:r>
              <a:rPr lang="en-GB" sz="1200" b="1">
                <a:solidFill>
                  <a:srgbClr val="000000"/>
                </a:solidFill>
                <a:latin typeface="Courier New" pitchFamily="49" charset="0"/>
              </a:rPr>
              <a:t>    {</a:t>
            </a:r>
          </a:p>
          <a:p>
            <a:r>
              <a:rPr lang="en-GB" sz="1200" b="1">
                <a:solidFill>
                  <a:srgbClr val="000000"/>
                </a:solidFill>
                <a:latin typeface="Courier New" pitchFamily="49" charset="0"/>
              </a:rPr>
              <a:t>      break;</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9088" y="136527"/>
            <a:ext cx="8824912" cy="792145"/>
          </a:xfrm>
        </p:spPr>
        <p:txBody>
          <a:bodyPr/>
          <a:lstStyle/>
          <a:p>
            <a:pPr eaLnBrk="1" hangingPunct="1"/>
            <a:r>
              <a:rPr lang="en-GB" smtClean="0"/>
              <a:t>Dimension Creation Tips</a:t>
            </a:r>
            <a:endParaRPr lang="en-GB" sz="2400" smtClean="0">
              <a:solidFill>
                <a:srgbClr val="00458B"/>
              </a:solidFill>
            </a:endParaRPr>
          </a:p>
        </p:txBody>
      </p:sp>
      <p:sp>
        <p:nvSpPr>
          <p:cNvPr id="22531" name="Rectangle 3"/>
          <p:cNvSpPr>
            <a:spLocks noGrp="1" noChangeArrowheads="1"/>
          </p:cNvSpPr>
          <p:nvPr>
            <p:ph idx="1"/>
          </p:nvPr>
        </p:nvSpPr>
        <p:spPr>
          <a:xfrm>
            <a:off x="311782" y="1076261"/>
            <a:ext cx="8617936" cy="1924113"/>
          </a:xfrm>
        </p:spPr>
        <p:txBody>
          <a:bodyPr/>
          <a:lstStyle/>
          <a:p>
            <a:pPr eaLnBrk="1" hangingPunct="1">
              <a:lnSpc>
                <a:spcPct val="80000"/>
              </a:lnSpc>
              <a:buFontTx/>
              <a:buNone/>
            </a:pPr>
            <a:r>
              <a:rPr lang="en-GB" sz="2400" smtClean="0"/>
              <a:t>Extend the sample to work with other elements than structural wall</a:t>
            </a:r>
          </a:p>
          <a:p>
            <a:pPr eaLnBrk="1" hangingPunct="1">
              <a:lnSpc>
                <a:spcPct val="80000"/>
              </a:lnSpc>
              <a:buFontTx/>
              <a:buNone/>
            </a:pPr>
            <a:r>
              <a:rPr lang="en-GB" sz="2400" smtClean="0"/>
              <a:t>Architectural wall cannot get reference from edge</a:t>
            </a:r>
          </a:p>
          <a:p>
            <a:pPr eaLnBrk="1" hangingPunct="1">
              <a:lnSpc>
                <a:spcPct val="80000"/>
              </a:lnSpc>
              <a:buFontTx/>
              <a:buNone/>
            </a:pPr>
            <a:r>
              <a:rPr lang="en-GB" sz="2400" smtClean="0"/>
              <a:t>Use face instead - not all geometry has reference</a:t>
            </a:r>
            <a:endParaRPr lang="en-GB" sz="1000" b="1" smtClean="0">
              <a:latin typeface="Courier New" pitchFamily="49" charset="0"/>
            </a:endParaRPr>
          </a:p>
        </p:txBody>
      </p:sp>
      <p:sp>
        <p:nvSpPr>
          <p:cNvPr id="2253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461964" y="2285994"/>
            <a:ext cx="8396316" cy="398645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Solid </a:t>
            </a:r>
            <a:r>
              <a:rPr lang="en-GB" sz="1200" b="1">
                <a:solidFill>
                  <a:srgbClr val="000000"/>
                </a:solidFill>
                <a:latin typeface="Courier New" pitchFamily="49" charset="0"/>
              </a:rPr>
              <a:t>solid = geoObject as Solid;</a:t>
            </a:r>
          </a:p>
          <a:p>
            <a:r>
              <a:rPr lang="en-GB" sz="1200" b="1">
                <a:solidFill>
                  <a:srgbClr val="000000"/>
                </a:solidFill>
                <a:latin typeface="Courier New" pitchFamily="49" charset="0"/>
              </a:rPr>
              <a:t>if(null != solid)</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FaceArrayIterator </a:t>
            </a:r>
            <a:r>
              <a:rPr lang="en-GB" sz="1200" b="1">
                <a:solidFill>
                  <a:srgbClr val="000000"/>
                </a:solidFill>
                <a:latin typeface="Courier New" pitchFamily="49" charset="0"/>
              </a:rPr>
              <a:t>faceItor = solid.Faces.ForwardIterator();</a:t>
            </a:r>
          </a:p>
          <a:p>
            <a:pPr marL="0" lvl="1"/>
            <a:r>
              <a:rPr lang="en-GB" sz="1200" b="1" smtClean="0">
                <a:solidFill>
                  <a:srgbClr val="000000"/>
                </a:solidFill>
                <a:latin typeface="Courier New" pitchFamily="49" charset="0"/>
              </a:rPr>
              <a:t>  while </a:t>
            </a:r>
            <a:r>
              <a:rPr lang="en-GB" sz="1200" b="1">
                <a:solidFill>
                  <a:srgbClr val="000000"/>
                </a:solidFill>
                <a:latin typeface="Courier New" pitchFamily="49" charset="0"/>
              </a:rPr>
              <a:t>(faceItor.MoveNext())</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2"/>
            <a:r>
              <a:rPr lang="en-GB" sz="1200" b="1" smtClean="0">
                <a:solidFill>
                  <a:srgbClr val="000000"/>
                </a:solidFill>
                <a:latin typeface="Courier New" pitchFamily="49" charset="0"/>
              </a:rPr>
              <a:t>    PlanarFace </a:t>
            </a:r>
            <a:r>
              <a:rPr lang="en-GB" sz="1200" b="1">
                <a:solidFill>
                  <a:srgbClr val="000000"/>
                </a:solidFill>
                <a:latin typeface="Courier New" pitchFamily="49" charset="0"/>
              </a:rPr>
              <a:t>face = faceItor.Current as PlanarFace;</a:t>
            </a:r>
          </a:p>
          <a:p>
            <a:pPr marL="0" lvl="2"/>
            <a:r>
              <a:rPr lang="en-GB" sz="1200" b="1" smtClean="0">
                <a:solidFill>
                  <a:srgbClr val="000000"/>
                </a:solidFill>
                <a:latin typeface="Courier New" pitchFamily="49" charset="0"/>
              </a:rPr>
              <a:t>    if </a:t>
            </a:r>
            <a:r>
              <a:rPr lang="en-GB" sz="1200" b="1">
                <a:solidFill>
                  <a:srgbClr val="000000"/>
                </a:solidFill>
                <a:latin typeface="Courier New" pitchFamily="49" charset="0"/>
              </a:rPr>
              <a:t>(null != face)</a:t>
            </a:r>
          </a:p>
          <a:p>
            <a:pPr marL="0" lvl="2"/>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B050"/>
                </a:solidFill>
                <a:latin typeface="Courier New" pitchFamily="49" charset="0"/>
              </a:rPr>
              <a:t>      // find </a:t>
            </a:r>
            <a:r>
              <a:rPr lang="en-GB" sz="1200" b="1">
                <a:solidFill>
                  <a:srgbClr val="00B050"/>
                </a:solidFill>
                <a:latin typeface="Courier New" pitchFamily="49" charset="0"/>
              </a:rPr>
              <a:t>the two upright lines beside the line. </a:t>
            </a:r>
          </a:p>
          <a:p>
            <a:pPr marL="0" lvl="3"/>
            <a:r>
              <a:rPr lang="en-GB" sz="1200" b="1" smtClean="0">
                <a:solidFill>
                  <a:srgbClr val="00B050"/>
                </a:solidFill>
                <a:latin typeface="Courier New" pitchFamily="49" charset="0"/>
              </a:rPr>
              <a:t>      // NOTE</a:t>
            </a:r>
            <a:r>
              <a:rPr lang="en-GB" sz="1200" b="1">
                <a:solidFill>
                  <a:srgbClr val="00B050"/>
                </a:solidFill>
                <a:latin typeface="Courier New" pitchFamily="49" charset="0"/>
              </a:rPr>
              <a:t>: overloading this function. We pick up the face in term of its Normal.</a:t>
            </a: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(Validata(newLine, </a:t>
            </a:r>
            <a:r>
              <a:rPr lang="en-GB" sz="1200" b="1">
                <a:solidFill>
                  <a:srgbClr val="C00000"/>
                </a:solidFill>
                <a:latin typeface="Courier New" pitchFamily="49" charset="0"/>
              </a:rPr>
              <a:t>face.Normal</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referenceArray.Append(face.Reference</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(2 == referenceArray.Size)</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a:solidFill>
                  <a:srgbClr val="000000"/>
                </a:solidFill>
                <a:latin typeface="Courier New" pitchFamily="49" charset="0"/>
              </a:rPr>
              <a:t> </a:t>
            </a:r>
            <a:r>
              <a:rPr lang="en-GB" sz="1200" b="1" smtClean="0">
                <a:solidFill>
                  <a:srgbClr val="000000"/>
                </a:solidFill>
                <a:latin typeface="Courier New" pitchFamily="49" charset="0"/>
              </a:rPr>
              <a:t>       break</a:t>
            </a:r>
            <a:r>
              <a:rPr lang="en-GB" sz="1200" b="1">
                <a:solidFill>
                  <a:srgbClr val="000000"/>
                </a:solidFill>
                <a:latin typeface="Courier New" pitchFamily="49" charset="0"/>
              </a:rPr>
              <a:t>;</a:t>
            </a:r>
          </a:p>
          <a:p>
            <a:pPr marL="0" lvl="3"/>
            <a:r>
              <a:rPr lang="en-GB" sz="1200" b="1">
                <a:solidFill>
                  <a:srgbClr val="00B050"/>
                </a:solidFill>
                <a:latin typeface="Courier New" pitchFamily="49" charset="0"/>
              </a:rPr>
              <a:t> </a:t>
            </a:r>
            <a:r>
              <a:rPr lang="en-GB" sz="1200" b="1" smtClean="0">
                <a:solidFill>
                  <a:srgbClr val="00B050"/>
                </a:solidFill>
                <a:latin typeface="Courier New" pitchFamily="49" charset="0"/>
              </a:rPr>
              <a:t>       // . </a:t>
            </a:r>
            <a:r>
              <a:rPr lang="en-GB" sz="1200" b="1">
                <a:solidFill>
                  <a:srgbClr val="00B050"/>
                </a:solidFill>
                <a:latin typeface="Courier New" pitchFamily="49" charset="0"/>
              </a:rPr>
              <a:t>. . </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19088" y="136527"/>
            <a:ext cx="8824912" cy="792145"/>
          </a:xfrm>
        </p:spPr>
        <p:txBody>
          <a:bodyPr/>
          <a:lstStyle/>
          <a:p>
            <a:pPr eaLnBrk="1" hangingPunct="1"/>
            <a:r>
              <a:rPr lang="en-GB" smtClean="0"/>
              <a:t>Rebar dimensioning</a:t>
            </a:r>
            <a:endParaRPr lang="en-GB" sz="2400" smtClean="0"/>
          </a:p>
        </p:txBody>
      </p:sp>
      <p:sp>
        <p:nvSpPr>
          <p:cNvPr id="18435" name="Rectangle 3"/>
          <p:cNvSpPr>
            <a:spLocks noGrp="1" noChangeArrowheads="1"/>
          </p:cNvSpPr>
          <p:nvPr>
            <p:ph idx="1"/>
          </p:nvPr>
        </p:nvSpPr>
        <p:spPr>
          <a:xfrm>
            <a:off x="311782" y="1076261"/>
            <a:ext cx="7689242" cy="1281169"/>
          </a:xfrm>
        </p:spPr>
        <p:txBody>
          <a:bodyPr/>
          <a:lstStyle/>
          <a:p>
            <a:pPr eaLnBrk="1" hangingPunct="1">
              <a:lnSpc>
                <a:spcPct val="80000"/>
              </a:lnSpc>
              <a:buFontTx/>
              <a:buNone/>
            </a:pPr>
            <a:r>
              <a:rPr lang="en-GB" sz="2400" smtClean="0"/>
              <a:t>Extending the sample to work with rebar </a:t>
            </a:r>
          </a:p>
          <a:p>
            <a:pPr eaLnBrk="1" hangingPunct="1">
              <a:lnSpc>
                <a:spcPct val="80000"/>
              </a:lnSpc>
              <a:buFontTx/>
              <a:buNone/>
            </a:pPr>
            <a:r>
              <a:rPr lang="en-GB" sz="2400" smtClean="0"/>
              <a:t>Need to dig into geometry elements ...</a:t>
            </a:r>
          </a:p>
          <a:p>
            <a:pPr>
              <a:lnSpc>
                <a:spcPct val="80000"/>
              </a:lnSpc>
            </a:pPr>
            <a:r>
              <a:rPr lang="en-US" sz="1600" smtClean="0">
                <a:solidFill>
                  <a:srgbClr val="7F7F7F"/>
                </a:solidFill>
              </a:rPr>
              <a:t>SPR #125909  API wish: create dimension between a column edge and a rebar center</a:t>
            </a:r>
            <a:endParaRPr lang="en-GB" sz="1200" b="1" smtClean="0">
              <a:latin typeface="Courier New" pitchFamily="49" charset="0"/>
            </a:endParaRPr>
          </a:p>
        </p:txBody>
      </p:sp>
      <p:sp>
        <p:nvSpPr>
          <p:cNvPr id="2355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857224" y="2565784"/>
            <a:ext cx="6967556" cy="366296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 </a:t>
            </a:r>
            <a:r>
              <a:rPr lang="en-GB" sz="1200" b="1">
                <a:solidFill>
                  <a:srgbClr val="000000"/>
                </a:solidFill>
                <a:latin typeface="Courier New" pitchFamily="49" charset="0"/>
              </a:rPr>
              <a:t>get </a:t>
            </a:r>
            <a:r>
              <a:rPr lang="en-GB" sz="1200" b="1" smtClean="0">
                <a:solidFill>
                  <a:srgbClr val="000000"/>
                </a:solidFill>
                <a:latin typeface="Courier New" pitchFamily="49" charset="0"/>
              </a:rPr>
              <a:t>rebar reference</a:t>
            </a:r>
          </a:p>
          <a:p>
            <a:r>
              <a:rPr lang="en-GB" sz="1200" b="1" smtClean="0">
                <a:solidFill>
                  <a:srgbClr val="000000"/>
                </a:solidFill>
                <a:latin typeface="Courier New" pitchFamily="49" charset="0"/>
              </a:rPr>
              <a:t>if </a:t>
            </a:r>
            <a:r>
              <a:rPr lang="en-GB" sz="1200" b="1">
                <a:solidFill>
                  <a:srgbClr val="000000"/>
                </a:solidFill>
                <a:latin typeface="Courier New" pitchFamily="49" charset="0"/>
              </a:rPr>
              <a:t>(m_rebar != null) </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Revit.Geometry.Element </a:t>
            </a:r>
            <a:r>
              <a:rPr lang="en-GB" sz="1200" b="1">
                <a:solidFill>
                  <a:srgbClr val="000000"/>
                </a:solidFill>
                <a:latin typeface="Courier New" pitchFamily="49" charset="0"/>
              </a:rPr>
              <a:t>gelement = m_rebar.get_Geometry(options);</a:t>
            </a:r>
          </a:p>
          <a:p>
            <a:pPr marL="0" lvl="1"/>
            <a:r>
              <a:rPr lang="en-GB" sz="1200" b="1" smtClean="0">
                <a:solidFill>
                  <a:srgbClr val="000000"/>
                </a:solidFill>
                <a:latin typeface="Courier New" pitchFamily="49" charset="0"/>
              </a:rPr>
              <a:t>  GeometryObjectArray </a:t>
            </a:r>
            <a:r>
              <a:rPr lang="en-GB" sz="1200" b="1">
                <a:solidFill>
                  <a:srgbClr val="000000"/>
                </a:solidFill>
                <a:latin typeface="Courier New" pitchFamily="49" charset="0"/>
              </a:rPr>
              <a:t>geoObjectArray = gelement.Objects;</a:t>
            </a:r>
          </a:p>
          <a:p>
            <a:pPr marL="0" lvl="1"/>
            <a:endParaRPr lang="en-GB" sz="1200" b="1">
              <a:solidFill>
                <a:srgbClr val="000000"/>
              </a:solidFill>
              <a:latin typeface="Courier New" pitchFamily="49" charset="0"/>
            </a:endParaRPr>
          </a:p>
          <a:p>
            <a:pPr marL="0" lvl="1"/>
            <a:r>
              <a:rPr lang="en-GB" sz="1200" b="1" smtClean="0">
                <a:solidFill>
                  <a:srgbClr val="000000"/>
                </a:solidFill>
                <a:latin typeface="Courier New" pitchFamily="49" charset="0"/>
              </a:rPr>
              <a:t>  // </a:t>
            </a:r>
            <a:r>
              <a:rPr lang="en-GB" sz="1200" b="1">
                <a:solidFill>
                  <a:srgbClr val="000000"/>
                </a:solidFill>
                <a:latin typeface="Courier New" pitchFamily="49" charset="0"/>
              </a:rPr>
              <a:t>enum the geometry element</a:t>
            </a:r>
          </a:p>
          <a:p>
            <a:pPr marL="0" lvl="1"/>
            <a:r>
              <a:rPr lang="en-GB" sz="1200" b="1" smtClean="0">
                <a:solidFill>
                  <a:srgbClr val="000000"/>
                </a:solidFill>
                <a:latin typeface="Courier New" pitchFamily="49" charset="0"/>
              </a:rPr>
              <a:t>  for </a:t>
            </a:r>
            <a:r>
              <a:rPr lang="en-GB" sz="1200" b="1">
                <a:solidFill>
                  <a:srgbClr val="000000"/>
                </a:solidFill>
                <a:latin typeface="Courier New" pitchFamily="49" charset="0"/>
              </a:rPr>
              <a:t>(int j = 0; j &lt; geoObjectArray.Size; j++)</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1"/>
            <a:r>
              <a:rPr lang="en-GB" sz="1200" b="1">
                <a:solidFill>
                  <a:srgbClr val="000000"/>
                </a:solidFill>
                <a:latin typeface="Courier New" pitchFamily="49" charset="0"/>
              </a:rPr>
              <a:t>    GeometryObject geoObject = geoObjectArray.get_Item(j);</a:t>
            </a:r>
          </a:p>
          <a:p>
            <a:pPr marL="0" lvl="1"/>
            <a:r>
              <a:rPr lang="en-GB" sz="1200" b="1">
                <a:solidFill>
                  <a:srgbClr val="000000"/>
                </a:solidFill>
                <a:latin typeface="Courier New" pitchFamily="49" charset="0"/>
              </a:rPr>
              <a:t>    Line line = geoObject as Line;</a:t>
            </a:r>
          </a:p>
          <a:p>
            <a:pPr marL="0" lvl="1"/>
            <a:r>
              <a:rPr lang="en-GB" sz="1200" b="1">
                <a:solidFill>
                  <a:srgbClr val="000000"/>
                </a:solidFill>
                <a:latin typeface="Courier New" pitchFamily="49" charset="0"/>
              </a:rPr>
              <a:t>    if (line != null &amp;&amp; line.Reference != null)</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r>
              <a:rPr lang="en-GB" sz="1200" b="1">
                <a:solidFill>
                  <a:srgbClr val="000000"/>
                </a:solidFill>
                <a:latin typeface="Courier New" pitchFamily="49" charset="0"/>
              </a:rPr>
              <a:t>referenceArray.Append(line.Reference);</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19088" y="142875"/>
            <a:ext cx="8824912" cy="1143000"/>
          </a:xfrm>
        </p:spPr>
        <p:txBody>
          <a:bodyPr/>
          <a:lstStyle/>
          <a:p>
            <a:pPr eaLnBrk="1" hangingPunct="1"/>
            <a:r>
              <a:rPr lang="en-GB" smtClean="0"/>
              <a:t>Add Tags</a:t>
            </a:r>
          </a:p>
        </p:txBody>
      </p:sp>
      <p:sp>
        <p:nvSpPr>
          <p:cNvPr id="24581" name="Rectangle 3"/>
          <p:cNvSpPr>
            <a:spLocks noGrp="1" noChangeArrowheads="1"/>
          </p:cNvSpPr>
          <p:nvPr>
            <p:ph idx="1"/>
          </p:nvPr>
        </p:nvSpPr>
        <p:spPr>
          <a:xfrm>
            <a:off x="319088" y="1381125"/>
            <a:ext cx="8062912" cy="5119688"/>
          </a:xfrm>
        </p:spPr>
        <p:txBody>
          <a:bodyPr/>
          <a:lstStyle/>
          <a:p>
            <a:pPr eaLnBrk="1" hangingPunct="1">
              <a:lnSpc>
                <a:spcPct val="80000"/>
              </a:lnSpc>
              <a:buFontTx/>
              <a:buNone/>
            </a:pPr>
            <a:r>
              <a:rPr lang="en-GB" sz="2400" smtClean="0"/>
              <a:t>Simple Tag sample in RvtMgdDbg’s Test Framework</a:t>
            </a:r>
          </a:p>
        </p:txBody>
      </p:sp>
      <p:pic>
        <p:nvPicPr>
          <p:cNvPr id="24579" name="Picture 5"/>
          <p:cNvPicPr>
            <a:picLocks noChangeAspect="1" noChangeArrowheads="1"/>
          </p:cNvPicPr>
          <p:nvPr/>
        </p:nvPicPr>
        <p:blipFill>
          <a:blip r:embed="rId3" cstate="print"/>
          <a:srcRect/>
          <a:stretch>
            <a:fillRect/>
          </a:stretch>
        </p:blipFill>
        <p:spPr bwMode="auto">
          <a:xfrm>
            <a:off x="7072332" y="357167"/>
            <a:ext cx="1436687" cy="1817687"/>
          </a:xfrm>
          <a:prstGeom prst="rect">
            <a:avLst/>
          </a:prstGeom>
          <a:noFill/>
          <a:ln w="9525">
            <a:noFill/>
            <a:miter lim="800000"/>
            <a:headEnd/>
            <a:tailEnd/>
          </a:ln>
        </p:spPr>
      </p:pic>
      <p:sp>
        <p:nvSpPr>
          <p:cNvPr id="24580"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57158" y="2389238"/>
            <a:ext cx="8047055" cy="325434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cs typeface="Courier New" pitchFamily="49" charset="0"/>
              </a:rPr>
              <a:t>if</a:t>
            </a:r>
            <a:r>
              <a:rPr lang="en-GB" sz="1200" b="1">
                <a:solidFill>
                  <a:srgbClr val="000000"/>
                </a:solidFill>
                <a:latin typeface="Courier New" pitchFamily="49" charset="0"/>
                <a:cs typeface="Courier New" pitchFamily="49" charset="0"/>
              </a:rPr>
              <a:t>( elem is Rebar )</a:t>
            </a:r>
          </a:p>
          <a:p>
            <a:r>
              <a:rPr lang="en-GB" sz="1200" b="1">
                <a:solidFill>
                  <a:srgbClr val="000000"/>
                </a:solidFill>
                <a:latin typeface="Courier New" pitchFamily="49" charset="0"/>
                <a:cs typeface="Courier New" pitchFamily="49" charset="0"/>
              </a:rPr>
              <a:t>{</a:t>
            </a:r>
          </a:p>
          <a:p>
            <a:r>
              <a:rPr lang="en-GB" sz="1200" b="1">
                <a:solidFill>
                  <a:srgbClr val="000000"/>
                </a:solidFill>
                <a:latin typeface="Courier New" pitchFamily="49" charset="0"/>
                <a:cs typeface="Courier New" pitchFamily="49" charset="0"/>
              </a:rPr>
              <a:t>  // Cast to Rebar and get its first curve</a:t>
            </a:r>
          </a:p>
          <a:p>
            <a:r>
              <a:rPr lang="en-GB" sz="1200" b="1">
                <a:solidFill>
                  <a:srgbClr val="000000"/>
                </a:solidFill>
                <a:latin typeface="Courier New" pitchFamily="49" charset="0"/>
                <a:cs typeface="Courier New" pitchFamily="49" charset="0"/>
              </a:rPr>
              <a:t>  Revit.Elements.Rebar rebar = elem as Rebar;</a:t>
            </a:r>
          </a:p>
          <a:p>
            <a:r>
              <a:rPr lang="en-GB" sz="1200" b="1">
                <a:solidFill>
                  <a:srgbClr val="000000"/>
                </a:solidFill>
                <a:latin typeface="Courier New" pitchFamily="49" charset="0"/>
                <a:cs typeface="Courier New" pitchFamily="49" charset="0"/>
              </a:rPr>
              <a:t>  Revit.Geometry.Curve curve = rebar.Curves.get_Item(0);</a:t>
            </a:r>
          </a:p>
          <a:p>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 Create a rebar tag at the first end point of the first curve</a:t>
            </a:r>
          </a:p>
          <a:p>
            <a:r>
              <a:rPr lang="en-GB" sz="1200" b="1">
                <a:solidFill>
                  <a:srgbClr val="000000"/>
                </a:solidFill>
                <a:latin typeface="Courier New" pitchFamily="49" charset="0"/>
                <a:cs typeface="Courier New" pitchFamily="49" charset="0"/>
              </a:rPr>
              <a:t>  IndependentTag tag = revitDoc.</a:t>
            </a:r>
            <a:r>
              <a:rPr lang="en-GB" sz="1200" b="1">
                <a:solidFill>
                  <a:srgbClr val="C00000"/>
                </a:solidFill>
                <a:latin typeface="Courier New" pitchFamily="49" charset="0"/>
                <a:cs typeface="Courier New" pitchFamily="49" charset="0"/>
              </a:rPr>
              <a:t>Create.NewTag</a:t>
            </a:r>
            <a:r>
              <a:rPr lang="en-GB" sz="1200" b="1">
                <a:solidFill>
                  <a:srgbClr val="000000"/>
                </a:solidFill>
                <a:latin typeface="Courier New" pitchFamily="49" charset="0"/>
                <a:cs typeface="Courier New" pitchFamily="49" charset="0"/>
              </a:rPr>
              <a:t>( </a:t>
            </a:r>
          </a:p>
          <a:p>
            <a:r>
              <a:rPr lang="en-GB" sz="1200" b="1">
                <a:solidFill>
                  <a:srgbClr val="000000"/>
                </a:solidFill>
                <a:latin typeface="Courier New" pitchFamily="49" charset="0"/>
                <a:cs typeface="Courier New" pitchFamily="49" charset="0"/>
              </a:rPr>
              <a:t>    view,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view to place the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rebar,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host object to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true,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have a leader</a:t>
            </a:r>
            <a:r>
              <a:rPr lang="en-GB" sz="1200" b="1" smtClean="0">
                <a:solidFill>
                  <a:srgbClr val="000000"/>
                </a:solidFill>
                <a:latin typeface="Courier New" pitchFamily="49" charset="0"/>
                <a:cs typeface="Courier New" pitchFamily="49" charset="0"/>
              </a:rPr>
              <a:t>?</a:t>
            </a:r>
          </a:p>
          <a:p>
            <a:r>
              <a:rPr lang="en-GB" sz="1200" b="1" smtClean="0">
                <a:solidFill>
                  <a:srgbClr val="000000"/>
                </a:solidFill>
                <a:latin typeface="Courier New" pitchFamily="49" charset="0"/>
                <a:cs typeface="Courier New" pitchFamily="49" charset="0"/>
              </a:rPr>
              <a:t>    TagMode.TM_ADDBY_CATEGORY,     // mode </a:t>
            </a:r>
            <a:r>
              <a:rPr lang="en-US" sz="1200" b="1" smtClean="0">
                <a:solidFill>
                  <a:schemeClr val="tx1"/>
                </a:solidFill>
                <a:latin typeface="Courier New" pitchFamily="49" charset="0"/>
                <a:cs typeface="Courier New" pitchFamily="49" charset="0"/>
              </a:rPr>
              <a:t>by category, multi-category or material</a:t>
            </a:r>
            <a:endParaRPr lang="en-GB" sz="1200" b="1" smtClean="0">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    TagOrientation.TAG_HORIZONTAL</a:t>
            </a:r>
            <a:r>
              <a:rPr lang="en-GB" sz="1200" b="1">
                <a:solidFill>
                  <a:srgbClr val="000000"/>
                </a:solidFill>
                <a:latin typeface="Courier New" pitchFamily="49" charset="0"/>
                <a:cs typeface="Courier New" pitchFamily="49" charset="0"/>
              </a:rPr>
              <a:t>, // orientation: </a:t>
            </a:r>
            <a:r>
              <a:rPr lang="en-GB" sz="1200" b="1" smtClean="0">
                <a:solidFill>
                  <a:srgbClr val="000000"/>
                </a:solidFill>
                <a:latin typeface="Courier New" pitchFamily="49" charset="0"/>
                <a:cs typeface="Courier New" pitchFamily="49" charset="0"/>
              </a:rPr>
              <a:t>vertical/horizontal</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curve.get_EndPoint(0) );       </a:t>
            </a:r>
            <a:r>
              <a:rPr lang="en-GB" sz="1200" b="1" smtClean="0">
                <a:solidFill>
                  <a:srgbClr val="000000"/>
                </a:solidFill>
                <a:latin typeface="Courier New" pitchFamily="49" charset="0"/>
                <a:cs typeface="Courier New" pitchFamily="49" charset="0"/>
              </a:rPr>
              <a:t>// </a:t>
            </a:r>
            <a:r>
              <a:rPr lang="en-GB" sz="1200" b="1">
                <a:solidFill>
                  <a:srgbClr val="000000"/>
                </a:solidFill>
                <a:latin typeface="Courier New" pitchFamily="49" charset="0"/>
                <a:cs typeface="Courier New" pitchFamily="49" charset="0"/>
              </a:rPr>
              <a:t>location </a:t>
            </a:r>
            <a:r>
              <a:rPr lang="en-GB" sz="1200" b="1" smtClean="0">
                <a:solidFill>
                  <a:srgbClr val="000000"/>
                </a:solidFill>
                <a:latin typeface="Courier New" pitchFamily="49" charset="0"/>
                <a:cs typeface="Courier New" pitchFamily="49" charset="0"/>
              </a:rPr>
              <a:t>point</a:t>
            </a:r>
            <a:endParaRPr lang="en-GB" sz="1200" b="1">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8824912" cy="1143000"/>
          </a:xfrm>
        </p:spPr>
        <p:txBody>
          <a:bodyPr/>
          <a:lstStyle/>
          <a:p>
            <a:pPr eaLnBrk="1" hangingPunct="1"/>
            <a:r>
              <a:rPr lang="en-GB" smtClean="0"/>
              <a:t>Add Text</a:t>
            </a:r>
          </a:p>
        </p:txBody>
      </p:sp>
      <p:sp>
        <p:nvSpPr>
          <p:cNvPr id="25603" name="Rectangle 3"/>
          <p:cNvSpPr>
            <a:spLocks noGrp="1" noChangeArrowheads="1"/>
          </p:cNvSpPr>
          <p:nvPr>
            <p:ph idx="1"/>
          </p:nvPr>
        </p:nvSpPr>
        <p:spPr>
          <a:xfrm>
            <a:off x="311782" y="1076260"/>
            <a:ext cx="4974598" cy="582656"/>
          </a:xfrm>
        </p:spPr>
        <p:txBody>
          <a:bodyPr/>
          <a:lstStyle/>
          <a:p>
            <a:pPr eaLnBrk="1" hangingPunct="1">
              <a:lnSpc>
                <a:spcPct val="80000"/>
              </a:lnSpc>
              <a:buFontTx/>
              <a:buNone/>
            </a:pPr>
            <a:endParaRPr lang="en-GB" sz="2400" smtClean="0"/>
          </a:p>
        </p:txBody>
      </p:sp>
      <p:pic>
        <p:nvPicPr>
          <p:cNvPr id="25604" name="Picture 4"/>
          <p:cNvPicPr>
            <a:picLocks noChangeAspect="1" noChangeArrowheads="1"/>
          </p:cNvPicPr>
          <p:nvPr/>
        </p:nvPicPr>
        <p:blipFill>
          <a:blip r:embed="rId3" cstate="print"/>
          <a:srcRect/>
          <a:stretch>
            <a:fillRect/>
          </a:stretch>
        </p:blipFill>
        <p:spPr bwMode="auto">
          <a:xfrm>
            <a:off x="4857752" y="71415"/>
            <a:ext cx="2965450" cy="1587500"/>
          </a:xfrm>
          <a:prstGeom prst="rect">
            <a:avLst/>
          </a:prstGeom>
          <a:noFill/>
          <a:ln w="9525">
            <a:noFill/>
            <a:miter lim="800000"/>
            <a:headEnd/>
            <a:tailEnd/>
          </a:ln>
        </p:spPr>
      </p:pic>
      <p:sp>
        <p:nvSpPr>
          <p:cNvPr id="2560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66740" y="1643050"/>
            <a:ext cx="7562846" cy="468451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if( elem is Rebar </a:t>
            </a:r>
            <a:r>
              <a:rPr lang="en-GB" sz="1200" b="1">
                <a:solidFill>
                  <a:srgbClr val="000000"/>
                </a:solidFill>
                <a:latin typeface="Courier New" pitchFamily="49" charset="0"/>
              </a:rPr>
              <a:t>)</a:t>
            </a:r>
          </a:p>
          <a:p>
            <a:r>
              <a:rPr lang="en-GB" sz="1200" b="1">
                <a:solidFill>
                  <a:srgbClr val="000000"/>
                </a:solidFill>
                <a:latin typeface="Courier New" pitchFamily="49" charset="0"/>
              </a:rPr>
              <a:t>{</a:t>
            </a:r>
          </a:p>
          <a:p>
            <a:r>
              <a:rPr lang="en-GB" sz="1200" b="1">
                <a:solidFill>
                  <a:srgbClr val="00B050"/>
                </a:solidFill>
                <a:latin typeface="Courier New" pitchFamily="49" charset="0"/>
              </a:rPr>
              <a:t>  // </a:t>
            </a:r>
            <a:r>
              <a:rPr lang="en-GB" sz="1200" b="1" smtClean="0">
                <a:solidFill>
                  <a:srgbClr val="00B050"/>
                </a:solidFill>
                <a:latin typeface="Courier New" pitchFamily="49" charset="0"/>
              </a:rPr>
              <a:t>cast </a:t>
            </a:r>
            <a:r>
              <a:rPr lang="en-GB" sz="1200" b="1">
                <a:solidFill>
                  <a:srgbClr val="00B050"/>
                </a:solidFill>
                <a:latin typeface="Courier New" pitchFamily="49" charset="0"/>
              </a:rPr>
              <a:t>to Rebar and get its first curve</a:t>
            </a:r>
          </a:p>
          <a:p>
            <a:r>
              <a:rPr lang="en-GB" sz="1200" b="1">
                <a:solidFill>
                  <a:srgbClr val="000000"/>
                </a:solidFill>
                <a:latin typeface="Courier New" pitchFamily="49" charset="0"/>
              </a:rPr>
              <a:t>  Revit.Elements.Rebar rebar = </a:t>
            </a:r>
            <a:r>
              <a:rPr lang="en-GB" sz="1200" b="1" smtClean="0">
                <a:solidFill>
                  <a:srgbClr val="000000"/>
                </a:solidFill>
                <a:latin typeface="Courier New" pitchFamily="49" charset="0"/>
              </a:rPr>
              <a:t>elem as Rebar;</a:t>
            </a:r>
            <a:endParaRPr lang="en-GB" sz="1200" b="1">
              <a:solidFill>
                <a:srgbClr val="000000"/>
              </a:solidFill>
              <a:latin typeface="Courier New" pitchFamily="49" charset="0"/>
            </a:endParaRPr>
          </a:p>
          <a:p>
            <a:r>
              <a:rPr lang="en-GB" sz="1200" b="1">
                <a:solidFill>
                  <a:srgbClr val="000000"/>
                </a:solidFill>
                <a:latin typeface="Courier New" pitchFamily="49" charset="0"/>
              </a:rPr>
              <a:t>  Revit.Geometry.Curve curve = rebar.Curves.get_Item(0);</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calculate arguments</a:t>
            </a:r>
            <a:endParaRPr lang="en-GB" sz="1200" b="1">
              <a:solidFill>
                <a:srgbClr val="00B050"/>
              </a:solidFill>
              <a:latin typeface="Courier New" pitchFamily="49" charset="0"/>
            </a:endParaRPr>
          </a:p>
          <a:p>
            <a:r>
              <a:rPr lang="en-GB" sz="1200" b="1">
                <a:solidFill>
                  <a:srgbClr val="000000"/>
                </a:solidFill>
                <a:latin typeface="Courier New" pitchFamily="49" charset="0"/>
              </a:rPr>
              <a:t>  Revit.Geometry.XYZ origin = curve.get_EndPoint(0);</a:t>
            </a:r>
          </a:p>
          <a:p>
            <a:r>
              <a:rPr lang="en-GB" sz="1200" b="1">
                <a:solidFill>
                  <a:srgbClr val="000000"/>
                </a:solidFill>
                <a:latin typeface="Courier New" pitchFamily="49" charset="0"/>
              </a:rPr>
              <a:t>  origin.X += curve.Length * 10; </a:t>
            </a:r>
            <a:r>
              <a:rPr lang="en-GB" sz="1200" b="1">
                <a:solidFill>
                  <a:srgbClr val="00B050"/>
                </a:solidFill>
                <a:latin typeface="Courier New" pitchFamily="49" charset="0"/>
              </a:rPr>
              <a:t>// draw the text at the right size</a:t>
            </a:r>
          </a:p>
          <a:p>
            <a:r>
              <a:rPr lang="en-GB" sz="1200" b="1">
                <a:solidFill>
                  <a:srgbClr val="000000"/>
                </a:solidFill>
                <a:latin typeface="Courier New" pitchFamily="49" charset="0"/>
              </a:rPr>
              <a:t>  Revit.Geometry.XYZ baseVec = new Revit.Geometry.XYZ(1,0,0);</a:t>
            </a:r>
          </a:p>
          <a:p>
            <a:r>
              <a:rPr lang="en-GB" sz="1200" b="1">
                <a:solidFill>
                  <a:srgbClr val="000000"/>
                </a:solidFill>
                <a:latin typeface="Courier New" pitchFamily="49" charset="0"/>
              </a:rPr>
              <a:t>  Revit.Geometry.XYZ upVec = new Revit.Geometry.XYZ(0,0,1);</a:t>
            </a:r>
          </a:p>
          <a:p>
            <a:r>
              <a:rPr lang="en-GB" sz="1200" b="1">
                <a:solidFill>
                  <a:srgbClr val="000000"/>
                </a:solidFill>
                <a:latin typeface="Courier New" pitchFamily="49" charset="0"/>
              </a:rPr>
              <a:t>  double textSize = curve.Length / 10;</a:t>
            </a:r>
          </a:p>
          <a:p>
            <a:r>
              <a:rPr lang="en-GB" sz="1200" b="1">
                <a:solidFill>
                  <a:srgbClr val="000000"/>
                </a:solidFill>
                <a:latin typeface="Courier New" pitchFamily="49" charset="0"/>
              </a:rPr>
              <a:t>  double lineWidth = curve.Length / 50;</a:t>
            </a:r>
          </a:p>
          <a:p>
            <a:r>
              <a:rPr lang="en-GB" sz="1200" b="1">
                <a:solidFill>
                  <a:srgbClr val="000000"/>
                </a:solidFill>
                <a:latin typeface="Courier New" pitchFamily="49" charset="0"/>
              </a:rPr>
              <a:t>  string strText = "This is " + rebar.Category.Name + " : " + rebar.Name;</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create </a:t>
            </a:r>
            <a:r>
              <a:rPr lang="en-GB" sz="1200" b="1">
                <a:solidFill>
                  <a:srgbClr val="00B050"/>
                </a:solidFill>
                <a:latin typeface="Courier New" pitchFamily="49" charset="0"/>
              </a:rPr>
              <a:t>the text</a:t>
            </a:r>
          </a:p>
          <a:p>
            <a:r>
              <a:rPr lang="en-GB" sz="1200" b="1">
                <a:solidFill>
                  <a:srgbClr val="000000"/>
                </a:solidFill>
                <a:latin typeface="Courier New" pitchFamily="49" charset="0"/>
              </a:rPr>
              <a:t>  Revit.Elements.TextNote text = revitDoc.</a:t>
            </a:r>
            <a:r>
              <a:rPr lang="en-GB" sz="1200" b="1">
                <a:solidFill>
                  <a:srgbClr val="C00000"/>
                </a:solidFill>
                <a:latin typeface="Courier New" pitchFamily="49" charset="0"/>
              </a:rPr>
              <a:t>Create.NewTextNote</a:t>
            </a:r>
            <a:r>
              <a:rPr lang="en-GB" sz="1200" b="1">
                <a:solidFill>
                  <a:srgbClr val="000000"/>
                </a:solidFill>
                <a:latin typeface="Courier New" pitchFamily="49" charset="0"/>
              </a:rPr>
              <a:t>(</a:t>
            </a:r>
          </a:p>
          <a:p>
            <a:r>
              <a:rPr lang="en-GB" sz="1200" b="1">
                <a:solidFill>
                  <a:srgbClr val="000000"/>
                </a:solidFill>
                <a:latin typeface="Courier New" pitchFamily="49" charset="0"/>
              </a:rPr>
              <a:t>    view, origin, baseVec, upVec, textSize, lineWidth, </a:t>
            </a:r>
          </a:p>
          <a:p>
            <a:r>
              <a:rPr lang="en-GB" sz="1200" b="1">
                <a:solidFill>
                  <a:srgbClr val="000000"/>
                </a:solidFill>
                <a:latin typeface="Courier New" pitchFamily="49" charset="0"/>
              </a:rPr>
              <a:t>    Revit.Enums.TextAlignFlags.TEF_ALIGN_CENTER </a:t>
            </a:r>
          </a:p>
          <a:p>
            <a:r>
              <a:rPr lang="en-GB" sz="1200" b="1">
                <a:solidFill>
                  <a:srgbClr val="000000"/>
                </a:solidFill>
                <a:latin typeface="Courier New" pitchFamily="49" charset="0"/>
              </a:rPr>
              <a:t>    | Revit.Enums.TextAlignFlags.TEF_ALIGN_MIDDLE, strText );</a:t>
            </a:r>
          </a:p>
          <a:p>
            <a:r>
              <a:rPr lang="en-GB" sz="1200" b="1" smtClean="0">
                <a:solidFill>
                  <a:srgbClr val="000000"/>
                </a:solidFill>
                <a:latin typeface="Courier New" pitchFamily="49" charset="0"/>
              </a:rPr>
              <a:t>  text.Width </a:t>
            </a:r>
            <a:r>
              <a:rPr lang="en-GB" sz="1200" b="1">
                <a:solidFill>
                  <a:srgbClr val="000000"/>
                </a:solidFill>
                <a:latin typeface="Courier New" pitchFamily="49" charset="0"/>
              </a:rPr>
              <a:t>= curve.Length * 10; // set the width of the text</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61"/>
            <a:ext cx="8475060" cy="5281699"/>
          </a:xfrm>
        </p:spPr>
        <p:txBody>
          <a:bodyPr/>
          <a:lstStyle/>
          <a:p>
            <a:pPr>
              <a:spcBef>
                <a:spcPts val="300"/>
              </a:spcBef>
              <a:defRPr/>
            </a:pPr>
            <a:r>
              <a:rPr lang="en-GB" sz="2400" dirty="0" smtClean="0"/>
              <a:t>Online Help and </a:t>
            </a:r>
            <a:r>
              <a:rPr lang="en-GB" sz="2400" smtClean="0"/>
              <a:t>SDK Samples</a:t>
            </a:r>
          </a:p>
          <a:p>
            <a:pPr>
              <a:spcBef>
                <a:spcPts val="300"/>
              </a:spcBef>
              <a:defRPr/>
            </a:pPr>
            <a:r>
              <a:rPr lang="en-US" sz="2400" smtClean="0"/>
              <a:t>Revit Developer Center</a:t>
            </a:r>
          </a:p>
          <a:p>
            <a:pPr lvl="1">
              <a:spcBef>
                <a:spcPts val="300"/>
              </a:spcBef>
              <a:defRPr/>
            </a:pPr>
            <a:r>
              <a:rPr lang="en-GB" sz="1600" smtClean="0">
                <a:hlinkClick r:id="rId3"/>
              </a:rPr>
              <a:t>http://www.autodesk.com/developrevit</a:t>
            </a:r>
            <a:endParaRPr lang="en-GB" sz="1600" smtClean="0"/>
          </a:p>
          <a:p>
            <a:pPr>
              <a:spcBef>
                <a:spcPts val="300"/>
              </a:spcBef>
            </a:pPr>
            <a:r>
              <a:rPr lang="en-GB" sz="2400" smtClean="0"/>
              <a:t>DevTV </a:t>
            </a:r>
            <a:r>
              <a:rPr lang="en-GB" sz="2400" dirty="0" smtClean="0"/>
              <a:t>Introduction to </a:t>
            </a:r>
            <a:r>
              <a:rPr lang="en-GB" sz="2400" err="1" smtClean="0"/>
              <a:t>Revit</a:t>
            </a:r>
            <a:r>
              <a:rPr lang="en-GB" sz="2400" smtClean="0"/>
              <a:t> Programming</a:t>
            </a:r>
            <a:endParaRPr lang="en-GB" sz="2400" dirty="0" smtClean="0"/>
          </a:p>
          <a:p>
            <a:pPr>
              <a:spcBef>
                <a:spcPts val="300"/>
              </a:spcBef>
            </a:pPr>
            <a:r>
              <a:rPr lang="en-GB" sz="2400" smtClean="0"/>
              <a:t>Revit Programming Introduction Webcasts and Classes</a:t>
            </a:r>
            <a:endParaRPr lang="en-GB" sz="2400" dirty="0" smtClean="0"/>
          </a:p>
          <a:p>
            <a:pPr lvl="1">
              <a:spcBef>
                <a:spcPts val="300"/>
              </a:spcBef>
            </a:pPr>
            <a:r>
              <a:rPr lang="en-GB" sz="1600" smtClean="0">
                <a:hlinkClick r:id="rId4"/>
              </a:rPr>
              <a:t>http</a:t>
            </a:r>
            <a:r>
              <a:rPr lang="en-GB" sz="1600" dirty="0" smtClean="0">
                <a:hlinkClick r:id="rId4"/>
              </a:rPr>
              <a:t>://www.adskconsulting.com/adn/cs/api_course_sched.php</a:t>
            </a:r>
            <a:endParaRPr lang="en-GB" sz="1600" dirty="0" smtClean="0"/>
          </a:p>
          <a:p>
            <a:pPr>
              <a:spcBef>
                <a:spcPts val="300"/>
              </a:spcBef>
              <a:defRPr/>
            </a:pPr>
            <a:r>
              <a:rPr lang="en-GB" sz="2400" dirty="0" smtClean="0"/>
              <a:t>Discussion Groups</a:t>
            </a:r>
          </a:p>
          <a:p>
            <a:pPr lvl="1">
              <a:spcBef>
                <a:spcPts val="300"/>
              </a:spcBef>
              <a:defRPr/>
            </a:pPr>
            <a:r>
              <a:rPr lang="en-GB" sz="1600" noProof="1" smtClean="0">
                <a:hlinkClick r:id="rId5"/>
              </a:rPr>
              <a:t>http://discussion.autodesk.com</a:t>
            </a:r>
            <a:r>
              <a:rPr lang="en-US" sz="1600" noProof="1" smtClean="0"/>
              <a:t>  &gt; Revit API</a:t>
            </a:r>
            <a:endParaRPr lang="en-GB" sz="1600" dirty="0" smtClean="0"/>
          </a:p>
          <a:p>
            <a:pPr>
              <a:spcBef>
                <a:spcPts val="300"/>
              </a:spcBef>
              <a:defRPr/>
            </a:pPr>
            <a:r>
              <a:rPr lang="en-GB" sz="2400" dirty="0" smtClean="0"/>
              <a:t>API Training Classes</a:t>
            </a:r>
          </a:p>
          <a:p>
            <a:pPr lvl="1">
              <a:spcBef>
                <a:spcPts val="300"/>
              </a:spcBef>
              <a:defRPr/>
            </a:pPr>
            <a:r>
              <a:rPr lang="en-GB" sz="1600" noProof="1" smtClean="0">
                <a:hlinkClick r:id="rId6"/>
              </a:rPr>
              <a:t>http://www.autodesk.com/apitraining</a:t>
            </a:r>
            <a:endParaRPr lang="en-GB" sz="1600" noProof="1" smtClean="0"/>
          </a:p>
          <a:p>
            <a:pPr>
              <a:spcBef>
                <a:spcPts val="300"/>
              </a:spcBef>
              <a:defRPr/>
            </a:pPr>
            <a:r>
              <a:rPr lang="en-GB" sz="2400" dirty="0" smtClean="0"/>
              <a:t>Autodesk Developer Network</a:t>
            </a:r>
          </a:p>
          <a:p>
            <a:pPr lvl="1">
              <a:spcBef>
                <a:spcPts val="300"/>
              </a:spcBef>
              <a:defRPr/>
            </a:pPr>
            <a:r>
              <a:rPr lang="en-GB" sz="1600" noProof="1" smtClean="0">
                <a:hlinkClick r:id="rId5"/>
              </a:rPr>
              <a:t>http://</a:t>
            </a:r>
            <a:r>
              <a:rPr lang="en-GB" sz="1600" noProof="1" smtClean="0">
                <a:hlinkClick r:id="rId7"/>
              </a:rPr>
              <a:t>www.autodesk.com/</a:t>
            </a:r>
            <a:r>
              <a:rPr lang="en-US" sz="1600" dirty="0" err="1" smtClean="0">
                <a:hlinkClick r:id="rId7"/>
              </a:rPr>
              <a:t>joinadn</a:t>
            </a:r>
            <a:endParaRPr lang="en-US" sz="1600" dirty="0" smtClean="0"/>
          </a:p>
          <a:p>
            <a:pPr marL="0" indent="0">
              <a:lnSpc>
                <a:spcPct val="90000"/>
              </a:lnSpc>
              <a:spcBef>
                <a:spcPts val="300"/>
              </a:spcBef>
              <a:defRPr/>
            </a:pPr>
            <a:r>
              <a:rPr lang="en-GB" sz="2400" dirty="0" err="1" smtClean="0"/>
              <a:t>DevHelp</a:t>
            </a:r>
            <a:r>
              <a:rPr lang="en-GB" sz="2400" dirty="0" smtClean="0"/>
              <a:t> Online for ADN members</a:t>
            </a:r>
            <a:endParaRPr lang="en-GB" sz="3200" dirty="0" smtClean="0"/>
          </a:p>
          <a:p>
            <a:pPr lvl="1">
              <a:lnSpc>
                <a:spcPct val="90000"/>
              </a:lnSpc>
              <a:spcBef>
                <a:spcPts val="300"/>
              </a:spcBef>
              <a:defRPr/>
            </a:pPr>
            <a:r>
              <a:rPr lang="en-GB" sz="1600" noProof="1" smtClean="0">
                <a:hlinkClick r:id="rId5"/>
              </a:rPr>
              <a:t>http://</a:t>
            </a:r>
            <a:r>
              <a:rPr lang="en-GB" sz="1600" noProof="1" smtClean="0">
                <a:hlinkClick r:id="rId7"/>
              </a:rPr>
              <a:t>adn.autodesk.com</a:t>
            </a:r>
            <a:endParaRPr lang="en-US" sz="2000" dirty="0" smtClean="0"/>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22868" y="1263560"/>
            <a:ext cx="8328368" cy="733595"/>
          </a:xfrm>
        </p:spPr>
        <p:txBody>
          <a:bodyPr/>
          <a:lstStyle/>
          <a:p>
            <a:pPr algn="ctr"/>
            <a:r>
              <a:rPr lang="en-GB" sz="3600" smtClean="0"/>
              <a:t>Thank you very much! </a:t>
            </a:r>
          </a:p>
        </p:txBody>
      </p:sp>
      <p:sp>
        <p:nvSpPr>
          <p:cNvPr id="74755" name="Rectangle 3"/>
          <p:cNvSpPr>
            <a:spLocks noGrp="1" noChangeArrowheads="1"/>
          </p:cNvSpPr>
          <p:nvPr>
            <p:ph idx="1"/>
          </p:nvPr>
        </p:nvSpPr>
        <p:spPr>
          <a:xfrm>
            <a:off x="311782" y="2406567"/>
            <a:ext cx="8339454" cy="1022434"/>
          </a:xfrm>
        </p:spPr>
        <p:txBody>
          <a:bodyPr/>
          <a:lstStyle/>
          <a:p>
            <a:pPr algn="ctr"/>
            <a:r>
              <a:rPr lang="en-US" sz="2400" smtClean="0"/>
              <a:t>Thank you for your interest and attention!</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1"/>
          </a:solidFill>
          <a:ln w="9525">
            <a:noFill/>
            <a:miter lim="800000"/>
            <a:headEnd/>
            <a:tailEnd/>
          </a:ln>
        </p:spPr>
        <p:txBody>
          <a:bodyPr wrap="none" lIns="91405" tIns="45703" rIns="91405" bIns="45703"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2400304"/>
            <a:ext cx="9144000" cy="1600200"/>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7924800" cy="1143000"/>
          </a:xfrm>
        </p:spPr>
        <p:txBody>
          <a:bodyPr/>
          <a:lstStyle/>
          <a:p>
            <a:pPr eaLnBrk="1" hangingPunct="1"/>
            <a:r>
              <a:rPr lang="en-GB" dirty="0" smtClean="0"/>
              <a:t>Issues to Address</a:t>
            </a:r>
          </a:p>
        </p:txBody>
      </p:sp>
      <p:sp>
        <p:nvSpPr>
          <p:cNvPr id="11267" name="Rectangle 3"/>
          <p:cNvSpPr>
            <a:spLocks noGrp="1" noChangeArrowheads="1"/>
          </p:cNvSpPr>
          <p:nvPr>
            <p:ph idx="1"/>
          </p:nvPr>
        </p:nvSpPr>
        <p:spPr>
          <a:xfrm>
            <a:off x="319088" y="1398588"/>
            <a:ext cx="8140700" cy="4619625"/>
          </a:xfrm>
        </p:spPr>
        <p:txBody>
          <a:bodyPr/>
          <a:lstStyle/>
          <a:p>
            <a:pPr marL="0" indent="0"/>
            <a:r>
              <a:rPr lang="en-GB" dirty="0" smtClean="0"/>
              <a:t>Problems addressed by Revit Structure</a:t>
            </a:r>
          </a:p>
          <a:p>
            <a:pPr marL="342774" lvl="1" indent="-228516"/>
            <a:r>
              <a:rPr lang="en-GB" dirty="0" smtClean="0"/>
              <a:t>Same information is duplicated for different tasks</a:t>
            </a:r>
          </a:p>
          <a:p>
            <a:pPr marL="342774" lvl="1" indent="-228516"/>
            <a:r>
              <a:rPr lang="en-GB" dirty="0" smtClean="0"/>
              <a:t>Lack of coordination tools</a:t>
            </a:r>
          </a:p>
          <a:p>
            <a:pPr marL="685546" lvl="2" indent="-228516"/>
            <a:r>
              <a:rPr lang="en-GB" sz="2400" dirty="0" smtClean="0"/>
              <a:t>Between drafters and engineers</a:t>
            </a:r>
          </a:p>
          <a:p>
            <a:pPr marL="685546" lvl="2" indent="-228516"/>
            <a:r>
              <a:rPr lang="en-GB" sz="2400" dirty="0" smtClean="0"/>
              <a:t>Between architects and engineers</a:t>
            </a:r>
          </a:p>
          <a:p>
            <a:pPr marL="342774" lvl="1" indent="-228516"/>
            <a:r>
              <a:rPr lang="en-GB" dirty="0" smtClean="0"/>
              <a:t>Lack of standard software modelling platform</a:t>
            </a:r>
          </a:p>
          <a:p>
            <a:pPr marL="0" indent="0"/>
            <a:r>
              <a:rPr lang="en-GB" dirty="0" smtClean="0"/>
              <a:t>How are these problems addressed?</a:t>
            </a:r>
          </a:p>
        </p:txBody>
      </p:sp>
      <p:sp>
        <p:nvSpPr>
          <p:cNvPr id="112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7924800" cy="1143000"/>
          </a:xfrm>
        </p:spPr>
        <p:txBody>
          <a:bodyPr/>
          <a:lstStyle/>
          <a:p>
            <a:pPr eaLnBrk="1" hangingPunct="1"/>
            <a:r>
              <a:rPr lang="en-GB" dirty="0" smtClean="0"/>
              <a:t>Introduction</a:t>
            </a:r>
          </a:p>
        </p:txBody>
      </p:sp>
      <p:pic>
        <p:nvPicPr>
          <p:cNvPr id="12291" name="Picture 3"/>
          <p:cNvPicPr>
            <a:picLocks noChangeAspect="1" noChangeArrowheads="1"/>
          </p:cNvPicPr>
          <p:nvPr/>
        </p:nvPicPr>
        <p:blipFill>
          <a:blip r:embed="rId3" cstate="print"/>
          <a:srcRect/>
          <a:stretch>
            <a:fillRect/>
          </a:stretch>
        </p:blipFill>
        <p:spPr bwMode="auto">
          <a:xfrm>
            <a:off x="1017616" y="1000111"/>
            <a:ext cx="7126287" cy="5126037"/>
          </a:xfrm>
          <a:prstGeom prst="rect">
            <a:avLst/>
          </a:prstGeom>
          <a:noFill/>
          <a:ln w="9525" algn="ctr">
            <a:noFill/>
            <a:miter lim="800000"/>
            <a:headEnd/>
            <a:tailEnd/>
          </a:ln>
        </p:spPr>
      </p:pic>
      <p:sp>
        <p:nvSpPr>
          <p:cNvPr id="122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31" name="Group 19"/>
          <p:cNvGrpSpPr>
            <a:grpSpLocks/>
          </p:cNvGrpSpPr>
          <p:nvPr/>
        </p:nvGrpSpPr>
        <p:grpSpPr bwMode="auto">
          <a:xfrm>
            <a:off x="2970213" y="4357697"/>
            <a:ext cx="3262312" cy="1965325"/>
            <a:chOff x="1929" y="2832"/>
            <a:chExt cx="2055" cy="1238"/>
          </a:xfrm>
        </p:grpSpPr>
        <p:pic>
          <p:nvPicPr>
            <p:cNvPr id="13338" name="Picture 20"/>
            <p:cNvPicPr>
              <a:picLocks noChangeAspect="1" noChangeArrowheads="1"/>
            </p:cNvPicPr>
            <p:nvPr/>
          </p:nvPicPr>
          <p:blipFill>
            <a:blip r:embed="rId7" cstate="print"/>
            <a:srcRect/>
            <a:stretch>
              <a:fillRect/>
            </a:stretch>
          </p:blipFill>
          <p:spPr bwMode="auto">
            <a:xfrm>
              <a:off x="1929" y="3329"/>
              <a:ext cx="970" cy="733"/>
            </a:xfrm>
            <a:prstGeom prst="rect">
              <a:avLst/>
            </a:prstGeom>
            <a:noFill/>
            <a:ln w="9525">
              <a:noFill/>
              <a:miter lim="800000"/>
              <a:headEnd/>
              <a:tailEnd/>
            </a:ln>
          </p:spPr>
        </p:pic>
        <p:pic>
          <p:nvPicPr>
            <p:cNvPr id="13339" name="Picture 21"/>
            <p:cNvPicPr>
              <a:picLocks noChangeAspect="1" noChangeArrowheads="1"/>
            </p:cNvPicPr>
            <p:nvPr/>
          </p:nvPicPr>
          <p:blipFill>
            <a:blip r:embed="rId8" cstate="print"/>
            <a:srcRect/>
            <a:stretch>
              <a:fillRect/>
            </a:stretch>
          </p:blipFill>
          <p:spPr bwMode="auto">
            <a:xfrm>
              <a:off x="3066" y="3329"/>
              <a:ext cx="918" cy="741"/>
            </a:xfrm>
            <a:prstGeom prst="rect">
              <a:avLst/>
            </a:prstGeom>
            <a:noFill/>
            <a:ln w="9525">
              <a:noFill/>
              <a:miter lim="800000"/>
              <a:headEnd/>
              <a:tailEnd/>
            </a:ln>
          </p:spPr>
        </p:pic>
        <p:sp>
          <p:nvSpPr>
            <p:cNvPr id="13340" name="AutoShape 22"/>
            <p:cNvSpPr>
              <a:spLocks noChangeArrowheads="1"/>
            </p:cNvSpPr>
            <p:nvPr/>
          </p:nvSpPr>
          <p:spPr bwMode="auto">
            <a:xfrm>
              <a:off x="3312"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sp>
          <p:nvSpPr>
            <p:cNvPr id="13341" name="AutoShape 23"/>
            <p:cNvSpPr>
              <a:spLocks noChangeArrowheads="1"/>
            </p:cNvSpPr>
            <p:nvPr/>
          </p:nvSpPr>
          <p:spPr bwMode="auto">
            <a:xfrm>
              <a:off x="2496"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grpSp>
      <p:sp>
        <p:nvSpPr>
          <p:cNvPr id="13314" name="Text Box 2"/>
          <p:cNvSpPr txBox="1">
            <a:spLocks noChangeArrowheads="1"/>
          </p:cNvSpPr>
          <p:nvPr/>
        </p:nvSpPr>
        <p:spPr bwMode="auto">
          <a:xfrm>
            <a:off x="3359151" y="2587620"/>
            <a:ext cx="766360"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ARCHITECTS</a:t>
            </a:r>
          </a:p>
        </p:txBody>
      </p:sp>
      <p:sp>
        <p:nvSpPr>
          <p:cNvPr id="13315" name="Text Box 3"/>
          <p:cNvSpPr txBox="1">
            <a:spLocks noChangeArrowheads="1"/>
          </p:cNvSpPr>
          <p:nvPr/>
        </p:nvSpPr>
        <p:spPr bwMode="auto">
          <a:xfrm>
            <a:off x="4111625" y="4740275"/>
            <a:ext cx="1054100" cy="307742"/>
          </a:xfrm>
          <a:prstGeom prst="rect">
            <a:avLst/>
          </a:prstGeom>
          <a:noFill/>
          <a:ln w="9525">
            <a:noFill/>
            <a:miter lim="800000"/>
            <a:headEnd/>
            <a:tailEnd/>
          </a:ln>
        </p:spPr>
        <p:txBody>
          <a:bodyPr lIns="91405" tIns="45703" rIns="91405" bIns="45703">
            <a:spAutoFit/>
          </a:bodyPr>
          <a:lstStyle/>
          <a:p>
            <a:pPr algn="ctr"/>
            <a:r>
              <a:rPr lang="en-US" sz="700" b="1"/>
              <a:t>STRUCTURAL</a:t>
            </a:r>
          </a:p>
          <a:p>
            <a:pPr algn="ctr"/>
            <a:r>
              <a:rPr lang="en-US" sz="700" b="1">
                <a:solidFill>
                  <a:schemeClr val="tx1"/>
                </a:solidFill>
              </a:rPr>
              <a:t>ENGINEERS</a:t>
            </a:r>
          </a:p>
        </p:txBody>
      </p:sp>
      <p:sp>
        <p:nvSpPr>
          <p:cNvPr id="13316" name="Text Box 4"/>
          <p:cNvSpPr txBox="1">
            <a:spLocks noChangeArrowheads="1"/>
          </p:cNvSpPr>
          <p:nvPr/>
        </p:nvSpPr>
        <p:spPr bwMode="auto">
          <a:xfrm>
            <a:off x="725488" y="2798764"/>
            <a:ext cx="645744"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BUILDERS</a:t>
            </a:r>
          </a:p>
        </p:txBody>
      </p:sp>
      <p:sp>
        <p:nvSpPr>
          <p:cNvPr id="13317" name="Text Box 5"/>
          <p:cNvSpPr txBox="1">
            <a:spLocks noChangeArrowheads="1"/>
          </p:cNvSpPr>
          <p:nvPr/>
        </p:nvSpPr>
        <p:spPr bwMode="auto">
          <a:xfrm>
            <a:off x="401638" y="5175250"/>
            <a:ext cx="1219200" cy="200476"/>
          </a:xfrm>
          <a:prstGeom prst="rect">
            <a:avLst/>
          </a:prstGeom>
          <a:noFill/>
          <a:ln w="9525">
            <a:noFill/>
            <a:miter lim="800000"/>
            <a:headEnd/>
            <a:tailEnd/>
          </a:ln>
        </p:spPr>
        <p:txBody>
          <a:bodyPr lIns="91405" tIns="45703" rIns="91405" bIns="45703">
            <a:spAutoFit/>
          </a:bodyPr>
          <a:lstStyle/>
          <a:p>
            <a:pPr algn="ctr"/>
            <a:r>
              <a:rPr lang="en-US" sz="700" b="1">
                <a:solidFill>
                  <a:schemeClr val="tx1"/>
                </a:solidFill>
              </a:rPr>
              <a:t>FABRICATORS</a:t>
            </a:r>
          </a:p>
        </p:txBody>
      </p:sp>
      <p:pic>
        <p:nvPicPr>
          <p:cNvPr id="1296392" name="blast analysis.avi">
            <a:hlinkClick r:id="" action="ppaction://media"/>
          </p:cNvPr>
          <p:cNvPicPr>
            <a:picLocks noRot="1" noChangeAspect="1" noChangeArrowheads="1"/>
          </p:cNvPicPr>
          <p:nvPr>
            <a:videoFile r:link="rId1"/>
          </p:nvPr>
        </p:nvPicPr>
        <p:blipFill>
          <a:blip r:embed="rId9" cstate="print"/>
          <a:srcRect/>
          <a:stretch>
            <a:fillRect/>
          </a:stretch>
        </p:blipFill>
        <p:spPr bwMode="auto">
          <a:xfrm>
            <a:off x="6827838" y="2695578"/>
            <a:ext cx="1630362" cy="1190625"/>
          </a:xfrm>
          <a:prstGeom prst="rect">
            <a:avLst/>
          </a:prstGeom>
          <a:noFill/>
          <a:ln w="9525">
            <a:solidFill>
              <a:schemeClr val="tx1"/>
            </a:solidFill>
            <a:miter lim="800000"/>
            <a:headEnd/>
            <a:tailEnd/>
          </a:ln>
        </p:spPr>
      </p:pic>
      <p:sp>
        <p:nvSpPr>
          <p:cNvPr id="13321" name="AutoShape 9"/>
          <p:cNvSpPr>
            <a:spLocks noChangeArrowheads="1"/>
          </p:cNvSpPr>
          <p:nvPr/>
        </p:nvSpPr>
        <p:spPr bwMode="auto">
          <a:xfrm>
            <a:off x="4449763" y="2636838"/>
            <a:ext cx="304800" cy="615950"/>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22" name="AutoShape 10"/>
          <p:cNvSpPr>
            <a:spLocks noChangeArrowheads="1"/>
          </p:cNvSpPr>
          <p:nvPr/>
        </p:nvSpPr>
        <p:spPr bwMode="auto">
          <a:xfrm rot="5400000">
            <a:off x="6187282" y="4221956"/>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pic>
        <p:nvPicPr>
          <p:cNvPr id="1296395" name="fabrication.avi">
            <a:hlinkClick r:id="" action="ppaction://media"/>
          </p:cNvPr>
          <p:cNvPicPr>
            <a:picLocks noRot="1" noChangeAspect="1" noChangeArrowheads="1"/>
          </p:cNvPicPr>
          <p:nvPr>
            <a:videoFile r:link="rId2"/>
          </p:nvPr>
        </p:nvPicPr>
        <p:blipFill>
          <a:blip r:embed="rId10" cstate="print">
            <a:clrChange>
              <a:clrFrom>
                <a:srgbClr val="000000"/>
              </a:clrFrom>
              <a:clrTo>
                <a:srgbClr val="000000">
                  <a:alpha val="0"/>
                </a:srgbClr>
              </a:clrTo>
            </a:clrChange>
          </a:blip>
          <a:srcRect/>
          <a:stretch>
            <a:fillRect/>
          </a:stretch>
        </p:blipFill>
        <p:spPr bwMode="auto">
          <a:xfrm>
            <a:off x="395288" y="3865566"/>
            <a:ext cx="1409700" cy="1150937"/>
          </a:xfrm>
          <a:prstGeom prst="rect">
            <a:avLst/>
          </a:prstGeom>
          <a:noFill/>
          <a:ln w="9525">
            <a:noFill/>
            <a:miter lim="800000"/>
            <a:headEnd/>
            <a:tailEnd/>
          </a:ln>
        </p:spPr>
      </p:pic>
      <p:pic>
        <p:nvPicPr>
          <p:cNvPr id="1296396" name="animation.avi">
            <a:hlinkClick r:id="" action="ppaction://media"/>
          </p:cNvPr>
          <p:cNvPicPr>
            <a:picLocks noRot="1" noChangeAspect="1" noChangeArrowheads="1"/>
          </p:cNvPicPr>
          <p:nvPr>
            <a:videoFile r:link="rId3"/>
          </p:nvPr>
        </p:nvPicPr>
        <p:blipFill>
          <a:blip r:embed="rId11" cstate="print"/>
          <a:srcRect/>
          <a:stretch>
            <a:fillRect/>
          </a:stretch>
        </p:blipFill>
        <p:spPr bwMode="auto">
          <a:xfrm>
            <a:off x="6827841" y="4038601"/>
            <a:ext cx="1628775" cy="1174750"/>
          </a:xfrm>
          <a:prstGeom prst="rect">
            <a:avLst/>
          </a:prstGeom>
          <a:noFill/>
          <a:ln w="9525">
            <a:solidFill>
              <a:schemeClr val="tx1"/>
            </a:solidFill>
            <a:miter lim="800000"/>
            <a:headEnd/>
            <a:tailEnd/>
          </a:ln>
        </p:spPr>
      </p:pic>
      <p:pic>
        <p:nvPicPr>
          <p:cNvPr id="13325" name="Picture 13" descr="CC_GIF_Animation_3-1"/>
          <p:cNvPicPr>
            <a:picLocks noChangeAspect="1" noChangeArrowheads="1" noCrop="1"/>
          </p:cNvPicPr>
          <p:nvPr/>
        </p:nvPicPr>
        <p:blipFill>
          <a:blip r:embed="rId12" cstate="print"/>
          <a:srcRect/>
          <a:stretch>
            <a:fillRect/>
          </a:stretch>
        </p:blipFill>
        <p:spPr bwMode="auto">
          <a:xfrm>
            <a:off x="3352800" y="1082675"/>
            <a:ext cx="2497138" cy="1295400"/>
          </a:xfrm>
          <a:prstGeom prst="rect">
            <a:avLst/>
          </a:prstGeom>
          <a:noFill/>
          <a:ln w="9525">
            <a:noFill/>
            <a:miter lim="800000"/>
            <a:headEnd/>
            <a:tailEnd/>
          </a:ln>
        </p:spPr>
      </p:pic>
      <p:pic>
        <p:nvPicPr>
          <p:cNvPr id="13326" name="Picture 14"/>
          <p:cNvPicPr>
            <a:picLocks noChangeAspect="1" noChangeArrowheads="1"/>
          </p:cNvPicPr>
          <p:nvPr/>
        </p:nvPicPr>
        <p:blipFill>
          <a:blip r:embed="rId13" cstate="print"/>
          <a:srcRect/>
          <a:stretch>
            <a:fillRect/>
          </a:stretch>
        </p:blipFill>
        <p:spPr bwMode="auto">
          <a:xfrm>
            <a:off x="3354388" y="1033458"/>
            <a:ext cx="2495550" cy="1477962"/>
          </a:xfrm>
          <a:prstGeom prst="rect">
            <a:avLst/>
          </a:prstGeom>
          <a:noFill/>
          <a:ln w="9525">
            <a:solidFill>
              <a:schemeClr val="tx1"/>
            </a:solidFill>
            <a:miter lim="800000"/>
            <a:headEnd/>
            <a:tailEnd/>
          </a:ln>
        </p:spPr>
      </p:pic>
      <p:pic>
        <p:nvPicPr>
          <p:cNvPr id="13328" name="Picture 16" descr="eseq_5thMad"/>
          <p:cNvPicPr>
            <a:picLocks noChangeAspect="1" noChangeArrowheads="1" noCrop="1"/>
          </p:cNvPicPr>
          <p:nvPr/>
        </p:nvPicPr>
        <p:blipFill>
          <a:blip r:embed="rId14" cstate="print"/>
          <a:srcRect/>
          <a:stretch>
            <a:fillRect/>
          </a:stretch>
        </p:blipFill>
        <p:spPr bwMode="auto">
          <a:xfrm>
            <a:off x="547688" y="1379538"/>
            <a:ext cx="1098550" cy="1371600"/>
          </a:xfrm>
          <a:prstGeom prst="rect">
            <a:avLst/>
          </a:prstGeom>
          <a:noFill/>
          <a:ln w="9525">
            <a:noFill/>
            <a:miter lim="800000"/>
            <a:headEnd/>
            <a:tailEnd/>
          </a:ln>
        </p:spPr>
      </p:pic>
      <p:sp>
        <p:nvSpPr>
          <p:cNvPr id="13329" name="AutoShape 17"/>
          <p:cNvSpPr>
            <a:spLocks noChangeArrowheads="1"/>
          </p:cNvSpPr>
          <p:nvPr/>
        </p:nvSpPr>
        <p:spPr bwMode="auto">
          <a:xfrm>
            <a:off x="623889" y="3030538"/>
            <a:ext cx="485775" cy="685800"/>
          </a:xfrm>
          <a:prstGeom prst="upArrow">
            <a:avLst>
              <a:gd name="adj1" fmla="val 50000"/>
              <a:gd name="adj2" fmla="val 35294"/>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0" name="AutoShape 18"/>
          <p:cNvSpPr>
            <a:spLocks noChangeArrowheads="1"/>
          </p:cNvSpPr>
          <p:nvPr/>
        </p:nvSpPr>
        <p:spPr bwMode="auto">
          <a:xfrm rot="5400000">
            <a:off x="6192044" y="3021806"/>
            <a:ext cx="304800" cy="814388"/>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2" name="AutoShape 24"/>
          <p:cNvSpPr>
            <a:spLocks noChangeArrowheads="1"/>
          </p:cNvSpPr>
          <p:nvPr/>
        </p:nvSpPr>
        <p:spPr bwMode="auto">
          <a:xfrm rot="5400000">
            <a:off x="2577307" y="4096544"/>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rot="10800000" vert="eaVert" wrap="none" lIns="91405" tIns="45703" rIns="91405" bIns="45703" anchor="ctr"/>
          <a:lstStyle/>
          <a:p>
            <a:endParaRPr lang="en-GB" sz="2000">
              <a:solidFill>
                <a:schemeClr val="tx1"/>
              </a:solidFill>
            </a:endParaRPr>
          </a:p>
        </p:txBody>
      </p:sp>
      <p:sp>
        <p:nvSpPr>
          <p:cNvPr id="13333" name="Text Box 29"/>
          <p:cNvSpPr txBox="1">
            <a:spLocks noChangeArrowheads="1"/>
          </p:cNvSpPr>
          <p:nvPr/>
        </p:nvSpPr>
        <p:spPr bwMode="auto">
          <a:xfrm>
            <a:off x="6157915" y="1954209"/>
            <a:ext cx="1457380"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oordination</a:t>
            </a:r>
          </a:p>
        </p:txBody>
      </p:sp>
      <p:sp>
        <p:nvSpPr>
          <p:cNvPr id="13334" name="Text Box 30"/>
          <p:cNvSpPr txBox="1">
            <a:spLocks noChangeArrowheads="1"/>
          </p:cNvSpPr>
          <p:nvPr/>
        </p:nvSpPr>
        <p:spPr bwMode="auto">
          <a:xfrm>
            <a:off x="6929440" y="5300664"/>
            <a:ext cx="1410893"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alculations</a:t>
            </a:r>
          </a:p>
        </p:txBody>
      </p:sp>
      <p:sp>
        <p:nvSpPr>
          <p:cNvPr id="13335" name="Text Box 31"/>
          <p:cNvSpPr txBox="1">
            <a:spLocks noChangeArrowheads="1"/>
          </p:cNvSpPr>
          <p:nvPr/>
        </p:nvSpPr>
        <p:spPr bwMode="auto">
          <a:xfrm>
            <a:off x="242350" y="5715017"/>
            <a:ext cx="2632075" cy="523186"/>
          </a:xfrm>
          <a:prstGeom prst="rect">
            <a:avLst/>
          </a:prstGeom>
          <a:noFill/>
          <a:ln w="25400">
            <a:solidFill>
              <a:srgbClr val="FF0000"/>
            </a:solidFill>
            <a:miter lim="800000"/>
            <a:headEnd/>
            <a:tailEnd/>
          </a:ln>
        </p:spPr>
        <p:txBody>
          <a:bodyPr wrap="square" lIns="91405" tIns="45703" rIns="91405" bIns="45703">
            <a:spAutoFit/>
          </a:bodyPr>
          <a:lstStyle/>
          <a:p>
            <a:pPr algn="ctr"/>
            <a:r>
              <a:rPr lang="en-US" sz="2800" b="1" i="1" u="sng">
                <a:solidFill>
                  <a:srgbClr val="EB2A03"/>
                </a:solidFill>
              </a:rPr>
              <a:t>C</a:t>
            </a:r>
            <a:r>
              <a:rPr lang="en-US" sz="1600">
                <a:solidFill>
                  <a:schemeClr val="tx1"/>
                </a:solidFill>
              </a:rPr>
              <a:t>onstruction Documents</a:t>
            </a:r>
          </a:p>
        </p:txBody>
      </p:sp>
      <p:sp>
        <p:nvSpPr>
          <p:cNvPr id="13336" name="Text Box 32"/>
          <p:cNvSpPr txBox="1">
            <a:spLocks noChangeArrowheads="1"/>
          </p:cNvSpPr>
          <p:nvPr/>
        </p:nvSpPr>
        <p:spPr bwMode="auto">
          <a:xfrm>
            <a:off x="1343026" y="3028952"/>
            <a:ext cx="1447762"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onstruction</a:t>
            </a:r>
          </a:p>
        </p:txBody>
      </p:sp>
      <p:sp>
        <p:nvSpPr>
          <p:cNvPr id="13337" name="Text Box 33"/>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pic>
        <p:nvPicPr>
          <p:cNvPr id="1296391" name="conference structure.avi">
            <a:hlinkClick r:id="" action="ppaction://media"/>
          </p:cNvPr>
          <p:cNvPicPr>
            <a:picLocks noRot="1" noChangeAspect="1" noChangeArrowheads="1"/>
          </p:cNvPicPr>
          <p:nvPr>
            <a:videoFile r:link="rId4"/>
          </p:nvPr>
        </p:nvPicPr>
        <p:blipFill>
          <a:blip r:embed="rId15" cstate="print"/>
          <a:srcRect/>
          <a:stretch>
            <a:fillRect/>
          </a:stretch>
        </p:blipFill>
        <p:spPr bwMode="auto">
          <a:xfrm>
            <a:off x="3354388" y="3286125"/>
            <a:ext cx="2495550" cy="1417638"/>
          </a:xfrm>
          <a:prstGeom prst="rect">
            <a:avLst/>
          </a:prstGeom>
          <a:noFill/>
          <a:ln w="9525">
            <a:solidFill>
              <a:schemeClr val="tx1"/>
            </a:solidFill>
            <a:miter lim="800000"/>
            <a:headEnd/>
            <a:tailEnd/>
          </a:ln>
        </p:spPr>
      </p:pic>
      <p:sp>
        <p:nvSpPr>
          <p:cNvPr id="30" name="Title 29"/>
          <p:cNvSpPr>
            <a:spLocks noGrp="1"/>
          </p:cNvSpPr>
          <p:nvPr>
            <p:ph type="title" idx="4294967295"/>
          </p:nvPr>
        </p:nvSpPr>
        <p:spPr>
          <a:xfrm>
            <a:off x="242350" y="136528"/>
            <a:ext cx="8444453" cy="896933"/>
          </a:xfrm>
          <a:prstGeom prst="rect">
            <a:avLst/>
          </a:prstGeom>
        </p:spPr>
        <p:txBody>
          <a:bodyPr lIns="91405" tIns="45703" rIns="91405" bIns="45703"/>
          <a:lstStyle/>
          <a:p>
            <a:pPr algn="l" rtl="0" fontAlgn="base"/>
            <a:r>
              <a:rPr lang="en-US" sz="4400" dirty="0" smtClean="0">
                <a:ea typeface="+mn-ea"/>
                <a:cs typeface="+mn-cs"/>
              </a:rPr>
              <a:t>Structural BIM Workflow:</a:t>
            </a:r>
            <a:r>
              <a:rPr lang="en-US" sz="4400" b="1" dirty="0" smtClean="0">
                <a:ea typeface="+mn-ea"/>
                <a:cs typeface="+mn-cs"/>
              </a:rPr>
              <a:t> </a:t>
            </a:r>
            <a:r>
              <a:rPr lang="en-US" sz="4400" b="1" i="1" u="sng" dirty="0" smtClean="0">
                <a:solidFill>
                  <a:schemeClr val="accent2"/>
                </a:solidFill>
                <a:ea typeface="+mn-ea"/>
                <a:cs typeface="+mn-cs"/>
              </a:rPr>
              <a:t>The 4 Cs</a:t>
            </a:r>
            <a:r>
              <a:rPr lang="en-US" sz="4400" b="1" i="1" u="sng" dirty="0" smtClean="0">
                <a:solidFill>
                  <a:schemeClr val="bg1"/>
                </a:solidFill>
                <a:ea typeface="+mn-ea"/>
                <a:cs typeface="+mn-cs"/>
              </a:rPr>
              <a:t> </a:t>
            </a:r>
            <a:endParaRPr lang="en-GB" dirty="0"/>
          </a:p>
        </p:txBody>
      </p:sp>
    </p:spTree>
  </p:cSld>
  <p:clrMapOvr>
    <a:masterClrMapping/>
  </p:clrMapOvr>
  <p:transition/>
  <p:timing>
    <p:tnLst>
      <p:par>
        <p:cTn id="1" dur="indefinite" restart="never" nodeType="tmRoot">
          <p:childTnLst>
            <p:video>
              <p:cMediaNode>
                <p:cTn id="2" repeatCount="indefinite" fill="hold" display="0">
                  <p:stCondLst>
                    <p:cond delay="indefinite"/>
                  </p:stCondLst>
                  <p:endCondLst>
                    <p:cond evt="onNext" delay="0">
                      <p:tgtEl>
                        <p:sldTgt/>
                      </p:tgtEl>
                    </p:cond>
                    <p:cond evt="onPrev" delay="0">
                      <p:tgtEl>
                        <p:sldTgt/>
                      </p:tgtEl>
                    </p:cond>
                  </p:endCondLst>
                </p:cTn>
                <p:tgtEl>
                  <p:spTgt spid="1296391"/>
                </p:tgtEl>
              </p:cMediaNode>
            </p:video>
            <p:video>
              <p:cMediaNode>
                <p:cTn id="3" repeatCount="indefinite" fill="hold" display="0">
                  <p:stCondLst>
                    <p:cond delay="indefinite"/>
                  </p:stCondLst>
                  <p:endCondLst>
                    <p:cond evt="onNext" delay="0">
                      <p:tgtEl>
                        <p:sldTgt/>
                      </p:tgtEl>
                    </p:cond>
                    <p:cond evt="onPrev" delay="0">
                      <p:tgtEl>
                        <p:sldTgt/>
                      </p:tgtEl>
                    </p:cond>
                  </p:endCondLst>
                </p:cTn>
                <p:tgtEl>
                  <p:spTgt spid="1296392"/>
                </p:tgtEl>
              </p:cMediaNode>
            </p:video>
            <p:video>
              <p:cMediaNode>
                <p:cTn id="4" repeatCount="indefinite" fill="hold" display="0">
                  <p:stCondLst>
                    <p:cond delay="indefinite"/>
                  </p:stCondLst>
                  <p:endCondLst>
                    <p:cond evt="onNext" delay="0">
                      <p:tgtEl>
                        <p:sldTgt/>
                      </p:tgtEl>
                    </p:cond>
                    <p:cond evt="onPrev" delay="0">
                      <p:tgtEl>
                        <p:sldTgt/>
                      </p:tgtEl>
                    </p:cond>
                  </p:endCondLst>
                </p:cTn>
                <p:tgtEl>
                  <p:spTgt spid="1296395"/>
                </p:tgtEl>
              </p:cMediaNode>
            </p:video>
            <p:video>
              <p:cMediaNode>
                <p:cTn id="5" repeatCount="indefinite" fill="hold" display="0">
                  <p:stCondLst>
                    <p:cond delay="indefinite"/>
                  </p:stCondLst>
                  <p:endCondLst>
                    <p:cond evt="onNext" delay="0">
                      <p:tgtEl>
                        <p:sldTgt/>
                      </p:tgtEl>
                    </p:cond>
                    <p:cond evt="onPrev" delay="0">
                      <p:tgtEl>
                        <p:sldTgt/>
                      </p:tgtEl>
                    </p:cond>
                  </p:endCondLst>
                </p:cTn>
                <p:tgtEl>
                  <p:spTgt spid="129639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3730" y="357174"/>
            <a:ext cx="8878865" cy="857248"/>
          </a:xfrm>
          <a:prstGeom prst="rect">
            <a:avLst/>
          </a:prstGeom>
        </p:spPr>
        <p:txBody>
          <a:bodyPr lIns="91405" tIns="45703" rIns="91405" bIns="45703"/>
          <a:lstStyle/>
          <a:p>
            <a:pPr algn="l" eaLnBrk="1" hangingPunct="1"/>
            <a:r>
              <a:rPr lang="en-US" sz="4000" smtClean="0"/>
              <a:t>Application Development  Opportunities</a:t>
            </a:r>
            <a:endParaRPr lang="en-US" sz="4000" dirty="0" smtClean="0"/>
          </a:p>
        </p:txBody>
      </p:sp>
      <p:sp>
        <p:nvSpPr>
          <p:cNvPr id="14339" name="KMA4F595B"/>
          <p:cNvSpPr>
            <a:spLocks noChangeArrowheads="1"/>
          </p:cNvSpPr>
          <p:nvPr>
            <p:custDataLst>
              <p:tags r:id="rId1"/>
            </p:custDataLst>
          </p:nvPr>
        </p:nvSpPr>
        <p:spPr bwMode="auto">
          <a:xfrm>
            <a:off x="295278" y="1247775"/>
            <a:ext cx="8162925" cy="4793620"/>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tx1"/>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tx1"/>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tx1"/>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p:txBody>
      </p:sp>
      <p:sp>
        <p:nvSpPr>
          <p:cNvPr id="1434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3730" y="357168"/>
            <a:ext cx="8878865" cy="863583"/>
          </a:xfrm>
          <a:prstGeom prst="rect">
            <a:avLst/>
          </a:prstGeom>
        </p:spPr>
        <p:txBody>
          <a:bodyPr lIns="91405" tIns="45703" rIns="91405" bIns="45703"/>
          <a:lstStyle/>
          <a:p>
            <a:pPr algn="l"/>
            <a:r>
              <a:rPr lang="en-US" sz="4000" smtClean="0"/>
              <a:t>Application Development  Opportunities</a:t>
            </a:r>
            <a:endParaRPr lang="en-US" sz="4000" dirty="0" smtClean="0"/>
          </a:p>
        </p:txBody>
      </p:sp>
      <p:sp>
        <p:nvSpPr>
          <p:cNvPr id="15363" name="KMA4F595B"/>
          <p:cNvSpPr>
            <a:spLocks noChangeArrowheads="1"/>
          </p:cNvSpPr>
          <p:nvPr>
            <p:custDataLst>
              <p:tags r:id="rId1"/>
            </p:custDataLst>
          </p:nvPr>
        </p:nvSpPr>
        <p:spPr bwMode="auto">
          <a:xfrm>
            <a:off x="295278" y="1247775"/>
            <a:ext cx="8162925" cy="4687437"/>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folHlink"/>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folHlink"/>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folHlink"/>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a:p>
            <a:pPr marL="266602" indent="-266602">
              <a:spcBef>
                <a:spcPct val="15000"/>
              </a:spcBef>
              <a:buFont typeface="Wingdings" pitchFamily="2" charset="2"/>
              <a:buChar char="§"/>
            </a:pPr>
            <a:endParaRPr lang="en-US" sz="400">
              <a:latin typeface="+mj-lt"/>
            </a:endParaRPr>
          </a:p>
        </p:txBody>
      </p:sp>
      <p:sp>
        <p:nvSpPr>
          <p:cNvPr id="1536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42852"/>
            <a:ext cx="9036050" cy="785818"/>
          </a:xfrm>
        </p:spPr>
        <p:txBody>
          <a:bodyPr/>
          <a:lstStyle/>
          <a:p>
            <a:pPr eaLnBrk="1" hangingPunct="1"/>
            <a:r>
              <a:rPr lang="en-GB" dirty="0" smtClean="0"/>
              <a:t>Comparison with Revit Architecture</a:t>
            </a:r>
          </a:p>
        </p:txBody>
      </p:sp>
      <p:sp>
        <p:nvSpPr>
          <p:cNvPr id="16387" name="Rectangle 3"/>
          <p:cNvSpPr>
            <a:spLocks noGrp="1" noChangeArrowheads="1"/>
          </p:cNvSpPr>
          <p:nvPr>
            <p:ph idx="1"/>
          </p:nvPr>
        </p:nvSpPr>
        <p:spPr>
          <a:xfrm>
            <a:off x="319089" y="1000108"/>
            <a:ext cx="7681912" cy="4999037"/>
          </a:xfrm>
        </p:spPr>
        <p:txBody>
          <a:bodyPr/>
          <a:lstStyle/>
          <a:p>
            <a:pPr marL="342774" lvl="1" indent="-228516">
              <a:spcBef>
                <a:spcPts val="0"/>
              </a:spcBef>
              <a:buNone/>
            </a:pPr>
            <a:r>
              <a:rPr lang="en-GB" sz="3200" dirty="0" smtClean="0"/>
              <a:t>General User Interface</a:t>
            </a:r>
          </a:p>
          <a:p>
            <a:pPr marL="536377" lvl="1" indent="-272950">
              <a:spcBef>
                <a:spcPts val="0"/>
              </a:spcBef>
            </a:pPr>
            <a:r>
              <a:rPr lang="en-GB" dirty="0" smtClean="0"/>
              <a:t>Command organization</a:t>
            </a:r>
          </a:p>
          <a:p>
            <a:pPr marL="536377" lvl="1" indent="-272950">
              <a:spcBef>
                <a:spcPts val="0"/>
              </a:spcBef>
            </a:pPr>
            <a:r>
              <a:rPr lang="en-GB" dirty="0" smtClean="0"/>
              <a:t>Category filtering</a:t>
            </a:r>
          </a:p>
          <a:p>
            <a:pPr marL="342774" lvl="1" indent="-228516">
              <a:spcBef>
                <a:spcPts val="1200"/>
              </a:spcBef>
              <a:buNone/>
            </a:pPr>
            <a:r>
              <a:rPr lang="en-GB" sz="3200" dirty="0" smtClean="0"/>
              <a:t>Functionality added</a:t>
            </a:r>
          </a:p>
          <a:p>
            <a:pPr marL="536377" lvl="1" indent="-272950">
              <a:spcBef>
                <a:spcPts val="0"/>
              </a:spcBef>
            </a:pPr>
            <a:r>
              <a:rPr lang="en-GB" dirty="0" smtClean="0"/>
              <a:t>Analytical model (generation and adjustment)</a:t>
            </a:r>
          </a:p>
          <a:p>
            <a:pPr marL="536377" lvl="1" indent="-272950">
              <a:spcBef>
                <a:spcPts val="0"/>
              </a:spcBef>
            </a:pPr>
            <a:r>
              <a:rPr lang="en-GB" smtClean="0"/>
              <a:t>Load modelling</a:t>
            </a:r>
          </a:p>
          <a:p>
            <a:pPr marL="536377" lvl="1" indent="-272950">
              <a:spcBef>
                <a:spcPts val="0"/>
              </a:spcBef>
            </a:pPr>
            <a:r>
              <a:rPr lang="en-GB" smtClean="0"/>
              <a:t>API specific model and load objects</a:t>
            </a:r>
            <a:endParaRPr lang="en-GB" dirty="0" smtClean="0"/>
          </a:p>
          <a:p>
            <a:pPr marL="536377" lvl="1" indent="-272950">
              <a:spcBef>
                <a:spcPts val="0"/>
              </a:spcBef>
            </a:pPr>
            <a:r>
              <a:rPr lang="en-GB" dirty="0" smtClean="0"/>
              <a:t>Rebar modelling</a:t>
            </a:r>
          </a:p>
          <a:p>
            <a:pPr marL="536377" lvl="1" indent="-272950">
              <a:spcBef>
                <a:spcPts val="0"/>
              </a:spcBef>
            </a:pPr>
            <a:r>
              <a:rPr lang="en-GB" dirty="0" smtClean="0"/>
              <a:t>Composite metal deck</a:t>
            </a:r>
          </a:p>
          <a:p>
            <a:pPr marL="536377" lvl="1" indent="-272950">
              <a:spcBef>
                <a:spcPts val="0"/>
              </a:spcBef>
            </a:pPr>
            <a:r>
              <a:rPr lang="en-GB" dirty="0" smtClean="0"/>
              <a:t>Graphical column schedule</a:t>
            </a:r>
          </a:p>
          <a:p>
            <a:pPr marL="536377" lvl="1" indent="-272950">
              <a:spcBef>
                <a:spcPts val="0"/>
              </a:spcBef>
            </a:pPr>
            <a:r>
              <a:rPr lang="en-GB" dirty="0" smtClean="0"/>
              <a:t>...</a:t>
            </a:r>
          </a:p>
        </p:txBody>
      </p:sp>
      <p:sp>
        <p:nvSpPr>
          <p:cNvPr id="1638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136525"/>
            <a:ext cx="9036050" cy="1143000"/>
          </a:xfrm>
        </p:spPr>
        <p:txBody>
          <a:bodyPr/>
          <a:lstStyle/>
          <a:p>
            <a:pPr eaLnBrk="1" hangingPunct="1"/>
            <a:r>
              <a:rPr lang="en-GB" dirty="0" smtClean="0"/>
              <a:t>Comparison with Revit Architecture</a:t>
            </a:r>
          </a:p>
        </p:txBody>
      </p:sp>
      <p:sp>
        <p:nvSpPr>
          <p:cNvPr id="17411" name="Rectangle 3"/>
          <p:cNvSpPr>
            <a:spLocks noGrp="1" noChangeArrowheads="1"/>
          </p:cNvSpPr>
          <p:nvPr>
            <p:ph idx="1"/>
          </p:nvPr>
        </p:nvSpPr>
        <p:spPr>
          <a:xfrm>
            <a:off x="319088" y="1724025"/>
            <a:ext cx="8139112" cy="4691063"/>
          </a:xfrm>
        </p:spPr>
        <p:txBody>
          <a:bodyPr/>
          <a:lstStyle/>
          <a:p>
            <a:pPr marL="342774" lvl="1" indent="-228516">
              <a:spcBef>
                <a:spcPct val="0"/>
              </a:spcBef>
              <a:buNone/>
            </a:pPr>
            <a:r>
              <a:rPr lang="en-GB" sz="3200" dirty="0" smtClean="0"/>
              <a:t>Functionality removed</a:t>
            </a:r>
          </a:p>
          <a:p>
            <a:pPr marL="536377" lvl="1" indent="-272950">
              <a:spcBef>
                <a:spcPct val="0"/>
              </a:spcBef>
            </a:pPr>
            <a:r>
              <a:rPr lang="en-GB" dirty="0" smtClean="0"/>
              <a:t>Reflected ceiling plans</a:t>
            </a:r>
          </a:p>
          <a:p>
            <a:pPr marL="536377" lvl="1" indent="-272950">
              <a:spcBef>
                <a:spcPct val="0"/>
              </a:spcBef>
            </a:pPr>
            <a:r>
              <a:rPr lang="en-GB" dirty="0" smtClean="0"/>
              <a:t>Room related functionalities</a:t>
            </a:r>
          </a:p>
          <a:p>
            <a:pPr marL="536377" lvl="1" indent="-272950">
              <a:spcBef>
                <a:spcPct val="0"/>
              </a:spcBef>
            </a:pPr>
            <a:r>
              <a:rPr lang="en-GB" dirty="0" smtClean="0"/>
              <a:t>Model text</a:t>
            </a:r>
          </a:p>
          <a:p>
            <a:pPr marL="536377" lvl="1" indent="-272950">
              <a:spcBef>
                <a:spcPct val="0"/>
              </a:spcBef>
            </a:pPr>
            <a:r>
              <a:rPr lang="en-GB" dirty="0" smtClean="0"/>
              <a:t>...</a:t>
            </a:r>
          </a:p>
        </p:txBody>
      </p:sp>
      <p:sp>
        <p:nvSpPr>
          <p:cNvPr id="174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293716" y="136525"/>
            <a:ext cx="7853363" cy="1143000"/>
          </a:xfrm>
          <a:prstGeom prst="rect">
            <a:avLst/>
          </a:prstGeom>
        </p:spPr>
        <p:txBody>
          <a:bodyPr lIns="91405" tIns="45703" rIns="91405" bIns="45703"/>
          <a:lstStyle/>
          <a:p>
            <a:pPr algn="l" eaLnBrk="1" hangingPunct="1"/>
            <a:r>
              <a:rPr lang="en-US" sz="4800" dirty="0" smtClean="0"/>
              <a:t>Analytical Model</a:t>
            </a:r>
          </a:p>
        </p:txBody>
      </p:sp>
      <p:sp>
        <p:nvSpPr>
          <p:cNvPr id="18435" name="Content Placeholder 2"/>
          <p:cNvSpPr>
            <a:spLocks noGrp="1"/>
          </p:cNvSpPr>
          <p:nvPr>
            <p:ph idx="4294967295"/>
          </p:nvPr>
        </p:nvSpPr>
        <p:spPr>
          <a:xfrm>
            <a:off x="293714" y="1279525"/>
            <a:ext cx="8135938" cy="1792286"/>
          </a:xfrm>
          <a:prstGeom prst="rect">
            <a:avLst/>
          </a:prstGeom>
        </p:spPr>
        <p:txBody>
          <a:bodyPr lIns="91405" tIns="45703" rIns="91405" bIns="45703"/>
          <a:lstStyle/>
          <a:p>
            <a:pPr marL="271397" indent="-271397">
              <a:buFont typeface="Wingdings" pitchFamily="2" charset="2"/>
              <a:buChar char="§"/>
            </a:pPr>
            <a:r>
              <a:rPr lang="en-US" sz="2000" dirty="0" smtClean="0"/>
              <a:t>Structural analysis model differs from drawing model</a:t>
            </a:r>
          </a:p>
          <a:p>
            <a:pPr marL="271397" indent="-271397">
              <a:buFont typeface="Wingdings" pitchFamily="2" charset="2"/>
              <a:buChar char="§"/>
            </a:pPr>
            <a:r>
              <a:rPr lang="en-US" sz="2000" dirty="0" smtClean="0"/>
              <a:t>Revit Structure solves this problem</a:t>
            </a:r>
          </a:p>
          <a:p>
            <a:pPr marL="271397" indent="-271397">
              <a:buFont typeface="Wingdings" pitchFamily="2" charset="2"/>
              <a:buChar char="§"/>
            </a:pPr>
            <a:r>
              <a:rPr lang="en-US" sz="2000" b="1" dirty="0" smtClean="0"/>
              <a:t>Physical</a:t>
            </a:r>
            <a:r>
              <a:rPr lang="en-US" sz="2000" dirty="0" smtClean="0"/>
              <a:t> model is used for drawings, coordination and construction</a:t>
            </a:r>
          </a:p>
          <a:p>
            <a:pPr marL="271397" indent="-271397">
              <a:buFont typeface="Wingdings" pitchFamily="2" charset="2"/>
              <a:buChar char="§"/>
            </a:pPr>
            <a:r>
              <a:rPr lang="en-US" sz="2000" b="1" dirty="0" smtClean="0"/>
              <a:t>Analytical</a:t>
            </a:r>
            <a:r>
              <a:rPr lang="en-US" sz="2000" dirty="0" smtClean="0"/>
              <a:t> model is the simplified model used for analysis</a:t>
            </a:r>
          </a:p>
        </p:txBody>
      </p:sp>
      <p:pic>
        <p:nvPicPr>
          <p:cNvPr id="18436" name="Picture 2"/>
          <p:cNvPicPr>
            <a:picLocks noChangeAspect="1" noChangeArrowheads="1"/>
          </p:cNvPicPr>
          <p:nvPr/>
        </p:nvPicPr>
        <p:blipFill>
          <a:blip r:embed="rId3" cstate="print"/>
          <a:srcRect/>
          <a:stretch>
            <a:fillRect/>
          </a:stretch>
        </p:blipFill>
        <p:spPr bwMode="auto">
          <a:xfrm>
            <a:off x="209550" y="3071810"/>
            <a:ext cx="2433638" cy="3076575"/>
          </a:xfrm>
          <a:prstGeom prst="rect">
            <a:avLst/>
          </a:prstGeom>
          <a:noFill/>
          <a:ln w="9525">
            <a:noFill/>
            <a:miter lim="800000"/>
            <a:headEnd/>
            <a:tailEnd/>
          </a:ln>
        </p:spPr>
      </p:pic>
      <p:pic>
        <p:nvPicPr>
          <p:cNvPr id="18437" name="Picture 5"/>
          <p:cNvPicPr>
            <a:picLocks noChangeAspect="1" noChangeArrowheads="1"/>
          </p:cNvPicPr>
          <p:nvPr/>
        </p:nvPicPr>
        <p:blipFill>
          <a:blip r:embed="rId4" cstate="print"/>
          <a:srcRect/>
          <a:stretch>
            <a:fillRect/>
          </a:stretch>
        </p:blipFill>
        <p:spPr bwMode="auto">
          <a:xfrm>
            <a:off x="2924187" y="3786191"/>
            <a:ext cx="3290888" cy="1935163"/>
          </a:xfrm>
          <a:prstGeom prst="rect">
            <a:avLst/>
          </a:prstGeom>
          <a:noFill/>
          <a:ln w="9525">
            <a:noFill/>
            <a:miter lim="800000"/>
            <a:headEnd/>
            <a:tailEnd/>
          </a:ln>
        </p:spPr>
      </p:pic>
      <p:pic>
        <p:nvPicPr>
          <p:cNvPr id="8" name="Picture 9" descr="analytical_plan_text"/>
          <p:cNvPicPr>
            <a:picLocks noChangeAspect="1" noChangeArrowheads="1"/>
          </p:cNvPicPr>
          <p:nvPr/>
        </p:nvPicPr>
        <p:blipFill>
          <a:blip r:embed="rId5" cstate="print"/>
          <a:srcRect/>
          <a:stretch>
            <a:fillRect/>
          </a:stretch>
        </p:blipFill>
        <p:spPr bwMode="auto">
          <a:xfrm>
            <a:off x="6448454" y="3638550"/>
            <a:ext cx="2195512" cy="2147888"/>
          </a:xfrm>
          <a:prstGeom prst="rect">
            <a:avLst/>
          </a:prstGeom>
          <a:noFill/>
          <a:ln w="9525">
            <a:noFill/>
            <a:miter lim="800000"/>
            <a:headEnd/>
            <a:tailEnd/>
          </a:ln>
        </p:spPr>
      </p:pic>
      <p:sp>
        <p:nvSpPr>
          <p:cNvPr id="1843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71409" y="214290"/>
            <a:ext cx="8645525" cy="744538"/>
          </a:xfrm>
          <a:prstGeom prst="rect">
            <a:avLst/>
          </a:prstGeom>
        </p:spPr>
        <p:txBody>
          <a:bodyPr lIns="91405" tIns="45703" rIns="91405" bIns="45703"/>
          <a:lstStyle/>
          <a:p>
            <a:pPr algn="l" eaLnBrk="1" hangingPunct="1"/>
            <a:r>
              <a:rPr lang="en-US" sz="4800" dirty="0" smtClean="0"/>
              <a:t>What is in the analytical model?</a:t>
            </a:r>
          </a:p>
        </p:txBody>
      </p:sp>
      <p:sp>
        <p:nvSpPr>
          <p:cNvPr id="19459" name="Content Placeholder 2"/>
          <p:cNvSpPr>
            <a:spLocks noGrp="1"/>
          </p:cNvSpPr>
          <p:nvPr>
            <p:ph idx="4294967295"/>
          </p:nvPr>
        </p:nvSpPr>
        <p:spPr>
          <a:xfrm>
            <a:off x="360386" y="1071548"/>
            <a:ext cx="7640638" cy="5119687"/>
          </a:xfrm>
          <a:prstGeom prst="rect">
            <a:avLst/>
          </a:prstGeom>
        </p:spPr>
        <p:txBody>
          <a:bodyPr lIns="91405" tIns="45703" rIns="91405" bIns="45703"/>
          <a:lstStyle/>
          <a:p>
            <a:pPr eaLnBrk="1" hangingPunct="1">
              <a:buFontTx/>
              <a:buNone/>
            </a:pPr>
            <a:r>
              <a:rPr lang="en-US" sz="2800" dirty="0" smtClean="0"/>
              <a:t>Members that need to participate in the analysis</a:t>
            </a:r>
          </a:p>
          <a:p>
            <a:pPr eaLnBrk="1" hangingPunct="1">
              <a:buFontTx/>
              <a:buNone/>
            </a:pPr>
            <a:r>
              <a:rPr lang="en-US" sz="2800" dirty="0" smtClean="0"/>
              <a:t>Geometry (location)</a:t>
            </a:r>
          </a:p>
          <a:p>
            <a:pPr marL="536377" lvl="2" indent="-272950">
              <a:buFont typeface="Wingdings" pitchFamily="2" charset="2"/>
              <a:buChar char="§"/>
            </a:pPr>
            <a:r>
              <a:rPr lang="en-US" sz="2000" dirty="0" smtClean="0"/>
              <a:t>Sections</a:t>
            </a:r>
          </a:p>
          <a:p>
            <a:pPr marL="536377" lvl="2" indent="-272950">
              <a:buFont typeface="Wingdings" pitchFamily="2" charset="2"/>
              <a:buChar char="§"/>
            </a:pPr>
            <a:r>
              <a:rPr lang="en-US" sz="2000" dirty="0" smtClean="0"/>
              <a:t>Materials</a:t>
            </a:r>
          </a:p>
          <a:p>
            <a:pPr marL="536377" lvl="2" indent="-272950">
              <a:buFont typeface="Wingdings" pitchFamily="2" charset="2"/>
              <a:buChar char="§"/>
            </a:pPr>
            <a:r>
              <a:rPr lang="en-US" sz="2000" dirty="0" smtClean="0"/>
              <a:t>Release conditions</a:t>
            </a:r>
          </a:p>
          <a:p>
            <a:pPr marL="536377" lvl="2" indent="-272950">
              <a:buFont typeface="Wingdings" pitchFamily="2" charset="2"/>
              <a:buChar char="§"/>
            </a:pPr>
            <a:r>
              <a:rPr lang="en-US" sz="2000" dirty="0" smtClean="0"/>
              <a:t>Reference to level (optional)</a:t>
            </a:r>
          </a:p>
          <a:p>
            <a:pPr eaLnBrk="1" hangingPunct="1">
              <a:buFontTx/>
              <a:buNone/>
            </a:pPr>
            <a:r>
              <a:rPr lang="en-US" sz="2800" dirty="0" smtClean="0"/>
              <a:t>Loads</a:t>
            </a:r>
          </a:p>
          <a:p>
            <a:pPr marL="536377" lvl="2" indent="-272950">
              <a:buFont typeface="Wingdings" pitchFamily="2" charset="2"/>
              <a:buChar char="§"/>
            </a:pPr>
            <a:r>
              <a:rPr lang="en-US" sz="2000" dirty="0" smtClean="0"/>
              <a:t>Load cases</a:t>
            </a:r>
          </a:p>
          <a:p>
            <a:pPr marL="536377" lvl="2" indent="-272950">
              <a:buFont typeface="Wingdings" pitchFamily="2" charset="2"/>
              <a:buChar char="§"/>
            </a:pPr>
            <a:r>
              <a:rPr lang="en-US" sz="2000" dirty="0" smtClean="0"/>
              <a:t>Load combinations</a:t>
            </a:r>
          </a:p>
          <a:p>
            <a:pPr marL="536377" lvl="2" indent="-272950">
              <a:buFont typeface="Wingdings" pitchFamily="2" charset="2"/>
              <a:buChar char="§"/>
            </a:pPr>
            <a:r>
              <a:rPr lang="en-US" sz="2000" dirty="0" smtClean="0"/>
              <a:t>Point, line, area loads</a:t>
            </a:r>
          </a:p>
          <a:p>
            <a:pPr eaLnBrk="1" hangingPunct="1">
              <a:buFontTx/>
              <a:buNone/>
            </a:pPr>
            <a:r>
              <a:rPr lang="en-US" sz="2800" smtClean="0"/>
              <a:t>Boundary conditions</a:t>
            </a:r>
          </a:p>
          <a:p>
            <a:pPr marL="536377" lvl="2" indent="-272950">
              <a:buFont typeface="Wingdings" pitchFamily="2" charset="2"/>
              <a:buChar char="§"/>
            </a:pPr>
            <a:r>
              <a:rPr lang="en-US" sz="2000" smtClean="0"/>
              <a:t>Support data</a:t>
            </a:r>
          </a:p>
        </p:txBody>
      </p:sp>
      <p:sp>
        <p:nvSpPr>
          <p:cNvPr id="194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11782" y="142855"/>
            <a:ext cx="5412745" cy="733595"/>
          </a:xfrm>
          <a:noFill/>
        </p:spPr>
        <p:txBody>
          <a:bodyPr/>
          <a:lstStyle/>
          <a:p>
            <a:pPr eaLnBrk="1" hangingPunct="1"/>
            <a:r>
              <a:rPr lang="en-GB" smtClean="0"/>
              <a:t>About the Presenter</a:t>
            </a:r>
            <a:endParaRPr lang="en-GB" dirty="0" smtClean="0"/>
          </a:p>
        </p:txBody>
      </p:sp>
      <p:sp>
        <p:nvSpPr>
          <p:cNvPr id="4099" name="Rectangle 3"/>
          <p:cNvSpPr>
            <a:spLocks noGrp="1" noChangeArrowheads="1"/>
          </p:cNvSpPr>
          <p:nvPr>
            <p:ph idx="1"/>
          </p:nvPr>
        </p:nvSpPr>
        <p:spPr>
          <a:xfrm>
            <a:off x="319090" y="3071810"/>
            <a:ext cx="7997825" cy="3248029"/>
          </a:xfrm>
          <a:noFill/>
        </p:spPr>
        <p:txBody>
          <a:bodyPr/>
          <a:lstStyle/>
          <a:p>
            <a:pPr marL="0" indent="0">
              <a:spcBef>
                <a:spcPts val="3000"/>
              </a:spcBef>
            </a:pPr>
            <a:r>
              <a:rPr lang="en-US" sz="1600" smtClean="0"/>
              <a:t>Jeremy is a member of the AEC workgroup of the Autodesk Developer Network ADN team, providing developer support, training, conference presentations, and blogging on the Revit API.</a:t>
            </a:r>
          </a:p>
          <a:p>
            <a:pPr marL="0" indent="0"/>
            <a:r>
              <a:rPr lang="en-US" sz="16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r>
              <a:rPr lang="en-US" sz="1600" smtClean="0"/>
              <a:t>Jeremy graduated in mathematics and physics in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287340" y="1484315"/>
            <a:ext cx="5437187" cy="1200306"/>
          </a:xfrm>
          <a:prstGeom prst="rect">
            <a:avLst/>
          </a:prstGeom>
          <a:noFill/>
          <a:ln w="9525">
            <a:noFill/>
            <a:miter lim="800000"/>
            <a:headEnd/>
            <a:tailEnd/>
          </a:ln>
        </p:spPr>
        <p:txBody>
          <a:bodyPr lIns="91417" tIns="45709" rIns="91417" bIns="45709">
            <a:spAutoFit/>
          </a:bodyPr>
          <a:lstStyle/>
          <a:p>
            <a:r>
              <a:rPr lang="en-US" sz="2400" b="1" dirty="0">
                <a:solidFill>
                  <a:schemeClr val="tx1"/>
                </a:solidFill>
                <a:latin typeface="+mj-lt"/>
              </a:rPr>
              <a:t>Jeremy Tammik</a:t>
            </a:r>
          </a:p>
          <a:p>
            <a:r>
              <a:rPr lang="en-GB" sz="1600" dirty="0">
                <a:solidFill>
                  <a:schemeClr val="tx1"/>
                </a:solidFill>
                <a:latin typeface="+mj-lt"/>
              </a:rPr>
              <a:t>Developer Technical Services</a:t>
            </a:r>
            <a:endParaRPr lang="en-US" sz="1600" dirty="0">
              <a:solidFill>
                <a:schemeClr val="tx1"/>
              </a:solidFill>
              <a:latin typeface="+mj-lt"/>
            </a:endParaRPr>
          </a:p>
          <a:p>
            <a:r>
              <a:rPr lang="en-US" sz="1600" dirty="0">
                <a:solidFill>
                  <a:schemeClr val="tx1"/>
                </a:solidFill>
                <a:latin typeface="+mj-lt"/>
              </a:rPr>
              <a:t>EMEA</a:t>
            </a:r>
          </a:p>
          <a:p>
            <a:r>
              <a:rPr lang="en-US" sz="1600" dirty="0">
                <a:solidFill>
                  <a:schemeClr val="tx1"/>
                </a:solidFill>
                <a:latin typeface="+mj-lt"/>
              </a:rPr>
              <a:t>Autodesk SARL</a:t>
            </a:r>
          </a:p>
        </p:txBody>
      </p:sp>
      <p:sp>
        <p:nvSpPr>
          <p:cNvPr id="4102"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pic>
        <p:nvPicPr>
          <p:cNvPr id="7" name="Picture 6" descr="jeremy_on_weissmies_summit_happy_cutout.jpg"/>
          <p:cNvPicPr>
            <a:picLocks noChangeAspect="1"/>
          </p:cNvPicPr>
          <p:nvPr/>
        </p:nvPicPr>
        <p:blipFill>
          <a:blip r:embed="rId3" cstate="print"/>
          <a:srcRect l="9664" r="9020"/>
          <a:stretch>
            <a:fillRect/>
          </a:stretch>
        </p:blipFill>
        <p:spPr>
          <a:xfrm>
            <a:off x="3741986" y="982024"/>
            <a:ext cx="4616228" cy="194691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20483" name="Picture 4" descr="analytical_vs_physical"/>
          <p:cNvPicPr>
            <a:picLocks noChangeAspect="1" noChangeArrowheads="1"/>
          </p:cNvPicPr>
          <p:nvPr/>
        </p:nvPicPr>
        <p:blipFill>
          <a:blip r:embed="rId3" cstate="print"/>
          <a:srcRect/>
          <a:stretch>
            <a:fillRect/>
          </a:stretch>
        </p:blipFill>
        <p:spPr bwMode="auto">
          <a:xfrm>
            <a:off x="1290641" y="1484313"/>
            <a:ext cx="5729287" cy="4768850"/>
          </a:xfrm>
          <a:prstGeom prst="rect">
            <a:avLst/>
          </a:prstGeom>
          <a:noFill/>
          <a:ln w="9525">
            <a:noFill/>
            <a:miter lim="800000"/>
            <a:headEnd/>
            <a:tailEnd/>
          </a:ln>
        </p:spPr>
      </p:pic>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757763" name="Picture 3"/>
          <p:cNvPicPr>
            <a:picLocks noChangeAspect="1" noChangeArrowheads="1"/>
          </p:cNvPicPr>
          <p:nvPr/>
        </p:nvPicPr>
        <p:blipFill>
          <a:blip r:embed="rId3" cstate="print"/>
          <a:srcRect/>
          <a:stretch>
            <a:fillRect/>
          </a:stretch>
        </p:blipFill>
        <p:spPr bwMode="auto">
          <a:xfrm>
            <a:off x="3" y="982664"/>
            <a:ext cx="8556625" cy="2835275"/>
          </a:xfrm>
          <a:prstGeom prst="rect">
            <a:avLst/>
          </a:prstGeom>
          <a:noFill/>
          <a:ln w="9525" algn="ctr">
            <a:noFill/>
            <a:miter lim="800000"/>
            <a:headEnd/>
            <a:tailEnd/>
          </a:ln>
        </p:spPr>
      </p:pic>
      <p:pic>
        <p:nvPicPr>
          <p:cNvPr id="757764" name="Picture 4"/>
          <p:cNvPicPr>
            <a:picLocks noChangeAspect="1" noChangeArrowheads="1"/>
          </p:cNvPicPr>
          <p:nvPr/>
        </p:nvPicPr>
        <p:blipFill>
          <a:blip r:embed="rId4" cstate="print"/>
          <a:srcRect/>
          <a:stretch>
            <a:fillRect/>
          </a:stretch>
        </p:blipFill>
        <p:spPr bwMode="auto">
          <a:xfrm>
            <a:off x="719141" y="1751013"/>
            <a:ext cx="3208337" cy="1808162"/>
          </a:xfrm>
          <a:prstGeom prst="rect">
            <a:avLst/>
          </a:prstGeom>
          <a:noFill/>
          <a:ln w="9525" algn="ctr">
            <a:noFill/>
            <a:miter lim="800000"/>
            <a:headEnd/>
            <a:tailEnd/>
          </a:ln>
        </p:spPr>
      </p:pic>
      <p:pic>
        <p:nvPicPr>
          <p:cNvPr id="757765" name="Picture 5"/>
          <p:cNvPicPr>
            <a:picLocks noChangeAspect="1" noChangeArrowheads="1"/>
          </p:cNvPicPr>
          <p:nvPr/>
        </p:nvPicPr>
        <p:blipFill>
          <a:blip r:embed="rId5" cstate="print"/>
          <a:srcRect/>
          <a:stretch>
            <a:fillRect/>
          </a:stretch>
        </p:blipFill>
        <p:spPr bwMode="auto">
          <a:xfrm>
            <a:off x="1130300" y="1995489"/>
            <a:ext cx="4205288" cy="3970337"/>
          </a:xfrm>
          <a:prstGeom prst="rect">
            <a:avLst/>
          </a:prstGeom>
          <a:noFill/>
          <a:ln w="9525" algn="ctr">
            <a:noFill/>
            <a:miter lim="800000"/>
            <a:headEnd/>
            <a:tailEnd/>
          </a:ln>
        </p:spPr>
      </p:pic>
      <p:pic>
        <p:nvPicPr>
          <p:cNvPr id="757766" name="Picture 6"/>
          <p:cNvPicPr>
            <a:picLocks noChangeAspect="1" noChangeArrowheads="1"/>
          </p:cNvPicPr>
          <p:nvPr/>
        </p:nvPicPr>
        <p:blipFill>
          <a:blip r:embed="rId6" cstate="print"/>
          <a:srcRect/>
          <a:stretch>
            <a:fillRect/>
          </a:stretch>
        </p:blipFill>
        <p:spPr bwMode="auto">
          <a:xfrm>
            <a:off x="1479550" y="2508250"/>
            <a:ext cx="6946900" cy="3436938"/>
          </a:xfrm>
          <a:prstGeom prst="rect">
            <a:avLst/>
          </a:prstGeom>
          <a:noFill/>
          <a:ln w="9525" algn="ctr">
            <a:noFill/>
            <a:miter lim="800000"/>
            <a:headEnd/>
            <a:tailEnd/>
          </a:ln>
        </p:spPr>
      </p:pic>
      <p:pic>
        <p:nvPicPr>
          <p:cNvPr id="757767" name="Picture 7"/>
          <p:cNvPicPr>
            <a:picLocks noChangeAspect="1" noChangeArrowheads="1"/>
          </p:cNvPicPr>
          <p:nvPr/>
        </p:nvPicPr>
        <p:blipFill>
          <a:blip r:embed="rId7" cstate="print"/>
          <a:srcRect/>
          <a:stretch>
            <a:fillRect/>
          </a:stretch>
        </p:blipFill>
        <p:spPr bwMode="auto">
          <a:xfrm>
            <a:off x="0" y="4921253"/>
            <a:ext cx="5969000" cy="1116013"/>
          </a:xfrm>
          <a:prstGeom prst="rect">
            <a:avLst/>
          </a:prstGeom>
          <a:noFill/>
          <a:ln w="9525" algn="ctr">
            <a:noFill/>
            <a:miter lim="800000"/>
            <a:headEnd/>
            <a:tailEnd/>
          </a:ln>
        </p:spPr>
      </p:pic>
      <p:sp>
        <p:nvSpPr>
          <p:cNvPr id="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63"/>
                                        </p:tgtEl>
                                        <p:attrNameLst>
                                          <p:attrName>style.visibility</p:attrName>
                                        </p:attrNameLst>
                                      </p:cBhvr>
                                      <p:to>
                                        <p:strVal val="visible"/>
                                      </p:to>
                                    </p:set>
                                    <p:animEffect transition="in" filter="fade">
                                      <p:cBhvr>
                                        <p:cTn id="7" dur="1000"/>
                                        <p:tgtEl>
                                          <p:spTgt spid="75776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757764"/>
                                        </p:tgtEl>
                                        <p:attrNameLst>
                                          <p:attrName>style.visibility</p:attrName>
                                        </p:attrNameLst>
                                      </p:cBhvr>
                                      <p:to>
                                        <p:strVal val="visible"/>
                                      </p:to>
                                    </p:set>
                                    <p:anim calcmode="lin" valueType="num">
                                      <p:cBhvr>
                                        <p:cTn id="12" dur="1000" fill="hold"/>
                                        <p:tgtEl>
                                          <p:spTgt spid="757764"/>
                                        </p:tgtEl>
                                        <p:attrNameLst>
                                          <p:attrName>ppt_w</p:attrName>
                                        </p:attrNameLst>
                                      </p:cBhvr>
                                      <p:tavLst>
                                        <p:tav tm="0">
                                          <p:val>
                                            <p:fltVal val="0"/>
                                          </p:val>
                                        </p:tav>
                                        <p:tav tm="100000">
                                          <p:val>
                                            <p:strVal val="#ppt_w"/>
                                          </p:val>
                                        </p:tav>
                                      </p:tavLst>
                                    </p:anim>
                                    <p:anim calcmode="lin" valueType="num">
                                      <p:cBhvr>
                                        <p:cTn id="13" dur="1000" fill="hold"/>
                                        <p:tgtEl>
                                          <p:spTgt spid="757764"/>
                                        </p:tgtEl>
                                        <p:attrNameLst>
                                          <p:attrName>ppt_h</p:attrName>
                                        </p:attrNameLst>
                                      </p:cBhvr>
                                      <p:tavLst>
                                        <p:tav tm="0">
                                          <p:val>
                                            <p:fltVal val="0"/>
                                          </p:val>
                                        </p:tav>
                                        <p:tav tm="100000">
                                          <p:val>
                                            <p:strVal val="#ppt_h"/>
                                          </p:val>
                                        </p:tav>
                                      </p:tavLst>
                                    </p:anim>
                                    <p:animEffect transition="in" filter="fade">
                                      <p:cBhvr>
                                        <p:cTn id="14" dur="1000"/>
                                        <p:tgtEl>
                                          <p:spTgt spid="7577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57765"/>
                                        </p:tgtEl>
                                        <p:attrNameLst>
                                          <p:attrName>style.visibility</p:attrName>
                                        </p:attrNameLst>
                                      </p:cBhvr>
                                      <p:to>
                                        <p:strVal val="visible"/>
                                      </p:to>
                                    </p:set>
                                    <p:anim calcmode="lin" valueType="num">
                                      <p:cBhvr>
                                        <p:cTn id="19" dur="1000" fill="hold"/>
                                        <p:tgtEl>
                                          <p:spTgt spid="757765"/>
                                        </p:tgtEl>
                                        <p:attrNameLst>
                                          <p:attrName>ppt_w</p:attrName>
                                        </p:attrNameLst>
                                      </p:cBhvr>
                                      <p:tavLst>
                                        <p:tav tm="0">
                                          <p:val>
                                            <p:fltVal val="0"/>
                                          </p:val>
                                        </p:tav>
                                        <p:tav tm="100000">
                                          <p:val>
                                            <p:strVal val="#ppt_w"/>
                                          </p:val>
                                        </p:tav>
                                      </p:tavLst>
                                    </p:anim>
                                    <p:anim calcmode="lin" valueType="num">
                                      <p:cBhvr>
                                        <p:cTn id="20" dur="1000" fill="hold"/>
                                        <p:tgtEl>
                                          <p:spTgt spid="757765"/>
                                        </p:tgtEl>
                                        <p:attrNameLst>
                                          <p:attrName>ppt_h</p:attrName>
                                        </p:attrNameLst>
                                      </p:cBhvr>
                                      <p:tavLst>
                                        <p:tav tm="0">
                                          <p:val>
                                            <p:fltVal val="0"/>
                                          </p:val>
                                        </p:tav>
                                        <p:tav tm="100000">
                                          <p:val>
                                            <p:strVal val="#ppt_h"/>
                                          </p:val>
                                        </p:tav>
                                      </p:tavLst>
                                    </p:anim>
                                    <p:animEffect transition="in" filter="fade">
                                      <p:cBhvr>
                                        <p:cTn id="21" dur="1000"/>
                                        <p:tgtEl>
                                          <p:spTgt spid="75776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57766"/>
                                        </p:tgtEl>
                                        <p:attrNameLst>
                                          <p:attrName>style.visibility</p:attrName>
                                        </p:attrNameLst>
                                      </p:cBhvr>
                                      <p:to>
                                        <p:strVal val="visible"/>
                                      </p:to>
                                    </p:set>
                                    <p:anim calcmode="lin" valueType="num">
                                      <p:cBhvr>
                                        <p:cTn id="26" dur="1000" fill="hold"/>
                                        <p:tgtEl>
                                          <p:spTgt spid="757766"/>
                                        </p:tgtEl>
                                        <p:attrNameLst>
                                          <p:attrName>ppt_w</p:attrName>
                                        </p:attrNameLst>
                                      </p:cBhvr>
                                      <p:tavLst>
                                        <p:tav tm="0">
                                          <p:val>
                                            <p:fltVal val="0"/>
                                          </p:val>
                                        </p:tav>
                                        <p:tav tm="100000">
                                          <p:val>
                                            <p:strVal val="#ppt_w"/>
                                          </p:val>
                                        </p:tav>
                                      </p:tavLst>
                                    </p:anim>
                                    <p:anim calcmode="lin" valueType="num">
                                      <p:cBhvr>
                                        <p:cTn id="27" dur="1000" fill="hold"/>
                                        <p:tgtEl>
                                          <p:spTgt spid="757766"/>
                                        </p:tgtEl>
                                        <p:attrNameLst>
                                          <p:attrName>ppt_h</p:attrName>
                                        </p:attrNameLst>
                                      </p:cBhvr>
                                      <p:tavLst>
                                        <p:tav tm="0">
                                          <p:val>
                                            <p:fltVal val="0"/>
                                          </p:val>
                                        </p:tav>
                                        <p:tav tm="100000">
                                          <p:val>
                                            <p:strVal val="#ppt_h"/>
                                          </p:val>
                                        </p:tav>
                                      </p:tavLst>
                                    </p:anim>
                                    <p:animEffect transition="in" filter="fade">
                                      <p:cBhvr>
                                        <p:cTn id="28" dur="1000"/>
                                        <p:tgtEl>
                                          <p:spTgt spid="75776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57767"/>
                                        </p:tgtEl>
                                        <p:attrNameLst>
                                          <p:attrName>style.visibility</p:attrName>
                                        </p:attrNameLst>
                                      </p:cBhvr>
                                      <p:to>
                                        <p:strVal val="visible"/>
                                      </p:to>
                                    </p:set>
                                    <p:anim calcmode="lin" valueType="num">
                                      <p:cBhvr>
                                        <p:cTn id="33" dur="1000" fill="hold"/>
                                        <p:tgtEl>
                                          <p:spTgt spid="757767"/>
                                        </p:tgtEl>
                                        <p:attrNameLst>
                                          <p:attrName>ppt_w</p:attrName>
                                        </p:attrNameLst>
                                      </p:cBhvr>
                                      <p:tavLst>
                                        <p:tav tm="0">
                                          <p:val>
                                            <p:fltVal val="0"/>
                                          </p:val>
                                        </p:tav>
                                        <p:tav tm="100000">
                                          <p:val>
                                            <p:strVal val="#ppt_w"/>
                                          </p:val>
                                        </p:tav>
                                      </p:tavLst>
                                    </p:anim>
                                    <p:anim calcmode="lin" valueType="num">
                                      <p:cBhvr>
                                        <p:cTn id="34" dur="1000" fill="hold"/>
                                        <p:tgtEl>
                                          <p:spTgt spid="757767"/>
                                        </p:tgtEl>
                                        <p:attrNameLst>
                                          <p:attrName>ppt_h</p:attrName>
                                        </p:attrNameLst>
                                      </p:cBhvr>
                                      <p:tavLst>
                                        <p:tav tm="0">
                                          <p:val>
                                            <p:fltVal val="0"/>
                                          </p:val>
                                        </p:tav>
                                        <p:tav tm="100000">
                                          <p:val>
                                            <p:strVal val="#ppt_h"/>
                                          </p:val>
                                        </p:tav>
                                      </p:tavLst>
                                    </p:anim>
                                    <p:animEffect transition="in" filter="fade">
                                      <p:cBhvr>
                                        <p:cTn id="35" dur="1000"/>
                                        <p:tgtEl>
                                          <p:spTgt spid="75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
          <p:cNvSpPr>
            <a:spLocks noGrp="1" noChangeArrowheads="1"/>
          </p:cNvSpPr>
          <p:nvPr>
            <p:ph type="title" idx="4294967295"/>
          </p:nvPr>
        </p:nvSpPr>
        <p:spPr>
          <a:xfrm>
            <a:off x="219099" y="71414"/>
            <a:ext cx="7781925" cy="768350"/>
          </a:xfrm>
          <a:prstGeom prst="rect">
            <a:avLst/>
          </a:prstGeom>
        </p:spPr>
        <p:txBody>
          <a:bodyPr lIns="91405" tIns="45703" rIns="91405" bIns="45703"/>
          <a:lstStyle/>
          <a:p>
            <a:pPr algn="l" eaLnBrk="1" hangingPunct="1"/>
            <a:r>
              <a:rPr lang="en-GB" sz="4800" dirty="0" smtClean="0"/>
              <a:t>Data Exchange Workflow</a:t>
            </a:r>
          </a:p>
        </p:txBody>
      </p:sp>
      <p:graphicFrame>
        <p:nvGraphicFramePr>
          <p:cNvPr id="738307" name="Object 3"/>
          <p:cNvGraphicFramePr>
            <a:graphicFrameLocks noChangeAspect="1"/>
          </p:cNvGraphicFramePr>
          <p:nvPr/>
        </p:nvGraphicFramePr>
        <p:xfrm>
          <a:off x="1420813" y="976313"/>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738308" name="Object 4"/>
          <p:cNvGraphicFramePr>
            <a:graphicFrameLocks noChangeAspect="1"/>
          </p:cNvGraphicFramePr>
          <p:nvPr/>
        </p:nvGraphicFramePr>
        <p:xfrm>
          <a:off x="1420813" y="976313"/>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738309" name="Object 5"/>
          <p:cNvGraphicFramePr>
            <a:graphicFrameLocks noChangeAspect="1"/>
          </p:cNvGraphicFramePr>
          <p:nvPr/>
        </p:nvGraphicFramePr>
        <p:xfrm>
          <a:off x="1420813" y="976315"/>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38310" name="Object 6"/>
          <p:cNvGraphicFramePr>
            <a:graphicFrameLocks noChangeAspect="1"/>
          </p:cNvGraphicFramePr>
          <p:nvPr/>
        </p:nvGraphicFramePr>
        <p:xfrm>
          <a:off x="1420813" y="995366"/>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738311" name="Object 7"/>
          <p:cNvGraphicFramePr>
            <a:graphicFrameLocks noChangeAspect="1"/>
          </p:cNvGraphicFramePr>
          <p:nvPr/>
        </p:nvGraphicFramePr>
        <p:xfrm>
          <a:off x="1420813" y="995364"/>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738312" name="Object 8"/>
          <p:cNvGraphicFramePr>
            <a:graphicFrameLocks noChangeAspect="1"/>
          </p:cNvGraphicFramePr>
          <p:nvPr/>
        </p:nvGraphicFramePr>
        <p:xfrm>
          <a:off x="5856288" y="2987676"/>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738313" name="Object 9"/>
          <p:cNvGraphicFramePr>
            <a:graphicFrameLocks noChangeAspect="1"/>
          </p:cNvGraphicFramePr>
          <p:nvPr/>
        </p:nvGraphicFramePr>
        <p:xfrm>
          <a:off x="5846764" y="2987675"/>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738314" name="Object 10"/>
          <p:cNvGraphicFramePr>
            <a:graphicFrameLocks noChangeAspect="1"/>
          </p:cNvGraphicFramePr>
          <p:nvPr/>
        </p:nvGraphicFramePr>
        <p:xfrm>
          <a:off x="5848351" y="2987675"/>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738315" name="Object 11"/>
          <p:cNvGraphicFramePr>
            <a:graphicFrameLocks noChangeAspect="1"/>
          </p:cNvGraphicFramePr>
          <p:nvPr/>
        </p:nvGraphicFramePr>
        <p:xfrm>
          <a:off x="5857875" y="2987678"/>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738316" name="Object 12"/>
          <p:cNvGraphicFramePr>
            <a:graphicFrameLocks noChangeAspect="1"/>
          </p:cNvGraphicFramePr>
          <p:nvPr/>
        </p:nvGraphicFramePr>
        <p:xfrm>
          <a:off x="5851526" y="3033713"/>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738317" name="Object 13"/>
          <p:cNvGraphicFramePr>
            <a:graphicFrameLocks noChangeAspect="1"/>
          </p:cNvGraphicFramePr>
          <p:nvPr/>
        </p:nvGraphicFramePr>
        <p:xfrm>
          <a:off x="5807075" y="2987676"/>
          <a:ext cx="2447925" cy="1857375"/>
        </p:xfrm>
        <a:graphic>
          <a:graphicData uri="http://schemas.openxmlformats.org/presentationml/2006/ole">
            <p:oleObj spid="_x0000_s1036" name="Bitmap Image" r:id="rId14" imgW="2448267" imgH="1857143" progId="PBrush">
              <p:embed/>
            </p:oleObj>
          </a:graphicData>
        </a:graphic>
      </p:graphicFrame>
      <p:grpSp>
        <p:nvGrpSpPr>
          <p:cNvPr id="2" name="Group 14"/>
          <p:cNvGrpSpPr>
            <a:grpSpLocks/>
          </p:cNvGrpSpPr>
          <p:nvPr/>
        </p:nvGrpSpPr>
        <p:grpSpPr bwMode="auto">
          <a:xfrm>
            <a:off x="3886200" y="1570039"/>
            <a:ext cx="1231900" cy="609600"/>
            <a:chOff x="2448" y="835"/>
            <a:chExt cx="776" cy="384"/>
          </a:xfrm>
        </p:grpSpPr>
        <p:sp>
          <p:nvSpPr>
            <p:cNvPr id="1059"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60"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 name="Group 17"/>
          <p:cNvGrpSpPr>
            <a:grpSpLocks/>
          </p:cNvGrpSpPr>
          <p:nvPr/>
        </p:nvGrpSpPr>
        <p:grpSpPr bwMode="auto">
          <a:xfrm>
            <a:off x="5118103" y="904876"/>
            <a:ext cx="3089275" cy="1819275"/>
            <a:chOff x="3224" y="416"/>
            <a:chExt cx="1946" cy="1146"/>
          </a:xfrm>
        </p:grpSpPr>
        <p:graphicFrame>
          <p:nvGraphicFramePr>
            <p:cNvPr id="1042" name="Object 18"/>
            <p:cNvGraphicFramePr>
              <a:graphicFrameLocks noChangeAspect="1"/>
            </p:cNvGraphicFramePr>
            <p:nvPr/>
          </p:nvGraphicFramePr>
          <p:xfrm>
            <a:off x="3658" y="416"/>
            <a:ext cx="1512" cy="1146"/>
          </p:xfrm>
          <a:graphic>
            <a:graphicData uri="http://schemas.openxmlformats.org/presentationml/2006/ole">
              <p:oleObj spid="_x0000_s1042" name="Bitmap Image" r:id="rId15" imgW="2400635" imgH="1819529" progId="PBrush">
                <p:embed/>
              </p:oleObj>
            </a:graphicData>
          </a:graphic>
        </p:graphicFrame>
        <p:sp>
          <p:nvSpPr>
            <p:cNvPr id="1058"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738324" name="Object 20"/>
          <p:cNvGraphicFramePr>
            <a:graphicFrameLocks noChangeAspect="1"/>
          </p:cNvGraphicFramePr>
          <p:nvPr/>
        </p:nvGraphicFramePr>
        <p:xfrm>
          <a:off x="5797550" y="2951163"/>
          <a:ext cx="2409825" cy="1819275"/>
        </p:xfrm>
        <a:graphic>
          <a:graphicData uri="http://schemas.openxmlformats.org/presentationml/2006/ole">
            <p:oleObj spid="_x0000_s1037" name="Bitmap Image" r:id="rId16" imgW="2409524" imgH="1819529" progId="PBrush">
              <p:embed/>
            </p:oleObj>
          </a:graphicData>
        </a:graphic>
      </p:graphicFrame>
      <p:grpSp>
        <p:nvGrpSpPr>
          <p:cNvPr id="4" name="Group 21"/>
          <p:cNvGrpSpPr>
            <a:grpSpLocks/>
          </p:cNvGrpSpPr>
          <p:nvPr/>
        </p:nvGrpSpPr>
        <p:grpSpPr bwMode="auto">
          <a:xfrm>
            <a:off x="4432300" y="3444876"/>
            <a:ext cx="1181100" cy="609600"/>
            <a:chOff x="2792" y="2016"/>
            <a:chExt cx="744" cy="384"/>
          </a:xfrm>
        </p:grpSpPr>
        <p:sp>
          <p:nvSpPr>
            <p:cNvPr id="1056"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1057"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5" name="Group 24"/>
          <p:cNvGrpSpPr>
            <a:grpSpLocks/>
          </p:cNvGrpSpPr>
          <p:nvPr/>
        </p:nvGrpSpPr>
        <p:grpSpPr bwMode="auto">
          <a:xfrm>
            <a:off x="1428750" y="2805116"/>
            <a:ext cx="2986088" cy="2257425"/>
            <a:chOff x="900" y="1613"/>
            <a:chExt cx="1881" cy="1422"/>
          </a:xfrm>
        </p:grpSpPr>
        <p:sp>
          <p:nvSpPr>
            <p:cNvPr id="1055"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1041" name="Object 26"/>
            <p:cNvGraphicFramePr>
              <a:graphicFrameLocks noChangeAspect="1"/>
            </p:cNvGraphicFramePr>
            <p:nvPr/>
          </p:nvGraphicFramePr>
          <p:xfrm>
            <a:off x="900" y="1613"/>
            <a:ext cx="1548" cy="1422"/>
          </p:xfrm>
          <a:graphic>
            <a:graphicData uri="http://schemas.openxmlformats.org/presentationml/2006/ole">
              <p:oleObj spid="_x0000_s1041" name="Bitmap Image" r:id="rId17" imgW="2457143" imgH="2257740" progId="PBrush">
                <p:embed/>
              </p:oleObj>
            </a:graphicData>
          </a:graphic>
        </p:graphicFrame>
      </p:grpSp>
      <p:graphicFrame>
        <p:nvGraphicFramePr>
          <p:cNvPr id="738331" name="Object 27"/>
          <p:cNvGraphicFramePr>
            <a:graphicFrameLocks noChangeAspect="1"/>
          </p:cNvGraphicFramePr>
          <p:nvPr/>
        </p:nvGraphicFramePr>
        <p:xfrm>
          <a:off x="1428753" y="4610100"/>
          <a:ext cx="2486025" cy="2247900"/>
        </p:xfrm>
        <a:graphic>
          <a:graphicData uri="http://schemas.openxmlformats.org/presentationml/2006/ole">
            <p:oleObj spid="_x0000_s1038" name="Bitmap Image" r:id="rId18" imgW="2486372" imgH="2247619" progId="PBrush">
              <p:embed/>
            </p:oleObj>
          </a:graphicData>
        </a:graphic>
      </p:graphicFrame>
      <p:graphicFrame>
        <p:nvGraphicFramePr>
          <p:cNvPr id="738332" name="Object 28"/>
          <p:cNvGraphicFramePr>
            <a:graphicFrameLocks noChangeAspect="1"/>
          </p:cNvGraphicFramePr>
          <p:nvPr/>
        </p:nvGraphicFramePr>
        <p:xfrm>
          <a:off x="1392241" y="4572003"/>
          <a:ext cx="2486025" cy="2257425"/>
        </p:xfrm>
        <a:graphic>
          <a:graphicData uri="http://schemas.openxmlformats.org/presentationml/2006/ole">
            <p:oleObj spid="_x0000_s1039" name="Bitmap Image" r:id="rId19" imgW="2486372" imgH="2257740" progId="PBrush">
              <p:embed/>
            </p:oleObj>
          </a:graphicData>
        </a:graphic>
      </p:graphicFrame>
      <p:grpSp>
        <p:nvGrpSpPr>
          <p:cNvPr id="6" name="Group 29"/>
          <p:cNvGrpSpPr>
            <a:grpSpLocks/>
          </p:cNvGrpSpPr>
          <p:nvPr/>
        </p:nvGrpSpPr>
        <p:grpSpPr bwMode="auto">
          <a:xfrm>
            <a:off x="3816350" y="5456238"/>
            <a:ext cx="1231900" cy="609600"/>
            <a:chOff x="2448" y="835"/>
            <a:chExt cx="776" cy="384"/>
          </a:xfrm>
        </p:grpSpPr>
        <p:sp>
          <p:nvSpPr>
            <p:cNvPr id="1053"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54"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7" name="Group 32"/>
          <p:cNvGrpSpPr>
            <a:grpSpLocks/>
          </p:cNvGrpSpPr>
          <p:nvPr/>
        </p:nvGrpSpPr>
        <p:grpSpPr bwMode="auto">
          <a:xfrm>
            <a:off x="5075238" y="4806950"/>
            <a:ext cx="3103562" cy="1790700"/>
            <a:chOff x="3197" y="2874"/>
            <a:chExt cx="1955" cy="1128"/>
          </a:xfrm>
        </p:grpSpPr>
        <p:graphicFrame>
          <p:nvGraphicFramePr>
            <p:cNvPr id="1040" name="Object 33"/>
            <p:cNvGraphicFramePr>
              <a:graphicFrameLocks noChangeAspect="1"/>
            </p:cNvGraphicFramePr>
            <p:nvPr/>
          </p:nvGraphicFramePr>
          <p:xfrm>
            <a:off x="3658" y="2874"/>
            <a:ext cx="1494" cy="1128"/>
          </p:xfrm>
          <a:graphic>
            <a:graphicData uri="http://schemas.openxmlformats.org/presentationml/2006/ole">
              <p:oleObj spid="_x0000_s1040" name="Bitmap Image" r:id="rId20" imgW="2371429" imgH="1790476" progId="PBrush">
                <p:embed/>
              </p:oleObj>
            </a:graphicData>
          </a:graphic>
        </p:graphicFrame>
        <p:sp>
          <p:nvSpPr>
            <p:cNvPr id="1052"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1051" name="Text Box 35"/>
          <p:cNvSpPr txBox="1">
            <a:spLocks noChangeArrowheads="1"/>
          </p:cNvSpPr>
          <p:nvPr/>
        </p:nvSpPr>
        <p:spPr bwMode="auto">
          <a:xfrm>
            <a:off x="3175" y="1036639"/>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
        <p:nvSpPr>
          <p:cNvPr id="3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30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830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30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3830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83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3830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383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383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83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38313"/>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7383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38314"/>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7383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38317"/>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383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38315"/>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7383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38316"/>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7383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8324"/>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7383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383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38332"/>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738331"/>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dirty="0" smtClean="0"/>
              <a:t>Analysis Requirements</a:t>
            </a:r>
          </a:p>
        </p:txBody>
      </p:sp>
      <p:sp>
        <p:nvSpPr>
          <p:cNvPr id="22531" name="Rectangle 3"/>
          <p:cNvSpPr>
            <a:spLocks noGrp="1" noChangeArrowheads="1"/>
          </p:cNvSpPr>
          <p:nvPr>
            <p:ph idx="1"/>
          </p:nvPr>
        </p:nvSpPr>
        <p:spPr/>
        <p:txBody>
          <a:bodyPr/>
          <a:lstStyle/>
          <a:p>
            <a:pPr lvl="1" eaLnBrk="1" hangingPunct="1"/>
            <a:r>
              <a:rPr lang="en-GB" dirty="0" smtClean="0"/>
              <a:t>Extract the analytical model geometry</a:t>
            </a:r>
          </a:p>
          <a:p>
            <a:pPr lvl="1" eaLnBrk="1" hangingPunct="1"/>
            <a:r>
              <a:rPr lang="en-GB" dirty="0" smtClean="0"/>
              <a:t>Extract the load cases, load combinations, loads</a:t>
            </a:r>
          </a:p>
          <a:p>
            <a:pPr lvl="1" eaLnBrk="1" hangingPunct="1"/>
            <a:r>
              <a:rPr lang="en-GB" dirty="0" smtClean="0"/>
              <a:t>Extract release and boundary conditions</a:t>
            </a:r>
          </a:p>
          <a:p>
            <a:pPr lvl="1" eaLnBrk="1" hangingPunct="1"/>
            <a:r>
              <a:rPr lang="en-GB" dirty="0" smtClean="0"/>
              <a:t>Update the model with changes and new and deleted elements</a:t>
            </a:r>
          </a:p>
          <a:p>
            <a:pPr lvl="1" eaLnBrk="1" hangingPunct="1"/>
            <a:r>
              <a:rPr lang="en-GB" dirty="0" smtClean="0"/>
              <a:t>Add load cases and load combinations</a:t>
            </a:r>
          </a:p>
          <a:p>
            <a:pPr lvl="1" eaLnBrk="1" hangingPunct="1"/>
            <a:r>
              <a:rPr lang="en-GB" dirty="0" smtClean="0"/>
              <a:t>Add loads and reactions </a:t>
            </a:r>
          </a:p>
          <a:p>
            <a:pPr lvl="1" eaLnBrk="1" hangingPunct="1"/>
            <a:r>
              <a:rPr lang="en-GB" dirty="0" smtClean="0"/>
              <a:t>Add project information, shared parameters</a:t>
            </a:r>
          </a:p>
          <a:p>
            <a:pPr lvl="1" eaLnBrk="1" hangingPunct="1"/>
            <a:r>
              <a:rPr lang="en-GB" dirty="0" smtClean="0"/>
              <a:t>Add shared parameters on structural objects</a:t>
            </a:r>
          </a:p>
        </p:txBody>
      </p:sp>
      <p:sp>
        <p:nvSpPr>
          <p:cNvPr id="2253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142876" y="285736"/>
            <a:ext cx="8501090" cy="1143000"/>
          </a:xfrm>
          <a:prstGeom prst="rect">
            <a:avLst/>
          </a:prstGeom>
        </p:spPr>
        <p:txBody>
          <a:bodyPr lIns="91405" tIns="45703" rIns="91405" bIns="45703"/>
          <a:lstStyle/>
          <a:p>
            <a:pPr algn="l" eaLnBrk="1" hangingPunct="1"/>
            <a:r>
              <a:rPr lang="en-US" sz="4800" dirty="0" smtClean="0"/>
              <a:t>Adding local parameters to Revit</a:t>
            </a:r>
          </a:p>
        </p:txBody>
      </p:sp>
      <p:sp>
        <p:nvSpPr>
          <p:cNvPr id="23555" name="Content Placeholder 2"/>
          <p:cNvSpPr>
            <a:spLocks noGrp="1"/>
          </p:cNvSpPr>
          <p:nvPr>
            <p:ph idx="4294967295"/>
          </p:nvPr>
        </p:nvSpPr>
        <p:spPr>
          <a:xfrm>
            <a:off x="569916" y="1477966"/>
            <a:ext cx="8574087" cy="5119687"/>
          </a:xfrm>
          <a:prstGeom prst="rect">
            <a:avLst/>
          </a:prstGeom>
        </p:spPr>
        <p:txBody>
          <a:bodyPr lIns="91405" tIns="45703" rIns="91405" bIns="45703"/>
          <a:lstStyle/>
          <a:p>
            <a:pPr marL="0" indent="0">
              <a:buNone/>
            </a:pPr>
            <a:r>
              <a:rPr lang="en-US" sz="2400" dirty="0" smtClean="0"/>
              <a:t>Shared parameters </a:t>
            </a:r>
          </a:p>
          <a:p>
            <a:pPr marL="536377" lvl="1" indent="-272950">
              <a:buFont typeface="Wingdings" pitchFamily="2" charset="2"/>
              <a:buChar char="§"/>
            </a:pPr>
            <a:r>
              <a:rPr lang="en-US" sz="2400" dirty="0" smtClean="0"/>
              <a:t>Can be defined in an external file</a:t>
            </a:r>
          </a:p>
          <a:p>
            <a:pPr marL="536377" lvl="1" indent="-272950">
              <a:buFont typeface="Wingdings" pitchFamily="2" charset="2"/>
              <a:buChar char="§"/>
            </a:pPr>
            <a:r>
              <a:rPr lang="en-US" sz="2400" dirty="0" smtClean="0"/>
              <a:t>Can be added with the API</a:t>
            </a:r>
          </a:p>
          <a:p>
            <a:pPr marL="536377" lvl="1" indent="-272950">
              <a:buFont typeface="Wingdings" pitchFamily="2" charset="2"/>
              <a:buChar char="§"/>
            </a:pPr>
            <a:r>
              <a:rPr lang="en-US" sz="2400" dirty="0" smtClean="0"/>
              <a:t>Can be defined per element</a:t>
            </a:r>
          </a:p>
          <a:p>
            <a:pPr marL="536377" lvl="1" indent="-272950">
              <a:buFont typeface="Wingdings" pitchFamily="2" charset="2"/>
              <a:buChar char="§"/>
            </a:pPr>
            <a:r>
              <a:rPr lang="en-US" sz="2400" dirty="0" smtClean="0"/>
              <a:t>Can be project specific, e.g. building codes</a:t>
            </a:r>
          </a:p>
          <a:p>
            <a:pPr marL="0" indent="0">
              <a:buNone/>
            </a:pPr>
            <a:r>
              <a:rPr lang="en-US" sz="2400" dirty="0" smtClean="0"/>
              <a:t>Templates</a:t>
            </a:r>
          </a:p>
          <a:p>
            <a:pPr marL="536377" lvl="1" indent="-272950">
              <a:buFont typeface="Wingdings" pitchFamily="2" charset="2"/>
              <a:buChar char="§"/>
            </a:pPr>
            <a:r>
              <a:rPr lang="en-US" sz="2400" dirty="0" smtClean="0"/>
              <a:t>Can contain specific information such as load combinations</a:t>
            </a:r>
          </a:p>
        </p:txBody>
      </p:sp>
      <p:sp>
        <p:nvSpPr>
          <p:cNvPr id="2355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219100" y="136525"/>
            <a:ext cx="6424602" cy="915988"/>
          </a:xfrm>
          <a:prstGeom prst="rect">
            <a:avLst/>
          </a:prstGeom>
        </p:spPr>
        <p:txBody>
          <a:bodyPr lIns="91405" tIns="45703" rIns="91405" bIns="45703"/>
          <a:lstStyle/>
          <a:p>
            <a:pPr algn="l" eaLnBrk="1" hangingPunct="1"/>
            <a:r>
              <a:rPr lang="en-US" sz="4800" dirty="0" smtClean="0"/>
              <a:t>Analytical model access</a:t>
            </a:r>
          </a:p>
        </p:txBody>
      </p:sp>
      <p:sp>
        <p:nvSpPr>
          <p:cNvPr id="24579" name="KMA4F595B"/>
          <p:cNvSpPr>
            <a:spLocks noChangeArrowheads="1"/>
          </p:cNvSpPr>
          <p:nvPr>
            <p:custDataLst>
              <p:tags r:id="rId1"/>
            </p:custDataLst>
          </p:nvPr>
        </p:nvSpPr>
        <p:spPr bwMode="auto">
          <a:xfrm>
            <a:off x="295278" y="1247776"/>
            <a:ext cx="8162925" cy="3712555"/>
          </a:xfrm>
          <a:prstGeom prst="rect">
            <a:avLst/>
          </a:prstGeom>
          <a:noFill/>
          <a:ln w="9525">
            <a:noFill/>
            <a:miter lim="800000"/>
            <a:headEnd/>
            <a:tailEnd/>
          </a:ln>
        </p:spPr>
        <p:txBody>
          <a:bodyPr lIns="0" tIns="0" rIns="0" bIns="0">
            <a:spAutoFit/>
          </a:bodyPr>
          <a:lstStyle/>
          <a:p>
            <a:pPr>
              <a:spcBef>
                <a:spcPct val="15000"/>
              </a:spcBef>
              <a:spcAft>
                <a:spcPct val="15000"/>
              </a:spcAft>
              <a:buFont typeface="Arial" charset="0"/>
              <a:buNone/>
            </a:pPr>
            <a:r>
              <a:rPr lang="en-US" sz="2400">
                <a:solidFill>
                  <a:schemeClr val="tx1"/>
                </a:solidFill>
                <a:latin typeface="+mj-lt"/>
              </a:rPr>
              <a:t>How to get the ... </a:t>
            </a:r>
          </a:p>
          <a:p>
            <a:pPr marL="453857" lvl="1" indent="-274536">
              <a:spcBef>
                <a:spcPct val="15000"/>
              </a:spcBef>
              <a:spcAft>
                <a:spcPct val="15000"/>
              </a:spcAft>
              <a:buFont typeface="Wingdings" pitchFamily="2" charset="2"/>
              <a:buChar char="§"/>
            </a:pPr>
            <a:r>
              <a:rPr lang="en-US" sz="2400">
                <a:solidFill>
                  <a:schemeClr val="tx1"/>
                </a:solidFill>
                <a:latin typeface="+mj-lt"/>
              </a:rPr>
              <a:t>... thickness of a wall with multiple layers?</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TestWallThickness</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of an in-place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defined in an external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multiple analytical segments of a curved beam?</a:t>
            </a:r>
          </a:p>
          <a:p>
            <a:pPr marL="807739" lvl="2" indent="-174561">
              <a:spcBef>
                <a:spcPct val="15000"/>
              </a:spcBef>
              <a:spcAft>
                <a:spcPct val="15000"/>
              </a:spcAft>
              <a:buFont typeface="Wingdings" pitchFamily="2" charset="2"/>
              <a:buChar char="§"/>
            </a:pPr>
            <a:r>
              <a:rPr lang="en-US" sz="1600" smtClean="0">
                <a:solidFill>
                  <a:schemeClr val="tx1"/>
                </a:solidFill>
                <a:latin typeface="+mj-lt"/>
              </a:rPr>
              <a:t>Tessellate </a:t>
            </a:r>
            <a:r>
              <a:rPr lang="en-US" sz="1600">
                <a:solidFill>
                  <a:schemeClr val="tx1"/>
                </a:solidFill>
                <a:latin typeface="+mj-lt"/>
              </a:rPr>
              <a:t>the underlying curve</a:t>
            </a:r>
          </a:p>
        </p:txBody>
      </p:sp>
      <p:sp>
        <p:nvSpPr>
          <p:cNvPr id="245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dirty="0" smtClean="0"/>
              <a:t>Useful Revit SDK Samples</a:t>
            </a:r>
          </a:p>
        </p:txBody>
      </p:sp>
      <p:sp>
        <p:nvSpPr>
          <p:cNvPr id="25603" name="Rectangle 3"/>
          <p:cNvSpPr>
            <a:spLocks noGrp="1" noChangeArrowheads="1"/>
          </p:cNvSpPr>
          <p:nvPr>
            <p:ph idx="1"/>
          </p:nvPr>
        </p:nvSpPr>
        <p:spPr>
          <a:xfrm>
            <a:off x="311782" y="1000108"/>
            <a:ext cx="8339454" cy="5161126"/>
          </a:xfrm>
        </p:spPr>
        <p:txBody>
          <a:bodyPr/>
          <a:lstStyle/>
          <a:p>
            <a:pPr>
              <a:spcBef>
                <a:spcPts val="0"/>
              </a:spcBef>
            </a:pPr>
            <a:r>
              <a:rPr lang="en-GB" altLang="ja-JP" sz="2800" dirty="0" smtClean="0">
                <a:ea typeface="ＭＳ Ｐゴシック" pitchFamily="34" charset="-128"/>
              </a:rPr>
              <a:t>Parameters</a:t>
            </a:r>
          </a:p>
          <a:p>
            <a:pPr lvl="1">
              <a:lnSpc>
                <a:spcPct val="90000"/>
              </a:lnSpc>
              <a:spcBef>
                <a:spcPts val="0"/>
              </a:spcBef>
            </a:pPr>
            <a:r>
              <a:rPr lang="en-GB" dirty="0" smtClean="0"/>
              <a:t>BrowseBindings</a:t>
            </a:r>
          </a:p>
          <a:p>
            <a:pPr lvl="1">
              <a:lnSpc>
                <a:spcPct val="90000"/>
              </a:lnSpc>
              <a:spcBef>
                <a:spcPts val="0"/>
              </a:spcBef>
            </a:pPr>
            <a:r>
              <a:rPr lang="en-GB" dirty="0" smtClean="0"/>
              <a:t>CreateShared</a:t>
            </a:r>
          </a:p>
          <a:p>
            <a:pPr lvl="1">
              <a:lnSpc>
                <a:spcPct val="90000"/>
              </a:lnSpc>
              <a:spcBef>
                <a:spcPts val="0"/>
              </a:spcBef>
            </a:pPr>
            <a:r>
              <a:rPr lang="en-GB" dirty="0" smtClean="0"/>
              <a:t>FireRating</a:t>
            </a:r>
          </a:p>
          <a:p>
            <a:pPr lvl="1">
              <a:lnSpc>
                <a:spcPct val="90000"/>
              </a:lnSpc>
              <a:spcBef>
                <a:spcPts val="0"/>
              </a:spcBef>
            </a:pPr>
            <a:r>
              <a:rPr lang="en-GB" dirty="0" smtClean="0"/>
              <a:t>InvisibleParam</a:t>
            </a:r>
          </a:p>
          <a:p>
            <a:pPr>
              <a:spcBef>
                <a:spcPts val="0"/>
              </a:spcBef>
            </a:pPr>
            <a:r>
              <a:rPr lang="en-GB" altLang="ja-JP" sz="2800" dirty="0" smtClean="0">
                <a:ea typeface="ＭＳ Ｐゴシック" pitchFamily="34" charset="-128"/>
              </a:rPr>
              <a:t>Analytical Model</a:t>
            </a:r>
          </a:p>
          <a:p>
            <a:pPr lvl="1">
              <a:lnSpc>
                <a:spcPct val="90000"/>
              </a:lnSpc>
              <a:spcBef>
                <a:spcPts val="0"/>
              </a:spcBef>
            </a:pPr>
            <a:r>
              <a:rPr lang="en-GB" altLang="ja-JP" dirty="0" smtClean="0">
                <a:ea typeface="ＭＳ Ｐゴシック" pitchFamily="34" charset="-128"/>
              </a:rPr>
              <a:t>AnalyticalSupportData_Info</a:t>
            </a:r>
          </a:p>
          <a:p>
            <a:pPr lvl="1">
              <a:lnSpc>
                <a:spcPct val="90000"/>
              </a:lnSpc>
              <a:spcBef>
                <a:spcPts val="0"/>
              </a:spcBef>
            </a:pPr>
            <a:r>
              <a:rPr lang="en-GB" altLang="zh-CN" dirty="0" smtClean="0">
                <a:ea typeface="宋体" pitchFamily="2" charset="-122"/>
              </a:rPr>
              <a:t>AnalyticalViewer</a:t>
            </a:r>
            <a:endParaRPr lang="en-GB" altLang="ja-JP" dirty="0" smtClean="0">
              <a:ea typeface="ＭＳ Ｐゴシック" pitchFamily="34" charset="-128"/>
            </a:endParaRPr>
          </a:p>
          <a:p>
            <a:pPr lvl="1">
              <a:lnSpc>
                <a:spcPct val="90000"/>
              </a:lnSpc>
              <a:spcBef>
                <a:spcPts val="0"/>
              </a:spcBef>
            </a:pPr>
            <a:r>
              <a:rPr lang="en-GB" dirty="0" smtClean="0"/>
              <a:t>BoundaryConditions</a:t>
            </a:r>
          </a:p>
          <a:p>
            <a:pPr lvl="1">
              <a:lnSpc>
                <a:spcPct val="90000"/>
              </a:lnSpc>
              <a:spcBef>
                <a:spcPts val="0"/>
              </a:spcBef>
            </a:pPr>
            <a:r>
              <a:rPr lang="en-GB" dirty="0" smtClean="0"/>
              <a:t>InplaceFamilyAnalyticalModel3D</a:t>
            </a:r>
          </a:p>
          <a:p>
            <a:pPr lvl="1">
              <a:lnSpc>
                <a:spcPct val="90000"/>
              </a:lnSpc>
              <a:spcBef>
                <a:spcPts val="0"/>
              </a:spcBef>
            </a:pPr>
            <a:r>
              <a:rPr lang="en-GB" dirty="0" smtClean="0"/>
              <a:t>Loads</a:t>
            </a:r>
          </a:p>
          <a:p>
            <a:pPr lvl="1">
              <a:lnSpc>
                <a:spcPct val="90000"/>
              </a:lnSpc>
              <a:spcBef>
                <a:spcPts val="0"/>
              </a:spcBef>
            </a:pPr>
            <a:r>
              <a:rPr lang="en-GB" dirty="0" smtClean="0"/>
              <a:t>RotateFramingObjects</a:t>
            </a:r>
          </a:p>
          <a:p>
            <a:pPr lvl="1">
              <a:lnSpc>
                <a:spcPct val="90000"/>
              </a:lnSpc>
              <a:spcBef>
                <a:spcPts val="0"/>
              </a:spcBef>
            </a:pPr>
            <a:r>
              <a:rPr lang="en-GB" altLang="zh-CN" dirty="0" smtClean="0">
                <a:ea typeface="宋体" pitchFamily="2" charset="-122"/>
              </a:rPr>
              <a:t>SlabProperties</a:t>
            </a:r>
          </a:p>
          <a:p>
            <a:pPr lvl="1">
              <a:lnSpc>
                <a:spcPct val="90000"/>
              </a:lnSpc>
              <a:spcBef>
                <a:spcPts val="0"/>
              </a:spcBef>
            </a:pPr>
            <a:r>
              <a:rPr lang="en-GB" altLang="zh-CN" dirty="0" smtClean="0">
                <a:ea typeface="宋体" pitchFamily="2" charset="-122"/>
              </a:rPr>
              <a:t>SpanDirection </a:t>
            </a:r>
            <a:endParaRPr lang="en-GB" dirty="0" smtClean="0"/>
          </a:p>
        </p:txBody>
      </p:sp>
      <p:sp>
        <p:nvSpPr>
          <p:cNvPr id="2560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Revit Structure Analysis Labs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dirty="0" smtClean="0"/>
              <a:t>Revit Structure Analysis Labs</a:t>
            </a:r>
          </a:p>
        </p:txBody>
      </p:sp>
      <p:sp>
        <p:nvSpPr>
          <p:cNvPr id="26627" name="Rectangle 3"/>
          <p:cNvSpPr>
            <a:spLocks noGrp="1" noChangeArrowheads="1"/>
          </p:cNvSpPr>
          <p:nvPr>
            <p:ph idx="1"/>
          </p:nvPr>
        </p:nvSpPr>
        <p:spPr>
          <a:xfrm>
            <a:off x="319088" y="1268413"/>
            <a:ext cx="7824812" cy="4875231"/>
          </a:xfrm>
        </p:spPr>
        <p:txBody>
          <a:bodyPr/>
          <a:lstStyle/>
          <a:p>
            <a:pPr>
              <a:spcBef>
                <a:spcPts val="0"/>
              </a:spcBef>
              <a:tabLst>
                <a:tab pos="1521852" algn="l"/>
              </a:tabLst>
            </a:pPr>
            <a:r>
              <a:rPr lang="en-GB" sz="2800" dirty="0" smtClean="0"/>
              <a:t>Loads</a:t>
            </a:r>
          </a:p>
          <a:p>
            <a:pPr lvl="1">
              <a:spcBef>
                <a:spcPts val="0"/>
              </a:spcBef>
              <a:tabLst>
                <a:tab pos="1521852" algn="l"/>
              </a:tabLst>
            </a:pPr>
            <a:r>
              <a:rPr lang="en-GB" sz="2000" dirty="0" smtClean="0"/>
              <a:t>1-1	Load cases, natures, combinations, usages</a:t>
            </a:r>
          </a:p>
          <a:p>
            <a:pPr lvl="1">
              <a:spcBef>
                <a:spcPts val="0"/>
              </a:spcBef>
              <a:tabLst>
                <a:tab pos="1521852" algn="l"/>
              </a:tabLst>
            </a:pPr>
            <a:r>
              <a:rPr lang="en-GB" sz="2000" dirty="0" smtClean="0"/>
              <a:t>1-2	Point, line and area loads</a:t>
            </a:r>
          </a:p>
          <a:p>
            <a:pPr lvl="1">
              <a:spcBef>
                <a:spcPts val="0"/>
              </a:spcBef>
              <a:tabLst>
                <a:tab pos="1521852" algn="l"/>
              </a:tabLst>
            </a:pPr>
            <a:r>
              <a:rPr lang="en-GB" sz="2000" dirty="0" smtClean="0"/>
              <a:t>1-3	Load parameters and modification</a:t>
            </a:r>
          </a:p>
          <a:p>
            <a:pPr lvl="1">
              <a:spcBef>
                <a:spcPts val="0"/>
              </a:spcBef>
              <a:tabLst>
                <a:tab pos="1521852" algn="l"/>
              </a:tabLst>
            </a:pPr>
            <a:r>
              <a:rPr lang="en-GB" sz="2000" dirty="0" smtClean="0"/>
              <a:t>1-4	Load symbols</a:t>
            </a:r>
          </a:p>
          <a:p>
            <a:pPr lvl="1">
              <a:spcBef>
                <a:spcPts val="0"/>
              </a:spcBef>
              <a:tabLst>
                <a:tab pos="1521852" algn="l"/>
              </a:tabLst>
            </a:pPr>
            <a:r>
              <a:rPr lang="en-GB" sz="2000" dirty="0" smtClean="0"/>
              <a:t>1-5	Creating load objects</a:t>
            </a:r>
          </a:p>
          <a:p>
            <a:pPr>
              <a:spcBef>
                <a:spcPts val="0"/>
              </a:spcBef>
              <a:tabLst>
                <a:tab pos="1521852" algn="l"/>
              </a:tabLst>
            </a:pPr>
            <a:r>
              <a:rPr lang="en-GB" sz="2800" dirty="0" smtClean="0"/>
              <a:t>Structure</a:t>
            </a:r>
          </a:p>
          <a:p>
            <a:pPr lvl="1">
              <a:spcBef>
                <a:spcPts val="0"/>
              </a:spcBef>
              <a:tabLst>
                <a:tab pos="1521852" algn="l"/>
              </a:tabLst>
            </a:pPr>
            <a:r>
              <a:rPr lang="en-GB" sz="2000" smtClean="0"/>
              <a:t>2-1	Columns</a:t>
            </a:r>
          </a:p>
          <a:p>
            <a:pPr lvl="1">
              <a:spcBef>
                <a:spcPts val="0"/>
              </a:spcBef>
              <a:tabLst>
                <a:tab pos="1521852" algn="l"/>
              </a:tabLst>
            </a:pPr>
            <a:r>
              <a:rPr lang="en-GB" sz="2000" smtClean="0"/>
              <a:t>2-2	Framing</a:t>
            </a:r>
            <a:endParaRPr lang="en-GB" sz="2000" dirty="0" smtClean="0"/>
          </a:p>
          <a:p>
            <a:pPr lvl="1">
              <a:spcBef>
                <a:spcPts val="0"/>
              </a:spcBef>
              <a:tabLst>
                <a:tab pos="1521852" algn="l"/>
              </a:tabLst>
            </a:pPr>
            <a:r>
              <a:rPr lang="en-GB" sz="2000" smtClean="0"/>
              <a:t>2-3	Foundations</a:t>
            </a:r>
          </a:p>
          <a:p>
            <a:pPr lvl="1">
              <a:spcBef>
                <a:spcPts val="0"/>
              </a:spcBef>
              <a:tabLst>
                <a:tab pos="1521852" algn="l"/>
              </a:tabLst>
            </a:pPr>
            <a:r>
              <a:rPr lang="en-GB" sz="2000" smtClean="0"/>
              <a:t>2-4	Structural standard family instances</a:t>
            </a:r>
            <a:endParaRPr lang="en-GB" sz="2000" dirty="0" smtClean="0"/>
          </a:p>
          <a:p>
            <a:pPr lvl="1">
              <a:spcBef>
                <a:spcPts val="0"/>
              </a:spcBef>
              <a:tabLst>
                <a:tab pos="1521852" algn="l"/>
              </a:tabLst>
            </a:pPr>
            <a:r>
              <a:rPr lang="en-GB" sz="2000" smtClean="0"/>
              <a:t>2-5	Structural system family instances: walls</a:t>
            </a:r>
            <a:r>
              <a:rPr lang="en-GB" sz="2000" dirty="0" smtClean="0"/>
              <a:t>, floors, footings</a:t>
            </a:r>
          </a:p>
          <a:p>
            <a:pPr>
              <a:spcBef>
                <a:spcPts val="0"/>
              </a:spcBef>
              <a:tabLst>
                <a:tab pos="1521852" algn="l"/>
              </a:tabLst>
            </a:pPr>
            <a:r>
              <a:rPr lang="en-GB" sz="2800" dirty="0" smtClean="0"/>
              <a:t>Analytical Model</a:t>
            </a:r>
          </a:p>
          <a:p>
            <a:pPr lvl="1">
              <a:spcBef>
                <a:spcPts val="0"/>
              </a:spcBef>
              <a:tabLst>
                <a:tab pos="1521852" algn="l"/>
              </a:tabLst>
            </a:pPr>
            <a:r>
              <a:rPr lang="en-GB" sz="2000" dirty="0" smtClean="0"/>
              <a:t>3	Analytical model</a:t>
            </a:r>
          </a:p>
        </p:txBody>
      </p:sp>
      <p:sp>
        <p:nvSpPr>
          <p:cNvPr id="2662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319088" y="136525"/>
            <a:ext cx="7924800" cy="1143000"/>
          </a:xfrm>
          <a:noFill/>
        </p:spPr>
        <p:txBody>
          <a:bodyPr/>
          <a:lstStyle/>
          <a:p>
            <a:pPr eaLnBrk="1" hangingPunct="1"/>
            <a:r>
              <a:rPr lang="en-GB" dirty="0" smtClean="0"/>
              <a:t>Load Grouping Objects</a:t>
            </a:r>
          </a:p>
        </p:txBody>
      </p:sp>
      <p:sp>
        <p:nvSpPr>
          <p:cNvPr id="27651" name="Rectangle 2"/>
          <p:cNvSpPr>
            <a:spLocks noGrp="1" noChangeArrowheads="1"/>
          </p:cNvSpPr>
          <p:nvPr>
            <p:ph idx="1"/>
          </p:nvPr>
        </p:nvSpPr>
        <p:spPr>
          <a:xfrm>
            <a:off x="277814" y="1393825"/>
            <a:ext cx="7651772" cy="4106877"/>
          </a:xfrm>
        </p:spPr>
        <p:txBody>
          <a:bodyPr/>
          <a:lstStyle/>
          <a:p>
            <a:pPr marL="342774" lvl="1" indent="-228516">
              <a:spcBef>
                <a:spcPct val="0"/>
              </a:spcBef>
            </a:pPr>
            <a:r>
              <a:rPr lang="en-GB" dirty="0" smtClean="0"/>
              <a:t>Load Cases</a:t>
            </a:r>
          </a:p>
          <a:p>
            <a:pPr marL="342774" lvl="1" indent="-228516">
              <a:spcBef>
                <a:spcPct val="0"/>
              </a:spcBef>
            </a:pPr>
            <a:r>
              <a:rPr lang="en-GB" dirty="0" smtClean="0"/>
              <a:t>Load Natures</a:t>
            </a:r>
          </a:p>
          <a:p>
            <a:pPr marL="342774" lvl="1" indent="-228516">
              <a:spcBef>
                <a:spcPct val="0"/>
              </a:spcBef>
            </a:pPr>
            <a:r>
              <a:rPr lang="en-GB" dirty="0" smtClean="0"/>
              <a:t>Load Combinations</a:t>
            </a:r>
          </a:p>
          <a:p>
            <a:pPr marL="342774" lvl="1" indent="-228516">
              <a:spcBef>
                <a:spcPct val="0"/>
              </a:spcBef>
            </a:pPr>
            <a:r>
              <a:rPr lang="en-GB" dirty="0" smtClean="0"/>
              <a:t>Load Usages</a:t>
            </a:r>
          </a:p>
          <a:p>
            <a:pPr marL="342774" lvl="1" indent="-228516">
              <a:buNone/>
            </a:pPr>
            <a:r>
              <a:rPr lang="en-GB" sz="6000" dirty="0" smtClean="0">
                <a:solidFill>
                  <a:schemeClr val="accent1"/>
                </a:solidFill>
              </a:rPr>
              <a:t>Lab 1-1</a:t>
            </a:r>
          </a:p>
          <a:p>
            <a:pPr marL="342774" lvl="1" indent="-228516"/>
            <a:r>
              <a:rPr lang="en-GB" sz="1600" dirty="0" smtClean="0"/>
              <a:t>To retrieve load case, nature, combination and usage objects, </a:t>
            </a:r>
            <a:r>
              <a:rPr lang="en-GB" sz="1600" smtClean="0"/>
              <a:t>simply filter for </a:t>
            </a:r>
            <a:r>
              <a:rPr lang="en-GB" sz="1600" dirty="0" smtClean="0"/>
              <a:t>the corresponding object class LoadCase, LoadNature, LoadCombination and LoadUsage</a:t>
            </a:r>
          </a:p>
          <a:p>
            <a:pPr marL="342774" lvl="1" indent="-228516"/>
            <a:r>
              <a:rPr lang="en-GB" sz="1600" dirty="0" smtClean="0"/>
              <a:t>To create new objects, use the Autodesk.Revit.Creation.Document methods NewLoadCase(), NewLoadCombination(), NewLoadNature(), NewLoadUsage() accessible through ActiveDocument.Create</a:t>
            </a:r>
          </a:p>
        </p:txBody>
      </p:sp>
      <p:sp>
        <p:nvSpPr>
          <p:cNvPr id="27652"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Prerequisite </a:t>
            </a:r>
          </a:p>
        </p:txBody>
      </p:sp>
      <p:sp>
        <p:nvSpPr>
          <p:cNvPr id="5123" name="Rectangle 3"/>
          <p:cNvSpPr>
            <a:spLocks noGrp="1" noChangeArrowheads="1"/>
          </p:cNvSpPr>
          <p:nvPr>
            <p:ph idx="1"/>
          </p:nvPr>
        </p:nvSpPr>
        <p:spPr>
          <a:xfrm>
            <a:off x="311782" y="1076258"/>
            <a:ext cx="8328368" cy="4710196"/>
          </a:xfrm>
        </p:spPr>
        <p:txBody>
          <a:bodyPr/>
          <a:lstStyle/>
          <a:p>
            <a:pPr eaLnBrk="1" hangingPunct="1">
              <a:buFontTx/>
              <a:buNone/>
            </a:pPr>
            <a:r>
              <a:rPr lang="en-GB" sz="3200" dirty="0" smtClean="0"/>
              <a:t>Knowledge of </a:t>
            </a:r>
            <a:r>
              <a:rPr lang="en-GB" sz="3200" dirty="0" err="1" smtClean="0"/>
              <a:t>Revit</a:t>
            </a:r>
            <a:r>
              <a:rPr lang="en-GB" sz="3200" dirty="0" smtClean="0"/>
              <a:t> </a:t>
            </a:r>
            <a:r>
              <a:rPr lang="en-GB" sz="3200" smtClean="0"/>
              <a:t>API basics</a:t>
            </a:r>
            <a:endParaRPr lang="en-GB" sz="3200" dirty="0" smtClean="0"/>
          </a:p>
          <a:p>
            <a:r>
              <a:rPr lang="en-GB" sz="3200" smtClean="0"/>
              <a:t>Basic Revit API recordings are available</a:t>
            </a:r>
          </a:p>
          <a:p>
            <a:pPr marL="271463" lvl="1" indent="-271463">
              <a:spcBef>
                <a:spcPts val="1200"/>
              </a:spcBef>
            </a:pPr>
            <a:r>
              <a:rPr lang="en-GB" smtClean="0"/>
              <a:t>DevTV Introduction to Revit Programming</a:t>
            </a:r>
          </a:p>
          <a:p>
            <a:pPr marL="271463" lvl="1" indent="-271463">
              <a:spcBef>
                <a:spcPts val="0"/>
              </a:spcBef>
            </a:pPr>
            <a:r>
              <a:rPr lang="en-GB" smtClean="0"/>
              <a:t>Revit API Introduction</a:t>
            </a:r>
            <a:endParaRPr lang="en-GB"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dirty="0" smtClean="0"/>
              <a:t>Loads Grouping Code</a:t>
            </a:r>
          </a:p>
        </p:txBody>
      </p:sp>
      <p:sp>
        <p:nvSpPr>
          <p:cNvPr id="28675" name="Rectangle 3"/>
          <p:cNvSpPr>
            <a:spLocks noGrp="1" noChangeArrowheads="1"/>
          </p:cNvSpPr>
          <p:nvPr>
            <p:ph idx="1"/>
          </p:nvPr>
        </p:nvSpPr>
        <p:spPr>
          <a:xfrm>
            <a:off x="283550" y="1142984"/>
            <a:ext cx="8356600" cy="4500594"/>
          </a:xfrm>
        </p:spPr>
        <p:txBody>
          <a:bodyPr/>
          <a:lstStyle/>
          <a:p>
            <a:pPr marL="0" indent="0"/>
            <a:r>
              <a:rPr lang="en-GB" dirty="0" smtClean="0"/>
              <a:t>Retrieve objects</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GetAllLoadNatures(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a:spcBef>
                <a:spcPts val="0"/>
              </a:spcBef>
              <a:spcAft>
                <a:spcPts val="0"/>
              </a:spcAft>
            </a:pPr>
            <a:r>
              <a:rPr lang="en-GB" sz="1200" b="1" smtClean="0">
                <a:latin typeface="Courier New" pitchFamily="49" charset="0"/>
                <a:ea typeface="Calibri"/>
                <a:cs typeface="Courier New" pitchFamily="49" charset="0"/>
              </a:rPr>
              <a:t>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u="sng" smtClean="0">
                <a:solidFill>
                  <a:srgbClr val="008080"/>
                </a:solidFill>
                <a:latin typeface="Courier New" pitchFamily="49" charset="0"/>
                <a:ea typeface="Calibri"/>
                <a:cs typeface="Courier New" pitchFamily="49" charset="0"/>
              </a:rPr>
              <a:t>LoadNature</a:t>
            </a:r>
            <a:r>
              <a:rPr lang="en-GB" sz="1200" b="1" smtClean="0">
                <a:latin typeface="Courier New" pitchFamily="49" charset="0"/>
                <a:ea typeface="Calibri"/>
                <a:cs typeface="Courier New" pitchFamily="49" charset="0"/>
              </a:rPr>
              <a:t> ) );</a:t>
            </a:r>
          </a:p>
          <a:p>
            <a:pPr>
              <a:spcBef>
                <a:spcPts val="0"/>
              </a:spcBef>
              <a:spcAft>
                <a:spcPts val="0"/>
              </a:spcAft>
            </a:pPr>
            <a:r>
              <a:rPr lang="en-GB" sz="1200" b="1" smtClean="0">
                <a:latin typeface="Courier New" pitchFamily="49" charset="0"/>
                <a:ea typeface="Calibri"/>
                <a:cs typeface="Courier New" pitchFamily="49" charset="0"/>
              </a:rPr>
              <a:t>      app.ActiveDocument.get_Elements( filterType, a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return</a:t>
            </a:r>
            <a:r>
              <a:rPr lang="en-GB" sz="1200" b="1" smtClean="0">
                <a:latin typeface="Courier New" pitchFamily="49" charset="0"/>
                <a:ea typeface="Calibri"/>
                <a:cs typeface="Courier New" pitchFamily="49" charset="0"/>
              </a:rPr>
              <a:t> a;</a:t>
            </a:r>
          </a:p>
          <a:p>
            <a:pPr>
              <a:spcBef>
                <a:spcPts val="0"/>
              </a:spcBef>
              <a:spcAft>
                <a:spcPts val="0"/>
              </a:spcAft>
            </a:pPr>
            <a:r>
              <a:rPr lang="en-GB" sz="1200" b="1" smtClean="0">
                <a:latin typeface="Courier New" pitchFamily="49" charset="0"/>
                <a:ea typeface="Calibri"/>
                <a:cs typeface="Courier New" pitchFamily="49" charset="0"/>
              </a:rPr>
              <a:t>    }</a:t>
            </a:r>
          </a:p>
          <a:p>
            <a:pPr marL="0" indent="0"/>
            <a:r>
              <a:rPr lang="en-GB" smtClean="0"/>
              <a:t>Create objects</a:t>
            </a:r>
          </a:p>
          <a:p>
            <a:pPr marL="860803" lvl="4" indent="0">
              <a:spcBef>
                <a:spcPts val="0"/>
              </a:spcBef>
            </a:pPr>
            <a:r>
              <a:rPr lang="en-GB" sz="1200" smtClean="0"/>
              <a:t>ActiveDocument.Create.</a:t>
            </a:r>
          </a:p>
          <a:p>
            <a:pPr marL="860803" lvl="4" indent="0">
              <a:spcBef>
                <a:spcPts val="0"/>
              </a:spcBef>
            </a:pPr>
            <a:r>
              <a:rPr lang="en-GB" sz="1200" smtClean="0"/>
              <a:t>LoadCase NewLoadCase( string name, LoadNature nature, Category category );</a:t>
            </a:r>
          </a:p>
          <a:p>
            <a:pPr marL="860803" lvl="4" indent="0">
              <a:spcBef>
                <a:spcPts val="0"/>
              </a:spcBef>
            </a:pPr>
            <a:r>
              <a:rPr lang="en-GB" sz="1200" smtClean="0"/>
              <a:t>LoadNature NewLoadNature( string name )</a:t>
            </a:r>
          </a:p>
          <a:p>
            <a:pPr marL="860803" lvl="4" indent="0">
              <a:spcBef>
                <a:spcPts val="0"/>
              </a:spcBef>
            </a:pPr>
            <a:r>
              <a:rPr lang="en-GB" sz="1200" smtClean="0"/>
              <a:t>LoadUsage NewLoadUsage( string name )</a:t>
            </a:r>
          </a:p>
          <a:p>
            <a:pPr marL="860803" lvl="4" indent="0">
              <a:spcBef>
                <a:spcPts val="0"/>
              </a:spcBef>
            </a:pPr>
            <a:r>
              <a:rPr lang="en-GB" sz="1200" smtClean="0"/>
              <a:t>LoadCombination NewLoadCombination( string name, int typeInd, int stateInd, </a:t>
            </a:r>
            <a:br>
              <a:rPr lang="en-GB" sz="1200" smtClean="0"/>
            </a:br>
            <a:r>
              <a:rPr lang="en-GB" sz="1200" smtClean="0"/>
              <a:t>  double[] factors, LoadCaseArray cases, LoadCombinationArray combinations,</a:t>
            </a:r>
          </a:p>
          <a:p>
            <a:pPr marL="860803" lvl="4" indent="0">
              <a:spcBef>
                <a:spcPts val="0"/>
              </a:spcBef>
            </a:pPr>
            <a:r>
              <a:rPr lang="en-GB" sz="1200" smtClean="0"/>
              <a:t>  LoadUsageArray usages )</a:t>
            </a:r>
            <a:endParaRPr lang="en-GB" smtClean="0"/>
          </a:p>
        </p:txBody>
      </p:sp>
      <p:sp>
        <p:nvSpPr>
          <p:cNvPr id="28676"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RstLabs01.png"/>
          <p:cNvPicPr>
            <a:picLocks noChangeAspect="1"/>
          </p:cNvPicPr>
          <p:nvPr/>
        </p:nvPicPr>
        <p:blipFill>
          <a:blip r:embed="rId3" cstate="print"/>
          <a:stretch>
            <a:fillRect/>
          </a:stretch>
        </p:blipFill>
        <p:spPr>
          <a:xfrm>
            <a:off x="6357950" y="242876"/>
            <a:ext cx="2524125" cy="1543050"/>
          </a:xfrm>
          <a:prstGeom prst="rect">
            <a:avLst/>
          </a:prstGeom>
        </p:spPr>
      </p:pic>
      <p:sp>
        <p:nvSpPr>
          <p:cNvPr id="29698" name="Rectangle 2"/>
          <p:cNvSpPr>
            <a:spLocks noGrp="1" noChangeArrowheads="1"/>
          </p:cNvSpPr>
          <p:nvPr>
            <p:ph type="title"/>
          </p:nvPr>
        </p:nvSpPr>
        <p:spPr/>
        <p:txBody>
          <a:bodyPr/>
          <a:lstStyle/>
          <a:p>
            <a:pPr eaLnBrk="1" hangingPunct="1"/>
            <a:r>
              <a:rPr lang="en-GB" smtClean="0"/>
              <a:t>Loads Grouping Demo</a:t>
            </a:r>
          </a:p>
        </p:txBody>
      </p:sp>
      <p:pic>
        <p:nvPicPr>
          <p:cNvPr id="9" name="Content Placeholder 8" descr="RstLabs1-1-04.png"/>
          <p:cNvPicPr>
            <a:picLocks noGrp="1" noChangeAspect="1"/>
          </p:cNvPicPr>
          <p:nvPr>
            <p:ph idx="1"/>
          </p:nvPr>
        </p:nvPicPr>
        <p:blipFill>
          <a:blip r:embed="rId4" cstate="print"/>
          <a:stretch>
            <a:fillRect/>
          </a:stretch>
        </p:blipFill>
        <p:spPr>
          <a:xfrm>
            <a:off x="900138" y="3571876"/>
            <a:ext cx="7315200" cy="2809875"/>
          </a:xfrm>
        </p:spPr>
      </p:pic>
      <p:sp>
        <p:nvSpPr>
          <p:cNvPr id="29704" name="Text Box 9"/>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0" name="Picture 9" descr="RstLabs1-1-01.png"/>
          <p:cNvPicPr>
            <a:picLocks noChangeAspect="1"/>
          </p:cNvPicPr>
          <p:nvPr/>
        </p:nvPicPr>
        <p:blipFill>
          <a:blip r:embed="rId5" cstate="print"/>
          <a:stretch>
            <a:fillRect/>
          </a:stretch>
        </p:blipFill>
        <p:spPr>
          <a:xfrm>
            <a:off x="428596" y="1071546"/>
            <a:ext cx="2790825" cy="2066925"/>
          </a:xfrm>
          <a:prstGeom prst="rect">
            <a:avLst/>
          </a:prstGeom>
        </p:spPr>
      </p:pic>
      <p:pic>
        <p:nvPicPr>
          <p:cNvPr id="11" name="Picture 10" descr="RstLabs1-1-02.png"/>
          <p:cNvPicPr>
            <a:picLocks noChangeAspect="1"/>
          </p:cNvPicPr>
          <p:nvPr/>
        </p:nvPicPr>
        <p:blipFill>
          <a:blip r:embed="rId6" cstate="print"/>
          <a:stretch>
            <a:fillRect/>
          </a:stretch>
        </p:blipFill>
        <p:spPr>
          <a:xfrm>
            <a:off x="2724156" y="1647827"/>
            <a:ext cx="2705100" cy="2066925"/>
          </a:xfrm>
          <a:prstGeom prst="rect">
            <a:avLst/>
          </a:prstGeom>
        </p:spPr>
      </p:pic>
      <p:pic>
        <p:nvPicPr>
          <p:cNvPr id="12" name="Picture 11" descr="RstLabs1-1-03.png"/>
          <p:cNvPicPr>
            <a:picLocks noChangeAspect="1"/>
          </p:cNvPicPr>
          <p:nvPr/>
        </p:nvPicPr>
        <p:blipFill>
          <a:blip r:embed="rId7" cstate="print"/>
          <a:stretch>
            <a:fillRect/>
          </a:stretch>
        </p:blipFill>
        <p:spPr>
          <a:xfrm>
            <a:off x="5595964" y="1857364"/>
            <a:ext cx="2762250" cy="1323975"/>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319088" y="136525"/>
            <a:ext cx="7924800" cy="1143000"/>
          </a:xfrm>
          <a:noFill/>
        </p:spPr>
        <p:txBody>
          <a:bodyPr/>
          <a:lstStyle/>
          <a:p>
            <a:pPr eaLnBrk="1" hangingPunct="1"/>
            <a:r>
              <a:rPr lang="en-GB" smtClean="0"/>
              <a:t>Access to Load Objects</a:t>
            </a:r>
          </a:p>
        </p:txBody>
      </p:sp>
      <p:sp>
        <p:nvSpPr>
          <p:cNvPr id="30723" name="Rectangle 2"/>
          <p:cNvSpPr>
            <a:spLocks noGrp="1" noChangeArrowheads="1"/>
          </p:cNvSpPr>
          <p:nvPr>
            <p:ph idx="1"/>
          </p:nvPr>
        </p:nvSpPr>
        <p:spPr>
          <a:xfrm>
            <a:off x="277813" y="1393825"/>
            <a:ext cx="8615362" cy="4699000"/>
          </a:xfrm>
        </p:spPr>
        <p:txBody>
          <a:bodyPr/>
          <a:lstStyle/>
          <a:p>
            <a:pPr marL="342774" lvl="1" indent="-228516">
              <a:spcBef>
                <a:spcPct val="0"/>
              </a:spcBef>
            </a:pPr>
            <a:r>
              <a:rPr lang="en-GB" smtClean="0"/>
              <a:t>Point Loads</a:t>
            </a:r>
          </a:p>
          <a:p>
            <a:pPr marL="342774" lvl="1" indent="-228516">
              <a:spcBef>
                <a:spcPct val="0"/>
              </a:spcBef>
            </a:pPr>
            <a:r>
              <a:rPr lang="en-GB" smtClean="0"/>
              <a:t>Line Loads</a:t>
            </a:r>
          </a:p>
          <a:p>
            <a:pPr marL="342774" lvl="1" indent="-228516">
              <a:spcBef>
                <a:spcPct val="0"/>
              </a:spcBef>
            </a:pPr>
            <a:r>
              <a:rPr lang="en-GB" smtClean="0"/>
              <a:t>Area Loads</a:t>
            </a:r>
          </a:p>
          <a:p>
            <a:pPr marL="342774" lvl="1" indent="-228516">
              <a:buNone/>
            </a:pPr>
            <a:r>
              <a:rPr lang="en-GB" sz="6000" smtClean="0">
                <a:solidFill>
                  <a:schemeClr val="accent1"/>
                </a:solidFill>
              </a:rPr>
              <a:t>Lab 1-2</a:t>
            </a:r>
          </a:p>
          <a:p>
            <a:pPr marL="342774" lvl="1" indent="-228516"/>
            <a:r>
              <a:rPr lang="en-GB" sz="1700" smtClean="0"/>
              <a:t>Shows how to access all load objects using the base or specific classes</a:t>
            </a:r>
          </a:p>
          <a:p>
            <a:pPr marL="342774" lvl="1" indent="-228516"/>
            <a:r>
              <a:rPr lang="en-GB" sz="1700" smtClean="0"/>
              <a:t>All three load classes are derived from LoadBase</a:t>
            </a:r>
          </a:p>
          <a:p>
            <a:pPr marL="342774" lvl="1" indent="-228516"/>
            <a:r>
              <a:rPr lang="en-GB" sz="1700" smtClean="0"/>
              <a:t>Creation through NewAreaLoad (3 overloads), NewLineLoad (2), NewPointLoad</a:t>
            </a:r>
          </a:p>
        </p:txBody>
      </p:sp>
      <p:sp>
        <p:nvSpPr>
          <p:cNvPr id="307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Retrieve Load Objects</a:t>
            </a:r>
          </a:p>
        </p:txBody>
      </p:sp>
      <p:sp>
        <p:nvSpPr>
          <p:cNvPr id="31747" name="Rectangle 3"/>
          <p:cNvSpPr>
            <a:spLocks noGrp="1" noChangeArrowheads="1"/>
          </p:cNvSpPr>
          <p:nvPr>
            <p:ph idx="1"/>
          </p:nvPr>
        </p:nvSpPr>
        <p:spPr>
          <a:xfrm>
            <a:off x="214283" y="1076259"/>
            <a:ext cx="8643997" cy="5161126"/>
          </a:xfrm>
        </p:spPr>
        <p:txBody>
          <a:bodyPr/>
          <a:lstStyle/>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void</a:t>
            </a:r>
            <a:r>
              <a:rPr lang="en-GB" sz="1200" b="1" smtClean="0">
                <a:latin typeface="Courier New" pitchFamily="49" charset="0"/>
                <a:ea typeface="Calibri"/>
                <a:cs typeface="Courier New" pitchFamily="49" charset="0"/>
              </a:rPr>
              <a:t> GetAllSpecificLoads(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pointLoads,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lineLoads,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areaLoads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filterTypeLoad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LoadBase</a:t>
            </a:r>
            <a:r>
              <a:rPr lang="en-GB" sz="1200" b="1" smtClean="0">
                <a:latin typeface="Courier New" pitchFamily="49" charset="0"/>
                <a:ea typeface="Calibri"/>
                <a:cs typeface="Courier New" pitchFamily="49" charset="0"/>
              </a:rPr>
              <a:t> ), </a:t>
            </a:r>
            <a:r>
              <a:rPr lang="en-GB" sz="1200" b="1" smtClean="0">
                <a:solidFill>
                  <a:srgbClr val="0000FF"/>
                </a:solidFill>
                <a:latin typeface="Courier New" pitchFamily="49" charset="0"/>
                <a:ea typeface="Calibri"/>
                <a:cs typeface="Courier New" pitchFamily="49" charset="0"/>
              </a:rPr>
              <a:t>true</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app.ActiveDocument.get_Elements( filterTypeLoad, a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foreach</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in</a:t>
            </a:r>
            <a:r>
              <a:rPr lang="en-GB" sz="1200" b="1" smtClean="0">
                <a:latin typeface="Courier New" pitchFamily="49" charset="0"/>
                <a:ea typeface="Calibri"/>
                <a:cs typeface="Courier New" pitchFamily="49" charset="0"/>
              </a:rPr>
              <a:t> a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PointLoad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pointLoads.Insert(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LineLoad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lineLoads.Insert(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AreaLoad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areaLoads.Insert(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endParaRPr lang="en-GB" sz="1200" b="1">
              <a:latin typeface="Courier New" pitchFamily="49" charset="0"/>
              <a:ea typeface="Calibri"/>
              <a:cs typeface="Courier New" pitchFamily="49" charset="0"/>
            </a:endParaRPr>
          </a:p>
        </p:txBody>
      </p:sp>
      <p:sp>
        <p:nvSpPr>
          <p:cNvPr id="317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RstLabs1-2-03.png"/>
          <p:cNvPicPr>
            <a:picLocks noChangeAspect="1"/>
          </p:cNvPicPr>
          <p:nvPr/>
        </p:nvPicPr>
        <p:blipFill>
          <a:blip r:embed="rId3" cstate="print"/>
          <a:stretch>
            <a:fillRect/>
          </a:stretch>
        </p:blipFill>
        <p:spPr>
          <a:xfrm>
            <a:off x="2500298" y="2857496"/>
            <a:ext cx="5876925" cy="1819275"/>
          </a:xfrm>
          <a:prstGeom prst="rect">
            <a:avLst/>
          </a:prstGeom>
        </p:spPr>
      </p:pic>
      <p:pic>
        <p:nvPicPr>
          <p:cNvPr id="9" name="Picture 8" descr="RstLabs01.png"/>
          <p:cNvPicPr>
            <a:picLocks noChangeAspect="1"/>
          </p:cNvPicPr>
          <p:nvPr/>
        </p:nvPicPr>
        <p:blipFill>
          <a:blip r:embed="rId4" cstate="print"/>
          <a:stretch>
            <a:fillRect/>
          </a:stretch>
        </p:blipFill>
        <p:spPr>
          <a:xfrm>
            <a:off x="6357950" y="242876"/>
            <a:ext cx="2524125" cy="1543050"/>
          </a:xfrm>
          <a:prstGeom prst="rect">
            <a:avLst/>
          </a:prstGeom>
        </p:spPr>
      </p:pic>
      <p:sp>
        <p:nvSpPr>
          <p:cNvPr id="32772" name="Rectangle 2"/>
          <p:cNvSpPr>
            <a:spLocks noGrp="1" noChangeArrowheads="1"/>
          </p:cNvSpPr>
          <p:nvPr>
            <p:ph type="title"/>
          </p:nvPr>
        </p:nvSpPr>
        <p:spPr>
          <a:xfrm>
            <a:off x="142844" y="142855"/>
            <a:ext cx="8328368" cy="733595"/>
          </a:xfrm>
        </p:spPr>
        <p:txBody>
          <a:bodyPr/>
          <a:lstStyle/>
          <a:p>
            <a:pPr eaLnBrk="1" hangingPunct="1"/>
            <a:r>
              <a:rPr lang="en-GB" smtClean="0"/>
              <a:t>Load Objects Demo</a:t>
            </a:r>
          </a:p>
        </p:txBody>
      </p:sp>
      <p:sp>
        <p:nvSpPr>
          <p:cNvPr id="32776" name="Text Box 1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5" name="Content Placeholder 14" descr="RstLabs1-2-04.png"/>
          <p:cNvPicPr>
            <a:picLocks noGrp="1" noChangeAspect="1"/>
          </p:cNvPicPr>
          <p:nvPr>
            <p:ph idx="1"/>
          </p:nvPr>
        </p:nvPicPr>
        <p:blipFill>
          <a:blip r:embed="rId5" cstate="print"/>
          <a:stretch>
            <a:fillRect/>
          </a:stretch>
        </p:blipFill>
        <p:spPr>
          <a:xfrm>
            <a:off x="3714744" y="1625344"/>
            <a:ext cx="3260725" cy="1097435"/>
          </a:xfrm>
        </p:spPr>
      </p:pic>
      <p:pic>
        <p:nvPicPr>
          <p:cNvPr id="16" name="Picture 15" descr="RstLabs1-2-01.png"/>
          <p:cNvPicPr>
            <a:picLocks noChangeAspect="1"/>
          </p:cNvPicPr>
          <p:nvPr/>
        </p:nvPicPr>
        <p:blipFill>
          <a:blip r:embed="rId6" cstate="print"/>
          <a:stretch>
            <a:fillRect/>
          </a:stretch>
        </p:blipFill>
        <p:spPr>
          <a:xfrm>
            <a:off x="428596" y="1317841"/>
            <a:ext cx="2619375" cy="2809875"/>
          </a:xfrm>
          <a:prstGeom prst="rect">
            <a:avLst/>
          </a:prstGeom>
        </p:spPr>
      </p:pic>
      <p:pic>
        <p:nvPicPr>
          <p:cNvPr id="17" name="Picture 16" descr="RstLabs1-2-02.png"/>
          <p:cNvPicPr>
            <a:picLocks noChangeAspect="1"/>
          </p:cNvPicPr>
          <p:nvPr/>
        </p:nvPicPr>
        <p:blipFill>
          <a:blip r:embed="rId7" cstate="print"/>
          <a:stretch>
            <a:fillRect/>
          </a:stretch>
        </p:blipFill>
        <p:spPr>
          <a:xfrm>
            <a:off x="1214414" y="4788637"/>
            <a:ext cx="6962775" cy="1571625"/>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319088" y="136525"/>
            <a:ext cx="7924800" cy="1143000"/>
          </a:xfrm>
          <a:noFill/>
        </p:spPr>
        <p:txBody>
          <a:bodyPr/>
          <a:lstStyle/>
          <a:p>
            <a:pPr eaLnBrk="1" hangingPunct="1"/>
            <a:r>
              <a:rPr lang="en-GB" smtClean="0"/>
              <a:t>Load Object Parameters</a:t>
            </a:r>
          </a:p>
        </p:txBody>
      </p:sp>
      <p:sp>
        <p:nvSpPr>
          <p:cNvPr id="33795" name="Rectangle 2"/>
          <p:cNvSpPr>
            <a:spLocks noGrp="1" noChangeArrowheads="1"/>
          </p:cNvSpPr>
          <p:nvPr>
            <p:ph idx="1"/>
          </p:nvPr>
        </p:nvSpPr>
        <p:spPr>
          <a:xfrm>
            <a:off x="277814" y="1214424"/>
            <a:ext cx="7785100" cy="4892695"/>
          </a:xfrm>
        </p:spPr>
        <p:txBody>
          <a:bodyPr/>
          <a:lstStyle/>
          <a:p>
            <a:pPr marL="342774" lvl="1" indent="-228516">
              <a:buNone/>
            </a:pPr>
            <a:r>
              <a:rPr lang="en-GB" sz="6000" smtClean="0">
                <a:solidFill>
                  <a:schemeClr val="accent1"/>
                </a:solidFill>
              </a:rPr>
              <a:t>Lab 1-3</a:t>
            </a:r>
          </a:p>
          <a:p>
            <a:pPr marL="342774" lvl="1" indent="-228516"/>
            <a:r>
              <a:rPr lang="en-GB" sz="2000" smtClean="0"/>
              <a:t>Shows more details about loads, this time from selected objects</a:t>
            </a:r>
          </a:p>
          <a:p>
            <a:pPr marL="342774" lvl="1" indent="-228516"/>
            <a:r>
              <a:rPr lang="en-GB" sz="2000" smtClean="0"/>
              <a:t>How to access load parameters</a:t>
            </a:r>
          </a:p>
          <a:p>
            <a:pPr marL="342774" lvl="1" indent="-228516"/>
            <a:r>
              <a:rPr lang="en-GB" sz="2000" smtClean="0"/>
              <a:t>How to </a:t>
            </a:r>
            <a:r>
              <a:rPr lang="en-GB" sz="2000" u="sng" smtClean="0"/>
              <a:t>modify</a:t>
            </a:r>
            <a:r>
              <a:rPr lang="en-GB" sz="2000" smtClean="0"/>
              <a:t> load objects</a:t>
            </a:r>
          </a:p>
          <a:p>
            <a:pPr marL="1349573" lvl="4" indent="0">
              <a:spcBef>
                <a:spcPts val="0"/>
              </a:spcBef>
            </a:pPr>
            <a:endParaRPr lang="en-US" sz="1400" noProof="1" smtClean="0"/>
          </a:p>
          <a:p>
            <a:pPr marL="1349573" lvl="4" indent="0">
              <a:spcBef>
                <a:spcPts val="0"/>
              </a:spcBef>
            </a:pPr>
            <a:r>
              <a:rPr lang="en-US" sz="1400" noProof="1" smtClean="0"/>
              <a:t>Dim iter As ElementSetIterator = doc.Selection.Elements.ForwardIterator</a:t>
            </a:r>
          </a:p>
          <a:p>
            <a:pPr marL="1349573" lvl="4" indent="0">
              <a:spcBef>
                <a:spcPts val="0"/>
              </a:spcBef>
            </a:pPr>
            <a:r>
              <a:rPr lang="en-US" sz="1400" noProof="1" smtClean="0"/>
              <a:t>While iter.MoveNext</a:t>
            </a:r>
          </a:p>
          <a:p>
            <a:pPr marL="1349573" lvl="4" indent="0">
              <a:spcBef>
                <a:spcPts val="0"/>
              </a:spcBef>
            </a:pPr>
            <a:r>
              <a:rPr lang="en-US" sz="1400" noProof="1" smtClean="0"/>
              <a:t>  Dim elem As Revit.Element = iter.Current</a:t>
            </a:r>
          </a:p>
          <a:p>
            <a:pPr marL="1349573" lvl="4" indent="0">
              <a:spcBef>
                <a:spcPts val="0"/>
              </a:spcBef>
            </a:pPr>
            <a:r>
              <a:rPr lang="en-US" sz="1400" noProof="1" smtClean="0"/>
              <a:t>  If TypeOf elem Is PointLoad Then</a:t>
            </a:r>
          </a:p>
          <a:p>
            <a:pPr marL="1349573" lvl="4" indent="0">
              <a:spcBef>
                <a:spcPts val="0"/>
              </a:spcBef>
            </a:pPr>
            <a:r>
              <a:rPr lang="en-US" sz="1400" noProof="1" smtClean="0"/>
              <a:t>    ListAndModifyPointLoad(CType(elem, PointLoad))</a:t>
            </a:r>
          </a:p>
          <a:p>
            <a:pPr marL="1349573" lvl="4" indent="0">
              <a:spcBef>
                <a:spcPts val="0"/>
              </a:spcBef>
            </a:pPr>
            <a:r>
              <a:rPr lang="en-US" sz="1400" noProof="1" smtClean="0"/>
              <a:t>  ElseIf TypeOf elem Is LineLoad Then</a:t>
            </a:r>
          </a:p>
          <a:p>
            <a:pPr marL="1349573" lvl="4" indent="0">
              <a:spcBef>
                <a:spcPts val="0"/>
              </a:spcBef>
            </a:pPr>
            <a:r>
              <a:rPr lang="en-US" sz="1400" noProof="1" smtClean="0"/>
              <a:t>    ListAndModifyLineLoad(CType(elem, LineLoad), app)</a:t>
            </a:r>
          </a:p>
          <a:p>
            <a:pPr marL="1349573" lvl="4" indent="0">
              <a:spcBef>
                <a:spcPts val="0"/>
              </a:spcBef>
            </a:pPr>
            <a:r>
              <a:rPr lang="en-US" sz="1400" noProof="1" smtClean="0"/>
              <a:t>  ElseIf TypeOf elem Is AreaLoad Then</a:t>
            </a:r>
          </a:p>
          <a:p>
            <a:pPr marL="1349573" lvl="4" indent="0">
              <a:spcBef>
                <a:spcPts val="0"/>
              </a:spcBef>
            </a:pPr>
            <a:r>
              <a:rPr lang="en-US" sz="1400" noProof="1" smtClean="0"/>
              <a:t>    ListAndModifyAreaLoad(CType(elem, AreaLoad), app)</a:t>
            </a:r>
          </a:p>
          <a:p>
            <a:pPr marL="1349573" lvl="4" indent="0">
              <a:spcBef>
                <a:spcPts val="0"/>
              </a:spcBef>
            </a:pPr>
            <a:r>
              <a:rPr lang="en-US" sz="1400" noProof="1" smtClean="0"/>
              <a:t>  End If</a:t>
            </a:r>
          </a:p>
          <a:p>
            <a:pPr marL="1349573" lvl="4" indent="0">
              <a:spcBef>
                <a:spcPts val="0"/>
              </a:spcBef>
            </a:pPr>
            <a:r>
              <a:rPr lang="en-US" sz="1400" noProof="1" smtClean="0"/>
              <a:t>End While</a:t>
            </a:r>
            <a:endParaRPr lang="en-GB" sz="500" smtClean="0"/>
          </a:p>
        </p:txBody>
      </p:sp>
      <p:sp>
        <p:nvSpPr>
          <p:cNvPr id="337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z="4400" smtClean="0"/>
              <a:t>Get Parameter by Display Name</a:t>
            </a:r>
          </a:p>
        </p:txBody>
      </p:sp>
      <p:sp>
        <p:nvSpPr>
          <p:cNvPr id="34819" name="Rectangle 3"/>
          <p:cNvSpPr>
            <a:spLocks noGrp="1" noChangeArrowheads="1"/>
          </p:cNvSpPr>
          <p:nvPr>
            <p:ph idx="1"/>
          </p:nvPr>
        </p:nvSpPr>
        <p:spPr>
          <a:xfrm>
            <a:off x="311783" y="1076261"/>
            <a:ext cx="8617935" cy="3067119"/>
          </a:xfrm>
        </p:spPr>
        <p:txBody>
          <a:bodyPr/>
          <a:lstStyle/>
          <a:p>
            <a:pPr eaLnBrk="1" hangingPunct="1">
              <a:buFontTx/>
              <a:buNone/>
            </a:pPr>
            <a:r>
              <a:rPr lang="en-US" sz="2800" smtClean="0"/>
              <a:t>Direct parameter access by display name</a:t>
            </a:r>
          </a:p>
          <a:p>
            <a:pPr marL="719138" lvl="4" indent="0"/>
            <a:r>
              <a:rPr lang="en-GB" smtClean="0">
                <a:solidFill>
                  <a:srgbClr val="008080"/>
                </a:solidFill>
                <a:latin typeface="Courier New"/>
                <a:ea typeface="Calibri"/>
                <a:cs typeface="Times New Roman"/>
              </a:rPr>
              <a:t>Parameter</a:t>
            </a:r>
            <a:r>
              <a:rPr lang="en-GB" smtClean="0">
                <a:latin typeface="Courier New"/>
                <a:ea typeface="Calibri"/>
                <a:cs typeface="Times New Roman"/>
              </a:rPr>
              <a:t> para = elem.get_Parameter( name );</a:t>
            </a:r>
            <a:endParaRPr lang="en-GB" smtClean="0">
              <a:ea typeface="Calibri"/>
              <a:cs typeface="Times New Roman"/>
            </a:endParaRPr>
          </a:p>
          <a:p>
            <a:pPr eaLnBrk="1" hangingPunct="1">
              <a:buFontTx/>
              <a:buNone/>
            </a:pPr>
            <a:r>
              <a:rPr lang="en-GB" sz="2800" smtClean="0"/>
              <a:t>Some parameters are accessible via display name only</a:t>
            </a:r>
          </a:p>
          <a:p>
            <a:pPr eaLnBrk="1" hangingPunct="1">
              <a:buFontTx/>
              <a:buNone/>
            </a:pPr>
            <a:r>
              <a:rPr lang="en-GB" sz="2800" smtClean="0"/>
              <a:t>Using BuiltInParameter enum is language independent</a:t>
            </a:r>
          </a:p>
          <a:p>
            <a:pPr marL="719138" lvl="4" indent="0"/>
            <a:r>
              <a:rPr lang="en-GB" smtClean="0">
                <a:latin typeface="Courier New"/>
                <a:ea typeface="Calibri"/>
                <a:cs typeface="Times New Roman"/>
              </a:rPr>
              <a:t>elem.get_Parameter( </a:t>
            </a:r>
            <a:r>
              <a:rPr lang="en-GB" smtClean="0">
                <a:solidFill>
                  <a:srgbClr val="008080"/>
                </a:solidFill>
                <a:latin typeface="Courier New"/>
                <a:ea typeface="Calibri"/>
                <a:cs typeface="Times New Roman"/>
              </a:rPr>
              <a:t>BuiltInParameter</a:t>
            </a:r>
            <a:r>
              <a:rPr lang="en-GB" smtClean="0">
                <a:latin typeface="Courier New"/>
                <a:ea typeface="Calibri"/>
                <a:cs typeface="Times New Roman"/>
              </a:rPr>
              <a:t>.LOAD_IS_REACTION )</a:t>
            </a:r>
            <a:endParaRPr lang="en-GB" smtClean="0">
              <a:ea typeface="Calibri"/>
              <a:cs typeface="Times New Roman"/>
            </a:endParaRPr>
          </a:p>
          <a:p>
            <a:pPr eaLnBrk="1" hangingPunct="1">
              <a:buFontTx/>
              <a:buNone/>
            </a:pPr>
            <a:endParaRPr lang="en-GB" sz="2800" smtClean="0"/>
          </a:p>
        </p:txBody>
      </p:sp>
      <p:sp>
        <p:nvSpPr>
          <p:cNvPr id="3482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Point Load Parameters</a:t>
            </a:r>
          </a:p>
        </p:txBody>
      </p:sp>
      <p:sp>
        <p:nvSpPr>
          <p:cNvPr id="35843" name="Rectangle 3"/>
          <p:cNvSpPr>
            <a:spLocks noGrp="1" noChangeArrowheads="1"/>
          </p:cNvSpPr>
          <p:nvPr>
            <p:ph idx="1"/>
          </p:nvPr>
        </p:nvSpPr>
        <p:spPr>
          <a:xfrm>
            <a:off x="319091" y="1477965"/>
            <a:ext cx="8429625" cy="4737118"/>
          </a:xfrm>
        </p:spPr>
        <p:txBody>
          <a:bodyPr/>
          <a:lstStyle/>
          <a:p>
            <a:pPr marL="5741454" indent="-5741454">
              <a:spcBef>
                <a:spcPct val="50000"/>
              </a:spcBef>
            </a:pPr>
            <a:r>
              <a:rPr lang="en-GB" sz="2800" smtClean="0"/>
              <a:t>Equivalent</a:t>
            </a:r>
          </a:p>
          <a:p>
            <a:pPr marL="5741454" indent="-5741454">
              <a:spcBef>
                <a:spcPct val="50000"/>
              </a:spcBef>
            </a:pPr>
            <a:r>
              <a:rPr lang="en-GB" sz="1600" b="1" smtClean="0">
                <a:latin typeface="Courier New" pitchFamily="49" charset="0"/>
              </a:rPr>
              <a:t>LOAD_IS_REACTION	"Is Reaction"</a:t>
            </a:r>
          </a:p>
          <a:p>
            <a:pPr marL="5741454" indent="-5741454">
              <a:spcBef>
                <a:spcPct val="50000"/>
              </a:spcBef>
            </a:pPr>
            <a:r>
              <a:rPr lang="en-GB" sz="1600" b="1" smtClean="0">
                <a:latin typeface="Courier New" pitchFamily="49" charset="0"/>
              </a:rPr>
              <a:t>LOAD_CASE_ID	"Load Case"</a:t>
            </a:r>
          </a:p>
          <a:p>
            <a:pPr marL="5741454" indent="-5741454">
              <a:spcBef>
                <a:spcPct val="50000"/>
              </a:spcBef>
            </a:pPr>
            <a:r>
              <a:rPr lang="en-GB" sz="2800" smtClean="0"/>
              <a:t>Similar</a:t>
            </a:r>
          </a:p>
          <a:p>
            <a:pPr marL="5741454" indent="-5741454">
              <a:spcBef>
                <a:spcPct val="50000"/>
              </a:spcBef>
            </a:pPr>
            <a:r>
              <a:rPr lang="en-GB" sz="1600" b="1" smtClean="0">
                <a:latin typeface="Courier New" pitchFamily="49" charset="0"/>
              </a:rPr>
              <a:t>LOAD_USE_LOCAL_COORDINATE_SYSTEM	"Orient to"</a:t>
            </a:r>
          </a:p>
          <a:p>
            <a:pPr marL="5741454" indent="-5741454">
              <a:spcBef>
                <a:spcPct val="50000"/>
              </a:spcBef>
            </a:pPr>
            <a:r>
              <a:rPr lang="en-GB" sz="2800" smtClean="0"/>
              <a:t>Built-in only</a:t>
            </a:r>
          </a:p>
          <a:p>
            <a:pPr marL="5741454" indent="-5741454">
              <a:spcBef>
                <a:spcPct val="50000"/>
              </a:spcBef>
            </a:pPr>
            <a:r>
              <a:rPr lang="en-GB" sz="1600" b="1" smtClean="0">
                <a:latin typeface="Courier New" pitchFamily="49" charset="0"/>
              </a:rPr>
              <a:t>LOAD_USE_LOCAL_COORDINATE_SYSTEM_HOSTED</a:t>
            </a:r>
          </a:p>
          <a:p>
            <a:pPr marL="5741454" indent="-5741454">
              <a:spcBef>
                <a:spcPct val="50000"/>
              </a:spcBef>
            </a:pPr>
            <a:r>
              <a:rPr lang="en-GB" sz="1600" b="1" smtClean="0">
                <a:latin typeface="Courier New" pitchFamily="49" charset="0"/>
              </a:rPr>
              <a:t>LOAD_IS_CREATED_BY_API</a:t>
            </a:r>
          </a:p>
          <a:p>
            <a:pPr marL="5741454" indent="-5741454">
              <a:spcBef>
                <a:spcPct val="50000"/>
              </a:spcBef>
            </a:pPr>
            <a:r>
              <a:rPr lang="en-GB" sz="2800" smtClean="0"/>
              <a:t>Display name only</a:t>
            </a:r>
          </a:p>
          <a:p>
            <a:pPr marL="5741454" indent="-5741454">
              <a:spcBef>
                <a:spcPct val="50000"/>
              </a:spcBef>
            </a:pPr>
            <a:r>
              <a:rPr lang="en-GB" sz="1600" b="1" smtClean="0">
                <a:latin typeface="Courier New" pitchFamily="49" charset="0"/>
              </a:rPr>
              <a:t>	"Fz"</a:t>
            </a:r>
            <a:endParaRPr lang="en-GB" sz="1800" smtClean="0">
              <a:latin typeface="Courier New" pitchFamily="49" charset="0"/>
            </a:endParaRPr>
          </a:p>
        </p:txBody>
      </p:sp>
      <p:sp>
        <p:nvSpPr>
          <p:cNvPr id="3584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2844" y="136526"/>
            <a:ext cx="8139112" cy="989013"/>
          </a:xfrm>
        </p:spPr>
        <p:txBody>
          <a:bodyPr/>
          <a:lstStyle/>
          <a:p>
            <a:pPr eaLnBrk="1" hangingPunct="1"/>
            <a:r>
              <a:rPr lang="en-GB" smtClean="0"/>
              <a:t>Other Load Parameters</a:t>
            </a:r>
          </a:p>
        </p:txBody>
      </p:sp>
      <p:sp>
        <p:nvSpPr>
          <p:cNvPr id="36867" name="Rectangle 3"/>
          <p:cNvSpPr>
            <a:spLocks noGrp="1" noChangeArrowheads="1"/>
          </p:cNvSpPr>
          <p:nvPr>
            <p:ph idx="1"/>
          </p:nvPr>
        </p:nvSpPr>
        <p:spPr>
          <a:xfrm>
            <a:off x="214282" y="928670"/>
            <a:ext cx="7072362" cy="4827160"/>
          </a:xfrm>
        </p:spPr>
        <p:txBody>
          <a:bodyPr/>
          <a:lstStyle/>
          <a:p>
            <a:pPr marL="0" indent="0">
              <a:lnSpc>
                <a:spcPct val="80000"/>
              </a:lnSpc>
              <a:spcBef>
                <a:spcPct val="50000"/>
              </a:spcBef>
            </a:pPr>
            <a:r>
              <a:rPr lang="en-GB" sz="2000" smtClean="0"/>
              <a:t>See list of 59 load-relevant built-in parameters at end of Labs1.vb</a:t>
            </a:r>
          </a:p>
          <a:p>
            <a:pPr marL="0" indent="0">
              <a:lnSpc>
                <a:spcPct val="80000"/>
              </a:lnSpc>
            </a:pPr>
            <a:endParaRPr lang="en-US" sz="1200" smtClean="0"/>
          </a:p>
          <a:p>
            <a:pPr marL="0" indent="0">
              <a:spcBef>
                <a:spcPts val="0"/>
              </a:spcBef>
            </a:pPr>
            <a:r>
              <a:rPr lang="en-US" sz="1400" smtClean="0"/>
              <a:t>LOAD_ALL_NON_0_LOADS</a:t>
            </a:r>
          </a:p>
          <a:p>
            <a:pPr marL="0" indent="0">
              <a:spcBef>
                <a:spcPts val="0"/>
              </a:spcBef>
            </a:pPr>
            <a:r>
              <a:rPr lang="en-US" sz="1400" smtClean="0"/>
              <a:t>LOAD_AREA_AREA</a:t>
            </a:r>
          </a:p>
          <a:p>
            <a:pPr marL="0" indent="0">
              <a:spcBef>
                <a:spcPts val="0"/>
              </a:spcBef>
            </a:pPr>
            <a:r>
              <a:rPr lang="en-US" sz="1400" smtClean="0"/>
              <a:t>LOAD_AREA_FORCE_FX1</a:t>
            </a:r>
          </a:p>
          <a:p>
            <a:pPr marL="0" indent="0">
              <a:spcBef>
                <a:spcPts val="0"/>
              </a:spcBef>
            </a:pPr>
            <a:r>
              <a:rPr lang="en-US" sz="1400" smtClean="0"/>
              <a:t>LOAD_AREA_FORCE_FX2</a:t>
            </a:r>
          </a:p>
          <a:p>
            <a:pPr marL="0" indent="0">
              <a:spcBef>
                <a:spcPts val="0"/>
              </a:spcBef>
            </a:pPr>
            <a:r>
              <a:rPr lang="en-US" sz="1400" smtClean="0"/>
              <a:t>LOAD_AREA_FORCE_FX3</a:t>
            </a:r>
          </a:p>
          <a:p>
            <a:pPr marL="0" indent="0">
              <a:spcBef>
                <a:spcPts val="0"/>
              </a:spcBef>
            </a:pPr>
            <a:r>
              <a:rPr lang="en-US" sz="1400" smtClean="0"/>
              <a:t>LOAD_AREA_FORCE_FY1</a:t>
            </a:r>
          </a:p>
          <a:p>
            <a:pPr marL="0" indent="0">
              <a:spcBef>
                <a:spcPts val="0"/>
              </a:spcBef>
            </a:pPr>
            <a:r>
              <a:rPr lang="en-US" sz="1400" smtClean="0"/>
              <a:t>LOAD_AREA_FORCE_FY2</a:t>
            </a:r>
          </a:p>
          <a:p>
            <a:pPr marL="0" indent="0">
              <a:spcBef>
                <a:spcPts val="0"/>
              </a:spcBef>
            </a:pPr>
            <a:r>
              <a:rPr lang="en-US" sz="1400" smtClean="0"/>
              <a:t>LOAD_AREA_FORCE_FY3</a:t>
            </a:r>
          </a:p>
          <a:p>
            <a:pPr marL="0" indent="0">
              <a:spcBef>
                <a:spcPts val="0"/>
              </a:spcBef>
            </a:pPr>
            <a:r>
              <a:rPr lang="en-US" sz="1400" smtClean="0"/>
              <a:t>LOAD_AREA_FORCE_FZ1</a:t>
            </a:r>
          </a:p>
          <a:p>
            <a:pPr marL="0" indent="0">
              <a:spcBef>
                <a:spcPts val="0"/>
              </a:spcBef>
            </a:pPr>
            <a:r>
              <a:rPr lang="en-US" sz="1400" smtClean="0"/>
              <a:t>LOAD_AREA_FORCE_FZ2</a:t>
            </a:r>
          </a:p>
          <a:p>
            <a:pPr marL="0" indent="0">
              <a:spcBef>
                <a:spcPts val="0"/>
              </a:spcBef>
            </a:pPr>
            <a:r>
              <a:rPr lang="en-US" sz="1400" smtClean="0"/>
              <a:t>LOAD_AREA_FORCE_FZ3</a:t>
            </a:r>
          </a:p>
          <a:p>
            <a:pPr marL="0" indent="0">
              <a:spcBef>
                <a:spcPts val="0"/>
              </a:spcBef>
            </a:pPr>
            <a:r>
              <a:rPr lang="en-US" sz="1400" smtClean="0"/>
              <a:t>LOAD_ARROW_SEPARATION</a:t>
            </a:r>
          </a:p>
          <a:p>
            <a:pPr marL="0" indent="0">
              <a:spcBef>
                <a:spcPts val="0"/>
              </a:spcBef>
            </a:pPr>
            <a:r>
              <a:rPr lang="en-US" sz="1400" smtClean="0"/>
              <a:t>LOAD_ATTR_AREA_FORCE_SCALE_FACTOR</a:t>
            </a:r>
          </a:p>
          <a:p>
            <a:pPr marL="0" indent="0">
              <a:spcBef>
                <a:spcPts val="0"/>
              </a:spcBef>
            </a:pPr>
            <a:r>
              <a:rPr lang="en-US" sz="1400" smtClean="0"/>
              <a:t>LOAD_ATTR_FORCE_ARROW_TYPE</a:t>
            </a:r>
          </a:p>
          <a:p>
            <a:pPr marL="0" indent="0">
              <a:spcBef>
                <a:spcPts val="0"/>
              </a:spcBef>
            </a:pPr>
            <a:r>
              <a:rPr lang="en-US" sz="1400" smtClean="0"/>
              <a:t>LOAD_ATTR_FORCE_SCALE_FACTOR</a:t>
            </a:r>
          </a:p>
          <a:p>
            <a:pPr marL="0" indent="0">
              <a:spcBef>
                <a:spcPts val="0"/>
              </a:spcBef>
            </a:pPr>
            <a:r>
              <a:rPr lang="en-US" sz="1400" smtClean="0"/>
              <a:t>LOAD_ATTR_LINEAR_FORCE_SCALE_FACTOR</a:t>
            </a:r>
          </a:p>
          <a:p>
            <a:pPr marL="0" indent="0">
              <a:spcBef>
                <a:spcPts val="0"/>
              </a:spcBef>
            </a:pPr>
            <a:r>
              <a:rPr lang="en-US" sz="1400" smtClean="0"/>
              <a:t>LOAD_ATTR_MOMENT_ARROW_ARC</a:t>
            </a:r>
          </a:p>
          <a:p>
            <a:pPr marL="0" indent="0">
              <a:spcBef>
                <a:spcPts val="0"/>
              </a:spcBef>
            </a:pPr>
            <a:r>
              <a:rPr lang="en-US" sz="1400" smtClean="0"/>
              <a:t>LOAD_ATTR_MOMENT_ARROW_LINE</a:t>
            </a:r>
          </a:p>
          <a:p>
            <a:pPr marL="0" indent="0">
              <a:spcBef>
                <a:spcPts val="0"/>
              </a:spcBef>
            </a:pPr>
            <a:r>
              <a:rPr lang="en-US" sz="1400" smtClean="0"/>
              <a:t>LOAD_ATTR_MOMENT_SCALE_FACTOR</a:t>
            </a:r>
          </a:p>
        </p:txBody>
      </p:sp>
      <p:sp>
        <p:nvSpPr>
          <p:cNvPr id="36868" name="Text Box 4"/>
          <p:cNvSpPr txBox="1">
            <a:spLocks noChangeArrowheads="1"/>
          </p:cNvSpPr>
          <p:nvPr/>
        </p:nvSpPr>
        <p:spPr bwMode="auto">
          <a:xfrm>
            <a:off x="3760805" y="1446958"/>
            <a:ext cx="3311525" cy="4093428"/>
          </a:xfrm>
          <a:prstGeom prst="rect">
            <a:avLst/>
          </a:prstGeom>
          <a:noFill/>
          <a:ln w="9525" algn="ctr">
            <a:noFill/>
            <a:miter lim="800000"/>
            <a:headEnd/>
            <a:tailEnd/>
          </a:ln>
        </p:spPr>
        <p:txBody>
          <a:bodyPr lIns="0" tIns="0" rIns="0" bIns="0">
            <a:spAutoFit/>
          </a:bodyPr>
          <a:lstStyle/>
          <a:p>
            <a:pPr>
              <a:spcBef>
                <a:spcPts val="0"/>
              </a:spcBef>
            </a:pPr>
            <a:r>
              <a:rPr lang="en-US" sz="1400" smtClean="0">
                <a:solidFill>
                  <a:schemeClr val="tx1"/>
                </a:solidFill>
                <a:latin typeface="+mj-lt"/>
              </a:rPr>
              <a:t>LOAD_CASE_CATEGORY</a:t>
            </a:r>
          </a:p>
          <a:p>
            <a:pPr>
              <a:spcBef>
                <a:spcPts val="0"/>
              </a:spcBef>
            </a:pPr>
            <a:r>
              <a:rPr lang="en-US" sz="1400" smtClean="0">
                <a:solidFill>
                  <a:schemeClr val="tx1"/>
                </a:solidFill>
                <a:latin typeface="+mj-lt"/>
              </a:rPr>
              <a:t>LOAD_CASE_ID</a:t>
            </a:r>
          </a:p>
          <a:p>
            <a:pPr>
              <a:spcBef>
                <a:spcPts val="0"/>
              </a:spcBef>
            </a:pPr>
            <a:r>
              <a:rPr lang="en-US" sz="1400" smtClean="0">
                <a:solidFill>
                  <a:schemeClr val="tx1"/>
                </a:solidFill>
                <a:latin typeface="+mj-lt"/>
              </a:rPr>
              <a:t>LOAD_CASE_NAME</a:t>
            </a:r>
          </a:p>
          <a:p>
            <a:pPr>
              <a:spcBef>
                <a:spcPts val="0"/>
              </a:spcBef>
            </a:pPr>
            <a:r>
              <a:rPr lang="en-US" sz="1400" smtClean="0">
                <a:solidFill>
                  <a:schemeClr val="tx1"/>
                </a:solidFill>
                <a:latin typeface="+mj-lt"/>
              </a:rPr>
              <a:t>LOAD_CASE_NATURE</a:t>
            </a:r>
          </a:p>
          <a:p>
            <a:pPr>
              <a:spcBef>
                <a:spcPts val="0"/>
              </a:spcBef>
            </a:pPr>
            <a:r>
              <a:rPr lang="en-US" sz="1400" smtClean="0">
                <a:solidFill>
                  <a:schemeClr val="tx1"/>
                </a:solidFill>
                <a:latin typeface="+mj-lt"/>
              </a:rPr>
              <a:t>LOAD_CASE_NATURE_TEXT</a:t>
            </a:r>
          </a:p>
          <a:p>
            <a:pPr>
              <a:spcBef>
                <a:spcPts val="0"/>
              </a:spcBef>
            </a:pPr>
            <a:r>
              <a:rPr lang="en-US" sz="1400" smtClean="0">
                <a:solidFill>
                  <a:schemeClr val="tx1"/>
                </a:solidFill>
                <a:latin typeface="+mj-lt"/>
              </a:rPr>
              <a:t>LOAD_CASE_NUMBER</a:t>
            </a:r>
          </a:p>
          <a:p>
            <a:pPr>
              <a:spcBef>
                <a:spcPts val="0"/>
              </a:spcBef>
            </a:pPr>
            <a:r>
              <a:rPr lang="en-US" sz="1400" smtClean="0">
                <a:solidFill>
                  <a:schemeClr val="tx1"/>
                </a:solidFill>
                <a:latin typeface="+mj-lt"/>
              </a:rPr>
              <a:t>LOAD_COMBINATION_FACTOR</a:t>
            </a:r>
          </a:p>
          <a:p>
            <a:pPr>
              <a:spcBef>
                <a:spcPts val="0"/>
              </a:spcBef>
            </a:pPr>
            <a:r>
              <a:rPr lang="en-US" sz="1400" smtClean="0">
                <a:solidFill>
                  <a:schemeClr val="tx1"/>
                </a:solidFill>
                <a:latin typeface="+mj-lt"/>
              </a:rPr>
              <a:t>LOAD_COMBINATION_NAME</a:t>
            </a:r>
            <a:endParaRPr lang="en-US" sz="1400">
              <a:solidFill>
                <a:schemeClr val="tx1"/>
              </a:solidFill>
              <a:latin typeface="+mj-lt"/>
            </a:endParaRPr>
          </a:p>
          <a:p>
            <a:pPr>
              <a:spcBef>
                <a:spcPts val="0"/>
              </a:spcBef>
            </a:pPr>
            <a:r>
              <a:rPr lang="en-US" sz="1400">
                <a:solidFill>
                  <a:schemeClr val="tx1"/>
                </a:solidFill>
                <a:latin typeface="+mj-lt"/>
              </a:rPr>
              <a:t>LOAD_COMBINATION_STATE</a:t>
            </a:r>
          </a:p>
          <a:p>
            <a:pPr>
              <a:spcBef>
                <a:spcPts val="0"/>
              </a:spcBef>
            </a:pPr>
            <a:r>
              <a:rPr lang="en-US" sz="1400">
                <a:solidFill>
                  <a:schemeClr val="tx1"/>
                </a:solidFill>
                <a:latin typeface="+mj-lt"/>
              </a:rPr>
              <a:t>LOAD_COMBINATION_TYPE</a:t>
            </a:r>
          </a:p>
          <a:p>
            <a:pPr>
              <a:spcBef>
                <a:spcPts val="0"/>
              </a:spcBef>
            </a:pPr>
            <a:r>
              <a:rPr lang="en-US" sz="1400">
                <a:solidFill>
                  <a:schemeClr val="tx1"/>
                </a:solidFill>
                <a:latin typeface="+mj-lt"/>
              </a:rPr>
              <a:t>LOAD_COMMENTS</a:t>
            </a:r>
          </a:p>
          <a:p>
            <a:pPr>
              <a:spcBef>
                <a:spcPts val="0"/>
              </a:spcBef>
            </a:pPr>
            <a:r>
              <a:rPr lang="en-US" sz="1400">
                <a:solidFill>
                  <a:schemeClr val="tx1"/>
                </a:solidFill>
                <a:latin typeface="+mj-lt"/>
              </a:rPr>
              <a:t>LOAD_COMMENT_TEXT</a:t>
            </a:r>
          </a:p>
          <a:p>
            <a:pPr>
              <a:spcBef>
                <a:spcPts val="0"/>
              </a:spcBef>
            </a:pPr>
            <a:r>
              <a:rPr lang="en-US" sz="1400">
                <a:solidFill>
                  <a:schemeClr val="tx1"/>
                </a:solidFill>
                <a:latin typeface="+mj-lt"/>
              </a:rPr>
              <a:t>LOAD_DESCRIPTION</a:t>
            </a:r>
          </a:p>
          <a:p>
            <a:pPr>
              <a:spcBef>
                <a:spcPts val="0"/>
              </a:spcBef>
            </a:pPr>
            <a:r>
              <a:rPr lang="en-US" sz="1400">
                <a:solidFill>
                  <a:schemeClr val="tx1"/>
                </a:solidFill>
                <a:latin typeface="+mj-lt"/>
              </a:rPr>
              <a:t>LOAD_FORCE_FX</a:t>
            </a:r>
          </a:p>
          <a:p>
            <a:pPr>
              <a:spcBef>
                <a:spcPts val="0"/>
              </a:spcBef>
            </a:pPr>
            <a:r>
              <a:rPr lang="en-US" sz="1400">
                <a:solidFill>
                  <a:schemeClr val="tx1"/>
                </a:solidFill>
                <a:latin typeface="+mj-lt"/>
              </a:rPr>
              <a:t>LOAD_FORCE_FY</a:t>
            </a:r>
          </a:p>
          <a:p>
            <a:pPr>
              <a:spcBef>
                <a:spcPts val="0"/>
              </a:spcBef>
            </a:pPr>
            <a:r>
              <a:rPr lang="en-US" sz="1400">
                <a:solidFill>
                  <a:schemeClr val="tx1"/>
                </a:solidFill>
                <a:latin typeface="+mj-lt"/>
              </a:rPr>
              <a:t>LOAD_FORCE_FZ</a:t>
            </a:r>
          </a:p>
          <a:p>
            <a:pPr>
              <a:spcBef>
                <a:spcPts val="0"/>
              </a:spcBef>
            </a:pPr>
            <a:r>
              <a:rPr lang="en-US" sz="1400">
                <a:solidFill>
                  <a:schemeClr val="tx1"/>
                </a:solidFill>
                <a:latin typeface="+mj-lt"/>
              </a:rPr>
              <a:t>LOAD_IS_CREATED_BY_API</a:t>
            </a:r>
          </a:p>
          <a:p>
            <a:pPr>
              <a:spcBef>
                <a:spcPts val="0"/>
              </a:spcBef>
            </a:pPr>
            <a:r>
              <a:rPr lang="en-US" sz="1400">
                <a:solidFill>
                  <a:schemeClr val="tx1"/>
                </a:solidFill>
                <a:latin typeface="+mj-lt"/>
              </a:rPr>
              <a:t>LOAD_IS_PROJECTED</a:t>
            </a:r>
          </a:p>
          <a:p>
            <a:pPr>
              <a:spcBef>
                <a:spcPts val="0"/>
              </a:spcBef>
            </a:pPr>
            <a:r>
              <a:rPr lang="en-US" sz="1400" smtClean="0">
                <a:solidFill>
                  <a:schemeClr val="tx1"/>
                </a:solidFill>
                <a:latin typeface="+mj-lt"/>
              </a:rPr>
              <a:t>LOAD_IS_REACTION</a:t>
            </a:r>
            <a:endParaRPr lang="en-US" sz="1400">
              <a:solidFill>
                <a:schemeClr val="tx1"/>
              </a:solidFill>
              <a:latin typeface="+mj-lt"/>
            </a:endParaRPr>
          </a:p>
        </p:txBody>
      </p:sp>
      <p:sp>
        <p:nvSpPr>
          <p:cNvPr id="36869" name="Text Box 5"/>
          <p:cNvSpPr txBox="1">
            <a:spLocks noChangeArrowheads="1"/>
          </p:cNvSpPr>
          <p:nvPr/>
        </p:nvSpPr>
        <p:spPr bwMode="auto">
          <a:xfrm>
            <a:off x="6480209" y="1457018"/>
            <a:ext cx="2663825" cy="4093428"/>
          </a:xfrm>
          <a:prstGeom prst="rect">
            <a:avLst/>
          </a:prstGeom>
          <a:noFill/>
          <a:ln w="9525" algn="ctr">
            <a:noFill/>
            <a:miter lim="800000"/>
            <a:headEnd/>
            <a:tailEnd/>
          </a:ln>
        </p:spPr>
        <p:txBody>
          <a:bodyPr lIns="0" tIns="0" rIns="0" bIns="0">
            <a:spAutoFit/>
          </a:bodyPr>
          <a:lstStyle/>
          <a:p>
            <a:pPr>
              <a:spcBef>
                <a:spcPts val="0"/>
              </a:spcBef>
            </a:pPr>
            <a:r>
              <a:rPr lang="en-US" sz="1400">
                <a:solidFill>
                  <a:schemeClr val="tx1"/>
                </a:solidFill>
                <a:latin typeface="+mj-lt"/>
              </a:rPr>
              <a:t>LOAD_IS_UNIFORM</a:t>
            </a:r>
          </a:p>
          <a:p>
            <a:pPr>
              <a:spcBef>
                <a:spcPts val="0"/>
              </a:spcBef>
            </a:pPr>
            <a:r>
              <a:rPr lang="en-US" sz="1400" smtClean="0">
                <a:solidFill>
                  <a:schemeClr val="tx1"/>
                </a:solidFill>
                <a:latin typeface="+mj-lt"/>
              </a:rPr>
              <a:t>LOAD_LINEAR_FORCE_FX1</a:t>
            </a:r>
          </a:p>
          <a:p>
            <a:pPr>
              <a:spcBef>
                <a:spcPts val="0"/>
              </a:spcBef>
            </a:pPr>
            <a:r>
              <a:rPr lang="en-US" sz="1400" smtClean="0">
                <a:solidFill>
                  <a:schemeClr val="tx1"/>
                </a:solidFill>
                <a:latin typeface="+mj-lt"/>
              </a:rPr>
              <a:t>LOAD_LINEAR_FORCE_FX2</a:t>
            </a:r>
          </a:p>
          <a:p>
            <a:pPr>
              <a:spcBef>
                <a:spcPts val="0"/>
              </a:spcBef>
            </a:pPr>
            <a:r>
              <a:rPr lang="en-US" sz="1400" smtClean="0">
                <a:solidFill>
                  <a:schemeClr val="tx1"/>
                </a:solidFill>
                <a:latin typeface="+mj-lt"/>
              </a:rPr>
              <a:t>LOAD_LINEAR_FORCE_FY1</a:t>
            </a:r>
          </a:p>
          <a:p>
            <a:pPr>
              <a:spcBef>
                <a:spcPts val="0"/>
              </a:spcBef>
            </a:pPr>
            <a:r>
              <a:rPr lang="en-US" sz="1400" smtClean="0">
                <a:solidFill>
                  <a:schemeClr val="tx1"/>
                </a:solidFill>
                <a:latin typeface="+mj-lt"/>
              </a:rPr>
              <a:t>LOAD_LINEAR_FORCE_FY2</a:t>
            </a:r>
          </a:p>
          <a:p>
            <a:pPr>
              <a:spcBef>
                <a:spcPts val="0"/>
              </a:spcBef>
            </a:pPr>
            <a:r>
              <a:rPr lang="en-US" sz="1400" smtClean="0">
                <a:solidFill>
                  <a:schemeClr val="tx1"/>
                </a:solidFill>
                <a:latin typeface="+mj-lt"/>
              </a:rPr>
              <a:t>LOAD_LINEAR_FORCE_FZ1</a:t>
            </a:r>
          </a:p>
          <a:p>
            <a:pPr>
              <a:spcBef>
                <a:spcPts val="0"/>
              </a:spcBef>
            </a:pPr>
            <a:r>
              <a:rPr lang="en-US" sz="1400" smtClean="0">
                <a:solidFill>
                  <a:schemeClr val="tx1"/>
                </a:solidFill>
                <a:latin typeface="+mj-lt"/>
              </a:rPr>
              <a:t>LOAD_LINEAR_FORCE_FZ2</a:t>
            </a:r>
          </a:p>
          <a:p>
            <a:pPr>
              <a:spcBef>
                <a:spcPts val="0"/>
              </a:spcBef>
            </a:pPr>
            <a:r>
              <a:rPr lang="en-US" sz="1400" smtClean="0">
                <a:solidFill>
                  <a:schemeClr val="tx1"/>
                </a:solidFill>
                <a:latin typeface="+mj-lt"/>
              </a:rPr>
              <a:t>LOAD_LINEAR_LENGTH</a:t>
            </a:r>
          </a:p>
          <a:p>
            <a:pPr>
              <a:spcBef>
                <a:spcPts val="0"/>
              </a:spcBef>
            </a:pPr>
            <a:r>
              <a:rPr lang="en-US" sz="1400" smtClean="0">
                <a:solidFill>
                  <a:schemeClr val="tx1"/>
                </a:solidFill>
                <a:latin typeface="+mj-lt"/>
              </a:rPr>
              <a:t>LOAD_MOMENT_MX</a:t>
            </a:r>
          </a:p>
          <a:p>
            <a:pPr>
              <a:spcBef>
                <a:spcPts val="0"/>
              </a:spcBef>
            </a:pPr>
            <a:r>
              <a:rPr lang="en-US" sz="1400" smtClean="0">
                <a:solidFill>
                  <a:schemeClr val="tx1"/>
                </a:solidFill>
                <a:latin typeface="+mj-lt"/>
              </a:rPr>
              <a:t>LOAD_MOMENT_MX1</a:t>
            </a:r>
          </a:p>
          <a:p>
            <a:pPr>
              <a:spcBef>
                <a:spcPts val="0"/>
              </a:spcBef>
            </a:pPr>
            <a:r>
              <a:rPr lang="en-US" sz="1400" smtClean="0">
                <a:solidFill>
                  <a:schemeClr val="tx1"/>
                </a:solidFill>
                <a:latin typeface="+mj-lt"/>
              </a:rPr>
              <a:t>LOAD_MOMENT_MX2</a:t>
            </a:r>
          </a:p>
          <a:p>
            <a:pPr>
              <a:spcBef>
                <a:spcPts val="0"/>
              </a:spcBef>
            </a:pPr>
            <a:r>
              <a:rPr lang="en-US" sz="1400" smtClean="0">
                <a:solidFill>
                  <a:schemeClr val="tx1"/>
                </a:solidFill>
                <a:latin typeface="+mj-lt"/>
              </a:rPr>
              <a:t>LOAD_MOMENT_MY</a:t>
            </a:r>
          </a:p>
          <a:p>
            <a:pPr>
              <a:spcBef>
                <a:spcPts val="0"/>
              </a:spcBef>
            </a:pPr>
            <a:r>
              <a:rPr lang="en-US" sz="1400" smtClean="0">
                <a:solidFill>
                  <a:schemeClr val="tx1"/>
                </a:solidFill>
                <a:latin typeface="+mj-lt"/>
              </a:rPr>
              <a:t>LOAD_MOMENT_MY1</a:t>
            </a:r>
            <a:endParaRPr lang="en-US" sz="1400">
              <a:solidFill>
                <a:schemeClr val="tx1"/>
              </a:solidFill>
              <a:latin typeface="+mj-lt"/>
            </a:endParaRPr>
          </a:p>
          <a:p>
            <a:pPr>
              <a:spcBef>
                <a:spcPts val="0"/>
              </a:spcBef>
            </a:pPr>
            <a:r>
              <a:rPr lang="en-US" sz="1400">
                <a:solidFill>
                  <a:schemeClr val="tx1"/>
                </a:solidFill>
                <a:latin typeface="+mj-lt"/>
              </a:rPr>
              <a:t>LOAD_MOMENT_MY2</a:t>
            </a:r>
          </a:p>
          <a:p>
            <a:pPr>
              <a:spcBef>
                <a:spcPts val="0"/>
              </a:spcBef>
            </a:pPr>
            <a:r>
              <a:rPr lang="en-US" sz="1400">
                <a:solidFill>
                  <a:schemeClr val="tx1"/>
                </a:solidFill>
                <a:latin typeface="+mj-lt"/>
              </a:rPr>
              <a:t>LOAD_MOMENT_MZ</a:t>
            </a:r>
          </a:p>
          <a:p>
            <a:pPr>
              <a:spcBef>
                <a:spcPts val="0"/>
              </a:spcBef>
            </a:pPr>
            <a:r>
              <a:rPr lang="en-US" sz="1400">
                <a:solidFill>
                  <a:schemeClr val="tx1"/>
                </a:solidFill>
                <a:latin typeface="+mj-lt"/>
              </a:rPr>
              <a:t>LOAD_MOMENT_MZ1</a:t>
            </a:r>
          </a:p>
          <a:p>
            <a:pPr>
              <a:spcBef>
                <a:spcPts val="0"/>
              </a:spcBef>
            </a:pPr>
            <a:r>
              <a:rPr lang="en-US" sz="1400">
                <a:solidFill>
                  <a:schemeClr val="tx1"/>
                </a:solidFill>
                <a:latin typeface="+mj-lt"/>
              </a:rPr>
              <a:t>LOAD_MOMENT_MZ2</a:t>
            </a:r>
          </a:p>
          <a:p>
            <a:pPr>
              <a:spcBef>
                <a:spcPts val="0"/>
              </a:spcBef>
            </a:pPr>
            <a:r>
              <a:rPr lang="en-US" sz="1400">
                <a:solidFill>
                  <a:schemeClr val="tx1"/>
                </a:solidFill>
                <a:latin typeface="+mj-lt"/>
              </a:rPr>
              <a:t>LOAD_NATURE_NAME</a:t>
            </a:r>
          </a:p>
          <a:p>
            <a:pPr>
              <a:spcBef>
                <a:spcPts val="0"/>
              </a:spcBef>
            </a:pPr>
            <a:r>
              <a:rPr lang="en-US" sz="1400" smtClean="0">
                <a:solidFill>
                  <a:schemeClr val="tx1"/>
                </a:solidFill>
                <a:latin typeface="+mj-lt"/>
              </a:rPr>
              <a:t>LOAD_USAGE_NAME</a:t>
            </a:r>
            <a:endParaRPr lang="en-US" sz="1400">
              <a:solidFill>
                <a:schemeClr val="tx1"/>
              </a:solidFill>
              <a:latin typeface="+mj-lt"/>
            </a:endParaRPr>
          </a:p>
        </p:txBody>
      </p:sp>
      <p:sp>
        <p:nvSpPr>
          <p:cNvPr id="36870"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
        <p:nvSpPr>
          <p:cNvPr id="7" name="TextBox 6"/>
          <p:cNvSpPr txBox="1"/>
          <p:nvPr/>
        </p:nvSpPr>
        <p:spPr>
          <a:xfrm>
            <a:off x="3671587" y="5691863"/>
            <a:ext cx="4000528" cy="523198"/>
          </a:xfrm>
          <a:prstGeom prst="rect">
            <a:avLst/>
          </a:prstGeom>
          <a:noFill/>
        </p:spPr>
        <p:txBody>
          <a:bodyPr wrap="square" lIns="91417" tIns="45709" rIns="91417" bIns="45709" rtlCol="0">
            <a:spAutoFit/>
          </a:bodyPr>
          <a:lstStyle/>
          <a:p>
            <a:pPr marL="358687" indent="-358687">
              <a:spcBef>
                <a:spcPts val="0"/>
              </a:spcBef>
            </a:pPr>
            <a:r>
              <a:rPr lang="en-US" sz="1400">
                <a:solidFill>
                  <a:schemeClr val="tx1"/>
                </a:solidFill>
                <a:latin typeface="+mj-lt"/>
              </a:rPr>
              <a:t>LOAD_USE_LOCAL_COORDINATE_SYSTEM</a:t>
            </a:r>
          </a:p>
          <a:p>
            <a:pPr marL="358687" indent="-358687">
              <a:spcBef>
                <a:spcPts val="0"/>
              </a:spcBef>
            </a:pPr>
            <a:r>
              <a:rPr lang="en-US" sz="1400" smtClean="0">
                <a:solidFill>
                  <a:schemeClr val="tx1"/>
                </a:solidFill>
                <a:latin typeface="+mj-lt"/>
              </a:rPr>
              <a:t>LOAD_USE_LOCAL_COORDINATE_SYSTEM_HOSTED</a:t>
            </a:r>
            <a:endParaRPr lang="en-GB" sz="1400">
              <a:solidFill>
                <a:schemeClr val="tx1"/>
              </a:solidFill>
              <a:latin typeface="+mj-lt"/>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Point Load Properties</a:t>
            </a:r>
          </a:p>
        </p:txBody>
      </p:sp>
      <p:sp>
        <p:nvSpPr>
          <p:cNvPr id="37891" name="Rectangle 3"/>
          <p:cNvSpPr>
            <a:spLocks noGrp="1" noChangeArrowheads="1"/>
          </p:cNvSpPr>
          <p:nvPr>
            <p:ph idx="1"/>
          </p:nvPr>
        </p:nvSpPr>
        <p:spPr>
          <a:xfrm>
            <a:off x="319091" y="1142984"/>
            <a:ext cx="8429625" cy="5119687"/>
          </a:xfrm>
        </p:spPr>
        <p:txBody>
          <a:bodyPr/>
          <a:lstStyle/>
          <a:p>
            <a:pPr marL="92041" indent="-1588">
              <a:spcBef>
                <a:spcPct val="0"/>
              </a:spcBef>
            </a:pPr>
            <a:r>
              <a:rPr lang="en-US" sz="3200" smtClean="0"/>
              <a:t>LoadBase</a:t>
            </a:r>
          </a:p>
          <a:p>
            <a:pPr marL="537964" lvl="1">
              <a:spcBef>
                <a:spcPct val="0"/>
              </a:spcBef>
            </a:pPr>
            <a:r>
              <a:rPr lang="en-US" sz="2000" smtClean="0"/>
              <a:t>HostElement</a:t>
            </a:r>
          </a:p>
          <a:p>
            <a:pPr marL="537964" lvl="1">
              <a:spcBef>
                <a:spcPct val="0"/>
              </a:spcBef>
            </a:pPr>
            <a:r>
              <a:rPr lang="en-US" sz="2000" smtClean="0"/>
              <a:t>LoadCaseName</a:t>
            </a:r>
          </a:p>
          <a:p>
            <a:pPr marL="537964" lvl="1">
              <a:spcBef>
                <a:spcPct val="0"/>
              </a:spcBef>
            </a:pPr>
            <a:r>
              <a:rPr lang="en-US" sz="2000" smtClean="0"/>
              <a:t>LoadCategoryName</a:t>
            </a:r>
          </a:p>
          <a:p>
            <a:pPr marL="537964" lvl="1">
              <a:spcBef>
                <a:spcPct val="0"/>
              </a:spcBef>
            </a:pPr>
            <a:r>
              <a:rPr lang="en-US" sz="2000" smtClean="0"/>
              <a:t>LoadNatureName</a:t>
            </a:r>
          </a:p>
          <a:p>
            <a:pPr marL="92041" indent="-1588">
              <a:spcBef>
                <a:spcPct val="0"/>
              </a:spcBef>
            </a:pPr>
            <a:r>
              <a:rPr lang="en-US" sz="3200" smtClean="0"/>
              <a:t>PointLoad</a:t>
            </a:r>
          </a:p>
          <a:p>
            <a:pPr marL="537964" lvl="1">
              <a:spcBef>
                <a:spcPct val="0"/>
              </a:spcBef>
            </a:pPr>
            <a:r>
              <a:rPr lang="en-US" sz="2000" smtClean="0"/>
              <a:t>Force</a:t>
            </a:r>
          </a:p>
          <a:p>
            <a:pPr marL="537964" lvl="1">
              <a:spcBef>
                <a:spcPct val="0"/>
              </a:spcBef>
            </a:pPr>
            <a:r>
              <a:rPr lang="en-US" sz="2000" smtClean="0"/>
              <a:t>Moment</a:t>
            </a:r>
          </a:p>
          <a:p>
            <a:pPr marL="537964" lvl="1">
              <a:spcBef>
                <a:spcPct val="0"/>
              </a:spcBef>
            </a:pPr>
            <a:r>
              <a:rPr lang="en-US" sz="2000" smtClean="0"/>
              <a:t>Point</a:t>
            </a:r>
          </a:p>
          <a:p>
            <a:pPr marL="92041" indent="-1588">
              <a:spcBef>
                <a:spcPct val="0"/>
              </a:spcBef>
            </a:pPr>
            <a:r>
              <a:rPr lang="en-GB" sz="2400" smtClean="0"/>
              <a:t>Explore</a:t>
            </a:r>
          </a:p>
          <a:p>
            <a:pPr marL="537964" lvl="1">
              <a:spcBef>
                <a:spcPct val="0"/>
              </a:spcBef>
            </a:pPr>
            <a:r>
              <a:rPr lang="en-GB" sz="2000" smtClean="0"/>
              <a:t>Help file</a:t>
            </a:r>
          </a:p>
          <a:p>
            <a:pPr marL="537964" lvl="1">
              <a:spcBef>
                <a:spcPct val="0"/>
              </a:spcBef>
            </a:pPr>
            <a:r>
              <a:rPr lang="en-GB" sz="2000" smtClean="0"/>
              <a:t>Debugger</a:t>
            </a:r>
          </a:p>
          <a:p>
            <a:pPr marL="537964" lvl="1">
              <a:spcBef>
                <a:spcPct val="0"/>
              </a:spcBef>
            </a:pPr>
            <a:r>
              <a:rPr lang="en-US" sz="2000" smtClean="0"/>
              <a:t>RvtMgdDbg</a:t>
            </a:r>
          </a:p>
          <a:p>
            <a:pPr marL="537964" lvl="1">
              <a:spcBef>
                <a:spcPct val="0"/>
              </a:spcBef>
            </a:pPr>
            <a:r>
              <a:rPr lang="en-GB" sz="2000" smtClean="0"/>
              <a:t>Reflection</a:t>
            </a:r>
          </a:p>
        </p:txBody>
      </p:sp>
      <p:sp>
        <p:nvSpPr>
          <p:cNvPr id="378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p:cNvPicPr>
            <a:picLocks noChangeAspect="1" noChangeArrowheads="1"/>
          </p:cNvPicPr>
          <p:nvPr/>
        </p:nvPicPr>
        <p:blipFill>
          <a:blip r:embed="rId3" cstate="print"/>
          <a:srcRect/>
          <a:stretch>
            <a:fillRect/>
          </a:stretch>
        </p:blipFill>
        <p:spPr bwMode="auto">
          <a:xfrm>
            <a:off x="785786" y="857232"/>
            <a:ext cx="7286676" cy="558840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Agenda</a:t>
            </a:r>
          </a:p>
        </p:txBody>
      </p:sp>
      <p:sp>
        <p:nvSpPr>
          <p:cNvPr id="5123" name="Rectangle 3"/>
          <p:cNvSpPr>
            <a:spLocks noGrp="1" noChangeArrowheads="1"/>
          </p:cNvSpPr>
          <p:nvPr>
            <p:ph idx="1"/>
          </p:nvPr>
        </p:nvSpPr>
        <p:spPr>
          <a:xfrm>
            <a:off x="311782" y="1076258"/>
            <a:ext cx="8046432" cy="5353137"/>
          </a:xfrm>
        </p:spPr>
        <p:txBody>
          <a:bodyPr/>
          <a:lstStyle/>
          <a:p>
            <a:pPr eaLnBrk="1" hangingPunct="1">
              <a:buFontTx/>
              <a:buNone/>
            </a:pPr>
            <a:r>
              <a:rPr lang="en-GB" sz="3200" smtClean="0"/>
              <a:t>Analysis Link</a:t>
            </a:r>
            <a:endParaRPr lang="en-GB" sz="3200" dirty="0" smtClean="0"/>
          </a:p>
          <a:p>
            <a:pPr marL="576000" lvl="1" indent="-288000">
              <a:spcBef>
                <a:spcPts val="0"/>
              </a:spcBef>
            </a:pPr>
            <a:r>
              <a:rPr lang="en-GB" sz="2000" smtClean="0"/>
              <a:t>Overview – workflow, rac versus rst, physical </a:t>
            </a:r>
            <a:r>
              <a:rPr lang="en-GB" sz="2000" dirty="0" smtClean="0"/>
              <a:t>versus analytical model</a:t>
            </a:r>
          </a:p>
          <a:p>
            <a:pPr marL="576000" lvl="1" indent="-288000">
              <a:spcBef>
                <a:spcPts val="0"/>
              </a:spcBef>
            </a:pPr>
            <a:r>
              <a:rPr lang="en-GB" sz="2000" smtClean="0"/>
              <a:t>RstLabs – analysis link requirements and labs</a:t>
            </a:r>
            <a:endParaRPr lang="en-GB" sz="2000" dirty="0" smtClean="0"/>
          </a:p>
          <a:p>
            <a:pPr marL="576000" lvl="1" indent="-288000">
              <a:spcBef>
                <a:spcPts val="0"/>
              </a:spcBef>
            </a:pPr>
            <a:r>
              <a:rPr lang="en-GB" sz="2000" smtClean="0"/>
              <a:t>RstLink – sample analysis link application</a:t>
            </a:r>
          </a:p>
          <a:p>
            <a:r>
              <a:rPr lang="en-GB" sz="3200" smtClean="0"/>
              <a:t>Rebar</a:t>
            </a:r>
          </a:p>
          <a:p>
            <a:pPr marL="576000" lvl="1" indent="-288000">
              <a:spcBef>
                <a:spcPts val="0"/>
              </a:spcBef>
            </a:pPr>
            <a:r>
              <a:rPr lang="en-GB" sz="2000" smtClean="0"/>
              <a:t>Revit Structure rebar workflow</a:t>
            </a:r>
          </a:p>
          <a:p>
            <a:pPr marL="576000" lvl="1" indent="-288000">
              <a:spcBef>
                <a:spcPts val="0"/>
              </a:spcBef>
            </a:pPr>
            <a:r>
              <a:rPr lang="en-GB" sz="2000" smtClean="0"/>
              <a:t>Generate and extract rebar and its information</a:t>
            </a:r>
          </a:p>
          <a:p>
            <a:r>
              <a:rPr lang="en-GB" sz="3200" smtClean="0"/>
              <a:t>Detailing</a:t>
            </a:r>
          </a:p>
          <a:p>
            <a:pPr marL="576000" lvl="1" indent="-288000">
              <a:spcBef>
                <a:spcPts val="0"/>
              </a:spcBef>
            </a:pPr>
            <a:r>
              <a:rPr lang="en-GB" sz="2000" smtClean="0"/>
              <a:t>Generate views and sheets</a:t>
            </a:r>
          </a:p>
          <a:p>
            <a:pPr marL="576000" lvl="1" indent="-288000">
              <a:spcBef>
                <a:spcPts val="0"/>
              </a:spcBef>
            </a:pPr>
            <a:r>
              <a:rPr lang="en-GB" sz="2000" smtClean="0"/>
              <a:t>Import and export dwg and other external file formats</a:t>
            </a:r>
          </a:p>
          <a:p>
            <a:pPr marL="576000" lvl="1" indent="-288000">
              <a:spcBef>
                <a:spcPts val="0"/>
              </a:spcBef>
            </a:pPr>
            <a:r>
              <a:rPr lang="en-GB" sz="2000" smtClean="0"/>
              <a:t>Add text, dimensioning and annotation</a:t>
            </a:r>
            <a:endParaRPr lang="en-GB" sz="2000"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1285" y="142855"/>
            <a:ext cx="8328368" cy="733595"/>
          </a:xfrm>
        </p:spPr>
        <p:txBody>
          <a:bodyPr/>
          <a:lstStyle/>
          <a:p>
            <a:pPr eaLnBrk="1" hangingPunct="1"/>
            <a:r>
              <a:rPr lang="en-GB" smtClean="0"/>
              <a:t>More Point Load Properties</a:t>
            </a:r>
          </a:p>
        </p:txBody>
      </p:sp>
      <p:sp>
        <p:nvSpPr>
          <p:cNvPr id="39939" name="Rectangle 3"/>
          <p:cNvSpPr>
            <a:spLocks noGrp="1" noChangeArrowheads="1"/>
          </p:cNvSpPr>
          <p:nvPr>
            <p:ph idx="1"/>
          </p:nvPr>
        </p:nvSpPr>
        <p:spPr>
          <a:xfrm>
            <a:off x="285722" y="1071546"/>
            <a:ext cx="8666153" cy="1214446"/>
          </a:xfrm>
        </p:spPr>
        <p:txBody>
          <a:bodyPr/>
          <a:lstStyle/>
          <a:p>
            <a:pPr marL="92041" indent="-1588">
              <a:spcBef>
                <a:spcPct val="0"/>
              </a:spcBef>
            </a:pPr>
            <a:r>
              <a:rPr lang="en-GB" sz="2800" smtClean="0"/>
              <a:t>RevitLookup</a:t>
            </a:r>
          </a:p>
          <a:p>
            <a:pPr marL="536443" lvl="1" indent="-177756">
              <a:spcBef>
                <a:spcPct val="0"/>
              </a:spcBef>
            </a:pPr>
            <a:r>
              <a:rPr lang="en-US" sz="1600" smtClean="0"/>
              <a:t>Included in Revit SDK</a:t>
            </a:r>
            <a:endParaRPr lang="en-GB" sz="1600" smtClean="0"/>
          </a:p>
        </p:txBody>
      </p:sp>
      <p:pic>
        <p:nvPicPr>
          <p:cNvPr id="39940" name="Picture 7" descr="lab-1-3-6"/>
          <p:cNvPicPr>
            <a:picLocks noChangeAspect="1" noChangeArrowheads="1"/>
          </p:cNvPicPr>
          <p:nvPr/>
        </p:nvPicPr>
        <p:blipFill>
          <a:blip r:embed="rId3" cstate="print"/>
          <a:srcRect/>
          <a:stretch>
            <a:fillRect/>
          </a:stretch>
        </p:blipFill>
        <p:spPr bwMode="auto">
          <a:xfrm>
            <a:off x="3395623" y="1928803"/>
            <a:ext cx="5207794" cy="3750469"/>
          </a:xfrm>
          <a:prstGeom prst="rect">
            <a:avLst/>
          </a:prstGeom>
          <a:noFill/>
          <a:ln w="9525">
            <a:noFill/>
            <a:miter lim="800000"/>
            <a:headEnd/>
            <a:tailEnd/>
          </a:ln>
        </p:spPr>
      </p:pic>
      <p:pic>
        <p:nvPicPr>
          <p:cNvPr id="39941" name="Picture 5" descr="lab-1-3-7"/>
          <p:cNvPicPr>
            <a:picLocks noChangeAspect="1" noChangeArrowheads="1"/>
          </p:cNvPicPr>
          <p:nvPr/>
        </p:nvPicPr>
        <p:blipFill>
          <a:blip r:embed="rId4" cstate="print"/>
          <a:srcRect/>
          <a:stretch>
            <a:fillRect/>
          </a:stretch>
        </p:blipFill>
        <p:spPr bwMode="auto">
          <a:xfrm>
            <a:off x="495290" y="1925659"/>
            <a:ext cx="2719388" cy="4289425"/>
          </a:xfrm>
          <a:prstGeom prst="rect">
            <a:avLst/>
          </a:prstGeom>
          <a:noFill/>
          <a:ln w="9525">
            <a:noFill/>
            <a:miter lim="800000"/>
            <a:headEnd/>
            <a:tailEnd/>
          </a:ln>
        </p:spPr>
      </p:pic>
      <p:sp>
        <p:nvSpPr>
          <p:cNvPr id="3994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6" descr="lab-1-3-1"/>
          <p:cNvPicPr>
            <a:picLocks noChangeAspect="1" noChangeArrowheads="1"/>
          </p:cNvPicPr>
          <p:nvPr/>
        </p:nvPicPr>
        <p:blipFill>
          <a:blip r:embed="rId3" cstate="print"/>
          <a:srcRect/>
          <a:stretch>
            <a:fillRect/>
          </a:stretch>
        </p:blipFill>
        <p:spPr bwMode="auto">
          <a:xfrm>
            <a:off x="500034" y="2643184"/>
            <a:ext cx="2947988" cy="1455737"/>
          </a:xfrm>
          <a:prstGeom prst="rect">
            <a:avLst/>
          </a:prstGeom>
          <a:noFill/>
          <a:ln w="9525">
            <a:noFill/>
            <a:miter lim="800000"/>
            <a:headEnd/>
            <a:tailEnd/>
          </a:ln>
        </p:spPr>
      </p:pic>
      <p:pic>
        <p:nvPicPr>
          <p:cNvPr id="40967" name="Picture 4" descr="lab-1-3-2"/>
          <p:cNvPicPr>
            <a:picLocks noChangeAspect="1" noChangeArrowheads="1"/>
          </p:cNvPicPr>
          <p:nvPr/>
        </p:nvPicPr>
        <p:blipFill>
          <a:blip r:embed="rId4" cstate="print"/>
          <a:srcRect/>
          <a:stretch>
            <a:fillRect/>
          </a:stretch>
        </p:blipFill>
        <p:spPr bwMode="auto">
          <a:xfrm>
            <a:off x="2767023" y="2946408"/>
            <a:ext cx="2947987" cy="1554162"/>
          </a:xfrm>
          <a:prstGeom prst="rect">
            <a:avLst/>
          </a:prstGeom>
          <a:noFill/>
          <a:ln w="9525">
            <a:noFill/>
            <a:miter lim="800000"/>
            <a:headEnd/>
            <a:tailEnd/>
          </a:ln>
        </p:spPr>
      </p:pic>
      <p:sp>
        <p:nvSpPr>
          <p:cNvPr id="40962" name="Rectangle 2"/>
          <p:cNvSpPr>
            <a:spLocks noGrp="1" noChangeArrowheads="1"/>
          </p:cNvSpPr>
          <p:nvPr>
            <p:ph type="title"/>
          </p:nvPr>
        </p:nvSpPr>
        <p:spPr/>
        <p:txBody>
          <a:bodyPr/>
          <a:lstStyle/>
          <a:p>
            <a:pPr eaLnBrk="1" hangingPunct="1"/>
            <a:r>
              <a:rPr lang="en-GB" smtClean="0"/>
              <a:t>Modify Load Demo</a:t>
            </a:r>
          </a:p>
        </p:txBody>
      </p:sp>
      <p:sp>
        <p:nvSpPr>
          <p:cNvPr id="40963" name="Rectangle 3"/>
          <p:cNvSpPr>
            <a:spLocks noGrp="1" noChangeArrowheads="1"/>
          </p:cNvSpPr>
          <p:nvPr>
            <p:ph idx="1"/>
          </p:nvPr>
        </p:nvSpPr>
        <p:spPr>
          <a:xfrm>
            <a:off x="357158" y="1160455"/>
            <a:ext cx="5357852" cy="1196975"/>
          </a:xfrm>
        </p:spPr>
        <p:txBody>
          <a:bodyPr/>
          <a:lstStyle/>
          <a:p>
            <a:pPr>
              <a:spcBef>
                <a:spcPts val="0"/>
              </a:spcBef>
              <a:spcAft>
                <a:spcPts val="0"/>
              </a:spcAft>
            </a:pPr>
            <a:r>
              <a:rPr lang="en-GB" sz="1400" b="1" smtClean="0">
                <a:solidFill>
                  <a:srgbClr val="008000"/>
                </a:solidFill>
                <a:latin typeface="Courier New"/>
                <a:ea typeface="Calibri"/>
                <a:cs typeface="Times New Roman"/>
              </a:rPr>
              <a:t>// Scale Fz by factor 2</a:t>
            </a:r>
            <a:endParaRPr lang="en-GB" sz="1400" b="1" smtClean="0">
              <a:ea typeface="Calibri"/>
              <a:cs typeface="Times New Roman"/>
            </a:endParaRPr>
          </a:p>
          <a:p>
            <a:pPr>
              <a:spcBef>
                <a:spcPts val="0"/>
              </a:spcBef>
              <a:spcAft>
                <a:spcPts val="0"/>
              </a:spcAft>
            </a:pPr>
            <a:r>
              <a:rPr lang="en-GB" sz="1400" b="1" smtClean="0">
                <a:solidFill>
                  <a:srgbClr val="008080"/>
                </a:solidFill>
                <a:latin typeface="Courier New"/>
                <a:ea typeface="Calibri"/>
                <a:cs typeface="Times New Roman"/>
              </a:rPr>
              <a:t>Parameter</a:t>
            </a:r>
            <a:r>
              <a:rPr lang="en-GB" sz="1400" b="1" smtClean="0">
                <a:latin typeface="Courier New"/>
                <a:ea typeface="Calibri"/>
                <a:cs typeface="Times New Roman"/>
              </a:rPr>
              <a:t> paramFz = ptLd.get_Parameter( </a:t>
            </a:r>
            <a:r>
              <a:rPr lang="en-GB" sz="1400" b="1" smtClean="0">
                <a:solidFill>
                  <a:srgbClr val="800000"/>
                </a:solidFill>
                <a:latin typeface="Courier New"/>
                <a:ea typeface="Calibri"/>
                <a:cs typeface="Times New Roman"/>
              </a:rPr>
              <a:t>"Fz"</a:t>
            </a:r>
            <a:r>
              <a:rPr lang="en-GB" sz="1400" b="1" smtClean="0">
                <a:latin typeface="Courier New"/>
                <a:ea typeface="Calibri"/>
                <a:cs typeface="Times New Roman"/>
              </a:rPr>
              <a:t> );</a:t>
            </a:r>
            <a:endParaRPr lang="en-GB" sz="1400" b="1" smtClean="0">
              <a:ea typeface="Calibri"/>
              <a:cs typeface="Times New Roman"/>
            </a:endParaRPr>
          </a:p>
          <a:p>
            <a:pPr>
              <a:spcBef>
                <a:spcPts val="0"/>
              </a:spcBef>
              <a:spcAft>
                <a:spcPts val="0"/>
              </a:spcAft>
            </a:pPr>
            <a:r>
              <a:rPr lang="en-GB" sz="1400" b="1" smtClean="0">
                <a:solidFill>
                  <a:srgbClr val="0000FF"/>
                </a:solidFill>
                <a:latin typeface="Courier New"/>
                <a:ea typeface="Calibri"/>
                <a:cs typeface="Times New Roman"/>
              </a:rPr>
              <a:t>double</a:t>
            </a:r>
            <a:r>
              <a:rPr lang="en-GB" sz="1400" b="1" smtClean="0">
                <a:latin typeface="Courier New"/>
                <a:ea typeface="Calibri"/>
                <a:cs typeface="Times New Roman"/>
              </a:rPr>
              <a:t> Fz_old = paramFz.AsDouble();</a:t>
            </a:r>
            <a:endParaRPr lang="en-GB" sz="1400" b="1" smtClean="0">
              <a:ea typeface="Calibri"/>
              <a:cs typeface="Times New Roman"/>
            </a:endParaRPr>
          </a:p>
          <a:p>
            <a:pPr>
              <a:spcBef>
                <a:spcPts val="0"/>
              </a:spcBef>
              <a:spcAft>
                <a:spcPts val="0"/>
              </a:spcAft>
            </a:pPr>
            <a:r>
              <a:rPr lang="en-GB" sz="1400" b="1" smtClean="0">
                <a:latin typeface="Courier New"/>
                <a:ea typeface="Calibri"/>
                <a:cs typeface="Times New Roman"/>
              </a:rPr>
              <a:t>paramFz.Set( 2.0 * Fz_old );</a:t>
            </a:r>
            <a:endParaRPr lang="en-GB" sz="1400" b="1" smtClean="0">
              <a:ea typeface="Calibri"/>
              <a:cs typeface="Times New Roman"/>
            </a:endParaRPr>
          </a:p>
        </p:txBody>
      </p:sp>
      <p:pic>
        <p:nvPicPr>
          <p:cNvPr id="40964" name="Picture 5" descr="lab-1-3-3"/>
          <p:cNvPicPr>
            <a:picLocks noChangeAspect="1" noChangeArrowheads="1"/>
          </p:cNvPicPr>
          <p:nvPr/>
        </p:nvPicPr>
        <p:blipFill>
          <a:blip r:embed="rId5" cstate="print"/>
          <a:srcRect/>
          <a:stretch>
            <a:fillRect/>
          </a:stretch>
        </p:blipFill>
        <p:spPr bwMode="auto">
          <a:xfrm>
            <a:off x="503601" y="4192567"/>
            <a:ext cx="6002338" cy="2049462"/>
          </a:xfrm>
          <a:prstGeom prst="rect">
            <a:avLst/>
          </a:prstGeom>
          <a:noFill/>
          <a:ln w="9525">
            <a:noFill/>
            <a:miter lim="800000"/>
            <a:headEnd/>
            <a:tailEnd/>
          </a:ln>
        </p:spPr>
      </p:pic>
      <p:pic>
        <p:nvPicPr>
          <p:cNvPr id="40966" name="Picture 7" descr="lab-1-3-4"/>
          <p:cNvPicPr>
            <a:picLocks noChangeAspect="1" noChangeArrowheads="1"/>
          </p:cNvPicPr>
          <p:nvPr/>
        </p:nvPicPr>
        <p:blipFill>
          <a:blip r:embed="rId6" cstate="print"/>
          <a:srcRect/>
          <a:stretch>
            <a:fillRect/>
          </a:stretch>
        </p:blipFill>
        <p:spPr bwMode="auto">
          <a:xfrm>
            <a:off x="5535640" y="830285"/>
            <a:ext cx="3036888" cy="5884863"/>
          </a:xfrm>
          <a:prstGeom prst="rect">
            <a:avLst/>
          </a:prstGeom>
          <a:noFill/>
          <a:ln w="9525">
            <a:noFill/>
            <a:miter lim="800000"/>
            <a:headEnd/>
            <a:tailEnd/>
          </a:ln>
        </p:spPr>
      </p:pic>
      <p:sp>
        <p:nvSpPr>
          <p:cNvPr id="4096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319088" y="136525"/>
            <a:ext cx="7924800" cy="1143000"/>
          </a:xfrm>
          <a:noFill/>
        </p:spPr>
        <p:txBody>
          <a:bodyPr/>
          <a:lstStyle/>
          <a:p>
            <a:pPr eaLnBrk="1" hangingPunct="1"/>
            <a:r>
              <a:rPr lang="en-GB" smtClean="0"/>
              <a:t>Load Symbols</a:t>
            </a:r>
          </a:p>
        </p:txBody>
      </p:sp>
      <p:sp>
        <p:nvSpPr>
          <p:cNvPr id="41987" name="Rectangle 2"/>
          <p:cNvSpPr>
            <a:spLocks noGrp="1" noChangeArrowheads="1"/>
          </p:cNvSpPr>
          <p:nvPr>
            <p:ph idx="1"/>
          </p:nvPr>
        </p:nvSpPr>
        <p:spPr>
          <a:xfrm>
            <a:off x="277814" y="1466850"/>
            <a:ext cx="7785100" cy="3319472"/>
          </a:xfrm>
        </p:spPr>
        <p:txBody>
          <a:bodyPr/>
          <a:lstStyle/>
          <a:p>
            <a:pPr marL="342774" lvl="1" indent="-228516">
              <a:buNone/>
            </a:pPr>
            <a:r>
              <a:rPr lang="en-GB" sz="6000" smtClean="0">
                <a:solidFill>
                  <a:schemeClr val="accent1"/>
                </a:solidFill>
              </a:rPr>
              <a:t>Lab 1-4</a:t>
            </a:r>
          </a:p>
          <a:p>
            <a:pPr marL="342774" lvl="1" indent="-228516"/>
            <a:r>
              <a:rPr lang="en-GB" smtClean="0"/>
              <a:t>Retrieve load symbols aka types available in the project</a:t>
            </a:r>
          </a:p>
          <a:p>
            <a:pPr marL="342774" lvl="1" indent="-228516"/>
            <a:r>
              <a:rPr lang="en-GB" smtClean="0"/>
              <a:t>Determine load symbol family</a:t>
            </a:r>
          </a:p>
          <a:p>
            <a:pPr marL="685546" lvl="2" indent="-228516"/>
            <a:r>
              <a:rPr lang="en-GB" smtClean="0"/>
              <a:t>One utility for all load symbols (point, line and area)</a:t>
            </a:r>
          </a:p>
          <a:p>
            <a:pPr marL="685546" lvl="2" indent="-228516"/>
            <a:r>
              <a:rPr lang="en-GB" smtClean="0"/>
              <a:t>Another one specifically for point loads</a:t>
            </a:r>
          </a:p>
          <a:p>
            <a:pPr marL="342774" lvl="1" indent="-228516"/>
            <a:r>
              <a:rPr lang="en-GB" smtClean="0"/>
              <a:t>Load symbols are system families, not standard ones</a:t>
            </a:r>
          </a:p>
        </p:txBody>
      </p:sp>
      <p:sp>
        <p:nvSpPr>
          <p:cNvPr id="4198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p:nvPr>
        </p:nvSpPr>
        <p:spPr>
          <a:xfrm>
            <a:off x="319088" y="136525"/>
            <a:ext cx="7924800" cy="915988"/>
          </a:xfrm>
          <a:noFill/>
        </p:spPr>
        <p:txBody>
          <a:bodyPr/>
          <a:lstStyle/>
          <a:p>
            <a:pPr eaLnBrk="1" hangingPunct="1"/>
            <a:r>
              <a:rPr lang="en-GB" smtClean="0"/>
              <a:t>Retrieve Load Symbols</a:t>
            </a:r>
          </a:p>
        </p:txBody>
      </p:sp>
      <p:sp>
        <p:nvSpPr>
          <p:cNvPr id="43011" name="Rectangle 2"/>
          <p:cNvSpPr>
            <a:spLocks noGrp="1" noChangeArrowheads="1"/>
          </p:cNvSpPr>
          <p:nvPr>
            <p:ph idx="1"/>
          </p:nvPr>
        </p:nvSpPr>
        <p:spPr>
          <a:xfrm>
            <a:off x="277814" y="1000111"/>
            <a:ext cx="8151838" cy="4286278"/>
          </a:xfrm>
        </p:spPr>
        <p:txBody>
          <a:bodyPr/>
          <a:lstStyle/>
          <a:p>
            <a:pPr marL="611117" lvl="2" indent="-228516"/>
            <a:r>
              <a:rPr lang="en-GB" smtClean="0"/>
              <a:t>Use filtered element access</a:t>
            </a:r>
          </a:p>
          <a:p>
            <a:pPr marL="611117" lvl="2" indent="-228516"/>
            <a:r>
              <a:rPr lang="en-GB" smtClean="0"/>
              <a:t>Pick out ElementType instances</a:t>
            </a:r>
          </a:p>
          <a:p>
            <a:pPr marL="611117" lvl="2" indent="-228516"/>
            <a:r>
              <a:rPr lang="en-GB" smtClean="0"/>
              <a:t>Check for structural loads category</a:t>
            </a:r>
          </a:p>
          <a:p>
            <a:pPr marL="611117" lvl="2" indent="-228516"/>
            <a:r>
              <a:rPr lang="en-US" smtClean="0"/>
              <a:t>Make use of new classes LoadTypeBase, PointLoadType, LineLoadType,  AreaLoadType</a:t>
            </a:r>
          </a:p>
          <a:p>
            <a:pPr marL="611117" lvl="2" indent="-228516"/>
            <a:r>
              <a:rPr lang="en-US" smtClean="0"/>
              <a:t>Search for the base class instead of the category</a:t>
            </a:r>
          </a:p>
          <a:p>
            <a:pPr>
              <a:spcBef>
                <a:spcPts val="0"/>
              </a:spcBef>
              <a:spcAft>
                <a:spcPts val="0"/>
              </a:spcAft>
            </a:pPr>
            <a:endParaRPr lang="en-GB" sz="1200" b="1" smtClean="0">
              <a:solidFill>
                <a:srgbClr val="0000FF"/>
              </a:solidFill>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GetAllLoadSymbols(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a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LoadTypeBase</a:t>
            </a:r>
            <a:r>
              <a:rPr lang="en-GB" sz="1200" b="1" smtClean="0">
                <a:latin typeface="Courier New"/>
                <a:ea typeface="Calibri"/>
                <a:cs typeface="Times New Roman"/>
              </a:rPr>
              <a:t> ), </a:t>
            </a:r>
            <a:r>
              <a:rPr lang="en-GB" sz="1200" b="1" smtClean="0">
                <a:solidFill>
                  <a:srgbClr val="0000FF"/>
                </a:solidFill>
                <a:latin typeface="Courier New"/>
                <a:ea typeface="Calibri"/>
                <a:cs typeface="Times New Roman"/>
              </a:rPr>
              <a:t>true</a:t>
            </a: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a;</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p:txBody>
      </p:sp>
      <p:sp>
        <p:nvSpPr>
          <p:cNvPr id="430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a:xfrm>
            <a:off x="319091" y="136525"/>
            <a:ext cx="8574087" cy="915988"/>
          </a:xfrm>
          <a:noFill/>
        </p:spPr>
        <p:txBody>
          <a:bodyPr/>
          <a:lstStyle/>
          <a:p>
            <a:pPr eaLnBrk="1" hangingPunct="1"/>
            <a:r>
              <a:rPr lang="en-GB" smtClean="0"/>
              <a:t>Determine Load Symbol Family</a:t>
            </a:r>
          </a:p>
        </p:txBody>
      </p:sp>
      <p:sp>
        <p:nvSpPr>
          <p:cNvPr id="44035" name="Rectangle 2"/>
          <p:cNvSpPr>
            <a:spLocks noGrp="1" noChangeArrowheads="1"/>
          </p:cNvSpPr>
          <p:nvPr>
            <p:ph idx="1"/>
          </p:nvPr>
        </p:nvSpPr>
        <p:spPr>
          <a:xfrm>
            <a:off x="277814" y="1196978"/>
            <a:ext cx="7785100" cy="5184775"/>
          </a:xfrm>
        </p:spPr>
        <p:txBody>
          <a:bodyPr/>
          <a:lstStyle/>
          <a:p>
            <a:pPr marL="342774" lvl="1" indent="-228516"/>
            <a:r>
              <a:rPr lang="en-GB" smtClean="0"/>
              <a:t>No dedicated classes</a:t>
            </a:r>
          </a:p>
          <a:p>
            <a:pPr marL="342774" lvl="1" indent="-228516"/>
            <a:r>
              <a:rPr lang="en-GB" smtClean="0"/>
              <a:t>Examine family name parameter</a:t>
            </a:r>
            <a:endParaRPr lang="en-US" sz="1800" smtClean="0"/>
          </a:p>
          <a:p>
            <a:pPr marL="342774" lvl="1" indent="-228516"/>
            <a:r>
              <a:rPr lang="en-US" noProof="1" smtClean="0"/>
              <a:t>BuiltInParameter.SYMBOL_FAMILY_NAME_PARAM</a:t>
            </a:r>
            <a:r>
              <a:rPr lang="en-US" smtClean="0"/>
              <a:t> </a:t>
            </a:r>
            <a:br>
              <a:rPr lang="en-US" smtClean="0"/>
            </a:br>
            <a:r>
              <a:rPr lang="en-US" smtClean="0"/>
              <a:t>equals “Point Loads”, “Line Loads”, “Area Loads”</a:t>
            </a:r>
            <a:endParaRPr lang="en-GB" smtClean="0"/>
          </a:p>
        </p:txBody>
      </p:sp>
      <p:pic>
        <p:nvPicPr>
          <p:cNvPr id="44036" name="Picture 4" descr="lab-1-4-1"/>
          <p:cNvPicPr>
            <a:picLocks noChangeAspect="1" noChangeArrowheads="1"/>
          </p:cNvPicPr>
          <p:nvPr/>
        </p:nvPicPr>
        <p:blipFill>
          <a:blip r:embed="rId3" cstate="print"/>
          <a:srcRect/>
          <a:stretch>
            <a:fillRect/>
          </a:stretch>
        </p:blipFill>
        <p:spPr bwMode="auto">
          <a:xfrm>
            <a:off x="1406524" y="3486164"/>
            <a:ext cx="2543175" cy="1943100"/>
          </a:xfrm>
          <a:prstGeom prst="rect">
            <a:avLst/>
          </a:prstGeom>
          <a:noFill/>
          <a:ln w="9525">
            <a:noFill/>
            <a:miter lim="800000"/>
            <a:headEnd/>
            <a:tailEnd/>
          </a:ln>
        </p:spPr>
      </p:pic>
      <p:pic>
        <p:nvPicPr>
          <p:cNvPr id="44037" name="Picture 5" descr="lab-1-4-2"/>
          <p:cNvPicPr>
            <a:picLocks noChangeAspect="1" noChangeArrowheads="1"/>
          </p:cNvPicPr>
          <p:nvPr/>
        </p:nvPicPr>
        <p:blipFill>
          <a:blip r:embed="rId4" cstate="print"/>
          <a:srcRect/>
          <a:stretch>
            <a:fillRect/>
          </a:stretch>
        </p:blipFill>
        <p:spPr bwMode="auto">
          <a:xfrm>
            <a:off x="4181497" y="4508501"/>
            <a:ext cx="3390900" cy="1323975"/>
          </a:xfrm>
          <a:prstGeom prst="rect">
            <a:avLst/>
          </a:prstGeom>
          <a:noFill/>
          <a:ln w="9525">
            <a:noFill/>
            <a:miter lim="800000"/>
            <a:headEnd/>
            <a:tailEnd/>
          </a:ln>
        </p:spPr>
      </p:pic>
      <p:sp>
        <p:nvSpPr>
          <p:cNvPr id="44038"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a:xfrm>
            <a:off x="319088" y="136525"/>
            <a:ext cx="7924800" cy="1143000"/>
          </a:xfrm>
          <a:noFill/>
        </p:spPr>
        <p:txBody>
          <a:bodyPr/>
          <a:lstStyle/>
          <a:p>
            <a:pPr eaLnBrk="1" hangingPunct="1"/>
            <a:r>
              <a:rPr lang="en-GB" smtClean="0"/>
              <a:t>Creating Load Objects</a:t>
            </a:r>
          </a:p>
        </p:txBody>
      </p:sp>
      <p:sp>
        <p:nvSpPr>
          <p:cNvPr id="45059" name="Rectangle 2"/>
          <p:cNvSpPr>
            <a:spLocks noGrp="1" noChangeArrowheads="1"/>
          </p:cNvSpPr>
          <p:nvPr>
            <p:ph idx="1"/>
          </p:nvPr>
        </p:nvSpPr>
        <p:spPr>
          <a:xfrm>
            <a:off x="277814" y="1393827"/>
            <a:ext cx="8437590" cy="3321059"/>
          </a:xfrm>
        </p:spPr>
        <p:txBody>
          <a:bodyPr/>
          <a:lstStyle/>
          <a:p>
            <a:pPr marL="342774" lvl="1" indent="-228516">
              <a:lnSpc>
                <a:spcPct val="80000"/>
              </a:lnSpc>
              <a:buNone/>
            </a:pPr>
            <a:r>
              <a:rPr lang="en-GB" sz="6000" smtClean="0">
                <a:solidFill>
                  <a:schemeClr val="accent1"/>
                </a:solidFill>
              </a:rPr>
              <a:t>Lab 1-5</a:t>
            </a:r>
          </a:p>
          <a:p>
            <a:pPr marL="342774" lvl="1" indent="-228516"/>
            <a:r>
              <a:rPr lang="en-GB" smtClean="0"/>
              <a:t>Show how to </a:t>
            </a:r>
            <a:r>
              <a:rPr lang="en-GB" u="sng" smtClean="0"/>
              <a:t>create</a:t>
            </a:r>
            <a:r>
              <a:rPr lang="en-GB" smtClean="0"/>
              <a:t> a new Load object, specifically PointLoad</a:t>
            </a:r>
          </a:p>
          <a:p>
            <a:pPr marL="685546" lvl="2" indent="-228516"/>
            <a:r>
              <a:rPr lang="en-GB" smtClean="0"/>
              <a:t>One as reaction, simulating analysis result</a:t>
            </a:r>
          </a:p>
          <a:p>
            <a:pPr marL="685546" lvl="2" indent="-228516"/>
            <a:r>
              <a:rPr lang="en-GB" smtClean="0"/>
              <a:t>One as standard external load</a:t>
            </a:r>
          </a:p>
          <a:p>
            <a:pPr marL="342774" lvl="1" indent="-228516"/>
            <a:r>
              <a:rPr lang="en-GB" smtClean="0"/>
              <a:t>Also show how to</a:t>
            </a:r>
          </a:p>
          <a:p>
            <a:pPr marL="685546" lvl="2" indent="-228516"/>
            <a:r>
              <a:rPr lang="en-GB" smtClean="0"/>
              <a:t>Set a selected symbol for this new load</a:t>
            </a:r>
          </a:p>
          <a:p>
            <a:pPr marL="685546" lvl="2" indent="-228516"/>
            <a:r>
              <a:rPr lang="en-GB" smtClean="0"/>
              <a:t>Assign the load to a selected load case</a:t>
            </a:r>
          </a:p>
        </p:txBody>
      </p:sp>
      <p:sp>
        <p:nvSpPr>
          <p:cNvPr id="450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Point Load Creation</a:t>
            </a:r>
          </a:p>
        </p:txBody>
      </p:sp>
      <p:sp>
        <p:nvSpPr>
          <p:cNvPr id="46083" name="Rectangle 3"/>
          <p:cNvSpPr>
            <a:spLocks noGrp="1" noChangeArrowheads="1"/>
          </p:cNvSpPr>
          <p:nvPr>
            <p:ph idx="1"/>
          </p:nvPr>
        </p:nvSpPr>
        <p:spPr>
          <a:xfrm>
            <a:off x="311782" y="1076258"/>
            <a:ext cx="8339454" cy="5424575"/>
          </a:xfrm>
        </p:spPr>
        <p:txBody>
          <a:bodyPr/>
          <a:lstStyle/>
          <a:p>
            <a:pPr eaLnBrk="1" hangingPunct="1">
              <a:buFontTx/>
              <a:buNone/>
            </a:pPr>
            <a:r>
              <a:rPr lang="en-GB" sz="2800" smtClean="0"/>
              <a:t>Create</a:t>
            </a:r>
          </a:p>
          <a:p>
            <a:pPr marL="541338" lvl="4" indent="0"/>
            <a:r>
              <a:rPr lang="en-GB" smtClean="0"/>
              <a:t>Revit.Creation.Document.NewPointLoad( reference As Reference,</a:t>
            </a:r>
          </a:p>
          <a:p>
            <a:pPr marL="541338" lvl="4" indent="0">
              <a:spcBef>
                <a:spcPts val="0"/>
              </a:spcBef>
            </a:pPr>
            <a:r>
              <a:rPr lang="en-GB" smtClean="0"/>
              <a:t>  force As XYZ, moment As XYZ, isReaction As Boolean, </a:t>
            </a:r>
          </a:p>
          <a:p>
            <a:pPr marL="541338" lvl="4" indent="0">
              <a:spcBef>
                <a:spcPts val="0"/>
              </a:spcBef>
            </a:pPr>
            <a:r>
              <a:rPr lang="en-GB" smtClean="0"/>
              <a:t>  symbol As PointLoadType, plane As SketchPlane ) As PointLoad</a:t>
            </a:r>
          </a:p>
          <a:p>
            <a:pPr marL="541338" lvl="4" indent="0"/>
            <a:r>
              <a:rPr lang="en-GB" smtClean="0"/>
              <a:t>Revit.Creation.Document.NewPointLoad ( point As XYZ, </a:t>
            </a:r>
          </a:p>
          <a:p>
            <a:pPr marL="541338" lvl="4" indent="0">
              <a:spcBef>
                <a:spcPts val="0"/>
              </a:spcBef>
            </a:pPr>
            <a:r>
              <a:rPr lang="en-GB" smtClean="0"/>
              <a:t>  force As XYZ, moment As XYZ, isReaction As Boolean, _</a:t>
            </a:r>
          </a:p>
          <a:p>
            <a:pPr marL="541338" lvl="4" indent="0">
              <a:spcBef>
                <a:spcPts val="0"/>
              </a:spcBef>
            </a:pPr>
            <a:r>
              <a:rPr lang="en-GB" smtClean="0"/>
              <a:t>  symbol As PointLoadType, plane As SketchPlane ) As PointLoad</a:t>
            </a:r>
          </a:p>
          <a:p>
            <a:pPr eaLnBrk="1" hangingPunct="1">
              <a:buFontTx/>
              <a:buNone/>
            </a:pPr>
            <a:r>
              <a:rPr lang="en-GB" sz="2800" smtClean="0"/>
              <a:t>Assign Symbol</a:t>
            </a:r>
          </a:p>
          <a:p>
            <a:pPr lvl="1" eaLnBrk="1" hangingPunct="1">
              <a:spcBef>
                <a:spcPct val="0"/>
              </a:spcBef>
            </a:pPr>
            <a:r>
              <a:rPr lang="en-GB" sz="2000" smtClean="0"/>
              <a:t>Iterate over all point load symbols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BuiltInParameter.ELEM_TYPE_PARAM</a:t>
            </a:r>
          </a:p>
          <a:p>
            <a:pPr eaLnBrk="1" hangingPunct="1">
              <a:buFontTx/>
              <a:buNone/>
            </a:pPr>
            <a:r>
              <a:rPr lang="en-GB" sz="2800" smtClean="0"/>
              <a:t>Assign Load Case</a:t>
            </a:r>
          </a:p>
          <a:p>
            <a:pPr lvl="1" eaLnBrk="1" hangingPunct="1">
              <a:spcBef>
                <a:spcPct val="0"/>
              </a:spcBef>
            </a:pPr>
            <a:r>
              <a:rPr lang="en-GB" sz="2000" smtClean="0"/>
              <a:t>Iterate over all load cases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BuiltInParameter.LOAD_CASE_ID</a:t>
            </a:r>
          </a:p>
        </p:txBody>
      </p:sp>
      <p:sp>
        <p:nvSpPr>
          <p:cNvPr id="460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11782" y="142855"/>
            <a:ext cx="8328368" cy="1000129"/>
          </a:xfrm>
        </p:spPr>
        <p:txBody>
          <a:bodyPr/>
          <a:lstStyle/>
          <a:p>
            <a:pPr eaLnBrk="1" hangingPunct="1"/>
            <a:r>
              <a:rPr lang="en-GB" dirty="0" smtClean="0"/>
              <a:t>Structure </a:t>
            </a:r>
            <a:r>
              <a:rPr lang="en-GB" smtClean="0"/>
              <a:t>Load Creation</a:t>
            </a:r>
            <a:endParaRPr lang="en-GB" sz="2800" dirty="0" smtClean="0">
              <a:solidFill>
                <a:schemeClr val="accent1">
                  <a:lumMod val="75000"/>
                </a:schemeClr>
              </a:solidFill>
            </a:endParaRPr>
          </a:p>
        </p:txBody>
      </p:sp>
      <p:sp>
        <p:nvSpPr>
          <p:cNvPr id="46083" name="Rectangle 3"/>
          <p:cNvSpPr>
            <a:spLocks noGrp="1" noChangeArrowheads="1"/>
          </p:cNvSpPr>
          <p:nvPr>
            <p:ph idx="1"/>
          </p:nvPr>
        </p:nvSpPr>
        <p:spPr>
          <a:xfrm>
            <a:off x="311782" y="1571612"/>
            <a:ext cx="8339454" cy="4429156"/>
          </a:xfrm>
        </p:spPr>
        <p:txBody>
          <a:bodyPr/>
          <a:lstStyle/>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2400" dirty="0" smtClean="0">
                <a:latin typeface="Arial" charset="0"/>
              </a:rPr>
              <a:t>Load </a:t>
            </a:r>
            <a:r>
              <a:rPr lang="en-US" sz="2400" smtClean="0">
                <a:latin typeface="Arial" charset="0"/>
              </a:rPr>
              <a:t>creation methods</a:t>
            </a:r>
            <a:endParaRPr lang="en-US" sz="2400" dirty="0" smtClean="0">
              <a:latin typeface="Arial"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sz="1400" dirty="0" smtClean="0">
              <a:latin typeface="Courier New" pitchFamily="49" charset="0"/>
              <a:cs typeface="Courier New" pitchFamily="49"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smtClean="0">
                <a:latin typeface="Courier New" pitchFamily="49" charset="0"/>
                <a:cs typeface="Courier New" pitchFamily="49" charset="0"/>
              </a:rPr>
              <a:t>Revit.Creation.Document.</a:t>
            </a:r>
            <a:r>
              <a:rPr lang="en-US" sz="1400" b="1" smtClean="0">
                <a:latin typeface="Courier New" pitchFamily="49" charset="0"/>
                <a:cs typeface="Courier New" pitchFamily="49" charset="0"/>
              </a:rPr>
              <a:t>NewPointLoad</a:t>
            </a:r>
            <a:r>
              <a:rPr lang="en-US" sz="1400" smtClean="0">
                <a:latin typeface="Courier New" pitchFamily="49" charset="0"/>
                <a:cs typeface="Courier New" pitchFamily="49" charset="0"/>
              </a:rPr>
              <a:t>( </a:t>
            </a:r>
            <a:r>
              <a:rPr lang="en-US" sz="1400" dirty="0" smtClean="0">
                <a:latin typeface="Courier New" pitchFamily="49" charset="0"/>
                <a:cs typeface="Courier New" pitchFamily="49" charset="0"/>
              </a:rPr>
              <a:t>reference As </a:t>
            </a:r>
            <a:r>
              <a:rPr lang="en-US" sz="1400" u="sng" dirty="0" smtClean="0">
                <a:solidFill>
                  <a:srgbClr val="0000FF"/>
                </a:solidFill>
                <a:latin typeface="Courier New" pitchFamily="49" charset="0"/>
                <a:cs typeface="Courier New" pitchFamily="49" charset="0"/>
                <a:hlinkClick r:id="rId3" action="ppaction://hlinkfile"/>
              </a:rPr>
              <a:t>Reference</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force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moment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isReaction</a:t>
            </a:r>
            <a:r>
              <a:rPr lang="en-US" sz="1400" dirty="0" smtClean="0">
                <a:latin typeface="Courier New" pitchFamily="49" charset="0"/>
                <a:cs typeface="Courier New" pitchFamily="49" charset="0"/>
              </a:rPr>
              <a:t> As </a:t>
            </a:r>
            <a:r>
              <a:rPr lang="en-US" sz="1400" u="sng" dirty="0" smtClean="0">
                <a:solidFill>
                  <a:srgbClr val="0000FF"/>
                </a:solidFill>
                <a:latin typeface="Courier New" pitchFamily="49" charset="0"/>
                <a:cs typeface="Courier New" pitchFamily="49" charset="0"/>
                <a:hlinkClick r:id="rId5"/>
              </a:rPr>
              <a:t>Boolean</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a:t>
            </a:r>
            <a:r>
              <a:rPr lang="en-US" sz="1400" b="1" dirty="0" smtClean="0">
                <a:latin typeface="Courier New" pitchFamily="49" charset="0"/>
                <a:cs typeface="Courier New" pitchFamily="49" charset="0"/>
              </a:rPr>
              <a:t>symbol As </a:t>
            </a:r>
            <a:r>
              <a:rPr lang="en-US" sz="1400" b="1" u="sng" dirty="0" err="1" smtClean="0">
                <a:solidFill>
                  <a:srgbClr val="0000FF"/>
                </a:solidFill>
                <a:latin typeface="Courier New" pitchFamily="49" charset="0"/>
                <a:cs typeface="Courier New" pitchFamily="49" charset="0"/>
                <a:hlinkClick r:id="rId6" action="ppaction://hlinkfile"/>
              </a:rPr>
              <a:t>PointLoadType</a:t>
            </a:r>
            <a:r>
              <a:rPr lang="en-US" sz="1400" b="1" dirty="0" smtClean="0">
                <a:latin typeface="Courier New" pitchFamily="49" charset="0"/>
                <a:cs typeface="Courier New" pitchFamily="49" charset="0"/>
              </a:rPr>
              <a:t>, plane As </a:t>
            </a:r>
            <a:r>
              <a:rPr lang="en-US" sz="1400" b="1" u="sng" dirty="0" err="1" smtClean="0">
                <a:solidFill>
                  <a:srgbClr val="0000FF"/>
                </a:solidFill>
                <a:latin typeface="Courier New" pitchFamily="49" charset="0"/>
                <a:cs typeface="Courier New" pitchFamily="49" charset="0"/>
                <a:hlinkClick r:id="rId7" action="ppaction://hlinkfile"/>
              </a:rPr>
              <a:t>SketchPlane</a:t>
            </a:r>
            <a:r>
              <a:rPr lang="en-US" sz="1400" dirty="0" smtClean="0">
                <a:latin typeface="Courier New" pitchFamily="49" charset="0"/>
                <a:cs typeface="Courier New" pitchFamily="49" charset="0"/>
              </a:rPr>
              <a:t> ) As </a:t>
            </a:r>
            <a:r>
              <a:rPr lang="en-US" sz="1400" u="sng" dirty="0" err="1" smtClean="0">
                <a:solidFill>
                  <a:srgbClr val="0000FF"/>
                </a:solidFill>
                <a:latin typeface="Courier New" pitchFamily="49" charset="0"/>
                <a:cs typeface="Courier New" pitchFamily="49" charset="0"/>
                <a:hlinkClick r:id="rId8" action="ppaction://hlinkfile"/>
              </a:rPr>
              <a:t>PointLoad</a:t>
            </a:r>
            <a:endParaRPr lang="en-US" sz="1400" dirty="0" smtClean="0">
              <a:latin typeface="Courier New" pitchFamily="49" charset="0"/>
              <a:ea typeface="Times New Roman" pitchFamily="18" charset="0"/>
              <a:cs typeface="Courier New" pitchFamily="49" charset="0"/>
            </a:endParaRPr>
          </a:p>
          <a:p>
            <a:pPr hangingPunct="0">
              <a:spcBef>
                <a:spcPts val="1200"/>
              </a:spcBef>
              <a:buFont typeface="Wingdings" pitchFamily="2" charset="2"/>
              <a:buChar char="§"/>
            </a:pPr>
            <a:r>
              <a:rPr lang="en-US" sz="2000" smtClean="0">
                <a:latin typeface="Arial" charset="0"/>
              </a:rPr>
              <a:t>Added </a:t>
            </a:r>
            <a:r>
              <a:rPr lang="en-US" sz="2000" dirty="0" smtClean="0">
                <a:latin typeface="Arial" charset="0"/>
              </a:rPr>
              <a:t>a load type and sketch </a:t>
            </a:r>
            <a:r>
              <a:rPr lang="en-US" sz="2000" smtClean="0">
                <a:latin typeface="Arial" charset="0"/>
              </a:rPr>
              <a:t>plane argument</a:t>
            </a:r>
            <a:endParaRPr lang="en-US" sz="2000" dirty="0" smtClean="0">
              <a:latin typeface="Arial" charset="0"/>
            </a:endParaRPr>
          </a:p>
          <a:p>
            <a:pPr lvl="1" hangingPunct="0"/>
            <a:r>
              <a:rPr lang="en-US" sz="1800" smtClean="0">
                <a:latin typeface="Arial" charset="0"/>
              </a:rPr>
              <a:t>Optional, can </a:t>
            </a:r>
            <a:r>
              <a:rPr lang="en-US" sz="1800" dirty="0" smtClean="0">
                <a:latin typeface="Arial" charset="0"/>
              </a:rPr>
              <a:t>be null (Nothing in VB) = Default </a:t>
            </a:r>
            <a:r>
              <a:rPr lang="en-US" sz="1800" smtClean="0">
                <a:latin typeface="Arial" charset="0"/>
              </a:rPr>
              <a:t>load type</a:t>
            </a:r>
            <a:endParaRPr lang="en-US" sz="1800" dirty="0" smtClean="0">
              <a:latin typeface="Arial" charset="0"/>
            </a:endParaRPr>
          </a:p>
          <a:p>
            <a:pPr lvl="1" hangingPunct="0"/>
            <a:r>
              <a:rPr lang="en-US" sz="1800" smtClean="0">
                <a:latin typeface="Arial" charset="0"/>
              </a:rPr>
              <a:t>Point (Line/Area) LoadType </a:t>
            </a:r>
            <a:r>
              <a:rPr lang="en-US" sz="1800" dirty="0" smtClean="0">
                <a:latin typeface="Arial" charset="0"/>
              </a:rPr>
              <a:t>and *</a:t>
            </a:r>
            <a:r>
              <a:rPr lang="en-US" sz="1800" dirty="0" err="1" smtClean="0">
                <a:latin typeface="Arial" charset="0"/>
              </a:rPr>
              <a:t>LoadTypeSet</a:t>
            </a:r>
            <a:r>
              <a:rPr lang="en-US" sz="1800" dirty="0" smtClean="0">
                <a:latin typeface="Arial" charset="0"/>
              </a:rPr>
              <a:t> </a:t>
            </a:r>
            <a:r>
              <a:rPr lang="en-US" sz="1800" smtClean="0">
                <a:latin typeface="Arial" charset="0"/>
              </a:rPr>
              <a:t>objects added</a:t>
            </a:r>
            <a:endParaRPr lang="en-US" sz="1800" dirty="0" smtClean="0">
              <a:latin typeface="Arial" charset="0"/>
            </a:endParaRPr>
          </a:p>
          <a:p>
            <a:pPr hangingPunct="0">
              <a:buFont typeface="Wingdings" pitchFamily="2" charset="2"/>
              <a:buChar char="§"/>
            </a:pPr>
            <a:r>
              <a:rPr lang="en-US" sz="2000" dirty="0" smtClean="0">
                <a:latin typeface="Arial" charset="0"/>
              </a:rPr>
              <a:t>Supports creation of hosted loads</a:t>
            </a:r>
          </a:p>
          <a:p>
            <a:pPr lvl="1" hangingPunct="0"/>
            <a:r>
              <a:rPr lang="en-US" sz="1800" dirty="0" smtClean="0">
                <a:latin typeface="Arial" charset="0"/>
              </a:rPr>
              <a:t>Overloads for assignment of a host element or geometry reference of a host element to create the </a:t>
            </a:r>
            <a:r>
              <a:rPr lang="en-US" sz="1800" smtClean="0">
                <a:latin typeface="Arial" charset="0"/>
              </a:rPr>
              <a:t>hosted loads</a:t>
            </a:r>
            <a:endParaRPr lang="en-US" sz="1800" dirty="0" smtClean="0">
              <a:latin typeface="Arial" charset="0"/>
            </a:endParaRPr>
          </a:p>
          <a:p>
            <a:pPr>
              <a:buFont typeface="Wingdings" pitchFamily="2" charset="2"/>
              <a:buChar char="§"/>
            </a:pPr>
            <a:r>
              <a:rPr lang="en-US" sz="1800" dirty="0" smtClean="0">
                <a:latin typeface="Arial" charset="0"/>
              </a:rPr>
              <a:t> </a:t>
            </a:r>
            <a:r>
              <a:rPr lang="en-US" sz="2000" dirty="0" err="1" smtClean="0">
                <a:latin typeface="Arial" charset="0"/>
              </a:rPr>
              <a:t>NewPointLoad</a:t>
            </a:r>
            <a:r>
              <a:rPr lang="en-US" sz="2000" dirty="0" smtClean="0">
                <a:latin typeface="Arial" charset="0"/>
              </a:rPr>
              <a:t>(), </a:t>
            </a:r>
            <a:r>
              <a:rPr lang="en-US" sz="2000" dirty="0" err="1" smtClean="0">
                <a:latin typeface="Arial" charset="0"/>
              </a:rPr>
              <a:t>NewLineLoad</a:t>
            </a:r>
            <a:r>
              <a:rPr lang="en-US" sz="2000" dirty="0" smtClean="0">
                <a:latin typeface="Arial" charset="0"/>
              </a:rPr>
              <a:t>() and </a:t>
            </a:r>
            <a:r>
              <a:rPr lang="en-US" sz="2000" dirty="0" err="1" smtClean="0">
                <a:latin typeface="Arial" charset="0"/>
              </a:rPr>
              <a:t>NewAreaLoad</a:t>
            </a:r>
            <a:r>
              <a:rPr lang="en-US" sz="2000" dirty="0" smtClean="0">
                <a:latin typeface="Arial" charset="0"/>
              </a:rPr>
              <a:t>()</a:t>
            </a:r>
          </a:p>
          <a:p>
            <a:endParaRPr lang="en-US" sz="1800" dirty="0" smtClean="0">
              <a:latin typeface="Arial" charset="0"/>
            </a:endParaRPr>
          </a:p>
          <a:p>
            <a:endParaRPr lang="en-GB" sz="2000" dirty="0" smtClean="0"/>
          </a:p>
        </p:txBody>
      </p:sp>
      <p:sp>
        <p:nvSpPr>
          <p:cNvPr id="46084" name="Text Box 4"/>
          <p:cNvSpPr txBox="1">
            <a:spLocks noChangeArrowheads="1"/>
          </p:cNvSpPr>
          <p:nvPr/>
        </p:nvSpPr>
        <p:spPr bwMode="auto">
          <a:xfrm>
            <a:off x="7019926" y="136530"/>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err="1" smtClean="0">
                <a:solidFill>
                  <a:schemeClr val="accent1"/>
                </a:solidFill>
              </a:rPr>
              <a:t>RstLabs</a:t>
            </a:r>
            <a:endParaRPr lang="en-GB" sz="1600" dirty="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a:xfrm>
            <a:off x="319088" y="136525"/>
            <a:ext cx="7924800" cy="1143000"/>
          </a:xfrm>
          <a:noFill/>
        </p:spPr>
        <p:txBody>
          <a:bodyPr/>
          <a:lstStyle/>
          <a:p>
            <a:pPr eaLnBrk="1" hangingPunct="1"/>
            <a:r>
              <a:rPr lang="en-GB" smtClean="0"/>
              <a:t>Columns and Framing</a:t>
            </a:r>
          </a:p>
        </p:txBody>
      </p:sp>
      <p:sp>
        <p:nvSpPr>
          <p:cNvPr id="47107" name="Rectangle 2"/>
          <p:cNvSpPr>
            <a:spLocks noGrp="1" noChangeArrowheads="1"/>
          </p:cNvSpPr>
          <p:nvPr>
            <p:ph idx="1"/>
          </p:nvPr>
        </p:nvSpPr>
        <p:spPr>
          <a:xfrm>
            <a:off x="277816" y="1393826"/>
            <a:ext cx="8294687" cy="3892563"/>
          </a:xfrm>
        </p:spPr>
        <p:txBody>
          <a:bodyPr/>
          <a:lstStyle/>
          <a:p>
            <a:pPr marL="358687" lvl="1" indent="-358687"/>
            <a:r>
              <a:rPr lang="en-GB" sz="3600" smtClean="0"/>
              <a:t>Structural Elements</a:t>
            </a:r>
          </a:p>
          <a:p>
            <a:pPr marL="358687" lvl="1" indent="-358687"/>
            <a:r>
              <a:rPr lang="en-GB" sz="3600" smtClean="0"/>
              <a:t>Standard families</a:t>
            </a:r>
          </a:p>
          <a:p>
            <a:pPr marL="342774" lvl="1" indent="-228516">
              <a:buNone/>
            </a:pPr>
            <a:r>
              <a:rPr lang="en-GB" sz="6000" smtClean="0">
                <a:solidFill>
                  <a:schemeClr val="accent1"/>
                </a:solidFill>
              </a:rPr>
              <a:t>Lab 2-1, 2</a:t>
            </a:r>
          </a:p>
          <a:p>
            <a:pPr marL="342774" lvl="1" indent="-228516"/>
            <a:r>
              <a:rPr lang="en-GB" smtClean="0"/>
              <a:t>Retrieve all structural 'line segment' or 'stick' elements</a:t>
            </a:r>
          </a:p>
          <a:p>
            <a:pPr marL="685546" lvl="2" indent="-228516"/>
            <a:r>
              <a:rPr lang="en-GB" smtClean="0"/>
              <a:t>Columns belong to a separate standard family</a:t>
            </a:r>
          </a:p>
          <a:p>
            <a:pPr marL="685546" lvl="2" indent="-228516"/>
            <a:r>
              <a:rPr lang="en-GB" smtClean="0"/>
              <a:t>Others such as beam, brace, joist, etc. belong to the framing standard family</a:t>
            </a:r>
          </a:p>
        </p:txBody>
      </p:sp>
      <p:sp>
        <p:nvSpPr>
          <p:cNvPr id="4710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a:xfrm>
            <a:off x="214282" y="136527"/>
            <a:ext cx="7924800" cy="863583"/>
          </a:xfrm>
          <a:noFill/>
        </p:spPr>
        <p:txBody>
          <a:bodyPr/>
          <a:lstStyle/>
          <a:p>
            <a:pPr eaLnBrk="1" hangingPunct="1"/>
            <a:r>
              <a:rPr lang="en-GB" smtClean="0"/>
              <a:t>Select all columns</a:t>
            </a:r>
          </a:p>
        </p:txBody>
      </p:sp>
      <p:sp>
        <p:nvSpPr>
          <p:cNvPr id="48131" name="Rectangle 2"/>
          <p:cNvSpPr>
            <a:spLocks noGrp="1" noChangeArrowheads="1"/>
          </p:cNvSpPr>
          <p:nvPr>
            <p:ph idx="1"/>
          </p:nvPr>
        </p:nvSpPr>
        <p:spPr>
          <a:xfrm>
            <a:off x="242918" y="1000110"/>
            <a:ext cx="8686800" cy="5203825"/>
          </a:xfrm>
        </p:spPr>
        <p:txBody>
          <a:bodyPr/>
          <a:lstStyle/>
          <a:p>
            <a:pPr marL="0" lvl="1" indent="0">
              <a:lnSpc>
                <a:spcPct val="80000"/>
              </a:lnSpc>
              <a:buNone/>
            </a:pPr>
            <a:r>
              <a:rPr lang="en-US" sz="2000" smtClean="0"/>
              <a:t>Select all standard family instances for category OST_StructuralColumns</a:t>
            </a:r>
            <a:endParaRPr lang="en-GB" sz="1000" smtClean="0"/>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bicSc =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.OST_StructuralColumns;</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columns = </a:t>
            </a:r>
            <a:r>
              <a:rPr lang="en-GB" sz="1200" b="1" smtClean="0">
                <a:solidFill>
                  <a:srgbClr val="008080"/>
                </a:solidFill>
                <a:latin typeface="Courier New"/>
                <a:ea typeface="Calibri"/>
                <a:cs typeface="Times New Roman"/>
              </a:rPr>
              <a:t>RacUtils</a:t>
            </a:r>
            <a:r>
              <a:rPr lang="en-GB" sz="1200" b="1" smtClean="0">
                <a:latin typeface="Courier New"/>
                <a:ea typeface="Calibri"/>
                <a:cs typeface="Times New Roman"/>
              </a:rPr>
              <a:t>.GetAllStandardFamilyInstancesForACategory( app, bicSc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de-DE" sz="1200" b="1" smtClean="0">
                <a:latin typeface="Courier New"/>
                <a:ea typeface="Calibri"/>
                <a:cs typeface="Times New Roman"/>
              </a:rPr>
              <a:t>. .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GetAllStandardFamilyInstancesForACategory(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elements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filterType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filterCategory = app.Create.Filter.NewCategoryFilter(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filterAnd = app.Create.Filter.NewLogicAndFilter( filterType, filterCategory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filterAnd, elements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elements;</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331665" lvl="1" indent="-217407">
              <a:lnSpc>
                <a:spcPct val="80000"/>
              </a:lnSpc>
              <a:spcBef>
                <a:spcPts val="0"/>
              </a:spcBef>
              <a:buNone/>
            </a:pPr>
            <a:endParaRPr lang="en-US" sz="1200" smtClean="0"/>
          </a:p>
        </p:txBody>
      </p:sp>
      <p:pic>
        <p:nvPicPr>
          <p:cNvPr id="48132" name="Picture 4" descr="lab-2-1-2"/>
          <p:cNvPicPr>
            <a:picLocks noChangeAspect="1" noChangeArrowheads="1"/>
          </p:cNvPicPr>
          <p:nvPr/>
        </p:nvPicPr>
        <p:blipFill>
          <a:blip r:embed="rId3" cstate="print"/>
          <a:srcRect/>
          <a:stretch>
            <a:fillRect/>
          </a:stretch>
        </p:blipFill>
        <p:spPr bwMode="auto">
          <a:xfrm>
            <a:off x="2786050" y="4572008"/>
            <a:ext cx="3671887" cy="1355725"/>
          </a:xfrm>
          <a:prstGeom prst="rect">
            <a:avLst/>
          </a:prstGeom>
          <a:noFill/>
          <a:ln w="9525">
            <a:noFill/>
            <a:miter lim="800000"/>
            <a:headEnd/>
            <a:tailEnd/>
          </a:ln>
        </p:spPr>
      </p:pic>
      <p:pic>
        <p:nvPicPr>
          <p:cNvPr id="48133" name="Picture 5" descr="lab-2-1-1"/>
          <p:cNvPicPr>
            <a:picLocks noChangeAspect="1" noChangeArrowheads="1"/>
          </p:cNvPicPr>
          <p:nvPr/>
        </p:nvPicPr>
        <p:blipFill>
          <a:blip r:embed="rId4" cstate="print"/>
          <a:srcRect/>
          <a:stretch>
            <a:fillRect/>
          </a:stretch>
        </p:blipFill>
        <p:spPr bwMode="auto">
          <a:xfrm>
            <a:off x="7072330" y="4343420"/>
            <a:ext cx="1104900" cy="1943100"/>
          </a:xfrm>
          <a:prstGeom prst="rect">
            <a:avLst/>
          </a:prstGeom>
          <a:noFill/>
          <a:ln w="9525">
            <a:noFill/>
            <a:miter lim="800000"/>
            <a:headEnd/>
            <a:tailEnd/>
          </a:ln>
        </p:spPr>
      </p:pic>
      <p:sp>
        <p:nvSpPr>
          <p:cNvPr id="48134"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Analysis Link Overview</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319088" y="136525"/>
            <a:ext cx="7924800" cy="1143000"/>
          </a:xfrm>
          <a:noFill/>
        </p:spPr>
        <p:txBody>
          <a:bodyPr/>
          <a:lstStyle/>
          <a:p>
            <a:pPr eaLnBrk="1" hangingPunct="1"/>
            <a:r>
              <a:rPr lang="en-GB" smtClean="0"/>
              <a:t>Select all framing elements</a:t>
            </a:r>
          </a:p>
        </p:txBody>
      </p:sp>
      <p:sp>
        <p:nvSpPr>
          <p:cNvPr id="49155" name="Rectangle 2"/>
          <p:cNvSpPr>
            <a:spLocks noGrp="1" noChangeArrowheads="1"/>
          </p:cNvSpPr>
          <p:nvPr>
            <p:ph idx="1"/>
          </p:nvPr>
        </p:nvSpPr>
        <p:spPr>
          <a:xfrm>
            <a:off x="277813" y="1071548"/>
            <a:ext cx="8580467" cy="3600467"/>
          </a:xfrm>
        </p:spPr>
        <p:txBody>
          <a:bodyPr/>
          <a:lstStyle/>
          <a:p>
            <a:pPr marL="331665" lvl="1" indent="-217407">
              <a:buNone/>
            </a:pPr>
            <a:r>
              <a:rPr lang="en-US" sz="2000" smtClean="0"/>
              <a:t>Select all standard family instances for category </a:t>
            </a:r>
            <a:r>
              <a:rPr lang="en-US" sz="2000" noProof="1" smtClean="0"/>
              <a:t>OST_StructuralFraming</a:t>
            </a:r>
            <a:endParaRPr lang="en-US" sz="2000" smtClean="0"/>
          </a:p>
          <a:p>
            <a:pPr marL="1121057" lvl="4" indent="-174561">
              <a:spcBef>
                <a:spcPts val="0"/>
              </a:spcBef>
            </a:pPr>
            <a:endParaRPr lang="en-GB" sz="1200" smtClean="0"/>
          </a:p>
          <a:p>
            <a:pPr marL="1121057" lvl="4" indent="-174561">
              <a:spcBef>
                <a:spcPts val="0"/>
              </a:spcBef>
            </a:pPr>
            <a:r>
              <a:rPr lang="en-GB" sz="1200" noProof="1" smtClean="0"/>
              <a:t>Dim catStructuralFraming As Category = </a:t>
            </a:r>
            <a:r>
              <a:rPr lang="en-US" sz="1200" smtClean="0"/>
              <a:t>doc</a:t>
            </a:r>
            <a:r>
              <a:rPr lang="en-US" sz="1200" noProof="1" smtClean="0"/>
              <a:t>.Settings.Categories.Item(BuiltInCategory.</a:t>
            </a:r>
            <a:r>
              <a:rPr lang="en-US" sz="1200" noProof="1" smtClean="0">
                <a:solidFill>
                  <a:srgbClr val="C00000"/>
                </a:solidFill>
              </a:rPr>
              <a:t>OST_StructuralFraming</a:t>
            </a:r>
            <a:r>
              <a:rPr lang="en-US" sz="1200" noProof="1" smtClean="0"/>
              <a:t>)</a:t>
            </a:r>
          </a:p>
          <a:p>
            <a:pPr marL="1121057" lvl="4" indent="-174561">
              <a:spcBef>
                <a:spcPts val="0"/>
              </a:spcBef>
            </a:pPr>
            <a:r>
              <a:rPr lang="en-US" sz="1200" noProof="1" smtClean="0"/>
              <a:t>Dim frmEls As ElementSet = RBUtils.GetAllStandardFamilyInstancesForACategory(app, catStructuralFraming.Name)</a:t>
            </a:r>
          </a:p>
          <a:p>
            <a:pPr marL="1121057" lvl="4" indent="-174561">
              <a:spcBef>
                <a:spcPts val="0"/>
              </a:spcBef>
            </a:pPr>
            <a:r>
              <a:rPr lang="en-US" sz="1200" noProof="1" smtClean="0"/>
              <a:t>sMsg = "There are " &amp; frmEls.Size &amp; " Structural FRAMING elements:" &amp; vbCrLf</a:t>
            </a:r>
          </a:p>
          <a:p>
            <a:pPr marL="1121057" lvl="4" indent="-174561">
              <a:spcBef>
                <a:spcPts val="0"/>
              </a:spcBef>
            </a:pPr>
            <a:r>
              <a:rPr lang="en-US" sz="1200" noProof="1" smtClean="0"/>
              <a:t>Dim frmEl As FamilyInstance</a:t>
            </a:r>
          </a:p>
          <a:p>
            <a:pPr marL="1121057" lvl="4" indent="-174561">
              <a:spcBef>
                <a:spcPts val="0"/>
              </a:spcBef>
            </a:pPr>
            <a:r>
              <a:rPr lang="en-US" sz="1200" noProof="1" smtClean="0"/>
              <a:t>For Each frmEl In frmEls</a:t>
            </a:r>
          </a:p>
          <a:p>
            <a:pPr marL="1121057" lvl="4" indent="-174561">
              <a:spcBef>
                <a:spcPts val="0"/>
              </a:spcBef>
            </a:pPr>
            <a:r>
              <a:rPr lang="en-US" sz="1200" noProof="1" smtClean="0"/>
              <a:t>  sMsg += "  Id=" &amp; frmEl.Id.Value.ToString &amp; " Type=" &amp; frmEl.Symbol.Name &amp; _</a:t>
            </a:r>
          </a:p>
          <a:p>
            <a:pPr marL="1121057" lvl="4" indent="-174561">
              <a:spcBef>
                <a:spcPts val="0"/>
              </a:spcBef>
            </a:pPr>
            <a:r>
              <a:rPr lang="en-US" sz="1200" noProof="1" smtClean="0"/>
              <a:t>      " Struct.Usage=" &amp; frmEl.</a:t>
            </a:r>
            <a:r>
              <a:rPr lang="en-US" sz="1200" noProof="1" smtClean="0">
                <a:solidFill>
                  <a:srgbClr val="C00000"/>
                </a:solidFill>
              </a:rPr>
              <a:t>StructuralUsage</a:t>
            </a:r>
            <a:r>
              <a:rPr lang="en-US" sz="1200" noProof="1" smtClean="0"/>
              <a:t>.ToString &amp; _</a:t>
            </a:r>
          </a:p>
          <a:p>
            <a:pPr marL="1121057" lvl="4" indent="-174561">
              <a:spcBef>
                <a:spcPts val="0"/>
              </a:spcBef>
            </a:pPr>
            <a:r>
              <a:rPr lang="en-US" sz="1200" noProof="1" smtClean="0"/>
              <a:t>      " Struct.Type=" &amp; frmEl.StructuralType.ToString &amp; _</a:t>
            </a:r>
          </a:p>
          <a:p>
            <a:pPr marL="1121057" lvl="4" indent="-174561">
              <a:spcBef>
                <a:spcPts val="0"/>
              </a:spcBef>
            </a:pPr>
            <a:r>
              <a:rPr lang="en-US" sz="1200" noProof="1" smtClean="0"/>
              <a:t>      " Analytical Type=" &amp; frmEl.AnalyticalModel.GetType.Name &amp; vbCrLf</a:t>
            </a:r>
          </a:p>
          <a:p>
            <a:pPr marL="1121057" lvl="4" indent="-174561">
              <a:spcBef>
                <a:spcPts val="0"/>
              </a:spcBef>
            </a:pPr>
            <a:r>
              <a:rPr lang="en-US" sz="1200" noProof="1" smtClean="0"/>
              <a:t>Next</a:t>
            </a:r>
          </a:p>
          <a:p>
            <a:pPr marL="1121057" lvl="4" indent="-174561">
              <a:spcBef>
                <a:spcPts val="0"/>
              </a:spcBef>
            </a:pPr>
            <a:r>
              <a:rPr lang="en-US" sz="1200" noProof="1" smtClean="0"/>
              <a:t>MsgBox(sMsg)</a:t>
            </a:r>
          </a:p>
        </p:txBody>
      </p:sp>
      <p:pic>
        <p:nvPicPr>
          <p:cNvPr id="49156" name="Picture 6" descr="lab-2-1-4"/>
          <p:cNvPicPr>
            <a:picLocks noChangeAspect="1" noChangeArrowheads="1"/>
          </p:cNvPicPr>
          <p:nvPr/>
        </p:nvPicPr>
        <p:blipFill>
          <a:blip r:embed="rId3" cstate="print"/>
          <a:srcRect/>
          <a:stretch>
            <a:fillRect/>
          </a:stretch>
        </p:blipFill>
        <p:spPr bwMode="auto">
          <a:xfrm>
            <a:off x="500034" y="4803782"/>
            <a:ext cx="4383087" cy="1158875"/>
          </a:xfrm>
          <a:prstGeom prst="rect">
            <a:avLst/>
          </a:prstGeom>
          <a:noFill/>
          <a:ln w="9525">
            <a:noFill/>
            <a:miter lim="800000"/>
            <a:headEnd/>
            <a:tailEnd/>
          </a:ln>
        </p:spPr>
      </p:pic>
      <p:pic>
        <p:nvPicPr>
          <p:cNvPr id="49157" name="Picture 7" descr="lab-2-1-3"/>
          <p:cNvPicPr>
            <a:picLocks noChangeAspect="1" noChangeArrowheads="1"/>
          </p:cNvPicPr>
          <p:nvPr/>
        </p:nvPicPr>
        <p:blipFill>
          <a:blip r:embed="rId4" cstate="print"/>
          <a:srcRect/>
          <a:stretch>
            <a:fillRect/>
          </a:stretch>
        </p:blipFill>
        <p:spPr bwMode="auto">
          <a:xfrm>
            <a:off x="5106956" y="4286256"/>
            <a:ext cx="3321050" cy="1676400"/>
          </a:xfrm>
          <a:prstGeom prst="rect">
            <a:avLst/>
          </a:prstGeom>
          <a:noFill/>
          <a:ln w="9525">
            <a:noFill/>
            <a:miter lim="800000"/>
            <a:headEnd/>
            <a:tailEnd/>
          </a:ln>
        </p:spPr>
      </p:pic>
      <p:sp>
        <p:nvSpPr>
          <p:cNvPr id="4915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a:xfrm>
            <a:off x="319088" y="136525"/>
            <a:ext cx="7924800" cy="1143000"/>
          </a:xfrm>
          <a:noFill/>
        </p:spPr>
        <p:txBody>
          <a:bodyPr/>
          <a:lstStyle/>
          <a:p>
            <a:pPr eaLnBrk="1" hangingPunct="1"/>
            <a:r>
              <a:rPr lang="en-GB" smtClean="0"/>
              <a:t>Foundations</a:t>
            </a:r>
          </a:p>
        </p:txBody>
      </p:sp>
      <p:sp>
        <p:nvSpPr>
          <p:cNvPr id="50179" name="Rectangle 2"/>
          <p:cNvSpPr>
            <a:spLocks noGrp="1" noChangeArrowheads="1"/>
          </p:cNvSpPr>
          <p:nvPr>
            <p:ph idx="1"/>
          </p:nvPr>
        </p:nvSpPr>
        <p:spPr>
          <a:xfrm>
            <a:off x="277814" y="1393826"/>
            <a:ext cx="8151838" cy="3749687"/>
          </a:xfrm>
        </p:spPr>
        <p:txBody>
          <a:bodyPr/>
          <a:lstStyle/>
          <a:p>
            <a:pPr marL="442804" lvl="1" indent="-328532"/>
            <a:r>
              <a:rPr lang="en-GB" sz="2800" smtClean="0"/>
              <a:t>Structural Elements</a:t>
            </a:r>
          </a:p>
          <a:p>
            <a:pPr marL="442804" lvl="1" indent="-328532"/>
            <a:r>
              <a:rPr lang="en-GB" sz="2800" smtClean="0"/>
              <a:t>Foundations standard family</a:t>
            </a:r>
          </a:p>
          <a:p>
            <a:pPr marL="342774" lvl="1" indent="-228516">
              <a:buNone/>
            </a:pPr>
            <a:r>
              <a:rPr lang="en-GB" sz="6000" smtClean="0">
                <a:solidFill>
                  <a:schemeClr val="accent1"/>
                </a:solidFill>
              </a:rPr>
              <a:t>Lab 2-3, 4</a:t>
            </a:r>
          </a:p>
          <a:p>
            <a:pPr marL="442804" lvl="1" indent="-328532"/>
            <a:r>
              <a:rPr lang="en-GB" smtClean="0"/>
              <a:t>Retrieve structural foundation elements</a:t>
            </a:r>
          </a:p>
          <a:p>
            <a:pPr marL="685546" lvl="2" indent="-228516"/>
            <a:r>
              <a:rPr lang="en-GB" smtClean="0"/>
              <a:t>May not be needed for analysis package</a:t>
            </a:r>
          </a:p>
          <a:p>
            <a:pPr marL="442804" lvl="1" indent="-328532"/>
            <a:r>
              <a:rPr lang="en-GB" smtClean="0"/>
              <a:t>Alternative approach retrieves </a:t>
            </a:r>
            <a:r>
              <a:rPr lang="en-GB" u="sng" smtClean="0"/>
              <a:t>all standard family instances</a:t>
            </a:r>
            <a:r>
              <a:rPr lang="en-GB" smtClean="0"/>
              <a:t> having structural usage, i.e., having an analytical model</a:t>
            </a:r>
          </a:p>
        </p:txBody>
      </p:sp>
      <p:sp>
        <p:nvSpPr>
          <p:cNvPr id="501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title"/>
          </p:nvPr>
        </p:nvSpPr>
        <p:spPr>
          <a:xfrm>
            <a:off x="319088" y="136525"/>
            <a:ext cx="7924800" cy="915988"/>
          </a:xfrm>
          <a:noFill/>
        </p:spPr>
        <p:txBody>
          <a:bodyPr/>
          <a:lstStyle/>
          <a:p>
            <a:pPr eaLnBrk="1" hangingPunct="1"/>
            <a:r>
              <a:rPr lang="en-GB" smtClean="0"/>
              <a:t>Retrieve Foundations</a:t>
            </a:r>
          </a:p>
        </p:txBody>
      </p:sp>
      <p:sp>
        <p:nvSpPr>
          <p:cNvPr id="51203" name="Rectangle 2"/>
          <p:cNvSpPr>
            <a:spLocks noGrp="1" noChangeArrowheads="1"/>
          </p:cNvSpPr>
          <p:nvPr>
            <p:ph idx="1"/>
          </p:nvPr>
        </p:nvSpPr>
        <p:spPr>
          <a:xfrm>
            <a:off x="277813" y="1142985"/>
            <a:ext cx="8223250" cy="3500462"/>
          </a:xfrm>
        </p:spPr>
        <p:txBody>
          <a:bodyPr/>
          <a:lstStyle/>
          <a:p>
            <a:pPr marL="342774" lvl="1" indent="-228516"/>
            <a:r>
              <a:rPr lang="en-US" smtClean="0"/>
              <a:t>Get all standard structural foundation elements</a:t>
            </a:r>
          </a:p>
          <a:p>
            <a:pPr marL="342774" lvl="1" indent="-228516"/>
            <a:r>
              <a:rPr lang="en-US" smtClean="0"/>
              <a:t>Category </a:t>
            </a:r>
            <a:r>
              <a:rPr lang="en-US" noProof="1" smtClean="0"/>
              <a:t>OST_StructuralFoundation</a:t>
            </a:r>
            <a:endParaRPr lang="en-US" smtClean="0"/>
          </a:p>
          <a:p>
            <a:pPr marL="342774" lvl="1" indent="-228516"/>
            <a:r>
              <a:rPr lang="en-US" smtClean="0"/>
              <a:t>Excludes 'Wall Foundation' System Type under </a:t>
            </a:r>
            <a:br>
              <a:rPr lang="en-US" smtClean="0"/>
            </a:br>
            <a:r>
              <a:rPr lang="en-US" smtClean="0"/>
              <a:t>'Structural Foundations' category in the Browser</a:t>
            </a:r>
          </a:p>
          <a:p>
            <a:pPr marL="685546" lvl="2" indent="-228516"/>
            <a:r>
              <a:rPr lang="en-US" smtClean="0"/>
              <a:t>These belong to 'Continuous Footing' system family, Lab 2-3</a:t>
            </a:r>
          </a:p>
          <a:p>
            <a:pPr marL="342774" lvl="1" indent="-228516"/>
            <a:r>
              <a:rPr lang="en-US" smtClean="0"/>
              <a:t>Excludes 'Foundation Slab' System Type under </a:t>
            </a:r>
            <a:br>
              <a:rPr lang="en-US" smtClean="0"/>
            </a:br>
            <a:r>
              <a:rPr lang="en-US" smtClean="0"/>
              <a:t>'Structural Foundations' category in the Browser </a:t>
            </a:r>
          </a:p>
          <a:p>
            <a:pPr marL="685546" lvl="2" indent="-228516"/>
            <a:r>
              <a:rPr lang="en-US" smtClean="0"/>
              <a:t>These are internally implemented as Revit 'Floor' system family, Lab 2-3</a:t>
            </a:r>
          </a:p>
        </p:txBody>
      </p:sp>
      <p:pic>
        <p:nvPicPr>
          <p:cNvPr id="51204" name="Picture 6" descr="lab-2-2-2"/>
          <p:cNvPicPr>
            <a:picLocks noChangeAspect="1" noChangeArrowheads="1"/>
          </p:cNvPicPr>
          <p:nvPr/>
        </p:nvPicPr>
        <p:blipFill>
          <a:blip r:embed="rId3" cstate="print"/>
          <a:srcRect/>
          <a:stretch>
            <a:fillRect/>
          </a:stretch>
        </p:blipFill>
        <p:spPr bwMode="auto">
          <a:xfrm>
            <a:off x="1643042" y="4943495"/>
            <a:ext cx="3994150" cy="1057275"/>
          </a:xfrm>
          <a:prstGeom prst="rect">
            <a:avLst/>
          </a:prstGeom>
          <a:noFill/>
          <a:ln w="9525">
            <a:noFill/>
            <a:miter lim="800000"/>
            <a:headEnd/>
            <a:tailEnd/>
          </a:ln>
        </p:spPr>
      </p:pic>
      <p:pic>
        <p:nvPicPr>
          <p:cNvPr id="51205" name="Picture 7" descr="lab-2-2-1"/>
          <p:cNvPicPr>
            <a:picLocks noChangeAspect="1" noChangeArrowheads="1"/>
          </p:cNvPicPr>
          <p:nvPr/>
        </p:nvPicPr>
        <p:blipFill>
          <a:blip r:embed="rId4" cstate="print"/>
          <a:srcRect/>
          <a:stretch>
            <a:fillRect/>
          </a:stretch>
        </p:blipFill>
        <p:spPr bwMode="auto">
          <a:xfrm>
            <a:off x="6572264" y="4405335"/>
            <a:ext cx="1876425" cy="2238375"/>
          </a:xfrm>
          <a:prstGeom prst="rect">
            <a:avLst/>
          </a:prstGeom>
          <a:noFill/>
          <a:ln w="9525">
            <a:noFill/>
            <a:miter lim="800000"/>
            <a:headEnd/>
            <a:tailEnd/>
          </a:ln>
        </p:spPr>
      </p:pic>
      <p:sp>
        <p:nvSpPr>
          <p:cNvPr id="51206"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lab-2-2-3"/>
          <p:cNvPicPr>
            <a:picLocks noChangeAspect="1" noChangeArrowheads="1"/>
          </p:cNvPicPr>
          <p:nvPr/>
        </p:nvPicPr>
        <p:blipFill>
          <a:blip r:embed="rId3" cstate="print"/>
          <a:srcRect/>
          <a:stretch>
            <a:fillRect/>
          </a:stretch>
        </p:blipFill>
        <p:spPr bwMode="auto">
          <a:xfrm>
            <a:off x="6626252" y="5105423"/>
            <a:ext cx="1874838" cy="1609725"/>
          </a:xfrm>
          <a:prstGeom prst="rect">
            <a:avLst/>
          </a:prstGeom>
          <a:noFill/>
          <a:ln w="9525">
            <a:noFill/>
            <a:miter lim="800000"/>
            <a:headEnd/>
            <a:tailEnd/>
          </a:ln>
        </p:spPr>
      </p:pic>
      <p:sp>
        <p:nvSpPr>
          <p:cNvPr id="52227" name="Rectangle 3"/>
          <p:cNvSpPr>
            <a:spLocks noGrp="1" noChangeArrowheads="1"/>
          </p:cNvSpPr>
          <p:nvPr>
            <p:ph type="title"/>
          </p:nvPr>
        </p:nvSpPr>
        <p:spPr>
          <a:xfrm>
            <a:off x="71470" y="226997"/>
            <a:ext cx="9037606" cy="915988"/>
          </a:xfrm>
          <a:noFill/>
        </p:spPr>
        <p:txBody>
          <a:bodyPr/>
          <a:lstStyle/>
          <a:p>
            <a:pPr eaLnBrk="1" hangingPunct="1"/>
            <a:r>
              <a:rPr lang="en-GB" smtClean="0"/>
              <a:t>Retrieve Structural Family Instances</a:t>
            </a:r>
          </a:p>
        </p:txBody>
      </p:sp>
      <p:sp>
        <p:nvSpPr>
          <p:cNvPr id="52228" name="Rectangle 2"/>
          <p:cNvSpPr>
            <a:spLocks noGrp="1" noChangeArrowheads="1"/>
          </p:cNvSpPr>
          <p:nvPr>
            <p:ph idx="1"/>
          </p:nvPr>
        </p:nvSpPr>
        <p:spPr>
          <a:xfrm>
            <a:off x="71406" y="1142984"/>
            <a:ext cx="8447133" cy="4286280"/>
          </a:xfrm>
        </p:spPr>
        <p:txBody>
          <a:bodyPr/>
          <a:lstStyle/>
          <a:p>
            <a:pPr marL="342774" lvl="1" indent="-228516">
              <a:lnSpc>
                <a:spcPct val="90000"/>
              </a:lnSpc>
            </a:pPr>
            <a:r>
              <a:rPr lang="en-US" smtClean="0"/>
              <a:t>Alternative approach</a:t>
            </a:r>
          </a:p>
          <a:p>
            <a:pPr marL="342774" lvl="1" indent="-228516">
              <a:lnSpc>
                <a:spcPct val="90000"/>
              </a:lnSpc>
            </a:pPr>
            <a:r>
              <a:rPr lang="en-US" smtClean="0"/>
              <a:t>Select all standard f</a:t>
            </a:r>
            <a:r>
              <a:rPr lang="en-US" noProof="1" smtClean="0"/>
              <a:t>amily instance</a:t>
            </a:r>
            <a:r>
              <a:rPr lang="en-US" smtClean="0"/>
              <a:t>s with an analytical model</a:t>
            </a:r>
          </a:p>
          <a:p>
            <a:pPr>
              <a:spcBef>
                <a:spcPts val="0"/>
              </a:spcBef>
              <a:spcAft>
                <a:spcPts val="0"/>
              </a:spcAft>
            </a:pPr>
            <a:endParaRPr lang="en-GB" sz="1200" smtClean="0">
              <a:solidFill>
                <a:srgbClr val="00800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instances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 instances );</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string</a:t>
            </a: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"All structural family instances (generic check):"</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fi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instances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note that instead of looping through and checking for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non-null analytical model, we might also be able to use some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other criterion that can be fed straight into the Revit API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filtering mechanism, such as structural usage:</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fi.AnalyticalModel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"\r\n  "</a:t>
            </a:r>
            <a:r>
              <a:rPr lang="en-GB" sz="1200" b="1" smtClean="0">
                <a:latin typeface="Courier New"/>
                <a:ea typeface="Calibri"/>
                <a:cs typeface="Times New Roman"/>
              </a:rPr>
              <a:t> + </a:t>
            </a:r>
            <a:r>
              <a:rPr lang="en-GB" sz="1200" b="1" smtClean="0">
                <a:solidFill>
                  <a:srgbClr val="008080"/>
                </a:solidFill>
                <a:latin typeface="Courier New"/>
                <a:ea typeface="Calibri"/>
                <a:cs typeface="Times New Roman"/>
              </a:rPr>
              <a:t>RstUtils</a:t>
            </a:r>
            <a:r>
              <a:rPr lang="en-GB" sz="1200" b="1" smtClean="0">
                <a:latin typeface="Courier New"/>
                <a:ea typeface="Calibri"/>
                <a:cs typeface="Times New Roman"/>
              </a:rPr>
              <a:t>.StructuralElementDescription( fi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US" sz="1200" b="1" smtClean="0"/>
          </a:p>
        </p:txBody>
      </p:sp>
      <p:pic>
        <p:nvPicPr>
          <p:cNvPr id="52229" name="Picture 6" descr="lab-2-2-4"/>
          <p:cNvPicPr>
            <a:picLocks noChangeAspect="1" noChangeArrowheads="1"/>
          </p:cNvPicPr>
          <p:nvPr/>
        </p:nvPicPr>
        <p:blipFill>
          <a:blip r:embed="rId4" cstate="print"/>
          <a:srcRect/>
          <a:stretch>
            <a:fillRect/>
          </a:stretch>
        </p:blipFill>
        <p:spPr bwMode="auto">
          <a:xfrm>
            <a:off x="6542406" y="2428868"/>
            <a:ext cx="2493645" cy="1793558"/>
          </a:xfrm>
          <a:prstGeom prst="rect">
            <a:avLst/>
          </a:prstGeom>
          <a:noFill/>
          <a:ln w="9525">
            <a:noFill/>
            <a:miter lim="800000"/>
            <a:headEnd/>
            <a:tailEnd/>
          </a:ln>
        </p:spPr>
      </p:pic>
      <p:sp>
        <p:nvSpPr>
          <p:cNvPr id="52230"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title"/>
          </p:nvPr>
        </p:nvSpPr>
        <p:spPr>
          <a:xfrm>
            <a:off x="214283" y="136525"/>
            <a:ext cx="7924800" cy="1143000"/>
          </a:xfrm>
          <a:noFill/>
        </p:spPr>
        <p:txBody>
          <a:bodyPr/>
          <a:lstStyle/>
          <a:p>
            <a:pPr eaLnBrk="1" hangingPunct="1"/>
            <a:r>
              <a:rPr lang="en-GB" smtClean="0"/>
              <a:t>Walls, Floors, Footings</a:t>
            </a:r>
          </a:p>
        </p:txBody>
      </p:sp>
      <p:sp>
        <p:nvSpPr>
          <p:cNvPr id="53251" name="Rectangle 2"/>
          <p:cNvSpPr>
            <a:spLocks noGrp="1" noChangeArrowheads="1"/>
          </p:cNvSpPr>
          <p:nvPr>
            <p:ph idx="1"/>
          </p:nvPr>
        </p:nvSpPr>
        <p:spPr>
          <a:xfrm>
            <a:off x="214282" y="1393825"/>
            <a:ext cx="8758238" cy="4699000"/>
          </a:xfrm>
        </p:spPr>
        <p:txBody>
          <a:bodyPr/>
          <a:lstStyle/>
          <a:p>
            <a:pPr marL="442804" lvl="1" indent="-328532"/>
            <a:r>
              <a:rPr lang="en-GB" sz="3200" smtClean="0"/>
              <a:t>Structural Elements</a:t>
            </a:r>
          </a:p>
          <a:p>
            <a:pPr marL="442804" lvl="1" indent="-328532"/>
            <a:r>
              <a:rPr lang="en-GB" sz="3200" smtClean="0"/>
              <a:t>System families</a:t>
            </a:r>
          </a:p>
          <a:p>
            <a:pPr marL="442804" lvl="1" indent="-328532"/>
            <a:r>
              <a:rPr lang="en-GB" sz="3200" smtClean="0"/>
              <a:t>Wall, Floor (Slab), Continuous Footing</a:t>
            </a:r>
          </a:p>
          <a:p>
            <a:pPr marL="342774" lvl="1" indent="-228516">
              <a:buNone/>
            </a:pPr>
            <a:r>
              <a:rPr lang="en-GB" sz="6000" smtClean="0">
                <a:solidFill>
                  <a:schemeClr val="accent1"/>
                </a:solidFill>
              </a:rPr>
              <a:t>Lab 2-5</a:t>
            </a:r>
          </a:p>
          <a:p>
            <a:pPr marL="342774" lvl="1" indent="-228516"/>
            <a:r>
              <a:rPr lang="en-GB" smtClean="0"/>
              <a:t>Retrieve structural elements from these system families</a:t>
            </a:r>
          </a:p>
          <a:p>
            <a:pPr marL="342774" lvl="1" indent="-228516"/>
            <a:r>
              <a:rPr lang="en-GB" smtClean="0"/>
              <a:t>Not all instances will have analytical model (user-definable!)</a:t>
            </a:r>
          </a:p>
        </p:txBody>
      </p:sp>
      <p:sp>
        <p:nvSpPr>
          <p:cNvPr id="5325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4275" name="Rectangle 2"/>
          <p:cNvSpPr>
            <a:spLocks noGrp="1" noChangeArrowheads="1"/>
          </p:cNvSpPr>
          <p:nvPr>
            <p:ph idx="1"/>
          </p:nvPr>
        </p:nvSpPr>
        <p:spPr>
          <a:xfrm>
            <a:off x="277814" y="1393827"/>
            <a:ext cx="7785100" cy="4106877"/>
          </a:xfrm>
        </p:spPr>
        <p:txBody>
          <a:bodyPr/>
          <a:lstStyle/>
          <a:p>
            <a:pPr marL="342774" lvl="1" indent="-228516">
              <a:buNone/>
              <a:tabLst>
                <a:tab pos="3584839" algn="l"/>
              </a:tabLst>
            </a:pPr>
            <a:r>
              <a:rPr lang="en-GB" sz="3600" smtClean="0"/>
              <a:t>Abstract API base class</a:t>
            </a:r>
          </a:p>
          <a:p>
            <a:pPr marL="693483" lvl="2" indent="-236451">
              <a:tabLst>
                <a:tab pos="3584839" algn="l"/>
              </a:tabLst>
            </a:pPr>
            <a:r>
              <a:rPr lang="en-GB" sz="2400" smtClean="0"/>
              <a:t>AnalyticalModel</a:t>
            </a:r>
          </a:p>
          <a:p>
            <a:pPr marL="342774" lvl="1" indent="-228516">
              <a:buNone/>
              <a:tabLst>
                <a:tab pos="3584839" algn="l"/>
              </a:tabLst>
            </a:pPr>
            <a:r>
              <a:rPr lang="en-GB" sz="3600" smtClean="0"/>
              <a:t>Specific derived </a:t>
            </a:r>
            <a:r>
              <a:rPr lang="en-GB" sz="3600" smtClean="0"/>
              <a:t>classes, gone in 2011</a:t>
            </a:r>
            <a:endParaRPr lang="en-GB" sz="3600" smtClean="0"/>
          </a:p>
          <a:p>
            <a:pPr marL="693483" lvl="2" indent="-236451">
              <a:tabLst>
                <a:tab pos="3584839" algn="l"/>
              </a:tabLst>
            </a:pPr>
            <a:r>
              <a:rPr lang="en-GB" sz="2400" smtClean="0"/>
              <a:t>Wall	AnalyticalModelWall</a:t>
            </a:r>
          </a:p>
          <a:p>
            <a:pPr marL="693483" lvl="2" indent="-236451">
              <a:tabLst>
                <a:tab pos="3584839" algn="l"/>
              </a:tabLst>
            </a:pPr>
            <a:r>
              <a:rPr lang="en-GB" sz="2400" smtClean="0"/>
              <a:t>Floor	AnalyticalModelFloor</a:t>
            </a:r>
          </a:p>
          <a:p>
            <a:pPr marL="693483" lvl="2" indent="-236451">
              <a:tabLst>
                <a:tab pos="3584839" algn="l"/>
              </a:tabLst>
            </a:pPr>
            <a:r>
              <a:rPr lang="en-GB" sz="2400" smtClean="0"/>
              <a:t>Cont.Footing	AnalyticalModel3D</a:t>
            </a:r>
          </a:p>
          <a:p>
            <a:pPr marL="693483" lvl="2" indent="-236451">
              <a:tabLst>
                <a:tab pos="3584839" algn="l"/>
              </a:tabLst>
            </a:pPr>
            <a:r>
              <a:rPr lang="en-GB" sz="2400" smtClean="0"/>
              <a:t>Column, Framing	AnalyticalModelFrame</a:t>
            </a:r>
          </a:p>
          <a:p>
            <a:pPr marL="693483" lvl="2" indent="-236451">
              <a:tabLst>
                <a:tab pos="3584839" algn="l"/>
              </a:tabLst>
            </a:pPr>
            <a:r>
              <a:rPr lang="en-GB" sz="2400" smtClean="0"/>
              <a:t>Foundation	AnalyticalModelLocation</a:t>
            </a:r>
            <a:endParaRPr lang="en-GB" sz="4400" smtClean="0"/>
          </a:p>
        </p:txBody>
      </p:sp>
      <p:sp>
        <p:nvSpPr>
          <p:cNvPr id="5427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title"/>
          </p:nvPr>
        </p:nvSpPr>
        <p:spPr>
          <a:xfrm>
            <a:off x="319088" y="136525"/>
            <a:ext cx="7924800" cy="1143000"/>
          </a:xfrm>
          <a:noFill/>
        </p:spPr>
        <p:txBody>
          <a:bodyPr/>
          <a:lstStyle/>
          <a:p>
            <a:r>
              <a:rPr lang="en-GB" smtClean="0"/>
              <a:t>Retrieve Structural Walls</a:t>
            </a:r>
          </a:p>
        </p:txBody>
      </p:sp>
      <p:sp>
        <p:nvSpPr>
          <p:cNvPr id="55299" name="Rectangle 2"/>
          <p:cNvSpPr>
            <a:spLocks noGrp="1" noChangeArrowheads="1"/>
          </p:cNvSpPr>
          <p:nvPr>
            <p:ph idx="1"/>
          </p:nvPr>
        </p:nvSpPr>
        <p:spPr>
          <a:xfrm>
            <a:off x="277813" y="1158892"/>
            <a:ext cx="7966075" cy="3627430"/>
          </a:xfrm>
        </p:spPr>
        <p:txBody>
          <a:bodyPr/>
          <a:lstStyle/>
          <a:p>
            <a:pPr marL="342774" lvl="1" indent="-228516">
              <a:buNone/>
            </a:pPr>
            <a:r>
              <a:rPr lang="en-GB" smtClean="0"/>
              <a:t>Retrieve all Wall elements having an analytical model</a:t>
            </a:r>
          </a:p>
          <a:p>
            <a:pPr marL="719138" indent="0">
              <a:spcBef>
                <a:spcPts val="0"/>
              </a:spcBef>
              <a:spcAft>
                <a:spcPts val="0"/>
              </a:spcAft>
            </a:pPr>
            <a:endParaRPr lang="en-GB" sz="1200" smtClean="0">
              <a:solidFill>
                <a:srgbClr val="008080"/>
              </a:solidFill>
              <a:latin typeface="Courier New"/>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filterWall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walls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app.ActiveDocument.get_Elements( filterWall, walls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marL="719138" indent="0">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w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walls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w.AnalyticalModel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elems.Insert( w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p>
          <a:p>
            <a:pPr marL="719138" indent="0">
              <a:spcBef>
                <a:spcPts val="0"/>
              </a:spcBef>
              <a:spcAft>
                <a:spcPts val="0"/>
              </a:spcAft>
            </a:pPr>
            <a:endParaRPr lang="en-GB" sz="1200" smtClean="0">
              <a:ea typeface="Calibri"/>
              <a:cs typeface="Times New Roman"/>
            </a:endParaRPr>
          </a:p>
          <a:p>
            <a:pPr marL="342774" lvl="1" indent="-228516"/>
            <a:r>
              <a:rPr lang="en-GB" smtClean="0"/>
              <a:t>Same for </a:t>
            </a:r>
            <a:r>
              <a:rPr lang="en-GB" noProof="1" smtClean="0"/>
              <a:t>ContFooting</a:t>
            </a:r>
            <a:r>
              <a:rPr lang="en-US" smtClean="0"/>
              <a:t> elements</a:t>
            </a:r>
            <a:endParaRPr lang="en-GB" smtClean="0"/>
          </a:p>
        </p:txBody>
      </p:sp>
      <p:pic>
        <p:nvPicPr>
          <p:cNvPr id="55300" name="Picture 4" descr="lab-2-3-1"/>
          <p:cNvPicPr>
            <a:picLocks noChangeAspect="1" noChangeArrowheads="1"/>
          </p:cNvPicPr>
          <p:nvPr/>
        </p:nvPicPr>
        <p:blipFill>
          <a:blip r:embed="rId3" cstate="print"/>
          <a:srcRect/>
          <a:stretch>
            <a:fillRect/>
          </a:stretch>
        </p:blipFill>
        <p:spPr bwMode="auto">
          <a:xfrm>
            <a:off x="4857752" y="3205173"/>
            <a:ext cx="3648075" cy="1652587"/>
          </a:xfrm>
          <a:prstGeom prst="rect">
            <a:avLst/>
          </a:prstGeom>
          <a:noFill/>
          <a:ln w="9525">
            <a:noFill/>
            <a:miter lim="800000"/>
            <a:headEnd/>
            <a:tailEnd/>
          </a:ln>
        </p:spPr>
      </p:pic>
      <p:pic>
        <p:nvPicPr>
          <p:cNvPr id="55301" name="Picture 5" descr="lab-2-3-3"/>
          <p:cNvPicPr>
            <a:picLocks noChangeAspect="1" noChangeArrowheads="1"/>
          </p:cNvPicPr>
          <p:nvPr/>
        </p:nvPicPr>
        <p:blipFill>
          <a:blip r:embed="rId4" cstate="print"/>
          <a:srcRect/>
          <a:stretch>
            <a:fillRect/>
          </a:stretch>
        </p:blipFill>
        <p:spPr bwMode="auto">
          <a:xfrm>
            <a:off x="3021023" y="5143512"/>
            <a:ext cx="3122613" cy="1058862"/>
          </a:xfrm>
          <a:prstGeom prst="rect">
            <a:avLst/>
          </a:prstGeom>
          <a:noFill/>
          <a:ln w="9525">
            <a:noFill/>
            <a:miter lim="800000"/>
            <a:headEnd/>
            <a:tailEnd/>
          </a:ln>
        </p:spPr>
      </p:pic>
      <p:sp>
        <p:nvSpPr>
          <p:cNvPr id="5530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319088" y="136525"/>
            <a:ext cx="7924800" cy="1143000"/>
          </a:xfrm>
          <a:noFill/>
        </p:spPr>
        <p:txBody>
          <a:bodyPr/>
          <a:lstStyle/>
          <a:p>
            <a:pPr eaLnBrk="1" hangingPunct="1"/>
            <a:r>
              <a:rPr lang="en-GB" smtClean="0"/>
              <a:t>Retrieve Structural Floors</a:t>
            </a:r>
          </a:p>
        </p:txBody>
      </p:sp>
      <p:sp>
        <p:nvSpPr>
          <p:cNvPr id="56323" name="Rectangle 2"/>
          <p:cNvSpPr>
            <a:spLocks noGrp="1" noChangeArrowheads="1"/>
          </p:cNvSpPr>
          <p:nvPr>
            <p:ph idx="1"/>
          </p:nvPr>
        </p:nvSpPr>
        <p:spPr>
          <a:xfrm>
            <a:off x="277813" y="1393827"/>
            <a:ext cx="8366153" cy="4392627"/>
          </a:xfrm>
        </p:spPr>
        <p:txBody>
          <a:bodyPr/>
          <a:lstStyle/>
          <a:p>
            <a:pPr marL="342774" lvl="1" indent="-228516">
              <a:lnSpc>
                <a:spcPct val="90000"/>
              </a:lnSpc>
              <a:buNone/>
            </a:pPr>
            <a:r>
              <a:rPr lang="en-GB" smtClean="0"/>
              <a:t>Retrieve all Floor elements having a non-empty analytical model</a:t>
            </a:r>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filterFloors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floors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filterFloors, floors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f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floors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a:t>
            </a:r>
            <a:r>
              <a:rPr lang="en-GB" sz="1200" b="1" smtClean="0">
                <a:latin typeface="Courier New"/>
                <a:ea typeface="Calibri"/>
                <a:cs typeface="Times New Roman"/>
              </a:rPr>
              <a:t> anaMod = f.AnalyticalModel;</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anaMod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floors, looks like we need to have additional check:</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non-structural floors anaMod is NOT null, but it IS empty!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 floorAnaMod = anaMod </a:t>
            </a:r>
            <a:r>
              <a:rPr lang="en-GB" sz="1200" b="1" smtClean="0">
                <a:solidFill>
                  <a:srgbClr val="0000FF"/>
                </a:solidFill>
                <a:latin typeface="Courier New"/>
                <a:ea typeface="Calibri"/>
                <a:cs typeface="Times New Roman"/>
              </a:rPr>
              <a:t>as</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( 0 &lt; floorAnaMod.Curves.Size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elems.Insert( f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p>
        </p:txBody>
      </p:sp>
      <p:pic>
        <p:nvPicPr>
          <p:cNvPr id="56324" name="Picture 4" descr="lab-2-3-2"/>
          <p:cNvPicPr>
            <a:picLocks noChangeAspect="1" noChangeArrowheads="1"/>
          </p:cNvPicPr>
          <p:nvPr/>
        </p:nvPicPr>
        <p:blipFill>
          <a:blip r:embed="rId3" cstate="print"/>
          <a:srcRect/>
          <a:stretch>
            <a:fillRect/>
          </a:stretch>
        </p:blipFill>
        <p:spPr bwMode="auto">
          <a:xfrm>
            <a:off x="3786182" y="4857760"/>
            <a:ext cx="4657725" cy="1555750"/>
          </a:xfrm>
          <a:prstGeom prst="rect">
            <a:avLst/>
          </a:prstGeom>
          <a:noFill/>
          <a:ln w="9525">
            <a:noFill/>
            <a:miter lim="800000"/>
            <a:headEnd/>
            <a:tailEnd/>
          </a:ln>
        </p:spPr>
      </p:pic>
      <p:sp>
        <p:nvSpPr>
          <p:cNvPr id="56325"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7347" name="Rectangle 2"/>
          <p:cNvSpPr>
            <a:spLocks noGrp="1" noChangeArrowheads="1"/>
          </p:cNvSpPr>
          <p:nvPr>
            <p:ph idx="1"/>
          </p:nvPr>
        </p:nvSpPr>
        <p:spPr>
          <a:xfrm>
            <a:off x="277813" y="1393827"/>
            <a:ext cx="8758238" cy="2892431"/>
          </a:xfrm>
        </p:spPr>
        <p:txBody>
          <a:bodyPr/>
          <a:lstStyle/>
          <a:p>
            <a:pPr marL="442804" lvl="1" indent="-328532"/>
            <a:r>
              <a:rPr lang="en-GB" sz="3200" smtClean="0"/>
              <a:t>Investigate geometry contained in model</a:t>
            </a:r>
          </a:p>
          <a:p>
            <a:pPr marL="342774" lvl="1" indent="-228516">
              <a:buNone/>
            </a:pPr>
            <a:r>
              <a:rPr lang="en-GB" sz="6000" smtClean="0">
                <a:solidFill>
                  <a:schemeClr val="accent1"/>
                </a:solidFill>
              </a:rPr>
              <a:t>Lab 3</a:t>
            </a:r>
          </a:p>
          <a:p>
            <a:pPr marL="442804" lvl="1" indent="-328532"/>
            <a:r>
              <a:rPr lang="en-GB" sz="2600" smtClean="0"/>
              <a:t>Retrieve detailed analytical model geometry for selected elements, depending on the family and/or category</a:t>
            </a:r>
          </a:p>
        </p:txBody>
      </p:sp>
      <p:sp>
        <p:nvSpPr>
          <p:cNvPr id="573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8371" name="Rectangle 2"/>
          <p:cNvSpPr>
            <a:spLocks noGrp="1" noChangeArrowheads="1"/>
          </p:cNvSpPr>
          <p:nvPr>
            <p:ph idx="1"/>
          </p:nvPr>
        </p:nvSpPr>
        <p:spPr>
          <a:xfrm>
            <a:off x="277814" y="1412878"/>
            <a:ext cx="8509028" cy="4608513"/>
          </a:xfrm>
        </p:spPr>
        <p:txBody>
          <a:bodyPr/>
          <a:lstStyle/>
          <a:p>
            <a:pPr marL="0" indent="0">
              <a:spcBef>
                <a:spcPts val="300"/>
              </a:spcBef>
            </a:pPr>
            <a:r>
              <a:rPr lang="en-GB" smtClean="0"/>
              <a:t>Iterate over selected elements</a:t>
            </a:r>
          </a:p>
          <a:p>
            <a:pPr marL="342774" lvl="1" indent="-228516">
              <a:spcBef>
                <a:spcPts val="300"/>
              </a:spcBef>
            </a:pPr>
            <a:r>
              <a:rPr lang="en-GB" smtClean="0"/>
              <a:t>Wall</a:t>
            </a:r>
          </a:p>
          <a:p>
            <a:pPr marL="342774" lvl="1" indent="-228516">
              <a:spcBef>
                <a:spcPts val="300"/>
              </a:spcBef>
            </a:pPr>
            <a:r>
              <a:rPr lang="en-GB" smtClean="0"/>
              <a:t>Floor</a:t>
            </a:r>
          </a:p>
          <a:p>
            <a:pPr marL="342774" lvl="1" indent="-228516">
              <a:spcBef>
                <a:spcPts val="300"/>
              </a:spcBef>
            </a:pPr>
            <a:r>
              <a:rPr lang="en-GB" noProof="1" smtClean="0"/>
              <a:t>ContFooting</a:t>
            </a:r>
            <a:endParaRPr lang="en-US" smtClean="0"/>
          </a:p>
          <a:p>
            <a:pPr marL="342774" lvl="1" indent="-228516">
              <a:spcBef>
                <a:spcPts val="300"/>
              </a:spcBef>
            </a:pPr>
            <a:r>
              <a:rPr lang="en-US" noProof="1" smtClean="0"/>
              <a:t>FamilyInstance</a:t>
            </a:r>
            <a:r>
              <a:rPr lang="en-US" smtClean="0"/>
              <a:t> with category </a:t>
            </a:r>
          </a:p>
          <a:p>
            <a:pPr marL="685546" lvl="2" indent="-228516">
              <a:spcBef>
                <a:spcPts val="300"/>
              </a:spcBef>
            </a:pPr>
            <a:r>
              <a:rPr lang="en-GB" smtClean="0"/>
              <a:t>OST_StructuralColumns</a:t>
            </a:r>
          </a:p>
          <a:p>
            <a:pPr marL="685546" lvl="2" indent="-228516">
              <a:spcBef>
                <a:spcPts val="0"/>
              </a:spcBef>
            </a:pPr>
            <a:r>
              <a:rPr lang="en-GB" smtClean="0"/>
              <a:t>OST_StructuralFraming</a:t>
            </a:r>
          </a:p>
          <a:p>
            <a:pPr marL="685546" lvl="2" indent="-228516">
              <a:spcBef>
                <a:spcPts val="0"/>
              </a:spcBef>
            </a:pPr>
            <a:r>
              <a:rPr lang="en-GB" smtClean="0"/>
              <a:t>OST_StructuralFoundation</a:t>
            </a:r>
          </a:p>
          <a:p>
            <a:pPr marL="0" indent="0">
              <a:spcBef>
                <a:spcPts val="300"/>
              </a:spcBef>
            </a:pPr>
            <a:r>
              <a:rPr lang="en-GB" smtClean="0"/>
              <a:t>Get </a:t>
            </a:r>
            <a:r>
              <a:rPr lang="en-GB" noProof="1" smtClean="0"/>
              <a:t>AnalyticalModel</a:t>
            </a:r>
            <a:r>
              <a:rPr lang="en-US" smtClean="0"/>
              <a:t> and list</a:t>
            </a:r>
          </a:p>
          <a:p>
            <a:pPr marL="342774" lvl="1" indent="-228516">
              <a:spcBef>
                <a:spcPts val="300"/>
              </a:spcBef>
            </a:pPr>
            <a:r>
              <a:rPr lang="en-US" smtClean="0"/>
              <a:t>Curves </a:t>
            </a:r>
          </a:p>
          <a:p>
            <a:pPr marL="342774" lvl="1" indent="-228516">
              <a:spcBef>
                <a:spcPts val="300"/>
              </a:spcBef>
            </a:pPr>
            <a:r>
              <a:rPr lang="en-US" smtClean="0"/>
              <a:t>Support data – cf. AnalyticalSupportData_Info SDK sample</a:t>
            </a:r>
            <a:endParaRPr lang="en-GB" smtClean="0"/>
          </a:p>
        </p:txBody>
      </p:sp>
      <p:sp>
        <p:nvSpPr>
          <p:cNvPr id="5837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descr="supportData.png"/>
          <p:cNvPicPr>
            <a:picLocks noChangeAspect="1"/>
          </p:cNvPicPr>
          <p:nvPr/>
        </p:nvPicPr>
        <p:blipFill>
          <a:blip r:embed="rId3" cstate="print"/>
          <a:stretch>
            <a:fillRect/>
          </a:stretch>
        </p:blipFill>
        <p:spPr>
          <a:xfrm>
            <a:off x="5000628" y="2214554"/>
            <a:ext cx="3038862" cy="1853188"/>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607050" y="1062018"/>
            <a:ext cx="2927350" cy="2143125"/>
          </a:xfrm>
          <a:prstGeom prst="rect">
            <a:avLst/>
          </a:prstGeom>
          <a:noFill/>
          <a:ln w="9525">
            <a:noFill/>
            <a:miter lim="800000"/>
            <a:headEnd/>
            <a:tailEnd/>
          </a:ln>
        </p:spPr>
        <p:txBody>
          <a:bodyPr lIns="0" tIns="45703" rIns="91405" bIns="45703"/>
          <a:lstStyle/>
          <a:p>
            <a:pPr marL="114258" lvl="1">
              <a:lnSpc>
                <a:spcPct val="90000"/>
              </a:lnSpc>
              <a:spcBef>
                <a:spcPct val="15000"/>
              </a:spcBef>
              <a:spcAft>
                <a:spcPct val="15000"/>
              </a:spcAft>
              <a:buClr>
                <a:srgbClr val="0098C8"/>
              </a:buClr>
              <a:buSzPct val="80000"/>
            </a:pPr>
            <a:r>
              <a:rPr lang="en-US" sz="1800" b="1" dirty="0">
                <a:solidFill>
                  <a:schemeClr val="accent2"/>
                </a:solidFill>
                <a:latin typeface="+mj-lt"/>
              </a:rPr>
              <a:t>Building Information Modeling (BIM)</a:t>
            </a:r>
            <a:r>
              <a:rPr lang="en-US" sz="1800" dirty="0">
                <a:latin typeface="+mj-lt"/>
              </a:rPr>
              <a:t> </a:t>
            </a:r>
            <a:r>
              <a:rPr lang="en-US" sz="1800" dirty="0" smtClean="0">
                <a:solidFill>
                  <a:schemeClr val="tx1"/>
                </a:solidFill>
                <a:latin typeface="+mj-lt"/>
              </a:rPr>
              <a:t>– </a:t>
            </a:r>
            <a:r>
              <a:rPr lang="en-US" sz="1800" dirty="0">
                <a:solidFill>
                  <a:schemeClr val="tx1"/>
                </a:solidFill>
                <a:latin typeface="+mj-lt"/>
              </a:rPr>
              <a:t>The creation and use of coordinated, internally consistent, computable information</a:t>
            </a:r>
            <a:r>
              <a:rPr lang="en-US" sz="1800" dirty="0">
                <a:latin typeface="+mj-lt"/>
              </a:rPr>
              <a:t> </a:t>
            </a:r>
            <a:r>
              <a:rPr lang="en-US" sz="1800" dirty="0">
                <a:solidFill>
                  <a:schemeClr val="tx1"/>
                </a:solidFill>
                <a:latin typeface="+mj-lt"/>
              </a:rPr>
              <a:t>about a building project in design and construction</a:t>
            </a:r>
            <a:endParaRPr lang="en-US" sz="1800" dirty="0">
              <a:latin typeface="+mj-lt"/>
            </a:endParaRPr>
          </a:p>
        </p:txBody>
      </p:sp>
      <p:pic>
        <p:nvPicPr>
          <p:cNvPr id="6148" name="Picture 4" descr="1"/>
          <p:cNvPicPr>
            <a:picLocks noChangeAspect="1" noChangeArrowheads="1"/>
          </p:cNvPicPr>
          <p:nvPr/>
        </p:nvPicPr>
        <p:blipFill>
          <a:blip r:embed="rId3" cstate="print"/>
          <a:srcRect/>
          <a:stretch>
            <a:fillRect/>
          </a:stretch>
        </p:blipFill>
        <p:spPr bwMode="auto">
          <a:xfrm>
            <a:off x="5607050" y="4338618"/>
            <a:ext cx="2787650" cy="1570038"/>
          </a:xfrm>
          <a:prstGeom prst="rect">
            <a:avLst/>
          </a:prstGeom>
          <a:noFill/>
          <a:ln w="9525">
            <a:noFill/>
            <a:miter lim="800000"/>
            <a:headEnd/>
            <a:tailEnd/>
          </a:ln>
        </p:spPr>
      </p:pic>
      <p:sp>
        <p:nvSpPr>
          <p:cNvPr id="6149" name="Text Box 5"/>
          <p:cNvSpPr txBox="1">
            <a:spLocks noChangeArrowheads="1"/>
          </p:cNvSpPr>
          <p:nvPr/>
        </p:nvSpPr>
        <p:spPr bwMode="auto">
          <a:xfrm>
            <a:off x="5607053" y="5902306"/>
            <a:ext cx="2892425" cy="214312"/>
          </a:xfrm>
          <a:prstGeom prst="rect">
            <a:avLst/>
          </a:prstGeom>
          <a:noFill/>
          <a:ln w="9525">
            <a:noFill/>
            <a:miter lim="800000"/>
            <a:headEnd/>
            <a:tailEnd/>
          </a:ln>
        </p:spPr>
        <p:txBody>
          <a:bodyPr lIns="91405" tIns="45703" rIns="91405" bIns="45703">
            <a:spAutoFit/>
          </a:bodyPr>
          <a:lstStyle/>
          <a:p>
            <a:pPr algn="r">
              <a:spcBef>
                <a:spcPct val="50000"/>
              </a:spcBef>
            </a:pPr>
            <a:r>
              <a:rPr lang="en-US" sz="800" dirty="0">
                <a:solidFill>
                  <a:schemeClr val="accent1"/>
                </a:solidFill>
              </a:rPr>
              <a:t>Image Courtesy of DDB Architectural International Ltd.</a:t>
            </a:r>
          </a:p>
        </p:txBody>
      </p:sp>
      <p:pic>
        <p:nvPicPr>
          <p:cNvPr id="6150" name="Picture 6" descr="cube_bground"/>
          <p:cNvPicPr>
            <a:picLocks noChangeAspect="1" noChangeArrowheads="1"/>
          </p:cNvPicPr>
          <p:nvPr/>
        </p:nvPicPr>
        <p:blipFill>
          <a:blip r:embed="rId4" cstate="print"/>
          <a:srcRect/>
          <a:stretch>
            <a:fillRect/>
          </a:stretch>
        </p:blipFill>
        <p:spPr bwMode="auto">
          <a:xfrm>
            <a:off x="1065213" y="2892428"/>
            <a:ext cx="4195762" cy="3705225"/>
          </a:xfrm>
          <a:prstGeom prst="rect">
            <a:avLst/>
          </a:prstGeom>
          <a:noFill/>
          <a:ln w="9525">
            <a:noFill/>
            <a:miter lim="800000"/>
            <a:headEnd/>
            <a:tailEnd/>
          </a:ln>
        </p:spPr>
      </p:pic>
      <p:pic>
        <p:nvPicPr>
          <p:cNvPr id="1047559" name="Picture 7" descr="ARROW2"/>
          <p:cNvPicPr>
            <a:picLocks noChangeAspect="1" noChangeArrowheads="1"/>
          </p:cNvPicPr>
          <p:nvPr/>
        </p:nvPicPr>
        <p:blipFill>
          <a:blip r:embed="rId5" cstate="print"/>
          <a:srcRect/>
          <a:stretch>
            <a:fillRect/>
          </a:stretch>
        </p:blipFill>
        <p:spPr bwMode="auto">
          <a:xfrm>
            <a:off x="577853" y="1992293"/>
            <a:ext cx="4200525" cy="3806825"/>
          </a:xfrm>
          <a:prstGeom prst="rect">
            <a:avLst/>
          </a:prstGeom>
          <a:noFill/>
          <a:ln w="9525">
            <a:noFill/>
            <a:miter lim="800000"/>
            <a:headEnd/>
            <a:tailEnd/>
          </a:ln>
        </p:spPr>
      </p:pic>
      <p:pic>
        <p:nvPicPr>
          <p:cNvPr id="6152" name="Picture 8" descr="cube"/>
          <p:cNvPicPr>
            <a:picLocks noChangeAspect="1" noChangeArrowheads="1"/>
          </p:cNvPicPr>
          <p:nvPr/>
        </p:nvPicPr>
        <p:blipFill>
          <a:blip r:embed="rId6" cstate="print"/>
          <a:srcRect/>
          <a:stretch>
            <a:fillRect/>
          </a:stretch>
        </p:blipFill>
        <p:spPr bwMode="auto">
          <a:xfrm>
            <a:off x="1066800" y="2895600"/>
            <a:ext cx="4191000" cy="3702050"/>
          </a:xfrm>
          <a:prstGeom prst="rect">
            <a:avLst/>
          </a:prstGeom>
          <a:noFill/>
          <a:ln w="9525">
            <a:noFill/>
            <a:miter lim="800000"/>
            <a:headEnd/>
            <a:tailEnd/>
          </a:ln>
        </p:spPr>
      </p:pic>
      <p:sp>
        <p:nvSpPr>
          <p:cNvPr id="6153" name="Text Box 9"/>
          <p:cNvSpPr txBox="1">
            <a:spLocks noChangeArrowheads="1"/>
          </p:cNvSpPr>
          <p:nvPr/>
        </p:nvSpPr>
        <p:spPr bwMode="auto">
          <a:xfrm>
            <a:off x="2078038" y="3205145"/>
            <a:ext cx="1260018" cy="646296"/>
          </a:xfrm>
          <a:prstGeom prst="rect">
            <a:avLst/>
          </a:prstGeom>
          <a:noFill/>
          <a:ln w="9525">
            <a:noFill/>
            <a:miter lim="800000"/>
            <a:headEnd/>
            <a:tailEnd/>
          </a:ln>
        </p:spPr>
        <p:txBody>
          <a:bodyPr wrap="none" lIns="91405" tIns="45703" rIns="91405" bIns="45703">
            <a:spAutoFit/>
          </a:bodyPr>
          <a:lstStyle/>
          <a:p>
            <a:pPr algn="ctr"/>
            <a:r>
              <a:rPr lang="en-US" sz="1200" b="1" dirty="0"/>
              <a:t>BUILDING</a:t>
            </a:r>
          </a:p>
          <a:p>
            <a:pPr algn="ctr"/>
            <a:r>
              <a:rPr lang="en-US" sz="1200" b="1" dirty="0"/>
              <a:t>INFORMATION</a:t>
            </a:r>
          </a:p>
          <a:p>
            <a:pPr algn="ctr"/>
            <a:r>
              <a:rPr lang="en-US" sz="1200" b="1" dirty="0"/>
              <a:t>MODELING</a:t>
            </a:r>
          </a:p>
        </p:txBody>
      </p:sp>
      <p:grpSp>
        <p:nvGrpSpPr>
          <p:cNvPr id="2" name="Group 10"/>
          <p:cNvGrpSpPr>
            <a:grpSpLocks/>
          </p:cNvGrpSpPr>
          <p:nvPr/>
        </p:nvGrpSpPr>
        <p:grpSpPr bwMode="auto">
          <a:xfrm>
            <a:off x="3978283" y="2270107"/>
            <a:ext cx="1363663" cy="1635125"/>
            <a:chOff x="4610" y="1644"/>
            <a:chExt cx="859" cy="1030"/>
          </a:xfrm>
        </p:grpSpPr>
        <p:pic>
          <p:nvPicPr>
            <p:cNvPr id="6171" name="Picture 11" descr="architects"/>
            <p:cNvPicPr>
              <a:picLocks noChangeAspect="1" noChangeArrowheads="1"/>
            </p:cNvPicPr>
            <p:nvPr/>
          </p:nvPicPr>
          <p:blipFill>
            <a:blip r:embed="rId7" cstate="print"/>
            <a:srcRect/>
            <a:stretch>
              <a:fillRect/>
            </a:stretch>
          </p:blipFill>
          <p:spPr bwMode="auto">
            <a:xfrm>
              <a:off x="4610" y="1644"/>
              <a:ext cx="566" cy="1030"/>
            </a:xfrm>
            <a:prstGeom prst="rect">
              <a:avLst/>
            </a:prstGeom>
            <a:noFill/>
            <a:ln w="9525">
              <a:noFill/>
              <a:miter lim="800000"/>
              <a:headEnd/>
              <a:tailEnd/>
            </a:ln>
          </p:spPr>
        </p:pic>
        <p:sp>
          <p:nvSpPr>
            <p:cNvPr id="6172" name="Text Box 12"/>
            <p:cNvSpPr txBox="1">
              <a:spLocks noChangeArrowheads="1"/>
            </p:cNvSpPr>
            <p:nvPr/>
          </p:nvSpPr>
          <p:spPr bwMode="auto">
            <a:xfrm>
              <a:off x="4832" y="2465"/>
              <a:ext cx="637" cy="155"/>
            </a:xfrm>
            <a:prstGeom prst="rect">
              <a:avLst/>
            </a:prstGeom>
            <a:noFill/>
            <a:ln w="9525">
              <a:noFill/>
              <a:miter lim="800000"/>
              <a:headEnd/>
              <a:tailEnd/>
            </a:ln>
          </p:spPr>
          <p:txBody>
            <a:bodyPr wrap="none">
              <a:spAutoFit/>
            </a:bodyPr>
            <a:lstStyle/>
            <a:p>
              <a:pPr algn="ctr"/>
              <a:r>
                <a:rPr lang="en-US" sz="1000" b="1" dirty="0">
                  <a:solidFill>
                    <a:schemeClr val="folHlink"/>
                  </a:solidFill>
                </a:rPr>
                <a:t>ARCHITECTS</a:t>
              </a:r>
            </a:p>
          </p:txBody>
        </p:sp>
      </p:grpSp>
      <p:grpSp>
        <p:nvGrpSpPr>
          <p:cNvPr id="3" name="Group 13"/>
          <p:cNvGrpSpPr>
            <a:grpSpLocks/>
          </p:cNvGrpSpPr>
          <p:nvPr/>
        </p:nvGrpSpPr>
        <p:grpSpPr bwMode="auto">
          <a:xfrm>
            <a:off x="3298821" y="4768853"/>
            <a:ext cx="1727198" cy="1533525"/>
            <a:chOff x="4182" y="3051"/>
            <a:chExt cx="1088" cy="966"/>
          </a:xfrm>
        </p:grpSpPr>
        <p:pic>
          <p:nvPicPr>
            <p:cNvPr id="6169" name="Picture 14" descr="structural_eng"/>
            <p:cNvPicPr>
              <a:picLocks noChangeAspect="1" noChangeArrowheads="1"/>
            </p:cNvPicPr>
            <p:nvPr/>
          </p:nvPicPr>
          <p:blipFill>
            <a:blip r:embed="rId8" cstate="print"/>
            <a:srcRect/>
            <a:stretch>
              <a:fillRect/>
            </a:stretch>
          </p:blipFill>
          <p:spPr bwMode="auto">
            <a:xfrm>
              <a:off x="4182" y="3051"/>
              <a:ext cx="590" cy="966"/>
            </a:xfrm>
            <a:prstGeom prst="rect">
              <a:avLst/>
            </a:prstGeom>
            <a:noFill/>
            <a:ln w="9525">
              <a:noFill/>
              <a:miter lim="800000"/>
              <a:headEnd/>
              <a:tailEnd/>
            </a:ln>
          </p:spPr>
        </p:pic>
        <p:sp>
          <p:nvSpPr>
            <p:cNvPr id="6170" name="Text Box 15"/>
            <p:cNvSpPr txBox="1">
              <a:spLocks noChangeArrowheads="1"/>
            </p:cNvSpPr>
            <p:nvPr/>
          </p:nvSpPr>
          <p:spPr bwMode="auto">
            <a:xfrm>
              <a:off x="4600" y="3739"/>
              <a:ext cx="670" cy="252"/>
            </a:xfrm>
            <a:prstGeom prst="rect">
              <a:avLst/>
            </a:prstGeom>
            <a:noFill/>
            <a:ln w="9525">
              <a:noFill/>
              <a:miter lim="800000"/>
              <a:headEnd/>
              <a:tailEnd/>
            </a:ln>
          </p:spPr>
          <p:txBody>
            <a:bodyPr wrap="none">
              <a:spAutoFit/>
            </a:bodyPr>
            <a:lstStyle/>
            <a:p>
              <a:pPr algn="ctr"/>
              <a:r>
                <a:rPr lang="en-US" sz="1000" b="1" dirty="0">
                  <a:solidFill>
                    <a:schemeClr val="folHlink"/>
                  </a:solidFill>
                </a:rPr>
                <a:t>STRUCTURAL</a:t>
              </a:r>
            </a:p>
            <a:p>
              <a:pPr algn="ctr"/>
              <a:r>
                <a:rPr lang="en-US" sz="1000" b="1" dirty="0">
                  <a:solidFill>
                    <a:schemeClr val="folHlink"/>
                  </a:solidFill>
                </a:rPr>
                <a:t>ENGINEERS</a:t>
              </a:r>
            </a:p>
          </p:txBody>
        </p:sp>
      </p:grpSp>
      <p:grpSp>
        <p:nvGrpSpPr>
          <p:cNvPr id="4" name="Group 16"/>
          <p:cNvGrpSpPr>
            <a:grpSpLocks/>
          </p:cNvGrpSpPr>
          <p:nvPr/>
        </p:nvGrpSpPr>
        <p:grpSpPr bwMode="auto">
          <a:xfrm>
            <a:off x="196851" y="4732320"/>
            <a:ext cx="1789113" cy="1400175"/>
            <a:chOff x="2228" y="3195"/>
            <a:chExt cx="1127" cy="882"/>
          </a:xfrm>
        </p:grpSpPr>
        <p:pic>
          <p:nvPicPr>
            <p:cNvPr id="6167" name="Picture 17" descr="MEP_eng"/>
            <p:cNvPicPr>
              <a:picLocks noChangeAspect="1" noChangeArrowheads="1"/>
            </p:cNvPicPr>
            <p:nvPr/>
          </p:nvPicPr>
          <p:blipFill>
            <a:blip r:embed="rId9" cstate="print"/>
            <a:srcRect/>
            <a:stretch>
              <a:fillRect/>
            </a:stretch>
          </p:blipFill>
          <p:spPr bwMode="auto">
            <a:xfrm>
              <a:off x="2776" y="3195"/>
              <a:ext cx="579" cy="882"/>
            </a:xfrm>
            <a:prstGeom prst="rect">
              <a:avLst/>
            </a:prstGeom>
            <a:noFill/>
            <a:ln w="9525">
              <a:noFill/>
              <a:miter lim="800000"/>
              <a:headEnd/>
              <a:tailEnd/>
            </a:ln>
          </p:spPr>
        </p:pic>
        <p:sp>
          <p:nvSpPr>
            <p:cNvPr id="6168" name="Text Box 18"/>
            <p:cNvSpPr txBox="1">
              <a:spLocks noChangeArrowheads="1"/>
            </p:cNvSpPr>
            <p:nvPr/>
          </p:nvSpPr>
          <p:spPr bwMode="auto">
            <a:xfrm>
              <a:off x="2228" y="3739"/>
              <a:ext cx="698" cy="252"/>
            </a:xfrm>
            <a:prstGeom prst="rect">
              <a:avLst/>
            </a:prstGeom>
            <a:noFill/>
            <a:ln w="9525">
              <a:noFill/>
              <a:miter lim="800000"/>
              <a:headEnd/>
              <a:tailEnd/>
            </a:ln>
          </p:spPr>
          <p:txBody>
            <a:bodyPr wrap="none">
              <a:spAutoFit/>
            </a:bodyPr>
            <a:lstStyle/>
            <a:p>
              <a:pPr algn="ctr"/>
              <a:r>
                <a:rPr lang="en-US" sz="1000" b="1" dirty="0">
                  <a:solidFill>
                    <a:schemeClr val="folHlink"/>
                  </a:solidFill>
                </a:rPr>
                <a:t>MEP SYSTEMS</a:t>
              </a:r>
            </a:p>
            <a:p>
              <a:pPr algn="ctr"/>
              <a:r>
                <a:rPr lang="en-US" sz="1000" b="1" dirty="0">
                  <a:solidFill>
                    <a:schemeClr val="folHlink"/>
                  </a:solidFill>
                </a:rPr>
                <a:t>ENGINEERS</a:t>
              </a:r>
            </a:p>
          </p:txBody>
        </p:sp>
      </p:grpSp>
      <p:grpSp>
        <p:nvGrpSpPr>
          <p:cNvPr id="5" name="Group 19"/>
          <p:cNvGrpSpPr>
            <a:grpSpLocks/>
          </p:cNvGrpSpPr>
          <p:nvPr/>
        </p:nvGrpSpPr>
        <p:grpSpPr bwMode="auto">
          <a:xfrm>
            <a:off x="-76200" y="2024043"/>
            <a:ext cx="1468438" cy="1849438"/>
            <a:chOff x="2056" y="1586"/>
            <a:chExt cx="925" cy="1165"/>
          </a:xfrm>
        </p:grpSpPr>
        <p:pic>
          <p:nvPicPr>
            <p:cNvPr id="6165" name="Picture 20" descr="builders"/>
            <p:cNvPicPr>
              <a:picLocks noChangeAspect="1" noChangeArrowheads="1"/>
            </p:cNvPicPr>
            <p:nvPr/>
          </p:nvPicPr>
          <p:blipFill>
            <a:blip r:embed="rId10" cstate="print"/>
            <a:srcRect/>
            <a:stretch>
              <a:fillRect/>
            </a:stretch>
          </p:blipFill>
          <p:spPr bwMode="auto">
            <a:xfrm>
              <a:off x="2316" y="1586"/>
              <a:ext cx="665" cy="1165"/>
            </a:xfrm>
            <a:prstGeom prst="rect">
              <a:avLst/>
            </a:prstGeom>
            <a:noFill/>
            <a:ln w="9525">
              <a:noFill/>
              <a:miter lim="800000"/>
              <a:headEnd/>
              <a:tailEnd/>
            </a:ln>
          </p:spPr>
        </p:pic>
        <p:sp>
          <p:nvSpPr>
            <p:cNvPr id="6166" name="Text Box 21"/>
            <p:cNvSpPr txBox="1">
              <a:spLocks noChangeArrowheads="1"/>
            </p:cNvSpPr>
            <p:nvPr/>
          </p:nvSpPr>
          <p:spPr bwMode="auto">
            <a:xfrm>
              <a:off x="2056" y="2427"/>
              <a:ext cx="529" cy="155"/>
            </a:xfrm>
            <a:prstGeom prst="rect">
              <a:avLst/>
            </a:prstGeom>
            <a:noFill/>
            <a:ln w="9525">
              <a:noFill/>
              <a:miter lim="800000"/>
              <a:headEnd/>
              <a:tailEnd/>
            </a:ln>
          </p:spPr>
          <p:txBody>
            <a:bodyPr wrap="none">
              <a:spAutoFit/>
            </a:bodyPr>
            <a:lstStyle/>
            <a:p>
              <a:pPr algn="ctr"/>
              <a:r>
                <a:rPr lang="en-US" sz="1000" b="1" dirty="0">
                  <a:solidFill>
                    <a:schemeClr val="folHlink"/>
                  </a:solidFill>
                </a:rPr>
                <a:t>BUILDERS</a:t>
              </a:r>
            </a:p>
          </p:txBody>
        </p:sp>
      </p:grpSp>
      <p:grpSp>
        <p:nvGrpSpPr>
          <p:cNvPr id="6" name="Group 22"/>
          <p:cNvGrpSpPr>
            <a:grpSpLocks/>
          </p:cNvGrpSpPr>
          <p:nvPr/>
        </p:nvGrpSpPr>
        <p:grpSpPr bwMode="auto">
          <a:xfrm>
            <a:off x="1792288" y="642918"/>
            <a:ext cx="2058987" cy="2286000"/>
            <a:chOff x="3084" y="480"/>
            <a:chExt cx="1297" cy="1440"/>
          </a:xfrm>
        </p:grpSpPr>
        <p:pic>
          <p:nvPicPr>
            <p:cNvPr id="6163" name="Picture 23" descr="owners"/>
            <p:cNvPicPr>
              <a:picLocks noChangeAspect="1" noChangeArrowheads="1"/>
            </p:cNvPicPr>
            <p:nvPr/>
          </p:nvPicPr>
          <p:blipFill>
            <a:blip r:embed="rId11" cstate="print"/>
            <a:srcRect/>
            <a:stretch>
              <a:fillRect/>
            </a:stretch>
          </p:blipFill>
          <p:spPr bwMode="auto">
            <a:xfrm>
              <a:off x="3084" y="480"/>
              <a:ext cx="1297" cy="1440"/>
            </a:xfrm>
            <a:prstGeom prst="rect">
              <a:avLst/>
            </a:prstGeom>
            <a:noFill/>
            <a:ln w="9525">
              <a:noFill/>
              <a:miter lim="800000"/>
              <a:headEnd/>
              <a:tailEnd/>
            </a:ln>
          </p:spPr>
        </p:pic>
        <p:sp>
          <p:nvSpPr>
            <p:cNvPr id="6164" name="Text Box 24"/>
            <p:cNvSpPr txBox="1">
              <a:spLocks noChangeArrowheads="1"/>
            </p:cNvSpPr>
            <p:nvPr/>
          </p:nvSpPr>
          <p:spPr bwMode="auto">
            <a:xfrm>
              <a:off x="3260" y="1611"/>
              <a:ext cx="480" cy="155"/>
            </a:xfrm>
            <a:prstGeom prst="rect">
              <a:avLst/>
            </a:prstGeom>
            <a:noFill/>
            <a:ln w="9525">
              <a:noFill/>
              <a:miter lim="800000"/>
              <a:headEnd/>
              <a:tailEnd/>
            </a:ln>
          </p:spPr>
          <p:txBody>
            <a:bodyPr wrap="none">
              <a:spAutoFit/>
            </a:bodyPr>
            <a:lstStyle/>
            <a:p>
              <a:pPr algn="ctr"/>
              <a:r>
                <a:rPr lang="en-US" sz="1000" b="1" dirty="0">
                  <a:solidFill>
                    <a:schemeClr val="folHlink"/>
                  </a:solidFill>
                </a:rPr>
                <a:t>OWNERS</a:t>
              </a:r>
            </a:p>
          </p:txBody>
        </p:sp>
      </p:grpSp>
      <p:grpSp>
        <p:nvGrpSpPr>
          <p:cNvPr id="7" name="Group 25"/>
          <p:cNvGrpSpPr>
            <a:grpSpLocks/>
          </p:cNvGrpSpPr>
          <p:nvPr/>
        </p:nvGrpSpPr>
        <p:grpSpPr bwMode="auto">
          <a:xfrm>
            <a:off x="3124200" y="4156059"/>
            <a:ext cx="2133600" cy="2141537"/>
            <a:chOff x="1882" y="2688"/>
            <a:chExt cx="1430" cy="1349"/>
          </a:xfrm>
        </p:grpSpPr>
        <p:pic>
          <p:nvPicPr>
            <p:cNvPr id="6161" name="Picture 26"/>
            <p:cNvPicPr>
              <a:picLocks noChangeAspect="1" noChangeArrowheads="1"/>
            </p:cNvPicPr>
            <p:nvPr/>
          </p:nvPicPr>
          <p:blipFill>
            <a:blip r:embed="rId12" cstate="print"/>
            <a:srcRect l="10620"/>
            <a:stretch>
              <a:fillRect/>
            </a:stretch>
          </p:blipFill>
          <p:spPr bwMode="auto">
            <a:xfrm>
              <a:off x="2860" y="2992"/>
              <a:ext cx="404" cy="603"/>
            </a:xfrm>
            <a:prstGeom prst="rect">
              <a:avLst/>
            </a:prstGeom>
            <a:noFill/>
            <a:ln w="9525">
              <a:noFill/>
              <a:miter lim="800000"/>
              <a:headEnd/>
              <a:tailEnd/>
            </a:ln>
          </p:spPr>
        </p:pic>
        <p:sp>
          <p:nvSpPr>
            <p:cNvPr id="6162" name="AutoShape 27"/>
            <p:cNvSpPr>
              <a:spLocks noChangeArrowheads="1"/>
            </p:cNvSpPr>
            <p:nvPr/>
          </p:nvSpPr>
          <p:spPr bwMode="auto">
            <a:xfrm>
              <a:off x="1882" y="2688"/>
              <a:ext cx="1430" cy="1349"/>
            </a:xfrm>
            <a:prstGeom prst="flowChartAlternateProcess">
              <a:avLst/>
            </a:prstGeom>
            <a:solidFill>
              <a:srgbClr val="FF0000">
                <a:alpha val="20000"/>
              </a:srgbClr>
            </a:solidFill>
            <a:ln w="9525">
              <a:solidFill>
                <a:srgbClr val="FF0000"/>
              </a:solidFill>
              <a:miter lim="800000"/>
              <a:headEnd/>
              <a:tailEnd/>
            </a:ln>
          </p:spPr>
          <p:txBody>
            <a:bodyPr wrap="none" anchor="ctr"/>
            <a:lstStyle/>
            <a:p>
              <a:pPr algn="ctr"/>
              <a:r>
                <a:rPr lang="en-US" sz="2000" b="1" dirty="0">
                  <a:solidFill>
                    <a:schemeClr val="tx1"/>
                  </a:solidFill>
                </a:rPr>
                <a:t>Focus</a:t>
              </a: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p:txBody>
        </p:sp>
      </p:grpSp>
      <p:sp>
        <p:nvSpPr>
          <p:cNvPr id="6160" name="Text Box 2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29" name="Title 28"/>
          <p:cNvSpPr>
            <a:spLocks noGrp="1"/>
          </p:cNvSpPr>
          <p:nvPr>
            <p:ph type="title" idx="4294967295"/>
          </p:nvPr>
        </p:nvSpPr>
        <p:spPr>
          <a:xfrm>
            <a:off x="142844" y="131762"/>
            <a:ext cx="8229600" cy="654032"/>
          </a:xfrm>
          <a:prstGeom prst="rect">
            <a:avLst/>
          </a:prstGeom>
        </p:spPr>
        <p:txBody>
          <a:bodyPr lIns="91405" tIns="45703" rIns="91405" bIns="45703"/>
          <a:lstStyle/>
          <a:p>
            <a:pPr algn="l"/>
            <a:r>
              <a:rPr lang="en-US" sz="3200" dirty="0" smtClean="0"/>
              <a:t>Completing the Building Information Model</a:t>
            </a:r>
            <a:endParaRPr lang="en-GB"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047559"/>
                                        </p:tgtEl>
                                        <p:attrNameLst>
                                          <p:attrName>style.visibility</p:attrName>
                                        </p:attrNameLst>
                                      </p:cBhvr>
                                      <p:to>
                                        <p:strVal val="visible"/>
                                      </p:to>
                                    </p:set>
                                    <p:animEffect transition="in" filter="wipe(right)">
                                      <p:cBhvr>
                                        <p:cTn id="32" dur="500"/>
                                        <p:tgtEl>
                                          <p:spTgt spid="1047559"/>
                                        </p:tgtEl>
                                      </p:cBhvr>
                                    </p:animEffect>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2" presetClass="emph" presetSubtype="0" fill="hold" nodeType="afterEffect">
                                  <p:stCondLst>
                                    <p:cond delay="0"/>
                                  </p:stCondLst>
                                  <p:childTnLst>
                                    <p:animClr clrSpc="rgb" dir="cw">
                                      <p:cBhvr override="childStyle">
                                        <p:cTn id="40" dur="100" fill="hold"/>
                                        <p:tgtEl>
                                          <p:spTgt spid="7"/>
                                        </p:tgtEl>
                                        <p:attrNameLst>
                                          <p:attrName>style.color</p:attrName>
                                        </p:attrNameLst>
                                      </p:cBhvr>
                                      <p:to>
                                        <a:schemeClr val="accent2"/>
                                      </p:to>
                                    </p:animClr>
                                    <p:animClr clrSpc="rgb" dir="cw">
                                      <p:cBhvr>
                                        <p:cTn id="41" dur="100" fill="hold"/>
                                        <p:tgtEl>
                                          <p:spTgt spid="7"/>
                                        </p:tgtEl>
                                        <p:attrNameLst>
                                          <p:attrName>fillcolor</p:attrName>
                                        </p:attrNameLst>
                                      </p:cBhvr>
                                      <p:to>
                                        <a:schemeClr val="accent2"/>
                                      </p:to>
                                    </p:animClr>
                                    <p:set>
                                      <p:cBhvr>
                                        <p:cTn id="42" dur="100" fill="hold"/>
                                        <p:tgtEl>
                                          <p:spTgt spid="7"/>
                                        </p:tgtEl>
                                        <p:attrNameLst>
                                          <p:attrName>fill.type</p:attrName>
                                        </p:attrNameLst>
                                      </p:cBhvr>
                                      <p:to>
                                        <p:strVal val="solid"/>
                                      </p:to>
                                    </p:set>
                                    <p:set>
                                      <p:cBhvr>
                                        <p:cTn id="43" dur="100" fill="hold"/>
                                        <p:tgtEl>
                                          <p:spTgt spid="7"/>
                                        </p:tgtEl>
                                        <p:attrNameLst>
                                          <p:attrName>fill.on</p:attrName>
                                        </p:attrNameLst>
                                      </p:cBhvr>
                                      <p:to>
                                        <p:strVal val="true"/>
                                      </p:to>
                                    </p:set>
                                    <p:animRot by="120000">
                                      <p:cBhvr>
                                        <p:cTn id="44" dur="100" fill="hold">
                                          <p:stCondLst>
                                            <p:cond delay="0"/>
                                          </p:stCondLst>
                                        </p:cTn>
                                        <p:tgtEl>
                                          <p:spTgt spid="7"/>
                                        </p:tgtEl>
                                        <p:attrNameLst>
                                          <p:attrName>r</p:attrName>
                                        </p:attrNameLst>
                                      </p:cBhvr>
                                    </p:animRot>
                                    <p:animRot by="-240000">
                                      <p:cBhvr>
                                        <p:cTn id="45" dur="200" fill="hold">
                                          <p:stCondLst>
                                            <p:cond delay="200"/>
                                          </p:stCondLst>
                                        </p:cTn>
                                        <p:tgtEl>
                                          <p:spTgt spid="7"/>
                                        </p:tgtEl>
                                        <p:attrNameLst>
                                          <p:attrName>r</p:attrName>
                                        </p:attrNameLst>
                                      </p:cBhvr>
                                    </p:animRot>
                                    <p:animRot by="240000">
                                      <p:cBhvr>
                                        <p:cTn id="46" dur="200" fill="hold">
                                          <p:stCondLst>
                                            <p:cond delay="400"/>
                                          </p:stCondLst>
                                        </p:cTn>
                                        <p:tgtEl>
                                          <p:spTgt spid="7"/>
                                        </p:tgtEl>
                                        <p:attrNameLst>
                                          <p:attrName>r</p:attrName>
                                        </p:attrNameLst>
                                      </p:cBhvr>
                                    </p:animRot>
                                    <p:animRot by="-240000">
                                      <p:cBhvr>
                                        <p:cTn id="47" dur="200" fill="hold">
                                          <p:stCondLst>
                                            <p:cond delay="600"/>
                                          </p:stCondLst>
                                        </p:cTn>
                                        <p:tgtEl>
                                          <p:spTgt spid="7"/>
                                        </p:tgtEl>
                                        <p:attrNameLst>
                                          <p:attrName>r</p:attrName>
                                        </p:attrNameLst>
                                      </p:cBhvr>
                                    </p:animRot>
                                    <p:animRot by="120000">
                                      <p:cBhvr>
                                        <p:cTn id="48"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9395" name="Rectangle 2"/>
          <p:cNvSpPr>
            <a:spLocks noGrp="1" noChangeArrowheads="1"/>
          </p:cNvSpPr>
          <p:nvPr>
            <p:ph idx="1"/>
          </p:nvPr>
        </p:nvSpPr>
        <p:spPr>
          <a:xfrm>
            <a:off x="277814" y="1412878"/>
            <a:ext cx="7823200" cy="4608513"/>
          </a:xfrm>
        </p:spPr>
        <p:txBody>
          <a:bodyPr/>
          <a:lstStyle/>
          <a:p>
            <a:pPr marL="342774" lvl="1" indent="-228516">
              <a:buNone/>
            </a:pPr>
            <a:endParaRPr lang="en-GB" sz="2600" smtClean="0"/>
          </a:p>
        </p:txBody>
      </p:sp>
      <p:pic>
        <p:nvPicPr>
          <p:cNvPr id="59396" name="Picture 5" descr="lab-3-1"/>
          <p:cNvPicPr>
            <a:picLocks noChangeAspect="1" noChangeArrowheads="1"/>
          </p:cNvPicPr>
          <p:nvPr/>
        </p:nvPicPr>
        <p:blipFill>
          <a:blip r:embed="rId3" cstate="print"/>
          <a:srcRect/>
          <a:stretch>
            <a:fillRect/>
          </a:stretch>
        </p:blipFill>
        <p:spPr bwMode="auto">
          <a:xfrm>
            <a:off x="5500694" y="4567260"/>
            <a:ext cx="3028950" cy="2076450"/>
          </a:xfrm>
          <a:prstGeom prst="rect">
            <a:avLst/>
          </a:prstGeom>
          <a:noFill/>
          <a:ln w="9525">
            <a:noFill/>
            <a:miter lim="800000"/>
            <a:headEnd/>
            <a:tailEnd/>
          </a:ln>
        </p:spPr>
      </p:pic>
      <p:pic>
        <p:nvPicPr>
          <p:cNvPr id="59397" name="Picture 10" descr="lab-3-2"/>
          <p:cNvPicPr>
            <a:picLocks noChangeAspect="1" noChangeArrowheads="1"/>
          </p:cNvPicPr>
          <p:nvPr/>
        </p:nvPicPr>
        <p:blipFill>
          <a:blip r:embed="rId4" cstate="print"/>
          <a:srcRect/>
          <a:stretch>
            <a:fillRect/>
          </a:stretch>
        </p:blipFill>
        <p:spPr bwMode="auto">
          <a:xfrm>
            <a:off x="287339" y="1325566"/>
            <a:ext cx="5256212" cy="1455737"/>
          </a:xfrm>
          <a:prstGeom prst="rect">
            <a:avLst/>
          </a:prstGeom>
          <a:noFill/>
          <a:ln w="9525">
            <a:noFill/>
            <a:miter lim="800000"/>
            <a:headEnd/>
            <a:tailEnd/>
          </a:ln>
        </p:spPr>
      </p:pic>
      <p:pic>
        <p:nvPicPr>
          <p:cNvPr id="59398" name="Picture 9" descr="lab-3-3"/>
          <p:cNvPicPr>
            <a:picLocks noChangeAspect="1" noChangeArrowheads="1"/>
          </p:cNvPicPr>
          <p:nvPr/>
        </p:nvPicPr>
        <p:blipFill>
          <a:blip r:embed="rId5" cstate="print"/>
          <a:srcRect/>
          <a:stretch>
            <a:fillRect/>
          </a:stretch>
        </p:blipFill>
        <p:spPr bwMode="auto">
          <a:xfrm>
            <a:off x="755650" y="2420939"/>
            <a:ext cx="5073650" cy="1058862"/>
          </a:xfrm>
          <a:prstGeom prst="rect">
            <a:avLst/>
          </a:prstGeom>
          <a:noFill/>
          <a:ln w="9525">
            <a:noFill/>
            <a:miter lim="800000"/>
            <a:headEnd/>
            <a:tailEnd/>
          </a:ln>
        </p:spPr>
      </p:pic>
      <p:pic>
        <p:nvPicPr>
          <p:cNvPr id="59399" name="Picture 8" descr="lab-3-4"/>
          <p:cNvPicPr>
            <a:picLocks noChangeAspect="1" noChangeArrowheads="1"/>
          </p:cNvPicPr>
          <p:nvPr/>
        </p:nvPicPr>
        <p:blipFill>
          <a:blip r:embed="rId6" cstate="print"/>
          <a:srcRect/>
          <a:stretch>
            <a:fillRect/>
          </a:stretch>
        </p:blipFill>
        <p:spPr bwMode="auto">
          <a:xfrm>
            <a:off x="1258888" y="3141666"/>
            <a:ext cx="5257800" cy="1951037"/>
          </a:xfrm>
          <a:prstGeom prst="rect">
            <a:avLst/>
          </a:prstGeom>
          <a:noFill/>
          <a:ln w="9525">
            <a:noFill/>
            <a:miter lim="800000"/>
            <a:headEnd/>
            <a:tailEnd/>
          </a:ln>
        </p:spPr>
      </p:pic>
      <p:sp>
        <p:nvSpPr>
          <p:cNvPr id="59400" name="Text Box 11"/>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5" y="3016250"/>
            <a:ext cx="5929354" cy="1327150"/>
          </a:xfrm>
        </p:spPr>
        <p:txBody>
          <a:bodyPr/>
          <a:lstStyle/>
          <a:p>
            <a:r>
              <a:rPr lang="en-GB" sz="4800" smtClean="0"/>
              <a:t>Structural Analysis Link</a:t>
            </a:r>
            <a:endParaRPr lang="en-GB" sz="4800"/>
          </a:p>
        </p:txBody>
      </p:sp>
      <p:sp>
        <p:nvSpPr>
          <p:cNvPr id="3" name="Subtitle 2"/>
          <p:cNvSpPr>
            <a:spLocks noGrp="1"/>
          </p:cNvSpPr>
          <p:nvPr>
            <p:ph type="subTitle" sz="quarter" idx="1"/>
          </p:nvPr>
        </p:nvSpPr>
        <p:spPr>
          <a:xfrm>
            <a:off x="146850" y="4495800"/>
            <a:ext cx="5614195" cy="838200"/>
          </a:xfrm>
        </p:spPr>
        <p:txBody>
          <a:bodyPr/>
          <a:lstStyle/>
          <a:p>
            <a:endParaRPr lang="en-GB"/>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smtClean="0"/>
              <a:t>Structural Analysis Link</a:t>
            </a:r>
          </a:p>
        </p:txBody>
      </p:sp>
      <p:sp>
        <p:nvSpPr>
          <p:cNvPr id="60419" name="Rectangle 3"/>
          <p:cNvSpPr>
            <a:spLocks noGrp="1" noChangeArrowheads="1"/>
          </p:cNvSpPr>
          <p:nvPr>
            <p:ph idx="1"/>
          </p:nvPr>
        </p:nvSpPr>
        <p:spPr>
          <a:xfrm>
            <a:off x="311782" y="1076259"/>
            <a:ext cx="4688846" cy="2495617"/>
          </a:xfrm>
        </p:spPr>
        <p:txBody>
          <a:bodyPr/>
          <a:lstStyle/>
          <a:p>
            <a:pPr marL="355600" indent="-355600">
              <a:buFont typeface="Wingdings" pitchFamily="2" charset="2"/>
              <a:buChar char="§"/>
            </a:pPr>
            <a:r>
              <a:rPr lang="en-GB" sz="3200" smtClean="0"/>
              <a:t>Introduction</a:t>
            </a:r>
          </a:p>
          <a:p>
            <a:pPr marL="355600" indent="-355600">
              <a:buFont typeface="Wingdings" pitchFamily="2" charset="2"/>
              <a:buChar char="§"/>
            </a:pPr>
            <a:r>
              <a:rPr lang="en-GB" sz="3200" smtClean="0"/>
              <a:t>Export and import</a:t>
            </a:r>
          </a:p>
          <a:p>
            <a:pPr marL="355600" indent="-355600">
              <a:buFont typeface="Wingdings" pitchFamily="2" charset="2"/>
              <a:buChar char="§"/>
            </a:pPr>
            <a:r>
              <a:rPr lang="en-GB" sz="3200" smtClean="0"/>
              <a:t>Practical examples</a:t>
            </a:r>
          </a:p>
          <a:p>
            <a:pPr marL="355600" indent="-355600">
              <a:buFont typeface="Wingdings" pitchFamily="2" charset="2"/>
              <a:buChar char="§"/>
            </a:pPr>
            <a:r>
              <a:rPr lang="en-US" sz="3200" smtClean="0"/>
              <a:t>Sample application</a:t>
            </a:r>
            <a:endParaRPr lang="en-GB" sz="3200" smtClean="0"/>
          </a:p>
        </p:txBody>
      </p:sp>
      <p:pic>
        <p:nvPicPr>
          <p:cNvPr id="60420" name="Picture 5" descr="rslink-01"/>
          <p:cNvPicPr>
            <a:picLocks noChangeAspect="1" noChangeArrowheads="1"/>
          </p:cNvPicPr>
          <p:nvPr/>
        </p:nvPicPr>
        <p:blipFill>
          <a:blip r:embed="rId3" cstate="print"/>
          <a:srcRect/>
          <a:stretch>
            <a:fillRect/>
          </a:stretch>
        </p:blipFill>
        <p:spPr bwMode="auto">
          <a:xfrm>
            <a:off x="2014538" y="3860802"/>
            <a:ext cx="5581650" cy="2333625"/>
          </a:xfrm>
          <a:prstGeom prst="rect">
            <a:avLst/>
          </a:prstGeom>
          <a:noFill/>
          <a:ln w="9525">
            <a:noFill/>
            <a:miter lim="800000"/>
            <a:headEnd/>
            <a:tailEnd/>
          </a:ln>
        </p:spPr>
      </p:pic>
      <p:sp>
        <p:nvSpPr>
          <p:cNvPr id="60421"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Analysis Link Introduction</a:t>
            </a:r>
          </a:p>
        </p:txBody>
      </p:sp>
      <p:sp>
        <p:nvSpPr>
          <p:cNvPr id="61443" name="Rectangle 3"/>
          <p:cNvSpPr>
            <a:spLocks noGrp="1" noChangeArrowheads="1"/>
          </p:cNvSpPr>
          <p:nvPr>
            <p:ph idx="1"/>
          </p:nvPr>
        </p:nvSpPr>
        <p:spPr>
          <a:xfrm>
            <a:off x="311782" y="1076259"/>
            <a:ext cx="8339454" cy="3638625"/>
          </a:xfrm>
        </p:spPr>
        <p:txBody>
          <a:bodyPr/>
          <a:lstStyle/>
          <a:p>
            <a:pPr eaLnBrk="1" hangingPunct="1">
              <a:buFontTx/>
              <a:buNone/>
            </a:pPr>
            <a:r>
              <a:rPr lang="en-GB" sz="2800" smtClean="0"/>
              <a:t>There are MANY ways in which the link can be designed</a:t>
            </a:r>
          </a:p>
          <a:p>
            <a:pPr eaLnBrk="1" hangingPunct="1">
              <a:buFontTx/>
              <a:buNone/>
            </a:pPr>
            <a:r>
              <a:rPr lang="en-GB" sz="2800" smtClean="0"/>
              <a:t>There are MANY implementation scenarios concerning</a:t>
            </a:r>
          </a:p>
          <a:p>
            <a:pPr lvl="1" eaLnBrk="1" hangingPunct="1"/>
            <a:r>
              <a:rPr lang="en-GB" sz="1600" smtClean="0"/>
              <a:t>Which structural elements are passed between the applications</a:t>
            </a:r>
          </a:p>
          <a:p>
            <a:pPr lvl="1" eaLnBrk="1" hangingPunct="1"/>
            <a:r>
              <a:rPr lang="en-GB" sz="1600" smtClean="0"/>
              <a:t>Which kind of model changes are automatically supported in either of them</a:t>
            </a:r>
          </a:p>
          <a:p>
            <a:pPr eaLnBrk="1" hangingPunct="1">
              <a:buFontTx/>
              <a:buNone/>
            </a:pPr>
            <a:r>
              <a:rPr lang="en-GB" sz="2800" smtClean="0"/>
              <a:t>It is up to the particular 3</a:t>
            </a:r>
            <a:r>
              <a:rPr lang="en-GB" sz="2800" baseline="30000" smtClean="0"/>
              <a:t>rd</a:t>
            </a:r>
            <a:r>
              <a:rPr lang="en-GB" sz="2800" smtClean="0"/>
              <a:t> party package and its implementer to design, code and document the link</a:t>
            </a:r>
          </a:p>
          <a:p>
            <a:pPr lvl="1" eaLnBrk="1" hangingPunct="1"/>
            <a:r>
              <a:rPr lang="en-GB" sz="1600" smtClean="0"/>
              <a:t>Revit Structure API provides the </a:t>
            </a:r>
            <a:r>
              <a:rPr lang="en-GB" sz="1600" b="1" u="sng" smtClean="0"/>
              <a:t>tools</a:t>
            </a:r>
            <a:r>
              <a:rPr lang="en-GB" sz="1600" smtClean="0"/>
              <a:t> to do this</a:t>
            </a:r>
          </a:p>
          <a:p>
            <a:pPr lvl="1" eaLnBrk="1" hangingPunct="1"/>
            <a:r>
              <a:rPr lang="en-GB" sz="1600" smtClean="0"/>
              <a:t>RST does not pre-determine the </a:t>
            </a:r>
            <a:r>
              <a:rPr lang="en-GB" sz="1600" b="1" u="sng" smtClean="0"/>
              <a:t>design</a:t>
            </a:r>
            <a:r>
              <a:rPr lang="en-GB" sz="1600" smtClean="0"/>
              <a:t> of the link application</a:t>
            </a:r>
            <a:endParaRPr lang="en-GB" sz="1200" smtClean="0"/>
          </a:p>
        </p:txBody>
      </p:sp>
      <p:sp>
        <p:nvSpPr>
          <p:cNvPr id="61444"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Analysis Link Export</a:t>
            </a:r>
          </a:p>
        </p:txBody>
      </p:sp>
      <p:sp>
        <p:nvSpPr>
          <p:cNvPr id="62467" name="Rectangle 3"/>
          <p:cNvSpPr>
            <a:spLocks noGrp="1" noChangeArrowheads="1"/>
          </p:cNvSpPr>
          <p:nvPr>
            <p:ph idx="1"/>
          </p:nvPr>
        </p:nvSpPr>
        <p:spPr>
          <a:xfrm>
            <a:off x="311783" y="1076261"/>
            <a:ext cx="8724269" cy="3781501"/>
          </a:xfrm>
        </p:spPr>
        <p:txBody>
          <a:bodyPr/>
          <a:lstStyle/>
          <a:p>
            <a:pPr eaLnBrk="1" hangingPunct="1">
              <a:buFontTx/>
              <a:buNone/>
            </a:pPr>
            <a:r>
              <a:rPr lang="en-GB" sz="2400" smtClean="0"/>
              <a:t>Data export from Revit to 3</a:t>
            </a:r>
            <a:r>
              <a:rPr lang="en-GB" sz="2400" baseline="30000" smtClean="0"/>
              <a:t>rd</a:t>
            </a:r>
            <a:r>
              <a:rPr lang="en-GB" sz="2400" smtClean="0"/>
              <a:t> party A&amp;D application</a:t>
            </a:r>
          </a:p>
          <a:p>
            <a:pPr eaLnBrk="1" hangingPunct="1">
              <a:buFontTx/>
              <a:buNone/>
            </a:pPr>
            <a:r>
              <a:rPr lang="en-GB" sz="2400" smtClean="0"/>
              <a:t>Use a custom Revit external command to export relevant data</a:t>
            </a:r>
          </a:p>
          <a:p>
            <a:pPr lvl="1" eaLnBrk="1" hangingPunct="1"/>
            <a:r>
              <a:rPr lang="en-GB" sz="1600" smtClean="0"/>
              <a:t>App's native file/DB format </a:t>
            </a:r>
            <a:r>
              <a:rPr lang="en-GB" sz="1600" smtClean="0">
                <a:cs typeface="Arial" charset="0"/>
              </a:rPr>
              <a:t>—</a:t>
            </a:r>
            <a:r>
              <a:rPr lang="en-GB" sz="1600" smtClean="0"/>
              <a:t> typically proprietary</a:t>
            </a:r>
          </a:p>
          <a:p>
            <a:pPr lvl="1" eaLnBrk="1" hangingPunct="1"/>
            <a:r>
              <a:rPr lang="en-GB" sz="1600" smtClean="0"/>
              <a:t>App's neutral file/DB format </a:t>
            </a:r>
            <a:r>
              <a:rPr lang="en-GB" sz="1600" smtClean="0">
                <a:cs typeface="Arial" charset="0"/>
              </a:rPr>
              <a:t>—</a:t>
            </a:r>
            <a:r>
              <a:rPr lang="en-GB" sz="1600" smtClean="0"/>
              <a:t> typically public</a:t>
            </a:r>
          </a:p>
          <a:p>
            <a:pPr lvl="1" eaLnBrk="1" hangingPunct="1"/>
            <a:r>
              <a:rPr lang="en-GB" sz="1600" smtClean="0"/>
              <a:t>Public neutral file/DB format supported by the app</a:t>
            </a:r>
          </a:p>
          <a:p>
            <a:pPr lvl="1" eaLnBrk="1" hangingPunct="1"/>
            <a:r>
              <a:rPr lang="en-GB" sz="1600" smtClean="0"/>
              <a:t>Intermediate file/DB format purpose-designed for the link</a:t>
            </a:r>
          </a:p>
          <a:p>
            <a:pPr lvl="1" eaLnBrk="1" hangingPunct="1"/>
            <a:r>
              <a:rPr lang="en-GB" sz="1600" smtClean="0"/>
              <a:t>...</a:t>
            </a:r>
          </a:p>
          <a:p>
            <a:pPr>
              <a:spcBef>
                <a:spcPts val="1800"/>
              </a:spcBef>
            </a:pPr>
            <a:r>
              <a:rPr lang="en-GB" sz="2400" smtClean="0"/>
              <a:t>The choice depends on the combination of technical, functional, commercial and political requirements...</a:t>
            </a:r>
            <a:endParaRPr lang="en-GB" b="1" smtClean="0"/>
          </a:p>
        </p:txBody>
      </p:sp>
      <p:sp>
        <p:nvSpPr>
          <p:cNvPr id="624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GB" smtClean="0"/>
              <a:t>Analysis Link Import</a:t>
            </a:r>
          </a:p>
        </p:txBody>
      </p:sp>
      <p:sp>
        <p:nvSpPr>
          <p:cNvPr id="63491" name="Rectangle 3"/>
          <p:cNvSpPr>
            <a:spLocks noGrp="1" noChangeArrowheads="1"/>
          </p:cNvSpPr>
          <p:nvPr>
            <p:ph idx="1"/>
          </p:nvPr>
        </p:nvSpPr>
        <p:spPr>
          <a:xfrm>
            <a:off x="311782" y="1076261"/>
            <a:ext cx="8339454" cy="3138559"/>
          </a:xfrm>
        </p:spPr>
        <p:txBody>
          <a:bodyPr/>
          <a:lstStyle/>
          <a:p>
            <a:pPr marL="358687" indent="-358687">
              <a:buFont typeface="Wingdings" pitchFamily="2" charset="2"/>
              <a:buChar char="§"/>
            </a:pPr>
            <a:r>
              <a:rPr lang="en-GB" sz="2800" smtClean="0"/>
              <a:t>Define another custom Revit external command</a:t>
            </a:r>
          </a:p>
          <a:p>
            <a:pPr marL="358687" indent="-358687">
              <a:buFont typeface="Wingdings" pitchFamily="2" charset="2"/>
              <a:buChar char="§"/>
            </a:pPr>
            <a:r>
              <a:rPr lang="en-GB" sz="2800" smtClean="0"/>
              <a:t>The choice of options and reasoning is basically the same as for the export</a:t>
            </a:r>
          </a:p>
          <a:p>
            <a:pPr marL="358687" indent="-358687">
              <a:buFont typeface="Wingdings" pitchFamily="2" charset="2"/>
              <a:buChar char="§"/>
            </a:pPr>
            <a:r>
              <a:rPr lang="en-GB" sz="2800" smtClean="0"/>
              <a:t>The chosen file format need not be the same as for the export, though typically it would be</a:t>
            </a:r>
          </a:p>
        </p:txBody>
      </p:sp>
      <p:sp>
        <p:nvSpPr>
          <p:cNvPr id="634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Examples</a:t>
            </a:r>
          </a:p>
        </p:txBody>
      </p:sp>
      <p:sp>
        <p:nvSpPr>
          <p:cNvPr id="64515" name="Rectangle 3"/>
          <p:cNvSpPr>
            <a:spLocks noGrp="1" noChangeArrowheads="1"/>
          </p:cNvSpPr>
          <p:nvPr>
            <p:ph idx="1"/>
          </p:nvPr>
        </p:nvSpPr>
        <p:spPr>
          <a:xfrm>
            <a:off x="311782" y="1076259"/>
            <a:ext cx="8339454" cy="4638757"/>
          </a:xfrm>
        </p:spPr>
        <p:txBody>
          <a:bodyPr/>
          <a:lstStyle/>
          <a:p>
            <a:r>
              <a:rPr lang="en-GB" smtClean="0"/>
              <a:t>RstLink</a:t>
            </a:r>
          </a:p>
          <a:p>
            <a:pPr lvl="1"/>
            <a:r>
              <a:rPr lang="en-US" smtClean="0"/>
              <a:t>Simple demonstration application</a:t>
            </a:r>
            <a:endParaRPr lang="en-GB" smtClean="0"/>
          </a:p>
          <a:p>
            <a:r>
              <a:rPr lang="en-GB" smtClean="0"/>
              <a:t>MidasLink</a:t>
            </a:r>
          </a:p>
          <a:p>
            <a:pPr lvl="1"/>
            <a:r>
              <a:rPr lang="en-US" smtClean="0"/>
              <a:t>Simple but real</a:t>
            </a:r>
            <a:endParaRPr lang="en-GB" smtClean="0"/>
          </a:p>
          <a:p>
            <a:r>
              <a:rPr lang="en-GB" smtClean="0"/>
              <a:t>FireRating</a:t>
            </a:r>
          </a:p>
          <a:p>
            <a:pPr lvl="1"/>
            <a:r>
              <a:rPr lang="en-US" smtClean="0"/>
              <a:t>Minimal generic Revit </a:t>
            </a:r>
            <a:endParaRPr lang="en-GB" smtClean="0"/>
          </a:p>
          <a:p>
            <a:r>
              <a:rPr lang="en-GB" smtClean="0"/>
              <a:t>RDBLink</a:t>
            </a:r>
          </a:p>
          <a:p>
            <a:pPr lvl="1"/>
            <a:r>
              <a:rPr lang="en-US" smtClean="0"/>
              <a:t>Generic Revit BIM, not RST specific</a:t>
            </a:r>
            <a:endParaRPr lang="en-GB" smtClean="0"/>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a:t>
            </a:r>
          </a:p>
        </p:txBody>
      </p:sp>
      <p:sp>
        <p:nvSpPr>
          <p:cNvPr id="64515" name="Rectangle 3"/>
          <p:cNvSpPr>
            <a:spLocks noGrp="1" noChangeArrowheads="1"/>
          </p:cNvSpPr>
          <p:nvPr>
            <p:ph idx="1"/>
          </p:nvPr>
        </p:nvSpPr>
        <p:spPr>
          <a:xfrm>
            <a:off x="311782" y="1076259"/>
            <a:ext cx="8339454" cy="5067385"/>
          </a:xfrm>
        </p:spPr>
        <p:txBody>
          <a:bodyPr/>
          <a:lstStyle/>
          <a:p>
            <a:pPr eaLnBrk="1" hangingPunct="1">
              <a:buFontTx/>
              <a:buNone/>
            </a:pPr>
            <a:r>
              <a:rPr lang="en-GB" sz="3200" smtClean="0"/>
              <a:t>AutoCAD simulates A&amp;D 3</a:t>
            </a:r>
            <a:r>
              <a:rPr lang="en-GB" sz="3200" baseline="30000" smtClean="0"/>
              <a:t>rd</a:t>
            </a:r>
            <a:r>
              <a:rPr lang="en-GB" sz="3200" smtClean="0"/>
              <a:t> party app</a:t>
            </a:r>
          </a:p>
          <a:p>
            <a:pPr lvl="1" eaLnBrk="1" hangingPunct="1"/>
            <a:r>
              <a:rPr lang="en-GB" smtClean="0"/>
              <a:t>AutoCAD.NET API utilities used on the 'other' side</a:t>
            </a:r>
          </a:p>
          <a:p>
            <a:pPr lvl="1" eaLnBrk="1" hangingPunct="1"/>
            <a:r>
              <a:rPr lang="en-GB" smtClean="0"/>
              <a:t>Xdata used to store Revit Structure specific info on standard AutoCAD entities</a:t>
            </a:r>
          </a:p>
          <a:p>
            <a:pPr lvl="1" eaLnBrk="1" hangingPunct="1"/>
            <a:r>
              <a:rPr lang="en-GB" smtClean="0"/>
              <a:t>AutoCAD Dynamic Properties COM API used for the link-specific UI within AutoCAD</a:t>
            </a:r>
          </a:p>
          <a:p>
            <a:pPr eaLnBrk="1" hangingPunct="1">
              <a:buFontTx/>
              <a:buNone/>
            </a:pPr>
            <a:r>
              <a:rPr lang="en-GB" sz="3200" smtClean="0"/>
              <a:t>Intermediate, purpose designed XML</a:t>
            </a:r>
          </a:p>
          <a:p>
            <a:pPr lvl="1"/>
            <a:r>
              <a:rPr lang="en-GB" smtClean="0"/>
              <a:t>Used in both directions</a:t>
            </a:r>
          </a:p>
          <a:p>
            <a:pPr lvl="1" eaLnBrk="1" hangingPunct="1"/>
            <a:r>
              <a:rPr lang="en-GB" smtClean="0"/>
              <a:t>For simplicity, based on .NET SOAP serialization</a:t>
            </a:r>
          </a:p>
          <a:p>
            <a:pPr lvl="1" eaLnBrk="1" hangingPunct="1"/>
            <a:r>
              <a:rPr lang="en-GB" smtClean="0"/>
              <a:t>Custom .NET neutral classes utilized by both sides' export/import commands</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GB" smtClean="0"/>
              <a:t>RstLink Modules</a:t>
            </a:r>
          </a:p>
        </p:txBody>
      </p:sp>
      <p:sp>
        <p:nvSpPr>
          <p:cNvPr id="65539" name="Rectangle 3"/>
          <p:cNvSpPr>
            <a:spLocks noGrp="1" noChangeArrowheads="1"/>
          </p:cNvSpPr>
          <p:nvPr>
            <p:ph idx="1"/>
          </p:nvPr>
        </p:nvSpPr>
        <p:spPr>
          <a:xfrm>
            <a:off x="311782" y="1076259"/>
            <a:ext cx="7760680" cy="5161126"/>
          </a:xfrm>
        </p:spPr>
        <p:txBody>
          <a:bodyPr/>
          <a:lstStyle/>
          <a:p>
            <a:pPr>
              <a:spcBef>
                <a:spcPts val="300"/>
              </a:spcBef>
            </a:pPr>
            <a:r>
              <a:rPr lang="en-GB" sz="2800" smtClean="0"/>
              <a:t>RstLink</a:t>
            </a:r>
          </a:p>
          <a:p>
            <a:pPr lvl="1">
              <a:spcBef>
                <a:spcPts val="300"/>
              </a:spcBef>
            </a:pPr>
            <a:r>
              <a:rPr lang="en-GB" smtClean="0"/>
              <a:t>Helper dll shared by both acad and revit client</a:t>
            </a:r>
          </a:p>
          <a:p>
            <a:pPr>
              <a:spcBef>
                <a:spcPts val="300"/>
              </a:spcBef>
            </a:pPr>
            <a:r>
              <a:rPr lang="en-GB" sz="2800" smtClean="0"/>
              <a:t>RSLinkRevitClient</a:t>
            </a:r>
          </a:p>
          <a:p>
            <a:pPr lvl="1">
              <a:spcBef>
                <a:spcPts val="300"/>
              </a:spcBef>
            </a:pPr>
            <a:r>
              <a:rPr lang="en-GB" smtClean="0"/>
              <a:t>Revit command implementations</a:t>
            </a:r>
          </a:p>
          <a:p>
            <a:pPr lvl="1">
              <a:spcBef>
                <a:spcPts val="0"/>
              </a:spcBef>
            </a:pPr>
            <a:r>
              <a:rPr lang="en-GB" noProof="1" smtClean="0"/>
              <a:t>RSLinkImport</a:t>
            </a:r>
            <a:r>
              <a:rPr lang="en-US" smtClean="0"/>
              <a:t>, </a:t>
            </a:r>
            <a:r>
              <a:rPr lang="en-US" noProof="1" smtClean="0"/>
              <a:t>RSLinkExport</a:t>
            </a:r>
            <a:endParaRPr lang="en-GB" smtClean="0"/>
          </a:p>
          <a:p>
            <a:pPr>
              <a:spcBef>
                <a:spcPts val="300"/>
              </a:spcBef>
            </a:pPr>
            <a:r>
              <a:rPr lang="en-GB" sz="2800" smtClean="0"/>
              <a:t>RSLinkRevitApp</a:t>
            </a:r>
          </a:p>
          <a:p>
            <a:pPr lvl="1">
              <a:spcBef>
                <a:spcPts val="300"/>
              </a:spcBef>
            </a:pPr>
            <a:r>
              <a:rPr lang="en-GB" smtClean="0"/>
              <a:t>Revit external application</a:t>
            </a:r>
          </a:p>
          <a:p>
            <a:pPr>
              <a:spcBef>
                <a:spcPts val="300"/>
              </a:spcBef>
            </a:pPr>
            <a:r>
              <a:rPr lang="en-GB" sz="2800" smtClean="0"/>
              <a:t>RSLinkAcadClient</a:t>
            </a:r>
          </a:p>
          <a:p>
            <a:pPr lvl="1">
              <a:spcBef>
                <a:spcPts val="300"/>
              </a:spcBef>
            </a:pPr>
            <a:r>
              <a:rPr lang="en-GB" smtClean="0"/>
              <a:t>AutoCAD.NET client</a:t>
            </a:r>
          </a:p>
          <a:p>
            <a:pPr lvl="1">
              <a:spcBef>
                <a:spcPts val="0"/>
              </a:spcBef>
            </a:pPr>
            <a:r>
              <a:rPr lang="en-GB" noProof="1" smtClean="0"/>
              <a:t>RSImport</a:t>
            </a:r>
            <a:r>
              <a:rPr lang="en-US" smtClean="0"/>
              <a:t>, </a:t>
            </a:r>
            <a:r>
              <a:rPr lang="en-US" noProof="1" smtClean="0"/>
              <a:t>RSExport</a:t>
            </a:r>
            <a:r>
              <a:rPr lang="en-US" smtClean="0"/>
              <a:t>, </a:t>
            </a:r>
            <a:r>
              <a:rPr lang="en-US" noProof="1" smtClean="0"/>
              <a:t>RSMakeMember</a:t>
            </a:r>
            <a:endParaRPr lang="en-GB" smtClean="0"/>
          </a:p>
          <a:p>
            <a:pPr>
              <a:spcBef>
                <a:spcPts val="300"/>
              </a:spcBef>
            </a:pPr>
            <a:r>
              <a:rPr lang="en-GB" sz="2800" smtClean="0"/>
              <a:t>RSLinkAcadClientDynProps</a:t>
            </a:r>
          </a:p>
          <a:p>
            <a:pPr lvl="1">
              <a:spcBef>
                <a:spcPts val="300"/>
              </a:spcBef>
            </a:pPr>
            <a:r>
              <a:rPr lang="en-GB" smtClean="0"/>
              <a:t>Dynamic Revit properties for AutoCAD objects</a:t>
            </a:r>
          </a:p>
        </p:txBody>
      </p:sp>
      <p:pic>
        <p:nvPicPr>
          <p:cNvPr id="65540" name="Picture 4" descr="rslink-04"/>
          <p:cNvPicPr>
            <a:picLocks noChangeAspect="1" noChangeArrowheads="1"/>
          </p:cNvPicPr>
          <p:nvPr/>
        </p:nvPicPr>
        <p:blipFill>
          <a:blip r:embed="rId3" cstate="print"/>
          <a:srcRect/>
          <a:stretch>
            <a:fillRect/>
          </a:stretch>
        </p:blipFill>
        <p:spPr bwMode="auto">
          <a:xfrm>
            <a:off x="6072198" y="2262202"/>
            <a:ext cx="2133600" cy="323850"/>
          </a:xfrm>
          <a:prstGeom prst="rect">
            <a:avLst/>
          </a:prstGeom>
          <a:noFill/>
          <a:ln w="9525">
            <a:noFill/>
            <a:miter lim="800000"/>
            <a:headEnd/>
            <a:tailEnd/>
          </a:ln>
        </p:spPr>
      </p:pic>
      <p:pic>
        <p:nvPicPr>
          <p:cNvPr id="65541" name="Picture 5" descr="rslink-07"/>
          <p:cNvPicPr>
            <a:picLocks noChangeAspect="1" noChangeArrowheads="1"/>
          </p:cNvPicPr>
          <p:nvPr/>
        </p:nvPicPr>
        <p:blipFill>
          <a:blip r:embed="rId4" cstate="print"/>
          <a:srcRect/>
          <a:stretch>
            <a:fillRect/>
          </a:stretch>
        </p:blipFill>
        <p:spPr bwMode="auto">
          <a:xfrm>
            <a:off x="6681798" y="3268676"/>
            <a:ext cx="1522412" cy="2017712"/>
          </a:xfrm>
          <a:prstGeom prst="rect">
            <a:avLst/>
          </a:prstGeom>
          <a:noFill/>
          <a:ln w="9525">
            <a:noFill/>
            <a:miter lim="800000"/>
            <a:headEnd/>
            <a:tailEnd/>
          </a:ln>
        </p:spPr>
      </p:pic>
      <p:sp>
        <p:nvSpPr>
          <p:cNvPr id="6554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GB" smtClean="0"/>
              <a:t>RstLink Revit Export</a:t>
            </a:r>
          </a:p>
        </p:txBody>
      </p:sp>
      <p:sp>
        <p:nvSpPr>
          <p:cNvPr id="66563" name="Rectangle 3"/>
          <p:cNvSpPr>
            <a:spLocks noGrp="1" noChangeArrowheads="1"/>
          </p:cNvSpPr>
          <p:nvPr>
            <p:ph idx="1"/>
          </p:nvPr>
        </p:nvSpPr>
        <p:spPr/>
        <p:txBody>
          <a:bodyPr/>
          <a:lstStyle/>
          <a:p>
            <a:pPr eaLnBrk="1" hangingPunct="1">
              <a:buFontTx/>
              <a:buNone/>
            </a:pPr>
            <a:endParaRPr lang="en-GB" smtClean="0"/>
          </a:p>
        </p:txBody>
      </p:sp>
      <p:pic>
        <p:nvPicPr>
          <p:cNvPr id="66564" name="Picture 4" descr="rslink-04"/>
          <p:cNvPicPr>
            <a:picLocks noChangeAspect="1" noChangeArrowheads="1"/>
          </p:cNvPicPr>
          <p:nvPr/>
        </p:nvPicPr>
        <p:blipFill>
          <a:blip r:embed="rId3" cstate="print"/>
          <a:srcRect/>
          <a:stretch>
            <a:fillRect/>
          </a:stretch>
        </p:blipFill>
        <p:spPr bwMode="auto">
          <a:xfrm>
            <a:off x="6296052" y="2327281"/>
            <a:ext cx="2133600" cy="323850"/>
          </a:xfrm>
          <a:prstGeom prst="rect">
            <a:avLst/>
          </a:prstGeom>
          <a:noFill/>
          <a:ln w="9525">
            <a:noFill/>
            <a:miter lim="800000"/>
            <a:headEnd/>
            <a:tailEnd/>
          </a:ln>
        </p:spPr>
      </p:pic>
      <p:pic>
        <p:nvPicPr>
          <p:cNvPr id="66565" name="Picture 5" descr="rslink-02"/>
          <p:cNvPicPr>
            <a:picLocks noChangeAspect="1" noChangeArrowheads="1"/>
          </p:cNvPicPr>
          <p:nvPr/>
        </p:nvPicPr>
        <p:blipFill>
          <a:blip r:embed="rId4" cstate="print"/>
          <a:srcRect/>
          <a:stretch>
            <a:fillRect/>
          </a:stretch>
        </p:blipFill>
        <p:spPr bwMode="auto">
          <a:xfrm>
            <a:off x="448638" y="1498600"/>
            <a:ext cx="5623560" cy="3611880"/>
          </a:xfrm>
          <a:prstGeom prst="rect">
            <a:avLst/>
          </a:prstGeom>
          <a:noFill/>
          <a:ln w="9525">
            <a:noFill/>
            <a:miter lim="800000"/>
            <a:headEnd/>
            <a:tailEnd/>
          </a:ln>
        </p:spPr>
      </p:pic>
      <p:pic>
        <p:nvPicPr>
          <p:cNvPr id="66566" name="Picture 6" descr="rslink-03"/>
          <p:cNvPicPr>
            <a:picLocks noChangeAspect="1" noChangeArrowheads="1"/>
          </p:cNvPicPr>
          <p:nvPr/>
        </p:nvPicPr>
        <p:blipFill>
          <a:blip r:embed="rId5" cstate="print"/>
          <a:srcRect/>
          <a:stretch>
            <a:fillRect/>
          </a:stretch>
        </p:blipFill>
        <p:spPr bwMode="auto">
          <a:xfrm>
            <a:off x="6160570" y="3405194"/>
            <a:ext cx="2419350" cy="952500"/>
          </a:xfrm>
          <a:prstGeom prst="rect">
            <a:avLst/>
          </a:prstGeom>
          <a:noFill/>
          <a:ln w="9525">
            <a:noFill/>
            <a:miter lim="800000"/>
            <a:headEnd/>
            <a:tailEnd/>
          </a:ln>
        </p:spPr>
      </p:pic>
      <p:sp>
        <p:nvSpPr>
          <p:cNvPr id="66567"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 y="3028950"/>
            <a:ext cx="8582025" cy="3352800"/>
          </a:xfrm>
          <a:prstGeom prst="rect">
            <a:avLst/>
          </a:prstGeom>
          <a:solidFill>
            <a:schemeClr val="bg1"/>
          </a:solidFill>
          <a:ln w="9525">
            <a:noFill/>
            <a:miter lim="800000"/>
            <a:headEnd/>
            <a:tailEnd/>
          </a:ln>
        </p:spPr>
        <p:txBody>
          <a:bodyPr wrap="none" lIns="91405" tIns="45703" rIns="91405" bIns="45703" anchor="ctr"/>
          <a:lstStyle/>
          <a:p>
            <a:endParaRPr lang="en-GB" sz="2000" dirty="0">
              <a:solidFill>
                <a:schemeClr val="tx1"/>
              </a:solidFill>
            </a:endParaRPr>
          </a:p>
        </p:txBody>
      </p:sp>
      <p:pic>
        <p:nvPicPr>
          <p:cNvPr id="717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019460" y="3300413"/>
            <a:ext cx="1798638" cy="992187"/>
          </a:xfrm>
          <a:prstGeom prst="rect">
            <a:avLst/>
          </a:prstGeom>
          <a:noFill/>
          <a:ln w="9525">
            <a:noFill/>
            <a:miter lim="800000"/>
            <a:headEnd/>
            <a:tailEnd/>
          </a:ln>
        </p:spPr>
      </p:pic>
      <p:pic>
        <p:nvPicPr>
          <p:cNvPr id="7173" name="Picture 5"/>
          <p:cNvPicPr>
            <a:picLocks noChangeAspect="1" noChangeArrowheads="1"/>
          </p:cNvPicPr>
          <p:nvPr/>
        </p:nvPicPr>
        <p:blipFill>
          <a:blip r:embed="rId5" cstate="print">
            <a:clrChange>
              <a:clrFrom>
                <a:srgbClr val="FFFFFF"/>
              </a:clrFrom>
              <a:clrTo>
                <a:srgbClr val="FFFFFF">
                  <a:alpha val="0"/>
                </a:srgbClr>
              </a:clrTo>
            </a:clrChange>
          </a:blip>
          <a:srcRect t="23178"/>
          <a:stretch>
            <a:fillRect/>
          </a:stretch>
        </p:blipFill>
        <p:spPr bwMode="auto">
          <a:xfrm>
            <a:off x="450885" y="3140078"/>
            <a:ext cx="2162175" cy="1300163"/>
          </a:xfrm>
          <a:prstGeom prst="rect">
            <a:avLst/>
          </a:prstGeom>
          <a:noFill/>
          <a:ln w="9525">
            <a:noFill/>
            <a:miter lim="800000"/>
            <a:headEnd/>
            <a:tailEnd/>
          </a:ln>
        </p:spPr>
      </p:pic>
      <p:pic>
        <p:nvPicPr>
          <p:cNvPr id="7174" name="Picture 6"/>
          <p:cNvPicPr>
            <a:picLocks noChangeAspect="1" noChangeArrowheads="1"/>
          </p:cNvPicPr>
          <p:nvPr/>
        </p:nvPicPr>
        <p:blipFill>
          <a:blip r:embed="rId6" cstate="print"/>
          <a:srcRect/>
          <a:stretch>
            <a:fillRect/>
          </a:stretch>
        </p:blipFill>
        <p:spPr bwMode="auto">
          <a:xfrm>
            <a:off x="5214942" y="3084513"/>
            <a:ext cx="1754187" cy="1443037"/>
          </a:xfrm>
          <a:prstGeom prst="rect">
            <a:avLst/>
          </a:prstGeom>
          <a:noFill/>
          <a:ln w="9525">
            <a:noFill/>
            <a:miter lim="800000"/>
            <a:headEnd/>
            <a:tailEnd/>
          </a:ln>
        </p:spPr>
      </p:pic>
      <p:pic>
        <p:nvPicPr>
          <p:cNvPr id="7175" name="Picture 7"/>
          <p:cNvPicPr>
            <a:picLocks noChangeAspect="1" noChangeArrowheads="1"/>
          </p:cNvPicPr>
          <p:nvPr/>
        </p:nvPicPr>
        <p:blipFill>
          <a:blip r:embed="rId7" cstate="print"/>
          <a:srcRect/>
          <a:stretch>
            <a:fillRect/>
          </a:stretch>
        </p:blipFill>
        <p:spPr bwMode="auto">
          <a:xfrm>
            <a:off x="3054384" y="4572000"/>
            <a:ext cx="1601788" cy="1354138"/>
          </a:xfrm>
          <a:prstGeom prst="rect">
            <a:avLst/>
          </a:prstGeom>
          <a:noFill/>
          <a:ln w="9525">
            <a:noFill/>
            <a:miter lim="800000"/>
            <a:headEnd/>
            <a:tailEnd/>
          </a:ln>
        </p:spPr>
      </p:pic>
      <p:pic>
        <p:nvPicPr>
          <p:cNvPr id="7176" name="Picture 8"/>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533434" y="4668841"/>
            <a:ext cx="2154238" cy="1495425"/>
          </a:xfrm>
          <a:prstGeom prst="rect">
            <a:avLst/>
          </a:prstGeom>
          <a:noFill/>
          <a:ln w="9525">
            <a:noFill/>
            <a:miter lim="800000"/>
            <a:headEnd/>
            <a:tailEnd/>
          </a:ln>
        </p:spPr>
      </p:pic>
      <p:pic>
        <p:nvPicPr>
          <p:cNvPr id="7177" name="Picture 9" descr="The Vue"/>
          <p:cNvPicPr>
            <a:picLocks noChangeAspect="1" noChangeArrowheads="1"/>
          </p:cNvPicPr>
          <p:nvPr/>
        </p:nvPicPr>
        <p:blipFill>
          <a:blip r:embed="rId9" cstate="print"/>
          <a:srcRect l="26230" t="1299" r="23627" b="1299"/>
          <a:stretch>
            <a:fillRect/>
          </a:stretch>
        </p:blipFill>
        <p:spPr bwMode="auto">
          <a:xfrm>
            <a:off x="7215206" y="2857496"/>
            <a:ext cx="1252538" cy="3276600"/>
          </a:xfrm>
          <a:prstGeom prst="rect">
            <a:avLst/>
          </a:prstGeom>
          <a:noFill/>
          <a:ln w="9525">
            <a:noFill/>
            <a:miter lim="800000"/>
            <a:headEnd/>
            <a:tailEnd/>
          </a:ln>
        </p:spPr>
      </p:pic>
      <p:pic>
        <p:nvPicPr>
          <p:cNvPr id="7178" name="Picture 10" descr="Turnberry"/>
          <p:cNvPicPr>
            <a:picLocks noChangeAspect="1" noChangeArrowheads="1"/>
          </p:cNvPicPr>
          <p:nvPr/>
        </p:nvPicPr>
        <p:blipFill>
          <a:blip r:embed="rId10" cstate="print"/>
          <a:srcRect/>
          <a:stretch>
            <a:fillRect/>
          </a:stretch>
        </p:blipFill>
        <p:spPr bwMode="auto">
          <a:xfrm>
            <a:off x="5341939" y="4765672"/>
            <a:ext cx="1376362" cy="1270000"/>
          </a:xfrm>
          <a:prstGeom prst="rect">
            <a:avLst/>
          </a:prstGeom>
          <a:noFill/>
          <a:ln w="9525">
            <a:noFill/>
            <a:miter lim="800000"/>
            <a:headEnd/>
            <a:tailEnd/>
          </a:ln>
        </p:spPr>
      </p:pic>
      <p:sp>
        <p:nvSpPr>
          <p:cNvPr id="7179" name="KMA4F595B"/>
          <p:cNvSpPr>
            <a:spLocks noChangeArrowheads="1"/>
          </p:cNvSpPr>
          <p:nvPr>
            <p:custDataLst>
              <p:tags r:id="rId1"/>
            </p:custDataLst>
          </p:nvPr>
        </p:nvSpPr>
        <p:spPr bwMode="auto">
          <a:xfrm>
            <a:off x="357225" y="1209675"/>
            <a:ext cx="8435975" cy="1551194"/>
          </a:xfrm>
          <a:prstGeom prst="rect">
            <a:avLst/>
          </a:prstGeom>
          <a:noFill/>
          <a:ln w="9525">
            <a:noFill/>
            <a:miter lim="800000"/>
            <a:headEnd/>
            <a:tailEnd/>
          </a:ln>
        </p:spPr>
        <p:txBody>
          <a:bodyPr wrap="square" lIns="0" tIns="0" rIns="0" bIns="0">
            <a:spAutoFit/>
          </a:bodyPr>
          <a:lstStyle/>
          <a:p>
            <a:pPr marL="287232" lvl="1" indent="-172975">
              <a:spcBef>
                <a:spcPct val="15000"/>
              </a:spcBef>
              <a:spcAft>
                <a:spcPct val="15000"/>
              </a:spcAft>
              <a:buClr>
                <a:schemeClr val="folHlink"/>
              </a:buClr>
              <a:buSzPct val="80000"/>
            </a:pPr>
            <a:r>
              <a:rPr lang="en-US" sz="2800" b="1" dirty="0">
                <a:solidFill>
                  <a:schemeClr val="folHlink"/>
                </a:solidFill>
                <a:latin typeface="+mj-lt"/>
              </a:rPr>
              <a:t>Buildings</a:t>
            </a:r>
            <a:r>
              <a:rPr lang="en-US" sz="2800" dirty="0">
                <a:solidFill>
                  <a:schemeClr val="tx1"/>
                </a:solidFill>
                <a:latin typeface="+mj-lt"/>
              </a:rPr>
              <a:t> - </a:t>
            </a:r>
          </a:p>
          <a:p>
            <a:pPr marL="287232" lvl="1" indent="-172975">
              <a:spcBef>
                <a:spcPct val="15000"/>
              </a:spcBef>
              <a:spcAft>
                <a:spcPct val="15000"/>
              </a:spcAft>
              <a:buClr>
                <a:schemeClr val="folHlink"/>
              </a:buClr>
              <a:buSzPct val="80000"/>
            </a:pPr>
            <a:r>
              <a:rPr lang="en-US" sz="2800" dirty="0">
                <a:solidFill>
                  <a:schemeClr val="tx1"/>
                </a:solidFill>
                <a:latin typeface="+mj-lt"/>
              </a:rPr>
              <a:t>Any </a:t>
            </a:r>
            <a:r>
              <a:rPr lang="en-US" sz="2800" b="1" i="1" dirty="0">
                <a:solidFill>
                  <a:schemeClr val="folHlink"/>
                </a:solidFill>
                <a:latin typeface="+mj-lt"/>
              </a:rPr>
              <a:t>Type</a:t>
            </a:r>
            <a:r>
              <a:rPr lang="en-US" sz="2800" dirty="0">
                <a:solidFill>
                  <a:schemeClr val="tx1"/>
                </a:solidFill>
                <a:latin typeface="+mj-lt"/>
              </a:rPr>
              <a:t>, any </a:t>
            </a:r>
            <a:r>
              <a:rPr lang="en-US" sz="2800" b="1" i="1" dirty="0">
                <a:solidFill>
                  <a:schemeClr val="folHlink"/>
                </a:solidFill>
                <a:latin typeface="+mj-lt"/>
              </a:rPr>
              <a:t>Size</a:t>
            </a:r>
            <a:r>
              <a:rPr lang="en-US" sz="2800" dirty="0">
                <a:solidFill>
                  <a:schemeClr val="tx1"/>
                </a:solidFill>
                <a:latin typeface="+mj-lt"/>
              </a:rPr>
              <a:t>, any </a:t>
            </a:r>
            <a:r>
              <a:rPr lang="en-US" sz="2800" b="1" i="1" dirty="0">
                <a:solidFill>
                  <a:schemeClr val="folHlink"/>
                </a:solidFill>
                <a:latin typeface="+mj-lt"/>
              </a:rPr>
              <a:t>Complexity</a:t>
            </a:r>
            <a:r>
              <a:rPr lang="en-US" sz="2800" dirty="0">
                <a:latin typeface="+mj-lt"/>
              </a:rPr>
              <a:t> </a:t>
            </a:r>
          </a:p>
          <a:p>
            <a:pPr marL="287232" lvl="1" indent="-172975">
              <a:spcBef>
                <a:spcPct val="15000"/>
              </a:spcBef>
              <a:spcAft>
                <a:spcPct val="15000"/>
              </a:spcAft>
              <a:buClr>
                <a:schemeClr val="folHlink"/>
              </a:buClr>
              <a:buSzPct val="80000"/>
            </a:pPr>
            <a:r>
              <a:rPr lang="en-US" sz="2800" dirty="0">
                <a:solidFill>
                  <a:schemeClr val="tx1"/>
                </a:solidFill>
                <a:latin typeface="+mj-lt"/>
              </a:rPr>
              <a:t>made of any kind of </a:t>
            </a:r>
            <a:r>
              <a:rPr lang="en-US" sz="2800" b="1" i="1" dirty="0">
                <a:solidFill>
                  <a:schemeClr val="folHlink"/>
                </a:solidFill>
                <a:latin typeface="+mj-lt"/>
              </a:rPr>
              <a:t>Materials</a:t>
            </a:r>
          </a:p>
        </p:txBody>
      </p:sp>
      <p:sp>
        <p:nvSpPr>
          <p:cNvPr id="7180" name="Text Box 12"/>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13" name="Title 12"/>
          <p:cNvSpPr>
            <a:spLocks noGrp="1"/>
          </p:cNvSpPr>
          <p:nvPr>
            <p:ph type="title" idx="4294967295"/>
          </p:nvPr>
        </p:nvSpPr>
        <p:spPr>
          <a:xfrm>
            <a:off x="357190" y="274639"/>
            <a:ext cx="8229600" cy="796908"/>
          </a:xfrm>
          <a:prstGeom prst="rect">
            <a:avLst/>
          </a:prstGeom>
        </p:spPr>
        <p:txBody>
          <a:bodyPr lIns="91405" tIns="45703" rIns="91405" bIns="45703"/>
          <a:lstStyle/>
          <a:p>
            <a:pPr algn="l" rtl="0" fontAlgn="base"/>
            <a:r>
              <a:rPr lang="en-US" sz="4800" dirty="0" smtClean="0"/>
              <a:t>Revit Structure Target Projects</a:t>
            </a:r>
            <a:endParaRPr lang="en-GB" sz="4800"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RstLink AutoCAD Import</a:t>
            </a:r>
          </a:p>
        </p:txBody>
      </p:sp>
      <p:sp>
        <p:nvSpPr>
          <p:cNvPr id="67587" name="Rectangle 3"/>
          <p:cNvSpPr>
            <a:spLocks noGrp="1" noChangeArrowheads="1"/>
          </p:cNvSpPr>
          <p:nvPr>
            <p:ph idx="1"/>
          </p:nvPr>
        </p:nvSpPr>
        <p:spPr/>
        <p:txBody>
          <a:bodyPr/>
          <a:lstStyle/>
          <a:p>
            <a:pPr eaLnBrk="1" hangingPunct="1">
              <a:buFontTx/>
              <a:buNone/>
            </a:pPr>
            <a:r>
              <a:rPr lang="en-GB" smtClean="0"/>
              <a:t>Invoke RSImport command</a:t>
            </a:r>
          </a:p>
        </p:txBody>
      </p:sp>
      <p:pic>
        <p:nvPicPr>
          <p:cNvPr id="67588" name="Picture 7" descr="rslink-06"/>
          <p:cNvPicPr>
            <a:picLocks noChangeAspect="1" noChangeArrowheads="1"/>
          </p:cNvPicPr>
          <p:nvPr/>
        </p:nvPicPr>
        <p:blipFill>
          <a:blip r:embed="rId3" cstate="print"/>
          <a:srcRect/>
          <a:stretch>
            <a:fillRect/>
          </a:stretch>
        </p:blipFill>
        <p:spPr bwMode="auto">
          <a:xfrm>
            <a:off x="428596" y="1866919"/>
            <a:ext cx="7848600" cy="4276725"/>
          </a:xfrm>
          <a:prstGeom prst="rect">
            <a:avLst/>
          </a:prstGeom>
          <a:noFill/>
          <a:ln w="9525">
            <a:noFill/>
            <a:miter lim="800000"/>
            <a:headEnd/>
            <a:tailEnd/>
          </a:ln>
        </p:spPr>
      </p:pic>
      <p:sp>
        <p:nvSpPr>
          <p:cNvPr id="6758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36526"/>
            <a:ext cx="8716962" cy="989013"/>
          </a:xfrm>
        </p:spPr>
        <p:txBody>
          <a:bodyPr/>
          <a:lstStyle/>
          <a:p>
            <a:pPr eaLnBrk="1" hangingPunct="1"/>
            <a:r>
              <a:rPr lang="en-GB" smtClean="0"/>
              <a:t>Modify Cross Section</a:t>
            </a:r>
          </a:p>
        </p:txBody>
      </p:sp>
      <p:sp>
        <p:nvSpPr>
          <p:cNvPr id="68611" name="Rectangle 3"/>
          <p:cNvSpPr>
            <a:spLocks noGrp="1" noChangeArrowheads="1"/>
          </p:cNvSpPr>
          <p:nvPr>
            <p:ph idx="1"/>
          </p:nvPr>
        </p:nvSpPr>
        <p:spPr/>
        <p:txBody>
          <a:bodyPr/>
          <a:lstStyle/>
          <a:p>
            <a:pPr eaLnBrk="1" hangingPunct="1">
              <a:buFontTx/>
              <a:buNone/>
            </a:pPr>
            <a:r>
              <a:rPr lang="en-GB" smtClean="0"/>
              <a:t>Edit dynamic properties</a:t>
            </a:r>
          </a:p>
          <a:p>
            <a:pPr eaLnBrk="1" hangingPunct="1">
              <a:buFontTx/>
              <a:buNone/>
            </a:pPr>
            <a:r>
              <a:rPr lang="en-GB" smtClean="0"/>
              <a:t>Change cross section</a:t>
            </a:r>
          </a:p>
        </p:txBody>
      </p:sp>
      <p:pic>
        <p:nvPicPr>
          <p:cNvPr id="68612" name="Picture 6" descr="rslink-08"/>
          <p:cNvPicPr>
            <a:picLocks noChangeAspect="1" noChangeArrowheads="1"/>
          </p:cNvPicPr>
          <p:nvPr/>
        </p:nvPicPr>
        <p:blipFill>
          <a:blip r:embed="rId3" cstate="print"/>
          <a:srcRect/>
          <a:stretch>
            <a:fillRect/>
          </a:stretch>
        </p:blipFill>
        <p:spPr bwMode="auto">
          <a:xfrm>
            <a:off x="1428728" y="2581293"/>
            <a:ext cx="6276975" cy="3419475"/>
          </a:xfrm>
          <a:prstGeom prst="rect">
            <a:avLst/>
          </a:prstGeom>
          <a:noFill/>
          <a:ln w="9525">
            <a:noFill/>
            <a:miter lim="800000"/>
            <a:headEnd/>
            <a:tailEnd/>
          </a:ln>
        </p:spPr>
      </p:pic>
      <p:sp>
        <p:nvSpPr>
          <p:cNvPr id="68613"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36526"/>
            <a:ext cx="8716962" cy="989013"/>
          </a:xfrm>
        </p:spPr>
        <p:txBody>
          <a:bodyPr/>
          <a:lstStyle/>
          <a:p>
            <a:pPr eaLnBrk="1" hangingPunct="1"/>
            <a:r>
              <a:rPr lang="en-GB" smtClean="0"/>
              <a:t>Add new Members and Data</a:t>
            </a:r>
          </a:p>
        </p:txBody>
      </p:sp>
      <p:sp>
        <p:nvSpPr>
          <p:cNvPr id="69635" name="Rectangle 3"/>
          <p:cNvSpPr>
            <a:spLocks noGrp="1" noChangeArrowheads="1"/>
          </p:cNvSpPr>
          <p:nvPr>
            <p:ph idx="1"/>
          </p:nvPr>
        </p:nvSpPr>
        <p:spPr/>
        <p:txBody>
          <a:bodyPr/>
          <a:lstStyle/>
          <a:p>
            <a:pPr eaLnBrk="1" hangingPunct="1">
              <a:buFontTx/>
              <a:buNone/>
            </a:pPr>
            <a:r>
              <a:rPr lang="en-GB" smtClean="0"/>
              <a:t>Invoke RSMakeMember command</a:t>
            </a:r>
          </a:p>
        </p:txBody>
      </p:sp>
      <p:pic>
        <p:nvPicPr>
          <p:cNvPr id="69636" name="Picture 4" descr="rslink-09"/>
          <p:cNvPicPr>
            <a:picLocks noChangeAspect="1" noChangeArrowheads="1"/>
          </p:cNvPicPr>
          <p:nvPr/>
        </p:nvPicPr>
        <p:blipFill>
          <a:blip r:embed="rId3" cstate="print"/>
          <a:srcRect/>
          <a:stretch>
            <a:fillRect/>
          </a:stretch>
        </p:blipFill>
        <p:spPr bwMode="auto">
          <a:xfrm>
            <a:off x="2571736" y="2214554"/>
            <a:ext cx="3990975" cy="3678238"/>
          </a:xfrm>
          <a:prstGeom prst="rect">
            <a:avLst/>
          </a:prstGeom>
          <a:noFill/>
          <a:ln w="9525">
            <a:noFill/>
            <a:miter lim="800000"/>
            <a:headEnd/>
            <a:tailEnd/>
          </a:ln>
        </p:spPr>
      </p:pic>
      <p:sp>
        <p:nvSpPr>
          <p:cNvPr id="69637"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36526"/>
            <a:ext cx="8716962" cy="989013"/>
          </a:xfrm>
        </p:spPr>
        <p:txBody>
          <a:bodyPr/>
          <a:lstStyle/>
          <a:p>
            <a:pPr eaLnBrk="1" hangingPunct="1"/>
            <a:r>
              <a:rPr lang="en-GB" smtClean="0"/>
              <a:t>Import Modified Data into RST</a:t>
            </a:r>
          </a:p>
        </p:txBody>
      </p:sp>
      <p:sp>
        <p:nvSpPr>
          <p:cNvPr id="70659" name="Rectangle 3"/>
          <p:cNvSpPr>
            <a:spLocks noGrp="1" noChangeArrowheads="1"/>
          </p:cNvSpPr>
          <p:nvPr>
            <p:ph idx="1"/>
          </p:nvPr>
        </p:nvSpPr>
        <p:spPr>
          <a:xfrm>
            <a:off x="319089" y="1412877"/>
            <a:ext cx="5395920" cy="2587629"/>
          </a:xfrm>
        </p:spPr>
        <p:txBody>
          <a:bodyPr/>
          <a:lstStyle/>
          <a:p>
            <a:pPr eaLnBrk="1" hangingPunct="1">
              <a:buFontTx/>
              <a:buNone/>
            </a:pPr>
            <a:r>
              <a:rPr lang="en-GB" smtClean="0"/>
              <a:t>RSExport from AutoCAD</a:t>
            </a:r>
          </a:p>
          <a:p>
            <a:pPr eaLnBrk="1" hangingPunct="1">
              <a:buFontTx/>
              <a:buNone/>
            </a:pPr>
            <a:r>
              <a:rPr lang="en-GB" smtClean="0"/>
              <a:t>Import into Revit</a:t>
            </a:r>
          </a:p>
          <a:p>
            <a:pPr lvl="1" eaLnBrk="1" hangingPunct="1"/>
            <a:r>
              <a:rPr lang="en-GB" smtClean="0"/>
              <a:t>Column type was swapped</a:t>
            </a:r>
          </a:p>
          <a:p>
            <a:pPr lvl="1" eaLnBrk="1" hangingPunct="1"/>
            <a:r>
              <a:rPr lang="en-GB" smtClean="0"/>
              <a:t>New elements are ignored</a:t>
            </a:r>
          </a:p>
        </p:txBody>
      </p:sp>
      <p:pic>
        <p:nvPicPr>
          <p:cNvPr id="70660" name="Picture 5" descr="rslink-10"/>
          <p:cNvPicPr>
            <a:picLocks noChangeAspect="1" noChangeArrowheads="1"/>
          </p:cNvPicPr>
          <p:nvPr/>
        </p:nvPicPr>
        <p:blipFill>
          <a:blip r:embed="rId3" cstate="print"/>
          <a:srcRect/>
          <a:stretch>
            <a:fillRect/>
          </a:stretch>
        </p:blipFill>
        <p:spPr bwMode="auto">
          <a:xfrm>
            <a:off x="1928794" y="3863985"/>
            <a:ext cx="1687512" cy="763588"/>
          </a:xfrm>
          <a:prstGeom prst="rect">
            <a:avLst/>
          </a:prstGeom>
          <a:noFill/>
          <a:ln w="9525">
            <a:noFill/>
            <a:miter lim="800000"/>
            <a:headEnd/>
            <a:tailEnd/>
          </a:ln>
        </p:spPr>
      </p:pic>
      <p:pic>
        <p:nvPicPr>
          <p:cNvPr id="70661" name="Picture 6" descr="rslink-12"/>
          <p:cNvPicPr>
            <a:picLocks noChangeAspect="1" noChangeArrowheads="1"/>
          </p:cNvPicPr>
          <p:nvPr/>
        </p:nvPicPr>
        <p:blipFill>
          <a:blip r:embed="rId4" cstate="print"/>
          <a:srcRect/>
          <a:stretch>
            <a:fillRect/>
          </a:stretch>
        </p:blipFill>
        <p:spPr bwMode="auto">
          <a:xfrm>
            <a:off x="5143506" y="2714622"/>
            <a:ext cx="2714625" cy="3038475"/>
          </a:xfrm>
          <a:prstGeom prst="rect">
            <a:avLst/>
          </a:prstGeom>
          <a:noFill/>
          <a:ln w="9525">
            <a:noFill/>
            <a:miter lim="800000"/>
            <a:headEnd/>
            <a:tailEnd/>
          </a:ln>
        </p:spPr>
      </p:pic>
      <p:pic>
        <p:nvPicPr>
          <p:cNvPr id="70662" name="Picture 7" descr="rslink-11"/>
          <p:cNvPicPr>
            <a:picLocks noChangeAspect="1" noChangeArrowheads="1"/>
          </p:cNvPicPr>
          <p:nvPr/>
        </p:nvPicPr>
        <p:blipFill>
          <a:blip r:embed="rId5" cstate="print"/>
          <a:srcRect/>
          <a:stretch>
            <a:fillRect/>
          </a:stretch>
        </p:blipFill>
        <p:spPr bwMode="auto">
          <a:xfrm>
            <a:off x="1928794" y="4857760"/>
            <a:ext cx="2260600" cy="763588"/>
          </a:xfrm>
          <a:prstGeom prst="rect">
            <a:avLst/>
          </a:prstGeom>
          <a:noFill/>
          <a:ln w="9525">
            <a:noFill/>
            <a:miter lim="800000"/>
            <a:headEnd/>
            <a:tailEnd/>
          </a:ln>
        </p:spPr>
      </p:pic>
      <p:sp>
        <p:nvSpPr>
          <p:cNvPr id="70663"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Another Practical Example</a:t>
            </a:r>
            <a:endParaRPr lang="en-GB"/>
          </a:p>
        </p:txBody>
      </p:sp>
      <p:sp>
        <p:nvSpPr>
          <p:cNvPr id="3" name="Content Placeholder 2"/>
          <p:cNvSpPr>
            <a:spLocks noGrp="1"/>
          </p:cNvSpPr>
          <p:nvPr>
            <p:ph idx="1"/>
          </p:nvPr>
        </p:nvSpPr>
        <p:spPr/>
        <p:txBody>
          <a:bodyPr/>
          <a:lstStyle/>
          <a:p>
            <a:r>
              <a:rPr lang="en-US" sz="3200" smtClean="0"/>
              <a:t>MidasLink</a:t>
            </a:r>
          </a:p>
          <a:p>
            <a:r>
              <a:rPr lang="en-US" sz="3200" smtClean="0"/>
              <a:t>Subscription only module</a:t>
            </a:r>
          </a:p>
          <a:p>
            <a:r>
              <a:rPr lang="en-US" sz="3200" smtClean="0"/>
              <a:t>Old source code available on ADN, but no update</a:t>
            </a:r>
          </a:p>
          <a:p>
            <a:r>
              <a:rPr lang="en-US" sz="3200" smtClean="0"/>
              <a:t>Search for "MidasLink"</a:t>
            </a:r>
          </a:p>
          <a:p>
            <a:pPr lvl="1"/>
            <a:r>
              <a:rPr lang="en-GB" sz="1600" smtClean="0">
                <a:hlinkClick r:id="rId3"/>
              </a:rPr>
              <a:t>http://adn.autodesk.com/adn/servlet/item?siteID=4814862&amp;id=9628885&amp;linkID=4901650</a:t>
            </a:r>
            <a:endParaRPr lang="en-GB" sz="1600" smtClean="0"/>
          </a:p>
          <a:p>
            <a:r>
              <a:rPr lang="en-US" sz="3200" smtClean="0"/>
              <a:t>Includes</a:t>
            </a:r>
          </a:p>
          <a:p>
            <a:pPr lvl="1"/>
            <a:r>
              <a:rPr lang="en-US" sz="2000" smtClean="0"/>
              <a:t>Analysis package executable</a:t>
            </a:r>
          </a:p>
          <a:p>
            <a:pPr lvl="1"/>
            <a:r>
              <a:rPr lang="en-US" sz="2000" smtClean="0"/>
              <a:t>Documentation</a:t>
            </a:r>
          </a:p>
          <a:p>
            <a:pPr lvl="1"/>
            <a:r>
              <a:rPr lang="en-US" sz="2000" smtClean="0"/>
              <a:t>Source code</a:t>
            </a:r>
          </a:p>
          <a:p>
            <a:pPr lvl="1"/>
            <a:r>
              <a:rPr lang="en-US" sz="2000" smtClean="0"/>
              <a:t>Installer</a:t>
            </a:r>
            <a:endParaRPr lang="en-GB" sz="2000"/>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Analysis Software</a:t>
            </a:r>
          </a:p>
        </p:txBody>
      </p:sp>
      <p:sp>
        <p:nvSpPr>
          <p:cNvPr id="71683" name="Rectangle 3"/>
          <p:cNvSpPr>
            <a:spLocks noGrp="1" noChangeArrowheads="1"/>
          </p:cNvSpPr>
          <p:nvPr>
            <p:ph idx="1"/>
          </p:nvPr>
        </p:nvSpPr>
        <p:spPr/>
        <p:txBody>
          <a:bodyPr/>
          <a:lstStyle/>
          <a:p>
            <a:pPr eaLnBrk="1" hangingPunct="1">
              <a:buFontTx/>
              <a:buNone/>
            </a:pPr>
            <a:r>
              <a:rPr lang="en-GB" sz="2400" smtClean="0"/>
              <a:t>ADAPT</a:t>
            </a:r>
          </a:p>
          <a:p>
            <a:pPr lvl="1" eaLnBrk="1" hangingPunct="1">
              <a:spcBef>
                <a:spcPct val="0"/>
              </a:spcBef>
            </a:pPr>
            <a:r>
              <a:rPr lang="en-GB" sz="1800" smtClean="0">
                <a:hlinkClick r:id="rId3"/>
              </a:rPr>
              <a:t>www.adaptsoft.com/releases.php</a:t>
            </a:r>
            <a:endParaRPr lang="en-GB" sz="1800" smtClean="0"/>
          </a:p>
          <a:p>
            <a:pPr eaLnBrk="1" hangingPunct="1">
              <a:buFontTx/>
              <a:buNone/>
            </a:pPr>
            <a:r>
              <a:rPr lang="en-GB" sz="2400" smtClean="0"/>
              <a:t>RISA</a:t>
            </a:r>
          </a:p>
          <a:p>
            <a:pPr lvl="1" eaLnBrk="1" hangingPunct="1">
              <a:spcBef>
                <a:spcPct val="0"/>
              </a:spcBef>
            </a:pPr>
            <a:r>
              <a:rPr lang="en-GB" sz="1800" smtClean="0">
                <a:hlinkClick r:id="rId4"/>
              </a:rPr>
              <a:t>www.risatech.com/partner/revit_structure.asp</a:t>
            </a:r>
            <a:endParaRPr lang="en-GB" sz="1800" smtClean="0"/>
          </a:p>
          <a:p>
            <a:pPr eaLnBrk="1" hangingPunct="1">
              <a:buFontTx/>
              <a:buNone/>
            </a:pPr>
            <a:r>
              <a:rPr lang="en-GB" sz="2400" smtClean="0"/>
              <a:t>RAM</a:t>
            </a:r>
          </a:p>
          <a:p>
            <a:pPr lvl="1" eaLnBrk="1" hangingPunct="1">
              <a:spcBef>
                <a:spcPct val="0"/>
              </a:spcBef>
            </a:pPr>
            <a:r>
              <a:rPr lang="en-GB" sz="1800" smtClean="0">
                <a:hlinkClick r:id="rId5"/>
              </a:rPr>
              <a:t>www.bentley.com/structural</a:t>
            </a:r>
            <a:endParaRPr lang="en-GB" sz="1800" smtClean="0"/>
          </a:p>
          <a:p>
            <a:pPr eaLnBrk="1" hangingPunct="1">
              <a:buFontTx/>
              <a:buNone/>
            </a:pPr>
            <a:r>
              <a:rPr lang="en-GB" sz="2400" smtClean="0"/>
              <a:t>CSC</a:t>
            </a:r>
          </a:p>
          <a:p>
            <a:pPr eaLnBrk="1" hangingPunct="1">
              <a:spcBef>
                <a:spcPts val="0"/>
              </a:spcBef>
              <a:buFontTx/>
              <a:buNone/>
            </a:pPr>
            <a:r>
              <a:rPr lang="en-GB" sz="2400" smtClean="0"/>
              <a:t>MIDAS – MidasLink subscription module</a:t>
            </a:r>
          </a:p>
          <a:p>
            <a:pPr>
              <a:spcBef>
                <a:spcPts val="0"/>
              </a:spcBef>
            </a:pPr>
            <a:r>
              <a:rPr lang="en-GB" sz="2400" smtClean="0"/>
              <a:t>Autodesk ROBOBAT</a:t>
            </a:r>
          </a:p>
          <a:p>
            <a:pPr lvl="1">
              <a:spcBef>
                <a:spcPct val="0"/>
              </a:spcBef>
              <a:buClr>
                <a:schemeClr val="tx1"/>
              </a:buClr>
            </a:pPr>
            <a:r>
              <a:rPr lang="en-GB" sz="1800" smtClean="0">
                <a:solidFill>
                  <a:schemeClr val="accent2"/>
                </a:solidFill>
                <a:hlinkClick r:id="rId6"/>
              </a:rPr>
              <a:t>http://www.extensions4revit.com/n/e4r</a:t>
            </a:r>
            <a:endParaRPr lang="en-GB" sz="1800" smtClean="0">
              <a:solidFill>
                <a:schemeClr val="accent2"/>
              </a:solidFill>
            </a:endParaRPr>
          </a:p>
          <a:p>
            <a:r>
              <a:rPr lang="en-GB" sz="2400" smtClean="0"/>
              <a:t>Complete updated list in the developer guide</a:t>
            </a:r>
          </a:p>
          <a:p>
            <a:pPr lvl="1">
              <a:spcBef>
                <a:spcPct val="0"/>
              </a:spcBef>
            </a:pPr>
            <a:r>
              <a:rPr lang="en-GB" sz="1800" smtClean="0"/>
              <a:t>Section 29.4 Analysis Link</a:t>
            </a:r>
            <a:endParaRPr lang="en-GB" sz="2400" smtClean="0"/>
          </a:p>
          <a:p>
            <a:r>
              <a:rPr lang="en-GB" sz="2400" smtClean="0"/>
              <a:t>Analysis Partners site</a:t>
            </a:r>
          </a:p>
          <a:p>
            <a:pPr lvl="1"/>
            <a:r>
              <a:rPr lang="en-GB" sz="1800" smtClean="0">
                <a:hlinkClick r:id="rId7"/>
              </a:rPr>
              <a:t>http://usa.autodesk.com/adsk/servlet/item?id=8447050&amp;siteID=123112</a:t>
            </a:r>
            <a:endParaRPr lang="en-GB" sz="1800" smtClean="0"/>
          </a:p>
        </p:txBody>
      </p:sp>
      <p:sp>
        <p:nvSpPr>
          <p:cNvPr id="716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smtClean="0"/>
              <a:t>Rebar</a:t>
            </a:r>
            <a:endParaRPr lang="en-GB" sz="4800"/>
          </a:p>
        </p:txBody>
      </p:sp>
      <p:sp>
        <p:nvSpPr>
          <p:cNvPr id="3" name="Subtitle 2"/>
          <p:cNvSpPr>
            <a:spLocks noGrp="1"/>
          </p:cNvSpPr>
          <p:nvPr>
            <p:ph type="subTitle" sz="quarter" idx="1"/>
          </p:nvPr>
        </p:nvSpPr>
        <p:spPr>
          <a:xfrm>
            <a:off x="319094" y="4495800"/>
            <a:ext cx="5253037" cy="838200"/>
          </a:xfrm>
        </p:spPr>
        <p:txBody>
          <a:bodyPr/>
          <a:lstStyle/>
          <a:p>
            <a:r>
              <a:rPr lang="en-GB" smtClean="0"/>
              <a:t>Sample and API feature walkthrough in the rebar and detailing workflow context</a:t>
            </a:r>
            <a:endParaRPr lang="en-GB"/>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176" y="71415"/>
            <a:ext cx="9013825" cy="785818"/>
          </a:xfrm>
          <a:noFill/>
        </p:spPr>
        <p:txBody>
          <a:bodyPr/>
          <a:lstStyle/>
          <a:p>
            <a:pPr eaLnBrk="1" hangingPunct="1"/>
            <a:r>
              <a:rPr lang="en-GB" dirty="0" smtClean="0"/>
              <a:t>Revit Structure Rebar Workflow</a:t>
            </a:r>
          </a:p>
        </p:txBody>
      </p:sp>
      <p:sp>
        <p:nvSpPr>
          <p:cNvPr id="5123" name="Oval 3"/>
          <p:cNvSpPr>
            <a:spLocks noChangeAspect="1" noChangeArrowheads="1"/>
          </p:cNvSpPr>
          <p:nvPr/>
        </p:nvSpPr>
        <p:spPr bwMode="auto">
          <a:xfrm>
            <a:off x="1479550" y="857232"/>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Revit Structure 3D </a:t>
            </a:r>
          </a:p>
          <a:p>
            <a:pPr algn="ctr"/>
            <a:r>
              <a:rPr lang="en-US" sz="1800" b="1" dirty="0"/>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124" name="Line 4"/>
          <p:cNvSpPr>
            <a:spLocks noChangeShapeType="1"/>
          </p:cNvSpPr>
          <p:nvPr/>
        </p:nvSpPr>
        <p:spPr bwMode="auto">
          <a:xfrm>
            <a:off x="1763714" y="1623994"/>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3" name="Text Box 5"/>
          <p:cNvSpPr txBox="1">
            <a:spLocks noChangeArrowheads="1"/>
          </p:cNvSpPr>
          <p:nvPr/>
        </p:nvSpPr>
        <p:spPr bwMode="auto">
          <a:xfrm>
            <a:off x="2082800" y="1836720"/>
            <a:ext cx="1881208" cy="373544"/>
          </a:xfrm>
          <a:prstGeom prst="rect">
            <a:avLst/>
          </a:prstGeom>
          <a:noFill/>
          <a:ln w="9525">
            <a:noFill/>
            <a:miter lim="800000"/>
            <a:headEnd/>
            <a:tailEnd/>
          </a:ln>
        </p:spPr>
        <p:txBody>
          <a:bodyPr wrap="none" lIns="91417" tIns="45709" rIns="91417" bIns="45709">
            <a:spAutoFit/>
          </a:bodyPr>
          <a:lstStyle/>
          <a:p>
            <a:r>
              <a:rPr lang="en-US" sz="1800" b="1" dirty="0"/>
              <a:t>Physical Model</a:t>
            </a:r>
          </a:p>
        </p:txBody>
      </p:sp>
      <p:sp>
        <p:nvSpPr>
          <p:cNvPr id="739334" name="Text Box 6"/>
          <p:cNvSpPr txBox="1">
            <a:spLocks noChangeArrowheads="1"/>
          </p:cNvSpPr>
          <p:nvPr/>
        </p:nvSpPr>
        <p:spPr bwMode="auto">
          <a:xfrm>
            <a:off x="4489451" y="1836720"/>
            <a:ext cx="2036769" cy="373544"/>
          </a:xfrm>
          <a:prstGeom prst="rect">
            <a:avLst/>
          </a:prstGeom>
          <a:noFill/>
          <a:ln w="9525">
            <a:noFill/>
            <a:miter lim="800000"/>
            <a:headEnd/>
            <a:tailEnd/>
          </a:ln>
        </p:spPr>
        <p:txBody>
          <a:bodyPr wrap="none" lIns="91417" tIns="45709" rIns="91417" bIns="45709">
            <a:spAutoFit/>
          </a:bodyPr>
          <a:lstStyle/>
          <a:p>
            <a:r>
              <a:rPr lang="en-US" sz="1800" b="1" dirty="0"/>
              <a:t>Analytical Model</a:t>
            </a:r>
          </a:p>
        </p:txBody>
      </p:sp>
      <p:sp>
        <p:nvSpPr>
          <p:cNvPr id="739335" name="Text Box 7"/>
          <p:cNvSpPr txBox="1">
            <a:spLocks noChangeArrowheads="1"/>
          </p:cNvSpPr>
          <p:nvPr/>
        </p:nvSpPr>
        <p:spPr bwMode="auto">
          <a:xfrm>
            <a:off x="4140200" y="2735245"/>
            <a:ext cx="2103438" cy="396875"/>
          </a:xfrm>
          <a:prstGeom prst="rect">
            <a:avLst/>
          </a:prstGeom>
          <a:noFill/>
          <a:ln w="9525">
            <a:noFill/>
            <a:miter lim="800000"/>
            <a:headEnd/>
            <a:tailEnd/>
          </a:ln>
        </p:spPr>
        <p:txBody>
          <a:bodyPr wrap="none" lIns="91417" tIns="45709" rIns="91417" bIns="45709">
            <a:spAutoFit/>
          </a:bodyPr>
          <a:lstStyle/>
          <a:p>
            <a:r>
              <a:rPr lang="en-US" sz="2000" b="1" i="1" u="sng" dirty="0"/>
              <a:t>3D Rebar Model</a:t>
            </a:r>
          </a:p>
        </p:txBody>
      </p:sp>
      <p:sp>
        <p:nvSpPr>
          <p:cNvPr id="739336" name="Line 8"/>
          <p:cNvSpPr>
            <a:spLocks noChangeShapeType="1"/>
          </p:cNvSpPr>
          <p:nvPr/>
        </p:nvSpPr>
        <p:spPr bwMode="auto">
          <a:xfrm>
            <a:off x="885827" y="2024044"/>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37" name="Line 9"/>
          <p:cNvSpPr>
            <a:spLocks noChangeShapeType="1"/>
          </p:cNvSpPr>
          <p:nvPr/>
        </p:nvSpPr>
        <p:spPr bwMode="auto">
          <a:xfrm>
            <a:off x="1604964" y="2711432"/>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8" name="Line 10"/>
          <p:cNvSpPr>
            <a:spLocks noChangeShapeType="1"/>
          </p:cNvSpPr>
          <p:nvPr/>
        </p:nvSpPr>
        <p:spPr bwMode="auto">
          <a:xfrm>
            <a:off x="3897313" y="2024044"/>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371" name="Text Box 11"/>
          <p:cNvSpPr txBox="1">
            <a:spLocks noChangeArrowheads="1"/>
          </p:cNvSpPr>
          <p:nvPr/>
        </p:nvSpPr>
        <p:spPr bwMode="auto">
          <a:xfrm>
            <a:off x="130176" y="1703371"/>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40" name="Oval 12"/>
          <p:cNvSpPr>
            <a:spLocks noChangeAspect="1" noChangeArrowheads="1"/>
          </p:cNvSpPr>
          <p:nvPr/>
        </p:nvSpPr>
        <p:spPr bwMode="auto">
          <a:xfrm>
            <a:off x="7539040" y="1619232"/>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3</a:t>
            </a:r>
            <a:r>
              <a:rPr lang="en-US" sz="1800" b="1" baseline="30000" dirty="0"/>
              <a:t>rd</a:t>
            </a:r>
            <a:r>
              <a:rPr lang="en-US" sz="1800" b="1" dirty="0"/>
              <a:t> Party</a:t>
            </a:r>
          </a:p>
          <a:p>
            <a:pPr algn="ctr"/>
            <a:r>
              <a:rPr lang="en-US" sz="1800" b="1" dirty="0"/>
              <a:t>Analysis</a:t>
            </a:r>
          </a:p>
          <a:p>
            <a:pPr algn="ctr"/>
            <a:r>
              <a:rPr lang="en-US" sz="1800" b="1" dirty="0"/>
              <a:t>Design</a:t>
            </a:r>
          </a:p>
        </p:txBody>
      </p:sp>
      <p:sp>
        <p:nvSpPr>
          <p:cNvPr id="739341" name="Line 13"/>
          <p:cNvSpPr>
            <a:spLocks noChangeShapeType="1"/>
          </p:cNvSpPr>
          <p:nvPr/>
        </p:nvSpPr>
        <p:spPr bwMode="auto">
          <a:xfrm>
            <a:off x="6477000" y="2019282"/>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2" name="Line 14"/>
          <p:cNvSpPr>
            <a:spLocks noChangeShapeType="1"/>
          </p:cNvSpPr>
          <p:nvPr/>
        </p:nvSpPr>
        <p:spPr bwMode="auto">
          <a:xfrm flipV="1">
            <a:off x="3482977" y="2600307"/>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739343" name="Line 15"/>
          <p:cNvSpPr>
            <a:spLocks noChangeShapeType="1"/>
          </p:cNvSpPr>
          <p:nvPr/>
        </p:nvSpPr>
        <p:spPr bwMode="auto">
          <a:xfrm flipV="1">
            <a:off x="3502025"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4" name="Line 16"/>
          <p:cNvSpPr>
            <a:spLocks noChangeShapeType="1"/>
          </p:cNvSpPr>
          <p:nvPr/>
        </p:nvSpPr>
        <p:spPr bwMode="auto">
          <a:xfrm flipV="1">
            <a:off x="5518150"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5" name="Line 17"/>
          <p:cNvSpPr>
            <a:spLocks noChangeShapeType="1"/>
          </p:cNvSpPr>
          <p:nvPr/>
        </p:nvSpPr>
        <p:spPr bwMode="auto">
          <a:xfrm>
            <a:off x="2960688" y="2203432"/>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6" name="Text Box 18"/>
          <p:cNvSpPr txBox="1">
            <a:spLocks noChangeArrowheads="1"/>
          </p:cNvSpPr>
          <p:nvPr/>
        </p:nvSpPr>
        <p:spPr bwMode="auto">
          <a:xfrm>
            <a:off x="1654175" y="3922695"/>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t>Concrete Drawings</a:t>
            </a:r>
          </a:p>
        </p:txBody>
      </p:sp>
      <p:sp>
        <p:nvSpPr>
          <p:cNvPr id="739347" name="Line 19"/>
          <p:cNvSpPr>
            <a:spLocks noChangeShapeType="1"/>
          </p:cNvSpPr>
          <p:nvPr/>
        </p:nvSpPr>
        <p:spPr bwMode="auto">
          <a:xfrm>
            <a:off x="3778250" y="4314809"/>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8" name="Text Box 20"/>
          <p:cNvSpPr txBox="1">
            <a:spLocks noChangeArrowheads="1"/>
          </p:cNvSpPr>
          <p:nvPr/>
        </p:nvSpPr>
        <p:spPr bwMode="auto">
          <a:xfrm>
            <a:off x="3014663" y="4948220"/>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49" name="Line 21"/>
          <p:cNvSpPr>
            <a:spLocks noChangeShapeType="1"/>
          </p:cNvSpPr>
          <p:nvPr/>
        </p:nvSpPr>
        <p:spPr bwMode="auto">
          <a:xfrm>
            <a:off x="1011238" y="49561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0" name="Text Box 22"/>
          <p:cNvSpPr txBox="1">
            <a:spLocks noChangeArrowheads="1"/>
          </p:cNvSpPr>
          <p:nvPr/>
        </p:nvSpPr>
        <p:spPr bwMode="auto">
          <a:xfrm>
            <a:off x="4375150"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51" name="Text Box 23"/>
          <p:cNvSpPr txBox="1">
            <a:spLocks noChangeArrowheads="1"/>
          </p:cNvSpPr>
          <p:nvPr/>
        </p:nvSpPr>
        <p:spPr bwMode="auto">
          <a:xfrm>
            <a:off x="7097713" y="4948220"/>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t>Shop</a:t>
            </a:r>
          </a:p>
          <a:p>
            <a:pPr algn="ctr"/>
            <a:r>
              <a:rPr lang="en-US" sz="1800" b="1" dirty="0"/>
              <a:t>Drawing</a:t>
            </a:r>
          </a:p>
          <a:p>
            <a:pPr algn="ctr"/>
            <a:endParaRPr lang="en-US" sz="1800" b="1" dirty="0"/>
          </a:p>
        </p:txBody>
      </p:sp>
      <p:sp>
        <p:nvSpPr>
          <p:cNvPr id="739352" name="Text Box 24"/>
          <p:cNvSpPr txBox="1">
            <a:spLocks noChangeArrowheads="1"/>
          </p:cNvSpPr>
          <p:nvPr/>
        </p:nvSpPr>
        <p:spPr bwMode="auto">
          <a:xfrm>
            <a:off x="1654175"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Typical Rebar Details</a:t>
            </a:r>
          </a:p>
        </p:txBody>
      </p:sp>
      <p:sp>
        <p:nvSpPr>
          <p:cNvPr id="739353" name="Text Box 25"/>
          <p:cNvSpPr txBox="1">
            <a:spLocks noChangeArrowheads="1"/>
          </p:cNvSpPr>
          <p:nvPr/>
        </p:nvSpPr>
        <p:spPr bwMode="auto">
          <a:xfrm>
            <a:off x="5735638" y="4945045"/>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3D Design</a:t>
            </a:r>
          </a:p>
          <a:p>
            <a:pPr algn="ctr"/>
            <a:r>
              <a:rPr lang="en-US" sz="1800" b="1" dirty="0"/>
              <a:t>QTO</a:t>
            </a:r>
          </a:p>
        </p:txBody>
      </p:sp>
      <p:sp>
        <p:nvSpPr>
          <p:cNvPr id="739354" name="Text Box 26"/>
          <p:cNvSpPr txBox="1">
            <a:spLocks noChangeArrowheads="1"/>
          </p:cNvSpPr>
          <p:nvPr/>
        </p:nvSpPr>
        <p:spPr bwMode="auto">
          <a:xfrm>
            <a:off x="130176" y="449260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55" name="Line 27"/>
          <p:cNvSpPr>
            <a:spLocks noChangeShapeType="1"/>
          </p:cNvSpPr>
          <p:nvPr/>
        </p:nvSpPr>
        <p:spPr bwMode="auto">
          <a:xfrm>
            <a:off x="1011240" y="4652944"/>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739356" name="Line 28"/>
          <p:cNvSpPr>
            <a:spLocks noChangeShapeType="1"/>
          </p:cNvSpPr>
          <p:nvPr/>
        </p:nvSpPr>
        <p:spPr bwMode="auto">
          <a:xfrm>
            <a:off x="3463925" y="4652944"/>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7" name="Line 29"/>
          <p:cNvSpPr>
            <a:spLocks noChangeShapeType="1"/>
          </p:cNvSpPr>
          <p:nvPr/>
        </p:nvSpPr>
        <p:spPr bwMode="auto">
          <a:xfrm>
            <a:off x="4953000" y="3306745"/>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8" name="Line 30"/>
          <p:cNvSpPr>
            <a:spLocks noChangeShapeType="1"/>
          </p:cNvSpPr>
          <p:nvPr/>
        </p:nvSpPr>
        <p:spPr bwMode="auto">
          <a:xfrm>
            <a:off x="5735638" y="3306745"/>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9" name="Line 31"/>
          <p:cNvSpPr>
            <a:spLocks noChangeShapeType="1"/>
          </p:cNvSpPr>
          <p:nvPr/>
        </p:nvSpPr>
        <p:spPr bwMode="auto">
          <a:xfrm>
            <a:off x="6029325" y="3171807"/>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739360" name="Line 32"/>
          <p:cNvSpPr>
            <a:spLocks noChangeShapeType="1"/>
          </p:cNvSpPr>
          <p:nvPr/>
        </p:nvSpPr>
        <p:spPr bwMode="auto">
          <a:xfrm flipH="1">
            <a:off x="6243638" y="2760644"/>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61" name="Line 33"/>
          <p:cNvSpPr>
            <a:spLocks noChangeShapeType="1"/>
          </p:cNvSpPr>
          <p:nvPr/>
        </p:nvSpPr>
        <p:spPr bwMode="auto">
          <a:xfrm>
            <a:off x="885826" y="2936858"/>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62" name="Text Box 34"/>
          <p:cNvSpPr txBox="1">
            <a:spLocks noChangeArrowheads="1"/>
          </p:cNvSpPr>
          <p:nvPr/>
        </p:nvSpPr>
        <p:spPr bwMode="auto">
          <a:xfrm>
            <a:off x="130176" y="261618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5395" name="Line 35"/>
          <p:cNvSpPr>
            <a:spLocks noChangeShapeType="1"/>
          </p:cNvSpPr>
          <p:nvPr/>
        </p:nvSpPr>
        <p:spPr bwMode="auto">
          <a:xfrm>
            <a:off x="1060450" y="61499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5396" name="Text Box 36"/>
          <p:cNvSpPr txBox="1">
            <a:spLocks noChangeArrowheads="1"/>
          </p:cNvSpPr>
          <p:nvPr/>
        </p:nvSpPr>
        <p:spPr bwMode="auto">
          <a:xfrm>
            <a:off x="1657350" y="6018195"/>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5157" name="Line 37"/>
          <p:cNvSpPr>
            <a:spLocks noChangeShapeType="1"/>
          </p:cNvSpPr>
          <p:nvPr/>
        </p:nvSpPr>
        <p:spPr bwMode="auto">
          <a:xfrm>
            <a:off x="2692400" y="6149957"/>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5158" name="Text Box 38"/>
          <p:cNvSpPr txBox="1">
            <a:spLocks noChangeArrowheads="1"/>
          </p:cNvSpPr>
          <p:nvPr/>
        </p:nvSpPr>
        <p:spPr bwMode="auto">
          <a:xfrm>
            <a:off x="3289300" y="6018195"/>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
        <p:nvSpPr>
          <p:cNvPr id="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3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93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93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93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93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93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93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9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93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93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93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93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93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93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93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93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93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393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393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3936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93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393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93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3935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93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393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393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393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39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3" grpId="0"/>
      <p:bldP spid="739334" grpId="0"/>
      <p:bldP spid="739335" grpId="0"/>
      <p:bldP spid="739337" grpId="0" animBg="1"/>
      <p:bldP spid="739338" grpId="0" animBg="1"/>
      <p:bldP spid="739340" grpId="0" animBg="1"/>
      <p:bldP spid="739341" grpId="0" animBg="1"/>
      <p:bldP spid="739342" grpId="0" animBg="1"/>
      <p:bldP spid="739343" grpId="0" animBg="1"/>
      <p:bldP spid="739344" grpId="0" animBg="1"/>
      <p:bldP spid="739345" grpId="0" animBg="1"/>
      <p:bldP spid="739346" grpId="0" animBg="1"/>
      <p:bldP spid="739347" grpId="0" animBg="1"/>
      <p:bldP spid="739348" grpId="0" animBg="1"/>
      <p:bldP spid="739350" grpId="0" animBg="1"/>
      <p:bldP spid="739352" grpId="0" animBg="1"/>
      <p:bldP spid="739353" grpId="0" animBg="1"/>
      <p:bldP spid="739354" grpId="0"/>
      <p:bldP spid="739357" grpId="0" animBg="1"/>
      <p:bldP spid="739358" grpId="0" animBg="1"/>
      <p:bldP spid="739359" grpId="0" animBg="1"/>
      <p:bldP spid="739360" grpId="0" animBg="1"/>
      <p:bldP spid="73936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85748" y="71415"/>
            <a:ext cx="7843838" cy="785818"/>
          </a:xfrm>
          <a:prstGeom prst="rect">
            <a:avLst/>
          </a:prstGeom>
        </p:spPr>
        <p:txBody>
          <a:bodyPr lIns="91417" tIns="45709" rIns="91417" bIns="45709"/>
          <a:lstStyle/>
          <a:p>
            <a:pPr algn="l"/>
            <a:r>
              <a:rPr lang="en-GB" sz="4800" dirty="0" smtClean="0"/>
              <a:t>The 3D Rebar Model</a:t>
            </a:r>
            <a:endParaRPr lang="en-US" sz="4800" dirty="0" smtClean="0"/>
          </a:p>
        </p:txBody>
      </p:sp>
      <p:sp>
        <p:nvSpPr>
          <p:cNvPr id="6147" name="KMA4F595B"/>
          <p:cNvSpPr>
            <a:spLocks noChangeArrowheads="1"/>
          </p:cNvSpPr>
          <p:nvPr>
            <p:custDataLst>
              <p:tags r:id="rId1"/>
            </p:custDataLst>
          </p:nvPr>
        </p:nvSpPr>
        <p:spPr bwMode="auto">
          <a:xfrm>
            <a:off x="295277" y="1000109"/>
            <a:ext cx="8162925" cy="5013680"/>
          </a:xfrm>
          <a:prstGeom prst="rect">
            <a:avLst/>
          </a:prstGeom>
          <a:noFill/>
          <a:ln w="9525">
            <a:noFill/>
            <a:miter lim="800000"/>
            <a:headEnd/>
            <a:tailEnd/>
          </a:ln>
        </p:spPr>
        <p:txBody>
          <a:bodyPr lIns="0" tIns="0" rIns="0" bIns="0">
            <a:spAutoFit/>
          </a:bodyPr>
          <a:lstStyle/>
          <a:p>
            <a:pPr>
              <a:spcBef>
                <a:spcPct val="15000"/>
              </a:spcBef>
              <a:buFont typeface="Wingdings" pitchFamily="2" charset="2"/>
              <a:buNone/>
            </a:pPr>
            <a:r>
              <a:rPr lang="en-US" sz="2000" dirty="0">
                <a:solidFill>
                  <a:schemeClr val="tx1"/>
                </a:solidFill>
                <a:latin typeface="+mj-lt"/>
              </a:rPr>
              <a:t>Revit Structure has a 3D rebar model composed </a:t>
            </a:r>
            <a:r>
              <a:rPr lang="en-US" sz="2000" dirty="0" smtClean="0">
                <a:solidFill>
                  <a:schemeClr val="tx1"/>
                </a:solidFill>
                <a:latin typeface="+mj-lt"/>
              </a:rPr>
              <a:t>of</a:t>
            </a:r>
            <a:endParaRPr lang="en-US" sz="2000" dirty="0">
              <a:solidFill>
                <a:schemeClr val="tx1"/>
              </a:solidFill>
              <a:latin typeface="+mj-lt"/>
            </a:endParaRPr>
          </a:p>
          <a:p>
            <a:pPr marL="358687" lvl="1" indent="-176169">
              <a:spcBef>
                <a:spcPct val="15000"/>
              </a:spcBef>
              <a:buFont typeface="Wingdings" pitchFamily="2" charset="2"/>
              <a:buChar char="§"/>
            </a:pPr>
            <a:r>
              <a:rPr lang="en-US" sz="1600" dirty="0">
                <a:solidFill>
                  <a:schemeClr val="tx1"/>
                </a:solidFill>
                <a:latin typeface="+mj-lt"/>
              </a:rPr>
              <a:t>Single bars</a:t>
            </a:r>
          </a:p>
          <a:p>
            <a:pPr marL="358687" lvl="1" indent="-176169">
              <a:spcBef>
                <a:spcPct val="15000"/>
              </a:spcBef>
              <a:buFont typeface="Wingdings" pitchFamily="2" charset="2"/>
              <a:buChar char="§"/>
            </a:pPr>
            <a:r>
              <a:rPr lang="en-US" sz="1600" dirty="0">
                <a:solidFill>
                  <a:schemeClr val="tx1"/>
                </a:solidFill>
                <a:latin typeface="+mj-lt"/>
              </a:rPr>
              <a:t>Sets (array of bars with rules)</a:t>
            </a:r>
          </a:p>
          <a:p>
            <a:pPr marL="358687" lvl="1" indent="-176169">
              <a:spcBef>
                <a:spcPct val="15000"/>
              </a:spcBef>
              <a:buFont typeface="Wingdings" pitchFamily="2" charset="2"/>
              <a:buChar char="§"/>
            </a:pPr>
            <a:r>
              <a:rPr lang="en-US" sz="1600" dirty="0">
                <a:solidFill>
                  <a:schemeClr val="tx1"/>
                </a:solidFill>
                <a:latin typeface="+mj-lt"/>
              </a:rPr>
              <a:t>Area reinforcement for slabs and walls</a:t>
            </a:r>
          </a:p>
          <a:p>
            <a:pPr marL="358687" lvl="1" indent="-176169">
              <a:spcBef>
                <a:spcPct val="15000"/>
              </a:spcBef>
              <a:buFont typeface="Wingdings" pitchFamily="2" charset="2"/>
              <a:buChar char="§"/>
            </a:pPr>
            <a:r>
              <a:rPr lang="en-US" sz="1600" dirty="0">
                <a:solidFill>
                  <a:schemeClr val="tx1"/>
                </a:solidFill>
                <a:latin typeface="+mj-lt"/>
              </a:rPr>
              <a:t>Path reinforcement for slabs</a:t>
            </a:r>
          </a:p>
          <a:p>
            <a:pPr>
              <a:spcBef>
                <a:spcPct val="15000"/>
              </a:spcBef>
              <a:buFont typeface="Wingdings" pitchFamily="2" charset="2"/>
              <a:buNone/>
            </a:pPr>
            <a:r>
              <a:rPr lang="en-US" sz="2000" dirty="0">
                <a:solidFill>
                  <a:schemeClr val="tx1"/>
                </a:solidFill>
                <a:latin typeface="+mj-lt"/>
              </a:rPr>
              <a:t>3D rebar model can be generated</a:t>
            </a:r>
          </a:p>
          <a:p>
            <a:pPr marL="358687" lvl="1" indent="-176169">
              <a:spcBef>
                <a:spcPct val="15000"/>
              </a:spcBef>
              <a:buFont typeface="Wingdings" pitchFamily="2" charset="2"/>
              <a:buChar char="§"/>
            </a:pPr>
            <a:r>
              <a:rPr lang="en-US" sz="1600" dirty="0">
                <a:solidFill>
                  <a:schemeClr val="tx1"/>
                </a:solidFill>
                <a:latin typeface="+mj-lt"/>
              </a:rPr>
              <a:t>Manually by user</a:t>
            </a:r>
          </a:p>
          <a:p>
            <a:pPr marL="358687" lvl="1" indent="-176169">
              <a:spcBef>
                <a:spcPct val="15000"/>
              </a:spcBef>
              <a:buFont typeface="Wingdings" pitchFamily="2" charset="2"/>
              <a:buChar char="§"/>
            </a:pPr>
            <a:r>
              <a:rPr lang="en-US" sz="1600" dirty="0">
                <a:solidFill>
                  <a:schemeClr val="tx1"/>
                </a:solidFill>
                <a:latin typeface="+mj-lt"/>
              </a:rPr>
              <a:t>Loaded from a group that defines a cage</a:t>
            </a:r>
          </a:p>
          <a:p>
            <a:pPr marL="358687" lvl="1" indent="-176169">
              <a:spcBef>
                <a:spcPct val="15000"/>
              </a:spcBef>
              <a:buFont typeface="Wingdings" pitchFamily="2" charset="2"/>
              <a:buChar char="§"/>
            </a:pPr>
            <a:r>
              <a:rPr lang="en-US" sz="1600" dirty="0">
                <a:solidFill>
                  <a:schemeClr val="tx1"/>
                </a:solidFill>
                <a:latin typeface="+mj-lt"/>
              </a:rPr>
              <a:t>Generated with the API from analysis and design software or from macros</a:t>
            </a:r>
          </a:p>
          <a:p>
            <a:pPr>
              <a:spcBef>
                <a:spcPct val="15000"/>
              </a:spcBef>
              <a:buFont typeface="Wingdings" pitchFamily="2" charset="2"/>
              <a:buNone/>
            </a:pPr>
            <a:r>
              <a:rPr lang="en-US" sz="2000" dirty="0">
                <a:solidFill>
                  <a:schemeClr val="tx1"/>
                </a:solidFill>
                <a:latin typeface="+mj-lt"/>
              </a:rPr>
              <a:t>Advantages of 3D rebar model</a:t>
            </a:r>
          </a:p>
          <a:p>
            <a:pPr marL="358687" lvl="1" indent="-176169">
              <a:spcBef>
                <a:spcPct val="15000"/>
              </a:spcBef>
              <a:buFont typeface="Wingdings" pitchFamily="2" charset="2"/>
              <a:buChar char="§"/>
            </a:pPr>
            <a:r>
              <a:rPr lang="en-US" sz="1600" dirty="0">
                <a:solidFill>
                  <a:schemeClr val="tx1"/>
                </a:solidFill>
                <a:latin typeface="+mj-lt"/>
              </a:rPr>
              <a:t>Quantities</a:t>
            </a:r>
          </a:p>
          <a:p>
            <a:pPr marL="358687" lvl="1" indent="-176169">
              <a:spcBef>
                <a:spcPct val="15000"/>
              </a:spcBef>
              <a:buFont typeface="Wingdings" pitchFamily="2" charset="2"/>
              <a:buChar char="§"/>
            </a:pPr>
            <a:r>
              <a:rPr lang="en-US" sz="1600" dirty="0">
                <a:solidFill>
                  <a:schemeClr val="tx1"/>
                </a:solidFill>
                <a:latin typeface="+mj-lt"/>
              </a:rPr>
              <a:t>Complex layout</a:t>
            </a:r>
          </a:p>
          <a:p>
            <a:pPr marL="358687" lvl="1" indent="-176169">
              <a:spcBef>
                <a:spcPct val="15000"/>
              </a:spcBef>
              <a:buFont typeface="Wingdings" pitchFamily="2" charset="2"/>
              <a:buChar char="§"/>
            </a:pPr>
            <a:r>
              <a:rPr lang="en-US" sz="1600" dirty="0">
                <a:solidFill>
                  <a:schemeClr val="tx1"/>
                </a:solidFill>
                <a:latin typeface="+mj-lt"/>
              </a:rPr>
              <a:t>Automatic reinforcement drawings</a:t>
            </a:r>
          </a:p>
          <a:p>
            <a:pPr marL="358687" lvl="1" indent="-176169">
              <a:spcBef>
                <a:spcPct val="15000"/>
              </a:spcBef>
              <a:buFont typeface="Wingdings" pitchFamily="2" charset="2"/>
              <a:buChar char="§"/>
            </a:pPr>
            <a:r>
              <a:rPr lang="en-US" sz="1600" dirty="0">
                <a:solidFill>
                  <a:schemeClr val="tx1"/>
                </a:solidFill>
                <a:latin typeface="+mj-lt"/>
              </a:rPr>
              <a:t>Basic scheduling</a:t>
            </a:r>
          </a:p>
          <a:p>
            <a:pPr>
              <a:spcBef>
                <a:spcPct val="15000"/>
              </a:spcBef>
              <a:buFont typeface="Wingdings" pitchFamily="2" charset="2"/>
              <a:buNone/>
            </a:pPr>
            <a:r>
              <a:rPr lang="en-US" sz="2000" dirty="0">
                <a:solidFill>
                  <a:schemeClr val="tx1"/>
                </a:solidFill>
                <a:latin typeface="+mj-lt"/>
              </a:rPr>
              <a:t>Scheduling is specific to each country</a:t>
            </a:r>
          </a:p>
          <a:p>
            <a:pPr marL="358687" lvl="1" indent="-176169">
              <a:spcBef>
                <a:spcPct val="15000"/>
              </a:spcBef>
              <a:buFont typeface="Wingdings" pitchFamily="2" charset="2"/>
              <a:buChar char="§"/>
            </a:pPr>
            <a:r>
              <a:rPr lang="en-US" sz="1600" dirty="0">
                <a:solidFill>
                  <a:schemeClr val="tx1"/>
                </a:solidFill>
                <a:latin typeface="+mj-lt"/>
              </a:rPr>
              <a:t>Opportunity for </a:t>
            </a:r>
            <a:r>
              <a:rPr lang="en-US" sz="1600" dirty="0" smtClean="0">
                <a:solidFill>
                  <a:schemeClr val="tx1"/>
                </a:solidFill>
                <a:latin typeface="+mj-lt"/>
              </a:rPr>
              <a:t>third party </a:t>
            </a:r>
            <a:r>
              <a:rPr lang="en-US" sz="1600" dirty="0">
                <a:solidFill>
                  <a:schemeClr val="tx1"/>
                </a:solidFill>
                <a:latin typeface="+mj-lt"/>
              </a:rPr>
              <a:t>developers to use the 3D rebar model to generate DWG schedules and import them back as a drafting view in Revit Structure</a:t>
            </a:r>
          </a:p>
        </p:txBody>
      </p:sp>
      <p:sp>
        <p:nvSpPr>
          <p:cNvPr id="5"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US" dirty="0" smtClean="0"/>
              <a:t>Relationship Between Topics</a:t>
            </a:r>
            <a:endParaRPr lang="en-GB" dirty="0" smtClean="0"/>
          </a:p>
        </p:txBody>
      </p:sp>
      <p:sp>
        <p:nvSpPr>
          <p:cNvPr id="7171" name="Rectangle 3"/>
          <p:cNvSpPr>
            <a:spLocks noGrp="1" noChangeArrowheads="1"/>
          </p:cNvSpPr>
          <p:nvPr>
            <p:ph idx="1"/>
          </p:nvPr>
        </p:nvSpPr>
        <p:spPr/>
        <p:txBody>
          <a:bodyPr/>
          <a:lstStyle/>
          <a:p>
            <a:pPr eaLnBrk="1" hangingPunct="1">
              <a:buFontTx/>
              <a:buNone/>
            </a:pPr>
            <a:r>
              <a:rPr lang="en-GB" dirty="0" smtClean="0"/>
              <a:t>Rebar</a:t>
            </a:r>
          </a:p>
          <a:p>
            <a:pPr lvl="1" eaLnBrk="1" hangingPunct="1"/>
            <a:r>
              <a:rPr lang="en-GB" dirty="0" smtClean="0"/>
              <a:t>Generate rebar and define </a:t>
            </a:r>
            <a:r>
              <a:rPr lang="en-GB" u="sng" dirty="0" smtClean="0"/>
              <a:t>rebar shape </a:t>
            </a:r>
          </a:p>
          <a:p>
            <a:pPr lvl="1" eaLnBrk="1" hangingPunct="1"/>
            <a:r>
              <a:rPr lang="en-GB" dirty="0" smtClean="0"/>
              <a:t>Extract rebar information </a:t>
            </a:r>
          </a:p>
          <a:p>
            <a:pPr eaLnBrk="1" hangingPunct="1">
              <a:buFontTx/>
              <a:buNone/>
            </a:pPr>
            <a:r>
              <a:rPr lang="en-GB" u="sng" dirty="0" smtClean="0"/>
              <a:t>Truss</a:t>
            </a:r>
            <a:endParaRPr lang="en-GB" dirty="0" smtClean="0"/>
          </a:p>
          <a:p>
            <a:pPr eaLnBrk="1" hangingPunct="1">
              <a:buFontTx/>
              <a:buNone/>
            </a:pPr>
            <a:r>
              <a:rPr lang="en-GB" dirty="0" smtClean="0"/>
              <a:t>Detailing</a:t>
            </a:r>
          </a:p>
          <a:p>
            <a:pPr lvl="1" eaLnBrk="1" hangingPunct="1"/>
            <a:r>
              <a:rPr lang="en-GB" dirty="0" smtClean="0"/>
              <a:t>Generate a section view</a:t>
            </a:r>
          </a:p>
          <a:p>
            <a:pPr lvl="1" eaLnBrk="1" hangingPunct="1"/>
            <a:r>
              <a:rPr lang="en-GB" dirty="0" smtClean="0"/>
              <a:t>Generate a drafting view</a:t>
            </a:r>
          </a:p>
          <a:p>
            <a:pPr lvl="1" eaLnBrk="1" hangingPunct="1"/>
            <a:r>
              <a:rPr lang="en-GB" dirty="0" smtClean="0"/>
              <a:t>Create a sheet</a:t>
            </a:r>
          </a:p>
          <a:p>
            <a:pPr lvl="1" eaLnBrk="1" hangingPunct="1"/>
            <a:r>
              <a:rPr lang="en-GB" dirty="0" smtClean="0"/>
              <a:t>Import and export </a:t>
            </a:r>
            <a:r>
              <a:rPr lang="en-GB" u="sng" dirty="0" smtClean="0"/>
              <a:t>external </a:t>
            </a:r>
            <a:r>
              <a:rPr lang="en-GB" u="sng" smtClean="0"/>
              <a:t>file formats</a:t>
            </a:r>
            <a:r>
              <a:rPr lang="en-GB" smtClean="0"/>
              <a:t> (e.g</a:t>
            </a:r>
            <a:r>
              <a:rPr lang="en-GB" dirty="0" smtClean="0"/>
              <a:t>., </a:t>
            </a:r>
            <a:r>
              <a:rPr lang="en-GB" err="1" smtClean="0"/>
              <a:t>dwg</a:t>
            </a:r>
            <a:r>
              <a:rPr lang="en-GB" smtClean="0"/>
              <a:t>)</a:t>
            </a:r>
            <a:endParaRPr lang="en-GB" dirty="0" smtClean="0"/>
          </a:p>
          <a:p>
            <a:pPr lvl="1" eaLnBrk="1" hangingPunct="1"/>
            <a:r>
              <a:rPr lang="en-GB" dirty="0" smtClean="0"/>
              <a:t>Add text, dimensioning and annotations</a:t>
            </a:r>
          </a:p>
        </p:txBody>
      </p:sp>
      <p:sp>
        <p:nvSpPr>
          <p:cNvPr id="5"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7924800" cy="1143000"/>
          </a:xfrm>
        </p:spPr>
        <p:txBody>
          <a:bodyPr/>
          <a:lstStyle/>
          <a:p>
            <a:pPr eaLnBrk="1" hangingPunct="1"/>
            <a:r>
              <a:rPr lang="en-GB" dirty="0" smtClean="0"/>
              <a:t>Current Analysis Process</a:t>
            </a:r>
            <a:endParaRPr lang="en-GB" sz="4400" dirty="0" smtClean="0"/>
          </a:p>
        </p:txBody>
      </p:sp>
      <p:pic>
        <p:nvPicPr>
          <p:cNvPr id="8195" name="Picture 3" descr="current_process"/>
          <p:cNvPicPr>
            <a:picLocks noChangeAspect="1" noChangeArrowheads="1"/>
          </p:cNvPicPr>
          <p:nvPr/>
        </p:nvPicPr>
        <p:blipFill>
          <a:blip r:embed="rId3" cstate="print"/>
          <a:srcRect/>
          <a:stretch>
            <a:fillRect/>
          </a:stretch>
        </p:blipFill>
        <p:spPr bwMode="auto">
          <a:xfrm>
            <a:off x="479426" y="1058865"/>
            <a:ext cx="7405688" cy="5394325"/>
          </a:xfrm>
          <a:prstGeom prst="rect">
            <a:avLst/>
          </a:prstGeom>
          <a:noFill/>
          <a:ln w="9525">
            <a:noFill/>
            <a:miter lim="800000"/>
            <a:headEnd/>
            <a:tailEnd/>
          </a:ln>
        </p:spPr>
      </p:pic>
      <p:sp>
        <p:nvSpPr>
          <p:cNvPr id="81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85720" y="-24"/>
            <a:ext cx="8824912" cy="1143000"/>
          </a:xfrm>
        </p:spPr>
        <p:txBody>
          <a:bodyPr/>
          <a:lstStyle/>
          <a:p>
            <a:pPr eaLnBrk="1" hangingPunct="1"/>
            <a:r>
              <a:rPr lang="en-GB" sz="4400" dirty="0" smtClean="0"/>
              <a:t>Generate Beam or Column Rebar</a:t>
            </a:r>
            <a:r>
              <a:rPr lang="en-GB" sz="2800" smtClean="0">
                <a:solidFill>
                  <a:schemeClr val="accent1">
                    <a:lumMod val="75000"/>
                  </a:schemeClr>
                </a:solidFill>
              </a:rPr>
              <a:t/>
            </a:r>
            <a:br>
              <a:rPr lang="en-GB" sz="2800" smtClean="0">
                <a:solidFill>
                  <a:schemeClr val="accent1">
                    <a:lumMod val="75000"/>
                  </a:schemeClr>
                </a:solidFill>
              </a:rPr>
            </a:b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574087" cy="2578102"/>
          </a:xfrm>
        </p:spPr>
        <p:txBody>
          <a:bodyPr/>
          <a:lstStyle/>
          <a:p>
            <a:pPr marL="92030" indent="-92030"/>
            <a:r>
              <a:rPr lang="en-GB" sz="2400" dirty="0" smtClean="0"/>
              <a:t>Sample: Reinforcement</a:t>
            </a:r>
            <a:endParaRPr lang="en-US" sz="2400" dirty="0" smtClean="0"/>
          </a:p>
          <a:p>
            <a:pPr marL="449042" lvl="1" indent="-177712">
              <a:spcBef>
                <a:spcPts val="0"/>
              </a:spcBef>
            </a:pPr>
            <a:r>
              <a:rPr lang="en-US" sz="1600" noProof="1" smtClean="0"/>
              <a:t>Create reinforcement bars</a:t>
            </a:r>
            <a:r>
              <a:rPr lang="en-US" altLang="ja-JP" sz="1600" dirty="0" smtClean="0">
                <a:ea typeface="ＭＳ Ｐゴシック" pitchFamily="34" charset="-128"/>
              </a:rPr>
              <a:t> in s</a:t>
            </a:r>
            <a:r>
              <a:rPr lang="en-US" sz="1600" noProof="1" smtClean="0"/>
              <a:t>elected </a:t>
            </a:r>
            <a:r>
              <a:rPr lang="en-US" altLang="ja-JP" sz="1600" dirty="0" smtClean="0">
                <a:ea typeface="ＭＳ Ｐゴシック" pitchFamily="34" charset="-128"/>
              </a:rPr>
              <a:t>non-reinforced c</a:t>
            </a:r>
            <a:r>
              <a:rPr lang="en-US" sz="1600" noProof="1" smtClean="0"/>
              <a:t>oncrete beam or column</a:t>
            </a:r>
            <a:endParaRPr lang="en-US" altLang="ja-JP" sz="1600" dirty="0" smtClean="0">
              <a:ea typeface="ＭＳ Ｐゴシック" pitchFamily="34" charset="-128"/>
            </a:endParaRPr>
          </a:p>
          <a:p>
            <a:pPr marL="449042" lvl="1" indent="-177712">
              <a:spcBef>
                <a:spcPts val="0"/>
              </a:spcBef>
            </a:pPr>
            <a:r>
              <a:rPr lang="en-US" sz="1600" noProof="1" smtClean="0"/>
              <a:t>Beam rebar</a:t>
            </a:r>
            <a:r>
              <a:rPr lang="en-US" altLang="ja-JP" sz="1600" dirty="0" smtClean="0">
                <a:ea typeface="ＭＳ Ｐゴシック" pitchFamily="34" charset="-128"/>
              </a:rPr>
              <a:t>: </a:t>
            </a:r>
            <a:r>
              <a:rPr lang="en-US" sz="1600" noProof="1" smtClean="0"/>
              <a:t>top, bottom </a:t>
            </a:r>
            <a:r>
              <a:rPr lang="en-US" altLang="ja-JP" sz="1600" dirty="0" smtClean="0">
                <a:ea typeface="ＭＳ Ｐゴシック" pitchFamily="34" charset="-128"/>
              </a:rPr>
              <a:t>or </a:t>
            </a:r>
            <a:r>
              <a:rPr lang="en-US" sz="1600" noProof="1" smtClean="0"/>
              <a:t>transverse</a:t>
            </a:r>
            <a:endParaRPr lang="en-US" altLang="ja-JP" sz="1600" dirty="0" smtClean="0">
              <a:ea typeface="ＭＳ Ｐゴシック" pitchFamily="34" charset="-128"/>
            </a:endParaRPr>
          </a:p>
          <a:p>
            <a:pPr marL="449042" lvl="1" indent="-177712">
              <a:spcBef>
                <a:spcPts val="0"/>
              </a:spcBef>
            </a:pPr>
            <a:r>
              <a:rPr lang="en-US" sz="1600" noProof="1" smtClean="0"/>
              <a:t>Column rebar: transverse </a:t>
            </a:r>
            <a:r>
              <a:rPr lang="en-US" altLang="ja-JP" sz="1600" dirty="0" smtClean="0">
                <a:ea typeface="ＭＳ Ｐゴシック" pitchFamily="34" charset="-128"/>
              </a:rPr>
              <a:t>or </a:t>
            </a:r>
            <a:r>
              <a:rPr lang="en-US" sz="1600" noProof="1" smtClean="0"/>
              <a:t>vertical</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smtClean="0"/>
              <a:t>Methods</a:t>
            </a:r>
            <a:endParaRPr lang="en-GB" sz="2400" dirty="0" smtClean="0"/>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428597" y="3714752"/>
            <a:ext cx="8143933" cy="25562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pPr>
              <a:buFont typeface="Wingdings" pitchFamily="2" charset="2"/>
              <a:buNone/>
            </a:pPr>
            <a:r>
              <a:rPr lang="en-GB" sz="1200" b="1" dirty="0" smtClean="0">
                <a:solidFill>
                  <a:srgbClr val="00B050"/>
                </a:solidFill>
                <a:latin typeface="Courier New" pitchFamily="49" charset="0"/>
                <a:cs typeface="Courier New" pitchFamily="49" charset="0"/>
              </a:rPr>
              <a:t>// rebar </a:t>
            </a:r>
            <a:r>
              <a:rPr lang="en-GB" sz="1200" b="1" smtClean="0">
                <a:solidFill>
                  <a:srgbClr val="00B050"/>
                </a:solidFill>
                <a:latin typeface="Courier New" pitchFamily="49" charset="0"/>
                <a:cs typeface="Courier New" pitchFamily="49" charset="0"/>
              </a:rPr>
              <a:t>creation in 2008:</a:t>
            </a:r>
            <a:endParaRPr lang="en-GB" sz="1200" b="1" dirty="0">
              <a:solidFill>
                <a:srgbClr val="00B050"/>
              </a:solidFill>
              <a:latin typeface="Courier New" pitchFamily="49" charset="0"/>
              <a:cs typeface="Courier New" pitchFamily="49" charset="0"/>
            </a:endParaRPr>
          </a:p>
          <a:p>
            <a:pPr>
              <a:buFont typeface="Wingdings" pitchFamily="2" charset="2"/>
              <a:buNone/>
            </a:pPr>
            <a:r>
              <a:rPr lang="en-GB" sz="1200" b="1">
                <a:solidFill>
                  <a:schemeClr val="tx1"/>
                </a:solidFill>
                <a:latin typeface="Courier New" pitchFamily="49" charset="0"/>
                <a:cs typeface="Courier New" pitchFamily="49" charset="0"/>
              </a:rPr>
              <a:t>Rebar </a:t>
            </a:r>
            <a:r>
              <a:rPr lang="en-GB" sz="1200" b="1" smtClean="0">
                <a:solidFill>
                  <a:schemeClr val="tx1"/>
                </a:solidFill>
                <a:latin typeface="Courier New" pitchFamily="49" charset="0"/>
                <a:cs typeface="Courier New" pitchFamily="49" charset="0"/>
              </a:rPr>
              <a:t>r </a:t>
            </a:r>
            <a:r>
              <a:rPr lang="en-GB" sz="1200" b="1">
                <a:solidFill>
                  <a:schemeClr val="tx1"/>
                </a:solidFill>
                <a:latin typeface="Courier New" pitchFamily="49" charset="0"/>
                <a:cs typeface="Courier New" pitchFamily="49" charset="0"/>
              </a:rPr>
              <a:t>= </a:t>
            </a:r>
            <a:r>
              <a:rPr lang="en-GB" sz="1200" b="1" smtClean="0">
                <a:solidFill>
                  <a:schemeClr val="tx1"/>
                </a:solidFill>
                <a:latin typeface="Courier New" pitchFamily="49" charset="0"/>
                <a:cs typeface="Courier New" pitchFamily="49" charset="0"/>
              </a:rPr>
              <a:t>doc.Create.</a:t>
            </a:r>
            <a:r>
              <a:rPr lang="en-GB" sz="1200" b="1" smtClean="0">
                <a:solidFill>
                  <a:srgbClr val="C00000"/>
                </a:solidFill>
                <a:latin typeface="Courier New" pitchFamily="49" charset="0"/>
                <a:cs typeface="Courier New" pitchFamily="49" charset="0"/>
              </a:rPr>
              <a:t>NewRebar</a:t>
            </a:r>
            <a:r>
              <a:rPr lang="en-GB" sz="1200" b="1" dirty="0">
                <a:solidFill>
                  <a:schemeClr val="tx1"/>
                </a:solidFill>
                <a:latin typeface="Courier New" pitchFamily="49" charset="0"/>
                <a:cs typeface="Courier New" pitchFamily="49" charset="0"/>
              </a:rPr>
              <a:t>( rebarType, startHook, endHook, m_hostObject</a:t>
            </a:r>
            <a:r>
              <a:rPr lang="en-GB" sz="1200" b="1">
                <a:solidFill>
                  <a:schemeClr val="tx1"/>
                </a:solidFill>
                <a:latin typeface="Courier New" pitchFamily="49" charset="0"/>
                <a:cs typeface="Courier New" pitchFamily="49" charset="0"/>
              </a:rPr>
              <a:t>, </a:t>
            </a:r>
            <a:endParaRPr lang="en-GB" sz="1200" b="1" smtClean="0">
              <a:solidFill>
                <a:schemeClr val="tx1"/>
              </a:solidFill>
              <a:latin typeface="Courier New" pitchFamily="49" charset="0"/>
              <a:cs typeface="Courier New" pitchFamily="49" charset="0"/>
            </a:endParaRPr>
          </a:p>
          <a:p>
            <a:pPr>
              <a:buFont typeface="Wingdings" pitchFamily="2" charset="2"/>
              <a:buNone/>
            </a:pPr>
            <a:r>
              <a:rPr lang="en-GB" sz="1200" b="1" smtClean="0">
                <a:solidFill>
                  <a:schemeClr val="tx1"/>
                </a:solidFill>
                <a:latin typeface="Courier New" pitchFamily="49" charset="0"/>
                <a:cs typeface="Courier New" pitchFamily="49" charset="0"/>
              </a:rPr>
              <a:t>  ref </a:t>
            </a:r>
            <a:r>
              <a:rPr lang="en-GB" sz="1200" b="1" dirty="0">
                <a:solidFill>
                  <a:schemeClr val="tx1"/>
                </a:solidFill>
                <a:latin typeface="Courier New" pitchFamily="49" charset="0"/>
                <a:cs typeface="Courier New" pitchFamily="49" charset="0"/>
              </a:rPr>
              <a:t>origin, ref normal, curves, </a:t>
            </a:r>
            <a:r>
              <a:rPr lang="en-GB" sz="1200" b="1" dirty="0" smtClean="0">
                <a:solidFill>
                  <a:schemeClr val="tx1"/>
                </a:solidFill>
                <a:latin typeface="Courier New" pitchFamily="49" charset="0"/>
                <a:cs typeface="Courier New" pitchFamily="49" charset="0"/>
              </a:rPr>
              <a:t>(</a:t>
            </a:r>
            <a:r>
              <a:rPr lang="en-GB" sz="1200" b="1" dirty="0">
                <a:solidFill>
                  <a:schemeClr val="tx1"/>
                </a:solidFill>
                <a:latin typeface="Courier New" pitchFamily="49" charset="0"/>
                <a:cs typeface="Courier New" pitchFamily="49" charset="0"/>
              </a:rPr>
              <a:t>int)startOrient, (</a:t>
            </a:r>
            <a:r>
              <a:rPr lang="en-GB" sz="1200" b="1" dirty="0" err="1">
                <a:solidFill>
                  <a:schemeClr val="tx1"/>
                </a:solidFill>
                <a:latin typeface="Courier New" pitchFamily="49" charset="0"/>
                <a:cs typeface="Courier New" pitchFamily="49" charset="0"/>
              </a:rPr>
              <a:t>int</a:t>
            </a:r>
            <a:r>
              <a:rPr lang="en-GB" sz="1200" b="1" dirty="0">
                <a:solidFill>
                  <a:schemeClr val="tx1"/>
                </a:solidFill>
                <a:latin typeface="Courier New" pitchFamily="49" charset="0"/>
                <a:cs typeface="Courier New" pitchFamily="49" charset="0"/>
              </a:rPr>
              <a:t>)</a:t>
            </a:r>
            <a:r>
              <a:rPr lang="en-GB" sz="1200" b="1" dirty="0" err="1">
                <a:solidFill>
                  <a:schemeClr val="tx1"/>
                </a:solidFill>
                <a:latin typeface="Courier New" pitchFamily="49" charset="0"/>
                <a:cs typeface="Courier New" pitchFamily="49" charset="0"/>
              </a:rPr>
              <a:t>endOrient</a:t>
            </a:r>
            <a:r>
              <a:rPr lang="en-GB" sz="1200" b="1" dirty="0">
                <a:solidFill>
                  <a:schemeClr val="tx1"/>
                </a:solidFill>
                <a:latin typeface="Courier New" pitchFamily="49" charset="0"/>
                <a:cs typeface="Courier New" pitchFamily="49" charset="0"/>
              </a:rPr>
              <a:t> </a:t>
            </a:r>
            <a:r>
              <a:rPr lang="en-GB" sz="1200" b="1" dirty="0" smtClean="0">
                <a:solidFill>
                  <a:schemeClr val="tx1"/>
                </a:solidFill>
                <a:latin typeface="Courier New" pitchFamily="49" charset="0"/>
                <a:cs typeface="Courier New" pitchFamily="49" charset="0"/>
              </a:rPr>
              <a:t>);</a:t>
            </a:r>
          </a:p>
          <a:p>
            <a:endParaRPr lang="en-US" sz="1200" b="1" dirty="0" smtClean="0">
              <a:solidFill>
                <a:schemeClr val="tx1"/>
              </a:solidFill>
              <a:latin typeface="Courier New" pitchFamily="49" charset="0"/>
              <a:cs typeface="Courier New" pitchFamily="49" charset="0"/>
            </a:endParaRPr>
          </a:p>
          <a:p>
            <a:r>
              <a:rPr lang="en-US" sz="1200" b="1" dirty="0" smtClean="0">
                <a:solidFill>
                  <a:srgbClr val="00B050"/>
                </a:solidFill>
                <a:latin typeface="Courier New" pitchFamily="49" charset="0"/>
                <a:cs typeface="Courier New" pitchFamily="49" charset="0"/>
              </a:rPr>
              <a:t>// two overloaded functions </a:t>
            </a:r>
            <a:r>
              <a:rPr lang="en-US" sz="1200" b="1" smtClean="0">
                <a:solidFill>
                  <a:srgbClr val="00B050"/>
                </a:solidFill>
                <a:latin typeface="Courier New" pitchFamily="49" charset="0"/>
                <a:cs typeface="Courier New" pitchFamily="49" charset="0"/>
              </a:rPr>
              <a:t>in 2009</a:t>
            </a:r>
          </a:p>
          <a:p>
            <a:r>
              <a:rPr lang="en-US" sz="1200" b="1" smtClean="0">
                <a:solidFill>
                  <a:srgbClr val="00B050"/>
                </a:solidFill>
                <a:latin typeface="Courier New" pitchFamily="49" charset="0"/>
                <a:ea typeface="ＭＳ 明朝"/>
                <a:cs typeface="Courier New" pitchFamily="49" charset="0"/>
              </a:rPr>
              <a:t>// useExistingShapeIfPossible, createNewShape</a:t>
            </a:r>
          </a:p>
          <a:p>
            <a:r>
              <a:rPr lang="en-US" sz="1200" b="1" smtClean="0">
                <a:solidFill>
                  <a:srgbClr val="00B050"/>
                </a:solidFill>
                <a:latin typeface="Courier New" pitchFamily="49" charset="0"/>
                <a:ea typeface="ＭＳ 明朝"/>
                <a:cs typeface="Courier New" pitchFamily="49" charset="0"/>
              </a:rPr>
              <a:t>// demonstrated in NewRebar sample</a:t>
            </a:r>
          </a:p>
          <a:p>
            <a:endParaRPr lang="en-US" sz="1200" b="1" dirty="0" smtClean="0">
              <a:solidFill>
                <a:srgbClr val="00B050"/>
              </a:solidFill>
              <a:latin typeface="Courier New" pitchFamily="49" charset="0"/>
              <a:cs typeface="Courier New" pitchFamily="49" charset="0"/>
            </a:endParaRPr>
          </a:p>
          <a:p>
            <a:pPr>
              <a:spcBef>
                <a:spcPts val="0"/>
              </a:spcBef>
              <a:spcAft>
                <a:spcPts val="0"/>
              </a:spcAft>
            </a:pPr>
            <a:r>
              <a:rPr lang="en-US" sz="1200" b="1" smtClean="0">
                <a:solidFill>
                  <a:srgbClr val="008080"/>
                </a:solidFill>
                <a:latin typeface="Courier New" pitchFamily="49" charset="0"/>
                <a:ea typeface="ＭＳ 明朝"/>
                <a:cs typeface="Courier New" pitchFamily="49" charset="0"/>
              </a:rPr>
              <a:t>Rebar</a:t>
            </a:r>
            <a:r>
              <a:rPr lang="en-US" sz="1200" b="1" smtClean="0">
                <a:latin typeface="Courier New" pitchFamily="49" charset="0"/>
                <a:ea typeface="ＭＳ 明朝"/>
                <a:cs typeface="Courier New" pitchFamily="49" charset="0"/>
              </a:rPr>
              <a:t> </a:t>
            </a: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8080"/>
                </a:solidFill>
                <a:latin typeface="Courier New" pitchFamily="49" charset="0"/>
                <a:ea typeface="ＭＳ 明朝"/>
                <a:cs typeface="Courier New" pitchFamily="49" charset="0"/>
              </a:rPr>
              <a:t>RebarStyle</a:t>
            </a:r>
            <a:r>
              <a:rPr lang="en-US" sz="1200" b="1" dirty="0" err="1" smtClean="0">
                <a:solidFill>
                  <a:schemeClr val="tx1"/>
                </a:solidFill>
                <a:latin typeface="Courier New" pitchFamily="49" charset="0"/>
                <a:ea typeface="ＭＳ 明朝"/>
                <a:cs typeface="Courier New" pitchFamily="49" charset="0"/>
              </a:rPr>
              <a:t>.Standard</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rebarType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startHook</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endHook</a:t>
            </a:r>
            <a:r>
              <a:rPr lang="en-US" sz="1200" b="1" smtClean="0">
                <a:solidFill>
                  <a:schemeClr val="tx1"/>
                </a:solidFill>
                <a:latin typeface="Courier New" pitchFamily="49" charset="0"/>
                <a:ea typeface="ＭＳ 明朝"/>
                <a:cs typeface="Courier New" pitchFamily="49" charset="0"/>
              </a:rPr>
              <a:t>, </a:t>
            </a: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  m_hostObject</a:t>
            </a:r>
            <a:r>
              <a:rPr lang="en-US" sz="1200" b="1" dirty="0" smtClean="0">
                <a:solidFill>
                  <a:schemeClr val="tx1"/>
                </a:solidFill>
                <a:latin typeface="Courier New" pitchFamily="49" charset="0"/>
                <a:ea typeface="ＭＳ 明朝"/>
                <a:cs typeface="Courier New" pitchFamily="49" charset="0"/>
              </a:rPr>
              <a:t>, normal, curves,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startOrient</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endOrient</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rgbClr val="0000FF"/>
                </a:solidFill>
                <a:latin typeface="Courier New" pitchFamily="49" charset="0"/>
                <a:ea typeface="ＭＳ 明朝"/>
                <a:cs typeface="Courier New" pitchFamily="49" charset="0"/>
              </a:rPr>
              <a:t>false</a:t>
            </a:r>
            <a:r>
              <a:rPr lang="en-US" sz="1200" b="1" smtClean="0">
                <a:solidFill>
                  <a:schemeClr val="tx1"/>
                </a:solidFill>
                <a:latin typeface="Courier New" pitchFamily="49" charset="0"/>
                <a:ea typeface="ＭＳ 明朝"/>
                <a:cs typeface="Courier New" pitchFamily="49" charset="0"/>
              </a:rPr>
              <a:t>, </a:t>
            </a:r>
            <a:r>
              <a:rPr lang="en-US" sz="1200" b="1" smtClean="0">
                <a:solidFill>
                  <a:srgbClr val="0000FF"/>
                </a:solidFill>
                <a:latin typeface="Courier New" pitchFamily="49" charset="0"/>
                <a:ea typeface="ＭＳ 明朝"/>
                <a:cs typeface="Courier New" pitchFamily="49" charset="0"/>
              </a:rPr>
              <a:t>true </a:t>
            </a:r>
            <a:r>
              <a:rPr lang="en-US" sz="1200" b="1" smtClean="0">
                <a:solidFill>
                  <a:schemeClr val="tx1"/>
                </a:solidFill>
                <a:latin typeface="Courier New" pitchFamily="49" charset="0"/>
                <a:ea typeface="ＭＳ 明朝"/>
                <a:cs typeface="Courier New" pitchFamily="49" charset="0"/>
              </a:rPr>
              <a:t>);</a:t>
            </a:r>
            <a:endParaRPr lang="en-US" sz="1200" b="1" dirty="0" smtClean="0">
              <a:solidFill>
                <a:srgbClr val="00B050"/>
              </a:solidFill>
              <a:latin typeface="Courier New" pitchFamily="49" charset="0"/>
              <a:ea typeface="ＭＳ 明朝"/>
              <a:cs typeface="Courier New" pitchFamily="49" charset="0"/>
            </a:endParaRP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smtClean="0">
                <a:solidFill>
                  <a:schemeClr val="tx1"/>
                </a:solidFill>
                <a:latin typeface="Courier New" pitchFamily="49" charset="0"/>
                <a:ea typeface="ＭＳ 明朝"/>
                <a:cs typeface="Courier New" pitchFamily="49" charset="0"/>
              </a:rPr>
              <a:t>( barShape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m_rebarHost</a:t>
            </a:r>
            <a:r>
              <a:rPr lang="en-US" sz="1200" b="1" dirty="0" smtClean="0">
                <a:solidFill>
                  <a:schemeClr val="tx1"/>
                </a:solidFill>
                <a:latin typeface="Courier New" pitchFamily="49" charset="0"/>
                <a:ea typeface="ＭＳ 明朝"/>
                <a:cs typeface="Courier New" pitchFamily="49" charset="0"/>
              </a:rPr>
              <a:t>, origin, </a:t>
            </a:r>
            <a:r>
              <a:rPr lang="en-US" sz="1200" b="1" dirty="0" err="1" smtClean="0">
                <a:solidFill>
                  <a:schemeClr val="tx1"/>
                </a:solidFill>
                <a:latin typeface="Courier New" pitchFamily="49" charset="0"/>
                <a:ea typeface="ＭＳ 明朝"/>
                <a:cs typeface="Courier New" pitchFamily="49" charset="0"/>
              </a:rPr>
              <a:t>xVec</a:t>
            </a:r>
            <a:r>
              <a:rPr lang="en-US" sz="1200" b="1" smtClean="0">
                <a:solidFill>
                  <a:schemeClr val="tx1"/>
                </a:solidFill>
                <a:latin typeface="Courier New" pitchFamily="49" charset="0"/>
                <a:ea typeface="ＭＳ 明朝"/>
                <a:cs typeface="Courier New" pitchFamily="49" charset="0"/>
              </a:rPr>
              <a:t>, yVec );</a:t>
            </a:r>
            <a:endParaRPr lang="en-GB" sz="1200" b="1" dirty="0">
              <a:solidFill>
                <a:srgbClr val="00B05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19088" y="136525"/>
            <a:ext cx="8824912" cy="1143000"/>
          </a:xfrm>
        </p:spPr>
        <p:txBody>
          <a:bodyPr/>
          <a:lstStyle/>
          <a:p>
            <a:pPr eaLnBrk="1" hangingPunct="1"/>
            <a:r>
              <a:rPr lang="en-GB" dirty="0" smtClean="0"/>
              <a:t>Reinforcement Implementation</a:t>
            </a:r>
          </a:p>
        </p:txBody>
      </p:sp>
      <p:sp>
        <p:nvSpPr>
          <p:cNvPr id="9219" name="Rectangle 3"/>
          <p:cNvSpPr>
            <a:spLocks noGrp="1" noChangeArrowheads="1"/>
          </p:cNvSpPr>
          <p:nvPr>
            <p:ph idx="1"/>
          </p:nvPr>
        </p:nvSpPr>
        <p:spPr>
          <a:xfrm>
            <a:off x="319088" y="1000110"/>
            <a:ext cx="8139112" cy="5429286"/>
          </a:xfrm>
        </p:spPr>
        <p:txBody>
          <a:bodyPr/>
          <a:lstStyle/>
          <a:p>
            <a:pPr marL="182518" indent="-182518"/>
            <a:r>
              <a:rPr lang="en-GB" sz="2400" noProof="1" smtClean="0"/>
              <a:t>FrameReinMakerFactory class manages all the work</a:t>
            </a:r>
            <a:endParaRPr lang="en-US" altLang="ja-JP" sz="2400" dirty="0" smtClean="0">
              <a:ea typeface="ＭＳ Ｐゴシック" pitchFamily="34" charset="-128"/>
            </a:endParaRPr>
          </a:p>
          <a:p>
            <a:pPr marL="541205" lvl="1" indent="-179344"/>
            <a:r>
              <a:rPr lang="en-US" sz="1600" noProof="1" smtClean="0"/>
              <a:t>Precondition checks</a:t>
            </a:r>
            <a:endParaRPr lang="en-US" altLang="ja-JP" sz="1600" dirty="0" smtClean="0">
              <a:ea typeface="ＭＳ Ｐゴシック" pitchFamily="34" charset="-128"/>
            </a:endParaRPr>
          </a:p>
          <a:p>
            <a:pPr marL="982421" lvl="2" indent="-174582">
              <a:spcBef>
                <a:spcPts val="0"/>
              </a:spcBef>
            </a:pPr>
            <a:r>
              <a:rPr lang="en-US" altLang="ja-JP" dirty="0" smtClean="0">
                <a:ea typeface="ＭＳ Ｐゴシック" pitchFamily="34" charset="-128"/>
              </a:rPr>
              <a:t>I</a:t>
            </a:r>
            <a:r>
              <a:rPr lang="en-US" noProof="1" smtClean="0"/>
              <a:t>s the selected object a beam or column</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I</a:t>
            </a:r>
            <a:r>
              <a:rPr lang="en-US" noProof="1" smtClean="0"/>
              <a:t>s it made of concrete</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D</a:t>
            </a:r>
            <a:r>
              <a:rPr lang="en-US" noProof="1" smtClean="0"/>
              <a:t>oes it already contain any rebar elements</a:t>
            </a:r>
            <a:r>
              <a:rPr lang="en-US" altLang="ja-JP" dirty="0" smtClean="0">
                <a:ea typeface="ＭＳ Ｐゴシック" pitchFamily="34" charset="-128"/>
              </a:rPr>
              <a:t>?</a:t>
            </a:r>
            <a:endParaRPr lang="en-US" noProof="1" smtClean="0"/>
          </a:p>
          <a:p>
            <a:pPr marL="541205" lvl="1" indent="-179344"/>
            <a:r>
              <a:rPr lang="en-US" altLang="ja-JP" sz="1600" dirty="0" smtClean="0">
                <a:ea typeface="ＭＳ Ｐゴシック" pitchFamily="34" charset="-128"/>
              </a:rPr>
              <a:t>C</a:t>
            </a:r>
            <a:r>
              <a:rPr lang="en-US" sz="1600" noProof="1" smtClean="0"/>
              <a:t>reat</a:t>
            </a:r>
            <a:r>
              <a:rPr lang="en-US" altLang="ja-JP" sz="1600" dirty="0" smtClean="0">
                <a:ea typeface="ＭＳ Ｐゴシック" pitchFamily="34" charset="-128"/>
              </a:rPr>
              <a:t>e</a:t>
            </a:r>
            <a:r>
              <a:rPr lang="en-US" sz="1600" noProof="1" smtClean="0"/>
              <a:t> a corresponding FrameReinMaker and the reinforcement rebars</a:t>
            </a:r>
          </a:p>
          <a:p>
            <a:pPr marL="182518" indent="-182518"/>
            <a:r>
              <a:rPr lang="en-US" altLang="ja-JP" sz="2400" dirty="0" smtClean="0">
                <a:ea typeface="ＭＳ Ｐゴシック" pitchFamily="34" charset="-128"/>
              </a:rPr>
              <a:t>Host-dependant </a:t>
            </a:r>
            <a:r>
              <a:rPr lang="en-US" sz="2400" noProof="1" smtClean="0"/>
              <a:t>work</a:t>
            </a:r>
            <a:r>
              <a:rPr lang="en-US" altLang="ja-JP" sz="2400" dirty="0" smtClean="0">
                <a:ea typeface="ＭＳ Ｐゴシック" pitchFamily="34" charset="-128"/>
              </a:rPr>
              <a:t>ing classes</a:t>
            </a:r>
          </a:p>
          <a:p>
            <a:pPr marL="541205" lvl="1" indent="-179344"/>
            <a:r>
              <a:rPr lang="en-US" sz="1600" noProof="1" smtClean="0"/>
              <a:t>BeamFramReinMaker and ColumnFramReinMaker</a:t>
            </a:r>
            <a:endParaRPr lang="en-US" altLang="ja-JP" sz="1600" dirty="0" smtClean="0">
              <a:ea typeface="ＭＳ Ｐゴシック" pitchFamily="34" charset="-128"/>
            </a:endParaRPr>
          </a:p>
          <a:p>
            <a:pPr marL="182518" indent="-182518"/>
            <a:r>
              <a:rPr lang="en-US" sz="2400" noProof="1" smtClean="0"/>
              <a:t>GeomUtil</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asic geometric utility methods</a:t>
            </a:r>
          </a:p>
          <a:p>
            <a:pPr marL="182518" indent="-182518"/>
            <a:r>
              <a:rPr lang="en-US" sz="2400" noProof="1" smtClean="0"/>
              <a:t>GeometrySupport</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ase class for BeamGeometrySupport and ColumnGeometrySupport, manages the solid of beam or column, the extend or sweep path of the beam or column, the beam or column direction vector, lists to store the edges and points, the transformation etc.</a:t>
            </a:r>
          </a:p>
          <a:p>
            <a:pPr marL="182518" indent="-182518"/>
            <a:r>
              <a:rPr lang="en-US" sz="2400" noProof="1" smtClean="0"/>
              <a:t>ParameterUtil</a:t>
            </a:r>
          </a:p>
          <a:p>
            <a:pPr marL="541205" lvl="1" indent="-179344"/>
            <a:r>
              <a:rPr lang="en-US" altLang="ja-JP" sz="1600" dirty="0" smtClean="0">
                <a:ea typeface="ＭＳ Ｐゴシック" pitchFamily="34" charset="-128"/>
              </a:rPr>
              <a:t>U</a:t>
            </a:r>
            <a:r>
              <a:rPr lang="en-US" sz="1600" noProof="1" smtClean="0"/>
              <a:t>tility methods find or set certain parameter</a:t>
            </a:r>
            <a:endParaRPr lang="en-GB" sz="2800" b="1" dirty="0" smtClean="0">
              <a:latin typeface="Courier New" pitchFamily="49" charset="0"/>
            </a:endParaRPr>
          </a:p>
        </p:txBody>
      </p:sp>
      <p:sp>
        <p:nvSpPr>
          <p:cNvPr id="922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cstate="print"/>
          <a:srcRect/>
          <a:stretch>
            <a:fillRect/>
          </a:stretch>
        </p:blipFill>
        <p:spPr bwMode="auto">
          <a:xfrm>
            <a:off x="4572000" y="1809736"/>
            <a:ext cx="4029075" cy="4676775"/>
          </a:xfrm>
          <a:prstGeom prst="rect">
            <a:avLst/>
          </a:prstGeom>
          <a:noFill/>
          <a:ln w="9525">
            <a:noFill/>
            <a:miter lim="800000"/>
            <a:headEnd/>
            <a:tailEnd/>
          </a:ln>
        </p:spPr>
      </p:pic>
      <p:sp>
        <p:nvSpPr>
          <p:cNvPr id="10242" name="Rectangle 2"/>
          <p:cNvSpPr>
            <a:spLocks noGrp="1" noChangeArrowheads="1"/>
          </p:cNvSpPr>
          <p:nvPr>
            <p:ph type="title"/>
          </p:nvPr>
        </p:nvSpPr>
        <p:spPr>
          <a:xfrm>
            <a:off x="319088" y="136525"/>
            <a:ext cx="8824912" cy="1143000"/>
          </a:xfrm>
        </p:spPr>
        <p:txBody>
          <a:bodyPr/>
          <a:lstStyle/>
          <a:p>
            <a:pPr eaLnBrk="1" hangingPunct="1"/>
            <a:r>
              <a:rPr lang="en-GB" dirty="0" smtClean="0"/>
              <a:t>Generate Rebar Demo</a:t>
            </a:r>
          </a:p>
        </p:txBody>
      </p:sp>
      <p:sp>
        <p:nvSpPr>
          <p:cNvPr id="10243" name="Rectangle 3"/>
          <p:cNvSpPr>
            <a:spLocks noGrp="1" noChangeArrowheads="1"/>
          </p:cNvSpPr>
          <p:nvPr>
            <p:ph idx="1"/>
          </p:nvPr>
        </p:nvSpPr>
        <p:spPr>
          <a:xfrm>
            <a:off x="319090" y="1428736"/>
            <a:ext cx="8645525" cy="5057775"/>
          </a:xfrm>
        </p:spPr>
        <p:txBody>
          <a:bodyPr/>
          <a:lstStyle/>
          <a:p>
            <a:pPr marL="0" indent="0"/>
            <a:r>
              <a:rPr lang="en-GB" sz="2000" dirty="0" smtClean="0"/>
              <a:t>Ensure only one beam or column is selected</a:t>
            </a:r>
          </a:p>
          <a:p>
            <a:pPr marL="0" indent="0"/>
            <a:r>
              <a:rPr lang="en-GB" sz="2000" dirty="0" smtClean="0"/>
              <a:t>Retrieve all rebar types and all hook types</a:t>
            </a:r>
          </a:p>
          <a:p>
            <a:pPr marL="0" indent="0"/>
            <a:r>
              <a:rPr lang="en-GB" sz="2000" dirty="0" smtClean="0"/>
              <a:t>Retrieve and analyse member geometry</a:t>
            </a:r>
          </a:p>
          <a:p>
            <a:pPr marL="0" indent="0">
              <a:spcBef>
                <a:spcPts val="300"/>
              </a:spcBef>
            </a:pPr>
            <a:r>
              <a:rPr lang="en-GB" sz="2000" dirty="0" smtClean="0"/>
              <a:t>Run worker method</a:t>
            </a:r>
            <a:endParaRPr lang="en-GB" sz="4400" dirty="0" smtClean="0"/>
          </a:p>
        </p:txBody>
      </p:sp>
      <p:pic>
        <p:nvPicPr>
          <p:cNvPr id="10244" name="Picture 4"/>
          <p:cNvPicPr>
            <a:picLocks noChangeAspect="1" noChangeArrowheads="1"/>
          </p:cNvPicPr>
          <p:nvPr/>
        </p:nvPicPr>
        <p:blipFill>
          <a:blip r:embed="rId4" cstate="print"/>
          <a:srcRect/>
          <a:stretch>
            <a:fillRect/>
          </a:stretch>
        </p:blipFill>
        <p:spPr bwMode="auto">
          <a:xfrm>
            <a:off x="1357290" y="3071810"/>
            <a:ext cx="2544762" cy="3162300"/>
          </a:xfrm>
          <a:prstGeom prst="rect">
            <a:avLst/>
          </a:prstGeom>
          <a:noFill/>
          <a:ln w="9525">
            <a:noFill/>
            <a:miter lim="800000"/>
            <a:headEnd/>
            <a:tailEnd/>
          </a:ln>
        </p:spPr>
      </p:pic>
      <p:sp>
        <p:nvSpPr>
          <p:cNvPr id="10246"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wRebar01.png"/>
          <p:cNvPicPr>
            <a:picLocks noChangeAspect="1"/>
          </p:cNvPicPr>
          <p:nvPr/>
        </p:nvPicPr>
        <p:blipFill>
          <a:blip r:embed="rId3" cstate="print"/>
          <a:stretch>
            <a:fillRect/>
          </a:stretch>
        </p:blipFill>
        <p:spPr>
          <a:xfrm>
            <a:off x="7643834" y="857232"/>
            <a:ext cx="823913" cy="2386013"/>
          </a:xfrm>
          <a:prstGeom prst="rect">
            <a:avLst/>
          </a:prstGeom>
        </p:spPr>
      </p:pic>
      <p:sp>
        <p:nvSpPr>
          <p:cNvPr id="8194" name="Rectangle 2"/>
          <p:cNvSpPr>
            <a:spLocks noGrp="1" noChangeArrowheads="1"/>
          </p:cNvSpPr>
          <p:nvPr>
            <p:ph type="title"/>
          </p:nvPr>
        </p:nvSpPr>
        <p:spPr>
          <a:xfrm>
            <a:off x="319088" y="136525"/>
            <a:ext cx="8824912" cy="1143000"/>
          </a:xfrm>
        </p:spPr>
        <p:txBody>
          <a:bodyPr/>
          <a:lstStyle/>
          <a:p>
            <a:pPr eaLnBrk="1" hangingPunct="1"/>
            <a:r>
              <a:rPr lang="en-GB" sz="4400" dirty="0" smtClean="0"/>
              <a:t>Rebar API Enhancement in 2009</a:t>
            </a: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324874" cy="4649804"/>
          </a:xfrm>
        </p:spPr>
        <p:txBody>
          <a:bodyPr/>
          <a:lstStyle/>
          <a:p>
            <a:pPr marL="92030" lvl="2" indent="-92030">
              <a:spcBef>
                <a:spcPts val="1800"/>
              </a:spcBef>
              <a:buNone/>
            </a:pPr>
            <a:r>
              <a:rPr lang="en-GB" sz="2400" dirty="0" smtClean="0">
                <a:latin typeface="+mn-lt"/>
                <a:cs typeface="Courier New" pitchFamily="49" charset="0"/>
              </a:rPr>
              <a:t>Rebar is an instance </a:t>
            </a:r>
            <a:r>
              <a:rPr lang="en-GB" sz="2400" smtClean="0">
                <a:latin typeface="+mn-lt"/>
                <a:cs typeface="Courier New" pitchFamily="49" charset="0"/>
              </a:rPr>
              <a:t>of RebarShape</a:t>
            </a:r>
            <a:endParaRPr lang="en-GB" sz="2400" dirty="0" smtClean="0">
              <a:latin typeface="+mn-lt"/>
              <a:cs typeface="Courier New" pitchFamily="49" charset="0"/>
            </a:endParaRPr>
          </a:p>
          <a:p>
            <a:pPr marL="92030" indent="-92030">
              <a:spcBef>
                <a:spcPts val="1800"/>
              </a:spcBef>
            </a:pPr>
            <a:r>
              <a:rPr lang="en-GB" sz="2400" smtClean="0"/>
              <a:t>Added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RebarShape</a:t>
            </a:r>
            <a:r>
              <a:rPr lang="en-GB" sz="1800" dirty="0" smtClean="0"/>
              <a:t> – topological layout </a:t>
            </a:r>
            <a:r>
              <a:rPr lang="en-GB" sz="1800" smtClean="0"/>
              <a:t>of rebar</a:t>
            </a:r>
            <a:endParaRPr lang="en-GB" sz="1800" dirty="0" smtClean="0"/>
          </a:p>
          <a:p>
            <a:pPr marL="1074738" lvl="2" indent="-719138">
              <a:buNone/>
            </a:pPr>
            <a:r>
              <a:rPr lang="en-GB" err="1" smtClean="0">
                <a:latin typeface="Courier New" pitchFamily="49" charset="0"/>
              </a:rPr>
              <a:t>Revit.Symbols.</a:t>
            </a:r>
            <a:r>
              <a:rPr lang="en-GB" b="1" err="1" smtClean="0">
                <a:latin typeface="Courier New" pitchFamily="49" charset="0"/>
              </a:rPr>
              <a:t>RebarShapeDefinition</a:t>
            </a:r>
            <a:r>
              <a:rPr lang="en-GB" smtClean="0">
                <a:latin typeface="Courier New" pitchFamily="49" charset="0"/>
              </a:rPr>
              <a:t>(</a:t>
            </a:r>
            <a:r>
              <a:rPr lang="en-GB" err="1" smtClean="0">
                <a:latin typeface="Courier New" pitchFamily="49" charset="0"/>
              </a:rPr>
              <a:t>ByArc</a:t>
            </a:r>
            <a:r>
              <a:rPr lang="en-GB" smtClean="0">
                <a:latin typeface="Courier New" pitchFamily="49" charset="0"/>
              </a:rPr>
              <a:t>/</a:t>
            </a:r>
            <a:r>
              <a:rPr lang="en-GB" err="1" smtClean="0">
                <a:latin typeface="Courier New" pitchFamily="49" charset="0"/>
              </a:rPr>
              <a:t>BySegments</a:t>
            </a:r>
            <a:r>
              <a:rPr lang="en-GB" smtClean="0">
                <a:latin typeface="Courier New" pitchFamily="49" charset="0"/>
              </a:rPr>
              <a:t>)</a:t>
            </a:r>
            <a:r>
              <a:rPr lang="en-GB" sz="1800" smtClean="0"/>
              <a:t> </a:t>
            </a:r>
            <a:br>
              <a:rPr lang="en-GB" sz="1800" smtClean="0"/>
            </a:br>
            <a:r>
              <a:rPr lang="en-GB" sz="1800" smtClean="0"/>
              <a:t>– helper </a:t>
            </a:r>
            <a:r>
              <a:rPr lang="en-GB" sz="1800" dirty="0" smtClean="0"/>
              <a:t>class to </a:t>
            </a:r>
            <a:r>
              <a:rPr lang="en-GB" sz="1800" smtClean="0"/>
              <a:t>define RebarShape</a:t>
            </a:r>
            <a:endParaRPr lang="en-GB"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RebarCoverType</a:t>
            </a:r>
            <a:r>
              <a:rPr lang="en-GB" sz="1800" dirty="0" smtClean="0"/>
              <a:t> – rebar </a:t>
            </a:r>
            <a:r>
              <a:rPr lang="en-GB" sz="1800" smtClean="0"/>
              <a:t>cover setting, name </a:t>
            </a:r>
            <a:r>
              <a:rPr lang="en-GB" sz="1800" dirty="0" smtClean="0"/>
              <a:t>and </a:t>
            </a:r>
            <a:r>
              <a:rPr lang="en-GB" sz="1800" smtClean="0"/>
              <a:t>value pair</a:t>
            </a:r>
            <a:endParaRPr lang="en-GB" dirty="0" smtClean="0"/>
          </a:p>
          <a:p>
            <a:pPr marL="1074738" lvl="2" indent="-719138">
              <a:buNone/>
            </a:pPr>
            <a:r>
              <a:rPr lang="en-GB" smtClean="0">
                <a:latin typeface="Courier New" pitchFamily="49" charset="0"/>
              </a:rPr>
              <a:t>Revit.Elements.</a:t>
            </a:r>
            <a:r>
              <a:rPr lang="en-GB" b="1" smtClean="0">
                <a:latin typeface="Courier New" pitchFamily="49" charset="0"/>
              </a:rPr>
              <a:t>RebarHostData</a:t>
            </a:r>
            <a:r>
              <a:rPr lang="en-GB" sz="1800" smtClean="0"/>
              <a:t> – </a:t>
            </a:r>
            <a:r>
              <a:rPr lang="en-US" sz="1800" smtClean="0"/>
              <a:t>helper class to access to a host cover setting</a:t>
            </a:r>
            <a:endParaRPr lang="en-GB" sz="1800" smtClean="0"/>
          </a:p>
          <a:p>
            <a:pPr marL="92030" indent="-92030">
              <a:spcBef>
                <a:spcPts val="1800"/>
              </a:spcBef>
            </a:pPr>
            <a:r>
              <a:rPr lang="en-GB" sz="2400" smtClean="0"/>
              <a:t>Changed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RebarType</a:t>
            </a:r>
            <a:r>
              <a:rPr lang="en-GB" sz="1800" dirty="0" smtClean="0"/>
              <a:t> – </a:t>
            </a:r>
            <a:r>
              <a:rPr lang="en-GB" sz="1800" smtClean="0"/>
              <a:t>cleaned up, </a:t>
            </a:r>
            <a:r>
              <a:rPr lang="en-GB" sz="1800" dirty="0" smtClean="0"/>
              <a:t>no </a:t>
            </a:r>
            <a:r>
              <a:rPr lang="en-GB" sz="1800" smtClean="0"/>
              <a:t>new functionality</a:t>
            </a:r>
            <a:endParaRPr lang="en-GB" dirty="0" smtClean="0"/>
          </a:p>
          <a:p>
            <a:pPr marL="92030" lvl="2" indent="-92030">
              <a:spcBef>
                <a:spcPts val="1800"/>
              </a:spcBef>
              <a:buNone/>
            </a:pPr>
            <a:r>
              <a:rPr lang="en-GB" sz="2400" smtClean="0"/>
              <a:t>Samples</a:t>
            </a:r>
            <a:r>
              <a:rPr lang="en-GB" sz="2400" dirty="0" smtClean="0"/>
              <a:t>: </a:t>
            </a:r>
            <a:r>
              <a:rPr lang="en-GB" sz="2400" dirty="0" err="1" smtClean="0"/>
              <a:t>NewRebar</a:t>
            </a:r>
            <a:endParaRPr lang="en-GB" sz="2400" dirty="0" smtClean="0"/>
          </a:p>
          <a:p>
            <a:pPr marL="92030" lvl="2" indent="-92030">
              <a:buNone/>
            </a:pPr>
            <a:endParaRPr lang="en-GB" dirty="0" smtClean="0">
              <a:latin typeface="Courier New" pitchFamily="49" charset="0"/>
              <a:cs typeface="Courier New" pitchFamily="49" charset="0"/>
            </a:endParaRPr>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pic>
        <p:nvPicPr>
          <p:cNvPr id="24578" name="Picture 2"/>
          <p:cNvPicPr>
            <a:picLocks noChangeAspect="1" noChangeArrowheads="1"/>
          </p:cNvPicPr>
          <p:nvPr/>
        </p:nvPicPr>
        <p:blipFill>
          <a:blip r:embed="rId3" cstate="print"/>
          <a:srcRect/>
          <a:stretch>
            <a:fillRect/>
          </a:stretch>
        </p:blipFill>
        <p:spPr bwMode="auto">
          <a:xfrm>
            <a:off x="6236996" y="70479"/>
            <a:ext cx="2049780" cy="235839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4" cstate="print"/>
          <a:srcRect/>
          <a:stretch>
            <a:fillRect/>
          </a:stretch>
        </p:blipFill>
        <p:spPr bwMode="auto">
          <a:xfrm>
            <a:off x="197728" y="2285993"/>
            <a:ext cx="3517017" cy="2195359"/>
          </a:xfrm>
          <a:prstGeom prst="rect">
            <a:avLst/>
          </a:prstGeom>
          <a:noFill/>
          <a:ln w="9525">
            <a:noFill/>
            <a:miter lim="800000"/>
            <a:headEnd/>
            <a:tailEnd/>
          </a:ln>
          <a:effectLst/>
        </p:spPr>
      </p:pic>
      <p:pic>
        <p:nvPicPr>
          <p:cNvPr id="24581" name="Picture 5"/>
          <p:cNvPicPr>
            <a:picLocks noChangeAspect="1" noChangeArrowheads="1"/>
          </p:cNvPicPr>
          <p:nvPr/>
        </p:nvPicPr>
        <p:blipFill>
          <a:blip r:embed="rId5" cstate="print"/>
          <a:srcRect/>
          <a:stretch>
            <a:fillRect/>
          </a:stretch>
        </p:blipFill>
        <p:spPr bwMode="auto">
          <a:xfrm>
            <a:off x="3428992" y="2678163"/>
            <a:ext cx="5011270" cy="3679795"/>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311782" y="1357298"/>
            <a:ext cx="7824812" cy="1285884"/>
          </a:xfrm>
        </p:spPr>
        <p:txBody>
          <a:bodyPr/>
          <a:lstStyle/>
          <a:p>
            <a:pPr marL="495178" lvl="1" indent="-380906">
              <a:lnSpc>
                <a:spcPct val="80000"/>
              </a:lnSpc>
            </a:pPr>
            <a:r>
              <a:rPr lang="en-US" altLang="zh-CN" dirty="0" smtClean="0">
                <a:ea typeface="ＭＳ Ｐゴシック" pitchFamily="34" charset="-128"/>
              </a:rPr>
              <a:t>Create a Rebar</a:t>
            </a:r>
          </a:p>
          <a:p>
            <a:pPr marL="495178" lvl="1" indent="-380906">
              <a:lnSpc>
                <a:spcPct val="80000"/>
              </a:lnSpc>
            </a:pPr>
            <a:r>
              <a:rPr lang="en-US" altLang="zh-CN" dirty="0" smtClean="0">
                <a:ea typeface="ＭＳ Ｐゴシック" pitchFamily="34" charset="-128"/>
              </a:rPr>
              <a:t>Define a custom Rebar shape </a:t>
            </a:r>
          </a:p>
          <a:p>
            <a:pPr marL="495178" lvl="1" indent="-380906">
              <a:lnSpc>
                <a:spcPct val="80000"/>
              </a:lnSpc>
              <a:buNone/>
            </a:pP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a:blip r:embed="rId3" cstate="print"/>
          <a:srcRect/>
          <a:stretch>
            <a:fillRect/>
          </a:stretch>
        </p:blipFill>
        <p:spPr bwMode="auto">
          <a:xfrm>
            <a:off x="3970066" y="2643182"/>
            <a:ext cx="4670084" cy="2989529"/>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5572140"/>
            <a:ext cx="7824812" cy="785818"/>
          </a:xfrm>
        </p:spPr>
        <p:txBody>
          <a:bodyPr/>
          <a:lstStyle/>
          <a:p>
            <a:pPr marL="271463" lvl="1" indent="-271463">
              <a:lnSpc>
                <a:spcPct val="80000"/>
              </a:lnSpc>
            </a:pPr>
            <a:r>
              <a:rPr lang="en-US" altLang="zh-CN" smtClean="0">
                <a:ea typeface="ＭＳ Ｐゴシック" pitchFamily="34" charset="-128"/>
              </a:rPr>
              <a:t>Instructions under</a:t>
            </a:r>
            <a:br>
              <a:rPr lang="en-US" altLang="zh-CN" smtClean="0">
                <a:ea typeface="ＭＳ Ｐゴシック" pitchFamily="34" charset="-128"/>
              </a:rPr>
            </a:br>
            <a:r>
              <a:rPr lang="en-US" altLang="zh-CN" smtClean="0">
                <a:ea typeface="ＭＳ Ｐゴシック" pitchFamily="34" charset="-128"/>
              </a:rPr>
              <a:t>NewRebar/CS/Customize </a:t>
            </a:r>
            <a:r>
              <a:rPr lang="en-US" altLang="zh-CN" dirty="0" err="1" smtClean="0">
                <a:ea typeface="ＭＳ Ｐゴシック" pitchFamily="34" charset="-128"/>
              </a:rPr>
              <a:t>RebarShapes</a:t>
            </a:r>
            <a:r>
              <a:rPr lang="en-US" altLang="zh-CN" dirty="0" smtClean="0">
                <a:ea typeface="ＭＳ Ｐゴシック" pitchFamily="34" charset="-128"/>
              </a:rPr>
              <a:t> Step </a:t>
            </a:r>
            <a:r>
              <a:rPr lang="en-US" altLang="zh-CN" smtClean="0">
                <a:ea typeface="ＭＳ Ｐゴシック" pitchFamily="34" charset="-128"/>
              </a:rPr>
              <a:t>by step</a:t>
            </a:r>
            <a:endParaRPr lang="en-US" altLang="zh-CN" dirty="0" smtClean="0">
              <a:ea typeface="ＭＳ Ｐゴシック" pitchFamily="34" charset="-128"/>
            </a:endParaRPr>
          </a:p>
        </p:txBody>
      </p:sp>
      <p:pic>
        <p:nvPicPr>
          <p:cNvPr id="52230" name="Picture 6"/>
          <p:cNvPicPr>
            <a:picLocks noChangeAspect="1" noChangeArrowheads="1"/>
          </p:cNvPicPr>
          <p:nvPr/>
        </p:nvPicPr>
        <p:blipFill>
          <a:blip r:embed="rId4" cstate="print"/>
          <a:srcRect/>
          <a:stretch>
            <a:fillRect/>
          </a:stretch>
        </p:blipFill>
        <p:spPr bwMode="auto">
          <a:xfrm>
            <a:off x="6572264" y="1000108"/>
            <a:ext cx="1485108" cy="1338936"/>
          </a:xfrm>
          <a:prstGeom prst="rect">
            <a:avLst/>
          </a:prstGeom>
          <a:noFill/>
          <a:ln w="9525">
            <a:noFill/>
            <a:miter lim="800000"/>
            <a:headEnd/>
            <a:tailEnd/>
          </a:ln>
        </p:spPr>
      </p:pic>
      <p:sp>
        <p:nvSpPr>
          <p:cNvPr id="15" name="TextBox 14"/>
          <p:cNvSpPr txBox="1"/>
          <p:nvPr/>
        </p:nvSpPr>
        <p:spPr>
          <a:xfrm>
            <a:off x="6500826" y="2357430"/>
            <a:ext cx="1785950" cy="338554"/>
          </a:xfrm>
          <a:prstGeom prst="rect">
            <a:avLst/>
          </a:prstGeom>
          <a:noFill/>
        </p:spPr>
        <p:txBody>
          <a:bodyPr wrap="square" lIns="91429" tIns="45715" rIns="91429" bIns="45715" rtlCol="0">
            <a:spAutoFit/>
          </a:bodyPr>
          <a:lstStyle/>
          <a:p>
            <a:r>
              <a:rPr lang="en-US" sz="1600" dirty="0" smtClean="0">
                <a:solidFill>
                  <a:schemeClr val="tx1"/>
                </a:solidFill>
              </a:rPr>
              <a:t>Arc with radius(*)  </a:t>
            </a:r>
            <a:endParaRPr lang="en-US" sz="1600" dirty="0">
              <a:solidFill>
                <a:schemeClr val="tx1"/>
              </a:solidFill>
            </a:endParaRPr>
          </a:p>
        </p:txBody>
      </p:sp>
      <p:sp>
        <p:nvSpPr>
          <p:cNvPr id="17" name="TextBox 16"/>
          <p:cNvSpPr txBox="1"/>
          <p:nvPr/>
        </p:nvSpPr>
        <p:spPr>
          <a:xfrm>
            <a:off x="5986021" y="6268518"/>
            <a:ext cx="2657945" cy="430877"/>
          </a:xfrm>
          <a:prstGeom prst="rect">
            <a:avLst/>
          </a:prstGeom>
          <a:noFill/>
        </p:spPr>
        <p:txBody>
          <a:bodyPr wrap="square" lIns="91429" tIns="45715" rIns="91429" bIns="45715" rtlCol="0">
            <a:spAutoFit/>
          </a:bodyPr>
          <a:lstStyle/>
          <a:p>
            <a:r>
              <a:rPr lang="en-US" sz="1100" dirty="0" smtClean="0">
                <a:solidFill>
                  <a:schemeClr val="tx1"/>
                </a:solidFill>
              </a:rPr>
              <a:t>(*) known issues – places rebar out side of a host objects both in UI </a:t>
            </a:r>
            <a:r>
              <a:rPr lang="en-US" sz="1100" smtClean="0">
                <a:solidFill>
                  <a:schemeClr val="tx1"/>
                </a:solidFill>
              </a:rPr>
              <a:t>and API</a:t>
            </a:r>
            <a:endParaRPr lang="en-US" sz="1100" dirty="0">
              <a:solidFill>
                <a:schemeClr val="tx1"/>
              </a:solidFill>
            </a:endParaRPr>
          </a:p>
        </p:txBody>
      </p:sp>
      <p:pic>
        <p:nvPicPr>
          <p:cNvPr id="19" name="Picture 5"/>
          <p:cNvPicPr>
            <a:picLocks noChangeAspect="1" noChangeArrowheads="1"/>
          </p:cNvPicPr>
          <p:nvPr/>
        </p:nvPicPr>
        <p:blipFill>
          <a:blip r:embed="rId5" cstate="print"/>
          <a:srcRect/>
          <a:stretch>
            <a:fillRect/>
          </a:stretch>
        </p:blipFill>
        <p:spPr bwMode="auto">
          <a:xfrm>
            <a:off x="2928926" y="928670"/>
            <a:ext cx="2564486" cy="1536840"/>
          </a:xfrm>
          <a:prstGeom prst="rect">
            <a:avLst/>
          </a:prstGeom>
          <a:noFill/>
          <a:ln w="9525">
            <a:noFill/>
            <a:miter lim="800000"/>
            <a:headEnd/>
            <a:tailEnd/>
          </a:ln>
        </p:spPr>
      </p:pic>
      <p:sp>
        <p:nvSpPr>
          <p:cNvPr id="20" name="TextBox 19"/>
          <p:cNvSpPr txBox="1"/>
          <p:nvPr/>
        </p:nvSpPr>
        <p:spPr>
          <a:xfrm>
            <a:off x="1000100" y="3989637"/>
            <a:ext cx="3000396" cy="338554"/>
          </a:xfrm>
          <a:prstGeom prst="rect">
            <a:avLst/>
          </a:prstGeom>
          <a:noFill/>
        </p:spPr>
        <p:txBody>
          <a:bodyPr wrap="square" lIns="91429" tIns="45715" rIns="91429" bIns="45715" rtlCol="0">
            <a:spAutoFit/>
          </a:bodyPr>
          <a:lstStyle/>
          <a:p>
            <a:r>
              <a:rPr lang="en-US" sz="1600" dirty="0" smtClean="0">
                <a:solidFill>
                  <a:schemeClr val="tx1"/>
                </a:solidFill>
              </a:rPr>
              <a:t>Collection of straight segments  </a:t>
            </a:r>
            <a:endParaRPr lang="en-US" sz="1600" dirty="0">
              <a:solidFill>
                <a:schemeClr val="tx1"/>
              </a:solidFill>
            </a:endParaRPr>
          </a:p>
        </p:txBody>
      </p:sp>
      <p:sp>
        <p:nvSpPr>
          <p:cNvPr id="21" name="TextBox 20"/>
          <p:cNvSpPr txBox="1"/>
          <p:nvPr/>
        </p:nvSpPr>
        <p:spPr>
          <a:xfrm>
            <a:off x="3071802" y="2304628"/>
            <a:ext cx="2500330" cy="338554"/>
          </a:xfrm>
          <a:prstGeom prst="rect">
            <a:avLst/>
          </a:prstGeom>
          <a:noFill/>
        </p:spPr>
        <p:txBody>
          <a:bodyPr wrap="square" lIns="91429" tIns="45715" rIns="91429" bIns="45715" rtlCol="0">
            <a:spAutoFit/>
          </a:bodyPr>
          <a:lstStyle/>
          <a:p>
            <a:r>
              <a:rPr lang="en-US" sz="1600" dirty="0" smtClean="0">
                <a:solidFill>
                  <a:schemeClr val="tx1"/>
                </a:solidFill>
              </a:rPr>
              <a:t>Arc with chord length (*)  </a:t>
            </a:r>
            <a:endParaRPr lang="en-US" sz="1600" dirty="0">
              <a:solidFill>
                <a:schemeClr val="tx1"/>
              </a:solidFill>
            </a:endParaRPr>
          </a:p>
        </p:txBody>
      </p:sp>
      <p:sp>
        <p:nvSpPr>
          <p:cNvPr id="22" name="TextBox 21"/>
          <p:cNvSpPr txBox="1"/>
          <p:nvPr/>
        </p:nvSpPr>
        <p:spPr>
          <a:xfrm>
            <a:off x="469854" y="3214686"/>
            <a:ext cx="1673254" cy="338544"/>
          </a:xfrm>
          <a:prstGeom prst="rect">
            <a:avLst/>
          </a:prstGeom>
          <a:noFill/>
        </p:spPr>
        <p:txBody>
          <a:bodyPr wrap="square" lIns="91429" tIns="45715" rIns="91429" bIns="45715" rtlCol="0">
            <a:spAutoFit/>
          </a:bodyPr>
          <a:lstStyle/>
          <a:p>
            <a:r>
              <a:rPr lang="en-US" sz="1600" dirty="0" smtClean="0">
                <a:solidFill>
                  <a:schemeClr val="tx1"/>
                </a:solidFill>
              </a:rPr>
              <a:t>Lapped circle (*) </a:t>
            </a:r>
            <a:endParaRPr lang="en-US" sz="1600" dirty="0">
              <a:solidFill>
                <a:schemeClr val="tx1"/>
              </a:solidFill>
            </a:endParaRPr>
          </a:p>
        </p:txBody>
      </p:sp>
      <p:pic>
        <p:nvPicPr>
          <p:cNvPr id="23" name="Picture 3"/>
          <p:cNvPicPr>
            <a:picLocks noChangeAspect="1" noChangeArrowheads="1"/>
          </p:cNvPicPr>
          <p:nvPr/>
        </p:nvPicPr>
        <p:blipFill>
          <a:blip r:embed="rId6" cstate="print"/>
          <a:srcRect/>
          <a:stretch>
            <a:fillRect/>
          </a:stretch>
        </p:blipFill>
        <p:spPr bwMode="auto">
          <a:xfrm>
            <a:off x="214282" y="928670"/>
            <a:ext cx="2156197" cy="22145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p:cNvPicPr>
            <a:picLocks noChangeAspect="1" noChangeArrowheads="1"/>
          </p:cNvPicPr>
          <p:nvPr/>
        </p:nvPicPr>
        <p:blipFill>
          <a:blip r:embed="rId3" cstate="print"/>
          <a:srcRect/>
          <a:stretch>
            <a:fillRect/>
          </a:stretch>
        </p:blipFill>
        <p:spPr bwMode="auto">
          <a:xfrm>
            <a:off x="5500694" y="4572008"/>
            <a:ext cx="3132257" cy="200381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1357298"/>
            <a:ext cx="7824812" cy="4929222"/>
          </a:xfrm>
        </p:spPr>
        <p:txBody>
          <a:bodyPr/>
          <a:lstStyle/>
          <a:p>
            <a:pPr marL="495178" lvl="1" indent="-380906">
              <a:lnSpc>
                <a:spcPct val="80000"/>
              </a:lnSpc>
              <a:buNone/>
            </a:pPr>
            <a:r>
              <a:rPr lang="en-US" altLang="zh-CN" dirty="0" err="1" smtClean="0">
                <a:ea typeface="ＭＳ Ｐゴシック" pitchFamily="34" charset="-128"/>
              </a:rPr>
              <a:t>RebarShapeDefinitionBySegments</a:t>
            </a:r>
            <a:r>
              <a:rPr lang="en-US" altLang="zh-CN" dirty="0" smtClean="0">
                <a:ea typeface="ＭＳ Ｐゴシック" pitchFamily="34" charset="-128"/>
              </a:rPr>
              <a:t> </a:t>
            </a:r>
          </a:p>
          <a:p>
            <a:pPr marL="571416" lvl="1" indent="-457144">
              <a:buAutoNum type="arabicPeriod"/>
            </a:pPr>
            <a:r>
              <a:rPr lang="en-US" altLang="zh-CN" sz="1800" smtClean="0">
                <a:ea typeface="ＭＳ Ｐゴシック" pitchFamily="34" charset="-128"/>
              </a:rPr>
              <a:t>Create a RebarShape</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rvtDoc.Create.NewRebarShape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dirty="0" smtClean="0">
                <a:ea typeface="ＭＳ Ｐゴシック" pitchFamily="34" charset="-128"/>
              </a:rPr>
              <a:t>Create </a:t>
            </a:r>
            <a:r>
              <a:rPr lang="en-US" altLang="zh-CN" sz="1800" smtClean="0">
                <a:ea typeface="ＭＳ Ｐゴシック" pitchFamily="34" charset="-128"/>
              </a:rPr>
              <a:t>a RebarShapeDef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RebarShapeDefinitionBySegment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myShape.NewDefinitionBySegments</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segmentCount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smtClean="0">
                <a:ea typeface="ＭＳ Ｐゴシック" pitchFamily="34" charset="-128"/>
              </a:rPr>
              <a:t>Add shared parameters by external 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myDef.AddParamater</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externalDef, value )</a:t>
            </a:r>
            <a:endParaRPr lang="en-US" altLang="zh-CN" sz="1800" smtClean="0">
              <a:ea typeface="ＭＳ Ｐゴシック" pitchFamily="34" charset="-128"/>
            </a:endParaRPr>
          </a:p>
          <a:p>
            <a:pPr marL="571416" lvl="1" indent="-457144">
              <a:buAutoNum type="arabicPeriod"/>
            </a:pPr>
            <a:r>
              <a:rPr lang="en-US" altLang="zh-CN" sz="1800" smtClean="0">
                <a:ea typeface="ＭＳ Ｐゴシック" pitchFamily="34" charset="-128"/>
              </a:rPr>
              <a:t>Add constraints to shape definition</a:t>
            </a:r>
            <a:br>
              <a:rPr lang="en-US" altLang="zh-CN" sz="1800" smtClean="0">
                <a:ea typeface="ＭＳ Ｐゴシック" pitchFamily="34" charset="-128"/>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myDef.AddConstraintParallelToSegment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myDef.AddBendDefaultRadius</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myDef.SetSegmentFixedDirection</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myDef.AddListingDimentionBendToBend</a:t>
            </a:r>
          </a:p>
          <a:p>
            <a:pPr marL="571416" lvl="1" indent="-457144">
              <a:buAutoNum type="arabicPeriod"/>
            </a:pPr>
            <a:r>
              <a:rPr lang="en-US" altLang="zh-CN" sz="1800" smtClean="0">
                <a:ea typeface="ＭＳ Ｐゴシック" pitchFamily="34" charset="-128"/>
              </a:rPr>
              <a:t>Set </a:t>
            </a:r>
            <a:r>
              <a:rPr lang="en-US" altLang="zh-CN" sz="1800" dirty="0" smtClean="0">
                <a:ea typeface="ＭＳ Ｐゴシック" pitchFamily="34" charset="-128"/>
              </a:rPr>
              <a:t>Hook to </a:t>
            </a:r>
            <a:r>
              <a:rPr lang="en-US" altLang="zh-CN" sz="1800" dirty="0" err="1" smtClean="0">
                <a:ea typeface="ＭＳ Ｐゴシック" pitchFamily="34" charset="-128"/>
              </a:rPr>
              <a:t>RebarShape</a:t>
            </a:r>
            <a:r>
              <a:rPr lang="en-US" altLang="zh-CN" sz="1800" dirty="0" smtClean="0">
                <a:ea typeface="ＭＳ Ｐゴシック" pitchFamily="34" charset="-128"/>
              </a:rPr>
              <a:t>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myShape.set_HookAngle</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myShape.set_HookOrientation</a:t>
            </a: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85720" y="-24"/>
            <a:ext cx="8824912" cy="1143000"/>
          </a:xfrm>
        </p:spPr>
        <p:txBody>
          <a:bodyPr/>
          <a:lstStyle/>
          <a:p>
            <a:r>
              <a:rPr lang="en-GB" dirty="0" smtClean="0"/>
              <a:t>Generate Floor or Wall Rebar</a:t>
            </a:r>
            <a:r>
              <a:rPr lang="en-GB" smtClean="0"/>
              <a:t/>
            </a:r>
            <a:br>
              <a:rPr lang="en-GB" smtClean="0"/>
            </a:br>
            <a:endParaRPr lang="en-GB" sz="2800" dirty="0" smtClean="0">
              <a:solidFill>
                <a:schemeClr val="accent1">
                  <a:lumMod val="75000"/>
                </a:schemeClr>
              </a:solidFill>
            </a:endParaRPr>
          </a:p>
        </p:txBody>
      </p:sp>
      <p:sp>
        <p:nvSpPr>
          <p:cNvPr id="11267" name="Rectangle 3"/>
          <p:cNvSpPr>
            <a:spLocks noGrp="1" noChangeArrowheads="1"/>
          </p:cNvSpPr>
          <p:nvPr>
            <p:ph idx="1"/>
          </p:nvPr>
        </p:nvSpPr>
        <p:spPr>
          <a:xfrm>
            <a:off x="319093" y="1279525"/>
            <a:ext cx="5038726" cy="2078038"/>
          </a:xfrm>
        </p:spPr>
        <p:txBody>
          <a:bodyPr/>
          <a:lstStyle/>
          <a:p>
            <a:pPr marL="92030" indent="-92030"/>
            <a:r>
              <a:rPr lang="en-GB" sz="2400" dirty="0" smtClean="0"/>
              <a:t>Sample: NewPathReinforcement</a:t>
            </a:r>
            <a:endParaRPr lang="en-US" sz="2400" dirty="0" smtClean="0"/>
          </a:p>
          <a:p>
            <a:pPr marL="449042" lvl="1" indent="-177712"/>
            <a:r>
              <a:rPr lang="en-US" sz="1600" noProof="1" smtClean="0"/>
              <a:t>Create path reinforcement</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dirty="0" smtClean="0"/>
              <a:t>Method</a:t>
            </a:r>
          </a:p>
        </p:txBody>
      </p:sp>
      <p:sp>
        <p:nvSpPr>
          <p:cNvPr id="11268"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tx2"/>
                </a:solidFill>
              </a:rPr>
              <a:t>Rebar</a:t>
            </a:r>
          </a:p>
        </p:txBody>
      </p:sp>
      <p:sp>
        <p:nvSpPr>
          <p:cNvPr id="5" name="Rounded Rectangle 4"/>
          <p:cNvSpPr/>
          <p:nvPr/>
        </p:nvSpPr>
        <p:spPr bwMode="auto">
          <a:xfrm>
            <a:off x="714348" y="3357563"/>
            <a:ext cx="7143800" cy="2351941"/>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r>
              <a:rPr lang="en-US" sz="1200" b="1" dirty="0" smtClean="0">
                <a:solidFill>
                  <a:schemeClr val="tx1"/>
                </a:solidFill>
                <a:latin typeface="Courier New" pitchFamily="49" charset="0"/>
                <a:cs typeface="Courier New" pitchFamily="49" charset="0"/>
              </a:rPr>
              <a:t>  XYZ </a:t>
            </a:r>
            <a:r>
              <a:rPr lang="en-US" sz="1200" b="1" dirty="0">
                <a:solidFill>
                  <a:schemeClr val="tx1"/>
                </a:solidFill>
                <a:latin typeface="Courier New" pitchFamily="49" charset="0"/>
                <a:cs typeface="Courier New" pitchFamily="49" charset="0"/>
              </a:rPr>
              <a:t>p1, p2; Line curve;</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CurveArray </a:t>
            </a:r>
            <a:r>
              <a:rPr lang="en-US" sz="1200" b="1" dirty="0">
                <a:solidFill>
                  <a:schemeClr val="tx1"/>
                </a:solidFill>
                <a:latin typeface="Courier New" pitchFamily="49" charset="0"/>
                <a:cs typeface="Courier New" pitchFamily="49" charset="0"/>
              </a:rPr>
              <a:t>curves = m_appCreator.NewCurveArray();</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for( int </a:t>
            </a:r>
            <a:r>
              <a:rPr lang="en-US" sz="1200" b="1" dirty="0">
                <a:solidFill>
                  <a:schemeClr val="tx1"/>
                </a:solidFill>
                <a:latin typeface="Courier New" pitchFamily="49" charset="0"/>
                <a:cs typeface="Courier New" pitchFamily="49" charset="0"/>
              </a:rPr>
              <a:t>i = 0; i &lt; points.Count - 1</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++i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p1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a:t>
            </a:r>
            <a:r>
              <a:rPr lang="en-US" sz="1200" b="1" dirty="0">
                <a:solidFill>
                  <a:schemeClr val="tx1"/>
                </a:solidFill>
                <a:latin typeface="Courier New" pitchFamily="49" charset="0"/>
                <a:cs typeface="Courier New" pitchFamily="49" charset="0"/>
              </a:rPr>
              <a:t>].X, points[i].Y, points[i</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p2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 </a:t>
            </a:r>
            <a:r>
              <a:rPr lang="en-US" sz="1200" b="1" dirty="0">
                <a:solidFill>
                  <a:schemeClr val="tx1"/>
                </a:solidFill>
                <a:latin typeface="Courier New" pitchFamily="49" charset="0"/>
                <a:cs typeface="Courier New" pitchFamily="49" charset="0"/>
              </a:rPr>
              <a:t>+ 1].X, points[i + 1].Y, points[i + 1</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curve = </a:t>
            </a:r>
            <a:r>
              <a:rPr lang="en-US" sz="1200" b="1" err="1">
                <a:solidFill>
                  <a:schemeClr val="tx1"/>
                </a:solidFill>
                <a:latin typeface="Courier New" pitchFamily="49" charset="0"/>
                <a:cs typeface="Courier New" pitchFamily="49" charset="0"/>
              </a:rPr>
              <a:t>rvtDoc.CreateNewLine</a:t>
            </a:r>
            <a:r>
              <a:rPr lang="en-US" sz="1200" b="1" smtClean="0">
                <a:solidFill>
                  <a:schemeClr val="tx1"/>
                </a:solidFill>
                <a:latin typeface="Courier New" pitchFamily="49" charset="0"/>
                <a:cs typeface="Courier New" pitchFamily="49" charset="0"/>
              </a:rPr>
              <a:t>( ref </a:t>
            </a:r>
            <a:r>
              <a:rPr lang="en-US" sz="1200" b="1" dirty="0">
                <a:solidFill>
                  <a:schemeClr val="tx1"/>
                </a:solidFill>
                <a:latin typeface="Courier New" pitchFamily="49" charset="0"/>
                <a:cs typeface="Courier New" pitchFamily="49" charset="0"/>
              </a:rPr>
              <a:t>p1, ref p2</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true );</a:t>
            </a:r>
            <a:endParaRPr lang="en-US" sz="1200" b="1" dirty="0">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  curves.Append( curve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smtClean="0">
                <a:solidFill>
                  <a:schemeClr val="tx1"/>
                </a:solidFill>
                <a:latin typeface="Courier New" pitchFamily="49" charset="0"/>
                <a:cs typeface="Courier New" pitchFamily="49" charset="0"/>
              </a:rPr>
              <a:t>  </a:t>
            </a:r>
            <a:r>
              <a:rPr lang="en-US" sz="1200" b="1" dirty="0" smtClean="0">
                <a:solidFill>
                  <a:srgbClr val="00B050"/>
                </a:solidFill>
                <a:latin typeface="Courier New" pitchFamily="49" charset="0"/>
                <a:cs typeface="Courier New" pitchFamily="49" charset="0"/>
              </a:rPr>
              <a:t>// type is no </a:t>
            </a:r>
            <a:r>
              <a:rPr lang="en-US" sz="1200" b="1" smtClean="0">
                <a:solidFill>
                  <a:srgbClr val="00B050"/>
                </a:solidFill>
                <a:latin typeface="Courier New" pitchFamily="49" charset="0"/>
                <a:cs typeface="Courier New" pitchFamily="49" charset="0"/>
              </a:rPr>
              <a:t>longer needed, default </a:t>
            </a:r>
            <a:r>
              <a:rPr lang="en-US" sz="1200" b="1" dirty="0" smtClean="0">
                <a:solidFill>
                  <a:srgbClr val="00B050"/>
                </a:solidFill>
                <a:latin typeface="Courier New" pitchFamily="49" charset="0"/>
                <a:cs typeface="Courier New" pitchFamily="49" charset="0"/>
              </a:rPr>
              <a:t>is used </a:t>
            </a:r>
            <a:r>
              <a:rPr lang="en-US" sz="1200" b="1" smtClean="0">
                <a:solidFill>
                  <a:srgbClr val="00B050"/>
                </a:solidFill>
                <a:latin typeface="Courier New" pitchFamily="49" charset="0"/>
                <a:cs typeface="Courier New" pitchFamily="49" charset="0"/>
              </a:rPr>
              <a:t>in 2009:</a:t>
            </a:r>
            <a:endParaRPr lang="en-US" sz="1200" b="1" dirty="0">
              <a:solidFill>
                <a:srgbClr val="00B050"/>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return </a:t>
            </a:r>
            <a:r>
              <a:rPr lang="en-US" sz="1200" b="1" err="1" smtClean="0">
                <a:solidFill>
                  <a:schemeClr val="tx1"/>
                </a:solidFill>
                <a:latin typeface="Courier New" pitchFamily="49" charset="0"/>
                <a:cs typeface="Courier New" pitchFamily="49" charset="0"/>
              </a:rPr>
              <a:t>rvtDoc.Create.</a:t>
            </a:r>
            <a:r>
              <a:rPr lang="en-US" sz="1200" b="1" err="1" smtClean="0">
                <a:solidFill>
                  <a:srgbClr val="C00000"/>
                </a:solidFill>
                <a:latin typeface="Courier New" pitchFamily="49" charset="0"/>
                <a:cs typeface="Courier New" pitchFamily="49" charset="0"/>
              </a:rPr>
              <a:t>NewPathReinforcement</a:t>
            </a:r>
            <a:r>
              <a:rPr lang="en-US" sz="1200" b="1" smtClean="0">
                <a:solidFill>
                  <a:schemeClr val="tx1"/>
                </a:solidFill>
                <a:latin typeface="Courier New" pitchFamily="49" charset="0"/>
                <a:cs typeface="Courier New" pitchFamily="49" charset="0"/>
              </a:rPr>
              <a:t>( m_host</a:t>
            </a:r>
            <a:r>
              <a:rPr lang="en-US" sz="1200" b="1" dirty="0">
                <a:solidFill>
                  <a:schemeClr val="tx1"/>
                </a:solidFill>
                <a:latin typeface="Courier New" pitchFamily="49" charset="0"/>
                <a:cs typeface="Courier New" pitchFamily="49" charset="0"/>
              </a:rPr>
              <a:t>, curves</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flip );</a:t>
            </a:r>
            <a:endParaRPr lang="en-GB" sz="1200" b="1" dirty="0">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8824912" cy="1143000"/>
          </a:xfrm>
        </p:spPr>
        <p:txBody>
          <a:bodyPr/>
          <a:lstStyle/>
          <a:p>
            <a:pPr eaLnBrk="1" hangingPunct="1"/>
            <a:r>
              <a:rPr lang="en-GB" smtClean="0"/>
              <a:t>Extract Rebar Information</a:t>
            </a:r>
          </a:p>
        </p:txBody>
      </p:sp>
      <p:sp>
        <p:nvSpPr>
          <p:cNvPr id="12291" name="Rectangle 3"/>
          <p:cNvSpPr>
            <a:spLocks noGrp="1" noChangeArrowheads="1"/>
          </p:cNvSpPr>
          <p:nvPr>
            <p:ph idx="1"/>
          </p:nvPr>
        </p:nvSpPr>
        <p:spPr>
          <a:xfrm>
            <a:off x="311782" y="1076259"/>
            <a:ext cx="8339454" cy="4353005"/>
          </a:xfrm>
        </p:spPr>
        <p:txBody>
          <a:bodyPr/>
          <a:lstStyle/>
          <a:p>
            <a:pPr marL="0" indent="0"/>
            <a:r>
              <a:rPr lang="en-US" sz="2400" smtClean="0"/>
              <a:t>AreaReinParameters Sample</a:t>
            </a:r>
          </a:p>
          <a:p>
            <a:pPr marL="360273" lvl="1" indent="-180930"/>
            <a:r>
              <a:rPr lang="en-US" sz="1600" smtClean="0"/>
              <a:t>Provides starting point</a:t>
            </a:r>
          </a:p>
          <a:p>
            <a:pPr marL="360273" lvl="1" indent="-180930"/>
            <a:r>
              <a:rPr lang="en-US" sz="1600" smtClean="0"/>
              <a:t>Extended to list rebar information</a:t>
            </a:r>
          </a:p>
          <a:p>
            <a:pPr marL="360273" lvl="1" indent="-180930"/>
            <a:r>
              <a:rPr lang="en-US" sz="1600" smtClean="0"/>
              <a:t>Uses built-in parameters </a:t>
            </a:r>
          </a:p>
          <a:p>
            <a:pPr marL="0" indent="0"/>
            <a:r>
              <a:rPr lang="en-US" sz="2400" smtClean="0"/>
              <a:t>BarDescriptions Sample</a:t>
            </a:r>
          </a:p>
          <a:p>
            <a:pPr marL="360273" lvl="1" indent="-180930"/>
            <a:r>
              <a:rPr lang="en-US" sz="1600" smtClean="0"/>
              <a:t>AreaReinforcement has a BarDescription property</a:t>
            </a:r>
          </a:p>
          <a:p>
            <a:pPr marL="360273" lvl="1" indent="-180930"/>
            <a:r>
              <a:rPr lang="en-US" sz="1600" smtClean="0"/>
              <a:t>Same functionality as above</a:t>
            </a:r>
          </a:p>
          <a:p>
            <a:pPr marL="0" indent="0"/>
            <a:r>
              <a:rPr lang="en-US" sz="2400" smtClean="0"/>
              <a:t>Generic Tools</a:t>
            </a:r>
          </a:p>
          <a:p>
            <a:pPr marL="360273" lvl="1" indent="-180930"/>
            <a:r>
              <a:rPr lang="en-US" sz="1600" smtClean="0"/>
              <a:t>BuiltInParameterChecker</a:t>
            </a:r>
          </a:p>
          <a:p>
            <a:pPr marL="360273" lvl="1" indent="-180930"/>
            <a:r>
              <a:rPr lang="en-US" sz="1600" smtClean="0"/>
              <a:t>RvtMgdDbg</a:t>
            </a:r>
            <a:endParaRPr lang="en-GB" smtClean="0"/>
          </a:p>
        </p:txBody>
      </p:sp>
      <p:sp>
        <p:nvSpPr>
          <p:cNvPr id="1229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11783" y="928670"/>
            <a:ext cx="3972881" cy="1500198"/>
          </a:xfrm>
        </p:spPr>
        <p:txBody>
          <a:bodyPr/>
          <a:lstStyle/>
          <a:p>
            <a:pPr marL="457088" indent="-457088"/>
            <a:endParaRPr lang="en-GB" smtClean="0"/>
          </a:p>
        </p:txBody>
      </p:sp>
      <p:pic>
        <p:nvPicPr>
          <p:cNvPr id="13317" name="Picture 6" descr="rebarParams-1"/>
          <p:cNvPicPr>
            <a:picLocks noChangeAspect="1" noChangeArrowheads="1"/>
          </p:cNvPicPr>
          <p:nvPr/>
        </p:nvPicPr>
        <p:blipFill>
          <a:blip r:embed="rId3" cstate="print"/>
          <a:srcRect/>
          <a:stretch>
            <a:fillRect/>
          </a:stretch>
        </p:blipFill>
        <p:spPr bwMode="auto">
          <a:xfrm>
            <a:off x="1692275" y="1073199"/>
            <a:ext cx="1992313" cy="1879600"/>
          </a:xfrm>
          <a:prstGeom prst="rect">
            <a:avLst/>
          </a:prstGeom>
          <a:noFill/>
          <a:ln w="9525">
            <a:noFill/>
            <a:miter lim="800000"/>
            <a:headEnd/>
            <a:tailEnd/>
          </a:ln>
        </p:spPr>
      </p:pic>
      <p:pic>
        <p:nvPicPr>
          <p:cNvPr id="13318" name="Picture 7" descr="rebarParams-2"/>
          <p:cNvPicPr>
            <a:picLocks noChangeAspect="1" noChangeArrowheads="1"/>
          </p:cNvPicPr>
          <p:nvPr/>
        </p:nvPicPr>
        <p:blipFill>
          <a:blip r:embed="rId4" cstate="print"/>
          <a:srcRect/>
          <a:stretch>
            <a:fillRect/>
          </a:stretch>
        </p:blipFill>
        <p:spPr bwMode="auto">
          <a:xfrm>
            <a:off x="2214546" y="2500306"/>
            <a:ext cx="2139950" cy="3786188"/>
          </a:xfrm>
          <a:prstGeom prst="rect">
            <a:avLst/>
          </a:prstGeom>
          <a:noFill/>
          <a:ln w="9525">
            <a:noFill/>
            <a:miter lim="800000"/>
            <a:headEnd/>
            <a:tailEnd/>
          </a:ln>
        </p:spPr>
      </p:pic>
      <p:sp>
        <p:nvSpPr>
          <p:cNvPr id="13314" name="Rectangle 2"/>
          <p:cNvSpPr>
            <a:spLocks noGrp="1" noChangeArrowheads="1"/>
          </p:cNvSpPr>
          <p:nvPr>
            <p:ph type="title"/>
          </p:nvPr>
        </p:nvSpPr>
        <p:spPr>
          <a:xfrm>
            <a:off x="319090" y="136525"/>
            <a:ext cx="8574087" cy="1143000"/>
          </a:xfrm>
        </p:spPr>
        <p:txBody>
          <a:bodyPr/>
          <a:lstStyle/>
          <a:p>
            <a:pPr eaLnBrk="1" hangingPunct="1"/>
            <a:r>
              <a:rPr lang="en-GB" smtClean="0"/>
              <a:t>Rebar Information Demo</a:t>
            </a:r>
          </a:p>
        </p:txBody>
      </p:sp>
      <p:pic>
        <p:nvPicPr>
          <p:cNvPr id="13316" name="Picture 5" descr="RebarParams-5"/>
          <p:cNvPicPr>
            <a:picLocks noChangeAspect="1" noChangeArrowheads="1"/>
          </p:cNvPicPr>
          <p:nvPr/>
        </p:nvPicPr>
        <p:blipFill>
          <a:blip r:embed="rId5" cstate="print"/>
          <a:srcRect/>
          <a:stretch>
            <a:fillRect/>
          </a:stretch>
        </p:blipFill>
        <p:spPr bwMode="auto">
          <a:xfrm>
            <a:off x="258765" y="1073200"/>
            <a:ext cx="1360487" cy="4224337"/>
          </a:xfrm>
          <a:prstGeom prst="rect">
            <a:avLst/>
          </a:prstGeom>
          <a:noFill/>
          <a:ln w="9525">
            <a:noFill/>
            <a:miter lim="800000"/>
            <a:headEnd/>
            <a:tailEnd/>
          </a:ln>
        </p:spPr>
      </p:pic>
      <p:pic>
        <p:nvPicPr>
          <p:cNvPr id="13319" name="Picture 8" descr="rebarParams-3"/>
          <p:cNvPicPr>
            <a:picLocks noChangeAspect="1" noChangeArrowheads="1"/>
          </p:cNvPicPr>
          <p:nvPr/>
        </p:nvPicPr>
        <p:blipFill>
          <a:blip r:embed="rId6" cstate="print"/>
          <a:srcRect/>
          <a:stretch>
            <a:fillRect/>
          </a:stretch>
        </p:blipFill>
        <p:spPr bwMode="auto">
          <a:xfrm>
            <a:off x="4572000" y="1004936"/>
            <a:ext cx="4446588" cy="3186113"/>
          </a:xfrm>
          <a:prstGeom prst="rect">
            <a:avLst/>
          </a:prstGeom>
          <a:noFill/>
          <a:ln w="9525">
            <a:noFill/>
            <a:miter lim="800000"/>
            <a:headEnd/>
            <a:tailEnd/>
          </a:ln>
        </p:spPr>
      </p:pic>
      <p:pic>
        <p:nvPicPr>
          <p:cNvPr id="13320" name="Picture 9" descr="RebarParams-4"/>
          <p:cNvPicPr>
            <a:picLocks noChangeAspect="1" noChangeArrowheads="1"/>
          </p:cNvPicPr>
          <p:nvPr/>
        </p:nvPicPr>
        <p:blipFill>
          <a:blip r:embed="rId7" cstate="print"/>
          <a:srcRect/>
          <a:stretch>
            <a:fillRect/>
          </a:stretch>
        </p:blipFill>
        <p:spPr bwMode="auto">
          <a:xfrm>
            <a:off x="4284665" y="3429000"/>
            <a:ext cx="4332287" cy="2333625"/>
          </a:xfrm>
          <a:prstGeom prst="rect">
            <a:avLst/>
          </a:prstGeom>
          <a:noFill/>
          <a:ln w="9525">
            <a:noFill/>
            <a:miter lim="800000"/>
            <a:headEnd/>
            <a:tailEnd/>
          </a:ln>
        </p:spPr>
      </p:pic>
      <p:pic>
        <p:nvPicPr>
          <p:cNvPr id="13321" name="Picture 10" descr="RebarParams-6"/>
          <p:cNvPicPr>
            <a:picLocks noChangeAspect="1" noChangeArrowheads="1"/>
          </p:cNvPicPr>
          <p:nvPr/>
        </p:nvPicPr>
        <p:blipFill>
          <a:blip r:embed="rId8" cstate="print"/>
          <a:srcRect/>
          <a:stretch>
            <a:fillRect/>
          </a:stretch>
        </p:blipFill>
        <p:spPr bwMode="auto">
          <a:xfrm>
            <a:off x="5867400" y="4783138"/>
            <a:ext cx="2522538" cy="1555750"/>
          </a:xfrm>
          <a:prstGeom prst="rect">
            <a:avLst/>
          </a:prstGeom>
          <a:noFill/>
          <a:ln w="9525">
            <a:noFill/>
            <a:miter lim="800000"/>
            <a:headEnd/>
            <a:tailEnd/>
          </a:ln>
        </p:spPr>
      </p:pic>
      <p:sp>
        <p:nvSpPr>
          <p:cNvPr id="13322" name="Text Box 11"/>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8102569" y="5105400"/>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9219" name="Line 3"/>
          <p:cNvSpPr>
            <a:spLocks noChangeShapeType="1"/>
          </p:cNvSpPr>
          <p:nvPr/>
        </p:nvSpPr>
        <p:spPr bwMode="auto">
          <a:xfrm flipV="1">
            <a:off x="214282" y="5083175"/>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9220" name="Line 4"/>
          <p:cNvSpPr>
            <a:spLocks noChangeShapeType="1"/>
          </p:cNvSpPr>
          <p:nvPr/>
        </p:nvSpPr>
        <p:spPr bwMode="auto">
          <a:xfrm flipV="1">
            <a:off x="7165944" y="271621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9221" name="PubPieSlice"/>
          <p:cNvSpPr>
            <a:spLocks noEditPoints="1" noChangeArrowheads="1"/>
          </p:cNvSpPr>
          <p:nvPr/>
        </p:nvSpPr>
        <p:spPr bwMode="auto">
          <a:xfrm>
            <a:off x="404782" y="16589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9222" name="PubPieSlice"/>
          <p:cNvSpPr>
            <a:spLocks noEditPoints="1" noChangeArrowheads="1"/>
          </p:cNvSpPr>
          <p:nvPr/>
        </p:nvSpPr>
        <p:spPr bwMode="auto">
          <a:xfrm>
            <a:off x="580995"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1073159" name="Rectangle 7"/>
          <p:cNvSpPr>
            <a:spLocks noChangeArrowheads="1"/>
          </p:cNvSpPr>
          <p:nvPr/>
        </p:nvSpPr>
        <p:spPr bwMode="auto">
          <a:xfrm>
            <a:off x="1858932" y="2776538"/>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9224"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Structural Market Definition</a:t>
            </a:r>
          </a:p>
        </p:txBody>
      </p:sp>
      <p:sp>
        <p:nvSpPr>
          <p:cNvPr id="9225" name="PubPieSlice"/>
          <p:cNvSpPr>
            <a:spLocks noEditPoints="1" noChangeArrowheads="1"/>
          </p:cNvSpPr>
          <p:nvPr/>
        </p:nvSpPr>
        <p:spPr bwMode="auto">
          <a:xfrm>
            <a:off x="1800194" y="2930525"/>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chemeClr val="hlink">
              <a:alpha val="79999"/>
            </a:schemeClr>
          </a:solidFill>
          <a:ln w="38100">
            <a:solidFill>
              <a:schemeClr val="hlink"/>
            </a:solidFill>
            <a:miter lim="800000"/>
            <a:headEnd/>
            <a:tailEnd/>
          </a:ln>
        </p:spPr>
        <p:txBody>
          <a:bodyPr lIns="91405" tIns="45703" rIns="91405" bIns="45703"/>
          <a:lstStyle/>
          <a:p>
            <a:endParaRPr lang="en-GB" sz="2000">
              <a:solidFill>
                <a:schemeClr val="tx1"/>
              </a:solidFill>
            </a:endParaRPr>
          </a:p>
        </p:txBody>
      </p:sp>
      <p:sp>
        <p:nvSpPr>
          <p:cNvPr id="9226" name="Line 10"/>
          <p:cNvSpPr>
            <a:spLocks noChangeShapeType="1"/>
          </p:cNvSpPr>
          <p:nvPr/>
        </p:nvSpPr>
        <p:spPr bwMode="auto">
          <a:xfrm flipH="1" flipV="1">
            <a:off x="2755872" y="3395664"/>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9227" name="AutoShape 11"/>
          <p:cNvSpPr>
            <a:spLocks noChangeArrowheads="1"/>
          </p:cNvSpPr>
          <p:nvPr/>
        </p:nvSpPr>
        <p:spPr bwMode="auto">
          <a:xfrm rot="19044175">
            <a:off x="2913032" y="3833813"/>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1073164" name="Rectangle 12"/>
          <p:cNvSpPr>
            <a:spLocks noChangeArrowheads="1"/>
          </p:cNvSpPr>
          <p:nvPr/>
        </p:nvSpPr>
        <p:spPr bwMode="auto">
          <a:xfrm>
            <a:off x="2111344" y="4427539"/>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1073165" name="Rectangle 13"/>
          <p:cNvSpPr>
            <a:spLocks noChangeArrowheads="1"/>
          </p:cNvSpPr>
          <p:nvPr/>
        </p:nvSpPr>
        <p:spPr bwMode="auto">
          <a:xfrm>
            <a:off x="3582959" y="3163889"/>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73166" name="Rectangle 14"/>
          <p:cNvSpPr>
            <a:spLocks noChangeArrowheads="1"/>
          </p:cNvSpPr>
          <p:nvPr/>
        </p:nvSpPr>
        <p:spPr bwMode="auto">
          <a:xfrm>
            <a:off x="954058" y="3886200"/>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073167" name="Rectangle 15"/>
          <p:cNvSpPr>
            <a:spLocks noChangeArrowheads="1"/>
          </p:cNvSpPr>
          <p:nvPr/>
        </p:nvSpPr>
        <p:spPr bwMode="auto">
          <a:xfrm>
            <a:off x="4746595" y="2274888"/>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9232" name="Line 16"/>
          <p:cNvSpPr>
            <a:spLocks noChangeShapeType="1"/>
          </p:cNvSpPr>
          <p:nvPr/>
        </p:nvSpPr>
        <p:spPr bwMode="auto">
          <a:xfrm flipH="1" flipV="1">
            <a:off x="1038194"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9233" name="Line 17"/>
          <p:cNvSpPr>
            <a:spLocks noChangeShapeType="1"/>
          </p:cNvSpPr>
          <p:nvPr/>
        </p:nvSpPr>
        <p:spPr bwMode="auto">
          <a:xfrm flipH="1" flipV="1">
            <a:off x="3144808"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9234" name="Group 18"/>
          <p:cNvGrpSpPr>
            <a:grpSpLocks/>
          </p:cNvGrpSpPr>
          <p:nvPr/>
        </p:nvGrpSpPr>
        <p:grpSpPr bwMode="auto">
          <a:xfrm>
            <a:off x="1419197" y="2019304"/>
            <a:ext cx="1400175" cy="400050"/>
            <a:chOff x="1119" y="1319"/>
            <a:chExt cx="882" cy="252"/>
          </a:xfrm>
        </p:grpSpPr>
        <p:sp>
          <p:nvSpPr>
            <p:cNvPr id="9251"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52"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9235" name="Group 21"/>
          <p:cNvGrpSpPr>
            <a:grpSpLocks/>
          </p:cNvGrpSpPr>
          <p:nvPr/>
        </p:nvGrpSpPr>
        <p:grpSpPr bwMode="auto">
          <a:xfrm>
            <a:off x="855633" y="5484842"/>
            <a:ext cx="7008808" cy="400050"/>
            <a:chOff x="643" y="3648"/>
            <a:chExt cx="4415" cy="252"/>
          </a:xfrm>
        </p:grpSpPr>
        <p:sp>
          <p:nvSpPr>
            <p:cNvPr id="9245"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9246" name="Text Box 24"/>
            <p:cNvSpPr txBox="1">
              <a:spLocks noChangeArrowheads="1"/>
            </p:cNvSpPr>
            <p:nvPr/>
          </p:nvSpPr>
          <p:spPr bwMode="auto">
            <a:xfrm>
              <a:off x="766" y="3648"/>
              <a:ext cx="831" cy="252"/>
            </a:xfrm>
            <a:prstGeom prst="rect">
              <a:avLst/>
            </a:prstGeom>
            <a:noFill/>
            <a:ln w="9525">
              <a:noFill/>
              <a:miter lim="800000"/>
              <a:headEnd/>
              <a:tailEnd/>
            </a:ln>
          </p:spPr>
          <p:txBody>
            <a:bodyPr wrap="none">
              <a:spAutoFit/>
            </a:bodyPr>
            <a:lstStyle/>
            <a:p>
              <a:r>
                <a:rPr lang="en-US" sz="2000">
                  <a:solidFill>
                    <a:schemeClr val="tx1"/>
                  </a:solidFill>
                  <a:latin typeface="+mj-lt"/>
                </a:rPr>
                <a:t>User Types</a:t>
              </a:r>
            </a:p>
          </p:txBody>
        </p:sp>
        <p:sp>
          <p:nvSpPr>
            <p:cNvPr id="9247"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9248" name="Text Box 26"/>
            <p:cNvSpPr txBox="1">
              <a:spLocks noChangeArrowheads="1"/>
            </p:cNvSpPr>
            <p:nvPr/>
          </p:nvSpPr>
          <p:spPr bwMode="auto">
            <a:xfrm>
              <a:off x="2300" y="3648"/>
              <a:ext cx="1037" cy="252"/>
            </a:xfrm>
            <a:prstGeom prst="rect">
              <a:avLst/>
            </a:prstGeom>
            <a:noFill/>
            <a:ln w="9525">
              <a:noFill/>
              <a:miter lim="800000"/>
              <a:headEnd/>
              <a:tailEnd/>
            </a:ln>
          </p:spPr>
          <p:txBody>
            <a:bodyPr wrap="none">
              <a:spAutoFit/>
            </a:bodyPr>
            <a:lstStyle/>
            <a:p>
              <a:r>
                <a:rPr lang="en-US" sz="2000">
                  <a:solidFill>
                    <a:schemeClr val="tx1"/>
                  </a:solidFill>
                  <a:latin typeface="+mj-lt"/>
                </a:rPr>
                <a:t>Industry Tasks</a:t>
              </a:r>
            </a:p>
          </p:txBody>
        </p:sp>
        <p:sp>
          <p:nvSpPr>
            <p:cNvPr id="9249"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9250" name="Text Box 28"/>
            <p:cNvSpPr txBox="1">
              <a:spLocks noChangeArrowheads="1"/>
            </p:cNvSpPr>
            <p:nvPr/>
          </p:nvSpPr>
          <p:spPr bwMode="auto">
            <a:xfrm>
              <a:off x="4087" y="3648"/>
              <a:ext cx="971" cy="252"/>
            </a:xfrm>
            <a:prstGeom prst="rect">
              <a:avLst/>
            </a:prstGeom>
            <a:noFill/>
            <a:ln w="9525">
              <a:noFill/>
              <a:miter lim="800000"/>
              <a:headEnd/>
              <a:tailEnd/>
            </a:ln>
          </p:spPr>
          <p:txBody>
            <a:bodyPr wrap="none">
              <a:spAutoFit/>
            </a:bodyPr>
            <a:lstStyle/>
            <a:p>
              <a:r>
                <a:rPr lang="en-US" sz="2000">
                  <a:solidFill>
                    <a:schemeClr val="tx1"/>
                  </a:solidFill>
                  <a:latin typeface="+mj-lt"/>
                </a:rPr>
                <a:t>Coordination</a:t>
              </a:r>
            </a:p>
          </p:txBody>
        </p:sp>
      </p:grpSp>
      <p:sp>
        <p:nvSpPr>
          <p:cNvPr id="9236" name="Line 29"/>
          <p:cNvSpPr>
            <a:spLocks noChangeShapeType="1"/>
          </p:cNvSpPr>
          <p:nvPr/>
        </p:nvSpPr>
        <p:spPr bwMode="auto">
          <a:xfrm flipV="1">
            <a:off x="4390994" y="2986088"/>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1073182" name="Rectangle 30"/>
          <p:cNvSpPr>
            <a:spLocks noChangeArrowheads="1"/>
          </p:cNvSpPr>
          <p:nvPr/>
        </p:nvSpPr>
        <p:spPr bwMode="auto">
          <a:xfrm>
            <a:off x="6676995"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Contractor</a:t>
            </a:r>
          </a:p>
          <a:p>
            <a:pPr algn="ctr">
              <a:lnSpc>
                <a:spcPct val="85000"/>
              </a:lnSpc>
              <a:defRPr/>
            </a:pPr>
            <a:r>
              <a:rPr lang="en-US" sz="1500" b="1"/>
              <a:t>Steel Detailer</a:t>
            </a:r>
          </a:p>
        </p:txBody>
      </p:sp>
      <p:sp>
        <p:nvSpPr>
          <p:cNvPr id="1073183" name="Rectangle 31"/>
          <p:cNvSpPr>
            <a:spLocks noChangeArrowheads="1"/>
          </p:cNvSpPr>
          <p:nvPr/>
        </p:nvSpPr>
        <p:spPr bwMode="auto">
          <a:xfrm>
            <a:off x="5229195"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239" name="AutoShape 32"/>
          <p:cNvSpPr>
            <a:spLocks noChangeArrowheads="1"/>
          </p:cNvSpPr>
          <p:nvPr/>
        </p:nvSpPr>
        <p:spPr bwMode="auto">
          <a:xfrm rot="3187806">
            <a:off x="5325241" y="39600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40" name="Group 33"/>
          <p:cNvGrpSpPr>
            <a:grpSpLocks/>
          </p:cNvGrpSpPr>
          <p:nvPr/>
        </p:nvGrpSpPr>
        <p:grpSpPr bwMode="auto">
          <a:xfrm rot="5400000">
            <a:off x="7128638" y="3388514"/>
            <a:ext cx="1747838" cy="400050"/>
            <a:chOff x="1128" y="1319"/>
            <a:chExt cx="882" cy="252"/>
          </a:xfrm>
        </p:grpSpPr>
        <p:sp>
          <p:nvSpPr>
            <p:cNvPr id="9242"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43"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
        <p:nvSpPr>
          <p:cNvPr id="9241" name="Text Box 3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Truss</a:t>
            </a:r>
            <a:endParaRPr lang="en-GB" sz="4800"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cstate="print"/>
          <a:srcRect/>
          <a:stretch>
            <a:fillRect/>
          </a:stretch>
        </p:blipFill>
        <p:spPr bwMode="auto">
          <a:xfrm>
            <a:off x="4489295" y="2706925"/>
            <a:ext cx="3859343" cy="2819400"/>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11782" y="-24"/>
            <a:ext cx="8328368" cy="1214443"/>
          </a:xfrm>
        </p:spPr>
        <p:txBody>
          <a:bodyPr/>
          <a:lstStyle/>
          <a:p>
            <a:pPr eaLnBrk="1" hangingPunct="1"/>
            <a:r>
              <a:rPr lang="en-US" altLang="zh-CN" smtClean="0">
                <a:ea typeface="SimSun" pitchFamily="2" charset="-122"/>
              </a:rPr>
              <a:t>Truss</a:t>
            </a:r>
            <a:endParaRPr lang="en-US" altLang="zh-CN" sz="2800" dirty="0" smtClean="0">
              <a:solidFill>
                <a:schemeClr val="accent1">
                  <a:lumMod val="75000"/>
                </a:schemeClr>
              </a:solidFill>
              <a:ea typeface="SimSun" pitchFamily="2" charset="-122"/>
            </a:endParaRPr>
          </a:p>
        </p:txBody>
      </p:sp>
      <p:sp>
        <p:nvSpPr>
          <p:cNvPr id="142339" name="Rectangle 3"/>
          <p:cNvSpPr>
            <a:spLocks noGrp="1" noChangeArrowheads="1"/>
          </p:cNvSpPr>
          <p:nvPr>
            <p:ph type="body" idx="1"/>
          </p:nvPr>
        </p:nvSpPr>
        <p:spPr>
          <a:xfrm>
            <a:off x="285720" y="1428736"/>
            <a:ext cx="5700712" cy="1570037"/>
          </a:xfrm>
        </p:spPr>
        <p:txBody>
          <a:bodyPr/>
          <a:lstStyle/>
          <a:p>
            <a:pPr marL="495178" lvl="1" indent="-380906">
              <a:lnSpc>
                <a:spcPct val="80000"/>
              </a:lnSpc>
            </a:pPr>
            <a:r>
              <a:rPr lang="en-US" altLang="zh-CN" sz="2200" dirty="0" smtClean="0">
                <a:ea typeface="ＭＳ Ｐゴシック" pitchFamily="34" charset="-128"/>
              </a:rPr>
              <a:t>RST, C#</a:t>
            </a:r>
          </a:p>
          <a:p>
            <a:pPr marL="495178" lvl="1" indent="-380906">
              <a:lnSpc>
                <a:spcPct val="80000"/>
              </a:lnSpc>
            </a:pPr>
            <a:r>
              <a:rPr lang="en-US" altLang="zh-CN" sz="2200" dirty="0" smtClean="0">
                <a:ea typeface="ＭＳ Ｐゴシック" pitchFamily="34" charset="-128"/>
              </a:rPr>
              <a:t>Create a truss of a selected truss type</a:t>
            </a:r>
          </a:p>
          <a:p>
            <a:pPr marL="495178" lvl="1" indent="-380906">
              <a:lnSpc>
                <a:spcPct val="80000"/>
              </a:lnSpc>
            </a:pPr>
            <a:r>
              <a:rPr lang="en-US" altLang="zh-CN" sz="2200" dirty="0" smtClean="0">
                <a:ea typeface="ＭＳ Ｐゴシック" pitchFamily="34" charset="-128"/>
              </a:rPr>
              <a:t>Change beam types</a:t>
            </a:r>
          </a:p>
          <a:p>
            <a:pPr marL="495178" lvl="1" indent="-380906">
              <a:lnSpc>
                <a:spcPct val="80000"/>
              </a:lnSpc>
            </a:pPr>
            <a:r>
              <a:rPr lang="en-US" altLang="zh-CN" sz="2200" dirty="0" smtClean="0">
                <a:ea typeface="ＭＳ Ｐゴシック" pitchFamily="34" charset="-128"/>
              </a:rPr>
              <a:t>Edit the profile of the truss</a:t>
            </a:r>
          </a:p>
        </p:txBody>
      </p:sp>
      <p:pic>
        <p:nvPicPr>
          <p:cNvPr id="23554" name="Picture 2"/>
          <p:cNvPicPr>
            <a:picLocks noChangeAspect="1" noChangeArrowheads="1"/>
          </p:cNvPicPr>
          <p:nvPr/>
        </p:nvPicPr>
        <p:blipFill>
          <a:blip r:embed="rId4" cstate="print"/>
          <a:srcRect/>
          <a:stretch>
            <a:fillRect/>
          </a:stretch>
        </p:blipFill>
        <p:spPr bwMode="auto">
          <a:xfrm>
            <a:off x="924089" y="2955212"/>
            <a:ext cx="3496399" cy="3382358"/>
          </a:xfrm>
          <a:prstGeom prst="rect">
            <a:avLst/>
          </a:prstGeom>
          <a:noFill/>
          <a:ln w="9525">
            <a:noFill/>
            <a:miter lim="800000"/>
            <a:headEnd/>
            <a:tailEnd/>
          </a:ln>
          <a:effectLst/>
        </p:spPr>
      </p:pic>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Truss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smtClean="0"/>
              <a:t>Detailing</a:t>
            </a:r>
            <a:endParaRPr lang="en-GB" sz="480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smtClean="0"/>
              <a:t>Detailing</a:t>
            </a:r>
          </a:p>
        </p:txBody>
      </p:sp>
      <p:sp>
        <p:nvSpPr>
          <p:cNvPr id="7171" name="Rectangle 3"/>
          <p:cNvSpPr>
            <a:spLocks noGrp="1" noChangeArrowheads="1"/>
          </p:cNvSpPr>
          <p:nvPr>
            <p:ph idx="1"/>
          </p:nvPr>
        </p:nvSpPr>
        <p:spPr>
          <a:xfrm>
            <a:off x="311782" y="1076259"/>
            <a:ext cx="7474928" cy="4210129"/>
          </a:xfrm>
        </p:spPr>
        <p:txBody>
          <a:bodyPr/>
          <a:lstStyle/>
          <a:p>
            <a:pPr eaLnBrk="1" hangingPunct="1">
              <a:buFontTx/>
              <a:buNone/>
            </a:pPr>
            <a:r>
              <a:rPr lang="en-GB" smtClean="0"/>
              <a:t>Detailing</a:t>
            </a:r>
          </a:p>
          <a:p>
            <a:pPr lvl="1" eaLnBrk="1" hangingPunct="1"/>
            <a:r>
              <a:rPr lang="en-GB" smtClean="0"/>
              <a:t>Generate a section view</a:t>
            </a:r>
          </a:p>
          <a:p>
            <a:pPr lvl="1" eaLnBrk="1" hangingPunct="1"/>
            <a:r>
              <a:rPr lang="en-GB" smtClean="0"/>
              <a:t>Generate a drafting view</a:t>
            </a:r>
          </a:p>
          <a:p>
            <a:pPr lvl="1" eaLnBrk="1" hangingPunct="1"/>
            <a:r>
              <a:rPr lang="en-GB" smtClean="0"/>
              <a:t>Create a sheet</a:t>
            </a:r>
          </a:p>
          <a:p>
            <a:pPr lvl="1"/>
            <a:r>
              <a:rPr lang="en-GB" smtClean="0"/>
              <a:t>Import and export external file formats, e.g. dwg</a:t>
            </a:r>
          </a:p>
          <a:p>
            <a:pPr lvl="1" eaLnBrk="1" hangingPunct="1"/>
            <a:r>
              <a:rPr lang="en-GB" smtClean="0"/>
              <a:t>Add text, dimensioning and annotations</a:t>
            </a:r>
          </a:p>
          <a:p>
            <a:r>
              <a:rPr lang="en-US" smtClean="0"/>
              <a:t>Enhanced Revit SDK samples</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Detailing</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a:t>
            </a:r>
          </a:p>
        </p:txBody>
      </p:sp>
      <p:sp>
        <p:nvSpPr>
          <p:cNvPr id="14339" name="Rectangle 3"/>
          <p:cNvSpPr>
            <a:spLocks noGrp="1" noChangeArrowheads="1"/>
          </p:cNvSpPr>
          <p:nvPr>
            <p:ph idx="1"/>
          </p:nvPr>
        </p:nvSpPr>
        <p:spPr>
          <a:xfrm>
            <a:off x="319088" y="1279526"/>
            <a:ext cx="8139112" cy="1720847"/>
          </a:xfrm>
        </p:spPr>
        <p:txBody>
          <a:bodyPr/>
          <a:lstStyle/>
          <a:p>
            <a:pPr eaLnBrk="1" hangingPunct="1">
              <a:spcBef>
                <a:spcPct val="10000"/>
              </a:spcBef>
              <a:buFontTx/>
              <a:buNone/>
            </a:pPr>
            <a:r>
              <a:rPr lang="en-GB" sz="2400" smtClean="0"/>
              <a:t>Demonstrate creation of a Detail View</a:t>
            </a:r>
          </a:p>
          <a:p>
            <a:pPr lvl="1" eaLnBrk="1" hangingPunct="1">
              <a:spcBef>
                <a:spcPct val="10000"/>
              </a:spcBef>
            </a:pPr>
            <a:r>
              <a:rPr lang="en-GB" sz="1600" smtClean="0"/>
              <a:t>Using </a:t>
            </a:r>
            <a:r>
              <a:rPr lang="en-GB" sz="1600" noProof="1" smtClean="0"/>
              <a:t>New</a:t>
            </a:r>
            <a:r>
              <a:rPr lang="en-GB" sz="1600" smtClean="0"/>
              <a:t>ViewSection()</a:t>
            </a:r>
            <a:endParaRPr lang="en-GB" sz="1600" b="1" smtClean="0"/>
          </a:p>
          <a:p>
            <a:pPr lvl="1" eaLnBrk="1" hangingPunct="1">
              <a:spcBef>
                <a:spcPct val="10000"/>
              </a:spcBef>
            </a:pPr>
            <a:r>
              <a:rPr lang="en-GB" sz="1600" smtClean="0"/>
              <a:t>Creates detail view across the midpoint of selected element</a:t>
            </a:r>
          </a:p>
          <a:p>
            <a:pPr lvl="1" eaLnBrk="1" hangingPunct="1">
              <a:spcBef>
                <a:spcPct val="10000"/>
              </a:spcBef>
            </a:pPr>
            <a:r>
              <a:rPr lang="en-GB" sz="1600" smtClean="0"/>
              <a:t>Works on linear elements such as slab, wall and beam</a:t>
            </a:r>
          </a:p>
          <a:p>
            <a:pPr eaLnBrk="1" hangingPunct="1">
              <a:spcBef>
                <a:spcPct val="10000"/>
              </a:spcBef>
              <a:buFontTx/>
              <a:buNone/>
            </a:pPr>
            <a:r>
              <a:rPr lang="en-GB" sz="2400" smtClean="0"/>
              <a:t>Create and initialise a bounding box</a:t>
            </a:r>
            <a:endParaRPr lang="en-GB" sz="1400" b="1" smtClean="0">
              <a:latin typeface="Courier New" pitchFamily="49" charset="0"/>
            </a:endParaRPr>
          </a:p>
        </p:txBody>
      </p:sp>
      <p:sp>
        <p:nvSpPr>
          <p:cNvPr id="143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981069" y="2928935"/>
            <a:ext cx="6591329" cy="34586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BoundingBoxXYZ and set the Max and Min properties:</a:t>
            </a:r>
          </a:p>
          <a:p>
            <a:pPr>
              <a:buFont typeface="Wingdings" pitchFamily="2" charset="2"/>
              <a:buNone/>
            </a:pPr>
            <a:r>
              <a:rPr lang="en-GB" sz="1200" b="1">
                <a:solidFill>
                  <a:schemeClr val="tx1"/>
                </a:solidFill>
                <a:latin typeface="Courier New" pitchFamily="49" charset="0"/>
              </a:rPr>
              <a:t>BoundingBoxXYZ m_box = new </a:t>
            </a:r>
            <a:r>
              <a:rPr lang="en-GB" sz="1200" b="1">
                <a:solidFill>
                  <a:srgbClr val="C00000"/>
                </a:solidFill>
                <a:latin typeface="Courier New" pitchFamily="49" charset="0"/>
              </a:rPr>
              <a:t>BoundingBoxXYZ</a:t>
            </a: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m_box.Enabled = true;</a:t>
            </a:r>
          </a:p>
          <a:p>
            <a:pPr>
              <a:buFont typeface="Wingdings" pitchFamily="2" charset="2"/>
              <a:buNone/>
            </a:pPr>
            <a:r>
              <a:rPr lang="en-GB" sz="1200" b="1">
                <a:solidFill>
                  <a:schemeClr val="tx1"/>
                </a:solidFill>
                <a:latin typeface="Courier New" pitchFamily="49" charset="0"/>
              </a:rPr>
              <a:t>m_box.Max = new XYZ(LENGTH, LENGTH, 0);</a:t>
            </a:r>
          </a:p>
          <a:p>
            <a:pPr>
              <a:buFont typeface="Wingdings" pitchFamily="2" charset="2"/>
              <a:buNone/>
            </a:pPr>
            <a:r>
              <a:rPr lang="en-GB" sz="1200" b="1">
                <a:solidFill>
                  <a:schemeClr val="tx1"/>
                </a:solidFill>
                <a:latin typeface="Courier New" pitchFamily="49" charset="0"/>
              </a:rPr>
              <a:t>m_box.Min = new XYZ(-LENGTH, -LENGTH, -HEIGHT);</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setting the Transform property is the most important thing.</a:t>
            </a:r>
          </a:p>
          <a:p>
            <a:pPr>
              <a:buFont typeface="Wingdings" pitchFamily="2" charset="2"/>
              <a:buNone/>
            </a:pPr>
            <a:r>
              <a:rPr lang="en-GB" sz="1200" b="1">
                <a:solidFill>
                  <a:schemeClr val="tx1"/>
                </a:solidFill>
                <a:latin typeface="Courier New" pitchFamily="49" charset="0"/>
              </a:rPr>
              <a:t>// it defines the origin and the directions RightDirection, </a:t>
            </a:r>
          </a:p>
          <a:p>
            <a:pPr>
              <a:buFont typeface="Wingdings" pitchFamily="2" charset="2"/>
              <a:buNone/>
            </a:pPr>
            <a:r>
              <a:rPr lang="en-GB" sz="1200" b="1">
                <a:solidFill>
                  <a:schemeClr val="tx1"/>
                </a:solidFill>
                <a:latin typeface="Courier New" pitchFamily="49" charset="0"/>
              </a:rPr>
              <a:t>// UpDirection and ViewDirection) of the created view:</a:t>
            </a:r>
          </a:p>
          <a:p>
            <a:pPr>
              <a:buFont typeface="Wingdings" pitchFamily="2" charset="2"/>
              <a:buNone/>
            </a:pPr>
            <a:r>
              <a:rPr lang="en-GB" sz="1200" b="1">
                <a:solidFill>
                  <a:schemeClr val="tx1"/>
                </a:solidFill>
                <a:latin typeface="Courier New" pitchFamily="49" charset="0"/>
              </a:rPr>
              <a:t>Transform transform = GenerateTransform();</a:t>
            </a:r>
          </a:p>
          <a:p>
            <a:pPr>
              <a:buFont typeface="Wingdings" pitchFamily="2" charset="2"/>
              <a:buNone/>
            </a:pPr>
            <a:r>
              <a:rPr lang="en-GB" sz="1200" b="1">
                <a:solidFill>
                  <a:schemeClr val="tx1"/>
                </a:solidFill>
                <a:latin typeface="Courier New" pitchFamily="49" charset="0"/>
              </a:rPr>
              <a:t>if (null == transform)</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    return false;</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m_box.Transform = transform;</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section view, pass the bounding box. </a:t>
            </a:r>
          </a:p>
          <a:p>
            <a:pPr marL="0" lvl="2"/>
            <a:r>
              <a:rPr lang="en-GB" sz="1200" b="1" smtClean="0">
                <a:solidFill>
                  <a:schemeClr val="tx1"/>
                </a:solidFill>
                <a:latin typeface="Courier New" pitchFamily="49" charset="0"/>
              </a:rPr>
              <a:t>ViewSection </a:t>
            </a:r>
            <a:r>
              <a:rPr lang="en-GB" sz="1200" b="1">
                <a:solidFill>
                  <a:schemeClr val="tx1"/>
                </a:solidFill>
                <a:latin typeface="Courier New" pitchFamily="49" charset="0"/>
              </a:rPr>
              <a:t>section = m_project.</a:t>
            </a:r>
            <a:r>
              <a:rPr lang="en-GB" sz="1200" b="1">
                <a:solidFill>
                  <a:srgbClr val="C00000"/>
                </a:solidFill>
                <a:latin typeface="Courier New" pitchFamily="49" charset="0"/>
              </a:rPr>
              <a:t>Create.NewViewSection</a:t>
            </a:r>
            <a:r>
              <a:rPr lang="en-GB" sz="1200" b="1">
                <a:solidFill>
                  <a:schemeClr val="tx1"/>
                </a:solidFill>
                <a:latin typeface="Courier New" pitchFamily="49" charset="0"/>
              </a:rPr>
              <a:t>(m_box</a:t>
            </a:r>
            <a:r>
              <a:rPr lang="en-GB" sz="1200" b="1" smtClean="0">
                <a:solidFill>
                  <a:schemeClr val="hlink"/>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 Demo</a:t>
            </a:r>
          </a:p>
        </p:txBody>
      </p:sp>
      <p:sp>
        <p:nvSpPr>
          <p:cNvPr id="15363" name="Rectangle 3"/>
          <p:cNvSpPr>
            <a:spLocks noGrp="1" noChangeArrowheads="1"/>
          </p:cNvSpPr>
          <p:nvPr>
            <p:ph idx="1"/>
          </p:nvPr>
        </p:nvSpPr>
        <p:spPr>
          <a:xfrm>
            <a:off x="319088" y="1477965"/>
            <a:ext cx="4757737" cy="2022475"/>
          </a:xfrm>
        </p:spPr>
        <p:txBody>
          <a:bodyPr/>
          <a:lstStyle/>
          <a:p>
            <a:pPr marL="457088" indent="-457088"/>
            <a:endParaRPr lang="en-GB" smtClean="0"/>
          </a:p>
        </p:txBody>
      </p:sp>
      <p:pic>
        <p:nvPicPr>
          <p:cNvPr id="15364" name="Picture 4"/>
          <p:cNvPicPr>
            <a:picLocks noChangeAspect="1" noChangeArrowheads="1"/>
          </p:cNvPicPr>
          <p:nvPr/>
        </p:nvPicPr>
        <p:blipFill>
          <a:blip r:embed="rId3" cstate="print"/>
          <a:srcRect/>
          <a:stretch>
            <a:fillRect/>
          </a:stretch>
        </p:blipFill>
        <p:spPr bwMode="auto">
          <a:xfrm>
            <a:off x="4427538" y="1773238"/>
            <a:ext cx="3473450" cy="2484437"/>
          </a:xfrm>
          <a:prstGeom prst="rect">
            <a:avLst/>
          </a:prstGeom>
          <a:noFill/>
          <a:ln w="9525">
            <a:noFill/>
            <a:miter lim="800000"/>
            <a:headEnd/>
            <a:tailEnd/>
          </a:ln>
        </p:spPr>
      </p:pic>
      <p:sp>
        <p:nvSpPr>
          <p:cNvPr id="1536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pic>
        <p:nvPicPr>
          <p:cNvPr id="15366" name="Picture 6" descr="viewsection"/>
          <p:cNvPicPr>
            <a:picLocks noChangeAspect="1" noChangeArrowheads="1"/>
          </p:cNvPicPr>
          <p:nvPr/>
        </p:nvPicPr>
        <p:blipFill>
          <a:blip r:embed="rId4" cstate="print"/>
          <a:srcRect/>
          <a:stretch>
            <a:fillRect/>
          </a:stretch>
        </p:blipFill>
        <p:spPr bwMode="auto">
          <a:xfrm>
            <a:off x="971550" y="1773240"/>
            <a:ext cx="1860550" cy="3132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19088" y="136525"/>
            <a:ext cx="8824912" cy="1143000"/>
          </a:xfrm>
        </p:spPr>
        <p:txBody>
          <a:bodyPr/>
          <a:lstStyle/>
          <a:p>
            <a:pPr eaLnBrk="1" hangingPunct="1"/>
            <a:r>
              <a:rPr lang="en-GB" smtClean="0"/>
              <a:t>Generate Drafting View</a:t>
            </a:r>
          </a:p>
        </p:txBody>
      </p:sp>
      <p:sp>
        <p:nvSpPr>
          <p:cNvPr id="16387" name="Rectangle 3"/>
          <p:cNvSpPr>
            <a:spLocks noGrp="1" noChangeArrowheads="1"/>
          </p:cNvSpPr>
          <p:nvPr>
            <p:ph idx="1"/>
          </p:nvPr>
        </p:nvSpPr>
        <p:spPr>
          <a:xfrm>
            <a:off x="319088" y="1477964"/>
            <a:ext cx="8824912" cy="1879599"/>
          </a:xfrm>
        </p:spPr>
        <p:txBody>
          <a:bodyPr/>
          <a:lstStyle/>
          <a:p>
            <a:pPr eaLnBrk="1" hangingPunct="1">
              <a:buFontTx/>
              <a:buNone/>
            </a:pPr>
            <a:r>
              <a:rPr lang="en-GB" sz="2400" smtClean="0"/>
              <a:t>Code</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Document doc = commandData.Application.ActiveDocument;</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 Create a drafting view</a:t>
            </a:r>
          </a:p>
          <a:p>
            <a:pPr marL="357100" lvl="2" indent="0">
              <a:buNone/>
            </a:pPr>
            <a:r>
              <a:rPr lang="en-GB" b="1" smtClean="0">
                <a:solidFill>
                  <a:schemeClr val="hlink"/>
                </a:solidFill>
                <a:latin typeface="Courier New" pitchFamily="49" charset="0"/>
              </a:rPr>
              <a:t>ViewDrafting drafting = doc.Create.NewViewDrafting();</a:t>
            </a:r>
          </a:p>
        </p:txBody>
      </p:sp>
      <p:pic>
        <p:nvPicPr>
          <p:cNvPr id="16388" name="Picture 4"/>
          <p:cNvPicPr>
            <a:picLocks noChangeAspect="1" noChangeArrowheads="1"/>
          </p:cNvPicPr>
          <p:nvPr/>
        </p:nvPicPr>
        <p:blipFill>
          <a:blip r:embed="rId3" cstate="print"/>
          <a:srcRect/>
          <a:stretch>
            <a:fillRect/>
          </a:stretch>
        </p:blipFill>
        <p:spPr bwMode="auto">
          <a:xfrm>
            <a:off x="2928928" y="3500440"/>
            <a:ext cx="2328863" cy="2309813"/>
          </a:xfrm>
          <a:prstGeom prst="rect">
            <a:avLst/>
          </a:prstGeom>
          <a:noFill/>
          <a:ln w="9525">
            <a:noFill/>
            <a:miter lim="800000"/>
            <a:headEnd/>
            <a:tailEnd/>
          </a:ln>
        </p:spPr>
      </p:pic>
      <p:sp>
        <p:nvSpPr>
          <p:cNvPr id="16389"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4282" y="136527"/>
            <a:ext cx="8824912" cy="863583"/>
          </a:xfrm>
        </p:spPr>
        <p:txBody>
          <a:bodyPr/>
          <a:lstStyle/>
          <a:p>
            <a:pPr eaLnBrk="1" hangingPunct="1"/>
            <a:r>
              <a:rPr lang="en-GB" smtClean="0"/>
              <a:t>Import DWG</a:t>
            </a:r>
          </a:p>
        </p:txBody>
      </p:sp>
      <p:sp>
        <p:nvSpPr>
          <p:cNvPr id="17411" name="Rectangle 4"/>
          <p:cNvSpPr>
            <a:spLocks noGrp="1" noChangeArrowheads="1"/>
          </p:cNvSpPr>
          <p:nvPr>
            <p:ph idx="1"/>
          </p:nvPr>
        </p:nvSpPr>
        <p:spPr>
          <a:xfrm>
            <a:off x="285720" y="1412875"/>
            <a:ext cx="8139112" cy="539750"/>
          </a:xfrm>
        </p:spPr>
        <p:txBody>
          <a:bodyPr/>
          <a:lstStyle/>
          <a:p>
            <a:pPr eaLnBrk="1" hangingPunct="1">
              <a:buFontTx/>
              <a:buNone/>
            </a:pPr>
            <a:r>
              <a:rPr lang="en-GB" sz="2400" smtClean="0"/>
              <a:t>Import</a:t>
            </a:r>
            <a:endParaRPr lang="en-GB" sz="2400" b="1" smtClean="0">
              <a:latin typeface="Courier New" pitchFamily="49" charset="0"/>
            </a:endParaRPr>
          </a:p>
        </p:txBody>
      </p:sp>
      <p:sp>
        <p:nvSpPr>
          <p:cNvPr id="17412"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95288" y="1952625"/>
            <a:ext cx="8029544" cy="296489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smtClean="0">
                <a:solidFill>
                  <a:schemeClr val="tx1"/>
                </a:solidFill>
                <a:latin typeface="Courier New" pitchFamily="49" charset="0"/>
                <a:cs typeface="Courier New" pitchFamily="49" charset="0"/>
              </a:rPr>
              <a:t>DWGImportOptions </a:t>
            </a:r>
            <a:r>
              <a:rPr lang="en-US" sz="1200" b="1">
                <a:solidFill>
                  <a:schemeClr val="tx1"/>
                </a:solidFill>
                <a:latin typeface="Courier New" pitchFamily="49" charset="0"/>
                <a:cs typeface="Courier New" pitchFamily="49" charset="0"/>
              </a:rPr>
              <a:t>opts = new </a:t>
            </a:r>
            <a:r>
              <a:rPr lang="en-US" sz="1200" b="1">
                <a:solidFill>
                  <a:srgbClr val="C00000"/>
                </a:solidFill>
                <a:latin typeface="Courier New" pitchFamily="49" charset="0"/>
                <a:cs typeface="Courier New" pitchFamily="49" charset="0"/>
              </a:rPr>
              <a:t>DWGImportOptions</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opts.Placement = </a:t>
            </a:r>
            <a:r>
              <a:rPr lang="en-US" sz="1200" b="1" smtClean="0">
                <a:solidFill>
                  <a:schemeClr val="tx1"/>
                </a:solidFill>
                <a:latin typeface="Courier New" pitchFamily="49" charset="0"/>
                <a:cs typeface="Courier New" pitchFamily="49" charset="0"/>
              </a:rPr>
              <a:t>ImportPlacement.Centered</a:t>
            </a:r>
            <a:r>
              <a:rPr lang="en-US" sz="1200" b="1">
                <a:solidFill>
                  <a:schemeClr val="tx1"/>
                </a:solidFill>
                <a:latin typeface="Courier New" pitchFamily="49" charset="0"/>
                <a:cs typeface="Courier New" pitchFamily="49" charset="0"/>
              </a:rPr>
              <a:t>; </a:t>
            </a:r>
            <a:r>
              <a:rPr lang="en-US" sz="1200" b="1">
                <a:solidFill>
                  <a:srgbClr val="00B050"/>
                </a:solidFill>
                <a:latin typeface="Courier New" pitchFamily="49" charset="0"/>
                <a:cs typeface="Courier New" pitchFamily="49" charset="0"/>
              </a:rPr>
              <a:t>// Origin, </a:t>
            </a:r>
            <a:r>
              <a:rPr lang="en-US" sz="1200" b="1" smtClean="0">
                <a:solidFill>
                  <a:srgbClr val="00B050"/>
                </a:solidFill>
                <a:latin typeface="Courier New" pitchFamily="49" charset="0"/>
                <a:cs typeface="Courier New" pitchFamily="49" charset="0"/>
              </a:rPr>
              <a:t>Center, Shared </a:t>
            </a:r>
            <a:endParaRPr lang="en-US" sz="1200" b="1">
              <a:solidFill>
                <a:srgbClr val="00B050"/>
              </a:solidFill>
              <a:latin typeface="Courier New" pitchFamily="49" charset="0"/>
              <a:cs typeface="Courier New" pitchFamily="49" charset="0"/>
            </a:endParaRP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other possible options.</a:t>
            </a:r>
          </a:p>
          <a:p>
            <a:r>
              <a:rPr lang="en-US" sz="1200" b="1">
                <a:solidFill>
                  <a:schemeClr val="tx1"/>
                </a:solidFill>
                <a:latin typeface="Courier New" pitchFamily="49" charset="0"/>
                <a:cs typeface="Courier New" pitchFamily="49" charset="0"/>
              </a:rPr>
              <a:t>opts.ColorMode = </a:t>
            </a:r>
            <a:r>
              <a:rPr lang="en-US" sz="1200" b="1" smtClean="0">
                <a:solidFill>
                  <a:schemeClr val="tx1"/>
                </a:solidFill>
                <a:latin typeface="Courier New" pitchFamily="49" charset="0"/>
                <a:cs typeface="Courier New" pitchFamily="49" charset="0"/>
              </a:rPr>
              <a:t>ImportColorMode.Preserved</a:t>
            </a:r>
            <a:r>
              <a:rPr lang="en-US" sz="1200" b="1">
                <a:solidFill>
                  <a:schemeClr val="tx1"/>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 BlackAndWhite</a:t>
            </a:r>
            <a:r>
              <a:rPr lang="en-US" sz="1200" b="1">
                <a:solidFill>
                  <a:srgbClr val="00B050"/>
                </a:solidFill>
                <a:latin typeface="Courier New" pitchFamily="49" charset="0"/>
                <a:cs typeface="Courier New" pitchFamily="49" charset="0"/>
              </a:rPr>
              <a:t>, Inverted, </a:t>
            </a:r>
            <a:r>
              <a:rPr lang="en-US" sz="1200" b="1" smtClean="0">
                <a:solidFill>
                  <a:srgbClr val="00B050"/>
                </a:solidFill>
                <a:latin typeface="Courier New" pitchFamily="49" charset="0"/>
                <a:cs typeface="Courier New" pitchFamily="49" charset="0"/>
              </a:rPr>
              <a:t>Preserved</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//opts.CustomScale = 1; </a:t>
            </a:r>
          </a:p>
          <a:p>
            <a:r>
              <a:rPr lang="en-US" sz="1200" b="1">
                <a:solidFill>
                  <a:schemeClr val="tx1"/>
                </a:solidFill>
                <a:latin typeface="Courier New" pitchFamily="49" charset="0"/>
                <a:cs typeface="Courier New" pitchFamily="49" charset="0"/>
              </a:rPr>
              <a:t>opts.OrientToView = true; </a:t>
            </a:r>
            <a:r>
              <a:rPr lang="en-US" sz="1200" b="1">
                <a:solidFill>
                  <a:srgbClr val="00B050"/>
                </a:solidFill>
                <a:latin typeface="Courier New" pitchFamily="49" charset="0"/>
                <a:cs typeface="Courier New" pitchFamily="49" charset="0"/>
              </a:rPr>
              <a:t>// true </a:t>
            </a:r>
            <a:r>
              <a:rPr lang="en-US" sz="1200" b="1" smtClean="0">
                <a:solidFill>
                  <a:srgbClr val="00B050"/>
                </a:solidFill>
                <a:latin typeface="Courier New" pitchFamily="49" charset="0"/>
                <a:cs typeface="Courier New" pitchFamily="49" charset="0"/>
              </a:rPr>
              <a:t>or false</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opts.ThisViewOnly = false; </a:t>
            </a:r>
            <a:r>
              <a:rPr lang="en-US" sz="1200" b="1">
                <a:solidFill>
                  <a:srgbClr val="00B050"/>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imports </a:t>
            </a:r>
            <a:r>
              <a:rPr lang="en-US" sz="1200" b="1">
                <a:solidFill>
                  <a:srgbClr val="00B050"/>
                </a:solidFill>
                <a:latin typeface="Courier New" pitchFamily="49" charset="0"/>
                <a:cs typeface="Courier New" pitchFamily="49" charset="0"/>
              </a:rPr>
              <a:t>dwg, dgn, and dxf </a:t>
            </a:r>
            <a:r>
              <a:rPr lang="en-US" sz="1200" b="1" smtClean="0">
                <a:solidFill>
                  <a:srgbClr val="00B050"/>
                </a:solidFill>
                <a:latin typeface="Courier New" pitchFamily="49" charset="0"/>
                <a:cs typeface="Courier New" pitchFamily="49" charset="0"/>
              </a:rPr>
              <a:t>into active </a:t>
            </a:r>
            <a:r>
              <a:rPr lang="en-US" sz="1200" b="1">
                <a:solidFill>
                  <a:srgbClr val="00B050"/>
                </a:solidFill>
                <a:latin typeface="Courier New" pitchFamily="49" charset="0"/>
                <a:cs typeface="Courier New" pitchFamily="49" charset="0"/>
              </a:rPr>
              <a:t>view only?</a:t>
            </a:r>
          </a:p>
          <a:p>
            <a:r>
              <a:rPr lang="en-US" sz="1200" b="1">
                <a:solidFill>
                  <a:schemeClr val="tx1"/>
                </a:solidFill>
                <a:latin typeface="Courier New" pitchFamily="49" charset="0"/>
                <a:cs typeface="Courier New" pitchFamily="49" charset="0"/>
              </a:rPr>
              <a:t>opts.Unit = </a:t>
            </a:r>
            <a:r>
              <a:rPr lang="en-US" sz="1200" b="1" smtClean="0">
                <a:solidFill>
                  <a:schemeClr val="tx1"/>
                </a:solidFill>
                <a:latin typeface="Courier New" pitchFamily="49" charset="0"/>
                <a:cs typeface="Courier New" pitchFamily="49" charset="0"/>
              </a:rPr>
              <a:t>ImportUnit.Default</a:t>
            </a:r>
            <a:r>
              <a:rPr lang="en-US" sz="1200" b="1">
                <a:solidFill>
                  <a:schemeClr val="tx1"/>
                </a:solidFill>
                <a:latin typeface="Courier New" pitchFamily="49" charset="0"/>
                <a:cs typeface="Courier New" pitchFamily="49" charset="0"/>
              </a:rPr>
              <a:t>; </a:t>
            </a:r>
          </a:p>
          <a:p>
            <a:r>
              <a:rPr lang="en-US" sz="1200" b="1">
                <a:solidFill>
                  <a:schemeClr val="tx1"/>
                </a:solidFill>
                <a:latin typeface="Courier New" pitchFamily="49" charset="0"/>
                <a:cs typeface="Courier New" pitchFamily="49" charset="0"/>
              </a:rPr>
              <a:t>opts.View = m_revitApp.ActiveDocument.ActiveView; </a:t>
            </a:r>
          </a:p>
          <a:p>
            <a:r>
              <a:rPr lang="en-US" sz="1200" b="1">
                <a:solidFill>
                  <a:schemeClr val="tx1"/>
                </a:solidFill>
                <a:latin typeface="Courier New" pitchFamily="49" charset="0"/>
                <a:cs typeface="Courier New" pitchFamily="49" charset="0"/>
              </a:rPr>
              <a:t>opts.VisibleLayersOnly = false; </a:t>
            </a:r>
            <a:r>
              <a:rPr lang="en-US" sz="1200" b="1">
                <a:solidFill>
                  <a:srgbClr val="00B050"/>
                </a:solidFill>
                <a:latin typeface="Courier New" pitchFamily="49" charset="0"/>
                <a:cs typeface="Courier New" pitchFamily="49" charset="0"/>
              </a:rPr>
              <a:t>// true or false </a:t>
            </a: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Revit.Element newElement = new Revit.Element();</a:t>
            </a:r>
          </a:p>
          <a:p>
            <a:r>
              <a:rPr lang="en-US" sz="1200" b="1">
                <a:solidFill>
                  <a:srgbClr val="C00000"/>
                </a:solidFill>
                <a:latin typeface="Courier New" pitchFamily="49" charset="0"/>
                <a:cs typeface="Courier New" pitchFamily="49" charset="0"/>
              </a:rPr>
              <a:t>rvtDoc.Import</a:t>
            </a:r>
            <a:r>
              <a:rPr lang="en-US" sz="1200" b="1" smtClean="0">
                <a:solidFill>
                  <a:schemeClr val="tx1"/>
                </a:solidFill>
                <a:latin typeface="Courier New" pitchFamily="49" charset="0"/>
                <a:cs typeface="Courier New" pitchFamily="49" charset="0"/>
              </a:rPr>
              <a:t>( dbox.FileName</a:t>
            </a:r>
            <a:r>
              <a:rPr lang="en-US" sz="1200" b="1">
                <a:solidFill>
                  <a:schemeClr val="tx1"/>
                </a:solidFill>
                <a:latin typeface="Courier New" pitchFamily="49" charset="0"/>
                <a:cs typeface="Courier New" pitchFamily="49" charset="0"/>
              </a:rPr>
              <a:t>, opts, ref </a:t>
            </a:r>
            <a:r>
              <a:rPr lang="en-US" sz="1200" b="1" smtClean="0">
                <a:solidFill>
                  <a:schemeClr val="tx1"/>
                </a:solidFill>
                <a:latin typeface="Courier New" pitchFamily="49" charset="0"/>
                <a:cs typeface="Courier New" pitchFamily="49" charset="0"/>
              </a:rPr>
              <a:t>newElement );</a:t>
            </a:r>
            <a:endParaRPr lang="en-GB" sz="1200" b="1">
              <a:solidFill>
                <a:schemeClr val="tx1"/>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4282" y="136527"/>
            <a:ext cx="8824912" cy="863583"/>
          </a:xfrm>
        </p:spPr>
        <p:txBody>
          <a:bodyPr/>
          <a:lstStyle/>
          <a:p>
            <a:r>
              <a:rPr lang="en-US" noProof="1" smtClean="0"/>
              <a:t>E</a:t>
            </a:r>
            <a:r>
              <a:rPr lang="en-GB" smtClean="0"/>
              <a:t>xport DWG</a:t>
            </a:r>
          </a:p>
        </p:txBody>
      </p:sp>
      <p:sp>
        <p:nvSpPr>
          <p:cNvPr id="18435" name="Rectangle 4"/>
          <p:cNvSpPr>
            <a:spLocks noGrp="1" noChangeArrowheads="1"/>
          </p:cNvSpPr>
          <p:nvPr>
            <p:ph idx="1"/>
          </p:nvPr>
        </p:nvSpPr>
        <p:spPr>
          <a:xfrm>
            <a:off x="214283" y="1412876"/>
            <a:ext cx="8139112" cy="515927"/>
          </a:xfrm>
        </p:spPr>
        <p:txBody>
          <a:bodyPr/>
          <a:lstStyle/>
          <a:p>
            <a:pPr eaLnBrk="1" hangingPunct="1">
              <a:buFontTx/>
              <a:buNone/>
            </a:pPr>
            <a:r>
              <a:rPr lang="en-GB" sz="2400" smtClean="0"/>
              <a:t>Export</a:t>
            </a:r>
            <a:endParaRPr lang="en-GB" sz="1100" b="1" smtClean="0">
              <a:latin typeface="Courier New" pitchFamily="49" charset="0"/>
            </a:endParaRPr>
          </a:p>
        </p:txBody>
      </p:sp>
      <p:sp>
        <p:nvSpPr>
          <p:cNvPr id="18436"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19088" y="2286002"/>
            <a:ext cx="8182002" cy="315559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400" b="1" smtClean="0">
                <a:solidFill>
                  <a:schemeClr val="tx1"/>
                </a:solidFill>
                <a:latin typeface="Courier New" pitchFamily="49" charset="0"/>
              </a:rPr>
              <a:t>opts </a:t>
            </a:r>
            <a:r>
              <a:rPr lang="en-GB" sz="1400" b="1">
                <a:solidFill>
                  <a:schemeClr val="tx1"/>
                </a:solidFill>
                <a:latin typeface="Courier New" pitchFamily="49" charset="0"/>
              </a:rPr>
              <a:t>dwgExportOptions = new </a:t>
            </a:r>
            <a:r>
              <a:rPr lang="en-GB" sz="1400" b="1">
                <a:solidFill>
                  <a:srgbClr val="C00000"/>
                </a:solidFill>
                <a:latin typeface="Courier New" pitchFamily="49" charset="0"/>
              </a:rPr>
              <a:t>DWGExportOptions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buFont typeface="Wingdings" pitchFamily="2" charset="2"/>
              <a:buNone/>
            </a:pPr>
            <a:r>
              <a:rPr lang="en-GB" sz="1400" b="1">
                <a:solidFill>
                  <a:schemeClr val="tx1"/>
                </a:solidFill>
                <a:latin typeface="Courier New" pitchFamily="49" charset="0"/>
              </a:rPr>
              <a:t>opts.ExportingAreas = false; </a:t>
            </a:r>
            <a:r>
              <a:rPr lang="en-GB" sz="1400" b="1">
                <a:solidFill>
                  <a:srgbClr val="00B050"/>
                </a:solidFill>
                <a:latin typeface="Courier New" pitchFamily="49" charset="0"/>
              </a:rPr>
              <a:t>// export room and areas </a:t>
            </a:r>
          </a:p>
          <a:p>
            <a:pPr>
              <a:buFont typeface="Wingdings" pitchFamily="2" charset="2"/>
              <a:buNone/>
            </a:pPr>
            <a:r>
              <a:rPr lang="en-GB" sz="1400" b="1">
                <a:solidFill>
                  <a:schemeClr val="tx1"/>
                </a:solidFill>
                <a:latin typeface="Courier New" pitchFamily="49" charset="0"/>
              </a:rPr>
              <a:t>opts.FileVersion </a:t>
            </a:r>
            <a:r>
              <a:rPr lang="en-GB" sz="1400" b="1" smtClean="0">
                <a:solidFill>
                  <a:schemeClr val="tx1"/>
                </a:solidFill>
                <a:latin typeface="Courier New" pitchFamily="49" charset="0"/>
              </a:rPr>
              <a:t>= ACADVersion.R2007</a:t>
            </a:r>
            <a:r>
              <a:rPr lang="en-GB" sz="1400" b="1">
                <a:solidFill>
                  <a:schemeClr val="tx1"/>
                </a:solidFill>
                <a:latin typeface="Courier New" pitchFamily="49" charset="0"/>
              </a:rPr>
              <a:t>; </a:t>
            </a:r>
            <a:r>
              <a:rPr lang="en-GB" sz="1400" b="1">
                <a:solidFill>
                  <a:srgbClr val="00B050"/>
                </a:solidFill>
                <a:latin typeface="Courier New" pitchFamily="49" charset="0"/>
              </a:rPr>
              <a:t>// acad file version</a:t>
            </a:r>
          </a:p>
          <a:p>
            <a:pPr>
              <a:buFont typeface="Wingdings" pitchFamily="2" charset="2"/>
              <a:buNone/>
            </a:pPr>
            <a:r>
              <a:rPr lang="en-GB" sz="1400" b="1">
                <a:solidFill>
                  <a:schemeClr val="tx1"/>
                </a:solidFill>
                <a:latin typeface="Courier New" pitchFamily="49" charset="0"/>
              </a:rPr>
              <a:t>opts.LayerMapping = “AIA”; </a:t>
            </a:r>
            <a:r>
              <a:rPr lang="en-GB" sz="1400" b="1">
                <a:solidFill>
                  <a:srgbClr val="00B050"/>
                </a:solidFill>
                <a:latin typeface="Courier New" pitchFamily="49" charset="0"/>
              </a:rPr>
              <a:t>// layer standard: </a:t>
            </a:r>
            <a:r>
              <a:rPr lang="en-US" sz="1400" b="1">
                <a:solidFill>
                  <a:srgbClr val="00B050"/>
                </a:solidFill>
                <a:latin typeface="Courier New" pitchFamily="49" charset="0"/>
              </a:rPr>
              <a:t>AIA/CP83/BS1192/ISO13567</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opts.LineScaling = </a:t>
            </a:r>
            <a:r>
              <a:rPr lang="en-GB" sz="1400" b="1" smtClean="0">
                <a:solidFill>
                  <a:schemeClr val="tx1"/>
                </a:solidFill>
                <a:latin typeface="Courier New" pitchFamily="49" charset="0"/>
              </a:rPr>
              <a:t>LineScaling.ModelSpace</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PaperSpace/ViewScale</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opts.MergedViews = true;</a:t>
            </a:r>
          </a:p>
          <a:p>
            <a:pPr>
              <a:buFont typeface="Wingdings" pitchFamily="2" charset="2"/>
              <a:buNone/>
            </a:pPr>
            <a:r>
              <a:rPr lang="en-GB" sz="1400" b="1">
                <a:solidFill>
                  <a:schemeClr val="tx1"/>
                </a:solidFill>
                <a:latin typeface="Courier New" pitchFamily="49" charset="0"/>
              </a:rPr>
              <a:t>opts.PropOverrides = </a:t>
            </a:r>
            <a:r>
              <a:rPr lang="en-GB" sz="1400" b="1" smtClean="0">
                <a:solidFill>
                  <a:schemeClr val="tx1"/>
                </a:solidFill>
                <a:latin typeface="Courier New" pitchFamily="49" charset="0"/>
              </a:rPr>
              <a:t>PropOverrideMode.NewLayer</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ByLayer/ByEntity</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opts.SharedCoords = true; </a:t>
            </a:r>
          </a:p>
          <a:p>
            <a:r>
              <a:rPr lang="en-GB" sz="1400" b="1">
                <a:solidFill>
                  <a:schemeClr val="tx1"/>
                </a:solidFill>
                <a:latin typeface="Courier New" pitchFamily="49" charset="0"/>
              </a:rPr>
              <a:t>opts.TargetUnit = </a:t>
            </a:r>
            <a:r>
              <a:rPr lang="en-GB" sz="1400" b="1" smtClean="0">
                <a:solidFill>
                  <a:schemeClr val="tx1"/>
                </a:solidFill>
                <a:latin typeface="Courier New" pitchFamily="49" charset="0"/>
              </a:rPr>
              <a:t>ExportUnit.Millimeter</a:t>
            </a:r>
            <a:r>
              <a:rPr lang="en-GB" sz="1400" b="1">
                <a:solidFill>
                  <a:schemeClr val="tx1"/>
                </a:solidFill>
                <a:latin typeface="Courier New" pitchFamily="49" charset="0"/>
              </a:rPr>
              <a:t>;</a:t>
            </a:r>
          </a:p>
          <a:p>
            <a:r>
              <a:rPr lang="en-GB" sz="1400" b="1">
                <a:solidFill>
                  <a:schemeClr val="tx1"/>
                </a:solidFill>
                <a:latin typeface="Courier New" pitchFamily="49" charset="0"/>
              </a:rPr>
              <a:t>opts.ExportOfSolids = </a:t>
            </a:r>
            <a:r>
              <a:rPr lang="en-GB" sz="1400" b="1" smtClean="0">
                <a:solidFill>
                  <a:schemeClr val="tx1"/>
                </a:solidFill>
                <a:latin typeface="Courier New" pitchFamily="49" charset="0"/>
              </a:rPr>
              <a:t>SolidGeometry.ACIS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lnSpc>
                <a:spcPct val="80000"/>
              </a:lnSpc>
            </a:pPr>
            <a:r>
              <a:rPr lang="en-GB" sz="1400" b="1">
                <a:solidFill>
                  <a:schemeClr val="tx1"/>
                </a:solidFill>
                <a:latin typeface="Courier New" pitchFamily="49" charset="0"/>
              </a:rPr>
              <a:t>exported = rvtDoc.</a:t>
            </a:r>
            <a:r>
              <a:rPr lang="en-GB" sz="1400" b="1">
                <a:solidFill>
                  <a:srgbClr val="C00000"/>
                </a:solidFill>
                <a:latin typeface="Courier New" pitchFamily="49" charset="0"/>
              </a:rPr>
              <a:t>Export</a:t>
            </a:r>
            <a:r>
              <a:rPr lang="en-GB" sz="1400" b="1">
                <a:solidFill>
                  <a:schemeClr val="tx1"/>
                </a:solidFill>
                <a:latin typeface="Courier New" pitchFamily="49" charset="0"/>
              </a:rPr>
              <a:t>( folder, name, views, opts </a:t>
            </a:r>
            <a:r>
              <a:rPr lang="en-GB" sz="1400" b="1" smtClean="0">
                <a:solidFill>
                  <a:schemeClr val="tx1"/>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3" cstate="print"/>
          <a:srcRect/>
          <a:stretch>
            <a:fillRect/>
          </a:stretch>
        </p:blipFill>
        <p:spPr bwMode="auto">
          <a:xfrm>
            <a:off x="4389438" y="1989138"/>
            <a:ext cx="3567112" cy="3090862"/>
          </a:xfrm>
          <a:prstGeom prst="rect">
            <a:avLst/>
          </a:prstGeom>
          <a:noFill/>
          <a:ln w="9525">
            <a:noFill/>
            <a:miter lim="800000"/>
            <a:headEnd/>
            <a:tailEnd/>
          </a:ln>
        </p:spPr>
      </p:pic>
      <p:sp>
        <p:nvSpPr>
          <p:cNvPr id="19459" name="Rectangle 2"/>
          <p:cNvSpPr>
            <a:spLocks noGrp="1" noChangeArrowheads="1"/>
          </p:cNvSpPr>
          <p:nvPr>
            <p:ph type="title"/>
          </p:nvPr>
        </p:nvSpPr>
        <p:spPr>
          <a:xfrm>
            <a:off x="319088" y="136525"/>
            <a:ext cx="8824912" cy="1143000"/>
          </a:xfrm>
        </p:spPr>
        <p:txBody>
          <a:bodyPr/>
          <a:lstStyle/>
          <a:p>
            <a:pPr eaLnBrk="1" hangingPunct="1"/>
            <a:r>
              <a:rPr lang="en-GB" smtClean="0"/>
              <a:t>Import and export DWG Demo</a:t>
            </a:r>
          </a:p>
        </p:txBody>
      </p:sp>
      <p:sp>
        <p:nvSpPr>
          <p:cNvPr id="19460" name="Rectangle 3"/>
          <p:cNvSpPr>
            <a:spLocks noGrp="1" noChangeArrowheads="1"/>
          </p:cNvSpPr>
          <p:nvPr>
            <p:ph idx="1"/>
          </p:nvPr>
        </p:nvSpPr>
        <p:spPr>
          <a:xfrm>
            <a:off x="319089" y="1143000"/>
            <a:ext cx="3676650" cy="1277938"/>
          </a:xfrm>
        </p:spPr>
        <p:txBody>
          <a:bodyPr/>
          <a:lstStyle/>
          <a:p>
            <a:pPr marL="457088" indent="-457088"/>
            <a:endParaRPr lang="en-GB" smtClean="0"/>
          </a:p>
        </p:txBody>
      </p:sp>
      <p:pic>
        <p:nvPicPr>
          <p:cNvPr id="19461" name="Picture 4"/>
          <p:cNvPicPr>
            <a:picLocks noChangeAspect="1" noChangeArrowheads="1"/>
          </p:cNvPicPr>
          <p:nvPr/>
        </p:nvPicPr>
        <p:blipFill>
          <a:blip r:embed="rId4" cstate="print"/>
          <a:srcRect/>
          <a:stretch>
            <a:fillRect/>
          </a:stretch>
        </p:blipFill>
        <p:spPr bwMode="auto">
          <a:xfrm>
            <a:off x="1331915" y="3216277"/>
            <a:ext cx="2486025" cy="2733675"/>
          </a:xfrm>
          <a:prstGeom prst="rect">
            <a:avLst/>
          </a:prstGeom>
          <a:noFill/>
          <a:ln w="9525">
            <a:noFill/>
            <a:miter lim="800000"/>
            <a:headEnd/>
            <a:tailEnd/>
          </a:ln>
        </p:spPr>
      </p:pic>
      <p:pic>
        <p:nvPicPr>
          <p:cNvPr id="19462" name="Picture 5"/>
          <p:cNvPicPr>
            <a:picLocks noChangeAspect="1" noChangeArrowheads="1"/>
          </p:cNvPicPr>
          <p:nvPr/>
        </p:nvPicPr>
        <p:blipFill>
          <a:blip r:embed="rId5" cstate="print"/>
          <a:srcRect/>
          <a:stretch>
            <a:fillRect/>
          </a:stretch>
        </p:blipFill>
        <p:spPr bwMode="auto">
          <a:xfrm>
            <a:off x="755650" y="1416050"/>
            <a:ext cx="3048000" cy="1689100"/>
          </a:xfrm>
          <a:prstGeom prst="rect">
            <a:avLst/>
          </a:prstGeom>
          <a:noFill/>
          <a:ln w="9525">
            <a:noFill/>
            <a:miter lim="800000"/>
            <a:headEnd/>
            <a:tailEnd/>
          </a:ln>
        </p:spPr>
      </p:pic>
      <p:sp>
        <p:nvSpPr>
          <p:cNvPr id="19463"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ags/tag2.xml><?xml version="1.0" encoding="utf-8"?>
<p:tagLst xmlns:a="http://schemas.openxmlformats.org/drawingml/2006/main" xmlns:r="http://schemas.openxmlformats.org/officeDocument/2006/relationships" xmlns:p="http://schemas.openxmlformats.org/presentationml/2006/main">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Lst>
</file>

<file path=ppt/tags/tag4.xml><?xml version="1.0" encoding="utf-8"?>
<p:tagLst xmlns:a="http://schemas.openxmlformats.org/drawingml/2006/main" xmlns:r="http://schemas.openxmlformats.org/officeDocument/2006/relationships" xmlns:p="http://schemas.openxmlformats.org/presentationml/2006/main">
  <p:tag name="BAINBULLET" val="True"/>
</p:tagLst>
</file>

<file path=ppt/tags/tag5.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11123</Words>
  <Application>Microsoft Office PowerPoint</Application>
  <PresentationFormat>On-screen Show (4:3)</PresentationFormat>
  <Paragraphs>1607</Paragraphs>
  <Slides>109</Slides>
  <Notes>103</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109</vt:i4>
      </vt:variant>
    </vt:vector>
  </HeadingPairs>
  <TitlesOfParts>
    <vt:vector size="111" baseType="lpstr">
      <vt:lpstr>Text Slide</vt:lpstr>
      <vt:lpstr>Bitmap Image</vt:lpstr>
      <vt:lpstr>Slide 1</vt:lpstr>
      <vt:lpstr>About the Presenter</vt:lpstr>
      <vt:lpstr>Prerequisite </vt:lpstr>
      <vt:lpstr>Agenda</vt:lpstr>
      <vt:lpstr>Analysis Link Overview</vt:lpstr>
      <vt:lpstr>Completing the Building Information Model</vt:lpstr>
      <vt:lpstr>Revit Structure Target Projects</vt:lpstr>
      <vt:lpstr>Current Analysis Process</vt:lpstr>
      <vt:lpstr>Structural Market Definition</vt:lpstr>
      <vt:lpstr>Tasks and User Focus</vt:lpstr>
      <vt:lpstr>Issues to Address</vt:lpstr>
      <vt:lpstr>Introduction</vt:lpstr>
      <vt:lpstr>Structural BIM Workflow: The 4 Cs </vt:lpstr>
      <vt:lpstr>Application Development  Opportunities</vt:lpstr>
      <vt:lpstr>Application Development  Opportunities</vt:lpstr>
      <vt:lpstr>Comparison with Revit Architecture</vt:lpstr>
      <vt:lpstr>Comparison with Revit Architecture</vt:lpstr>
      <vt:lpstr>Analytical Model</vt:lpstr>
      <vt:lpstr>What is in the analytical model?</vt:lpstr>
      <vt:lpstr>Analytical vs Physical Model</vt:lpstr>
      <vt:lpstr>Analytical vs Physical Model</vt:lpstr>
      <vt:lpstr>Data Exchange Workflow</vt:lpstr>
      <vt:lpstr>Analysis Requirements</vt:lpstr>
      <vt:lpstr>Adding local parameters to Revit</vt:lpstr>
      <vt:lpstr>Analytical model access</vt:lpstr>
      <vt:lpstr>Useful Revit SDK Samples</vt:lpstr>
      <vt:lpstr>Revit Structure Analysis Labs</vt:lpstr>
      <vt:lpstr>Revit Structure Analysis Labs</vt:lpstr>
      <vt:lpstr>Load Grouping Objects</vt:lpstr>
      <vt:lpstr>Loads Grouping Code</vt:lpstr>
      <vt:lpstr>Loads Grouping Demo</vt:lpstr>
      <vt:lpstr>Access to Load Objects</vt:lpstr>
      <vt:lpstr>Retrieve Load Objects</vt:lpstr>
      <vt:lpstr>Load Objects Demo</vt:lpstr>
      <vt:lpstr>Load Object Parameters</vt:lpstr>
      <vt:lpstr>Get Parameter by Display Name</vt:lpstr>
      <vt:lpstr>Point Load Parameters</vt:lpstr>
      <vt:lpstr>Other Load Parameters</vt:lpstr>
      <vt:lpstr>Point Load Properties</vt:lpstr>
      <vt:lpstr>More Point Load Properties</vt:lpstr>
      <vt:lpstr>Modify Load Demo</vt:lpstr>
      <vt:lpstr>Load Symbols</vt:lpstr>
      <vt:lpstr>Retrieve Load Symbols</vt:lpstr>
      <vt:lpstr>Determine Load Symbol Family</vt:lpstr>
      <vt:lpstr>Creating Load Objects</vt:lpstr>
      <vt:lpstr>Point Load Creation</vt:lpstr>
      <vt:lpstr>Structure Load Creation</vt:lpstr>
      <vt:lpstr>Columns and Framing</vt:lpstr>
      <vt:lpstr>Select all columns</vt:lpstr>
      <vt:lpstr>Select all framing elements</vt:lpstr>
      <vt:lpstr>Foundations</vt:lpstr>
      <vt:lpstr>Retrieve Foundations</vt:lpstr>
      <vt:lpstr>Retrieve Structural Family Instances</vt:lpstr>
      <vt:lpstr>Walls, Floors, Footings</vt:lpstr>
      <vt:lpstr>Analytical Model</vt:lpstr>
      <vt:lpstr>Retrieve Structural Walls</vt:lpstr>
      <vt:lpstr>Retrieve Structural Floors</vt:lpstr>
      <vt:lpstr>Analytical Model</vt:lpstr>
      <vt:lpstr>Retrieve Analytical Model</vt:lpstr>
      <vt:lpstr>Retrieve Analytical Model</vt:lpstr>
      <vt:lpstr>Structural Analysis Link</vt:lpstr>
      <vt:lpstr>Structural Analysis Link</vt:lpstr>
      <vt:lpstr>Analysis Link Introduction</vt:lpstr>
      <vt:lpstr>Analysis Link Export</vt:lpstr>
      <vt:lpstr>Analysis Link Import</vt:lpstr>
      <vt:lpstr>Practical Examples</vt:lpstr>
      <vt:lpstr>Practical Example</vt:lpstr>
      <vt:lpstr>RstLink Modules</vt:lpstr>
      <vt:lpstr>RstLink Revit Export</vt:lpstr>
      <vt:lpstr>RstLink AutoCAD Import</vt:lpstr>
      <vt:lpstr>Modify Cross Section</vt:lpstr>
      <vt:lpstr>Add new Members and Data</vt:lpstr>
      <vt:lpstr>Import Modified Data into RST</vt:lpstr>
      <vt:lpstr>Another Practical Example</vt:lpstr>
      <vt:lpstr>Analysis Software</vt:lpstr>
      <vt:lpstr>Rebar</vt:lpstr>
      <vt:lpstr>Revit Structure Rebar Workflow</vt:lpstr>
      <vt:lpstr>The 3D Rebar Model</vt:lpstr>
      <vt:lpstr>Relationship Between Topics</vt:lpstr>
      <vt:lpstr>Generate Beam or Column Rebar </vt:lpstr>
      <vt:lpstr>Reinforcement Implementation</vt:lpstr>
      <vt:lpstr>Generate Rebar Demo</vt:lpstr>
      <vt:lpstr>Rebar API Enhancement in 2009</vt:lpstr>
      <vt:lpstr>NewRebar Sample</vt:lpstr>
      <vt:lpstr>NewRebar Sample (cont.) </vt:lpstr>
      <vt:lpstr>NewRebar Sample (cont.) </vt:lpstr>
      <vt:lpstr>Generate Floor or Wall Rebar </vt:lpstr>
      <vt:lpstr>Extract Rebar Information</vt:lpstr>
      <vt:lpstr>Rebar Information Demo</vt:lpstr>
      <vt:lpstr>Truss</vt:lpstr>
      <vt:lpstr>Truss</vt:lpstr>
      <vt:lpstr>Detailing</vt:lpstr>
      <vt:lpstr>Detailing</vt:lpstr>
      <vt:lpstr>Generate Section View</vt:lpstr>
      <vt:lpstr>Generate Section View Demo</vt:lpstr>
      <vt:lpstr>Generate Drafting View</vt:lpstr>
      <vt:lpstr>Import DWG</vt:lpstr>
      <vt:lpstr>Export DWG</vt:lpstr>
      <vt:lpstr>Import and export DWG Demo</vt:lpstr>
      <vt:lpstr>ImportExport</vt:lpstr>
      <vt:lpstr>Create New dimensioning</vt:lpstr>
      <vt:lpstr>Dimensioning Reference Array</vt:lpstr>
      <vt:lpstr>Dimension Creation Tips</vt:lpstr>
      <vt:lpstr>Rebar dimensioning</vt:lpstr>
      <vt:lpstr>Add Tags</vt:lpstr>
      <vt:lpstr>Add Text</vt:lpstr>
      <vt:lpstr>Learning More</vt:lpstr>
      <vt:lpstr>Thank you very much! </vt:lpstr>
      <vt:lpstr>End of Presentation</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Stress Analysis Integration Link</dc:title>
  <dc:subject>Revit API</dc:subject>
  <dc:creator>Jeremy Tammik, DevTech, Autodesk</dc:creator>
  <cp:lastModifiedBy>Jeremy Tammik</cp:lastModifiedBy>
  <cp:revision>715</cp:revision>
  <dcterms:modified xsi:type="dcterms:W3CDTF">2010-04-09T12:31:09Z</dcterms:modified>
</cp:coreProperties>
</file>