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theme/theme3.xml" ContentType="application/vnd.openxmlformats-officedocument.theme+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Override PartName="/ppt/notesSlides/notesSlide27.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1.xml" ContentType="application/vnd.openxmlformats-officedocument.drawingml.char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Default Extension="emf" ContentType="image/x-emf"/>
  <Override PartName="/ppt/notesSlides/notesSlide17.xml" ContentType="application/vnd.openxmlformats-officedocument.presentationml.notesSlide+xml"/>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6.xml" ContentType="application/vnd.openxmlformats-officedocument.presentationml.notesSlide+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65" r:id="rId1"/>
  </p:sldMasterIdLst>
  <p:notesMasterIdLst>
    <p:notesMasterId r:id="rId37"/>
  </p:notesMasterIdLst>
  <p:handoutMasterIdLst>
    <p:handoutMasterId r:id="rId38"/>
  </p:handoutMasterIdLst>
  <p:sldIdLst>
    <p:sldId id="670" r:id="rId2"/>
    <p:sldId id="672" r:id="rId3"/>
    <p:sldId id="648" r:id="rId4"/>
    <p:sldId id="660" r:id="rId5"/>
    <p:sldId id="545" r:id="rId6"/>
    <p:sldId id="644" r:id="rId7"/>
    <p:sldId id="645" r:id="rId8"/>
    <p:sldId id="541" r:id="rId9"/>
    <p:sldId id="674" r:id="rId10"/>
    <p:sldId id="542" r:id="rId11"/>
    <p:sldId id="671" r:id="rId12"/>
    <p:sldId id="632" r:id="rId13"/>
    <p:sldId id="650" r:id="rId14"/>
    <p:sldId id="651" r:id="rId15"/>
    <p:sldId id="661" r:id="rId16"/>
    <p:sldId id="665" r:id="rId17"/>
    <p:sldId id="667" r:id="rId18"/>
    <p:sldId id="668" r:id="rId19"/>
    <p:sldId id="633" r:id="rId20"/>
    <p:sldId id="535" r:id="rId21"/>
    <p:sldId id="634" r:id="rId22"/>
    <p:sldId id="646" r:id="rId23"/>
    <p:sldId id="647" r:id="rId24"/>
    <p:sldId id="662" r:id="rId25"/>
    <p:sldId id="663" r:id="rId26"/>
    <p:sldId id="664" r:id="rId27"/>
    <p:sldId id="536" r:id="rId28"/>
    <p:sldId id="657" r:id="rId29"/>
    <p:sldId id="465" r:id="rId30"/>
    <p:sldId id="666" r:id="rId31"/>
    <p:sldId id="673" r:id="rId32"/>
    <p:sldId id="658" r:id="rId33"/>
    <p:sldId id="659" r:id="rId34"/>
    <p:sldId id="643" r:id="rId35"/>
    <p:sldId id="275" r:id="rId36"/>
  </p:sldIdLst>
  <p:sldSz cx="9144000" cy="6858000" type="screen4x3"/>
  <p:notesSz cx="6934200" cy="9220200"/>
  <p:defaultTextStyle>
    <a:defPPr>
      <a:defRPr lang="en-US"/>
    </a:defPPr>
    <a:lvl1pPr algn="l" rtl="0" fontAlgn="base">
      <a:spcBef>
        <a:spcPct val="0"/>
      </a:spcBef>
      <a:spcAft>
        <a:spcPct val="0"/>
      </a:spcAft>
      <a:defRPr sz="4800" kern="1200">
        <a:solidFill>
          <a:schemeClr val="bg1"/>
        </a:solidFill>
        <a:latin typeface="Arial" charset="0"/>
        <a:ea typeface="+mn-ea"/>
        <a:cs typeface="+mn-cs"/>
      </a:defRPr>
    </a:lvl1pPr>
    <a:lvl2pPr marL="457200" algn="l" rtl="0" fontAlgn="base">
      <a:spcBef>
        <a:spcPct val="0"/>
      </a:spcBef>
      <a:spcAft>
        <a:spcPct val="0"/>
      </a:spcAft>
      <a:defRPr sz="4800" kern="1200">
        <a:solidFill>
          <a:schemeClr val="bg1"/>
        </a:solidFill>
        <a:latin typeface="Arial" charset="0"/>
        <a:ea typeface="+mn-ea"/>
        <a:cs typeface="+mn-cs"/>
      </a:defRPr>
    </a:lvl2pPr>
    <a:lvl3pPr marL="914400" algn="l" rtl="0" fontAlgn="base">
      <a:spcBef>
        <a:spcPct val="0"/>
      </a:spcBef>
      <a:spcAft>
        <a:spcPct val="0"/>
      </a:spcAft>
      <a:defRPr sz="4800" kern="1200">
        <a:solidFill>
          <a:schemeClr val="bg1"/>
        </a:solidFill>
        <a:latin typeface="Arial" charset="0"/>
        <a:ea typeface="+mn-ea"/>
        <a:cs typeface="+mn-cs"/>
      </a:defRPr>
    </a:lvl3pPr>
    <a:lvl4pPr marL="1371600" algn="l" rtl="0" fontAlgn="base">
      <a:spcBef>
        <a:spcPct val="0"/>
      </a:spcBef>
      <a:spcAft>
        <a:spcPct val="0"/>
      </a:spcAft>
      <a:defRPr sz="4800" kern="1200">
        <a:solidFill>
          <a:schemeClr val="bg1"/>
        </a:solidFill>
        <a:latin typeface="Arial" charset="0"/>
        <a:ea typeface="+mn-ea"/>
        <a:cs typeface="+mn-cs"/>
      </a:defRPr>
    </a:lvl4pPr>
    <a:lvl5pPr marL="1828800" algn="l" rtl="0" fontAlgn="base">
      <a:spcBef>
        <a:spcPct val="0"/>
      </a:spcBef>
      <a:spcAft>
        <a:spcPct val="0"/>
      </a:spcAft>
      <a:defRPr sz="4800" kern="1200">
        <a:solidFill>
          <a:schemeClr val="bg1"/>
        </a:solidFill>
        <a:latin typeface="Arial" charset="0"/>
        <a:ea typeface="+mn-ea"/>
        <a:cs typeface="+mn-cs"/>
      </a:defRPr>
    </a:lvl5pPr>
    <a:lvl6pPr marL="2286000" algn="l" defTabSz="914400" rtl="0" eaLnBrk="1" latinLnBrk="0" hangingPunct="1">
      <a:defRPr sz="4800" kern="1200">
        <a:solidFill>
          <a:schemeClr val="bg1"/>
        </a:solidFill>
        <a:latin typeface="Arial" charset="0"/>
        <a:ea typeface="+mn-ea"/>
        <a:cs typeface="+mn-cs"/>
      </a:defRPr>
    </a:lvl6pPr>
    <a:lvl7pPr marL="2743200" algn="l" defTabSz="914400" rtl="0" eaLnBrk="1" latinLnBrk="0" hangingPunct="1">
      <a:defRPr sz="4800" kern="1200">
        <a:solidFill>
          <a:schemeClr val="bg1"/>
        </a:solidFill>
        <a:latin typeface="Arial" charset="0"/>
        <a:ea typeface="+mn-ea"/>
        <a:cs typeface="+mn-cs"/>
      </a:defRPr>
    </a:lvl7pPr>
    <a:lvl8pPr marL="3200400" algn="l" defTabSz="914400" rtl="0" eaLnBrk="1" latinLnBrk="0" hangingPunct="1">
      <a:defRPr sz="4800" kern="1200">
        <a:solidFill>
          <a:schemeClr val="bg1"/>
        </a:solidFill>
        <a:latin typeface="Arial" charset="0"/>
        <a:ea typeface="+mn-ea"/>
        <a:cs typeface="+mn-cs"/>
      </a:defRPr>
    </a:lvl8pPr>
    <a:lvl9pPr marL="3657600" algn="l" defTabSz="914400" rtl="0" eaLnBrk="1" latinLnBrk="0" hangingPunct="1">
      <a:defRPr sz="4800" kern="1200">
        <a:solidFill>
          <a:schemeClr val="bg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6699"/>
    <a:srgbClr val="CC0099"/>
    <a:srgbClr val="993300"/>
    <a:srgbClr val="FFCC00"/>
    <a:srgbClr val="DDDDDD"/>
    <a:srgbClr val="5F5F5F"/>
    <a:srgbClr val="009999"/>
    <a:srgbClr val="FFFF66"/>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vertBarState="maximized">
    <p:restoredLeft sz="17791" autoAdjust="0"/>
    <p:restoredTop sz="81378" autoAdjust="0"/>
  </p:normalViewPr>
  <p:slideViewPr>
    <p:cSldViewPr snapToObjects="1">
      <p:cViewPr varScale="1">
        <p:scale>
          <a:sx n="76" d="100"/>
          <a:sy n="76" d="100"/>
        </p:scale>
        <p:origin x="-546" y="-9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1692"/>
    </p:cViewPr>
  </p:sorterViewPr>
  <p:notesViewPr>
    <p:cSldViewPr snapToObjects="1">
      <p:cViewPr varScale="1">
        <p:scale>
          <a:sx n="59" d="100"/>
          <a:sy n="59" d="100"/>
        </p:scale>
        <p:origin x="-1644" y="-90"/>
      </p:cViewPr>
      <p:guideLst>
        <p:guide orient="horz" pos="2904"/>
        <p:guide pos="2184"/>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charts/_rels/chart1.xml.rels><?xml version="1.0" encoding="UTF-8" standalone="yes"?>
<Relationships xmlns="http://schemas.openxmlformats.org/package/2006/relationships"><Relationship Id="rId1" Type="http://schemas.openxmlformats.org/officeDocument/2006/relationships/oleObject" Target="file:///C:\RevitAPI%202008\Events\AEC%20DevCamp\Revit%20Element%20List\RevitElementsRawData.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en-GB"/>
  <c:chart>
    <c:plotArea>
      <c:layout/>
      <c:pieChart>
        <c:varyColors val="1"/>
        <c:ser>
          <c:idx val="0"/>
          <c:order val="0"/>
          <c:cat>
            <c:strRef>
              <c:f>'Pie Chart'!$A$1:$A$52</c:f>
              <c:strCache>
                <c:ptCount val="52"/>
                <c:pt idx="0">
                  <c:v> Element</c:v>
                </c:pt>
                <c:pt idx="1">
                  <c:v> FamilySymbol</c:v>
                </c:pt>
                <c:pt idx="2">
                  <c:v> MaterialOther</c:v>
                </c:pt>
                <c:pt idx="3">
                  <c:v> Symbol</c:v>
                </c:pt>
                <c:pt idx="4">
                  <c:v> Dimension</c:v>
                </c:pt>
                <c:pt idx="5">
                  <c:v> Family</c:v>
                </c:pt>
                <c:pt idx="6">
                  <c:v> FillPattern</c:v>
                </c:pt>
                <c:pt idx="7">
                  <c:v> ModelLine</c:v>
                </c:pt>
                <c:pt idx="8">
                  <c:v> WallType</c:v>
                </c:pt>
                <c:pt idx="9">
                  <c:v> DetailLine</c:v>
                </c:pt>
                <c:pt idx="10">
                  <c:v> SketchPlane</c:v>
                </c:pt>
                <c:pt idx="11">
                  <c:v> HostObjAttributes</c:v>
                </c:pt>
                <c:pt idx="12">
                  <c:v> LinePattern</c:v>
                </c:pt>
                <c:pt idx="13">
                  <c:v> FamilyInstance</c:v>
                </c:pt>
                <c:pt idx="14">
                  <c:v> Sketch</c:v>
                </c:pt>
                <c:pt idx="15">
                  <c:v> DimensionType</c:v>
                </c:pt>
                <c:pt idx="16">
                  <c:v> SpotDimensionType</c:v>
                </c:pt>
                <c:pt idx="17">
                  <c:v> View</c:v>
                </c:pt>
                <c:pt idx="18">
                  <c:v> TextNoteType</c:v>
                </c:pt>
                <c:pt idx="19">
                  <c:v> FloorType</c:v>
                </c:pt>
                <c:pt idx="20">
                  <c:v> ViewPlan</c:v>
                </c:pt>
                <c:pt idx="21">
                  <c:v> GroupType</c:v>
                </c:pt>
                <c:pt idx="22">
                  <c:v> Wall</c:v>
                </c:pt>
                <c:pt idx="23">
                  <c:v> RoomTagType</c:v>
                </c:pt>
                <c:pt idx="24">
                  <c:v> AnnotationSymbolType</c:v>
                </c:pt>
                <c:pt idx="25">
                  <c:v> ContFootingType</c:v>
                </c:pt>
                <c:pt idx="26">
                  <c:v> DetailArc</c:v>
                </c:pt>
                <c:pt idx="27">
                  <c:v> Group</c:v>
                </c:pt>
                <c:pt idx="28">
                  <c:v> IndependentTag</c:v>
                </c:pt>
                <c:pt idx="29">
                  <c:v> Level</c:v>
                </c:pt>
                <c:pt idx="30">
                  <c:v> Phase</c:v>
                </c:pt>
                <c:pt idx="31">
                  <c:v> TextNote</c:v>
                </c:pt>
                <c:pt idx="32">
                  <c:v> View3D</c:v>
                </c:pt>
                <c:pt idx="33">
                  <c:v> AnnotationSymbol</c:v>
                </c:pt>
                <c:pt idx="34">
                  <c:v> BeamSystemType</c:v>
                </c:pt>
                <c:pt idx="35">
                  <c:v> DetailNurbSpline</c:v>
                </c:pt>
                <c:pt idx="36">
                  <c:v> Floor</c:v>
                </c:pt>
                <c:pt idx="37">
                  <c:v> gbXMLParamElem</c:v>
                </c:pt>
                <c:pt idx="38">
                  <c:v> Grid</c:v>
                </c:pt>
                <c:pt idx="39">
                  <c:v> GridType</c:v>
                </c:pt>
                <c:pt idx="40">
                  <c:v> LevelType</c:v>
                </c:pt>
                <c:pt idx="41">
                  <c:v> MaterialSteel</c:v>
                </c:pt>
                <c:pt idx="42">
                  <c:v> Opening</c:v>
                </c:pt>
                <c:pt idx="43">
                  <c:v> ProjectInfo</c:v>
                </c:pt>
                <c:pt idx="44">
                  <c:v> ProjectLocation</c:v>
                </c:pt>
                <c:pt idx="45">
                  <c:v> ProjectUnit</c:v>
                </c:pt>
                <c:pt idx="46">
                  <c:v> ReferencePlane</c:v>
                </c:pt>
                <c:pt idx="47">
                  <c:v> Room</c:v>
                </c:pt>
                <c:pt idx="48">
                  <c:v> RoomTag</c:v>
                </c:pt>
                <c:pt idx="49">
                  <c:v> SiteLocation</c:v>
                </c:pt>
                <c:pt idx="50">
                  <c:v> SpotDimension</c:v>
                </c:pt>
                <c:pt idx="51">
                  <c:v> ViewDrafting</c:v>
                </c:pt>
              </c:strCache>
            </c:strRef>
          </c:cat>
          <c:val>
            <c:numRef>
              <c:f>'Pie Chart'!$B$1:$B$52</c:f>
              <c:numCache>
                <c:formatCode>General</c:formatCode>
                <c:ptCount val="52"/>
                <c:pt idx="0">
                  <c:v>1509</c:v>
                </c:pt>
                <c:pt idx="1">
                  <c:v>111</c:v>
                </c:pt>
                <c:pt idx="2">
                  <c:v>101</c:v>
                </c:pt>
                <c:pt idx="3">
                  <c:v>91</c:v>
                </c:pt>
                <c:pt idx="4">
                  <c:v>90</c:v>
                </c:pt>
                <c:pt idx="5">
                  <c:v>56</c:v>
                </c:pt>
                <c:pt idx="6">
                  <c:v>47</c:v>
                </c:pt>
                <c:pt idx="7">
                  <c:v>45</c:v>
                </c:pt>
                <c:pt idx="8">
                  <c:v>26</c:v>
                </c:pt>
                <c:pt idx="9">
                  <c:v>25</c:v>
                </c:pt>
                <c:pt idx="10">
                  <c:v>25</c:v>
                </c:pt>
                <c:pt idx="11">
                  <c:v>18</c:v>
                </c:pt>
                <c:pt idx="12">
                  <c:v>17</c:v>
                </c:pt>
                <c:pt idx="13">
                  <c:v>10</c:v>
                </c:pt>
                <c:pt idx="14">
                  <c:v>9</c:v>
                </c:pt>
                <c:pt idx="15">
                  <c:v>8</c:v>
                </c:pt>
                <c:pt idx="16">
                  <c:v>8</c:v>
                </c:pt>
                <c:pt idx="17">
                  <c:v>8</c:v>
                </c:pt>
                <c:pt idx="18">
                  <c:v>7</c:v>
                </c:pt>
                <c:pt idx="19">
                  <c:v>5</c:v>
                </c:pt>
                <c:pt idx="20">
                  <c:v>5</c:v>
                </c:pt>
                <c:pt idx="21">
                  <c:v>4</c:v>
                </c:pt>
                <c:pt idx="22">
                  <c:v>4</c:v>
                </c:pt>
                <c:pt idx="23">
                  <c:v>3</c:v>
                </c:pt>
                <c:pt idx="24">
                  <c:v>2</c:v>
                </c:pt>
                <c:pt idx="25">
                  <c:v>2</c:v>
                </c:pt>
                <c:pt idx="26">
                  <c:v>2</c:v>
                </c:pt>
                <c:pt idx="27">
                  <c:v>2</c:v>
                </c:pt>
                <c:pt idx="28">
                  <c:v>2</c:v>
                </c:pt>
                <c:pt idx="29">
                  <c:v>2</c:v>
                </c:pt>
                <c:pt idx="30">
                  <c:v>2</c:v>
                </c:pt>
                <c:pt idx="31">
                  <c:v>2</c:v>
                </c:pt>
                <c:pt idx="32">
                  <c:v>2</c:v>
                </c:pt>
                <c:pt idx="33">
                  <c:v>1</c:v>
                </c:pt>
                <c:pt idx="34">
                  <c:v>1</c:v>
                </c:pt>
                <c:pt idx="35">
                  <c:v>1</c:v>
                </c:pt>
                <c:pt idx="36">
                  <c:v>1</c:v>
                </c:pt>
                <c:pt idx="37">
                  <c:v>1</c:v>
                </c:pt>
                <c:pt idx="38">
                  <c:v>1</c:v>
                </c:pt>
                <c:pt idx="39">
                  <c:v>1</c:v>
                </c:pt>
                <c:pt idx="40">
                  <c:v>1</c:v>
                </c:pt>
                <c:pt idx="41">
                  <c:v>1</c:v>
                </c:pt>
                <c:pt idx="42">
                  <c:v>1</c:v>
                </c:pt>
                <c:pt idx="43">
                  <c:v>1</c:v>
                </c:pt>
                <c:pt idx="44">
                  <c:v>1</c:v>
                </c:pt>
                <c:pt idx="45">
                  <c:v>1</c:v>
                </c:pt>
                <c:pt idx="46">
                  <c:v>1</c:v>
                </c:pt>
                <c:pt idx="47">
                  <c:v>1</c:v>
                </c:pt>
                <c:pt idx="48">
                  <c:v>1</c:v>
                </c:pt>
                <c:pt idx="49">
                  <c:v>1</c:v>
                </c:pt>
                <c:pt idx="50">
                  <c:v>1</c:v>
                </c:pt>
                <c:pt idx="51">
                  <c:v>1</c:v>
                </c:pt>
              </c:numCache>
            </c:numRef>
          </c:val>
        </c:ser>
        <c:firstSliceAng val="0"/>
      </c:pieChart>
    </c:plotArea>
    <c:legend>
      <c:legendPos val="r"/>
      <c:txPr>
        <a:bodyPr/>
        <a:lstStyle/>
        <a:p>
          <a:pPr>
            <a:defRPr lang="en-US"/>
          </a:pPr>
          <a:endParaRPr lang="en-US"/>
        </a:p>
      </c:txPr>
    </c:legend>
    <c:plotVisOnly val="1"/>
  </c:chart>
  <c:externalData r:id="rId1"/>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65218" name="Rectangle 2"/>
          <p:cNvSpPr>
            <a:spLocks noGrp="1" noChangeArrowheads="1"/>
          </p:cNvSpPr>
          <p:nvPr>
            <p:ph type="hdr" sz="quarter"/>
          </p:nvPr>
        </p:nvSpPr>
        <p:spPr bwMode="auto">
          <a:xfrm>
            <a:off x="0" y="0"/>
            <a:ext cx="3005138" cy="460375"/>
          </a:xfrm>
          <a:prstGeom prst="rect">
            <a:avLst/>
          </a:prstGeom>
          <a:noFill/>
          <a:ln w="9525">
            <a:noFill/>
            <a:miter lim="800000"/>
            <a:headEnd/>
            <a:tailEnd/>
          </a:ln>
          <a:effectLst/>
        </p:spPr>
        <p:txBody>
          <a:bodyPr vert="horz" wrap="square" lIns="92302" tIns="46151" rIns="92302" bIns="46151" numCol="1" anchor="t" anchorCtr="0" compatLnSpc="1">
            <a:prstTxWarp prst="textNoShape">
              <a:avLst/>
            </a:prstTxWarp>
          </a:bodyPr>
          <a:lstStyle>
            <a:lvl1pPr defTabSz="923925">
              <a:defRPr sz="1200">
                <a:solidFill>
                  <a:schemeClr val="tx1"/>
                </a:solidFill>
              </a:defRPr>
            </a:lvl1pPr>
          </a:lstStyle>
          <a:p>
            <a:endParaRPr lang="en-US"/>
          </a:p>
        </p:txBody>
      </p:sp>
      <p:sp>
        <p:nvSpPr>
          <p:cNvPr id="265219" name="Rectangle 3"/>
          <p:cNvSpPr>
            <a:spLocks noGrp="1" noChangeArrowheads="1"/>
          </p:cNvSpPr>
          <p:nvPr>
            <p:ph type="dt" sz="quarter" idx="1"/>
          </p:nvPr>
        </p:nvSpPr>
        <p:spPr bwMode="auto">
          <a:xfrm>
            <a:off x="3927475" y="0"/>
            <a:ext cx="3005138" cy="460375"/>
          </a:xfrm>
          <a:prstGeom prst="rect">
            <a:avLst/>
          </a:prstGeom>
          <a:noFill/>
          <a:ln w="9525">
            <a:noFill/>
            <a:miter lim="800000"/>
            <a:headEnd/>
            <a:tailEnd/>
          </a:ln>
          <a:effectLst/>
        </p:spPr>
        <p:txBody>
          <a:bodyPr vert="horz" wrap="square" lIns="92302" tIns="46151" rIns="92302" bIns="46151" numCol="1" anchor="t" anchorCtr="0" compatLnSpc="1">
            <a:prstTxWarp prst="textNoShape">
              <a:avLst/>
            </a:prstTxWarp>
          </a:bodyPr>
          <a:lstStyle>
            <a:lvl1pPr algn="r" defTabSz="923925">
              <a:defRPr sz="1200">
                <a:solidFill>
                  <a:schemeClr val="tx1"/>
                </a:solidFill>
              </a:defRPr>
            </a:lvl1pPr>
          </a:lstStyle>
          <a:p>
            <a:endParaRPr lang="en-US"/>
          </a:p>
        </p:txBody>
      </p:sp>
      <p:sp>
        <p:nvSpPr>
          <p:cNvPr id="265220" name="Rectangle 4"/>
          <p:cNvSpPr>
            <a:spLocks noGrp="1" noChangeArrowheads="1"/>
          </p:cNvSpPr>
          <p:nvPr>
            <p:ph type="ftr" sz="quarter" idx="2"/>
          </p:nvPr>
        </p:nvSpPr>
        <p:spPr bwMode="auto">
          <a:xfrm>
            <a:off x="0" y="8758238"/>
            <a:ext cx="3005138" cy="460375"/>
          </a:xfrm>
          <a:prstGeom prst="rect">
            <a:avLst/>
          </a:prstGeom>
          <a:noFill/>
          <a:ln w="9525">
            <a:noFill/>
            <a:miter lim="800000"/>
            <a:headEnd/>
            <a:tailEnd/>
          </a:ln>
          <a:effectLst/>
        </p:spPr>
        <p:txBody>
          <a:bodyPr vert="horz" wrap="square" lIns="92302" tIns="46151" rIns="92302" bIns="46151" numCol="1" anchor="b" anchorCtr="0" compatLnSpc="1">
            <a:prstTxWarp prst="textNoShape">
              <a:avLst/>
            </a:prstTxWarp>
          </a:bodyPr>
          <a:lstStyle>
            <a:lvl1pPr defTabSz="923925">
              <a:defRPr sz="1200">
                <a:solidFill>
                  <a:schemeClr val="tx1"/>
                </a:solidFill>
              </a:defRPr>
            </a:lvl1pPr>
          </a:lstStyle>
          <a:p>
            <a:endParaRPr lang="en-US"/>
          </a:p>
        </p:txBody>
      </p:sp>
      <p:sp>
        <p:nvSpPr>
          <p:cNvPr id="265221" name="Rectangle 5"/>
          <p:cNvSpPr>
            <a:spLocks noGrp="1" noChangeArrowheads="1"/>
          </p:cNvSpPr>
          <p:nvPr>
            <p:ph type="sldNum" sz="quarter" idx="3"/>
          </p:nvPr>
        </p:nvSpPr>
        <p:spPr bwMode="auto">
          <a:xfrm>
            <a:off x="3927475" y="8758238"/>
            <a:ext cx="3005138" cy="460375"/>
          </a:xfrm>
          <a:prstGeom prst="rect">
            <a:avLst/>
          </a:prstGeom>
          <a:noFill/>
          <a:ln w="9525">
            <a:noFill/>
            <a:miter lim="800000"/>
            <a:headEnd/>
            <a:tailEnd/>
          </a:ln>
          <a:effectLst/>
        </p:spPr>
        <p:txBody>
          <a:bodyPr vert="horz" wrap="square" lIns="92302" tIns="46151" rIns="92302" bIns="46151" numCol="1" anchor="b" anchorCtr="0" compatLnSpc="1">
            <a:prstTxWarp prst="textNoShape">
              <a:avLst/>
            </a:prstTxWarp>
          </a:bodyPr>
          <a:lstStyle>
            <a:lvl1pPr algn="r" defTabSz="923925">
              <a:defRPr sz="1200">
                <a:solidFill>
                  <a:schemeClr val="tx1"/>
                </a:solidFill>
              </a:defRPr>
            </a:lvl1pPr>
          </a:lstStyle>
          <a:p>
            <a:fld id="{7458882C-23CC-46B6-8FBD-695FBD7F4F40}" type="slidenum">
              <a:rPr lang="en-US"/>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7330" name="Rectangle 2"/>
          <p:cNvSpPr>
            <a:spLocks noGrp="1" noChangeArrowheads="1"/>
          </p:cNvSpPr>
          <p:nvPr>
            <p:ph type="hdr" sz="quarter"/>
          </p:nvPr>
        </p:nvSpPr>
        <p:spPr bwMode="auto">
          <a:xfrm>
            <a:off x="0" y="0"/>
            <a:ext cx="3005138" cy="460375"/>
          </a:xfrm>
          <a:prstGeom prst="rect">
            <a:avLst/>
          </a:prstGeom>
          <a:noFill/>
          <a:ln w="9525">
            <a:noFill/>
            <a:miter lim="800000"/>
            <a:headEnd/>
            <a:tailEnd/>
          </a:ln>
          <a:effectLst/>
        </p:spPr>
        <p:txBody>
          <a:bodyPr vert="horz" wrap="square" lIns="92302" tIns="46151" rIns="92302" bIns="46151" numCol="1" anchor="t" anchorCtr="0" compatLnSpc="1">
            <a:prstTxWarp prst="textNoShape">
              <a:avLst/>
            </a:prstTxWarp>
          </a:bodyPr>
          <a:lstStyle>
            <a:lvl1pPr defTabSz="923925">
              <a:defRPr sz="1200">
                <a:solidFill>
                  <a:schemeClr val="tx1"/>
                </a:solidFill>
              </a:defRPr>
            </a:lvl1pPr>
          </a:lstStyle>
          <a:p>
            <a:endParaRPr lang="en-US"/>
          </a:p>
        </p:txBody>
      </p:sp>
      <p:sp>
        <p:nvSpPr>
          <p:cNvPr id="227331" name="Rectangle 3"/>
          <p:cNvSpPr>
            <a:spLocks noGrp="1" noChangeArrowheads="1"/>
          </p:cNvSpPr>
          <p:nvPr>
            <p:ph type="dt" idx="1"/>
          </p:nvPr>
        </p:nvSpPr>
        <p:spPr bwMode="auto">
          <a:xfrm>
            <a:off x="3929063" y="0"/>
            <a:ext cx="3005137" cy="460375"/>
          </a:xfrm>
          <a:prstGeom prst="rect">
            <a:avLst/>
          </a:prstGeom>
          <a:noFill/>
          <a:ln w="9525">
            <a:noFill/>
            <a:miter lim="800000"/>
            <a:headEnd/>
            <a:tailEnd/>
          </a:ln>
          <a:effectLst/>
        </p:spPr>
        <p:txBody>
          <a:bodyPr vert="horz" wrap="square" lIns="92302" tIns="46151" rIns="92302" bIns="46151" numCol="1" anchor="t" anchorCtr="0" compatLnSpc="1">
            <a:prstTxWarp prst="textNoShape">
              <a:avLst/>
            </a:prstTxWarp>
          </a:bodyPr>
          <a:lstStyle>
            <a:lvl1pPr algn="r" defTabSz="923925">
              <a:defRPr sz="1200">
                <a:solidFill>
                  <a:schemeClr val="tx1"/>
                </a:solidFill>
              </a:defRPr>
            </a:lvl1pPr>
          </a:lstStyle>
          <a:p>
            <a:endParaRPr lang="en-US"/>
          </a:p>
        </p:txBody>
      </p:sp>
      <p:sp>
        <p:nvSpPr>
          <p:cNvPr id="38916" name="Rectangle 4"/>
          <p:cNvSpPr>
            <a:spLocks noChangeArrowheads="1" noTextEdit="1"/>
          </p:cNvSpPr>
          <p:nvPr>
            <p:ph type="sldImg" idx="2"/>
          </p:nvPr>
        </p:nvSpPr>
        <p:spPr bwMode="auto">
          <a:xfrm>
            <a:off x="1562100" y="692150"/>
            <a:ext cx="3905250" cy="2698750"/>
          </a:xfrm>
          <a:prstGeom prst="rect">
            <a:avLst/>
          </a:prstGeom>
          <a:noFill/>
          <a:ln w="9525">
            <a:solidFill>
              <a:srgbClr val="000000"/>
            </a:solidFill>
            <a:miter lim="800000"/>
            <a:headEnd/>
            <a:tailEnd/>
          </a:ln>
        </p:spPr>
      </p:sp>
      <p:sp>
        <p:nvSpPr>
          <p:cNvPr id="227333" name="Rectangle 5"/>
          <p:cNvSpPr>
            <a:spLocks noGrp="1" noChangeArrowheads="1"/>
          </p:cNvSpPr>
          <p:nvPr>
            <p:ph type="body" sz="quarter" idx="3"/>
          </p:nvPr>
        </p:nvSpPr>
        <p:spPr bwMode="auto">
          <a:xfrm>
            <a:off x="923925" y="3619500"/>
            <a:ext cx="5362575" cy="4908550"/>
          </a:xfrm>
          <a:prstGeom prst="rect">
            <a:avLst/>
          </a:prstGeom>
          <a:noFill/>
          <a:ln w="9525">
            <a:noFill/>
            <a:miter lim="800000"/>
            <a:headEnd/>
            <a:tailEnd/>
          </a:ln>
          <a:effectLst/>
        </p:spPr>
        <p:txBody>
          <a:bodyPr vert="horz" wrap="square" lIns="92302" tIns="46151" rIns="92302" bIns="46151"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227334" name="Rectangle 6"/>
          <p:cNvSpPr>
            <a:spLocks noGrp="1" noChangeArrowheads="1"/>
          </p:cNvSpPr>
          <p:nvPr>
            <p:ph type="ftr" sz="quarter" idx="4"/>
          </p:nvPr>
        </p:nvSpPr>
        <p:spPr bwMode="auto">
          <a:xfrm>
            <a:off x="0" y="8759825"/>
            <a:ext cx="3005138" cy="460375"/>
          </a:xfrm>
          <a:prstGeom prst="rect">
            <a:avLst/>
          </a:prstGeom>
          <a:noFill/>
          <a:ln w="9525">
            <a:noFill/>
            <a:miter lim="800000"/>
            <a:headEnd/>
            <a:tailEnd/>
          </a:ln>
          <a:effectLst/>
        </p:spPr>
        <p:txBody>
          <a:bodyPr vert="horz" wrap="square" lIns="92302" tIns="46151" rIns="92302" bIns="46151" numCol="1" anchor="b" anchorCtr="0" compatLnSpc="1">
            <a:prstTxWarp prst="textNoShape">
              <a:avLst/>
            </a:prstTxWarp>
          </a:bodyPr>
          <a:lstStyle>
            <a:lvl1pPr defTabSz="923925">
              <a:defRPr sz="1200">
                <a:solidFill>
                  <a:schemeClr val="tx1"/>
                </a:solidFill>
              </a:defRPr>
            </a:lvl1pPr>
          </a:lstStyle>
          <a:p>
            <a:endParaRPr lang="en-US"/>
          </a:p>
        </p:txBody>
      </p:sp>
      <p:sp>
        <p:nvSpPr>
          <p:cNvPr id="227335" name="Rectangle 7"/>
          <p:cNvSpPr>
            <a:spLocks noGrp="1" noChangeArrowheads="1"/>
          </p:cNvSpPr>
          <p:nvPr>
            <p:ph type="sldNum" sz="quarter" idx="5"/>
          </p:nvPr>
        </p:nvSpPr>
        <p:spPr bwMode="auto">
          <a:xfrm>
            <a:off x="3929063" y="8759825"/>
            <a:ext cx="3005137" cy="460375"/>
          </a:xfrm>
          <a:prstGeom prst="rect">
            <a:avLst/>
          </a:prstGeom>
          <a:noFill/>
          <a:ln w="9525">
            <a:noFill/>
            <a:miter lim="800000"/>
            <a:headEnd/>
            <a:tailEnd/>
          </a:ln>
          <a:effectLst/>
        </p:spPr>
        <p:txBody>
          <a:bodyPr vert="horz" wrap="square" lIns="92302" tIns="46151" rIns="92302" bIns="46151" numCol="1" anchor="b" anchorCtr="0" compatLnSpc="1">
            <a:prstTxWarp prst="textNoShape">
              <a:avLst/>
            </a:prstTxWarp>
          </a:bodyPr>
          <a:lstStyle>
            <a:lvl1pPr algn="r" defTabSz="923925">
              <a:defRPr sz="1200">
                <a:solidFill>
                  <a:schemeClr val="tx1"/>
                </a:solidFill>
              </a:defRPr>
            </a:lvl1pPr>
          </a:lstStyle>
          <a:p>
            <a:fld id="{59190FDA-9CCC-43BF-93B2-237A32018D0D}" type="slidenum">
              <a:rPr lang="en-US"/>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xfrm>
            <a:off x="1716088" y="692150"/>
            <a:ext cx="3597275" cy="2698750"/>
          </a:xfrm>
          <a:ln/>
        </p:spPr>
      </p:sp>
      <p:sp>
        <p:nvSpPr>
          <p:cNvPr id="39939" name="Notes Placeholder 2"/>
          <p:cNvSpPr>
            <a:spLocks noGrp="1"/>
          </p:cNvSpPr>
          <p:nvPr>
            <p:ph type="body" idx="1"/>
          </p:nvPr>
        </p:nvSpPr>
        <p:spPr>
          <a:noFill/>
          <a:ln/>
        </p:spPr>
        <p:txBody>
          <a:bodyPr/>
          <a:lstStyle/>
          <a:p>
            <a:endParaRPr lang="en-US" smtClean="0"/>
          </a:p>
        </p:txBody>
      </p:sp>
      <p:sp>
        <p:nvSpPr>
          <p:cNvPr id="39940" name="Slide Number Placeholder 3"/>
          <p:cNvSpPr>
            <a:spLocks noGrp="1"/>
          </p:cNvSpPr>
          <p:nvPr>
            <p:ph type="sldNum" sz="quarter" idx="5"/>
          </p:nvPr>
        </p:nvSpPr>
        <p:spPr>
          <a:noFill/>
        </p:spPr>
        <p:txBody>
          <a:bodyPr/>
          <a:lstStyle/>
          <a:p>
            <a:fld id="{9C1EDA2F-95A7-4DC4-8BA6-F3570EEDF600}" type="slidenum">
              <a:rPr lang="en-US"/>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7"/>
          <p:cNvSpPr>
            <a:spLocks noGrp="1" noChangeArrowheads="1"/>
          </p:cNvSpPr>
          <p:nvPr>
            <p:ph type="sldNum" sz="quarter" idx="5"/>
          </p:nvPr>
        </p:nvSpPr>
        <p:spPr>
          <a:noFill/>
        </p:spPr>
        <p:txBody>
          <a:bodyPr/>
          <a:lstStyle/>
          <a:p>
            <a:fld id="{C78020A8-DB4D-430F-8FAF-D2774D94856C}" type="slidenum">
              <a:rPr lang="en-US"/>
              <a:pPr/>
              <a:t>11</a:t>
            </a:fld>
            <a:endParaRPr lang="en-US"/>
          </a:p>
        </p:txBody>
      </p:sp>
      <p:sp>
        <p:nvSpPr>
          <p:cNvPr id="49155" name="Rectangle 2"/>
          <p:cNvSpPr>
            <a:spLocks noChangeArrowheads="1" noTextEdit="1"/>
          </p:cNvSpPr>
          <p:nvPr>
            <p:ph type="sldImg"/>
          </p:nvPr>
        </p:nvSpPr>
        <p:spPr>
          <a:xfrm>
            <a:off x="1716088" y="692150"/>
            <a:ext cx="3597275" cy="2698750"/>
          </a:xfrm>
          <a:ln/>
        </p:spPr>
      </p:sp>
      <p:sp>
        <p:nvSpPr>
          <p:cNvPr id="49156" name="Rectangle 3"/>
          <p:cNvSpPr>
            <a:spLocks noGrp="1" noChangeArrowheads="1"/>
          </p:cNvSpPr>
          <p:nvPr>
            <p:ph type="body" idx="1"/>
          </p:nvPr>
        </p:nvSpPr>
        <p:spPr>
          <a:noFill/>
          <a:ln/>
        </p:spPr>
        <p:txBody>
          <a:bodyPr/>
          <a:lstStyle/>
          <a:p>
            <a:pPr eaLnBrk="1" hangingPunct="1"/>
            <a:r>
              <a:rPr lang="en-GB" smtClean="0"/>
              <a:t>This is a subset selected from the Revit object model.</a:t>
            </a:r>
          </a:p>
          <a:p>
            <a:pPr eaLnBrk="1" hangingPunct="1"/>
            <a:r>
              <a:rPr lang="en-GB" smtClean="0"/>
              <a:t>Some of the interesting classes have been highlighted, and the list has been split into several sublists at crucial points.</a:t>
            </a:r>
          </a:p>
          <a:p>
            <a:pPr eaLnBrk="1" hangingPunct="1"/>
            <a:r>
              <a:rPr lang="en-GB" smtClean="0"/>
              <a:t>It shows that some objects are available only in the RAC or only in the RST environment, such as RommTagType in RAC, RebarTagType, the analytical model and the loads and boundary conditions in RST.</a:t>
            </a:r>
          </a:p>
          <a:p>
            <a:pPr eaLnBrk="1" hangingPunct="1"/>
            <a:r>
              <a:rPr lang="en-GB" smtClean="0"/>
              <a:t>Everything is derived from APIObject.</a:t>
            </a:r>
          </a:p>
          <a:p>
            <a:pPr eaLnBrk="1" hangingPunct="1"/>
            <a:r>
              <a:rPr lang="en-GB" smtClean="0"/>
              <a:t>All physical BIM objects are derived from Element.</a:t>
            </a:r>
          </a:p>
          <a:p>
            <a:pPr eaLnBrk="1" hangingPunct="1"/>
            <a:r>
              <a:rPr lang="en-GB" smtClean="0"/>
              <a:t>A separate version of Application and Document is provided in the Creation namespace, for creating new elements.</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p:cNvSpPr>
            <a:spLocks noGrp="1" noRot="1" noChangeAspect="1" noTextEdit="1"/>
          </p:cNvSpPr>
          <p:nvPr>
            <p:ph type="sldImg"/>
          </p:nvPr>
        </p:nvSpPr>
        <p:spPr>
          <a:xfrm>
            <a:off x="1716088" y="692150"/>
            <a:ext cx="3597275" cy="2698750"/>
          </a:xfrm>
          <a:ln/>
        </p:spPr>
      </p:sp>
      <p:sp>
        <p:nvSpPr>
          <p:cNvPr id="50179" name="Notes Placeholder 2"/>
          <p:cNvSpPr>
            <a:spLocks noGrp="1"/>
          </p:cNvSpPr>
          <p:nvPr>
            <p:ph type="body" idx="1"/>
          </p:nvPr>
        </p:nvSpPr>
        <p:spPr>
          <a:noFill/>
          <a:ln/>
        </p:spPr>
        <p:txBody>
          <a:bodyPr/>
          <a:lstStyle/>
          <a:p>
            <a:r>
              <a:rPr lang="en-US" smtClean="0"/>
              <a:t>All clear?  Not really, right?  Today we want to step back a little bit and look at the list of elements a bit more carefuly to get a bigger picture of what’s in element list.  To aid this goal, we use a tool called RvtMgdDbg. </a:t>
            </a:r>
          </a:p>
        </p:txBody>
      </p:sp>
      <p:sp>
        <p:nvSpPr>
          <p:cNvPr id="50180" name="Slide Number Placeholder 3"/>
          <p:cNvSpPr>
            <a:spLocks noGrp="1"/>
          </p:cNvSpPr>
          <p:nvPr>
            <p:ph type="sldNum" sz="quarter" idx="5"/>
          </p:nvPr>
        </p:nvSpPr>
        <p:spPr>
          <a:noFill/>
        </p:spPr>
        <p:txBody>
          <a:bodyPr/>
          <a:lstStyle/>
          <a:p>
            <a:fld id="{A299C62D-7D7F-4AA5-A349-4DB0751364D0}" type="slidenum">
              <a:rPr lang="en-US"/>
              <a:pPr/>
              <a:t>12</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7"/>
          <p:cNvSpPr>
            <a:spLocks noGrp="1" noChangeArrowheads="1"/>
          </p:cNvSpPr>
          <p:nvPr>
            <p:ph type="sldNum" sz="quarter" idx="5"/>
          </p:nvPr>
        </p:nvSpPr>
        <p:spPr>
          <a:noFill/>
        </p:spPr>
        <p:txBody>
          <a:bodyPr/>
          <a:lstStyle/>
          <a:p>
            <a:fld id="{05936EA2-ACCC-4035-8642-871BB915EBDD}" type="slidenum">
              <a:rPr lang="en-US"/>
              <a:pPr/>
              <a:t>13</a:t>
            </a:fld>
            <a:endParaRPr lang="en-US"/>
          </a:p>
        </p:txBody>
      </p:sp>
      <p:sp>
        <p:nvSpPr>
          <p:cNvPr id="51203" name="Rectangle 2"/>
          <p:cNvSpPr>
            <a:spLocks noChangeArrowheads="1" noTextEdit="1"/>
          </p:cNvSpPr>
          <p:nvPr>
            <p:ph type="sldImg"/>
          </p:nvPr>
        </p:nvSpPr>
        <p:spPr>
          <a:xfrm>
            <a:off x="1716088" y="692150"/>
            <a:ext cx="3597275" cy="2698750"/>
          </a:xfrm>
          <a:ln/>
        </p:spPr>
      </p:sp>
      <p:sp>
        <p:nvSpPr>
          <p:cNvPr id="51204" name="Rectangle 3"/>
          <p:cNvSpPr>
            <a:spLocks noGrp="1" noChangeArrowheads="1"/>
          </p:cNvSpPr>
          <p:nvPr>
            <p:ph type="body" idx="1"/>
          </p:nvPr>
        </p:nvSpPr>
        <p:spPr>
          <a:noFill/>
          <a:ln/>
        </p:spPr>
        <p:txBody>
          <a:bodyPr/>
          <a:lstStyle/>
          <a:p>
            <a:pPr eaLnBrk="1" hangingPunct="1"/>
            <a:r>
              <a:rPr lang="en-GB" smtClean="0"/>
              <a:t>RvtMgdDbg is a utility similar to the well-known ArxDbg and MgdDbg utilities provided for AutoCAD, written by the same author and his team.</a:t>
            </a:r>
          </a:p>
          <a:p>
            <a:pPr eaLnBrk="1" hangingPunct="1"/>
            <a:r>
              <a:rPr lang="en-GB" smtClean="0"/>
              <a:t>It is a Revit extension application which defines its own menu and toolbar.</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7"/>
          <p:cNvSpPr>
            <a:spLocks noGrp="1" noChangeArrowheads="1"/>
          </p:cNvSpPr>
          <p:nvPr>
            <p:ph type="sldNum" sz="quarter" idx="5"/>
          </p:nvPr>
        </p:nvSpPr>
        <p:spPr>
          <a:noFill/>
        </p:spPr>
        <p:txBody>
          <a:bodyPr/>
          <a:lstStyle/>
          <a:p>
            <a:fld id="{1E3258B9-C129-49FC-BCAD-9956749454BA}" type="slidenum">
              <a:rPr lang="en-US"/>
              <a:pPr/>
              <a:t>14</a:t>
            </a:fld>
            <a:endParaRPr lang="en-US"/>
          </a:p>
        </p:txBody>
      </p:sp>
      <p:sp>
        <p:nvSpPr>
          <p:cNvPr id="52227" name="Rectangle 2"/>
          <p:cNvSpPr>
            <a:spLocks noChangeArrowheads="1" noTextEdit="1"/>
          </p:cNvSpPr>
          <p:nvPr>
            <p:ph type="sldImg"/>
          </p:nvPr>
        </p:nvSpPr>
        <p:spPr>
          <a:xfrm>
            <a:off x="1716088" y="692150"/>
            <a:ext cx="3597275" cy="2698750"/>
          </a:xfrm>
          <a:ln/>
        </p:spPr>
      </p:sp>
      <p:sp>
        <p:nvSpPr>
          <p:cNvPr id="52228" name="Rectangle 3"/>
          <p:cNvSpPr>
            <a:spLocks noGrp="1" noChangeArrowheads="1"/>
          </p:cNvSpPr>
          <p:nvPr>
            <p:ph type="body" idx="1"/>
          </p:nvPr>
        </p:nvSpPr>
        <p:spPr>
          <a:noFill/>
          <a:ln/>
        </p:spPr>
        <p:txBody>
          <a:bodyPr/>
          <a:lstStyle/>
          <a:p>
            <a:pPr eaLnBrk="1" hangingPunct="1"/>
            <a:r>
              <a:rPr lang="en-GB" smtClean="0"/>
              <a:t>RvtMgdDbg is implemented as an external application, so it installs its own menu ‘RvtMgdDbg‘ and toolbar with the entry ‘Snoop’ for quick access to the ‘Snoop Db..’ menu entry.</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7"/>
          <p:cNvSpPr>
            <a:spLocks noGrp="1" noChangeArrowheads="1"/>
          </p:cNvSpPr>
          <p:nvPr>
            <p:ph type="sldNum" sz="quarter" idx="5"/>
          </p:nvPr>
        </p:nvSpPr>
        <p:spPr>
          <a:noFill/>
        </p:spPr>
        <p:txBody>
          <a:bodyPr/>
          <a:lstStyle/>
          <a:p>
            <a:fld id="{34D09C55-3B9F-456B-93F5-359758A3CB74}" type="slidenum">
              <a:rPr lang="en-US"/>
              <a:pPr/>
              <a:t>15</a:t>
            </a:fld>
            <a:endParaRPr lang="en-US"/>
          </a:p>
        </p:txBody>
      </p:sp>
      <p:sp>
        <p:nvSpPr>
          <p:cNvPr id="53251" name="Rectangle 2"/>
          <p:cNvSpPr>
            <a:spLocks noChangeArrowheads="1" noTextEdit="1"/>
          </p:cNvSpPr>
          <p:nvPr>
            <p:ph type="sldImg"/>
          </p:nvPr>
        </p:nvSpPr>
        <p:spPr>
          <a:xfrm>
            <a:off x="1716088" y="692150"/>
            <a:ext cx="3597275" cy="2698750"/>
          </a:xfrm>
          <a:ln/>
        </p:spPr>
      </p:sp>
      <p:sp>
        <p:nvSpPr>
          <p:cNvPr id="53252"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Slide Image Placeholder 1"/>
          <p:cNvSpPr>
            <a:spLocks noGrp="1" noRot="1" noChangeAspect="1" noTextEdit="1"/>
          </p:cNvSpPr>
          <p:nvPr>
            <p:ph type="sldImg"/>
          </p:nvPr>
        </p:nvSpPr>
        <p:spPr>
          <a:xfrm>
            <a:off x="1716088" y="692150"/>
            <a:ext cx="3597275" cy="2698750"/>
          </a:xfrm>
          <a:ln/>
        </p:spPr>
      </p:sp>
      <p:sp>
        <p:nvSpPr>
          <p:cNvPr id="54275" name="Notes Placeholder 2"/>
          <p:cNvSpPr>
            <a:spLocks noGrp="1"/>
          </p:cNvSpPr>
          <p:nvPr>
            <p:ph type="body" idx="1"/>
          </p:nvPr>
        </p:nvSpPr>
        <p:spPr>
          <a:noFill/>
          <a:ln/>
        </p:spPr>
        <p:txBody>
          <a:bodyPr/>
          <a:lstStyle/>
          <a:p>
            <a:r>
              <a:rPr lang="en-US" smtClean="0"/>
              <a:t>Go to the Excel files.  2267 count with a LittleHouse.rvt sample drawing. </a:t>
            </a:r>
          </a:p>
        </p:txBody>
      </p:sp>
      <p:sp>
        <p:nvSpPr>
          <p:cNvPr id="54276" name="Slide Number Placeholder 3"/>
          <p:cNvSpPr>
            <a:spLocks noGrp="1"/>
          </p:cNvSpPr>
          <p:nvPr>
            <p:ph type="sldNum" sz="quarter" idx="5"/>
          </p:nvPr>
        </p:nvSpPr>
        <p:spPr>
          <a:noFill/>
        </p:spPr>
        <p:txBody>
          <a:bodyPr/>
          <a:lstStyle/>
          <a:p>
            <a:fld id="{EE74D20C-48FE-4C00-A913-14321F46EC16}" type="slidenum">
              <a:rPr lang="en-US"/>
              <a:pPr/>
              <a:t>16</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p:cNvSpPr>
            <a:spLocks noGrp="1" noRot="1" noChangeAspect="1" noTextEdit="1"/>
          </p:cNvSpPr>
          <p:nvPr>
            <p:ph type="sldImg"/>
          </p:nvPr>
        </p:nvSpPr>
        <p:spPr>
          <a:xfrm>
            <a:off x="1716088" y="692150"/>
            <a:ext cx="3597275" cy="2698750"/>
          </a:xfrm>
          <a:ln/>
        </p:spPr>
      </p:sp>
      <p:sp>
        <p:nvSpPr>
          <p:cNvPr id="55299" name="Notes Placeholder 2"/>
          <p:cNvSpPr>
            <a:spLocks noGrp="1"/>
          </p:cNvSpPr>
          <p:nvPr>
            <p:ph type="body" idx="1"/>
          </p:nvPr>
        </p:nvSpPr>
        <p:spPr>
          <a:noFill/>
          <a:ln/>
        </p:spPr>
        <p:txBody>
          <a:bodyPr/>
          <a:lstStyle/>
          <a:p>
            <a:endParaRPr lang="en-US" smtClean="0"/>
          </a:p>
        </p:txBody>
      </p:sp>
      <p:sp>
        <p:nvSpPr>
          <p:cNvPr id="55300" name="Slide Number Placeholder 3"/>
          <p:cNvSpPr>
            <a:spLocks noGrp="1"/>
          </p:cNvSpPr>
          <p:nvPr>
            <p:ph type="sldNum" sz="quarter" idx="5"/>
          </p:nvPr>
        </p:nvSpPr>
        <p:spPr>
          <a:noFill/>
        </p:spPr>
        <p:txBody>
          <a:bodyPr/>
          <a:lstStyle/>
          <a:p>
            <a:fld id="{AD02760B-57E1-4ADE-859D-D82F073AA199}" type="slidenum">
              <a:rPr lang="en-US"/>
              <a:pPr/>
              <a:t>17</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Slide Image Placeholder 1"/>
          <p:cNvSpPr>
            <a:spLocks noGrp="1" noRot="1" noChangeAspect="1" noTextEdit="1"/>
          </p:cNvSpPr>
          <p:nvPr>
            <p:ph type="sldImg"/>
          </p:nvPr>
        </p:nvSpPr>
        <p:spPr>
          <a:xfrm>
            <a:off x="1716088" y="692150"/>
            <a:ext cx="3597275" cy="2698750"/>
          </a:xfrm>
          <a:ln/>
        </p:spPr>
      </p:sp>
      <p:sp>
        <p:nvSpPr>
          <p:cNvPr id="56323" name="Notes Placeholder 2"/>
          <p:cNvSpPr>
            <a:spLocks noGrp="1"/>
          </p:cNvSpPr>
          <p:nvPr>
            <p:ph type="body" idx="1"/>
          </p:nvPr>
        </p:nvSpPr>
        <p:spPr>
          <a:noFill/>
          <a:ln/>
        </p:spPr>
        <p:txBody>
          <a:bodyPr/>
          <a:lstStyle/>
          <a:p>
            <a:endParaRPr lang="en-US" smtClean="0"/>
          </a:p>
        </p:txBody>
      </p:sp>
      <p:sp>
        <p:nvSpPr>
          <p:cNvPr id="56324" name="Slide Number Placeholder 3"/>
          <p:cNvSpPr>
            <a:spLocks noGrp="1"/>
          </p:cNvSpPr>
          <p:nvPr>
            <p:ph type="sldNum" sz="quarter" idx="5"/>
          </p:nvPr>
        </p:nvSpPr>
        <p:spPr>
          <a:noFill/>
        </p:spPr>
        <p:txBody>
          <a:bodyPr/>
          <a:lstStyle/>
          <a:p>
            <a:fld id="{50E8F326-9975-4D14-80FA-600D55592A35}" type="slidenum">
              <a:rPr lang="en-US"/>
              <a:pPr/>
              <a:t>18</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Slide Image Placeholder 1"/>
          <p:cNvSpPr>
            <a:spLocks noGrp="1" noRot="1" noChangeAspect="1" noTextEdit="1"/>
          </p:cNvSpPr>
          <p:nvPr>
            <p:ph type="sldImg"/>
          </p:nvPr>
        </p:nvSpPr>
        <p:spPr>
          <a:xfrm>
            <a:off x="1716088" y="692150"/>
            <a:ext cx="3597275" cy="2698750"/>
          </a:xfrm>
          <a:ln/>
        </p:spPr>
      </p:sp>
      <p:sp>
        <p:nvSpPr>
          <p:cNvPr id="57347" name="Notes Placeholder 2"/>
          <p:cNvSpPr>
            <a:spLocks noGrp="1"/>
          </p:cNvSpPr>
          <p:nvPr>
            <p:ph type="body" idx="1"/>
          </p:nvPr>
        </p:nvSpPr>
        <p:spPr>
          <a:noFill/>
          <a:ln/>
        </p:spPr>
        <p:txBody>
          <a:bodyPr/>
          <a:lstStyle/>
          <a:p>
            <a:r>
              <a:rPr lang="en-US" smtClean="0"/>
              <a:t>There are two ways to look at Revit elements. From the type or class of the object, and from Category.  In fact, we need to use both (in some cases more than two); there is no single, reliable way to determine what object it is in Revit.  </a:t>
            </a:r>
          </a:p>
        </p:txBody>
      </p:sp>
      <p:sp>
        <p:nvSpPr>
          <p:cNvPr id="57348" name="Slide Number Placeholder 3"/>
          <p:cNvSpPr>
            <a:spLocks noGrp="1"/>
          </p:cNvSpPr>
          <p:nvPr>
            <p:ph type="sldNum" sz="quarter" idx="5"/>
          </p:nvPr>
        </p:nvSpPr>
        <p:spPr>
          <a:noFill/>
        </p:spPr>
        <p:txBody>
          <a:bodyPr/>
          <a:lstStyle/>
          <a:p>
            <a:fld id="{B3FB6155-DA60-466B-9309-840824C91D68}" type="slidenum">
              <a:rPr lang="en-US"/>
              <a:pPr/>
              <a:t>19</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7"/>
          <p:cNvSpPr>
            <a:spLocks noGrp="1" noChangeArrowheads="1"/>
          </p:cNvSpPr>
          <p:nvPr>
            <p:ph type="sldNum" sz="quarter" idx="5"/>
          </p:nvPr>
        </p:nvSpPr>
        <p:spPr>
          <a:noFill/>
        </p:spPr>
        <p:txBody>
          <a:bodyPr/>
          <a:lstStyle/>
          <a:p>
            <a:fld id="{8812B8B9-47B4-4CB8-920A-52625BB5680C}" type="slidenum">
              <a:rPr lang="en-US"/>
              <a:pPr/>
              <a:t>20</a:t>
            </a:fld>
            <a:endParaRPr lang="en-US"/>
          </a:p>
        </p:txBody>
      </p:sp>
      <p:sp>
        <p:nvSpPr>
          <p:cNvPr id="58371" name="Rectangle 2"/>
          <p:cNvSpPr>
            <a:spLocks noChangeArrowheads="1" noTextEdit="1"/>
          </p:cNvSpPr>
          <p:nvPr>
            <p:ph type="sldImg"/>
          </p:nvPr>
        </p:nvSpPr>
        <p:spPr>
          <a:xfrm>
            <a:off x="1162050" y="692150"/>
            <a:ext cx="4610100" cy="3457575"/>
          </a:xfrm>
          <a:ln/>
        </p:spPr>
      </p:sp>
      <p:sp>
        <p:nvSpPr>
          <p:cNvPr id="58372" name="Rectangle 3"/>
          <p:cNvSpPr>
            <a:spLocks noGrp="1" noChangeArrowheads="1"/>
          </p:cNvSpPr>
          <p:nvPr>
            <p:ph type="body" idx="1"/>
          </p:nvPr>
        </p:nvSpPr>
        <p:spPr>
          <a:xfrm>
            <a:off x="923925" y="4379913"/>
            <a:ext cx="5086350" cy="4148137"/>
          </a:xfrm>
          <a:noFill/>
          <a:ln/>
        </p:spPr>
        <p:txBody>
          <a:bodyPr/>
          <a:lstStyle/>
          <a:p>
            <a:pPr eaLnBrk="1" hangingPunct="1"/>
            <a:r>
              <a:rPr lang="fr-FR" smtClean="0"/>
              <a:t>In order to insert the column in the last example, we already had the need to determine a suitable family type for it.</a:t>
            </a:r>
          </a:p>
          <a:p>
            <a:pPr eaLnBrk="1" hangingPunct="1"/>
            <a:r>
              <a:rPr lang="fr-FR" smtClean="0"/>
              <a:t>If the family or that specific type was not available, we had to prompt the user to load it manually.</a:t>
            </a:r>
          </a:p>
          <a:p>
            <a:pPr eaLnBrk="1" hangingPunct="1"/>
            <a:r>
              <a:rPr lang="fr-FR" smtClean="0"/>
              <a:t>This procedure can be automated.</a:t>
            </a:r>
          </a:p>
          <a:p>
            <a:pPr eaLnBrk="1" hangingPunct="1"/>
            <a:r>
              <a:rPr lang="fr-FR" smtClean="0"/>
              <a:t>In this section, we explore the handling of families and types in more detail.</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7"/>
          <p:cNvSpPr>
            <a:spLocks noGrp="1" noChangeArrowheads="1"/>
          </p:cNvSpPr>
          <p:nvPr>
            <p:ph type="sldNum" sz="quarter" idx="5"/>
          </p:nvPr>
        </p:nvSpPr>
        <p:spPr>
          <a:noFill/>
        </p:spPr>
        <p:txBody>
          <a:bodyPr/>
          <a:lstStyle/>
          <a:p>
            <a:fld id="{E6046980-06F7-45C2-9CFA-55B4BD6743F1}" type="slidenum">
              <a:rPr lang="en-US"/>
              <a:pPr/>
              <a:t>3</a:t>
            </a:fld>
            <a:endParaRPr lang="en-US"/>
          </a:p>
        </p:txBody>
      </p:sp>
      <p:sp>
        <p:nvSpPr>
          <p:cNvPr id="40963" name="Rectangle 2"/>
          <p:cNvSpPr>
            <a:spLocks noChangeArrowheads="1" noTextEdit="1"/>
          </p:cNvSpPr>
          <p:nvPr>
            <p:ph type="sldImg"/>
          </p:nvPr>
        </p:nvSpPr>
        <p:spPr>
          <a:xfrm>
            <a:off x="1716088" y="692150"/>
            <a:ext cx="3597275" cy="2698750"/>
          </a:xfrm>
          <a:ln/>
        </p:spPr>
      </p:sp>
      <p:sp>
        <p:nvSpPr>
          <p:cNvPr id="40964" name="Rectangle 3"/>
          <p:cNvSpPr>
            <a:spLocks noGrp="1" noChangeArrowheads="1"/>
          </p:cNvSpPr>
          <p:nvPr>
            <p:ph type="body" idx="1"/>
          </p:nvPr>
        </p:nvSpPr>
        <p:spPr>
          <a:noFill/>
          <a:ln/>
        </p:spPr>
        <p:txBody>
          <a:bodyPr/>
          <a:lstStyle/>
          <a:p>
            <a:pPr eaLnBrk="1" hangingPunct="1"/>
            <a:r>
              <a:rPr lang="en-GB" sz="2400" smtClean="0"/>
              <a:t>Goal:</a:t>
            </a:r>
          </a:p>
          <a:p>
            <a:pPr eaLnBrk="1" hangingPunct="1"/>
            <a:r>
              <a:rPr lang="en-GB" sz="2400" smtClean="0"/>
              <a:t> - Spend the next 90 min. taking a closer look at the Revit Project database and have a better understanding of Revit API.  After sitting here for the next 90 min today with me, I hope you will have a bigger “picture” of how you can tackle with elements list.  </a:t>
            </a:r>
          </a:p>
          <a:p>
            <a:pPr eaLnBrk="1" hangingPunct="1"/>
            <a:r>
              <a:rPr lang="en-US" sz="2400" smtClean="0"/>
              <a:t>Motivation:</a:t>
            </a:r>
          </a:p>
          <a:p>
            <a:pPr eaLnBrk="1" hangingPunct="1"/>
            <a:r>
              <a:rPr lang="en-US" sz="2400" smtClean="0"/>
              <a:t>- In Revit, all elements are bundled together and accessible via Document's ElementIterator</a:t>
            </a:r>
          </a:p>
          <a:p>
            <a:pPr eaLnBrk="1" hangingPunct="1"/>
            <a:r>
              <a:rPr lang="en-US" sz="2400" smtClean="0"/>
              <a:t>- Thousands (2000) of  elements in the lists even with a project starting from scratch (2000) – that is more than we can use our educated guess. </a:t>
            </a:r>
          </a:p>
          <a:p>
            <a:pPr eaLnBrk="1" hangingPunct="1">
              <a:buFontTx/>
              <a:buChar char="-"/>
            </a:pPr>
            <a:r>
              <a:rPr lang="en-US" sz="2400" smtClean="0"/>
              <a:t>We can get a wall checking wall type, but there is not door class. </a:t>
            </a:r>
          </a:p>
          <a:p>
            <a:pPr eaLnBrk="1" hangingPunct="1">
              <a:buFontTx/>
              <a:buChar char="-"/>
            </a:pPr>
            <a:r>
              <a:rPr lang="en-US" sz="2400" smtClean="0"/>
              <a:t>What’s the logic behind? </a:t>
            </a:r>
          </a:p>
          <a:p>
            <a:pPr eaLnBrk="1" hangingPunct="1">
              <a:buFontTx/>
              <a:buChar char="-"/>
            </a:pPr>
            <a:r>
              <a:rPr lang="en-US" sz="2400" smtClean="0"/>
              <a:t> This is talk is about sharing my experience. I myself have been supporting Revit API since the day1 of Revit API debuit, I myself have struggled a lot with those.   </a:t>
            </a:r>
            <a:endParaRPr lang="en-GB" sz="2400" smtClean="0"/>
          </a:p>
          <a:p>
            <a:pPr eaLnBrk="1" hangingPunct="1"/>
            <a:endParaRPr lang="en-US" sz="2400" smtClean="0"/>
          </a:p>
          <a:p>
            <a:pPr eaLnBrk="1" hangingPunct="1"/>
            <a:endParaRPr lang="en-US" sz="2400"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Slide Image Placeholder 1"/>
          <p:cNvSpPr>
            <a:spLocks noGrp="1" noRot="1" noChangeAspect="1" noTextEdit="1"/>
          </p:cNvSpPr>
          <p:nvPr>
            <p:ph type="sldImg"/>
          </p:nvPr>
        </p:nvSpPr>
        <p:spPr>
          <a:xfrm>
            <a:off x="1716088" y="692150"/>
            <a:ext cx="3597275" cy="2698750"/>
          </a:xfrm>
          <a:ln/>
        </p:spPr>
      </p:sp>
      <p:sp>
        <p:nvSpPr>
          <p:cNvPr id="59395" name="Notes Placeholder 2"/>
          <p:cNvSpPr>
            <a:spLocks noGrp="1"/>
          </p:cNvSpPr>
          <p:nvPr>
            <p:ph type="body" idx="1"/>
          </p:nvPr>
        </p:nvSpPr>
        <p:spPr>
          <a:noFill/>
          <a:ln/>
        </p:spPr>
        <p:txBody>
          <a:bodyPr/>
          <a:lstStyle/>
          <a:p>
            <a:r>
              <a:rPr lang="en-US" smtClean="0"/>
              <a:t>Elements and Symbols use the same category name. </a:t>
            </a:r>
          </a:p>
        </p:txBody>
      </p:sp>
      <p:sp>
        <p:nvSpPr>
          <p:cNvPr id="59396" name="Slide Number Placeholder 3"/>
          <p:cNvSpPr>
            <a:spLocks noGrp="1"/>
          </p:cNvSpPr>
          <p:nvPr>
            <p:ph type="sldNum" sz="quarter" idx="5"/>
          </p:nvPr>
        </p:nvSpPr>
        <p:spPr>
          <a:noFill/>
        </p:spPr>
        <p:txBody>
          <a:bodyPr/>
          <a:lstStyle/>
          <a:p>
            <a:fld id="{687FEA85-76BE-488F-A8A7-E53C6EA528C8}" type="slidenum">
              <a:rPr lang="en-US"/>
              <a:pPr/>
              <a:t>21</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7"/>
          <p:cNvSpPr>
            <a:spLocks noGrp="1" noChangeArrowheads="1"/>
          </p:cNvSpPr>
          <p:nvPr>
            <p:ph type="sldNum" sz="quarter" idx="5"/>
          </p:nvPr>
        </p:nvSpPr>
        <p:spPr>
          <a:noFill/>
        </p:spPr>
        <p:txBody>
          <a:bodyPr/>
          <a:lstStyle/>
          <a:p>
            <a:fld id="{82F6601D-176D-4165-A319-57A7C76CD930}" type="slidenum">
              <a:rPr lang="en-US"/>
              <a:pPr/>
              <a:t>22</a:t>
            </a:fld>
            <a:endParaRPr lang="en-US"/>
          </a:p>
        </p:txBody>
      </p:sp>
      <p:sp>
        <p:nvSpPr>
          <p:cNvPr id="60419" name="Rectangle 2"/>
          <p:cNvSpPr>
            <a:spLocks noChangeArrowheads="1" noTextEdit="1"/>
          </p:cNvSpPr>
          <p:nvPr>
            <p:ph type="sldImg"/>
          </p:nvPr>
        </p:nvSpPr>
        <p:spPr>
          <a:xfrm>
            <a:off x="1716088" y="692150"/>
            <a:ext cx="3597275" cy="2698750"/>
          </a:xfrm>
          <a:ln/>
        </p:spPr>
      </p:sp>
      <p:sp>
        <p:nvSpPr>
          <p:cNvPr id="60420" name="Rectangle 3"/>
          <p:cNvSpPr>
            <a:spLocks noGrp="1" noChangeArrowheads="1"/>
          </p:cNvSpPr>
          <p:nvPr>
            <p:ph type="body" idx="1"/>
          </p:nvPr>
        </p:nvSpPr>
        <p:spPr>
          <a:noFill/>
          <a:ln/>
        </p:spPr>
        <p:txBody>
          <a:bodyPr/>
          <a:lstStyle/>
          <a:p>
            <a:pPr eaLnBrk="1" hangingPunct="1"/>
            <a:r>
              <a:rPr lang="en-GB" smtClean="0"/>
              <a:t>Going back to the previous slide – </a:t>
            </a:r>
          </a:p>
          <a:p>
            <a:pPr eaLnBrk="1" hangingPunct="1"/>
            <a:r>
              <a:rPr lang="en-GB" smtClean="0"/>
              <a:t>Snoop tool makes a tree view categorized by object classes. </a:t>
            </a: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Slide Image Placeholder 1"/>
          <p:cNvSpPr>
            <a:spLocks noGrp="1" noRot="1" noChangeAspect="1" noTextEdit="1"/>
          </p:cNvSpPr>
          <p:nvPr>
            <p:ph type="sldImg"/>
          </p:nvPr>
        </p:nvSpPr>
        <p:spPr>
          <a:xfrm>
            <a:off x="1716088" y="692150"/>
            <a:ext cx="3597275" cy="2698750"/>
          </a:xfrm>
          <a:ln/>
        </p:spPr>
      </p:sp>
      <p:sp>
        <p:nvSpPr>
          <p:cNvPr id="61443" name="Notes Placeholder 2"/>
          <p:cNvSpPr>
            <a:spLocks noGrp="1"/>
          </p:cNvSpPr>
          <p:nvPr>
            <p:ph type="body" idx="1"/>
          </p:nvPr>
        </p:nvSpPr>
        <p:spPr>
          <a:noFill/>
          <a:ln/>
        </p:spPr>
        <p:txBody>
          <a:bodyPr/>
          <a:lstStyle/>
          <a:p>
            <a:endParaRPr lang="en-US" smtClean="0"/>
          </a:p>
        </p:txBody>
      </p:sp>
      <p:sp>
        <p:nvSpPr>
          <p:cNvPr id="61444" name="Slide Number Placeholder 3"/>
          <p:cNvSpPr>
            <a:spLocks noGrp="1"/>
          </p:cNvSpPr>
          <p:nvPr>
            <p:ph type="sldNum" sz="quarter" idx="5"/>
          </p:nvPr>
        </p:nvSpPr>
        <p:spPr>
          <a:noFill/>
        </p:spPr>
        <p:txBody>
          <a:bodyPr/>
          <a:lstStyle/>
          <a:p>
            <a:fld id="{9531E2C9-BD2C-4EC0-BDD2-8725FD81E81F}" type="slidenum">
              <a:rPr lang="en-US"/>
              <a:pPr/>
              <a:t>23</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Slide Image Placeholder 1"/>
          <p:cNvSpPr>
            <a:spLocks noGrp="1" noRot="1" noChangeAspect="1" noTextEdit="1"/>
          </p:cNvSpPr>
          <p:nvPr>
            <p:ph type="sldImg"/>
          </p:nvPr>
        </p:nvSpPr>
        <p:spPr>
          <a:xfrm>
            <a:off x="1716088" y="692150"/>
            <a:ext cx="3597275" cy="2698750"/>
          </a:xfrm>
          <a:ln/>
        </p:spPr>
      </p:sp>
      <p:sp>
        <p:nvSpPr>
          <p:cNvPr id="62467" name="Notes Placeholder 2"/>
          <p:cNvSpPr>
            <a:spLocks noGrp="1"/>
          </p:cNvSpPr>
          <p:nvPr>
            <p:ph type="body" idx="1"/>
          </p:nvPr>
        </p:nvSpPr>
        <p:spPr>
          <a:noFill/>
          <a:ln/>
        </p:spPr>
        <p:txBody>
          <a:bodyPr/>
          <a:lstStyle/>
          <a:p>
            <a:r>
              <a:rPr lang="en-US" smtClean="0"/>
              <a:t>System families are not listed under Family. </a:t>
            </a:r>
          </a:p>
          <a:p>
            <a:r>
              <a:rPr lang="en-US" smtClean="0"/>
              <a:t>To find the name of a family, look up ALL_MODEL_FAMILY_NAME built-in parameter of the given type. </a:t>
            </a:r>
          </a:p>
        </p:txBody>
      </p:sp>
      <p:sp>
        <p:nvSpPr>
          <p:cNvPr id="62468" name="Slide Number Placeholder 3"/>
          <p:cNvSpPr>
            <a:spLocks noGrp="1"/>
          </p:cNvSpPr>
          <p:nvPr>
            <p:ph type="sldNum" sz="quarter" idx="5"/>
          </p:nvPr>
        </p:nvSpPr>
        <p:spPr>
          <a:noFill/>
        </p:spPr>
        <p:txBody>
          <a:bodyPr/>
          <a:lstStyle/>
          <a:p>
            <a:fld id="{B80D7C97-7BE3-4FFF-88C8-C2729D82DAEE}" type="slidenum">
              <a:rPr lang="en-US"/>
              <a:pPr/>
              <a:t>24</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Slide Image Placeholder 1"/>
          <p:cNvSpPr>
            <a:spLocks noGrp="1" noRot="1" noChangeAspect="1" noTextEdit="1"/>
          </p:cNvSpPr>
          <p:nvPr>
            <p:ph type="sldImg"/>
          </p:nvPr>
        </p:nvSpPr>
        <p:spPr>
          <a:xfrm>
            <a:off x="1716088" y="692150"/>
            <a:ext cx="3597275" cy="2698750"/>
          </a:xfrm>
          <a:ln/>
        </p:spPr>
      </p:sp>
      <p:sp>
        <p:nvSpPr>
          <p:cNvPr id="63491" name="Notes Placeholder 2"/>
          <p:cNvSpPr>
            <a:spLocks noGrp="1"/>
          </p:cNvSpPr>
          <p:nvPr>
            <p:ph type="body" idx="1"/>
          </p:nvPr>
        </p:nvSpPr>
        <p:spPr>
          <a:noFill/>
          <a:ln/>
        </p:spPr>
        <p:txBody>
          <a:bodyPr/>
          <a:lstStyle/>
          <a:p>
            <a:endParaRPr lang="en-US" smtClean="0"/>
          </a:p>
        </p:txBody>
      </p:sp>
      <p:sp>
        <p:nvSpPr>
          <p:cNvPr id="63492" name="Slide Number Placeholder 3"/>
          <p:cNvSpPr>
            <a:spLocks noGrp="1"/>
          </p:cNvSpPr>
          <p:nvPr>
            <p:ph type="sldNum" sz="quarter" idx="5"/>
          </p:nvPr>
        </p:nvSpPr>
        <p:spPr>
          <a:noFill/>
        </p:spPr>
        <p:txBody>
          <a:bodyPr/>
          <a:lstStyle/>
          <a:p>
            <a:fld id="{BA51663F-5508-4EDC-8DA9-09C9480195AD}" type="slidenum">
              <a:rPr lang="en-US"/>
              <a:pPr/>
              <a:t>25</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Slide Image Placeholder 1"/>
          <p:cNvSpPr>
            <a:spLocks noGrp="1" noRot="1" noChangeAspect="1" noTextEdit="1"/>
          </p:cNvSpPr>
          <p:nvPr>
            <p:ph type="sldImg"/>
          </p:nvPr>
        </p:nvSpPr>
        <p:spPr>
          <a:xfrm>
            <a:off x="1716088" y="692150"/>
            <a:ext cx="3597275" cy="2698750"/>
          </a:xfrm>
          <a:ln/>
        </p:spPr>
      </p:sp>
      <p:sp>
        <p:nvSpPr>
          <p:cNvPr id="64515" name="Notes Placeholder 2"/>
          <p:cNvSpPr>
            <a:spLocks noGrp="1"/>
          </p:cNvSpPr>
          <p:nvPr>
            <p:ph type="body" idx="1"/>
          </p:nvPr>
        </p:nvSpPr>
        <p:spPr>
          <a:noFill/>
          <a:ln/>
        </p:spPr>
        <p:txBody>
          <a:bodyPr/>
          <a:lstStyle/>
          <a:p>
            <a:endParaRPr lang="en-US" smtClean="0"/>
          </a:p>
        </p:txBody>
      </p:sp>
      <p:sp>
        <p:nvSpPr>
          <p:cNvPr id="64516" name="Slide Number Placeholder 3"/>
          <p:cNvSpPr>
            <a:spLocks noGrp="1"/>
          </p:cNvSpPr>
          <p:nvPr>
            <p:ph type="sldNum" sz="quarter" idx="5"/>
          </p:nvPr>
        </p:nvSpPr>
        <p:spPr>
          <a:noFill/>
        </p:spPr>
        <p:txBody>
          <a:bodyPr/>
          <a:lstStyle/>
          <a:p>
            <a:fld id="{A390CA58-1AA6-4848-8A52-D760D78E7426}" type="slidenum">
              <a:rPr lang="en-US"/>
              <a:pPr/>
              <a:t>26</a:t>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7"/>
          <p:cNvSpPr>
            <a:spLocks noGrp="1" noChangeArrowheads="1"/>
          </p:cNvSpPr>
          <p:nvPr>
            <p:ph type="sldNum" sz="quarter" idx="5"/>
          </p:nvPr>
        </p:nvSpPr>
        <p:spPr>
          <a:noFill/>
        </p:spPr>
        <p:txBody>
          <a:bodyPr/>
          <a:lstStyle/>
          <a:p>
            <a:fld id="{28FEAF40-B97E-43DE-B954-BFD1DE1EE6E9}" type="slidenum">
              <a:rPr lang="en-US"/>
              <a:pPr/>
              <a:t>27</a:t>
            </a:fld>
            <a:endParaRPr lang="en-US"/>
          </a:p>
        </p:txBody>
      </p:sp>
      <p:sp>
        <p:nvSpPr>
          <p:cNvPr id="65539" name="Rectangle 2"/>
          <p:cNvSpPr>
            <a:spLocks noChangeArrowheads="1" noTextEdit="1"/>
          </p:cNvSpPr>
          <p:nvPr>
            <p:ph type="sldImg"/>
          </p:nvPr>
        </p:nvSpPr>
        <p:spPr>
          <a:xfrm>
            <a:off x="1162050" y="692150"/>
            <a:ext cx="4610100" cy="3457575"/>
          </a:xfrm>
          <a:ln/>
        </p:spPr>
      </p:sp>
      <p:sp>
        <p:nvSpPr>
          <p:cNvPr id="65540" name="Rectangle 3"/>
          <p:cNvSpPr>
            <a:spLocks noGrp="1" noChangeArrowheads="1"/>
          </p:cNvSpPr>
          <p:nvPr>
            <p:ph type="body" idx="1"/>
          </p:nvPr>
        </p:nvSpPr>
        <p:spPr>
          <a:xfrm>
            <a:off x="923925" y="4379913"/>
            <a:ext cx="5086350" cy="4148137"/>
          </a:xfrm>
          <a:noFill/>
          <a:ln/>
        </p:spPr>
        <p:txBody>
          <a:bodyPr/>
          <a:lstStyle/>
          <a:p>
            <a:pPr eaLnBrk="1" hangingPunct="1"/>
            <a:r>
              <a:rPr lang="en-GB" smtClean="0"/>
              <a:t>In Revit, a lot of important data is stored in element parameters.</a:t>
            </a:r>
          </a:p>
          <a:p>
            <a:pPr eaLnBrk="1" hangingPunct="1"/>
            <a:r>
              <a:rPr lang="en-GB" smtClean="0"/>
              <a:t>In this section, we explore different methods of accessing and modifying parameters, exporting them to external applications, importing modified data back in again, and handling shared, hidden, and per-document parameters.</a:t>
            </a:r>
          </a:p>
          <a:p>
            <a:pPr eaLnBrk="1" hangingPunct="1"/>
            <a:endParaRPr lang="en-GB"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Slide Image Placeholder 1"/>
          <p:cNvSpPr>
            <a:spLocks noGrp="1" noRot="1" noChangeAspect="1" noTextEdit="1"/>
          </p:cNvSpPr>
          <p:nvPr>
            <p:ph type="sldImg"/>
          </p:nvPr>
        </p:nvSpPr>
        <p:spPr>
          <a:xfrm>
            <a:off x="1716088" y="692150"/>
            <a:ext cx="3597275" cy="2698750"/>
          </a:xfrm>
          <a:ln/>
        </p:spPr>
      </p:sp>
      <p:sp>
        <p:nvSpPr>
          <p:cNvPr id="66563" name="Notes Placeholder 2"/>
          <p:cNvSpPr>
            <a:spLocks noGrp="1"/>
          </p:cNvSpPr>
          <p:nvPr>
            <p:ph type="body" idx="1"/>
          </p:nvPr>
        </p:nvSpPr>
        <p:spPr>
          <a:noFill/>
          <a:ln/>
        </p:spPr>
        <p:txBody>
          <a:bodyPr/>
          <a:lstStyle/>
          <a:p>
            <a:endParaRPr lang="en-US" smtClean="0"/>
          </a:p>
        </p:txBody>
      </p:sp>
      <p:sp>
        <p:nvSpPr>
          <p:cNvPr id="66564" name="Slide Number Placeholder 3"/>
          <p:cNvSpPr>
            <a:spLocks noGrp="1"/>
          </p:cNvSpPr>
          <p:nvPr>
            <p:ph type="sldNum" sz="quarter" idx="5"/>
          </p:nvPr>
        </p:nvSpPr>
        <p:spPr>
          <a:noFill/>
        </p:spPr>
        <p:txBody>
          <a:bodyPr/>
          <a:lstStyle/>
          <a:p>
            <a:fld id="{FEF8E2EC-19D5-4C2E-B86F-125C71D6F531}" type="slidenum">
              <a:rPr lang="en-US"/>
              <a:pPr/>
              <a:t>28</a:t>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p:spPr>
        <p:txBody>
          <a:bodyPr/>
          <a:lstStyle/>
          <a:p>
            <a:fld id="{7ADBADEB-A461-42B1-A1C1-B1062EAA48CB}" type="slidenum">
              <a:rPr lang="en-US"/>
              <a:pPr/>
              <a:t>29</a:t>
            </a:fld>
            <a:endParaRPr lang="en-US"/>
          </a:p>
        </p:txBody>
      </p:sp>
      <p:sp>
        <p:nvSpPr>
          <p:cNvPr id="67587" name="Rectangle 2"/>
          <p:cNvSpPr>
            <a:spLocks noChangeArrowheads="1" noTextEdit="1"/>
          </p:cNvSpPr>
          <p:nvPr>
            <p:ph type="sldImg"/>
          </p:nvPr>
        </p:nvSpPr>
        <p:spPr>
          <a:xfrm>
            <a:off x="1162050" y="692150"/>
            <a:ext cx="4610100" cy="3457575"/>
          </a:xfrm>
          <a:ln/>
        </p:spPr>
      </p:sp>
      <p:sp>
        <p:nvSpPr>
          <p:cNvPr id="67588" name="Rectangle 3"/>
          <p:cNvSpPr>
            <a:spLocks noGrp="1" noChangeArrowheads="1"/>
          </p:cNvSpPr>
          <p:nvPr>
            <p:ph type="body" idx="1"/>
          </p:nvPr>
        </p:nvSpPr>
        <p:spPr>
          <a:xfrm>
            <a:off x="923925" y="4379913"/>
            <a:ext cx="5086350" cy="4148137"/>
          </a:xfrm>
          <a:noFill/>
          <a:ln/>
        </p:spPr>
        <p:txBody>
          <a:bodyPr/>
          <a:lstStyle/>
          <a:p>
            <a:pPr eaLnBrk="1" hangingPunct="1"/>
            <a:endParaRPr lang="en-GB"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7"/>
          <p:cNvSpPr>
            <a:spLocks noGrp="1" noChangeArrowheads="1"/>
          </p:cNvSpPr>
          <p:nvPr>
            <p:ph type="sldNum" sz="quarter" idx="5"/>
          </p:nvPr>
        </p:nvSpPr>
        <p:spPr>
          <a:noFill/>
        </p:spPr>
        <p:txBody>
          <a:bodyPr/>
          <a:lstStyle/>
          <a:p>
            <a:fld id="{37D49A1A-4043-436A-B44F-2684D2C7DF2C}" type="slidenum">
              <a:rPr lang="en-US"/>
              <a:pPr/>
              <a:t>30</a:t>
            </a:fld>
            <a:endParaRPr lang="en-US"/>
          </a:p>
        </p:txBody>
      </p:sp>
      <p:sp>
        <p:nvSpPr>
          <p:cNvPr id="68611" name="Rectangle 2"/>
          <p:cNvSpPr>
            <a:spLocks noChangeArrowheads="1" noTextEdit="1"/>
          </p:cNvSpPr>
          <p:nvPr>
            <p:ph type="sldImg"/>
          </p:nvPr>
        </p:nvSpPr>
        <p:spPr>
          <a:xfrm>
            <a:off x="1162050" y="692150"/>
            <a:ext cx="4610100" cy="3457575"/>
          </a:xfrm>
          <a:ln/>
        </p:spPr>
      </p:sp>
      <p:sp>
        <p:nvSpPr>
          <p:cNvPr id="68612" name="Rectangle 3"/>
          <p:cNvSpPr>
            <a:spLocks noGrp="1" noChangeArrowheads="1"/>
          </p:cNvSpPr>
          <p:nvPr>
            <p:ph type="body" idx="1"/>
          </p:nvPr>
        </p:nvSpPr>
        <p:spPr>
          <a:xfrm>
            <a:off x="923925" y="4379913"/>
            <a:ext cx="5086350" cy="4148137"/>
          </a:xfrm>
          <a:noFill/>
          <a:ln/>
        </p:spPr>
        <p:txBody>
          <a:bodyPr/>
          <a:lstStyle/>
          <a:p>
            <a:r>
              <a:rPr lang="en-US" smtClean="0"/>
              <a:t>This is intended for a collection of small functions for a quick test.  </a:t>
            </a:r>
          </a:p>
          <a:p>
            <a:r>
              <a:rPr lang="en-US" smtClean="0"/>
              <a:t>Please see TestCmds.cs --&gt; CmdTestShell --&gt; CreateAndAddTests(), where this class is hooked to the CmdTest framework. </a:t>
            </a:r>
          </a:p>
          <a:p>
            <a:r>
              <a:rPr lang="en-US" smtClean="0"/>
              <a:t>Use m_revitApp to access the application object. </a:t>
            </a:r>
          </a:p>
          <a:p>
            <a:endParaRPr lang="en-US" smtClean="0"/>
          </a:p>
          <a:p>
            <a:endParaRPr lang="en-US" smtClean="0"/>
          </a:p>
          <a:p>
            <a:endParaRPr lang="en-GB"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7"/>
          <p:cNvSpPr>
            <a:spLocks noGrp="1" noChangeArrowheads="1"/>
          </p:cNvSpPr>
          <p:nvPr>
            <p:ph type="sldNum" sz="quarter" idx="5"/>
          </p:nvPr>
        </p:nvSpPr>
        <p:spPr>
          <a:noFill/>
        </p:spPr>
        <p:txBody>
          <a:bodyPr/>
          <a:lstStyle/>
          <a:p>
            <a:fld id="{DD5EDEA6-2DE6-4C2B-8EBE-7B7A84B48470}" type="slidenum">
              <a:rPr lang="en-US"/>
              <a:pPr/>
              <a:t>4</a:t>
            </a:fld>
            <a:endParaRPr lang="en-US"/>
          </a:p>
        </p:txBody>
      </p:sp>
      <p:sp>
        <p:nvSpPr>
          <p:cNvPr id="41987" name="Rectangle 2"/>
          <p:cNvSpPr>
            <a:spLocks noChangeArrowheads="1" noTextEdit="1"/>
          </p:cNvSpPr>
          <p:nvPr>
            <p:ph type="sldImg"/>
          </p:nvPr>
        </p:nvSpPr>
        <p:spPr>
          <a:xfrm>
            <a:off x="1716088" y="692150"/>
            <a:ext cx="3597275" cy="2698750"/>
          </a:xfrm>
          <a:ln/>
        </p:spPr>
      </p:sp>
      <p:sp>
        <p:nvSpPr>
          <p:cNvPr id="41988" name="Rectangle 3"/>
          <p:cNvSpPr>
            <a:spLocks noGrp="1" noChangeArrowheads="1"/>
          </p:cNvSpPr>
          <p:nvPr>
            <p:ph type="body" idx="1"/>
          </p:nvPr>
        </p:nvSpPr>
        <p:spPr>
          <a:noFill/>
          <a:ln/>
        </p:spPr>
        <p:txBody>
          <a:bodyPr/>
          <a:lstStyle/>
          <a:p>
            <a:pPr eaLnBrk="1" hangingPunct="1"/>
            <a:r>
              <a:rPr lang="en-GB" sz="2400" smtClean="0"/>
              <a:t>Mysterious element list </a:t>
            </a: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7"/>
          <p:cNvSpPr>
            <a:spLocks noGrp="1" noChangeArrowheads="1"/>
          </p:cNvSpPr>
          <p:nvPr>
            <p:ph type="sldNum" sz="quarter" idx="5"/>
          </p:nvPr>
        </p:nvSpPr>
        <p:spPr>
          <a:noFill/>
        </p:spPr>
        <p:txBody>
          <a:bodyPr/>
          <a:lstStyle/>
          <a:p>
            <a:fld id="{6E5E24E4-35CE-4D1A-8D3E-C789D15A274D}" type="slidenum">
              <a:rPr lang="en-US"/>
              <a:pPr/>
              <a:t>31</a:t>
            </a:fld>
            <a:endParaRPr lang="en-US"/>
          </a:p>
        </p:txBody>
      </p:sp>
      <p:sp>
        <p:nvSpPr>
          <p:cNvPr id="69635" name="Rectangle 2"/>
          <p:cNvSpPr>
            <a:spLocks noChangeArrowheads="1" noTextEdit="1"/>
          </p:cNvSpPr>
          <p:nvPr>
            <p:ph type="sldImg"/>
          </p:nvPr>
        </p:nvSpPr>
        <p:spPr>
          <a:xfrm>
            <a:off x="1716088" y="692150"/>
            <a:ext cx="3597275" cy="2698750"/>
          </a:xfrm>
          <a:ln/>
        </p:spPr>
      </p:sp>
      <p:sp>
        <p:nvSpPr>
          <p:cNvPr id="69636"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7"/>
          <p:cNvSpPr>
            <a:spLocks noGrp="1" noChangeArrowheads="1"/>
          </p:cNvSpPr>
          <p:nvPr>
            <p:ph type="sldNum" sz="quarter" idx="5"/>
          </p:nvPr>
        </p:nvSpPr>
        <p:spPr>
          <a:noFill/>
        </p:spPr>
        <p:txBody>
          <a:bodyPr/>
          <a:lstStyle/>
          <a:p>
            <a:fld id="{7F1AF3E4-BBCD-42AE-BEF7-0344DDE4CA05}" type="slidenum">
              <a:rPr lang="en-US"/>
              <a:pPr/>
              <a:t>32</a:t>
            </a:fld>
            <a:endParaRPr lang="en-US"/>
          </a:p>
        </p:txBody>
      </p:sp>
      <p:sp>
        <p:nvSpPr>
          <p:cNvPr id="70659" name="Rectangle 2"/>
          <p:cNvSpPr>
            <a:spLocks noChangeArrowheads="1" noTextEdit="1"/>
          </p:cNvSpPr>
          <p:nvPr>
            <p:ph type="sldImg"/>
          </p:nvPr>
        </p:nvSpPr>
        <p:spPr>
          <a:xfrm>
            <a:off x="1716088" y="692150"/>
            <a:ext cx="3597275" cy="2698750"/>
          </a:xfrm>
          <a:ln/>
        </p:spPr>
      </p:sp>
      <p:sp>
        <p:nvSpPr>
          <p:cNvPr id="70660" name="Rectangle 3"/>
          <p:cNvSpPr>
            <a:spLocks noGrp="1" noChangeArrowheads="1"/>
          </p:cNvSpPr>
          <p:nvPr>
            <p:ph type="body" idx="1"/>
          </p:nvPr>
        </p:nvSpPr>
        <p:spPr>
          <a:noFill/>
          <a:ln/>
        </p:spPr>
        <p:txBody>
          <a:bodyPr/>
          <a:lstStyle/>
          <a:p>
            <a:pPr eaLnBrk="1" hangingPunct="1">
              <a:buFontTx/>
              <a:buChar char="-"/>
            </a:pPr>
            <a:endParaRPr lang="en-US" sz="2400" smtClean="0"/>
          </a:p>
          <a:p>
            <a:pPr eaLnBrk="1" hangingPunct="1"/>
            <a:endParaRPr lang="en-GB" sz="2400" smtClean="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7"/>
          <p:cNvSpPr>
            <a:spLocks noGrp="1" noChangeArrowheads="1"/>
          </p:cNvSpPr>
          <p:nvPr>
            <p:ph type="sldNum" sz="quarter" idx="5"/>
          </p:nvPr>
        </p:nvSpPr>
        <p:spPr>
          <a:noFill/>
        </p:spPr>
        <p:txBody>
          <a:bodyPr/>
          <a:lstStyle/>
          <a:p>
            <a:fld id="{0F937715-97BF-4D77-9A8A-5C5BEA178993}" type="slidenum">
              <a:rPr lang="en-US"/>
              <a:pPr/>
              <a:t>33</a:t>
            </a:fld>
            <a:endParaRPr lang="en-US"/>
          </a:p>
        </p:txBody>
      </p:sp>
      <p:sp>
        <p:nvSpPr>
          <p:cNvPr id="71683" name="Rectangle 2"/>
          <p:cNvSpPr>
            <a:spLocks noChangeArrowheads="1" noTextEdit="1"/>
          </p:cNvSpPr>
          <p:nvPr>
            <p:ph type="sldImg"/>
          </p:nvPr>
        </p:nvSpPr>
        <p:spPr>
          <a:xfrm>
            <a:off x="1716088" y="692150"/>
            <a:ext cx="3597275" cy="2698750"/>
          </a:xfrm>
          <a:ln/>
        </p:spPr>
      </p:sp>
      <p:sp>
        <p:nvSpPr>
          <p:cNvPr id="71684"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7"/>
          <p:cNvSpPr>
            <a:spLocks noGrp="1" noChangeArrowheads="1"/>
          </p:cNvSpPr>
          <p:nvPr>
            <p:ph type="sldNum" sz="quarter" idx="5"/>
          </p:nvPr>
        </p:nvSpPr>
        <p:spPr>
          <a:noFill/>
        </p:spPr>
        <p:txBody>
          <a:bodyPr/>
          <a:lstStyle/>
          <a:p>
            <a:fld id="{3E38AADB-9FB0-4598-8014-2F653624F05B}" type="slidenum">
              <a:rPr lang="en-US"/>
              <a:pPr/>
              <a:t>34</a:t>
            </a:fld>
            <a:endParaRPr lang="en-US"/>
          </a:p>
        </p:txBody>
      </p:sp>
      <p:sp>
        <p:nvSpPr>
          <p:cNvPr id="72707" name="Rectangle 2"/>
          <p:cNvSpPr>
            <a:spLocks noChangeArrowheads="1" noTextEdit="1"/>
          </p:cNvSpPr>
          <p:nvPr>
            <p:ph type="sldImg"/>
          </p:nvPr>
        </p:nvSpPr>
        <p:spPr>
          <a:xfrm>
            <a:off x="1716088" y="692150"/>
            <a:ext cx="3597275" cy="2698750"/>
          </a:xfrm>
          <a:ln/>
        </p:spPr>
      </p:sp>
      <p:sp>
        <p:nvSpPr>
          <p:cNvPr id="72708"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7"/>
          <p:cNvSpPr>
            <a:spLocks noGrp="1" noChangeArrowheads="1"/>
          </p:cNvSpPr>
          <p:nvPr>
            <p:ph type="sldNum" sz="quarter" idx="5"/>
          </p:nvPr>
        </p:nvSpPr>
        <p:spPr>
          <a:noFill/>
        </p:spPr>
        <p:txBody>
          <a:bodyPr/>
          <a:lstStyle/>
          <a:p>
            <a:fld id="{F1393352-9145-4EF1-A71A-79BDBC5748A4}" type="slidenum">
              <a:rPr lang="en-US"/>
              <a:pPr/>
              <a:t>35</a:t>
            </a:fld>
            <a:endParaRPr lang="en-US"/>
          </a:p>
        </p:txBody>
      </p:sp>
      <p:sp>
        <p:nvSpPr>
          <p:cNvPr id="73731" name="Rectangle 2"/>
          <p:cNvSpPr>
            <a:spLocks noChangeArrowheads="1" noTextEdit="1"/>
          </p:cNvSpPr>
          <p:nvPr>
            <p:ph type="sldImg"/>
          </p:nvPr>
        </p:nvSpPr>
        <p:spPr>
          <a:xfrm>
            <a:off x="1716088" y="692150"/>
            <a:ext cx="3597275" cy="2698750"/>
          </a:xfrm>
          <a:solidFill>
            <a:srgbClr val="FFFFFF"/>
          </a:solidFill>
          <a:ln/>
        </p:spPr>
      </p:sp>
      <p:sp>
        <p:nvSpPr>
          <p:cNvPr id="73732" name="Rectangle 3"/>
          <p:cNvSpPr>
            <a:spLocks noChangeArrowheads="1"/>
          </p:cNvSpPr>
          <p:nvPr>
            <p:ph type="body" idx="1"/>
          </p:nvPr>
        </p:nvSpPr>
        <p:spPr>
          <a:solidFill>
            <a:srgbClr val="FFFFFF"/>
          </a:solidFill>
          <a:ln>
            <a:solidFill>
              <a:srgbClr val="000000"/>
            </a:solidFill>
          </a:ln>
        </p:spPr>
        <p:txBody>
          <a:bodyPr/>
          <a:lstStyle/>
          <a:p>
            <a:pPr eaLnBrk="1" hangingPunct="1"/>
            <a:endParaRPr lang="en-GB"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p:spPr>
        <p:txBody>
          <a:bodyPr/>
          <a:lstStyle/>
          <a:p>
            <a:fld id="{8C6D27ED-741B-43CD-8E50-E985727916FA}" type="slidenum">
              <a:rPr lang="en-US"/>
              <a:pPr/>
              <a:t>5</a:t>
            </a:fld>
            <a:endParaRPr lang="en-US"/>
          </a:p>
        </p:txBody>
      </p:sp>
      <p:sp>
        <p:nvSpPr>
          <p:cNvPr id="43011" name="Rectangle 2"/>
          <p:cNvSpPr>
            <a:spLocks noChangeArrowheads="1" noTextEdit="1"/>
          </p:cNvSpPr>
          <p:nvPr>
            <p:ph type="sldImg"/>
          </p:nvPr>
        </p:nvSpPr>
        <p:spPr>
          <a:xfrm>
            <a:off x="1716088" y="692150"/>
            <a:ext cx="3597275" cy="2698750"/>
          </a:xfrm>
          <a:ln/>
        </p:spPr>
      </p:sp>
      <p:sp>
        <p:nvSpPr>
          <p:cNvPr id="43012"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7"/>
          <p:cNvSpPr>
            <a:spLocks noGrp="1" noChangeArrowheads="1"/>
          </p:cNvSpPr>
          <p:nvPr>
            <p:ph type="sldNum" sz="quarter" idx="5"/>
          </p:nvPr>
        </p:nvSpPr>
        <p:spPr>
          <a:noFill/>
        </p:spPr>
        <p:txBody>
          <a:bodyPr/>
          <a:lstStyle/>
          <a:p>
            <a:fld id="{E9026D7F-0F95-40F9-8671-D880928F736F}" type="slidenum">
              <a:rPr lang="en-US"/>
              <a:pPr/>
              <a:t>6</a:t>
            </a:fld>
            <a:endParaRPr lang="en-US"/>
          </a:p>
        </p:txBody>
      </p:sp>
      <p:sp>
        <p:nvSpPr>
          <p:cNvPr id="44035" name="Rectangle 2"/>
          <p:cNvSpPr>
            <a:spLocks noChangeArrowheads="1" noTextEdit="1"/>
          </p:cNvSpPr>
          <p:nvPr>
            <p:ph type="sldImg"/>
          </p:nvPr>
        </p:nvSpPr>
        <p:spPr>
          <a:xfrm>
            <a:off x="1716088" y="692150"/>
            <a:ext cx="3597275" cy="2698750"/>
          </a:xfrm>
          <a:ln/>
        </p:spPr>
      </p:sp>
      <p:sp>
        <p:nvSpPr>
          <p:cNvPr id="44036"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7"/>
          <p:cNvSpPr>
            <a:spLocks noGrp="1" noChangeArrowheads="1"/>
          </p:cNvSpPr>
          <p:nvPr>
            <p:ph type="sldNum" sz="quarter" idx="5"/>
          </p:nvPr>
        </p:nvSpPr>
        <p:spPr>
          <a:noFill/>
        </p:spPr>
        <p:txBody>
          <a:bodyPr/>
          <a:lstStyle/>
          <a:p>
            <a:fld id="{1A33870F-E08C-441F-8678-3B8D9EFF711B}" type="slidenum">
              <a:rPr lang="en-US"/>
              <a:pPr/>
              <a:t>7</a:t>
            </a:fld>
            <a:endParaRPr lang="en-US"/>
          </a:p>
        </p:txBody>
      </p:sp>
      <p:sp>
        <p:nvSpPr>
          <p:cNvPr id="45059" name="Rectangle 2"/>
          <p:cNvSpPr>
            <a:spLocks noChangeArrowheads="1" noTextEdit="1"/>
          </p:cNvSpPr>
          <p:nvPr>
            <p:ph type="sldImg"/>
          </p:nvPr>
        </p:nvSpPr>
        <p:spPr>
          <a:xfrm>
            <a:off x="1716088" y="692150"/>
            <a:ext cx="3597275" cy="2698750"/>
          </a:xfrm>
          <a:ln/>
        </p:spPr>
      </p:sp>
      <p:sp>
        <p:nvSpPr>
          <p:cNvPr id="45060" name="Rectangle 3"/>
          <p:cNvSpPr>
            <a:spLocks noGrp="1" noChangeArrowheads="1"/>
          </p:cNvSpPr>
          <p:nvPr>
            <p:ph type="body" idx="1"/>
          </p:nvPr>
        </p:nvSpPr>
        <p:spPr>
          <a:noFill/>
          <a:ln/>
        </p:spPr>
        <p:txBody>
          <a:bodyPr/>
          <a:lstStyle/>
          <a:p>
            <a:pPr eaLnBrk="1" hangingPunct="1"/>
            <a:r>
              <a:rPr lang="en-US" smtClean="0"/>
              <a:t>Identifying Revit elements can be brain twisting .  Normally, we can determine objects by object types or classes… But with Revit, it is not the case. </a:t>
            </a:r>
          </a:p>
          <a:p>
            <a:pPr eaLnBrk="1" hangingPunct="1"/>
            <a:r>
              <a:rPr lang="en-US" smtClean="0"/>
              <a:t>Let’s first look at the classes defined for Revit. </a:t>
            </a:r>
          </a:p>
          <a:p>
            <a:pPr eaLnBrk="1" hangingPunct="1"/>
            <a:endParaRPr lang="en-GB"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7"/>
          <p:cNvSpPr>
            <a:spLocks noGrp="1" noChangeArrowheads="1"/>
          </p:cNvSpPr>
          <p:nvPr>
            <p:ph type="sldNum" sz="quarter" idx="5"/>
          </p:nvPr>
        </p:nvSpPr>
        <p:spPr>
          <a:noFill/>
        </p:spPr>
        <p:txBody>
          <a:bodyPr/>
          <a:lstStyle/>
          <a:p>
            <a:fld id="{3B886A8E-AA30-4CF5-A195-205682A30986}" type="slidenum">
              <a:rPr lang="en-US"/>
              <a:pPr/>
              <a:t>8</a:t>
            </a:fld>
            <a:endParaRPr lang="en-US"/>
          </a:p>
        </p:txBody>
      </p:sp>
      <p:sp>
        <p:nvSpPr>
          <p:cNvPr id="46083" name="Rectangle 2"/>
          <p:cNvSpPr>
            <a:spLocks noChangeArrowheads="1" noTextEdit="1"/>
          </p:cNvSpPr>
          <p:nvPr>
            <p:ph type="sldImg"/>
          </p:nvPr>
        </p:nvSpPr>
        <p:spPr>
          <a:xfrm>
            <a:off x="1716088" y="692150"/>
            <a:ext cx="3597275" cy="2698750"/>
          </a:xfrm>
          <a:ln/>
        </p:spPr>
      </p:sp>
      <p:sp>
        <p:nvSpPr>
          <p:cNvPr id="46084" name="Rectangle 3"/>
          <p:cNvSpPr>
            <a:spLocks noGrp="1" noChangeArrowheads="1"/>
          </p:cNvSpPr>
          <p:nvPr>
            <p:ph type="body" idx="1"/>
          </p:nvPr>
        </p:nvSpPr>
        <p:spPr>
          <a:noFill/>
          <a:ln/>
        </p:spPr>
        <p:txBody>
          <a:bodyPr/>
          <a:lstStyle/>
          <a:p>
            <a:pPr eaLnBrk="1" hangingPunct="1"/>
            <a:r>
              <a:rPr lang="en-GB" smtClean="0"/>
              <a:t>Here is an overview of the Revit classes provided by the API, in "Revit API Diagram.rvt".</a:t>
            </a:r>
          </a:p>
          <a:p>
            <a:pPr eaLnBrk="1" hangingPunct="1"/>
            <a:r>
              <a:rPr lang="en-GB" smtClean="0"/>
              <a:t>The model is rather large ... and unreadable ... so let us look at a subset of interesting classes and highlight some of them.</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7"/>
          <p:cNvSpPr>
            <a:spLocks noGrp="1" noChangeArrowheads="1"/>
          </p:cNvSpPr>
          <p:nvPr>
            <p:ph type="sldNum" sz="quarter" idx="5"/>
          </p:nvPr>
        </p:nvSpPr>
        <p:spPr>
          <a:noFill/>
        </p:spPr>
        <p:txBody>
          <a:bodyPr/>
          <a:lstStyle/>
          <a:p>
            <a:fld id="{034D5926-F955-4658-BFC2-7D902F5EE73D}" type="slidenum">
              <a:rPr lang="en-US"/>
              <a:pPr/>
              <a:t>9</a:t>
            </a:fld>
            <a:endParaRPr lang="en-US"/>
          </a:p>
        </p:txBody>
      </p:sp>
      <p:sp>
        <p:nvSpPr>
          <p:cNvPr id="47107" name="Rectangle 2"/>
          <p:cNvSpPr>
            <a:spLocks noChangeArrowheads="1" noTextEdit="1"/>
          </p:cNvSpPr>
          <p:nvPr>
            <p:ph type="sldImg"/>
          </p:nvPr>
        </p:nvSpPr>
        <p:spPr>
          <a:xfrm>
            <a:off x="1716088" y="692150"/>
            <a:ext cx="3597275" cy="2698750"/>
          </a:xfrm>
          <a:ln/>
        </p:spPr>
      </p:sp>
      <p:sp>
        <p:nvSpPr>
          <p:cNvPr id="47108" name="Rectangle 3"/>
          <p:cNvSpPr>
            <a:spLocks noGrp="1" noChangeArrowheads="1"/>
          </p:cNvSpPr>
          <p:nvPr>
            <p:ph type="body" idx="1"/>
          </p:nvPr>
        </p:nvSpPr>
        <p:spPr>
          <a:noFill/>
          <a:ln/>
        </p:spPr>
        <p:txBody>
          <a:bodyPr/>
          <a:lstStyle/>
          <a:p>
            <a:pPr eaLnBrk="1" hangingPunct="1"/>
            <a:r>
              <a:rPr lang="en-GB" smtClean="0"/>
              <a:t>Here is an overview of the Revit classes provided by the API, in "Revit API Diagram.rvt".</a:t>
            </a:r>
          </a:p>
          <a:p>
            <a:pPr eaLnBrk="1" hangingPunct="1"/>
            <a:r>
              <a:rPr lang="en-GB" smtClean="0"/>
              <a:t>The model is rather large ... and unreadable ... so let us look at a subset of interesting classes and highlight some of them.</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7"/>
          <p:cNvSpPr>
            <a:spLocks noGrp="1" noChangeArrowheads="1"/>
          </p:cNvSpPr>
          <p:nvPr>
            <p:ph type="sldNum" sz="quarter" idx="5"/>
          </p:nvPr>
        </p:nvSpPr>
        <p:spPr>
          <a:noFill/>
        </p:spPr>
        <p:txBody>
          <a:bodyPr/>
          <a:lstStyle/>
          <a:p>
            <a:fld id="{EED53D62-35DE-4F33-9D80-9E4E162DAB0E}" type="slidenum">
              <a:rPr lang="en-US"/>
              <a:pPr/>
              <a:t>10</a:t>
            </a:fld>
            <a:endParaRPr lang="en-US"/>
          </a:p>
        </p:txBody>
      </p:sp>
      <p:sp>
        <p:nvSpPr>
          <p:cNvPr id="48131" name="Rectangle 2"/>
          <p:cNvSpPr>
            <a:spLocks noChangeArrowheads="1" noTextEdit="1"/>
          </p:cNvSpPr>
          <p:nvPr>
            <p:ph type="sldImg"/>
          </p:nvPr>
        </p:nvSpPr>
        <p:spPr>
          <a:xfrm>
            <a:off x="1716088" y="692150"/>
            <a:ext cx="3597275" cy="2698750"/>
          </a:xfrm>
          <a:ln/>
        </p:spPr>
      </p:sp>
      <p:sp>
        <p:nvSpPr>
          <p:cNvPr id="48132" name="Rectangle 3"/>
          <p:cNvSpPr>
            <a:spLocks noGrp="1" noChangeArrowheads="1"/>
          </p:cNvSpPr>
          <p:nvPr>
            <p:ph type="body" idx="1"/>
          </p:nvPr>
        </p:nvSpPr>
        <p:spPr>
          <a:noFill/>
          <a:ln/>
        </p:spPr>
        <p:txBody>
          <a:bodyPr/>
          <a:lstStyle/>
          <a:p>
            <a:pPr eaLnBrk="1" hangingPunct="1"/>
            <a:r>
              <a:rPr lang="en-GB" smtClean="0"/>
              <a:t>This is a subset selected from the Revit object model.</a:t>
            </a:r>
          </a:p>
          <a:p>
            <a:pPr eaLnBrk="1" hangingPunct="1"/>
            <a:r>
              <a:rPr lang="en-GB" smtClean="0"/>
              <a:t>Some of the interesting classes have been highlighted, and the list has been split into several sublists at crucial points.</a:t>
            </a:r>
          </a:p>
          <a:p>
            <a:pPr eaLnBrk="1" hangingPunct="1"/>
            <a:r>
              <a:rPr lang="en-GB" smtClean="0"/>
              <a:t>It shows that some objects are available only in the RAC or only in the RST environment, such as RommTagType in RAC, RebarTagType, the analytical model and the loads and boundary conditions in RST.</a:t>
            </a:r>
          </a:p>
          <a:p>
            <a:pPr eaLnBrk="1" hangingPunct="1"/>
            <a:r>
              <a:rPr lang="en-GB" smtClean="0"/>
              <a:t>Everything is derived from APIObject.</a:t>
            </a:r>
          </a:p>
          <a:p>
            <a:pPr eaLnBrk="1" hangingPunct="1"/>
            <a:r>
              <a:rPr lang="en-GB" smtClean="0"/>
              <a:t>All physical BIM objects are derived from Element.</a:t>
            </a:r>
          </a:p>
          <a:p>
            <a:pPr eaLnBrk="1" hangingPunct="1"/>
            <a:r>
              <a:rPr lang="en-GB" smtClean="0"/>
              <a:t>A separate version of Application and Document is provided in the Creation namespace, for creating new elements.</a:t>
            </a: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 General Design">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8" name="Title 1"/>
          <p:cNvSpPr>
            <a:spLocks noGrp="1"/>
          </p:cNvSpPr>
          <p:nvPr>
            <p:ph type="ctrTitle"/>
          </p:nvPr>
        </p:nvSpPr>
        <p:spPr>
          <a:xfrm>
            <a:off x="1307197" y="1440596"/>
            <a:ext cx="6785937" cy="1513208"/>
          </a:xfrm>
          <a:prstGeom prst="rect">
            <a:avLst/>
          </a:prstGeom>
        </p:spPr>
        <p:txBody>
          <a:bodyPr lIns="64274" tIns="32137" rIns="64274" bIns="32137" anchor="b"/>
          <a:lstStyle>
            <a:lvl1pPr algn="l">
              <a:defRPr sz="3500" b="1" spc="-21" baseline="0">
                <a:solidFill>
                  <a:schemeClr val="bg1"/>
                </a:solidFill>
                <a:latin typeface="Arial" pitchFamily="34" charset="0"/>
                <a:cs typeface="Arial" pitchFamily="34" charset="0"/>
              </a:defRPr>
            </a:lvl1pPr>
          </a:lstStyle>
          <a:p>
            <a:r>
              <a:rPr lang="en-US" smtClean="0"/>
              <a:t>Click to edit Master title style</a:t>
            </a:r>
            <a:endParaRPr lang="en-US" dirty="0"/>
          </a:p>
        </p:txBody>
      </p:sp>
      <p:sp>
        <p:nvSpPr>
          <p:cNvPr id="9" name="Subtitle 2"/>
          <p:cNvSpPr>
            <a:spLocks noGrp="1"/>
          </p:cNvSpPr>
          <p:nvPr>
            <p:ph type="subTitle" idx="1"/>
          </p:nvPr>
        </p:nvSpPr>
        <p:spPr>
          <a:xfrm>
            <a:off x="1307195" y="3287287"/>
            <a:ext cx="5706360" cy="486134"/>
          </a:xfrm>
          <a:prstGeom prst="rect">
            <a:avLst/>
          </a:prstGeom>
        </p:spPr>
        <p:txBody>
          <a:bodyPr lIns="64274" tIns="32137" rIns="64274" bIns="32137"/>
          <a:lstStyle>
            <a:lvl1pPr marL="0" indent="0" algn="l">
              <a:buNone/>
              <a:defRPr sz="2200" b="1" spc="-14" baseline="0">
                <a:solidFill>
                  <a:srgbClr val="C0C0C0"/>
                </a:solidFill>
                <a:latin typeface="Arial" pitchFamily="34" charset="0"/>
                <a:cs typeface="Arial" pitchFamily="34" charset="0"/>
              </a:defRPr>
            </a:lvl1pPr>
            <a:lvl2pPr marL="457088" indent="0" algn="ctr">
              <a:buNone/>
              <a:defRPr>
                <a:solidFill>
                  <a:schemeClr val="tx1">
                    <a:tint val="75000"/>
                  </a:schemeClr>
                </a:solidFill>
              </a:defRPr>
            </a:lvl2pPr>
            <a:lvl3pPr marL="914174" indent="0" algn="ctr">
              <a:buNone/>
              <a:defRPr>
                <a:solidFill>
                  <a:schemeClr val="tx1">
                    <a:tint val="75000"/>
                  </a:schemeClr>
                </a:solidFill>
              </a:defRPr>
            </a:lvl3pPr>
            <a:lvl4pPr marL="1371262" indent="0" algn="ctr">
              <a:buNone/>
              <a:defRPr>
                <a:solidFill>
                  <a:schemeClr val="tx1">
                    <a:tint val="75000"/>
                  </a:schemeClr>
                </a:solidFill>
              </a:defRPr>
            </a:lvl4pPr>
            <a:lvl5pPr marL="1828350" indent="0" algn="ctr">
              <a:buNone/>
              <a:defRPr>
                <a:solidFill>
                  <a:schemeClr val="tx1">
                    <a:tint val="75000"/>
                  </a:schemeClr>
                </a:solidFill>
              </a:defRPr>
            </a:lvl5pPr>
            <a:lvl6pPr marL="2285438" indent="0" algn="ctr">
              <a:buNone/>
              <a:defRPr>
                <a:solidFill>
                  <a:schemeClr val="tx1">
                    <a:tint val="75000"/>
                  </a:schemeClr>
                </a:solidFill>
              </a:defRPr>
            </a:lvl6pPr>
            <a:lvl7pPr marL="2742525" indent="0" algn="ctr">
              <a:buNone/>
              <a:defRPr>
                <a:solidFill>
                  <a:schemeClr val="tx1">
                    <a:tint val="75000"/>
                  </a:schemeClr>
                </a:solidFill>
              </a:defRPr>
            </a:lvl7pPr>
            <a:lvl8pPr marL="3199612" indent="0" algn="ctr">
              <a:buNone/>
              <a:defRPr>
                <a:solidFill>
                  <a:schemeClr val="tx1">
                    <a:tint val="75000"/>
                  </a:schemeClr>
                </a:solidFill>
              </a:defRPr>
            </a:lvl8pPr>
            <a:lvl9pPr marL="3656699" indent="0" algn="ctr">
              <a:buNone/>
              <a:defRPr>
                <a:solidFill>
                  <a:schemeClr val="tx1">
                    <a:tint val="75000"/>
                  </a:schemeClr>
                </a:solidFill>
              </a:defRPr>
            </a:lvl9pPr>
          </a:lstStyle>
          <a:p>
            <a:r>
              <a:rPr lang="en-US" smtClean="0"/>
              <a:t>Click to edit Master subtitle style</a:t>
            </a:r>
            <a:endParaRPr lang="en-US" dirty="0"/>
          </a:p>
        </p:txBody>
      </p:sp>
      <p:sp>
        <p:nvSpPr>
          <p:cNvPr id="10" name="Text Placeholder 22"/>
          <p:cNvSpPr>
            <a:spLocks noGrp="1"/>
          </p:cNvSpPr>
          <p:nvPr>
            <p:ph type="body" sz="quarter" idx="10"/>
          </p:nvPr>
        </p:nvSpPr>
        <p:spPr>
          <a:xfrm>
            <a:off x="1307195" y="3645553"/>
            <a:ext cx="5717994" cy="964360"/>
          </a:xfrm>
          <a:prstGeom prst="rect">
            <a:avLst/>
          </a:prstGeom>
        </p:spPr>
        <p:txBody>
          <a:bodyPr lIns="64274" tIns="32137" rIns="64274" bIns="32137"/>
          <a:lstStyle>
            <a:lvl1pPr marL="342816" marR="0" indent="-342816" algn="l" defTabSz="914174" rtl="0" eaLnBrk="1" fontAlgn="auto" latinLnBrk="0" hangingPunct="1">
              <a:lnSpc>
                <a:spcPct val="100000"/>
              </a:lnSpc>
              <a:spcBef>
                <a:spcPct val="20000"/>
              </a:spcBef>
              <a:spcAft>
                <a:spcPts val="0"/>
              </a:spcAft>
              <a:buClrTx/>
              <a:buSzTx/>
              <a:buFont typeface="Arial" pitchFamily="34" charset="0"/>
              <a:buNone/>
              <a:tabLst/>
              <a:defRPr kumimoji="0" lang="en-US" sz="2000" b="1" i="0" u="none" strike="noStrike" kern="1200" cap="none" spc="-14" normalizeH="0" baseline="0" noProof="0" dirty="0" smtClean="0">
                <a:ln>
                  <a:noFill/>
                </a:ln>
                <a:solidFill>
                  <a:srgbClr val="C0C0C0"/>
                </a:solidFill>
                <a:effectLst/>
                <a:uLnTx/>
                <a:uFillTx/>
                <a:latin typeface="Arial" pitchFamily="34" charset="0"/>
                <a:ea typeface="+mn-ea"/>
                <a:cs typeface="Arial" pitchFamily="34" charset="0"/>
              </a:defRPr>
            </a:lvl1pPr>
          </a:lstStyle>
          <a:p>
            <a:pPr lvl="0"/>
            <a:r>
              <a:rPr lang="en-US" noProof="0" smtClean="0"/>
              <a:t>Click to edit Master text styles</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4" name="TextBox 3"/>
          <p:cNvSpPr txBox="1"/>
          <p:nvPr userDrawn="1"/>
        </p:nvSpPr>
        <p:spPr>
          <a:xfrm>
            <a:off x="2740025" y="6481763"/>
            <a:ext cx="5067300" cy="265112"/>
          </a:xfrm>
          <a:prstGeom prst="rect">
            <a:avLst/>
          </a:prstGeom>
          <a:noFill/>
        </p:spPr>
        <p:txBody>
          <a:bodyPr lIns="64274" tIns="32137" rIns="64274" bIns="32137">
            <a:spAutoFit/>
          </a:bodyPr>
          <a:lstStyle/>
          <a:p>
            <a:r>
              <a:rPr lang="en-GB" sz="1300">
                <a:solidFill>
                  <a:srgbClr val="BFBFBF"/>
                </a:solidFill>
              </a:rPr>
              <a:t>A Closer Look at the Database with Revit  API  </a:t>
            </a:r>
            <a:fld id="{666DB3F2-5ED0-4490-86E4-93B62F440976}" type="slidenum">
              <a:rPr lang="en-GB" sz="1300">
                <a:solidFill>
                  <a:srgbClr val="BFBFBF"/>
                </a:solidFill>
              </a:rPr>
              <a:pPr/>
              <a:t>‹#›</a:t>
            </a:fld>
            <a:endParaRPr lang="en-GB" sz="1300">
              <a:solidFill>
                <a:srgbClr val="BFBFBF"/>
              </a:solidFill>
            </a:endParaRPr>
          </a:p>
        </p:txBody>
      </p:sp>
      <p:sp>
        <p:nvSpPr>
          <p:cNvPr id="2" name="Title 1"/>
          <p:cNvSpPr>
            <a:spLocks noGrp="1"/>
          </p:cNvSpPr>
          <p:nvPr>
            <p:ph type="title"/>
          </p:nvPr>
        </p:nvSpPr>
        <p:spPr>
          <a:xfrm>
            <a:off x="311782" y="288119"/>
            <a:ext cx="8328368" cy="588328"/>
          </a:xfrm>
          <a:prstGeom prst="rect">
            <a:avLst/>
          </a:prstGeom>
        </p:spPr>
        <p:txBody>
          <a:bodyPr lIns="91417" tIns="45709" rIns="91417" bIns="45709"/>
          <a:lstStyle>
            <a:lvl1pPr algn="l">
              <a:defRPr sz="3400" b="0">
                <a:latin typeface="+mj-lt"/>
                <a:cs typeface="Arial" pitchFamily="34" charset="0"/>
              </a:defRPr>
            </a:lvl1pPr>
          </a:lstStyle>
          <a:p>
            <a:r>
              <a:rPr lang="en-US" smtClean="0"/>
              <a:t>Click to edit Master title style</a:t>
            </a:r>
            <a:endParaRPr lang="en-GB"/>
          </a:p>
        </p:txBody>
      </p:sp>
      <p:sp>
        <p:nvSpPr>
          <p:cNvPr id="3" name="Content Placeholder 2"/>
          <p:cNvSpPr>
            <a:spLocks noGrp="1"/>
          </p:cNvSpPr>
          <p:nvPr>
            <p:ph idx="1"/>
          </p:nvPr>
        </p:nvSpPr>
        <p:spPr>
          <a:xfrm>
            <a:off x="311782" y="1076259"/>
            <a:ext cx="8339454" cy="5161126"/>
          </a:xfrm>
          <a:prstGeom prst="rect">
            <a:avLst/>
          </a:prstGeom>
        </p:spPr>
        <p:txBody>
          <a:bodyPr lIns="91417" tIns="45709" rIns="91417" bIns="45709"/>
          <a:lstStyle>
            <a:lvl1pPr>
              <a:buFont typeface="Arial" pitchFamily="34" charset="0"/>
              <a:buNone/>
              <a:defRPr sz="2500" b="0">
                <a:latin typeface="+mj-lt"/>
                <a:cs typeface="Arial" pitchFamily="34" charset="0"/>
              </a:defRPr>
            </a:lvl1pPr>
            <a:lvl2pPr>
              <a:buFont typeface="Wingdings" pitchFamily="2" charset="2"/>
              <a:buChar char="§"/>
              <a:defRPr sz="2000" b="0">
                <a:latin typeface="+mj-lt"/>
                <a:cs typeface="Arial" pitchFamily="34" charset="0"/>
              </a:defRPr>
            </a:lvl2pPr>
            <a:lvl3pPr>
              <a:buFont typeface="Wingdings" pitchFamily="2" charset="2"/>
              <a:buChar char="§"/>
              <a:defRPr sz="1700">
                <a:latin typeface="+mj-lt"/>
                <a:cs typeface="Arial" pitchFamily="34" charset="0"/>
              </a:defRPr>
            </a:lvl3pPr>
            <a:lvl4pPr>
              <a:buFont typeface="Wingdings" pitchFamily="2" charset="2"/>
              <a:buChar char="§"/>
              <a:defRPr sz="1700">
                <a:latin typeface="+mj-lt"/>
                <a:cs typeface="Arial" pitchFamily="34" charset="0"/>
              </a:defRPr>
            </a:lvl4pPr>
            <a:lvl5pPr>
              <a:buFont typeface="Arial" pitchFamily="34" charset="0"/>
              <a:buNone/>
              <a:defRPr b="1">
                <a:latin typeface="Courier New" pitchFamily="49" charset="0"/>
                <a:cs typeface="Courier New" pitchFamily="49"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1" descr="PPT_LOGO_1b"/>
          <p:cNvPicPr>
            <a:picLocks noChangeAspect="1" noChangeArrowheads="1"/>
          </p:cNvPicPr>
          <p:nvPr userDrawn="1"/>
        </p:nvPicPr>
        <p:blipFill>
          <a:blip r:embed="rId2"/>
          <a:srcRect/>
          <a:stretch>
            <a:fillRect/>
          </a:stretch>
        </p:blipFill>
        <p:spPr bwMode="auto">
          <a:xfrm>
            <a:off x="6169025" y="0"/>
            <a:ext cx="2971800" cy="6859588"/>
          </a:xfrm>
          <a:prstGeom prst="rect">
            <a:avLst/>
          </a:prstGeom>
          <a:noFill/>
          <a:ln w="9525">
            <a:noFill/>
            <a:miter lim="800000"/>
            <a:headEnd/>
            <a:tailEnd/>
          </a:ln>
        </p:spPr>
      </p:pic>
      <p:sp>
        <p:nvSpPr>
          <p:cNvPr id="621571" name="Rectangle 3"/>
          <p:cNvSpPr>
            <a:spLocks noGrp="1" noChangeArrowheads="1"/>
          </p:cNvSpPr>
          <p:nvPr>
            <p:ph type="ctrTitle"/>
          </p:nvPr>
        </p:nvSpPr>
        <p:spPr>
          <a:xfrm>
            <a:off x="319089" y="3016250"/>
            <a:ext cx="5636117" cy="1327150"/>
          </a:xfrm>
          <a:prstGeom prst="rect">
            <a:avLst/>
          </a:prstGeom>
        </p:spPr>
        <p:txBody>
          <a:bodyPr lIns="91417" tIns="45709" rIns="91417" bIns="45709" anchor="t"/>
          <a:lstStyle>
            <a:lvl1pPr algn="l">
              <a:defRPr sz="3400"/>
            </a:lvl1pPr>
          </a:lstStyle>
          <a:p>
            <a:r>
              <a:rPr lang="en-US"/>
              <a:t>Click to edit Master title style</a:t>
            </a:r>
          </a:p>
        </p:txBody>
      </p:sp>
      <p:sp>
        <p:nvSpPr>
          <p:cNvPr id="621572" name="Rectangle 4"/>
          <p:cNvSpPr>
            <a:spLocks noGrp="1" noChangeArrowheads="1"/>
          </p:cNvSpPr>
          <p:nvPr>
            <p:ph type="subTitle" sz="quarter" idx="1"/>
          </p:nvPr>
        </p:nvSpPr>
        <p:spPr>
          <a:xfrm>
            <a:off x="319090" y="4495800"/>
            <a:ext cx="5614195" cy="838200"/>
          </a:xfrm>
          <a:prstGeom prst="rect">
            <a:avLst/>
          </a:prstGeom>
        </p:spPr>
        <p:txBody>
          <a:bodyPr lIns="91417" tIns="45709" rIns="91417" bIns="45709"/>
          <a:lstStyle>
            <a:lvl1pPr marL="0" indent="0">
              <a:lnSpc>
                <a:spcPct val="95000"/>
              </a:lnSpc>
              <a:buNone/>
              <a:defRPr sz="2400" i="1">
                <a:solidFill>
                  <a:schemeClr val="accent1"/>
                </a:solidFill>
              </a:defRPr>
            </a:lvl1pPr>
          </a:lstStyle>
          <a:p>
            <a:r>
              <a:rPr lang="en-US"/>
              <a:t>Click to edit Master subtitle style</a:t>
            </a:r>
          </a:p>
        </p:txBody>
      </p:sp>
    </p:spTree>
  </p:cSld>
  <p:clrMapOvr>
    <a:masterClrMapping/>
  </p:clrMapOvr>
  <p:transition/>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5"/>
          <a:srcRect/>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884" r:id="rId1"/>
    <p:sldLayoutId id="2147483885" r:id="rId2"/>
    <p:sldLayoutId id="2147483886" r:id="rId3"/>
  </p:sldLayoutIdLst>
  <p:hf hdr="0" dt="0"/>
  <p:txStyles>
    <p:titleStyle>
      <a:lvl1pPr algn="ctr" defTabSz="641350" rtl="0" eaLnBrk="0" fontAlgn="base" hangingPunct="0">
        <a:spcBef>
          <a:spcPct val="0"/>
        </a:spcBef>
        <a:spcAft>
          <a:spcPct val="0"/>
        </a:spcAft>
        <a:defRPr sz="3100" kern="1200">
          <a:solidFill>
            <a:schemeClr val="tx1"/>
          </a:solidFill>
          <a:latin typeface="+mj-lt"/>
          <a:ea typeface="+mj-ea"/>
          <a:cs typeface="+mj-cs"/>
        </a:defRPr>
      </a:lvl1pPr>
      <a:lvl2pPr algn="ctr" defTabSz="641350" rtl="0" eaLnBrk="0" fontAlgn="base" hangingPunct="0">
        <a:spcBef>
          <a:spcPct val="0"/>
        </a:spcBef>
        <a:spcAft>
          <a:spcPct val="0"/>
        </a:spcAft>
        <a:defRPr sz="3100">
          <a:solidFill>
            <a:schemeClr val="tx1"/>
          </a:solidFill>
          <a:latin typeface="Calibri" pitchFamily="34" charset="0"/>
        </a:defRPr>
      </a:lvl2pPr>
      <a:lvl3pPr algn="ctr" defTabSz="641350" rtl="0" eaLnBrk="0" fontAlgn="base" hangingPunct="0">
        <a:spcBef>
          <a:spcPct val="0"/>
        </a:spcBef>
        <a:spcAft>
          <a:spcPct val="0"/>
        </a:spcAft>
        <a:defRPr sz="3100">
          <a:solidFill>
            <a:schemeClr val="tx1"/>
          </a:solidFill>
          <a:latin typeface="Calibri" pitchFamily="34" charset="0"/>
        </a:defRPr>
      </a:lvl3pPr>
      <a:lvl4pPr algn="ctr" defTabSz="641350" rtl="0" eaLnBrk="0" fontAlgn="base" hangingPunct="0">
        <a:spcBef>
          <a:spcPct val="0"/>
        </a:spcBef>
        <a:spcAft>
          <a:spcPct val="0"/>
        </a:spcAft>
        <a:defRPr sz="3100">
          <a:solidFill>
            <a:schemeClr val="tx1"/>
          </a:solidFill>
          <a:latin typeface="Calibri" pitchFamily="34" charset="0"/>
        </a:defRPr>
      </a:lvl4pPr>
      <a:lvl5pPr algn="ctr" defTabSz="641350" rtl="0" eaLnBrk="0" fontAlgn="base" hangingPunct="0">
        <a:spcBef>
          <a:spcPct val="0"/>
        </a:spcBef>
        <a:spcAft>
          <a:spcPct val="0"/>
        </a:spcAft>
        <a:defRPr sz="3100">
          <a:solidFill>
            <a:schemeClr val="tx1"/>
          </a:solidFill>
          <a:latin typeface="Calibri" pitchFamily="34" charset="0"/>
        </a:defRPr>
      </a:lvl5pPr>
      <a:lvl6pPr marL="457200" algn="ctr" defTabSz="641350" rtl="0" fontAlgn="base">
        <a:spcBef>
          <a:spcPct val="0"/>
        </a:spcBef>
        <a:spcAft>
          <a:spcPct val="0"/>
        </a:spcAft>
        <a:defRPr sz="3100">
          <a:solidFill>
            <a:schemeClr val="tx1"/>
          </a:solidFill>
          <a:latin typeface="Calibri" pitchFamily="34" charset="0"/>
        </a:defRPr>
      </a:lvl6pPr>
      <a:lvl7pPr marL="914400" algn="ctr" defTabSz="641350" rtl="0" fontAlgn="base">
        <a:spcBef>
          <a:spcPct val="0"/>
        </a:spcBef>
        <a:spcAft>
          <a:spcPct val="0"/>
        </a:spcAft>
        <a:defRPr sz="3100">
          <a:solidFill>
            <a:schemeClr val="tx1"/>
          </a:solidFill>
          <a:latin typeface="Calibri" pitchFamily="34" charset="0"/>
        </a:defRPr>
      </a:lvl7pPr>
      <a:lvl8pPr marL="1371600" algn="ctr" defTabSz="641350" rtl="0" fontAlgn="base">
        <a:spcBef>
          <a:spcPct val="0"/>
        </a:spcBef>
        <a:spcAft>
          <a:spcPct val="0"/>
        </a:spcAft>
        <a:defRPr sz="3100">
          <a:solidFill>
            <a:schemeClr val="tx1"/>
          </a:solidFill>
          <a:latin typeface="Calibri" pitchFamily="34" charset="0"/>
        </a:defRPr>
      </a:lvl8pPr>
      <a:lvl9pPr marL="1828800" algn="ctr" defTabSz="641350" rtl="0" fontAlgn="base">
        <a:spcBef>
          <a:spcPct val="0"/>
        </a:spcBef>
        <a:spcAft>
          <a:spcPct val="0"/>
        </a:spcAft>
        <a:defRPr sz="3100">
          <a:solidFill>
            <a:schemeClr val="tx1"/>
          </a:solidFill>
          <a:latin typeface="Calibri" pitchFamily="34" charset="0"/>
        </a:defRPr>
      </a:lvl9pPr>
    </p:titleStyle>
    <p:bodyStyle>
      <a:lvl1pPr marL="239713" indent="-239713" algn="l" defTabSz="641350" rtl="0" eaLnBrk="0" fontAlgn="base" hangingPunct="0">
        <a:spcBef>
          <a:spcPct val="20000"/>
        </a:spcBef>
        <a:spcAft>
          <a:spcPct val="0"/>
        </a:spcAft>
        <a:buFont typeface="Arial" charset="0"/>
        <a:buChar char="•"/>
        <a:defRPr sz="2200" kern="1200">
          <a:solidFill>
            <a:schemeClr val="tx1"/>
          </a:solidFill>
          <a:latin typeface="+mn-lt"/>
          <a:ea typeface="+mn-ea"/>
          <a:cs typeface="+mn-cs"/>
        </a:defRPr>
      </a:lvl1pPr>
      <a:lvl2pPr marL="522288" indent="-200025" algn="l" defTabSz="641350" rtl="0" eaLnBrk="0" fontAlgn="base" hangingPunct="0">
        <a:spcBef>
          <a:spcPct val="20000"/>
        </a:spcBef>
        <a:spcAft>
          <a:spcPct val="0"/>
        </a:spcAft>
        <a:buFont typeface="Arial" charset="0"/>
        <a:buChar char="–"/>
        <a:defRPr sz="2000" kern="1200">
          <a:solidFill>
            <a:schemeClr val="tx1"/>
          </a:solidFill>
          <a:latin typeface="+mn-lt"/>
          <a:ea typeface="+mn-ea"/>
          <a:cs typeface="+mn-cs"/>
        </a:defRPr>
      </a:lvl2pPr>
      <a:lvl3pPr marL="803275" indent="-160338" algn="l" defTabSz="641350" rtl="0" eaLnBrk="0" fontAlgn="base" hangingPunct="0">
        <a:spcBef>
          <a:spcPct val="20000"/>
        </a:spcBef>
        <a:spcAft>
          <a:spcPct val="0"/>
        </a:spcAft>
        <a:buFont typeface="Arial" charset="0"/>
        <a:buChar char="•"/>
        <a:defRPr sz="1700" kern="1200">
          <a:solidFill>
            <a:schemeClr val="tx1"/>
          </a:solidFill>
          <a:latin typeface="+mn-lt"/>
          <a:ea typeface="+mn-ea"/>
          <a:cs typeface="+mn-cs"/>
        </a:defRPr>
      </a:lvl3pPr>
      <a:lvl4pPr marL="1123950" indent="-160338" algn="l" defTabSz="641350" rtl="0" eaLnBrk="0" fontAlgn="base" hangingPunct="0">
        <a:spcBef>
          <a:spcPct val="20000"/>
        </a:spcBef>
        <a:spcAft>
          <a:spcPct val="0"/>
        </a:spcAft>
        <a:buFont typeface="Arial" charset="0"/>
        <a:buChar char="–"/>
        <a:defRPr sz="1400" kern="1200">
          <a:solidFill>
            <a:schemeClr val="tx1"/>
          </a:solidFill>
          <a:latin typeface="+mn-lt"/>
          <a:ea typeface="+mn-ea"/>
          <a:cs typeface="+mn-cs"/>
        </a:defRPr>
      </a:lvl4pPr>
      <a:lvl5pPr marL="1446213" indent="-160338" algn="l" defTabSz="641350" rtl="0" eaLnBrk="0" fontAlgn="base" hangingPunct="0">
        <a:spcBef>
          <a:spcPct val="20000"/>
        </a:spcBef>
        <a:spcAft>
          <a:spcPct val="0"/>
        </a:spcAft>
        <a:buFont typeface="Arial" charset="0"/>
        <a:buChar char="»"/>
        <a:defRPr sz="1400" kern="1200">
          <a:solidFill>
            <a:schemeClr val="tx1"/>
          </a:solidFill>
          <a:latin typeface="+mn-lt"/>
          <a:ea typeface="+mn-ea"/>
          <a:cs typeface="+mn-cs"/>
        </a:defRPr>
      </a:lvl5pPr>
      <a:lvl6pPr marL="1767764" indent="-160706" algn="l" defTabSz="642823" rtl="0" eaLnBrk="1" latinLnBrk="0" hangingPunct="1">
        <a:spcBef>
          <a:spcPct val="20000"/>
        </a:spcBef>
        <a:buFont typeface="Arial" pitchFamily="34" charset="0"/>
        <a:buChar char="•"/>
        <a:defRPr sz="1400" kern="1200">
          <a:solidFill>
            <a:schemeClr val="tx1"/>
          </a:solidFill>
          <a:latin typeface="+mn-lt"/>
          <a:ea typeface="+mn-ea"/>
          <a:cs typeface="+mn-cs"/>
        </a:defRPr>
      </a:lvl6pPr>
      <a:lvl7pPr marL="2089175" indent="-160706" algn="l" defTabSz="642823" rtl="0" eaLnBrk="1" latinLnBrk="0" hangingPunct="1">
        <a:spcBef>
          <a:spcPct val="20000"/>
        </a:spcBef>
        <a:buFont typeface="Arial" pitchFamily="34" charset="0"/>
        <a:buChar char="•"/>
        <a:defRPr sz="1400" kern="1200">
          <a:solidFill>
            <a:schemeClr val="tx1"/>
          </a:solidFill>
          <a:latin typeface="+mn-lt"/>
          <a:ea typeface="+mn-ea"/>
          <a:cs typeface="+mn-cs"/>
        </a:defRPr>
      </a:lvl7pPr>
      <a:lvl8pPr marL="2410587" indent="-160706" algn="l" defTabSz="642823" rtl="0" eaLnBrk="1" latinLnBrk="0" hangingPunct="1">
        <a:spcBef>
          <a:spcPct val="20000"/>
        </a:spcBef>
        <a:buFont typeface="Arial" pitchFamily="34" charset="0"/>
        <a:buChar char="•"/>
        <a:defRPr sz="1400" kern="1200">
          <a:solidFill>
            <a:schemeClr val="tx1"/>
          </a:solidFill>
          <a:latin typeface="+mn-lt"/>
          <a:ea typeface="+mn-ea"/>
          <a:cs typeface="+mn-cs"/>
        </a:defRPr>
      </a:lvl8pPr>
      <a:lvl9pPr marL="2731999" indent="-160706" algn="l" defTabSz="642823" rtl="0" eaLnBrk="1" latinLnBrk="0" hangingPunct="1">
        <a:spcBef>
          <a:spcPct val="20000"/>
        </a:spcBef>
        <a:buFont typeface="Arial" pitchFamily="34" charset="0"/>
        <a:buChar char="•"/>
        <a:defRPr sz="1400" kern="1200">
          <a:solidFill>
            <a:schemeClr val="tx1"/>
          </a:solidFill>
          <a:latin typeface="+mn-lt"/>
          <a:ea typeface="+mn-ea"/>
          <a:cs typeface="+mn-cs"/>
        </a:defRPr>
      </a:lvl9pPr>
    </p:bodyStyle>
    <p:otherStyle>
      <a:defPPr>
        <a:defRPr lang="en-US"/>
      </a:defPPr>
      <a:lvl1pPr marL="0" algn="l" defTabSz="642823" rtl="0" eaLnBrk="1" latinLnBrk="0" hangingPunct="1">
        <a:defRPr sz="1300" kern="1200">
          <a:solidFill>
            <a:schemeClr val="tx1"/>
          </a:solidFill>
          <a:latin typeface="+mn-lt"/>
          <a:ea typeface="+mn-ea"/>
          <a:cs typeface="+mn-cs"/>
        </a:defRPr>
      </a:lvl1pPr>
      <a:lvl2pPr marL="321412" algn="l" defTabSz="642823" rtl="0" eaLnBrk="1" latinLnBrk="0" hangingPunct="1">
        <a:defRPr sz="1300" kern="1200">
          <a:solidFill>
            <a:schemeClr val="tx1"/>
          </a:solidFill>
          <a:latin typeface="+mn-lt"/>
          <a:ea typeface="+mn-ea"/>
          <a:cs typeface="+mn-cs"/>
        </a:defRPr>
      </a:lvl2pPr>
      <a:lvl3pPr marL="642823" algn="l" defTabSz="642823" rtl="0" eaLnBrk="1" latinLnBrk="0" hangingPunct="1">
        <a:defRPr sz="1300" kern="1200">
          <a:solidFill>
            <a:schemeClr val="tx1"/>
          </a:solidFill>
          <a:latin typeface="+mn-lt"/>
          <a:ea typeface="+mn-ea"/>
          <a:cs typeface="+mn-cs"/>
        </a:defRPr>
      </a:lvl3pPr>
      <a:lvl4pPr marL="964235" algn="l" defTabSz="642823" rtl="0" eaLnBrk="1" latinLnBrk="0" hangingPunct="1">
        <a:defRPr sz="1300" kern="1200">
          <a:solidFill>
            <a:schemeClr val="tx1"/>
          </a:solidFill>
          <a:latin typeface="+mn-lt"/>
          <a:ea typeface="+mn-ea"/>
          <a:cs typeface="+mn-cs"/>
        </a:defRPr>
      </a:lvl4pPr>
      <a:lvl5pPr marL="1285646" algn="l" defTabSz="642823" rtl="0" eaLnBrk="1" latinLnBrk="0" hangingPunct="1">
        <a:defRPr sz="1300" kern="1200">
          <a:solidFill>
            <a:schemeClr val="tx1"/>
          </a:solidFill>
          <a:latin typeface="+mn-lt"/>
          <a:ea typeface="+mn-ea"/>
          <a:cs typeface="+mn-cs"/>
        </a:defRPr>
      </a:lvl5pPr>
      <a:lvl6pPr marL="1607058" algn="l" defTabSz="642823" rtl="0" eaLnBrk="1" latinLnBrk="0" hangingPunct="1">
        <a:defRPr sz="1300" kern="1200">
          <a:solidFill>
            <a:schemeClr val="tx1"/>
          </a:solidFill>
          <a:latin typeface="+mn-lt"/>
          <a:ea typeface="+mn-ea"/>
          <a:cs typeface="+mn-cs"/>
        </a:defRPr>
      </a:lvl6pPr>
      <a:lvl7pPr marL="1928470" algn="l" defTabSz="642823" rtl="0" eaLnBrk="1" latinLnBrk="0" hangingPunct="1">
        <a:defRPr sz="1300" kern="1200">
          <a:solidFill>
            <a:schemeClr val="tx1"/>
          </a:solidFill>
          <a:latin typeface="+mn-lt"/>
          <a:ea typeface="+mn-ea"/>
          <a:cs typeface="+mn-cs"/>
        </a:defRPr>
      </a:lvl7pPr>
      <a:lvl8pPr marL="2249881" algn="l" defTabSz="642823" rtl="0" eaLnBrk="1" latinLnBrk="0" hangingPunct="1">
        <a:defRPr sz="1300" kern="1200">
          <a:solidFill>
            <a:schemeClr val="tx1"/>
          </a:solidFill>
          <a:latin typeface="+mn-lt"/>
          <a:ea typeface="+mn-ea"/>
          <a:cs typeface="+mn-cs"/>
        </a:defRPr>
      </a:lvl8pPr>
      <a:lvl9pPr marL="2571293" algn="l" defTabSz="642823" rtl="0" eaLnBrk="1" latinLnBrk="0" hangingPunct="1">
        <a:defRPr sz="13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8.emf"/></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image" Target="../media/image11.jpeg"/><Relationship Id="rId4" Type="http://schemas.openxmlformats.org/officeDocument/2006/relationships/image" Target="../media/image10.jpe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hyperlink" Target="http://www.autodesk.com/developer" TargetMode="External"/><Relationship Id="rId2" Type="http://schemas.openxmlformats.org/officeDocument/2006/relationships/notesSlide" Target="../notesSlides/notesSlide30.xml"/><Relationship Id="rId1" Type="http://schemas.openxmlformats.org/officeDocument/2006/relationships/slideLayout" Target="../slideLayouts/slideLayout2.xml"/><Relationship Id="rId5" Type="http://schemas.openxmlformats.org/officeDocument/2006/relationships/hyperlink" Target="http://usa.autodesk.com/adsk/servlet/index?siteID=123112&amp;id=780161" TargetMode="External"/><Relationship Id="rId4" Type="http://schemas.openxmlformats.org/officeDocument/2006/relationships/hyperlink" Target="http://discussion.autodesk.com/forum.jspa?forumID=160" TargetMode="Externa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306513" y="1439863"/>
            <a:ext cx="6786562" cy="1514475"/>
          </a:xfrm>
        </p:spPr>
        <p:txBody>
          <a:bodyPr/>
          <a:lstStyle/>
          <a:p>
            <a:pPr defTabSz="642823" eaLnBrk="1" fontAlgn="auto" hangingPunct="1">
              <a:spcAft>
                <a:spcPts val="0"/>
              </a:spcAft>
              <a:defRPr/>
            </a:pPr>
            <a:r>
              <a:rPr lang="en-US" dirty="0" smtClean="0"/>
              <a:t>A Closer Look at the Database with </a:t>
            </a:r>
            <a:r>
              <a:rPr lang="en-US" dirty="0" err="1" smtClean="0"/>
              <a:t>Revit</a:t>
            </a:r>
            <a:r>
              <a:rPr lang="en-US" dirty="0" smtClean="0"/>
              <a:t> API</a:t>
            </a:r>
            <a:endParaRPr lang="en-US" dirty="0"/>
          </a:p>
        </p:txBody>
      </p:sp>
      <p:sp>
        <p:nvSpPr>
          <p:cNvPr id="3" name="Subtitle 2"/>
          <p:cNvSpPr>
            <a:spLocks noGrp="1"/>
          </p:cNvSpPr>
          <p:nvPr>
            <p:ph type="subTitle" idx="1"/>
          </p:nvPr>
        </p:nvSpPr>
        <p:spPr>
          <a:xfrm>
            <a:off x="1306513" y="3287713"/>
            <a:ext cx="5707062" cy="485775"/>
          </a:xfrm>
        </p:spPr>
        <p:txBody>
          <a:bodyPr/>
          <a:lstStyle/>
          <a:p>
            <a:pPr defTabSz="642823" eaLnBrk="1" fontAlgn="auto" hangingPunct="1">
              <a:spcAft>
                <a:spcPts val="0"/>
              </a:spcAft>
              <a:buFont typeface="Arial" pitchFamily="34" charset="0"/>
              <a:buNone/>
              <a:defRPr/>
            </a:pPr>
            <a:r>
              <a:rPr lang="en-US" dirty="0" smtClean="0"/>
              <a:t>Mikako Harada</a:t>
            </a:r>
            <a:endParaRPr lang="en-US" dirty="0"/>
          </a:p>
        </p:txBody>
      </p:sp>
      <p:sp>
        <p:nvSpPr>
          <p:cNvPr id="4" name="Text Placeholder 3"/>
          <p:cNvSpPr>
            <a:spLocks noGrp="1"/>
          </p:cNvSpPr>
          <p:nvPr>
            <p:ph type="body" sz="quarter" idx="10"/>
          </p:nvPr>
        </p:nvSpPr>
        <p:spPr>
          <a:xfrm>
            <a:off x="1306513" y="3644900"/>
            <a:ext cx="5718175" cy="965200"/>
          </a:xfrm>
        </p:spPr>
        <p:txBody>
          <a:bodyPr/>
          <a:lstStyle/>
          <a:p>
            <a:pPr>
              <a:defRPr/>
            </a:pPr>
            <a:r>
              <a:rPr sz="1600"/>
              <a:t>AEC Workgroup Technical Lead</a:t>
            </a:r>
          </a:p>
          <a:p>
            <a:pPr>
              <a:defRPr/>
            </a:pPr>
            <a:r>
              <a:rPr sz="1600"/>
              <a:t>Developer Technical Services</a:t>
            </a:r>
          </a:p>
          <a:p>
            <a:pPr>
              <a:defRPr/>
            </a:pPr>
            <a:r>
              <a:rPr sz="1600"/>
              <a:t>Autodesk </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bwMode="auto">
          <a:xfrm>
            <a:off x="311150" y="287338"/>
            <a:ext cx="8329613" cy="588962"/>
          </a:xfrm>
          <a:noFill/>
          <a:ln>
            <a:miter lim="800000"/>
            <a:headEnd/>
            <a:tailEnd/>
          </a:ln>
        </p:spPr>
        <p:txBody>
          <a:bodyPr vert="horz" wrap="square" numCol="1" anchor="t" anchorCtr="0" compatLnSpc="1">
            <a:prstTxWarp prst="textNoShape">
              <a:avLst/>
            </a:prstTxWarp>
          </a:bodyPr>
          <a:lstStyle/>
          <a:p>
            <a:pPr eaLnBrk="1" hangingPunct="1"/>
            <a:r>
              <a:rPr lang="en-GB" smtClean="0">
                <a:cs typeface="Arial" charset="0"/>
              </a:rPr>
              <a:t>Subset of Object Model</a:t>
            </a:r>
          </a:p>
        </p:txBody>
      </p:sp>
      <p:sp>
        <p:nvSpPr>
          <p:cNvPr id="10243" name="Rectangle 3"/>
          <p:cNvSpPr>
            <a:spLocks noGrp="1" noChangeArrowheads="1"/>
          </p:cNvSpPr>
          <p:nvPr>
            <p:ph idx="1"/>
          </p:nvPr>
        </p:nvSpPr>
        <p:spPr>
          <a:xfrm>
            <a:off x="250825" y="1143000"/>
            <a:ext cx="2232025" cy="5119688"/>
          </a:xfrm>
        </p:spPr>
        <p:txBody>
          <a:bodyPr vert="horz" wrap="square" numCol="1" anchor="t" anchorCtr="0" compatLnSpc="1">
            <a:prstTxWarp prst="textNoShape">
              <a:avLst/>
            </a:prstTxWarp>
          </a:bodyPr>
          <a:lstStyle/>
          <a:p>
            <a:pPr marL="0" indent="0" eaLnBrk="1" hangingPunct="1">
              <a:lnSpc>
                <a:spcPct val="80000"/>
              </a:lnSpc>
              <a:buFontTx/>
              <a:buNone/>
            </a:pPr>
            <a:r>
              <a:rPr lang="en-GB" sz="1200" b="1" smtClean="0">
                <a:latin typeface="Courier New" pitchFamily="49" charset="0"/>
                <a:cs typeface="Arial" charset="0"/>
              </a:rPr>
              <a:t>APIObject</a:t>
            </a:r>
          </a:p>
          <a:p>
            <a:pPr marL="0" indent="0" eaLnBrk="1" hangingPunct="1">
              <a:lnSpc>
                <a:spcPct val="80000"/>
              </a:lnSpc>
              <a:buFontTx/>
              <a:buNone/>
            </a:pPr>
            <a:r>
              <a:rPr lang="en-GB" sz="1200" smtClean="0">
                <a:latin typeface="Courier New" pitchFamily="49" charset="0"/>
                <a:cs typeface="Arial" charset="0"/>
              </a:rPr>
              <a:t>  Application</a:t>
            </a:r>
          </a:p>
          <a:p>
            <a:pPr marL="0" indent="0" eaLnBrk="1" hangingPunct="1">
              <a:lnSpc>
                <a:spcPct val="80000"/>
              </a:lnSpc>
              <a:buFontTx/>
              <a:buNone/>
            </a:pPr>
            <a:r>
              <a:rPr lang="en-GB" sz="1200" smtClean="0">
                <a:latin typeface="Courier New" pitchFamily="49" charset="0"/>
                <a:cs typeface="Arial" charset="0"/>
              </a:rPr>
              <a:t>  Document</a:t>
            </a:r>
          </a:p>
          <a:p>
            <a:pPr marL="0" indent="0" eaLnBrk="1" hangingPunct="1">
              <a:lnSpc>
                <a:spcPct val="80000"/>
              </a:lnSpc>
              <a:buFontTx/>
              <a:buNone/>
            </a:pPr>
            <a:r>
              <a:rPr lang="en-GB" sz="1200" smtClean="0">
                <a:latin typeface="Courier New" pitchFamily="49" charset="0"/>
                <a:cs typeface="Arial" charset="0"/>
              </a:rPr>
              <a:t>  ExternalCommandData</a:t>
            </a:r>
          </a:p>
          <a:p>
            <a:pPr marL="0" indent="0" eaLnBrk="1" hangingPunct="1">
              <a:lnSpc>
                <a:spcPct val="80000"/>
              </a:lnSpc>
              <a:buFontTx/>
              <a:buNone/>
            </a:pPr>
            <a:r>
              <a:rPr lang="en-GB" sz="1200" smtClean="0">
                <a:latin typeface="Courier New" pitchFamily="49" charset="0"/>
                <a:cs typeface="Arial" charset="0"/>
              </a:rPr>
              <a:t>  ElementSet</a:t>
            </a:r>
          </a:p>
          <a:p>
            <a:pPr marL="0" indent="0" eaLnBrk="1" hangingPunct="1">
              <a:lnSpc>
                <a:spcPct val="80000"/>
              </a:lnSpc>
              <a:buFontTx/>
              <a:buNone/>
            </a:pPr>
            <a:r>
              <a:rPr lang="en-GB" sz="1200" smtClean="0">
                <a:latin typeface="Courier New" pitchFamily="49" charset="0"/>
                <a:cs typeface="Arial" charset="0"/>
              </a:rPr>
              <a:t>  ParameterSet</a:t>
            </a:r>
          </a:p>
          <a:p>
            <a:pPr marL="0" indent="0" eaLnBrk="1" hangingPunct="1">
              <a:lnSpc>
                <a:spcPct val="80000"/>
              </a:lnSpc>
              <a:buFontTx/>
              <a:buNone/>
            </a:pPr>
            <a:r>
              <a:rPr lang="en-GB" sz="1200" smtClean="0">
                <a:latin typeface="Courier New" pitchFamily="49" charset="0"/>
                <a:cs typeface="Arial" charset="0"/>
              </a:rPr>
              <a:t>  Parameter</a:t>
            </a:r>
          </a:p>
          <a:p>
            <a:pPr marL="0" indent="0" eaLnBrk="1" hangingPunct="1">
              <a:lnSpc>
                <a:spcPct val="80000"/>
              </a:lnSpc>
              <a:buFontTx/>
              <a:buNone/>
            </a:pPr>
            <a:r>
              <a:rPr lang="en-GB" sz="1200" b="1" smtClean="0">
                <a:latin typeface="Courier New" pitchFamily="49" charset="0"/>
                <a:cs typeface="Arial" charset="0"/>
              </a:rPr>
              <a:t>  Element</a:t>
            </a:r>
          </a:p>
          <a:p>
            <a:pPr marL="0" indent="0" eaLnBrk="1" hangingPunct="1">
              <a:lnSpc>
                <a:spcPct val="80000"/>
              </a:lnSpc>
              <a:buFontTx/>
              <a:buNone/>
            </a:pPr>
            <a:r>
              <a:rPr lang="en-GB" sz="1200" b="1" smtClean="0">
                <a:latin typeface="Courier New" pitchFamily="49" charset="0"/>
                <a:cs typeface="Arial" charset="0"/>
              </a:rPr>
              <a:t>    Symbol</a:t>
            </a:r>
          </a:p>
          <a:p>
            <a:pPr marL="0" indent="0" eaLnBrk="1" hangingPunct="1">
              <a:lnSpc>
                <a:spcPct val="80000"/>
              </a:lnSpc>
              <a:buFontTx/>
              <a:buNone/>
            </a:pPr>
            <a:r>
              <a:rPr lang="en-GB" sz="1200" b="1" smtClean="0">
                <a:latin typeface="Courier New" pitchFamily="49" charset="0"/>
                <a:cs typeface="Arial" charset="0"/>
              </a:rPr>
              <a:t>  GeometryObject</a:t>
            </a:r>
          </a:p>
          <a:p>
            <a:pPr marL="0" indent="0" eaLnBrk="1" hangingPunct="1">
              <a:lnSpc>
                <a:spcPct val="80000"/>
              </a:lnSpc>
              <a:buFontTx/>
              <a:buNone/>
            </a:pPr>
            <a:r>
              <a:rPr lang="en-GB" sz="1200" smtClean="0">
                <a:latin typeface="Courier New" pitchFamily="49" charset="0"/>
                <a:cs typeface="Arial" charset="0"/>
              </a:rPr>
              <a:t>  # RST:</a:t>
            </a:r>
          </a:p>
          <a:p>
            <a:pPr marL="0" indent="0" eaLnBrk="1" hangingPunct="1">
              <a:lnSpc>
                <a:spcPct val="80000"/>
              </a:lnSpc>
              <a:buFontTx/>
              <a:buNone/>
            </a:pPr>
            <a:r>
              <a:rPr lang="en-GB" sz="1200" smtClean="0">
                <a:latin typeface="Courier New" pitchFamily="49" charset="0"/>
                <a:cs typeface="Arial" charset="0"/>
              </a:rPr>
              <a:t>  AnalyticalModel</a:t>
            </a:r>
          </a:p>
          <a:p>
            <a:pPr marL="0" indent="0" eaLnBrk="1" hangingPunct="1">
              <a:lnSpc>
                <a:spcPct val="80000"/>
              </a:lnSpc>
              <a:buFontTx/>
              <a:buNone/>
            </a:pPr>
            <a:r>
              <a:rPr lang="en-GB" sz="1200" smtClean="0">
                <a:latin typeface="Courier New" pitchFamily="49" charset="0"/>
                <a:cs typeface="Arial" charset="0"/>
              </a:rPr>
              <a:t>    AnalyticalModelFloor</a:t>
            </a:r>
          </a:p>
          <a:p>
            <a:pPr marL="0" indent="0" eaLnBrk="1" hangingPunct="1">
              <a:lnSpc>
                <a:spcPct val="80000"/>
              </a:lnSpc>
              <a:buFontTx/>
              <a:buNone/>
            </a:pPr>
            <a:r>
              <a:rPr lang="en-GB" sz="1200" smtClean="0">
                <a:latin typeface="Courier New" pitchFamily="49" charset="0"/>
                <a:cs typeface="Arial" charset="0"/>
              </a:rPr>
              <a:t>    AnalyticalModelWall</a:t>
            </a:r>
          </a:p>
          <a:p>
            <a:pPr marL="0" indent="0" eaLnBrk="1" hangingPunct="1">
              <a:lnSpc>
                <a:spcPct val="80000"/>
              </a:lnSpc>
              <a:buFontTx/>
              <a:buNone/>
            </a:pPr>
            <a:endParaRPr lang="en-GB" sz="1200" smtClean="0">
              <a:latin typeface="Courier New" pitchFamily="49" charset="0"/>
              <a:cs typeface="Arial" charset="0"/>
            </a:endParaRPr>
          </a:p>
          <a:p>
            <a:pPr marL="0" indent="0" eaLnBrk="1" hangingPunct="1">
              <a:lnSpc>
                <a:spcPct val="80000"/>
              </a:lnSpc>
              <a:buFontTx/>
              <a:buNone/>
            </a:pPr>
            <a:endParaRPr lang="en-GB" sz="1200" smtClean="0">
              <a:latin typeface="Courier New" pitchFamily="49" charset="0"/>
              <a:cs typeface="Arial" charset="0"/>
            </a:endParaRPr>
          </a:p>
          <a:p>
            <a:pPr marL="0" indent="0" eaLnBrk="1" hangingPunct="1">
              <a:lnSpc>
                <a:spcPct val="80000"/>
              </a:lnSpc>
              <a:buFontTx/>
              <a:buNone/>
            </a:pPr>
            <a:r>
              <a:rPr lang="en-GB" sz="1200" smtClean="0">
                <a:cs typeface="Arial" charset="0"/>
              </a:rPr>
              <a:t>Creation</a:t>
            </a:r>
          </a:p>
          <a:p>
            <a:pPr marL="0" indent="0" eaLnBrk="1" hangingPunct="1">
              <a:lnSpc>
                <a:spcPct val="80000"/>
              </a:lnSpc>
              <a:buFontTx/>
              <a:buNone/>
            </a:pPr>
            <a:endParaRPr lang="en-GB" sz="1200" smtClean="0">
              <a:cs typeface="Arial" charset="0"/>
            </a:endParaRPr>
          </a:p>
          <a:p>
            <a:pPr marL="0" indent="0" eaLnBrk="1" hangingPunct="1">
              <a:lnSpc>
                <a:spcPct val="80000"/>
              </a:lnSpc>
              <a:buFontTx/>
              <a:buNone/>
            </a:pPr>
            <a:r>
              <a:rPr lang="en-GB" sz="1200" b="1" smtClean="0">
                <a:latin typeface="Courier New" pitchFamily="49" charset="0"/>
                <a:cs typeface="Arial" charset="0"/>
              </a:rPr>
              <a:t>APIObject</a:t>
            </a:r>
          </a:p>
          <a:p>
            <a:pPr marL="0" indent="0" eaLnBrk="1" hangingPunct="1">
              <a:lnSpc>
                <a:spcPct val="80000"/>
              </a:lnSpc>
              <a:buFontTx/>
              <a:buNone/>
            </a:pPr>
            <a:r>
              <a:rPr lang="en-GB" sz="1200" smtClean="0">
                <a:latin typeface="Courier New" pitchFamily="49" charset="0"/>
                <a:cs typeface="Arial" charset="0"/>
              </a:rPr>
              <a:t>  Application</a:t>
            </a:r>
          </a:p>
          <a:p>
            <a:pPr marL="0" indent="0" eaLnBrk="1" hangingPunct="1">
              <a:lnSpc>
                <a:spcPct val="80000"/>
              </a:lnSpc>
              <a:buFontTx/>
              <a:buNone/>
            </a:pPr>
            <a:r>
              <a:rPr lang="en-GB" sz="1200" smtClean="0">
                <a:latin typeface="Courier New" pitchFamily="49" charset="0"/>
                <a:cs typeface="Arial" charset="0"/>
              </a:rPr>
              <a:t>  Document</a:t>
            </a:r>
          </a:p>
          <a:p>
            <a:pPr marL="0" indent="0" eaLnBrk="1" hangingPunct="1">
              <a:lnSpc>
                <a:spcPct val="80000"/>
              </a:lnSpc>
              <a:buFontTx/>
              <a:buNone/>
            </a:pPr>
            <a:endParaRPr lang="en-GB" sz="1200" smtClean="0">
              <a:latin typeface="Courier New" pitchFamily="49" charset="0"/>
              <a:cs typeface="Arial" charset="0"/>
            </a:endParaRPr>
          </a:p>
        </p:txBody>
      </p:sp>
      <p:sp>
        <p:nvSpPr>
          <p:cNvPr id="12292" name="Rectangle 5"/>
          <p:cNvSpPr>
            <a:spLocks noChangeArrowheads="1"/>
          </p:cNvSpPr>
          <p:nvPr/>
        </p:nvSpPr>
        <p:spPr bwMode="auto">
          <a:xfrm>
            <a:off x="4427538" y="1143000"/>
            <a:ext cx="4465637" cy="5119688"/>
          </a:xfrm>
          <a:prstGeom prst="rect">
            <a:avLst/>
          </a:prstGeom>
          <a:noFill/>
          <a:ln w="9525">
            <a:noFill/>
            <a:miter lim="800000"/>
            <a:headEnd/>
            <a:tailEnd/>
          </a:ln>
        </p:spPr>
        <p:txBody>
          <a:bodyPr lIns="0" tIns="0" rIns="0" bIns="0"/>
          <a:lstStyle/>
          <a:p>
            <a:pPr marL="266700" indent="-266700">
              <a:lnSpc>
                <a:spcPct val="80000"/>
              </a:lnSpc>
              <a:spcBef>
                <a:spcPct val="15000"/>
              </a:spcBef>
            </a:pPr>
            <a:r>
              <a:rPr lang="en-GB" sz="1200" b="1">
                <a:solidFill>
                  <a:schemeClr val="tx1"/>
                </a:solidFill>
                <a:latin typeface="Courier New" pitchFamily="49" charset="0"/>
              </a:rPr>
              <a:t>  Element</a:t>
            </a:r>
          </a:p>
          <a:p>
            <a:pPr marL="266700" indent="-266700">
              <a:lnSpc>
                <a:spcPct val="80000"/>
              </a:lnSpc>
              <a:spcBef>
                <a:spcPct val="15000"/>
              </a:spcBef>
            </a:pPr>
            <a:r>
              <a:rPr lang="en-GB" sz="1200">
                <a:solidFill>
                  <a:schemeClr val="tx1"/>
                </a:solidFill>
                <a:latin typeface="Courier New" pitchFamily="49" charset="0"/>
              </a:rPr>
              <a:t>    HostObject</a:t>
            </a:r>
          </a:p>
          <a:p>
            <a:pPr marL="266700" indent="-266700">
              <a:lnSpc>
                <a:spcPct val="80000"/>
              </a:lnSpc>
              <a:spcBef>
                <a:spcPct val="15000"/>
              </a:spcBef>
            </a:pPr>
            <a:r>
              <a:rPr lang="en-GB" sz="1200">
                <a:solidFill>
                  <a:schemeClr val="tx1"/>
                </a:solidFill>
                <a:latin typeface="Courier New" pitchFamily="49" charset="0"/>
              </a:rPr>
              <a:t>      CeilingAndFloor</a:t>
            </a:r>
          </a:p>
          <a:p>
            <a:pPr marL="266700" indent="-266700">
              <a:lnSpc>
                <a:spcPct val="80000"/>
              </a:lnSpc>
              <a:spcBef>
                <a:spcPct val="15000"/>
              </a:spcBef>
            </a:pPr>
            <a:r>
              <a:rPr lang="en-GB" sz="1200">
                <a:solidFill>
                  <a:schemeClr val="tx1"/>
                </a:solidFill>
                <a:latin typeface="Courier New" pitchFamily="49" charset="0"/>
              </a:rPr>
              <a:t>      ContFooting</a:t>
            </a:r>
          </a:p>
          <a:p>
            <a:pPr marL="266700" indent="-266700">
              <a:lnSpc>
                <a:spcPct val="80000"/>
              </a:lnSpc>
              <a:spcBef>
                <a:spcPct val="15000"/>
              </a:spcBef>
            </a:pPr>
            <a:r>
              <a:rPr lang="en-GB" sz="1200">
                <a:solidFill>
                  <a:schemeClr val="tx1"/>
                </a:solidFill>
                <a:latin typeface="Courier New" pitchFamily="49" charset="0"/>
              </a:rPr>
              <a:t>      Floor</a:t>
            </a:r>
          </a:p>
          <a:p>
            <a:pPr marL="266700" indent="-266700">
              <a:lnSpc>
                <a:spcPct val="80000"/>
              </a:lnSpc>
              <a:spcBef>
                <a:spcPct val="15000"/>
              </a:spcBef>
            </a:pPr>
            <a:r>
              <a:rPr lang="en-GB" sz="1200">
                <a:solidFill>
                  <a:schemeClr val="tx1"/>
                </a:solidFill>
                <a:latin typeface="Courier New" pitchFamily="49" charset="0"/>
              </a:rPr>
              <a:t>      Wall</a:t>
            </a:r>
          </a:p>
          <a:p>
            <a:pPr marL="266700" indent="-266700">
              <a:lnSpc>
                <a:spcPct val="80000"/>
              </a:lnSpc>
              <a:spcBef>
                <a:spcPct val="15000"/>
              </a:spcBef>
            </a:pPr>
            <a:r>
              <a:rPr lang="en-GB" sz="1200">
                <a:solidFill>
                  <a:schemeClr val="tx1"/>
                </a:solidFill>
                <a:latin typeface="Courier New" pitchFamily="49" charset="0"/>
              </a:rPr>
              <a:t>    Instance</a:t>
            </a:r>
          </a:p>
          <a:p>
            <a:pPr marL="266700" indent="-266700">
              <a:lnSpc>
                <a:spcPct val="80000"/>
              </a:lnSpc>
              <a:spcBef>
                <a:spcPct val="15000"/>
              </a:spcBef>
            </a:pPr>
            <a:r>
              <a:rPr lang="en-GB" sz="1200">
                <a:solidFill>
                  <a:schemeClr val="tx1"/>
                </a:solidFill>
                <a:latin typeface="Courier New" pitchFamily="49" charset="0"/>
              </a:rPr>
              <a:t>    Opening</a:t>
            </a:r>
          </a:p>
          <a:p>
            <a:pPr marL="266700" indent="-266700">
              <a:lnSpc>
                <a:spcPct val="80000"/>
              </a:lnSpc>
              <a:spcBef>
                <a:spcPct val="15000"/>
              </a:spcBef>
            </a:pPr>
            <a:r>
              <a:rPr lang="en-GB" sz="1200">
                <a:solidFill>
                  <a:schemeClr val="tx1"/>
                </a:solidFill>
                <a:latin typeface="Courier New" pitchFamily="49" charset="0"/>
              </a:rPr>
              <a:t>    TextElement</a:t>
            </a:r>
          </a:p>
          <a:p>
            <a:pPr marL="266700" indent="-266700">
              <a:lnSpc>
                <a:spcPct val="80000"/>
              </a:lnSpc>
              <a:spcBef>
                <a:spcPct val="15000"/>
              </a:spcBef>
            </a:pPr>
            <a:r>
              <a:rPr lang="en-GB" sz="1200">
                <a:solidFill>
                  <a:schemeClr val="tx1"/>
                </a:solidFill>
                <a:latin typeface="Courier New" pitchFamily="49" charset="0"/>
              </a:rPr>
              <a:t>    BeamSystem</a:t>
            </a:r>
          </a:p>
          <a:p>
            <a:pPr marL="266700" indent="-266700">
              <a:lnSpc>
                <a:spcPct val="80000"/>
              </a:lnSpc>
              <a:spcBef>
                <a:spcPct val="15000"/>
              </a:spcBef>
            </a:pPr>
            <a:r>
              <a:rPr lang="en-GB" sz="1200">
                <a:solidFill>
                  <a:schemeClr val="tx1"/>
                </a:solidFill>
                <a:latin typeface="Courier New" pitchFamily="49" charset="0"/>
              </a:rPr>
              <a:t>    Dimension</a:t>
            </a:r>
          </a:p>
          <a:p>
            <a:pPr marL="266700" indent="-266700">
              <a:lnSpc>
                <a:spcPct val="80000"/>
              </a:lnSpc>
              <a:spcBef>
                <a:spcPct val="15000"/>
              </a:spcBef>
            </a:pPr>
            <a:r>
              <a:rPr lang="en-GB" sz="1200">
                <a:solidFill>
                  <a:schemeClr val="tx1"/>
                </a:solidFill>
                <a:latin typeface="Courier New" pitchFamily="49" charset="0"/>
              </a:rPr>
              <a:t>      SpotDimension</a:t>
            </a:r>
          </a:p>
          <a:p>
            <a:pPr marL="266700" indent="-266700">
              <a:lnSpc>
                <a:spcPct val="80000"/>
              </a:lnSpc>
              <a:spcBef>
                <a:spcPct val="15000"/>
              </a:spcBef>
            </a:pPr>
            <a:r>
              <a:rPr lang="en-GB" sz="1200">
                <a:solidFill>
                  <a:schemeClr val="tx1"/>
                </a:solidFill>
                <a:latin typeface="Courier New" pitchFamily="49" charset="0"/>
              </a:rPr>
              <a:t>    FamilyBase</a:t>
            </a:r>
          </a:p>
          <a:p>
            <a:pPr marL="266700" indent="-266700">
              <a:lnSpc>
                <a:spcPct val="80000"/>
              </a:lnSpc>
              <a:spcBef>
                <a:spcPct val="15000"/>
              </a:spcBef>
            </a:pPr>
            <a:r>
              <a:rPr lang="en-GB" sz="1200">
                <a:solidFill>
                  <a:schemeClr val="tx1"/>
                </a:solidFill>
                <a:latin typeface="Courier New" pitchFamily="49" charset="0"/>
              </a:rPr>
              <a:t>      Family</a:t>
            </a:r>
          </a:p>
          <a:p>
            <a:pPr marL="266700" indent="-266700">
              <a:lnSpc>
                <a:spcPct val="80000"/>
              </a:lnSpc>
              <a:spcBef>
                <a:spcPct val="15000"/>
              </a:spcBef>
            </a:pPr>
            <a:r>
              <a:rPr lang="en-GB" sz="1200">
                <a:solidFill>
                  <a:schemeClr val="tx1"/>
                </a:solidFill>
                <a:latin typeface="Courier New" pitchFamily="49" charset="0"/>
              </a:rPr>
              <a:t>    Level</a:t>
            </a:r>
          </a:p>
          <a:p>
            <a:pPr marL="266700" indent="-266700">
              <a:lnSpc>
                <a:spcPct val="80000"/>
              </a:lnSpc>
              <a:spcBef>
                <a:spcPct val="15000"/>
              </a:spcBef>
            </a:pPr>
            <a:r>
              <a:rPr lang="en-GB" sz="1200">
                <a:solidFill>
                  <a:schemeClr val="tx1"/>
                </a:solidFill>
                <a:latin typeface="Courier New" pitchFamily="49" charset="0"/>
              </a:rPr>
              <a:t>    Phase</a:t>
            </a:r>
          </a:p>
          <a:p>
            <a:pPr marL="266700" indent="-266700">
              <a:lnSpc>
                <a:spcPct val="80000"/>
              </a:lnSpc>
              <a:spcBef>
                <a:spcPct val="15000"/>
              </a:spcBef>
            </a:pPr>
            <a:r>
              <a:rPr lang="en-GB" sz="1200">
                <a:solidFill>
                  <a:schemeClr val="tx1"/>
                </a:solidFill>
                <a:latin typeface="Courier New" pitchFamily="49" charset="0"/>
              </a:rPr>
              <a:t>    ProjectInfo</a:t>
            </a:r>
          </a:p>
          <a:p>
            <a:pPr marL="266700" indent="-266700">
              <a:lnSpc>
                <a:spcPct val="80000"/>
              </a:lnSpc>
              <a:spcBef>
                <a:spcPct val="15000"/>
              </a:spcBef>
            </a:pPr>
            <a:r>
              <a:rPr lang="en-GB" sz="1200">
                <a:solidFill>
                  <a:schemeClr val="tx1"/>
                </a:solidFill>
                <a:latin typeface="Courier New" pitchFamily="49" charset="0"/>
              </a:rPr>
              <a:t>    # RST:</a:t>
            </a:r>
          </a:p>
          <a:p>
            <a:pPr marL="266700" indent="-266700">
              <a:lnSpc>
                <a:spcPct val="80000"/>
              </a:lnSpc>
              <a:spcBef>
                <a:spcPct val="15000"/>
              </a:spcBef>
            </a:pPr>
            <a:r>
              <a:rPr lang="en-GB" sz="1200">
                <a:solidFill>
                  <a:schemeClr val="tx1"/>
                </a:solidFill>
                <a:latin typeface="Courier New" pitchFamily="49" charset="0"/>
              </a:rPr>
              <a:t>    BoundaryConditions</a:t>
            </a:r>
          </a:p>
          <a:p>
            <a:pPr marL="266700" indent="-266700">
              <a:lnSpc>
                <a:spcPct val="80000"/>
              </a:lnSpc>
              <a:spcBef>
                <a:spcPct val="15000"/>
              </a:spcBef>
            </a:pPr>
            <a:r>
              <a:rPr lang="en-GB" sz="1200">
                <a:solidFill>
                  <a:schemeClr val="tx1"/>
                </a:solidFill>
                <a:latin typeface="Courier New" pitchFamily="49" charset="0"/>
              </a:rPr>
              <a:t>    LoadCase, Combination, Nature, Usage</a:t>
            </a:r>
          </a:p>
          <a:p>
            <a:pPr marL="266700" indent="-266700">
              <a:lnSpc>
                <a:spcPct val="80000"/>
              </a:lnSpc>
              <a:spcBef>
                <a:spcPct val="15000"/>
              </a:spcBef>
            </a:pPr>
            <a:r>
              <a:rPr lang="en-GB" sz="1200">
                <a:solidFill>
                  <a:schemeClr val="tx1"/>
                </a:solidFill>
                <a:latin typeface="Courier New" pitchFamily="49" charset="0"/>
              </a:rPr>
              <a:t>    AreaReinforcement</a:t>
            </a:r>
          </a:p>
          <a:p>
            <a:pPr marL="266700" indent="-266700">
              <a:lnSpc>
                <a:spcPct val="80000"/>
              </a:lnSpc>
              <a:spcBef>
                <a:spcPct val="15000"/>
              </a:spcBef>
            </a:pPr>
            <a:r>
              <a:rPr lang="en-GB" sz="1200">
                <a:solidFill>
                  <a:schemeClr val="tx1"/>
                </a:solidFill>
                <a:latin typeface="Courier New" pitchFamily="49" charset="0"/>
              </a:rPr>
              <a:t>    AreaReinforcementCurve</a:t>
            </a:r>
          </a:p>
          <a:p>
            <a:pPr marL="266700" indent="-266700">
              <a:lnSpc>
                <a:spcPct val="80000"/>
              </a:lnSpc>
              <a:spcBef>
                <a:spcPct val="15000"/>
              </a:spcBef>
            </a:pPr>
            <a:r>
              <a:rPr lang="en-GB" sz="1200">
                <a:solidFill>
                  <a:schemeClr val="tx1"/>
                </a:solidFill>
                <a:latin typeface="Courier New" pitchFamily="49" charset="0"/>
              </a:rPr>
              <a:t>    LoadBase</a:t>
            </a:r>
          </a:p>
          <a:p>
            <a:pPr marL="266700" indent="-266700">
              <a:lnSpc>
                <a:spcPct val="80000"/>
              </a:lnSpc>
              <a:spcBef>
                <a:spcPct val="15000"/>
              </a:spcBef>
            </a:pPr>
            <a:r>
              <a:rPr lang="en-GB" sz="1200">
                <a:solidFill>
                  <a:schemeClr val="tx1"/>
                </a:solidFill>
                <a:latin typeface="Courier New" pitchFamily="49" charset="0"/>
              </a:rPr>
              <a:t>      AreaLoad</a:t>
            </a:r>
          </a:p>
          <a:p>
            <a:pPr marL="266700" indent="-266700">
              <a:lnSpc>
                <a:spcPct val="80000"/>
              </a:lnSpc>
              <a:spcBef>
                <a:spcPct val="15000"/>
              </a:spcBef>
            </a:pPr>
            <a:r>
              <a:rPr lang="en-GB" sz="1200">
                <a:solidFill>
                  <a:schemeClr val="tx1"/>
                </a:solidFill>
                <a:latin typeface="Courier New" pitchFamily="49" charset="0"/>
              </a:rPr>
              <a:t>      LineLoad</a:t>
            </a:r>
          </a:p>
          <a:p>
            <a:pPr marL="266700" indent="-266700">
              <a:lnSpc>
                <a:spcPct val="80000"/>
              </a:lnSpc>
              <a:spcBef>
                <a:spcPct val="15000"/>
              </a:spcBef>
            </a:pPr>
            <a:r>
              <a:rPr lang="en-GB" sz="1200">
                <a:solidFill>
                  <a:schemeClr val="tx1"/>
                </a:solidFill>
                <a:latin typeface="Courier New" pitchFamily="49" charset="0"/>
              </a:rPr>
              <a:t>      PointLoad</a:t>
            </a:r>
          </a:p>
          <a:p>
            <a:pPr marL="266700" indent="-266700">
              <a:lnSpc>
                <a:spcPct val="80000"/>
              </a:lnSpc>
              <a:spcBef>
                <a:spcPct val="15000"/>
              </a:spcBef>
            </a:pPr>
            <a:r>
              <a:rPr lang="en-GB" sz="1200">
                <a:solidFill>
                  <a:schemeClr val="tx1"/>
                </a:solidFill>
                <a:latin typeface="Courier New" pitchFamily="49" charset="0"/>
              </a:rPr>
              <a:t>    PathReinforcement</a:t>
            </a:r>
          </a:p>
          <a:p>
            <a:pPr marL="266700" indent="-266700">
              <a:lnSpc>
                <a:spcPct val="80000"/>
              </a:lnSpc>
              <a:spcBef>
                <a:spcPct val="15000"/>
              </a:spcBef>
            </a:pPr>
            <a:r>
              <a:rPr lang="en-GB" sz="1200">
                <a:solidFill>
                  <a:schemeClr val="tx1"/>
                </a:solidFill>
                <a:latin typeface="Courier New" pitchFamily="49" charset="0"/>
              </a:rPr>
              <a:t>    Rebar</a:t>
            </a:r>
          </a:p>
          <a:p>
            <a:pPr marL="266700" indent="-266700">
              <a:lnSpc>
                <a:spcPct val="80000"/>
              </a:lnSpc>
              <a:spcBef>
                <a:spcPct val="15000"/>
              </a:spcBef>
            </a:pPr>
            <a:r>
              <a:rPr lang="en-GB" sz="1200">
                <a:solidFill>
                  <a:schemeClr val="tx1"/>
                </a:solidFill>
                <a:latin typeface="Courier New" pitchFamily="49" charset="0"/>
              </a:rPr>
              <a:t>    # end of RST</a:t>
            </a:r>
          </a:p>
          <a:p>
            <a:pPr marL="266700" indent="-266700">
              <a:lnSpc>
                <a:spcPct val="80000"/>
              </a:lnSpc>
              <a:spcBef>
                <a:spcPct val="15000"/>
              </a:spcBef>
            </a:pPr>
            <a:r>
              <a:rPr lang="en-GB" sz="1200" b="1">
                <a:solidFill>
                  <a:schemeClr val="tx1"/>
                </a:solidFill>
                <a:latin typeface="Courier New" pitchFamily="49" charset="0"/>
              </a:rPr>
              <a:t>    Symbol</a:t>
            </a:r>
          </a:p>
        </p:txBody>
      </p:sp>
      <p:sp>
        <p:nvSpPr>
          <p:cNvPr id="12293" name="Rectangle 6"/>
          <p:cNvSpPr>
            <a:spLocks noChangeArrowheads="1"/>
          </p:cNvSpPr>
          <p:nvPr/>
        </p:nvSpPr>
        <p:spPr bwMode="auto">
          <a:xfrm>
            <a:off x="6440488" y="1196975"/>
            <a:ext cx="2452687" cy="5119688"/>
          </a:xfrm>
          <a:prstGeom prst="rect">
            <a:avLst/>
          </a:prstGeom>
          <a:noFill/>
          <a:ln w="9525">
            <a:noFill/>
            <a:miter lim="800000"/>
            <a:headEnd/>
            <a:tailEnd/>
          </a:ln>
        </p:spPr>
        <p:txBody>
          <a:bodyPr lIns="0" tIns="0" rIns="0" bIns="0"/>
          <a:lstStyle/>
          <a:p>
            <a:pPr marL="266700" indent="-266700">
              <a:lnSpc>
                <a:spcPct val="80000"/>
              </a:lnSpc>
              <a:spcBef>
                <a:spcPct val="15000"/>
              </a:spcBef>
            </a:pPr>
            <a:r>
              <a:rPr lang="en-GB" sz="1200">
                <a:latin typeface="Courier New" pitchFamily="49" charset="0"/>
              </a:rPr>
              <a:t>    </a:t>
            </a:r>
            <a:r>
              <a:rPr lang="en-GB" sz="1200" b="1">
                <a:latin typeface="Courier New" pitchFamily="49" charset="0"/>
              </a:rPr>
              <a:t>Symbol</a:t>
            </a:r>
          </a:p>
          <a:p>
            <a:pPr marL="266700" indent="-266700">
              <a:lnSpc>
                <a:spcPct val="80000"/>
              </a:lnSpc>
              <a:spcBef>
                <a:spcPct val="15000"/>
              </a:spcBef>
            </a:pPr>
            <a:r>
              <a:rPr lang="en-GB" sz="1200">
                <a:latin typeface="Courier New" pitchFamily="49" charset="0"/>
              </a:rPr>
              <a:t>      AnnotationSymbolType</a:t>
            </a:r>
          </a:p>
          <a:p>
            <a:pPr marL="266700" indent="-266700">
              <a:lnSpc>
                <a:spcPct val="80000"/>
              </a:lnSpc>
              <a:spcBef>
                <a:spcPct val="15000"/>
              </a:spcBef>
            </a:pPr>
            <a:r>
              <a:rPr lang="en-GB" sz="1200">
                <a:latin typeface="Courier New" pitchFamily="49" charset="0"/>
              </a:rPr>
              <a:t>      BeamSystemType</a:t>
            </a:r>
          </a:p>
          <a:p>
            <a:pPr marL="266700" indent="-266700">
              <a:lnSpc>
                <a:spcPct val="80000"/>
              </a:lnSpc>
              <a:spcBef>
                <a:spcPct val="15000"/>
              </a:spcBef>
            </a:pPr>
            <a:r>
              <a:rPr lang="en-GB" sz="1200">
                <a:latin typeface="Courier New" pitchFamily="49" charset="0"/>
              </a:rPr>
              <a:t>      HostObjAttributes</a:t>
            </a:r>
          </a:p>
          <a:p>
            <a:pPr marL="266700" indent="-266700">
              <a:lnSpc>
                <a:spcPct val="80000"/>
              </a:lnSpc>
              <a:spcBef>
                <a:spcPct val="15000"/>
              </a:spcBef>
            </a:pPr>
            <a:r>
              <a:rPr lang="en-GB" sz="1200">
                <a:latin typeface="Courier New" pitchFamily="49" charset="0"/>
              </a:rPr>
              <a:t>        ContFootingType</a:t>
            </a:r>
          </a:p>
          <a:p>
            <a:pPr marL="266700" indent="-266700">
              <a:lnSpc>
                <a:spcPct val="80000"/>
              </a:lnSpc>
              <a:spcBef>
                <a:spcPct val="15000"/>
              </a:spcBef>
            </a:pPr>
            <a:r>
              <a:rPr lang="en-GB" sz="1200">
                <a:latin typeface="Courier New" pitchFamily="49" charset="0"/>
              </a:rPr>
              <a:t>        FloorType</a:t>
            </a:r>
          </a:p>
          <a:p>
            <a:pPr marL="266700" indent="-266700">
              <a:lnSpc>
                <a:spcPct val="80000"/>
              </a:lnSpc>
              <a:spcBef>
                <a:spcPct val="15000"/>
              </a:spcBef>
            </a:pPr>
            <a:r>
              <a:rPr lang="en-GB" sz="1200">
                <a:latin typeface="Courier New" pitchFamily="49" charset="0"/>
              </a:rPr>
              <a:t>        WallType</a:t>
            </a:r>
          </a:p>
          <a:p>
            <a:pPr marL="266700" indent="-266700">
              <a:lnSpc>
                <a:spcPct val="80000"/>
              </a:lnSpc>
              <a:spcBef>
                <a:spcPct val="15000"/>
              </a:spcBef>
            </a:pPr>
            <a:r>
              <a:rPr lang="en-GB" sz="1200">
                <a:latin typeface="Courier New" pitchFamily="49" charset="0"/>
              </a:rPr>
              <a:t>      InsertableObject</a:t>
            </a:r>
          </a:p>
          <a:p>
            <a:pPr marL="266700" indent="-266700">
              <a:lnSpc>
                <a:spcPct val="80000"/>
              </a:lnSpc>
              <a:spcBef>
                <a:spcPct val="15000"/>
              </a:spcBef>
            </a:pPr>
            <a:r>
              <a:rPr lang="en-GB" sz="1200">
                <a:latin typeface="Courier New" pitchFamily="49" charset="0"/>
              </a:rPr>
              <a:t>        FamilySymbol</a:t>
            </a:r>
          </a:p>
          <a:p>
            <a:pPr marL="266700" indent="-266700">
              <a:lnSpc>
                <a:spcPct val="80000"/>
              </a:lnSpc>
              <a:spcBef>
                <a:spcPct val="15000"/>
              </a:spcBef>
            </a:pPr>
            <a:r>
              <a:rPr lang="en-GB" sz="1200">
                <a:latin typeface="Courier New" pitchFamily="49" charset="0"/>
              </a:rPr>
              <a:t>      RoomTagType # RAC</a:t>
            </a:r>
          </a:p>
          <a:p>
            <a:pPr marL="266700" indent="-266700">
              <a:lnSpc>
                <a:spcPct val="80000"/>
              </a:lnSpc>
              <a:spcBef>
                <a:spcPct val="15000"/>
              </a:spcBef>
            </a:pPr>
            <a:r>
              <a:rPr lang="en-GB" sz="1200">
                <a:latin typeface="Courier New" pitchFamily="49" charset="0"/>
              </a:rPr>
              <a:t>      RebarTagType # RST</a:t>
            </a:r>
          </a:p>
        </p:txBody>
      </p:sp>
      <p:sp>
        <p:nvSpPr>
          <p:cNvPr id="12294" name="Rectangle 7"/>
          <p:cNvSpPr>
            <a:spLocks noChangeArrowheads="1"/>
          </p:cNvSpPr>
          <p:nvPr/>
        </p:nvSpPr>
        <p:spPr bwMode="auto">
          <a:xfrm>
            <a:off x="2484438" y="1143000"/>
            <a:ext cx="2813050" cy="5119688"/>
          </a:xfrm>
          <a:prstGeom prst="rect">
            <a:avLst/>
          </a:prstGeom>
          <a:noFill/>
          <a:ln w="9525">
            <a:noFill/>
            <a:miter lim="800000"/>
            <a:headEnd/>
            <a:tailEnd/>
          </a:ln>
        </p:spPr>
        <p:txBody>
          <a:bodyPr lIns="0" tIns="0" rIns="0" bIns="0"/>
          <a:lstStyle/>
          <a:p>
            <a:pPr marL="266700" indent="-266700">
              <a:lnSpc>
                <a:spcPct val="80000"/>
              </a:lnSpc>
              <a:spcBef>
                <a:spcPct val="15000"/>
              </a:spcBef>
            </a:pPr>
            <a:r>
              <a:rPr lang="en-GB" sz="1200" b="1">
                <a:solidFill>
                  <a:schemeClr val="tx1"/>
                </a:solidFill>
                <a:latin typeface="Courier New" pitchFamily="49" charset="0"/>
              </a:rPr>
              <a:t>  GeometryObject</a:t>
            </a:r>
          </a:p>
          <a:p>
            <a:pPr marL="266700" indent="-266700">
              <a:lnSpc>
                <a:spcPct val="80000"/>
              </a:lnSpc>
              <a:spcBef>
                <a:spcPct val="15000"/>
              </a:spcBef>
            </a:pPr>
            <a:r>
              <a:rPr lang="en-GB" sz="1200">
                <a:solidFill>
                  <a:schemeClr val="tx1"/>
                </a:solidFill>
                <a:latin typeface="Courier New" pitchFamily="49" charset="0"/>
              </a:rPr>
              <a:t>    Curve</a:t>
            </a:r>
          </a:p>
          <a:p>
            <a:pPr marL="266700" indent="-266700">
              <a:lnSpc>
                <a:spcPct val="80000"/>
              </a:lnSpc>
              <a:spcBef>
                <a:spcPct val="15000"/>
              </a:spcBef>
            </a:pPr>
            <a:r>
              <a:rPr lang="en-GB" sz="1200">
                <a:solidFill>
                  <a:schemeClr val="tx1"/>
                </a:solidFill>
                <a:latin typeface="Courier New" pitchFamily="49" charset="0"/>
              </a:rPr>
              <a:t>      Arc</a:t>
            </a:r>
          </a:p>
          <a:p>
            <a:pPr marL="266700" indent="-266700">
              <a:lnSpc>
                <a:spcPct val="80000"/>
              </a:lnSpc>
              <a:spcBef>
                <a:spcPct val="15000"/>
              </a:spcBef>
            </a:pPr>
            <a:r>
              <a:rPr lang="en-GB" sz="1200">
                <a:solidFill>
                  <a:schemeClr val="tx1"/>
                </a:solidFill>
                <a:latin typeface="Courier New" pitchFamily="49" charset="0"/>
              </a:rPr>
              <a:t>      Ellipse</a:t>
            </a:r>
          </a:p>
          <a:p>
            <a:pPr marL="266700" indent="-266700">
              <a:lnSpc>
                <a:spcPct val="80000"/>
              </a:lnSpc>
              <a:spcBef>
                <a:spcPct val="15000"/>
              </a:spcBef>
            </a:pPr>
            <a:r>
              <a:rPr lang="en-GB" sz="1200">
                <a:solidFill>
                  <a:schemeClr val="tx1"/>
                </a:solidFill>
                <a:latin typeface="Courier New" pitchFamily="49" charset="0"/>
              </a:rPr>
              <a:t>      Line</a:t>
            </a:r>
          </a:p>
          <a:p>
            <a:pPr marL="266700" indent="-266700">
              <a:lnSpc>
                <a:spcPct val="80000"/>
              </a:lnSpc>
              <a:spcBef>
                <a:spcPct val="15000"/>
              </a:spcBef>
            </a:pPr>
            <a:r>
              <a:rPr lang="en-GB" sz="1200">
                <a:solidFill>
                  <a:schemeClr val="tx1"/>
                </a:solidFill>
                <a:latin typeface="Courier New" pitchFamily="49" charset="0"/>
              </a:rPr>
              <a:t>      NurbSpline</a:t>
            </a:r>
          </a:p>
          <a:p>
            <a:pPr marL="266700" indent="-266700">
              <a:lnSpc>
                <a:spcPct val="80000"/>
              </a:lnSpc>
              <a:spcBef>
                <a:spcPct val="15000"/>
              </a:spcBef>
            </a:pPr>
            <a:r>
              <a:rPr lang="en-GB" sz="1200">
                <a:solidFill>
                  <a:schemeClr val="tx1"/>
                </a:solidFill>
                <a:latin typeface="Courier New" pitchFamily="49" charset="0"/>
              </a:rPr>
              <a:t>    Edge</a:t>
            </a:r>
          </a:p>
          <a:p>
            <a:pPr marL="266700" indent="-266700">
              <a:lnSpc>
                <a:spcPct val="80000"/>
              </a:lnSpc>
              <a:spcBef>
                <a:spcPct val="15000"/>
              </a:spcBef>
            </a:pPr>
            <a:r>
              <a:rPr lang="en-GB" sz="1200">
                <a:solidFill>
                  <a:schemeClr val="tx1"/>
                </a:solidFill>
                <a:latin typeface="Courier New" pitchFamily="49" charset="0"/>
              </a:rPr>
              <a:t>    Face</a:t>
            </a:r>
          </a:p>
          <a:p>
            <a:pPr marL="266700" indent="-266700">
              <a:lnSpc>
                <a:spcPct val="80000"/>
              </a:lnSpc>
              <a:spcBef>
                <a:spcPct val="15000"/>
              </a:spcBef>
            </a:pPr>
            <a:r>
              <a:rPr lang="en-GB" sz="1200">
                <a:solidFill>
                  <a:schemeClr val="tx1"/>
                </a:solidFill>
                <a:latin typeface="Courier New" pitchFamily="49" charset="0"/>
              </a:rPr>
              <a:t>      ConicalFace</a:t>
            </a:r>
          </a:p>
          <a:p>
            <a:pPr marL="266700" indent="-266700">
              <a:lnSpc>
                <a:spcPct val="80000"/>
              </a:lnSpc>
              <a:spcBef>
                <a:spcPct val="15000"/>
              </a:spcBef>
            </a:pPr>
            <a:r>
              <a:rPr lang="en-GB" sz="1200">
                <a:solidFill>
                  <a:schemeClr val="tx1"/>
                </a:solidFill>
                <a:latin typeface="Courier New" pitchFamily="49" charset="0"/>
              </a:rPr>
              <a:t>      CylindricalFace</a:t>
            </a:r>
          </a:p>
          <a:p>
            <a:pPr marL="266700" indent="-266700">
              <a:lnSpc>
                <a:spcPct val="80000"/>
              </a:lnSpc>
              <a:spcBef>
                <a:spcPct val="15000"/>
              </a:spcBef>
            </a:pPr>
            <a:r>
              <a:rPr lang="en-GB" sz="1200">
                <a:solidFill>
                  <a:schemeClr val="tx1"/>
                </a:solidFill>
                <a:latin typeface="Courier New" pitchFamily="49" charset="0"/>
              </a:rPr>
              <a:t>      HermiteFace</a:t>
            </a:r>
          </a:p>
          <a:p>
            <a:pPr marL="266700" indent="-266700">
              <a:lnSpc>
                <a:spcPct val="80000"/>
              </a:lnSpc>
              <a:spcBef>
                <a:spcPct val="15000"/>
              </a:spcBef>
            </a:pPr>
            <a:r>
              <a:rPr lang="en-GB" sz="1200">
                <a:solidFill>
                  <a:schemeClr val="tx1"/>
                </a:solidFill>
                <a:latin typeface="Courier New" pitchFamily="49" charset="0"/>
              </a:rPr>
              <a:t>      PlanarFace</a:t>
            </a:r>
          </a:p>
          <a:p>
            <a:pPr marL="266700" indent="-266700">
              <a:lnSpc>
                <a:spcPct val="80000"/>
              </a:lnSpc>
              <a:spcBef>
                <a:spcPct val="15000"/>
              </a:spcBef>
            </a:pPr>
            <a:r>
              <a:rPr lang="en-GB" sz="1200">
                <a:solidFill>
                  <a:schemeClr val="tx1"/>
                </a:solidFill>
                <a:latin typeface="Courier New" pitchFamily="49" charset="0"/>
              </a:rPr>
              <a:t>      ResolvedFace</a:t>
            </a:r>
          </a:p>
          <a:p>
            <a:pPr marL="266700" indent="-266700">
              <a:lnSpc>
                <a:spcPct val="80000"/>
              </a:lnSpc>
              <a:spcBef>
                <a:spcPct val="15000"/>
              </a:spcBef>
            </a:pPr>
            <a:r>
              <a:rPr lang="en-GB" sz="1200">
                <a:solidFill>
                  <a:schemeClr val="tx1"/>
                </a:solidFill>
                <a:latin typeface="Courier New" pitchFamily="49" charset="0"/>
              </a:rPr>
              <a:t>      RuldeFace</a:t>
            </a:r>
          </a:p>
          <a:p>
            <a:pPr marL="266700" indent="-266700">
              <a:lnSpc>
                <a:spcPct val="80000"/>
              </a:lnSpc>
              <a:spcBef>
                <a:spcPct val="15000"/>
              </a:spcBef>
            </a:pPr>
            <a:r>
              <a:rPr lang="en-GB" sz="1200">
                <a:solidFill>
                  <a:schemeClr val="tx1"/>
                </a:solidFill>
                <a:latin typeface="Courier New" pitchFamily="49" charset="0"/>
              </a:rPr>
              <a:t>    Instance</a:t>
            </a:r>
          </a:p>
          <a:p>
            <a:pPr marL="266700" indent="-266700">
              <a:lnSpc>
                <a:spcPct val="80000"/>
              </a:lnSpc>
              <a:spcBef>
                <a:spcPct val="15000"/>
              </a:spcBef>
            </a:pPr>
            <a:r>
              <a:rPr lang="en-GB" sz="1200">
                <a:solidFill>
                  <a:schemeClr val="tx1"/>
                </a:solidFill>
                <a:latin typeface="Courier New" pitchFamily="49" charset="0"/>
              </a:rPr>
              <a:t>    Mesh</a:t>
            </a:r>
          </a:p>
          <a:p>
            <a:pPr marL="266700" indent="-266700">
              <a:lnSpc>
                <a:spcPct val="80000"/>
              </a:lnSpc>
              <a:spcBef>
                <a:spcPct val="15000"/>
              </a:spcBef>
            </a:pPr>
            <a:r>
              <a:rPr lang="en-GB" sz="1200">
                <a:solidFill>
                  <a:schemeClr val="tx1"/>
                </a:solidFill>
                <a:latin typeface="Courier New" pitchFamily="49" charset="0"/>
              </a:rPr>
              <a:t>    Profile</a:t>
            </a:r>
          </a:p>
          <a:p>
            <a:pPr marL="266700" indent="-266700">
              <a:lnSpc>
                <a:spcPct val="80000"/>
              </a:lnSpc>
              <a:spcBef>
                <a:spcPct val="15000"/>
              </a:spcBef>
            </a:pPr>
            <a:r>
              <a:rPr lang="en-GB" sz="1200">
                <a:solidFill>
                  <a:schemeClr val="tx1"/>
                </a:solidFill>
                <a:latin typeface="Courier New" pitchFamily="49" charset="0"/>
              </a:rPr>
              <a:t>    Solid</a:t>
            </a:r>
          </a:p>
          <a:p>
            <a:pPr marL="266700" indent="-266700">
              <a:lnSpc>
                <a:spcPct val="80000"/>
              </a:lnSpc>
              <a:spcBef>
                <a:spcPct val="15000"/>
              </a:spcBef>
            </a:pPr>
            <a:r>
              <a:rPr lang="en-GB" sz="1200">
                <a:solidFill>
                  <a:schemeClr val="tx1"/>
                </a:solidFill>
                <a:latin typeface="Courier New" pitchFamily="49" charset="0"/>
              </a:rPr>
              <a:t>  Plane</a:t>
            </a:r>
          </a:p>
          <a:p>
            <a:pPr marL="266700" indent="-266700">
              <a:lnSpc>
                <a:spcPct val="80000"/>
              </a:lnSpc>
              <a:spcBef>
                <a:spcPct val="15000"/>
              </a:spcBef>
            </a:pPr>
            <a:r>
              <a:rPr lang="en-GB" sz="1200">
                <a:solidFill>
                  <a:schemeClr val="tx1"/>
                </a:solidFill>
                <a:latin typeface="Courier New" pitchFamily="49" charset="0"/>
              </a:rPr>
              <a:t>  Reference</a:t>
            </a:r>
          </a:p>
          <a:p>
            <a:pPr marL="266700" indent="-266700">
              <a:lnSpc>
                <a:spcPct val="80000"/>
              </a:lnSpc>
              <a:spcBef>
                <a:spcPct val="15000"/>
              </a:spcBef>
            </a:pPr>
            <a:r>
              <a:rPr lang="en-GB" sz="1200">
                <a:solidFill>
                  <a:schemeClr val="tx1"/>
                </a:solidFill>
                <a:latin typeface="Courier New" pitchFamily="49" charset="0"/>
              </a:rPr>
              <a:t>  Transform</a:t>
            </a:r>
          </a:p>
        </p:txBody>
      </p:sp>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bwMode="auto">
          <a:xfrm>
            <a:off x="311150" y="287338"/>
            <a:ext cx="8329613" cy="588962"/>
          </a:xfrm>
          <a:noFill/>
          <a:ln>
            <a:miter lim="800000"/>
            <a:headEnd/>
            <a:tailEnd/>
          </a:ln>
        </p:spPr>
        <p:txBody>
          <a:bodyPr vert="horz" wrap="square" numCol="1" anchor="t" anchorCtr="0" compatLnSpc="1">
            <a:prstTxWarp prst="textNoShape">
              <a:avLst/>
            </a:prstTxWarp>
          </a:bodyPr>
          <a:lstStyle/>
          <a:p>
            <a:pPr eaLnBrk="1" hangingPunct="1"/>
            <a:r>
              <a:rPr lang="en-GB" smtClean="0">
                <a:cs typeface="Arial" charset="0"/>
              </a:rPr>
              <a:t>Subset of Object Model</a:t>
            </a:r>
          </a:p>
        </p:txBody>
      </p:sp>
      <p:sp>
        <p:nvSpPr>
          <p:cNvPr id="13315" name="Rectangle 6"/>
          <p:cNvSpPr>
            <a:spLocks noChangeArrowheads="1"/>
          </p:cNvSpPr>
          <p:nvPr/>
        </p:nvSpPr>
        <p:spPr bwMode="auto">
          <a:xfrm>
            <a:off x="6440488" y="1196975"/>
            <a:ext cx="2452687" cy="5119688"/>
          </a:xfrm>
          <a:prstGeom prst="rect">
            <a:avLst/>
          </a:prstGeom>
          <a:noFill/>
          <a:ln w="9525">
            <a:noFill/>
            <a:miter lim="800000"/>
            <a:headEnd/>
            <a:tailEnd/>
          </a:ln>
        </p:spPr>
        <p:txBody>
          <a:bodyPr lIns="0" tIns="0" rIns="0" bIns="0"/>
          <a:lstStyle/>
          <a:p>
            <a:pPr marL="266700" indent="-266700">
              <a:lnSpc>
                <a:spcPct val="80000"/>
              </a:lnSpc>
              <a:spcBef>
                <a:spcPct val="15000"/>
              </a:spcBef>
            </a:pPr>
            <a:r>
              <a:rPr lang="en-GB" sz="1200">
                <a:latin typeface="Courier New" pitchFamily="49" charset="0"/>
              </a:rPr>
              <a:t>    </a:t>
            </a:r>
            <a:r>
              <a:rPr lang="en-GB" sz="1200" b="1">
                <a:latin typeface="Courier New" pitchFamily="49" charset="0"/>
              </a:rPr>
              <a:t>Symbol</a:t>
            </a:r>
          </a:p>
          <a:p>
            <a:pPr marL="266700" indent="-266700">
              <a:lnSpc>
                <a:spcPct val="80000"/>
              </a:lnSpc>
              <a:spcBef>
                <a:spcPct val="15000"/>
              </a:spcBef>
            </a:pPr>
            <a:r>
              <a:rPr lang="en-GB" sz="1200">
                <a:latin typeface="Courier New" pitchFamily="49" charset="0"/>
              </a:rPr>
              <a:t>      AnnotationSymbolType</a:t>
            </a:r>
          </a:p>
          <a:p>
            <a:pPr marL="266700" indent="-266700">
              <a:lnSpc>
                <a:spcPct val="80000"/>
              </a:lnSpc>
              <a:spcBef>
                <a:spcPct val="15000"/>
              </a:spcBef>
            </a:pPr>
            <a:r>
              <a:rPr lang="en-GB" sz="1200">
                <a:latin typeface="Courier New" pitchFamily="49" charset="0"/>
              </a:rPr>
              <a:t>      BeamSystemType</a:t>
            </a:r>
          </a:p>
          <a:p>
            <a:pPr marL="266700" indent="-266700">
              <a:lnSpc>
                <a:spcPct val="80000"/>
              </a:lnSpc>
              <a:spcBef>
                <a:spcPct val="15000"/>
              </a:spcBef>
            </a:pPr>
            <a:r>
              <a:rPr lang="en-GB" sz="1200">
                <a:latin typeface="Courier New" pitchFamily="49" charset="0"/>
              </a:rPr>
              <a:t>      HostObjAttributes</a:t>
            </a:r>
          </a:p>
          <a:p>
            <a:pPr marL="266700" indent="-266700">
              <a:lnSpc>
                <a:spcPct val="80000"/>
              </a:lnSpc>
              <a:spcBef>
                <a:spcPct val="15000"/>
              </a:spcBef>
            </a:pPr>
            <a:r>
              <a:rPr lang="en-GB" sz="1200">
                <a:latin typeface="Courier New" pitchFamily="49" charset="0"/>
              </a:rPr>
              <a:t>        ContFootingType</a:t>
            </a:r>
          </a:p>
          <a:p>
            <a:pPr marL="266700" indent="-266700">
              <a:lnSpc>
                <a:spcPct val="80000"/>
              </a:lnSpc>
              <a:spcBef>
                <a:spcPct val="15000"/>
              </a:spcBef>
            </a:pPr>
            <a:r>
              <a:rPr lang="en-GB" sz="1200">
                <a:latin typeface="Courier New" pitchFamily="49" charset="0"/>
              </a:rPr>
              <a:t>        FloorType</a:t>
            </a:r>
          </a:p>
          <a:p>
            <a:pPr marL="266700" indent="-266700">
              <a:lnSpc>
                <a:spcPct val="80000"/>
              </a:lnSpc>
              <a:spcBef>
                <a:spcPct val="15000"/>
              </a:spcBef>
            </a:pPr>
            <a:r>
              <a:rPr lang="en-GB" sz="1200">
                <a:latin typeface="Courier New" pitchFamily="49" charset="0"/>
              </a:rPr>
              <a:t>        WallType</a:t>
            </a:r>
          </a:p>
          <a:p>
            <a:pPr marL="266700" indent="-266700">
              <a:lnSpc>
                <a:spcPct val="80000"/>
              </a:lnSpc>
              <a:spcBef>
                <a:spcPct val="15000"/>
              </a:spcBef>
            </a:pPr>
            <a:r>
              <a:rPr lang="en-GB" sz="1200">
                <a:latin typeface="Courier New" pitchFamily="49" charset="0"/>
              </a:rPr>
              <a:t>      InsertableObject</a:t>
            </a:r>
          </a:p>
          <a:p>
            <a:pPr marL="266700" indent="-266700">
              <a:lnSpc>
                <a:spcPct val="80000"/>
              </a:lnSpc>
              <a:spcBef>
                <a:spcPct val="15000"/>
              </a:spcBef>
            </a:pPr>
            <a:r>
              <a:rPr lang="en-GB" sz="1200">
                <a:latin typeface="Courier New" pitchFamily="49" charset="0"/>
              </a:rPr>
              <a:t>        FamilySymbol</a:t>
            </a:r>
          </a:p>
          <a:p>
            <a:pPr marL="266700" indent="-266700">
              <a:lnSpc>
                <a:spcPct val="80000"/>
              </a:lnSpc>
              <a:spcBef>
                <a:spcPct val="15000"/>
              </a:spcBef>
            </a:pPr>
            <a:r>
              <a:rPr lang="en-GB" sz="1200">
                <a:latin typeface="Courier New" pitchFamily="49" charset="0"/>
              </a:rPr>
              <a:t>      RoomTagType # RAC</a:t>
            </a:r>
          </a:p>
          <a:p>
            <a:pPr marL="266700" indent="-266700">
              <a:lnSpc>
                <a:spcPct val="80000"/>
              </a:lnSpc>
              <a:spcBef>
                <a:spcPct val="15000"/>
              </a:spcBef>
            </a:pPr>
            <a:r>
              <a:rPr lang="en-GB" sz="1200">
                <a:latin typeface="Courier New" pitchFamily="49" charset="0"/>
              </a:rPr>
              <a:t>      RebarTagType # RST</a:t>
            </a:r>
          </a:p>
        </p:txBody>
      </p:sp>
      <p:grpSp>
        <p:nvGrpSpPr>
          <p:cNvPr id="13316" name="Content Placeholder 8"/>
          <p:cNvGrpSpPr>
            <a:grpSpLocks noGrp="1"/>
          </p:cNvGrpSpPr>
          <p:nvPr>
            <p:ph idx="1"/>
          </p:nvPr>
        </p:nvGrpSpPr>
        <p:grpSpPr bwMode="auto">
          <a:xfrm>
            <a:off x="311150" y="1076325"/>
            <a:ext cx="8340725" cy="5160963"/>
            <a:chOff x="206375" y="1543050"/>
            <a:chExt cx="8437563" cy="3992563"/>
          </a:xfrm>
        </p:grpSpPr>
        <p:sp>
          <p:nvSpPr>
            <p:cNvPr id="13317" name="Text Box 4"/>
            <p:cNvSpPr txBox="1">
              <a:spLocks noChangeArrowheads="1"/>
            </p:cNvSpPr>
            <p:nvPr/>
          </p:nvSpPr>
          <p:spPr bwMode="auto">
            <a:xfrm>
              <a:off x="4189413" y="1543050"/>
              <a:ext cx="952500" cy="284163"/>
            </a:xfrm>
            <a:prstGeom prst="rect">
              <a:avLst/>
            </a:prstGeom>
            <a:noFill/>
            <a:ln w="9525">
              <a:solidFill>
                <a:schemeClr val="tx1"/>
              </a:solidFill>
              <a:miter lim="800000"/>
              <a:headEnd/>
              <a:tailEnd/>
            </a:ln>
          </p:spPr>
          <p:txBody>
            <a:bodyPr>
              <a:spAutoFit/>
            </a:bodyPr>
            <a:lstStyle/>
            <a:p>
              <a:pPr>
                <a:spcBef>
                  <a:spcPct val="50000"/>
                </a:spcBef>
              </a:pPr>
              <a:r>
                <a:rPr kumimoji="1" lang="en-US" altLang="ja-JP" sz="1200">
                  <a:solidFill>
                    <a:schemeClr val="tx1"/>
                  </a:solidFill>
                </a:rPr>
                <a:t>API Object</a:t>
              </a:r>
            </a:p>
          </p:txBody>
        </p:sp>
        <p:sp>
          <p:nvSpPr>
            <p:cNvPr id="13318" name="Text Box 5"/>
            <p:cNvSpPr txBox="1">
              <a:spLocks noChangeArrowheads="1"/>
            </p:cNvSpPr>
            <p:nvPr/>
          </p:nvSpPr>
          <p:spPr bwMode="auto">
            <a:xfrm>
              <a:off x="4189413" y="2224088"/>
              <a:ext cx="952500" cy="284162"/>
            </a:xfrm>
            <a:prstGeom prst="rect">
              <a:avLst/>
            </a:prstGeom>
            <a:noFill/>
            <a:ln w="9525">
              <a:solidFill>
                <a:schemeClr val="tx1"/>
              </a:solidFill>
              <a:miter lim="800000"/>
              <a:headEnd/>
              <a:tailEnd/>
            </a:ln>
          </p:spPr>
          <p:txBody>
            <a:bodyPr>
              <a:spAutoFit/>
            </a:bodyPr>
            <a:lstStyle/>
            <a:p>
              <a:pPr algn="ctr">
                <a:spcBef>
                  <a:spcPct val="50000"/>
                </a:spcBef>
              </a:pPr>
              <a:r>
                <a:rPr kumimoji="1" lang="en-US" altLang="ja-JP" sz="1200">
                  <a:solidFill>
                    <a:schemeClr val="tx1"/>
                  </a:solidFill>
                </a:rPr>
                <a:t>Element</a:t>
              </a:r>
            </a:p>
          </p:txBody>
        </p:sp>
        <p:sp>
          <p:nvSpPr>
            <p:cNvPr id="13319" name="Line 6"/>
            <p:cNvSpPr>
              <a:spLocks noChangeShapeType="1"/>
            </p:cNvSpPr>
            <p:nvPr/>
          </p:nvSpPr>
          <p:spPr bwMode="auto">
            <a:xfrm>
              <a:off x="4633913" y="1827213"/>
              <a:ext cx="0" cy="393700"/>
            </a:xfrm>
            <a:prstGeom prst="line">
              <a:avLst/>
            </a:prstGeom>
            <a:noFill/>
            <a:ln w="9525">
              <a:solidFill>
                <a:schemeClr val="tx1"/>
              </a:solidFill>
              <a:round/>
              <a:headEnd/>
              <a:tailEnd/>
            </a:ln>
          </p:spPr>
          <p:txBody>
            <a:bodyPr/>
            <a:lstStyle/>
            <a:p>
              <a:endParaRPr lang="en-GB"/>
            </a:p>
          </p:txBody>
        </p:sp>
        <p:sp>
          <p:nvSpPr>
            <p:cNvPr id="13320" name="Line 7"/>
            <p:cNvSpPr>
              <a:spLocks noChangeShapeType="1"/>
            </p:cNvSpPr>
            <p:nvPr/>
          </p:nvSpPr>
          <p:spPr bwMode="auto">
            <a:xfrm flipH="1">
              <a:off x="3562350" y="2012950"/>
              <a:ext cx="2168525" cy="0"/>
            </a:xfrm>
            <a:prstGeom prst="line">
              <a:avLst/>
            </a:prstGeom>
            <a:noFill/>
            <a:ln w="9525">
              <a:solidFill>
                <a:schemeClr val="tx1"/>
              </a:solidFill>
              <a:round/>
              <a:headEnd/>
              <a:tailEnd/>
            </a:ln>
          </p:spPr>
          <p:txBody>
            <a:bodyPr/>
            <a:lstStyle/>
            <a:p>
              <a:endParaRPr lang="en-GB"/>
            </a:p>
          </p:txBody>
        </p:sp>
        <p:sp>
          <p:nvSpPr>
            <p:cNvPr id="13321" name="Line 8"/>
            <p:cNvSpPr>
              <a:spLocks noChangeShapeType="1"/>
            </p:cNvSpPr>
            <p:nvPr/>
          </p:nvSpPr>
          <p:spPr bwMode="auto">
            <a:xfrm flipH="1">
              <a:off x="5749925" y="2012950"/>
              <a:ext cx="692150" cy="0"/>
            </a:xfrm>
            <a:prstGeom prst="line">
              <a:avLst/>
            </a:prstGeom>
            <a:noFill/>
            <a:ln w="9525">
              <a:solidFill>
                <a:schemeClr val="tx1"/>
              </a:solidFill>
              <a:prstDash val="dash"/>
              <a:round/>
              <a:headEnd/>
              <a:tailEnd/>
            </a:ln>
          </p:spPr>
          <p:txBody>
            <a:bodyPr/>
            <a:lstStyle/>
            <a:p>
              <a:endParaRPr lang="en-GB"/>
            </a:p>
          </p:txBody>
        </p:sp>
        <p:sp>
          <p:nvSpPr>
            <p:cNvPr id="13322" name="Line 9"/>
            <p:cNvSpPr>
              <a:spLocks noChangeShapeType="1"/>
            </p:cNvSpPr>
            <p:nvPr/>
          </p:nvSpPr>
          <p:spPr bwMode="auto">
            <a:xfrm flipH="1">
              <a:off x="2863850" y="2012950"/>
              <a:ext cx="692150" cy="0"/>
            </a:xfrm>
            <a:prstGeom prst="line">
              <a:avLst/>
            </a:prstGeom>
            <a:noFill/>
            <a:ln w="9525">
              <a:solidFill>
                <a:schemeClr val="tx1"/>
              </a:solidFill>
              <a:prstDash val="dash"/>
              <a:round/>
              <a:headEnd/>
              <a:tailEnd/>
            </a:ln>
          </p:spPr>
          <p:txBody>
            <a:bodyPr/>
            <a:lstStyle/>
            <a:p>
              <a:endParaRPr lang="en-GB"/>
            </a:p>
          </p:txBody>
        </p:sp>
        <p:sp>
          <p:nvSpPr>
            <p:cNvPr id="13323" name="Text Box 10"/>
            <p:cNvSpPr txBox="1">
              <a:spLocks noChangeArrowheads="1"/>
            </p:cNvSpPr>
            <p:nvPr/>
          </p:nvSpPr>
          <p:spPr bwMode="auto">
            <a:xfrm>
              <a:off x="6296025" y="2924175"/>
              <a:ext cx="1174750" cy="284163"/>
            </a:xfrm>
            <a:prstGeom prst="rect">
              <a:avLst/>
            </a:prstGeom>
            <a:noFill/>
            <a:ln w="9525">
              <a:solidFill>
                <a:schemeClr val="tx1"/>
              </a:solidFill>
              <a:miter lim="800000"/>
              <a:headEnd/>
              <a:tailEnd/>
            </a:ln>
          </p:spPr>
          <p:txBody>
            <a:bodyPr>
              <a:spAutoFit/>
            </a:bodyPr>
            <a:lstStyle/>
            <a:p>
              <a:pPr algn="ctr">
                <a:spcBef>
                  <a:spcPct val="50000"/>
                </a:spcBef>
              </a:pPr>
              <a:r>
                <a:rPr kumimoji="1" lang="en-US" altLang="ja-JP" sz="1200">
                  <a:solidFill>
                    <a:schemeClr val="tx1"/>
                  </a:solidFill>
                </a:rPr>
                <a:t>HostObject</a:t>
              </a:r>
            </a:p>
          </p:txBody>
        </p:sp>
        <p:sp>
          <p:nvSpPr>
            <p:cNvPr id="13324" name="Text Box 11"/>
            <p:cNvSpPr txBox="1">
              <a:spLocks noChangeArrowheads="1"/>
            </p:cNvSpPr>
            <p:nvPr/>
          </p:nvSpPr>
          <p:spPr bwMode="auto">
            <a:xfrm>
              <a:off x="4121150" y="3509963"/>
              <a:ext cx="1046163" cy="466725"/>
            </a:xfrm>
            <a:prstGeom prst="rect">
              <a:avLst/>
            </a:prstGeom>
            <a:noFill/>
            <a:ln w="9525">
              <a:solidFill>
                <a:schemeClr val="tx1"/>
              </a:solidFill>
              <a:miter lim="800000"/>
              <a:headEnd/>
              <a:tailEnd/>
            </a:ln>
          </p:spPr>
          <p:txBody>
            <a:bodyPr>
              <a:spAutoFit/>
            </a:bodyPr>
            <a:lstStyle/>
            <a:p>
              <a:pPr algn="ctr">
                <a:spcBef>
                  <a:spcPct val="50000"/>
                </a:spcBef>
              </a:pPr>
              <a:r>
                <a:rPr kumimoji="1" lang="en-US" altLang="ja-JP" sz="1200">
                  <a:solidFill>
                    <a:schemeClr val="tx1"/>
                  </a:solidFill>
                </a:rPr>
                <a:t>HostObject Attributes</a:t>
              </a:r>
            </a:p>
          </p:txBody>
        </p:sp>
        <p:sp>
          <p:nvSpPr>
            <p:cNvPr id="13325" name="Line 12"/>
            <p:cNvSpPr>
              <a:spLocks noChangeShapeType="1"/>
            </p:cNvSpPr>
            <p:nvPr/>
          </p:nvSpPr>
          <p:spPr bwMode="auto">
            <a:xfrm>
              <a:off x="4621213" y="3176588"/>
              <a:ext cx="0" cy="336550"/>
            </a:xfrm>
            <a:prstGeom prst="line">
              <a:avLst/>
            </a:prstGeom>
            <a:noFill/>
            <a:ln w="9525">
              <a:solidFill>
                <a:schemeClr val="tx1"/>
              </a:solidFill>
              <a:round/>
              <a:headEnd/>
              <a:tailEnd/>
            </a:ln>
          </p:spPr>
          <p:txBody>
            <a:bodyPr/>
            <a:lstStyle/>
            <a:p>
              <a:endParaRPr lang="en-GB"/>
            </a:p>
          </p:txBody>
        </p:sp>
        <p:sp>
          <p:nvSpPr>
            <p:cNvPr id="13326" name="Line 13"/>
            <p:cNvSpPr>
              <a:spLocks noChangeShapeType="1"/>
            </p:cNvSpPr>
            <p:nvPr/>
          </p:nvSpPr>
          <p:spPr bwMode="auto">
            <a:xfrm flipH="1">
              <a:off x="3340100" y="3367088"/>
              <a:ext cx="2482850" cy="0"/>
            </a:xfrm>
            <a:prstGeom prst="line">
              <a:avLst/>
            </a:prstGeom>
            <a:noFill/>
            <a:ln w="9525">
              <a:solidFill>
                <a:schemeClr val="tx1"/>
              </a:solidFill>
              <a:round/>
              <a:headEnd/>
              <a:tailEnd/>
            </a:ln>
          </p:spPr>
          <p:txBody>
            <a:bodyPr/>
            <a:lstStyle/>
            <a:p>
              <a:endParaRPr lang="en-GB"/>
            </a:p>
          </p:txBody>
        </p:sp>
        <p:sp>
          <p:nvSpPr>
            <p:cNvPr id="13327" name="Line 14"/>
            <p:cNvSpPr>
              <a:spLocks noChangeShapeType="1"/>
            </p:cNvSpPr>
            <p:nvPr/>
          </p:nvSpPr>
          <p:spPr bwMode="auto">
            <a:xfrm flipH="1">
              <a:off x="5737225" y="3367088"/>
              <a:ext cx="692150" cy="0"/>
            </a:xfrm>
            <a:prstGeom prst="line">
              <a:avLst/>
            </a:prstGeom>
            <a:noFill/>
            <a:ln w="9525">
              <a:solidFill>
                <a:schemeClr val="tx1"/>
              </a:solidFill>
              <a:prstDash val="dash"/>
              <a:round/>
              <a:headEnd/>
              <a:tailEnd/>
            </a:ln>
          </p:spPr>
          <p:txBody>
            <a:bodyPr/>
            <a:lstStyle/>
            <a:p>
              <a:endParaRPr lang="en-GB"/>
            </a:p>
          </p:txBody>
        </p:sp>
        <p:sp>
          <p:nvSpPr>
            <p:cNvPr id="13328" name="Line 15"/>
            <p:cNvSpPr>
              <a:spLocks noChangeShapeType="1"/>
            </p:cNvSpPr>
            <p:nvPr/>
          </p:nvSpPr>
          <p:spPr bwMode="auto">
            <a:xfrm flipH="1">
              <a:off x="2851150" y="3367088"/>
              <a:ext cx="500063" cy="0"/>
            </a:xfrm>
            <a:prstGeom prst="line">
              <a:avLst/>
            </a:prstGeom>
            <a:noFill/>
            <a:ln w="9525">
              <a:solidFill>
                <a:schemeClr val="tx1"/>
              </a:solidFill>
              <a:prstDash val="dash"/>
              <a:round/>
              <a:headEnd/>
              <a:tailEnd/>
            </a:ln>
          </p:spPr>
          <p:txBody>
            <a:bodyPr/>
            <a:lstStyle/>
            <a:p>
              <a:endParaRPr lang="en-GB"/>
            </a:p>
          </p:txBody>
        </p:sp>
        <p:sp>
          <p:nvSpPr>
            <p:cNvPr id="13329" name="Line 16"/>
            <p:cNvSpPr>
              <a:spLocks noChangeShapeType="1"/>
            </p:cNvSpPr>
            <p:nvPr/>
          </p:nvSpPr>
          <p:spPr bwMode="auto">
            <a:xfrm>
              <a:off x="4633913" y="2508250"/>
              <a:ext cx="0" cy="384175"/>
            </a:xfrm>
            <a:prstGeom prst="line">
              <a:avLst/>
            </a:prstGeom>
            <a:noFill/>
            <a:ln w="9525">
              <a:solidFill>
                <a:schemeClr val="tx1"/>
              </a:solidFill>
              <a:round/>
              <a:headEnd/>
              <a:tailEnd/>
            </a:ln>
          </p:spPr>
          <p:txBody>
            <a:bodyPr/>
            <a:lstStyle/>
            <a:p>
              <a:endParaRPr lang="en-GB"/>
            </a:p>
          </p:txBody>
        </p:sp>
        <p:sp>
          <p:nvSpPr>
            <p:cNvPr id="13330" name="Line 17"/>
            <p:cNvSpPr>
              <a:spLocks noChangeShapeType="1"/>
            </p:cNvSpPr>
            <p:nvPr/>
          </p:nvSpPr>
          <p:spPr bwMode="auto">
            <a:xfrm flipH="1">
              <a:off x="862013" y="2692400"/>
              <a:ext cx="6015037" cy="0"/>
            </a:xfrm>
            <a:prstGeom prst="line">
              <a:avLst/>
            </a:prstGeom>
            <a:noFill/>
            <a:ln w="9525">
              <a:solidFill>
                <a:schemeClr val="tx1"/>
              </a:solidFill>
              <a:round/>
              <a:headEnd/>
              <a:tailEnd/>
            </a:ln>
          </p:spPr>
          <p:txBody>
            <a:bodyPr/>
            <a:lstStyle/>
            <a:p>
              <a:endParaRPr lang="en-GB"/>
            </a:p>
          </p:txBody>
        </p:sp>
        <p:sp>
          <p:nvSpPr>
            <p:cNvPr id="13331" name="Text Box 18"/>
            <p:cNvSpPr txBox="1">
              <a:spLocks noChangeArrowheads="1"/>
            </p:cNvSpPr>
            <p:nvPr/>
          </p:nvSpPr>
          <p:spPr bwMode="auto">
            <a:xfrm>
              <a:off x="5322888" y="3509963"/>
              <a:ext cx="1046162" cy="466725"/>
            </a:xfrm>
            <a:prstGeom prst="rect">
              <a:avLst/>
            </a:prstGeom>
            <a:noFill/>
            <a:ln w="9525">
              <a:solidFill>
                <a:schemeClr val="tx1"/>
              </a:solidFill>
              <a:miter lim="800000"/>
              <a:headEnd/>
              <a:tailEnd/>
            </a:ln>
          </p:spPr>
          <p:txBody>
            <a:bodyPr>
              <a:spAutoFit/>
            </a:bodyPr>
            <a:lstStyle/>
            <a:p>
              <a:pPr algn="ctr">
                <a:spcBef>
                  <a:spcPct val="50000"/>
                </a:spcBef>
              </a:pPr>
              <a:r>
                <a:rPr kumimoji="1" lang="en-US" altLang="ja-JP" sz="1200">
                  <a:solidFill>
                    <a:schemeClr val="tx1"/>
                  </a:solidFill>
                </a:rPr>
                <a:t>Insertable Object</a:t>
              </a:r>
            </a:p>
          </p:txBody>
        </p:sp>
        <p:sp>
          <p:nvSpPr>
            <p:cNvPr id="13332" name="Text Box 19"/>
            <p:cNvSpPr txBox="1">
              <a:spLocks noChangeArrowheads="1"/>
            </p:cNvSpPr>
            <p:nvPr/>
          </p:nvSpPr>
          <p:spPr bwMode="auto">
            <a:xfrm>
              <a:off x="5170488" y="4202113"/>
              <a:ext cx="1309687" cy="284162"/>
            </a:xfrm>
            <a:prstGeom prst="rect">
              <a:avLst/>
            </a:prstGeom>
            <a:noFill/>
            <a:ln w="9525">
              <a:solidFill>
                <a:srgbClr val="FF0000"/>
              </a:solidFill>
              <a:miter lim="800000"/>
              <a:headEnd/>
              <a:tailEnd/>
            </a:ln>
          </p:spPr>
          <p:txBody>
            <a:bodyPr>
              <a:spAutoFit/>
            </a:bodyPr>
            <a:lstStyle/>
            <a:p>
              <a:pPr algn="ctr">
                <a:spcBef>
                  <a:spcPct val="50000"/>
                </a:spcBef>
              </a:pPr>
              <a:r>
                <a:rPr kumimoji="1" lang="en-US" altLang="ja-JP" sz="1200">
                  <a:solidFill>
                    <a:schemeClr val="tx1"/>
                  </a:solidFill>
                </a:rPr>
                <a:t>Family Symbol</a:t>
              </a:r>
            </a:p>
          </p:txBody>
        </p:sp>
        <p:sp>
          <p:nvSpPr>
            <p:cNvPr id="13333" name="Line 20"/>
            <p:cNvSpPr>
              <a:spLocks noChangeShapeType="1"/>
            </p:cNvSpPr>
            <p:nvPr/>
          </p:nvSpPr>
          <p:spPr bwMode="auto">
            <a:xfrm flipV="1">
              <a:off x="5822950" y="3984625"/>
              <a:ext cx="0" cy="222250"/>
            </a:xfrm>
            <a:prstGeom prst="line">
              <a:avLst/>
            </a:prstGeom>
            <a:noFill/>
            <a:ln w="9525">
              <a:solidFill>
                <a:schemeClr val="tx1"/>
              </a:solidFill>
              <a:round/>
              <a:headEnd/>
              <a:tailEnd/>
            </a:ln>
          </p:spPr>
          <p:txBody>
            <a:bodyPr/>
            <a:lstStyle/>
            <a:p>
              <a:endParaRPr lang="en-GB"/>
            </a:p>
          </p:txBody>
        </p:sp>
        <p:sp>
          <p:nvSpPr>
            <p:cNvPr id="13334" name="Line 21"/>
            <p:cNvSpPr>
              <a:spLocks noChangeShapeType="1"/>
            </p:cNvSpPr>
            <p:nvPr/>
          </p:nvSpPr>
          <p:spPr bwMode="auto">
            <a:xfrm flipV="1">
              <a:off x="5783263" y="3370263"/>
              <a:ext cx="0" cy="139700"/>
            </a:xfrm>
            <a:prstGeom prst="line">
              <a:avLst/>
            </a:prstGeom>
            <a:noFill/>
            <a:ln w="9525">
              <a:solidFill>
                <a:schemeClr val="tx1"/>
              </a:solidFill>
              <a:round/>
              <a:headEnd/>
              <a:tailEnd/>
            </a:ln>
          </p:spPr>
          <p:txBody>
            <a:bodyPr/>
            <a:lstStyle/>
            <a:p>
              <a:endParaRPr lang="en-GB"/>
            </a:p>
          </p:txBody>
        </p:sp>
        <p:sp>
          <p:nvSpPr>
            <p:cNvPr id="13335" name="Text Box 22"/>
            <p:cNvSpPr txBox="1">
              <a:spLocks noChangeArrowheads="1"/>
            </p:cNvSpPr>
            <p:nvPr/>
          </p:nvSpPr>
          <p:spPr bwMode="auto">
            <a:xfrm>
              <a:off x="2905125" y="3509963"/>
              <a:ext cx="1046163" cy="284162"/>
            </a:xfrm>
            <a:prstGeom prst="rect">
              <a:avLst/>
            </a:prstGeom>
            <a:noFill/>
            <a:ln w="9525">
              <a:solidFill>
                <a:srgbClr val="FF0000"/>
              </a:solidFill>
              <a:miter lim="800000"/>
              <a:headEnd/>
              <a:tailEnd/>
            </a:ln>
          </p:spPr>
          <p:txBody>
            <a:bodyPr>
              <a:spAutoFit/>
            </a:bodyPr>
            <a:lstStyle/>
            <a:p>
              <a:pPr algn="ctr">
                <a:spcBef>
                  <a:spcPct val="50000"/>
                </a:spcBef>
              </a:pPr>
              <a:r>
                <a:rPr kumimoji="1" lang="en-US" altLang="ja-JP" sz="1200">
                  <a:solidFill>
                    <a:schemeClr val="tx1"/>
                  </a:solidFill>
                </a:rPr>
                <a:t>Group Type</a:t>
              </a:r>
            </a:p>
          </p:txBody>
        </p:sp>
        <p:sp>
          <p:nvSpPr>
            <p:cNvPr id="13336" name="Line 23"/>
            <p:cNvSpPr>
              <a:spLocks noChangeShapeType="1"/>
            </p:cNvSpPr>
            <p:nvPr/>
          </p:nvSpPr>
          <p:spPr bwMode="auto">
            <a:xfrm flipV="1">
              <a:off x="3365500" y="3370263"/>
              <a:ext cx="0" cy="139700"/>
            </a:xfrm>
            <a:prstGeom prst="line">
              <a:avLst/>
            </a:prstGeom>
            <a:noFill/>
            <a:ln w="9525">
              <a:solidFill>
                <a:schemeClr val="tx1"/>
              </a:solidFill>
              <a:round/>
              <a:headEnd/>
              <a:tailEnd/>
            </a:ln>
          </p:spPr>
          <p:txBody>
            <a:bodyPr/>
            <a:lstStyle/>
            <a:p>
              <a:endParaRPr lang="en-GB"/>
            </a:p>
          </p:txBody>
        </p:sp>
        <p:sp>
          <p:nvSpPr>
            <p:cNvPr id="13337" name="Text Box 24"/>
            <p:cNvSpPr txBox="1">
              <a:spLocks noChangeArrowheads="1"/>
            </p:cNvSpPr>
            <p:nvPr/>
          </p:nvSpPr>
          <p:spPr bwMode="auto">
            <a:xfrm>
              <a:off x="4121150" y="4802188"/>
              <a:ext cx="1046163" cy="284162"/>
            </a:xfrm>
            <a:prstGeom prst="rect">
              <a:avLst/>
            </a:prstGeom>
            <a:noFill/>
            <a:ln w="9525">
              <a:solidFill>
                <a:srgbClr val="FF0000"/>
              </a:solidFill>
              <a:miter lim="800000"/>
              <a:headEnd/>
              <a:tailEnd/>
            </a:ln>
          </p:spPr>
          <p:txBody>
            <a:bodyPr>
              <a:spAutoFit/>
            </a:bodyPr>
            <a:lstStyle/>
            <a:p>
              <a:pPr algn="ctr">
                <a:spcBef>
                  <a:spcPct val="50000"/>
                </a:spcBef>
              </a:pPr>
              <a:r>
                <a:rPr kumimoji="1" lang="en-US" altLang="ja-JP" sz="1200">
                  <a:solidFill>
                    <a:schemeClr val="tx1"/>
                  </a:solidFill>
                </a:rPr>
                <a:t>Floor Type</a:t>
              </a:r>
            </a:p>
          </p:txBody>
        </p:sp>
        <p:sp>
          <p:nvSpPr>
            <p:cNvPr id="13338" name="Text Box 25"/>
            <p:cNvSpPr txBox="1">
              <a:spLocks noChangeArrowheads="1"/>
            </p:cNvSpPr>
            <p:nvPr/>
          </p:nvSpPr>
          <p:spPr bwMode="auto">
            <a:xfrm>
              <a:off x="5322888" y="4802188"/>
              <a:ext cx="1176337" cy="466725"/>
            </a:xfrm>
            <a:prstGeom prst="rect">
              <a:avLst/>
            </a:prstGeom>
            <a:noFill/>
            <a:ln w="9525">
              <a:solidFill>
                <a:schemeClr val="tx1"/>
              </a:solidFill>
              <a:miter lim="800000"/>
              <a:headEnd/>
              <a:tailEnd/>
            </a:ln>
          </p:spPr>
          <p:txBody>
            <a:bodyPr>
              <a:spAutoFit/>
            </a:bodyPr>
            <a:lstStyle/>
            <a:p>
              <a:pPr algn="ctr">
                <a:spcBef>
                  <a:spcPct val="50000"/>
                </a:spcBef>
              </a:pPr>
              <a:r>
                <a:rPr kumimoji="1" lang="en-US" altLang="ja-JP" sz="1200">
                  <a:solidFill>
                    <a:schemeClr val="tx1"/>
                  </a:solidFill>
                </a:rPr>
                <a:t>Cont. Footing Type</a:t>
              </a:r>
            </a:p>
          </p:txBody>
        </p:sp>
        <p:sp>
          <p:nvSpPr>
            <p:cNvPr id="13339" name="Text Box 26"/>
            <p:cNvSpPr txBox="1">
              <a:spLocks noChangeArrowheads="1"/>
            </p:cNvSpPr>
            <p:nvPr/>
          </p:nvSpPr>
          <p:spPr bwMode="auto">
            <a:xfrm>
              <a:off x="2894013" y="4802188"/>
              <a:ext cx="1046162" cy="284162"/>
            </a:xfrm>
            <a:prstGeom prst="rect">
              <a:avLst/>
            </a:prstGeom>
            <a:noFill/>
            <a:ln w="9525">
              <a:solidFill>
                <a:srgbClr val="FF0000"/>
              </a:solidFill>
              <a:miter lim="800000"/>
              <a:headEnd/>
              <a:tailEnd/>
            </a:ln>
          </p:spPr>
          <p:txBody>
            <a:bodyPr>
              <a:spAutoFit/>
            </a:bodyPr>
            <a:lstStyle/>
            <a:p>
              <a:pPr algn="ctr">
                <a:spcBef>
                  <a:spcPct val="50000"/>
                </a:spcBef>
              </a:pPr>
              <a:r>
                <a:rPr kumimoji="1" lang="en-US" altLang="ja-JP" sz="1200">
                  <a:solidFill>
                    <a:schemeClr val="tx1"/>
                  </a:solidFill>
                </a:rPr>
                <a:t>Wall Type</a:t>
              </a:r>
            </a:p>
          </p:txBody>
        </p:sp>
        <p:sp>
          <p:nvSpPr>
            <p:cNvPr id="13340" name="Line 27"/>
            <p:cNvSpPr>
              <a:spLocks noChangeShapeType="1"/>
            </p:cNvSpPr>
            <p:nvPr/>
          </p:nvSpPr>
          <p:spPr bwMode="auto">
            <a:xfrm>
              <a:off x="4621213" y="3981450"/>
              <a:ext cx="0" cy="820738"/>
            </a:xfrm>
            <a:prstGeom prst="line">
              <a:avLst/>
            </a:prstGeom>
            <a:noFill/>
            <a:ln w="9525">
              <a:solidFill>
                <a:schemeClr val="tx1"/>
              </a:solidFill>
              <a:round/>
              <a:headEnd/>
              <a:tailEnd/>
            </a:ln>
          </p:spPr>
          <p:txBody>
            <a:bodyPr/>
            <a:lstStyle/>
            <a:p>
              <a:endParaRPr lang="en-GB"/>
            </a:p>
          </p:txBody>
        </p:sp>
        <p:sp>
          <p:nvSpPr>
            <p:cNvPr id="13341" name="Line 28"/>
            <p:cNvSpPr>
              <a:spLocks noChangeShapeType="1"/>
            </p:cNvSpPr>
            <p:nvPr/>
          </p:nvSpPr>
          <p:spPr bwMode="auto">
            <a:xfrm flipH="1" flipV="1">
              <a:off x="3340100" y="4584700"/>
              <a:ext cx="2482850" cy="9525"/>
            </a:xfrm>
            <a:prstGeom prst="line">
              <a:avLst/>
            </a:prstGeom>
            <a:noFill/>
            <a:ln w="9525">
              <a:solidFill>
                <a:schemeClr val="tx1"/>
              </a:solidFill>
              <a:round/>
              <a:headEnd/>
              <a:tailEnd/>
            </a:ln>
          </p:spPr>
          <p:txBody>
            <a:bodyPr/>
            <a:lstStyle/>
            <a:p>
              <a:endParaRPr lang="en-GB"/>
            </a:p>
          </p:txBody>
        </p:sp>
        <p:sp>
          <p:nvSpPr>
            <p:cNvPr id="13342" name="Line 29"/>
            <p:cNvSpPr>
              <a:spLocks noChangeShapeType="1"/>
            </p:cNvSpPr>
            <p:nvPr/>
          </p:nvSpPr>
          <p:spPr bwMode="auto">
            <a:xfrm flipH="1">
              <a:off x="5737225" y="4594225"/>
              <a:ext cx="692150" cy="0"/>
            </a:xfrm>
            <a:prstGeom prst="line">
              <a:avLst/>
            </a:prstGeom>
            <a:noFill/>
            <a:ln w="9525">
              <a:solidFill>
                <a:schemeClr val="tx1"/>
              </a:solidFill>
              <a:prstDash val="dash"/>
              <a:round/>
              <a:headEnd/>
              <a:tailEnd/>
            </a:ln>
          </p:spPr>
          <p:txBody>
            <a:bodyPr/>
            <a:lstStyle/>
            <a:p>
              <a:endParaRPr lang="en-GB"/>
            </a:p>
          </p:txBody>
        </p:sp>
        <p:sp>
          <p:nvSpPr>
            <p:cNvPr id="13343" name="Line 30"/>
            <p:cNvSpPr>
              <a:spLocks noChangeShapeType="1"/>
            </p:cNvSpPr>
            <p:nvPr/>
          </p:nvSpPr>
          <p:spPr bwMode="auto">
            <a:xfrm flipH="1">
              <a:off x="2676525" y="4584700"/>
              <a:ext cx="688975" cy="0"/>
            </a:xfrm>
            <a:prstGeom prst="line">
              <a:avLst/>
            </a:prstGeom>
            <a:noFill/>
            <a:ln w="9525">
              <a:solidFill>
                <a:schemeClr val="tx1"/>
              </a:solidFill>
              <a:prstDash val="dash"/>
              <a:round/>
              <a:headEnd/>
              <a:tailEnd/>
            </a:ln>
          </p:spPr>
          <p:txBody>
            <a:bodyPr/>
            <a:lstStyle/>
            <a:p>
              <a:endParaRPr lang="en-GB"/>
            </a:p>
          </p:txBody>
        </p:sp>
        <p:sp>
          <p:nvSpPr>
            <p:cNvPr id="13344" name="Line 31"/>
            <p:cNvSpPr>
              <a:spLocks noChangeShapeType="1"/>
            </p:cNvSpPr>
            <p:nvPr/>
          </p:nvSpPr>
          <p:spPr bwMode="auto">
            <a:xfrm flipV="1">
              <a:off x="5783263" y="4597400"/>
              <a:ext cx="0" cy="207963"/>
            </a:xfrm>
            <a:prstGeom prst="line">
              <a:avLst/>
            </a:prstGeom>
            <a:noFill/>
            <a:ln w="9525">
              <a:solidFill>
                <a:schemeClr val="tx1"/>
              </a:solidFill>
              <a:round/>
              <a:headEnd/>
              <a:tailEnd/>
            </a:ln>
          </p:spPr>
          <p:txBody>
            <a:bodyPr/>
            <a:lstStyle/>
            <a:p>
              <a:endParaRPr lang="en-GB"/>
            </a:p>
          </p:txBody>
        </p:sp>
        <p:sp>
          <p:nvSpPr>
            <p:cNvPr id="13345" name="Line 32"/>
            <p:cNvSpPr>
              <a:spLocks noChangeShapeType="1"/>
            </p:cNvSpPr>
            <p:nvPr/>
          </p:nvSpPr>
          <p:spPr bwMode="auto">
            <a:xfrm flipV="1">
              <a:off x="3365500" y="4584700"/>
              <a:ext cx="0" cy="217488"/>
            </a:xfrm>
            <a:prstGeom prst="line">
              <a:avLst/>
            </a:prstGeom>
            <a:noFill/>
            <a:ln w="9525">
              <a:solidFill>
                <a:schemeClr val="tx1"/>
              </a:solidFill>
              <a:round/>
              <a:headEnd/>
              <a:tailEnd/>
            </a:ln>
          </p:spPr>
          <p:txBody>
            <a:bodyPr/>
            <a:lstStyle/>
            <a:p>
              <a:endParaRPr lang="en-GB"/>
            </a:p>
          </p:txBody>
        </p:sp>
        <p:sp>
          <p:nvSpPr>
            <p:cNvPr id="13346" name="Text Box 33"/>
            <p:cNvSpPr txBox="1">
              <a:spLocks noChangeArrowheads="1"/>
            </p:cNvSpPr>
            <p:nvPr/>
          </p:nvSpPr>
          <p:spPr bwMode="auto">
            <a:xfrm>
              <a:off x="7315200" y="3460750"/>
              <a:ext cx="573088" cy="284163"/>
            </a:xfrm>
            <a:prstGeom prst="rect">
              <a:avLst/>
            </a:prstGeom>
            <a:noFill/>
            <a:ln w="9525">
              <a:solidFill>
                <a:srgbClr val="FF0000"/>
              </a:solidFill>
              <a:miter lim="800000"/>
              <a:headEnd/>
              <a:tailEnd/>
            </a:ln>
          </p:spPr>
          <p:txBody>
            <a:bodyPr>
              <a:spAutoFit/>
            </a:bodyPr>
            <a:lstStyle/>
            <a:p>
              <a:pPr>
                <a:spcBef>
                  <a:spcPct val="50000"/>
                </a:spcBef>
              </a:pPr>
              <a:r>
                <a:rPr kumimoji="1" lang="en-US" altLang="ja-JP" sz="1200">
                  <a:solidFill>
                    <a:schemeClr val="tx1"/>
                  </a:solidFill>
                </a:rPr>
                <a:t>Wall</a:t>
              </a:r>
            </a:p>
          </p:txBody>
        </p:sp>
        <p:sp>
          <p:nvSpPr>
            <p:cNvPr id="13347" name="Text Box 34"/>
            <p:cNvSpPr txBox="1">
              <a:spLocks noChangeArrowheads="1"/>
            </p:cNvSpPr>
            <p:nvPr/>
          </p:nvSpPr>
          <p:spPr bwMode="auto">
            <a:xfrm>
              <a:off x="7315200" y="3917950"/>
              <a:ext cx="1143000" cy="284163"/>
            </a:xfrm>
            <a:prstGeom prst="rect">
              <a:avLst/>
            </a:prstGeom>
            <a:noFill/>
            <a:ln w="9525">
              <a:solidFill>
                <a:srgbClr val="FF0000"/>
              </a:solidFill>
              <a:miter lim="800000"/>
              <a:headEnd/>
              <a:tailEnd/>
            </a:ln>
          </p:spPr>
          <p:txBody>
            <a:bodyPr>
              <a:spAutoFit/>
            </a:bodyPr>
            <a:lstStyle/>
            <a:p>
              <a:pPr>
                <a:spcBef>
                  <a:spcPct val="50000"/>
                </a:spcBef>
              </a:pPr>
              <a:r>
                <a:rPr kumimoji="1" lang="en-US" altLang="ja-JP" sz="1200">
                  <a:solidFill>
                    <a:schemeClr val="tx1"/>
                  </a:solidFill>
                </a:rPr>
                <a:t>Floor</a:t>
              </a:r>
            </a:p>
          </p:txBody>
        </p:sp>
        <p:sp>
          <p:nvSpPr>
            <p:cNvPr id="13348" name="Text Box 35"/>
            <p:cNvSpPr txBox="1">
              <a:spLocks noChangeArrowheads="1"/>
            </p:cNvSpPr>
            <p:nvPr/>
          </p:nvSpPr>
          <p:spPr bwMode="auto">
            <a:xfrm>
              <a:off x="7316788" y="4783138"/>
              <a:ext cx="1327150" cy="277812"/>
            </a:xfrm>
            <a:prstGeom prst="rect">
              <a:avLst/>
            </a:prstGeom>
            <a:noFill/>
            <a:ln w="9525">
              <a:solidFill>
                <a:schemeClr val="tx1"/>
              </a:solidFill>
              <a:miter lim="800000"/>
              <a:headEnd/>
              <a:tailEnd/>
            </a:ln>
          </p:spPr>
          <p:txBody>
            <a:bodyPr>
              <a:spAutoFit/>
            </a:bodyPr>
            <a:lstStyle/>
            <a:p>
              <a:pPr>
                <a:spcBef>
                  <a:spcPct val="50000"/>
                </a:spcBef>
              </a:pPr>
              <a:r>
                <a:rPr kumimoji="1" lang="en-US" altLang="ja-JP" sz="1200">
                  <a:solidFill>
                    <a:schemeClr val="tx1"/>
                  </a:solidFill>
                </a:rPr>
                <a:t>Ceiling &amp;  Floor</a:t>
              </a:r>
            </a:p>
          </p:txBody>
        </p:sp>
        <p:sp>
          <p:nvSpPr>
            <p:cNvPr id="13349" name="Text Box 37"/>
            <p:cNvSpPr txBox="1">
              <a:spLocks noChangeArrowheads="1"/>
            </p:cNvSpPr>
            <p:nvPr/>
          </p:nvSpPr>
          <p:spPr bwMode="auto">
            <a:xfrm>
              <a:off x="7316788" y="4365625"/>
              <a:ext cx="1143000" cy="284163"/>
            </a:xfrm>
            <a:prstGeom prst="rect">
              <a:avLst/>
            </a:prstGeom>
            <a:noFill/>
            <a:ln w="9525">
              <a:solidFill>
                <a:schemeClr val="tx1"/>
              </a:solidFill>
              <a:miter lim="800000"/>
              <a:headEnd/>
              <a:tailEnd/>
            </a:ln>
          </p:spPr>
          <p:txBody>
            <a:bodyPr>
              <a:spAutoFit/>
            </a:bodyPr>
            <a:lstStyle/>
            <a:p>
              <a:pPr>
                <a:spcBef>
                  <a:spcPct val="50000"/>
                </a:spcBef>
              </a:pPr>
              <a:r>
                <a:rPr kumimoji="1" lang="en-US" altLang="ja-JP" sz="1200">
                  <a:solidFill>
                    <a:schemeClr val="tx1"/>
                  </a:solidFill>
                </a:rPr>
                <a:t>Cont. Footing</a:t>
              </a:r>
            </a:p>
          </p:txBody>
        </p:sp>
        <p:sp>
          <p:nvSpPr>
            <p:cNvPr id="13350" name="Text Box 38"/>
            <p:cNvSpPr txBox="1">
              <a:spLocks noChangeArrowheads="1"/>
            </p:cNvSpPr>
            <p:nvPr/>
          </p:nvSpPr>
          <p:spPr bwMode="auto">
            <a:xfrm>
              <a:off x="7315200" y="5251450"/>
              <a:ext cx="1143000" cy="284163"/>
            </a:xfrm>
            <a:prstGeom prst="rect">
              <a:avLst/>
            </a:prstGeom>
            <a:noFill/>
            <a:ln w="9525">
              <a:solidFill>
                <a:srgbClr val="00B050"/>
              </a:solidFill>
              <a:miter lim="800000"/>
              <a:headEnd/>
              <a:tailEnd/>
            </a:ln>
          </p:spPr>
          <p:txBody>
            <a:bodyPr>
              <a:spAutoFit/>
            </a:bodyPr>
            <a:lstStyle/>
            <a:p>
              <a:pPr>
                <a:spcBef>
                  <a:spcPct val="50000"/>
                </a:spcBef>
              </a:pPr>
              <a:r>
                <a:rPr kumimoji="1" lang="en-US" altLang="ja-JP" sz="1200">
                  <a:solidFill>
                    <a:schemeClr val="tx1"/>
                  </a:solidFill>
                </a:rPr>
                <a:t>Roof</a:t>
              </a:r>
            </a:p>
          </p:txBody>
        </p:sp>
        <p:sp>
          <p:nvSpPr>
            <p:cNvPr id="13351" name="Line 39"/>
            <p:cNvSpPr>
              <a:spLocks noChangeShapeType="1"/>
            </p:cNvSpPr>
            <p:nvPr/>
          </p:nvSpPr>
          <p:spPr bwMode="auto">
            <a:xfrm>
              <a:off x="6858000" y="3208338"/>
              <a:ext cx="0" cy="1717675"/>
            </a:xfrm>
            <a:prstGeom prst="line">
              <a:avLst/>
            </a:prstGeom>
            <a:noFill/>
            <a:ln w="9525">
              <a:solidFill>
                <a:schemeClr val="tx1"/>
              </a:solidFill>
              <a:round/>
              <a:headEnd/>
              <a:tailEnd/>
            </a:ln>
          </p:spPr>
          <p:txBody>
            <a:bodyPr/>
            <a:lstStyle/>
            <a:p>
              <a:endParaRPr lang="en-GB"/>
            </a:p>
          </p:txBody>
        </p:sp>
        <p:sp>
          <p:nvSpPr>
            <p:cNvPr id="13352" name="Line 40"/>
            <p:cNvSpPr>
              <a:spLocks noChangeShapeType="1"/>
            </p:cNvSpPr>
            <p:nvPr/>
          </p:nvSpPr>
          <p:spPr bwMode="auto">
            <a:xfrm flipH="1">
              <a:off x="6858000" y="3619500"/>
              <a:ext cx="457200" cy="0"/>
            </a:xfrm>
            <a:prstGeom prst="line">
              <a:avLst/>
            </a:prstGeom>
            <a:noFill/>
            <a:ln w="9525">
              <a:solidFill>
                <a:schemeClr val="tx1"/>
              </a:solidFill>
              <a:round/>
              <a:headEnd/>
              <a:tailEnd/>
            </a:ln>
          </p:spPr>
          <p:txBody>
            <a:bodyPr/>
            <a:lstStyle/>
            <a:p>
              <a:endParaRPr lang="en-GB"/>
            </a:p>
          </p:txBody>
        </p:sp>
        <p:sp>
          <p:nvSpPr>
            <p:cNvPr id="13353" name="Line 41"/>
            <p:cNvSpPr>
              <a:spLocks noChangeShapeType="1"/>
            </p:cNvSpPr>
            <p:nvPr/>
          </p:nvSpPr>
          <p:spPr bwMode="auto">
            <a:xfrm flipH="1">
              <a:off x="6845300" y="4076700"/>
              <a:ext cx="469900" cy="0"/>
            </a:xfrm>
            <a:prstGeom prst="line">
              <a:avLst/>
            </a:prstGeom>
            <a:noFill/>
            <a:ln w="9525">
              <a:solidFill>
                <a:schemeClr val="tx1"/>
              </a:solidFill>
              <a:round/>
              <a:headEnd/>
              <a:tailEnd/>
            </a:ln>
          </p:spPr>
          <p:txBody>
            <a:bodyPr/>
            <a:lstStyle/>
            <a:p>
              <a:endParaRPr lang="en-GB"/>
            </a:p>
          </p:txBody>
        </p:sp>
        <p:sp>
          <p:nvSpPr>
            <p:cNvPr id="13354" name="Line 42"/>
            <p:cNvSpPr>
              <a:spLocks noChangeShapeType="1"/>
            </p:cNvSpPr>
            <p:nvPr/>
          </p:nvSpPr>
          <p:spPr bwMode="auto">
            <a:xfrm flipH="1">
              <a:off x="6858000" y="4508500"/>
              <a:ext cx="457200" cy="0"/>
            </a:xfrm>
            <a:prstGeom prst="line">
              <a:avLst/>
            </a:prstGeom>
            <a:noFill/>
            <a:ln w="9525">
              <a:solidFill>
                <a:schemeClr val="tx1"/>
              </a:solidFill>
              <a:round/>
              <a:headEnd/>
              <a:tailEnd/>
            </a:ln>
          </p:spPr>
          <p:txBody>
            <a:bodyPr/>
            <a:lstStyle/>
            <a:p>
              <a:endParaRPr lang="en-GB"/>
            </a:p>
          </p:txBody>
        </p:sp>
        <p:sp>
          <p:nvSpPr>
            <p:cNvPr id="13355" name="Line 43"/>
            <p:cNvSpPr>
              <a:spLocks noChangeShapeType="1"/>
            </p:cNvSpPr>
            <p:nvPr/>
          </p:nvSpPr>
          <p:spPr bwMode="auto">
            <a:xfrm flipH="1">
              <a:off x="6858000" y="4926013"/>
              <a:ext cx="457200" cy="0"/>
            </a:xfrm>
            <a:prstGeom prst="line">
              <a:avLst/>
            </a:prstGeom>
            <a:noFill/>
            <a:ln w="9525">
              <a:solidFill>
                <a:schemeClr val="tx1"/>
              </a:solidFill>
              <a:round/>
              <a:headEnd/>
              <a:tailEnd/>
            </a:ln>
          </p:spPr>
          <p:txBody>
            <a:bodyPr/>
            <a:lstStyle/>
            <a:p>
              <a:endParaRPr lang="en-GB"/>
            </a:p>
          </p:txBody>
        </p:sp>
        <p:sp>
          <p:nvSpPr>
            <p:cNvPr id="13356" name="Line 44"/>
            <p:cNvSpPr>
              <a:spLocks noChangeShapeType="1"/>
            </p:cNvSpPr>
            <p:nvPr/>
          </p:nvSpPr>
          <p:spPr bwMode="auto">
            <a:xfrm flipH="1">
              <a:off x="6858000" y="5383213"/>
              <a:ext cx="457200" cy="0"/>
            </a:xfrm>
            <a:prstGeom prst="line">
              <a:avLst/>
            </a:prstGeom>
            <a:noFill/>
            <a:ln w="9525">
              <a:solidFill>
                <a:srgbClr val="00B050"/>
              </a:solidFill>
              <a:prstDash val="dash"/>
              <a:round/>
              <a:headEnd/>
              <a:tailEnd/>
            </a:ln>
          </p:spPr>
          <p:txBody>
            <a:bodyPr/>
            <a:lstStyle/>
            <a:p>
              <a:endParaRPr lang="en-GB"/>
            </a:p>
          </p:txBody>
        </p:sp>
        <p:sp>
          <p:nvSpPr>
            <p:cNvPr id="13357" name="Line 45"/>
            <p:cNvSpPr>
              <a:spLocks noChangeShapeType="1"/>
            </p:cNvSpPr>
            <p:nvPr/>
          </p:nvSpPr>
          <p:spPr bwMode="auto">
            <a:xfrm flipH="1">
              <a:off x="6858000" y="4926013"/>
              <a:ext cx="0" cy="457200"/>
            </a:xfrm>
            <a:prstGeom prst="line">
              <a:avLst/>
            </a:prstGeom>
            <a:noFill/>
            <a:ln w="9525">
              <a:solidFill>
                <a:srgbClr val="00B050"/>
              </a:solidFill>
              <a:prstDash val="dash"/>
              <a:round/>
              <a:headEnd/>
              <a:tailEnd/>
            </a:ln>
          </p:spPr>
          <p:txBody>
            <a:bodyPr/>
            <a:lstStyle/>
            <a:p>
              <a:endParaRPr lang="en-GB"/>
            </a:p>
          </p:txBody>
        </p:sp>
        <p:sp>
          <p:nvSpPr>
            <p:cNvPr id="13358" name="Text Box 46"/>
            <p:cNvSpPr txBox="1">
              <a:spLocks noChangeArrowheads="1"/>
            </p:cNvSpPr>
            <p:nvPr/>
          </p:nvSpPr>
          <p:spPr bwMode="auto">
            <a:xfrm>
              <a:off x="1628775" y="2892425"/>
              <a:ext cx="1046163" cy="284163"/>
            </a:xfrm>
            <a:prstGeom prst="rect">
              <a:avLst/>
            </a:prstGeom>
            <a:noFill/>
            <a:ln w="9525">
              <a:solidFill>
                <a:schemeClr val="tx1"/>
              </a:solidFill>
              <a:miter lim="800000"/>
              <a:headEnd/>
              <a:tailEnd/>
            </a:ln>
          </p:spPr>
          <p:txBody>
            <a:bodyPr>
              <a:spAutoFit/>
            </a:bodyPr>
            <a:lstStyle/>
            <a:p>
              <a:pPr algn="ctr">
                <a:spcBef>
                  <a:spcPct val="50000"/>
                </a:spcBef>
              </a:pPr>
              <a:r>
                <a:rPr kumimoji="1" lang="en-US" altLang="ja-JP" sz="1200">
                  <a:solidFill>
                    <a:schemeClr val="tx1"/>
                  </a:solidFill>
                </a:rPr>
                <a:t>Family Base</a:t>
              </a:r>
            </a:p>
          </p:txBody>
        </p:sp>
        <p:sp>
          <p:nvSpPr>
            <p:cNvPr id="13359" name="Line 47"/>
            <p:cNvSpPr>
              <a:spLocks noChangeShapeType="1"/>
            </p:cNvSpPr>
            <p:nvPr/>
          </p:nvSpPr>
          <p:spPr bwMode="auto">
            <a:xfrm flipV="1">
              <a:off x="6877050" y="2692400"/>
              <a:ext cx="0" cy="231775"/>
            </a:xfrm>
            <a:prstGeom prst="line">
              <a:avLst/>
            </a:prstGeom>
            <a:noFill/>
            <a:ln w="9525">
              <a:solidFill>
                <a:schemeClr val="tx1"/>
              </a:solidFill>
              <a:round/>
              <a:headEnd/>
              <a:tailEnd/>
            </a:ln>
          </p:spPr>
          <p:txBody>
            <a:bodyPr/>
            <a:lstStyle/>
            <a:p>
              <a:endParaRPr lang="en-GB"/>
            </a:p>
          </p:txBody>
        </p:sp>
        <p:sp>
          <p:nvSpPr>
            <p:cNvPr id="13360" name="Text Box 48"/>
            <p:cNvSpPr txBox="1">
              <a:spLocks noChangeArrowheads="1"/>
            </p:cNvSpPr>
            <p:nvPr/>
          </p:nvSpPr>
          <p:spPr bwMode="auto">
            <a:xfrm>
              <a:off x="4119563" y="2892425"/>
              <a:ext cx="1046162" cy="284163"/>
            </a:xfrm>
            <a:prstGeom prst="rect">
              <a:avLst/>
            </a:prstGeom>
            <a:noFill/>
            <a:ln w="9525">
              <a:solidFill>
                <a:schemeClr val="tx1"/>
              </a:solidFill>
              <a:miter lim="800000"/>
              <a:headEnd/>
              <a:tailEnd/>
            </a:ln>
          </p:spPr>
          <p:txBody>
            <a:bodyPr>
              <a:spAutoFit/>
            </a:bodyPr>
            <a:lstStyle/>
            <a:p>
              <a:pPr algn="ctr">
                <a:spcBef>
                  <a:spcPct val="50000"/>
                </a:spcBef>
              </a:pPr>
              <a:r>
                <a:rPr kumimoji="1" lang="en-US" altLang="ja-JP" sz="1200">
                  <a:solidFill>
                    <a:schemeClr val="tx1"/>
                  </a:solidFill>
                </a:rPr>
                <a:t>Symbol</a:t>
              </a:r>
            </a:p>
          </p:txBody>
        </p:sp>
        <p:sp>
          <p:nvSpPr>
            <p:cNvPr id="13361" name="Text Box 49"/>
            <p:cNvSpPr txBox="1">
              <a:spLocks noChangeArrowheads="1"/>
            </p:cNvSpPr>
            <p:nvPr/>
          </p:nvSpPr>
          <p:spPr bwMode="auto">
            <a:xfrm>
              <a:off x="1628775" y="3505200"/>
              <a:ext cx="1046163" cy="284163"/>
            </a:xfrm>
            <a:prstGeom prst="rect">
              <a:avLst/>
            </a:prstGeom>
            <a:noFill/>
            <a:ln w="9525">
              <a:solidFill>
                <a:srgbClr val="FF0000"/>
              </a:solidFill>
              <a:miter lim="800000"/>
              <a:headEnd/>
              <a:tailEnd/>
            </a:ln>
          </p:spPr>
          <p:txBody>
            <a:bodyPr>
              <a:spAutoFit/>
            </a:bodyPr>
            <a:lstStyle/>
            <a:p>
              <a:pPr algn="ctr">
                <a:spcBef>
                  <a:spcPct val="50000"/>
                </a:spcBef>
              </a:pPr>
              <a:r>
                <a:rPr kumimoji="1" lang="en-US" altLang="ja-JP" sz="1200">
                  <a:solidFill>
                    <a:schemeClr val="tx1"/>
                  </a:solidFill>
                </a:rPr>
                <a:t>Family</a:t>
              </a:r>
            </a:p>
          </p:txBody>
        </p:sp>
        <p:sp>
          <p:nvSpPr>
            <p:cNvPr id="13362" name="Line 50"/>
            <p:cNvSpPr>
              <a:spLocks noChangeShapeType="1"/>
            </p:cNvSpPr>
            <p:nvPr/>
          </p:nvSpPr>
          <p:spPr bwMode="auto">
            <a:xfrm flipV="1">
              <a:off x="2103438" y="3187700"/>
              <a:ext cx="0" cy="314325"/>
            </a:xfrm>
            <a:prstGeom prst="line">
              <a:avLst/>
            </a:prstGeom>
            <a:noFill/>
            <a:ln w="9525">
              <a:solidFill>
                <a:schemeClr val="tx1"/>
              </a:solidFill>
              <a:round/>
              <a:headEnd/>
              <a:tailEnd/>
            </a:ln>
          </p:spPr>
          <p:txBody>
            <a:bodyPr/>
            <a:lstStyle/>
            <a:p>
              <a:endParaRPr lang="en-GB"/>
            </a:p>
          </p:txBody>
        </p:sp>
        <p:sp>
          <p:nvSpPr>
            <p:cNvPr id="13363" name="Line 51"/>
            <p:cNvSpPr>
              <a:spLocks noChangeShapeType="1"/>
            </p:cNvSpPr>
            <p:nvPr/>
          </p:nvSpPr>
          <p:spPr bwMode="auto">
            <a:xfrm flipV="1">
              <a:off x="2095500" y="2692400"/>
              <a:ext cx="0" cy="200025"/>
            </a:xfrm>
            <a:prstGeom prst="line">
              <a:avLst/>
            </a:prstGeom>
            <a:noFill/>
            <a:ln w="9525">
              <a:solidFill>
                <a:schemeClr val="tx1"/>
              </a:solidFill>
              <a:round/>
              <a:headEnd/>
              <a:tailEnd/>
            </a:ln>
          </p:spPr>
          <p:txBody>
            <a:bodyPr/>
            <a:lstStyle/>
            <a:p>
              <a:endParaRPr lang="en-GB"/>
            </a:p>
          </p:txBody>
        </p:sp>
        <p:sp>
          <p:nvSpPr>
            <p:cNvPr id="13364" name="Text Box 52"/>
            <p:cNvSpPr txBox="1">
              <a:spLocks noChangeArrowheads="1"/>
            </p:cNvSpPr>
            <p:nvPr/>
          </p:nvSpPr>
          <p:spPr bwMode="auto">
            <a:xfrm>
              <a:off x="387350" y="2892425"/>
              <a:ext cx="1046163" cy="284163"/>
            </a:xfrm>
            <a:prstGeom prst="rect">
              <a:avLst/>
            </a:prstGeom>
            <a:noFill/>
            <a:ln w="9525">
              <a:solidFill>
                <a:schemeClr val="tx1"/>
              </a:solidFill>
              <a:miter lim="800000"/>
              <a:headEnd/>
              <a:tailEnd/>
            </a:ln>
          </p:spPr>
          <p:txBody>
            <a:bodyPr>
              <a:spAutoFit/>
            </a:bodyPr>
            <a:lstStyle/>
            <a:p>
              <a:pPr algn="ctr">
                <a:spcBef>
                  <a:spcPct val="50000"/>
                </a:spcBef>
              </a:pPr>
              <a:r>
                <a:rPr kumimoji="1" lang="en-US" altLang="ja-JP" sz="1200">
                  <a:solidFill>
                    <a:schemeClr val="tx1"/>
                  </a:solidFill>
                </a:rPr>
                <a:t>Instance</a:t>
              </a:r>
            </a:p>
          </p:txBody>
        </p:sp>
        <p:sp>
          <p:nvSpPr>
            <p:cNvPr id="13365" name="Text Box 53"/>
            <p:cNvSpPr txBox="1">
              <a:spLocks noChangeArrowheads="1"/>
            </p:cNvSpPr>
            <p:nvPr/>
          </p:nvSpPr>
          <p:spPr bwMode="auto">
            <a:xfrm>
              <a:off x="387350" y="3505200"/>
              <a:ext cx="1046163" cy="466725"/>
            </a:xfrm>
            <a:prstGeom prst="rect">
              <a:avLst/>
            </a:prstGeom>
            <a:noFill/>
            <a:ln w="9525">
              <a:solidFill>
                <a:schemeClr val="tx1"/>
              </a:solidFill>
              <a:miter lim="800000"/>
              <a:headEnd/>
              <a:tailEnd/>
            </a:ln>
          </p:spPr>
          <p:txBody>
            <a:bodyPr>
              <a:spAutoFit/>
            </a:bodyPr>
            <a:lstStyle/>
            <a:p>
              <a:pPr algn="ctr">
                <a:spcBef>
                  <a:spcPct val="50000"/>
                </a:spcBef>
              </a:pPr>
              <a:r>
                <a:rPr kumimoji="1" lang="en-US" altLang="ja-JP" sz="1200">
                  <a:solidFill>
                    <a:schemeClr val="tx1"/>
                  </a:solidFill>
                </a:rPr>
                <a:t>Insertable Instance</a:t>
              </a:r>
            </a:p>
          </p:txBody>
        </p:sp>
        <p:sp>
          <p:nvSpPr>
            <p:cNvPr id="13366" name="Line 54"/>
            <p:cNvSpPr>
              <a:spLocks noChangeShapeType="1"/>
            </p:cNvSpPr>
            <p:nvPr/>
          </p:nvSpPr>
          <p:spPr bwMode="auto">
            <a:xfrm flipV="1">
              <a:off x="862013" y="3187700"/>
              <a:ext cx="0" cy="314325"/>
            </a:xfrm>
            <a:prstGeom prst="line">
              <a:avLst/>
            </a:prstGeom>
            <a:noFill/>
            <a:ln w="9525">
              <a:solidFill>
                <a:schemeClr val="tx1"/>
              </a:solidFill>
              <a:round/>
              <a:headEnd/>
              <a:tailEnd/>
            </a:ln>
          </p:spPr>
          <p:txBody>
            <a:bodyPr/>
            <a:lstStyle/>
            <a:p>
              <a:endParaRPr lang="en-GB"/>
            </a:p>
          </p:txBody>
        </p:sp>
        <p:sp>
          <p:nvSpPr>
            <p:cNvPr id="13367" name="Line 55"/>
            <p:cNvSpPr>
              <a:spLocks noChangeShapeType="1"/>
            </p:cNvSpPr>
            <p:nvPr/>
          </p:nvSpPr>
          <p:spPr bwMode="auto">
            <a:xfrm flipV="1">
              <a:off x="854075" y="2692400"/>
              <a:ext cx="0" cy="200025"/>
            </a:xfrm>
            <a:prstGeom prst="line">
              <a:avLst/>
            </a:prstGeom>
            <a:noFill/>
            <a:ln w="9525">
              <a:solidFill>
                <a:schemeClr val="tx1"/>
              </a:solidFill>
              <a:round/>
              <a:headEnd/>
              <a:tailEnd/>
            </a:ln>
          </p:spPr>
          <p:txBody>
            <a:bodyPr/>
            <a:lstStyle/>
            <a:p>
              <a:endParaRPr lang="en-GB"/>
            </a:p>
          </p:txBody>
        </p:sp>
        <p:sp>
          <p:nvSpPr>
            <p:cNvPr id="13368" name="Text Box 56"/>
            <p:cNvSpPr txBox="1">
              <a:spLocks noChangeArrowheads="1"/>
            </p:cNvSpPr>
            <p:nvPr/>
          </p:nvSpPr>
          <p:spPr bwMode="auto">
            <a:xfrm>
              <a:off x="206375" y="4214813"/>
              <a:ext cx="1309688" cy="284162"/>
            </a:xfrm>
            <a:prstGeom prst="rect">
              <a:avLst/>
            </a:prstGeom>
            <a:noFill/>
            <a:ln w="9525">
              <a:solidFill>
                <a:srgbClr val="FF0000"/>
              </a:solidFill>
              <a:miter lim="800000"/>
              <a:headEnd/>
              <a:tailEnd/>
            </a:ln>
          </p:spPr>
          <p:txBody>
            <a:bodyPr>
              <a:spAutoFit/>
            </a:bodyPr>
            <a:lstStyle/>
            <a:p>
              <a:pPr algn="ctr">
                <a:spcBef>
                  <a:spcPct val="50000"/>
                </a:spcBef>
              </a:pPr>
              <a:r>
                <a:rPr kumimoji="1" lang="en-US" altLang="ja-JP" sz="1200">
                  <a:solidFill>
                    <a:schemeClr val="tx1"/>
                  </a:solidFill>
                </a:rPr>
                <a:t>Family Instance</a:t>
              </a:r>
            </a:p>
          </p:txBody>
        </p:sp>
        <p:sp>
          <p:nvSpPr>
            <p:cNvPr id="13369" name="Line 57"/>
            <p:cNvSpPr>
              <a:spLocks noChangeShapeType="1"/>
            </p:cNvSpPr>
            <p:nvPr/>
          </p:nvSpPr>
          <p:spPr bwMode="auto">
            <a:xfrm flipV="1">
              <a:off x="858838" y="3971925"/>
              <a:ext cx="0" cy="234950"/>
            </a:xfrm>
            <a:prstGeom prst="line">
              <a:avLst/>
            </a:prstGeom>
            <a:noFill/>
            <a:ln w="9525">
              <a:solidFill>
                <a:schemeClr val="tx1"/>
              </a:solidFill>
              <a:round/>
              <a:headEnd/>
              <a:tailEnd/>
            </a:ln>
          </p:spPr>
          <p:txBody>
            <a:bodyPr/>
            <a:lstStyle/>
            <a:p>
              <a:endParaRPr lang="en-GB"/>
            </a:p>
          </p:txBody>
        </p:sp>
        <p:sp>
          <p:nvSpPr>
            <p:cNvPr id="13370" name="Line 59"/>
            <p:cNvSpPr>
              <a:spLocks noChangeShapeType="1"/>
            </p:cNvSpPr>
            <p:nvPr/>
          </p:nvSpPr>
          <p:spPr bwMode="auto">
            <a:xfrm flipH="1">
              <a:off x="336550" y="3367088"/>
              <a:ext cx="849313" cy="0"/>
            </a:xfrm>
            <a:prstGeom prst="line">
              <a:avLst/>
            </a:prstGeom>
            <a:noFill/>
            <a:ln w="9525">
              <a:solidFill>
                <a:schemeClr val="tx1"/>
              </a:solidFill>
              <a:round/>
              <a:headEnd/>
              <a:tailEnd/>
            </a:ln>
          </p:spPr>
          <p:txBody>
            <a:bodyPr/>
            <a:lstStyle/>
            <a:p>
              <a:endParaRPr lang="en-GB"/>
            </a:p>
          </p:txBody>
        </p:sp>
        <p:sp>
          <p:nvSpPr>
            <p:cNvPr id="13371" name="Line 60"/>
            <p:cNvSpPr>
              <a:spLocks noChangeShapeType="1"/>
            </p:cNvSpPr>
            <p:nvPr/>
          </p:nvSpPr>
          <p:spPr bwMode="auto">
            <a:xfrm flipH="1">
              <a:off x="1109663" y="3367088"/>
              <a:ext cx="377825" cy="0"/>
            </a:xfrm>
            <a:prstGeom prst="line">
              <a:avLst/>
            </a:prstGeom>
            <a:noFill/>
            <a:ln w="9525">
              <a:solidFill>
                <a:schemeClr val="tx1"/>
              </a:solidFill>
              <a:prstDash val="dash"/>
              <a:round/>
              <a:headEnd/>
              <a:tailEnd/>
            </a:ln>
          </p:spPr>
          <p:txBody>
            <a:bodyPr/>
            <a:lstStyle/>
            <a:p>
              <a:endParaRPr lang="en-GB"/>
            </a:p>
          </p:txBody>
        </p:sp>
        <p:sp>
          <p:nvSpPr>
            <p:cNvPr id="13372" name="Line 62"/>
            <p:cNvSpPr>
              <a:spLocks noChangeShapeType="1"/>
            </p:cNvSpPr>
            <p:nvPr/>
          </p:nvSpPr>
          <p:spPr bwMode="auto">
            <a:xfrm>
              <a:off x="3397250" y="2692400"/>
              <a:ext cx="0" cy="200025"/>
            </a:xfrm>
            <a:prstGeom prst="line">
              <a:avLst/>
            </a:prstGeom>
            <a:noFill/>
            <a:ln w="9525">
              <a:solidFill>
                <a:schemeClr val="tx1"/>
              </a:solidFill>
              <a:round/>
              <a:headEnd/>
              <a:tailEnd/>
            </a:ln>
          </p:spPr>
          <p:txBody>
            <a:bodyPr/>
            <a:lstStyle/>
            <a:p>
              <a:endParaRPr lang="en-GB"/>
            </a:p>
          </p:txBody>
        </p:sp>
        <p:sp>
          <p:nvSpPr>
            <p:cNvPr id="13373" name="Text Box 63"/>
            <p:cNvSpPr txBox="1">
              <a:spLocks noChangeArrowheads="1"/>
            </p:cNvSpPr>
            <p:nvPr/>
          </p:nvSpPr>
          <p:spPr bwMode="auto">
            <a:xfrm>
              <a:off x="2882900" y="2892425"/>
              <a:ext cx="1046163" cy="284163"/>
            </a:xfrm>
            <a:prstGeom prst="rect">
              <a:avLst/>
            </a:prstGeom>
            <a:noFill/>
            <a:ln w="9525">
              <a:solidFill>
                <a:srgbClr val="FF0000"/>
              </a:solidFill>
              <a:miter lim="800000"/>
              <a:headEnd/>
              <a:tailEnd/>
            </a:ln>
          </p:spPr>
          <p:txBody>
            <a:bodyPr>
              <a:spAutoFit/>
            </a:bodyPr>
            <a:lstStyle/>
            <a:p>
              <a:pPr algn="ctr">
                <a:spcBef>
                  <a:spcPct val="50000"/>
                </a:spcBef>
              </a:pPr>
              <a:r>
                <a:rPr kumimoji="1" lang="en-US" altLang="ja-JP" sz="1200">
                  <a:solidFill>
                    <a:schemeClr val="tx1"/>
                  </a:solidFill>
                </a:rPr>
                <a:t>Group</a:t>
              </a:r>
            </a:p>
          </p:txBody>
        </p:sp>
      </p:grpSp>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bwMode="auto">
          <a:xfrm>
            <a:off x="311150" y="287338"/>
            <a:ext cx="8329613" cy="588962"/>
          </a:xfrm>
          <a:noFill/>
          <a:ln>
            <a:miter lim="800000"/>
            <a:headEnd/>
            <a:tailEnd/>
          </a:ln>
        </p:spPr>
        <p:txBody>
          <a:bodyPr vert="horz" wrap="square" numCol="1" anchor="t" anchorCtr="0" compatLnSpc="1">
            <a:prstTxWarp prst="textNoShape">
              <a:avLst/>
            </a:prstTxWarp>
          </a:bodyPr>
          <a:lstStyle/>
          <a:p>
            <a:pPr eaLnBrk="1" hangingPunct="1"/>
            <a:r>
              <a:rPr lang="en-US" smtClean="0">
                <a:cs typeface="Arial" charset="0"/>
              </a:rPr>
              <a:t>Revit Database Structure </a:t>
            </a:r>
          </a:p>
        </p:txBody>
      </p:sp>
      <p:sp>
        <p:nvSpPr>
          <p:cNvPr id="12291" name="Content Placeholder 2"/>
          <p:cNvSpPr>
            <a:spLocks noGrp="1"/>
          </p:cNvSpPr>
          <p:nvPr>
            <p:ph idx="1"/>
          </p:nvPr>
        </p:nvSpPr>
        <p:spPr>
          <a:xfrm>
            <a:off x="311150" y="1076325"/>
            <a:ext cx="8340725" cy="5160963"/>
          </a:xfrm>
        </p:spPr>
        <p:txBody>
          <a:bodyPr vert="horz" wrap="square" numCol="1" anchor="t" anchorCtr="0" compatLnSpc="1">
            <a:prstTxWarp prst="textNoShape">
              <a:avLst/>
            </a:prstTxWarp>
          </a:bodyPr>
          <a:lstStyle/>
          <a:p>
            <a:pPr eaLnBrk="1" hangingPunct="1">
              <a:buFontTx/>
              <a:buNone/>
            </a:pPr>
            <a:r>
              <a:rPr lang="en-US" smtClean="0">
                <a:cs typeface="Arial" charset="0"/>
              </a:rPr>
              <a:t>	</a:t>
            </a:r>
          </a:p>
        </p:txBody>
      </p:sp>
      <p:pic>
        <p:nvPicPr>
          <p:cNvPr id="14340" name="Picture 4"/>
          <p:cNvPicPr>
            <a:picLocks noChangeAspect="1" noChangeArrowheads="1"/>
          </p:cNvPicPr>
          <p:nvPr/>
        </p:nvPicPr>
        <p:blipFill>
          <a:blip r:embed="rId3"/>
          <a:srcRect/>
          <a:stretch>
            <a:fillRect/>
          </a:stretch>
        </p:blipFill>
        <p:spPr bwMode="auto">
          <a:xfrm>
            <a:off x="776288" y="2857500"/>
            <a:ext cx="1509712" cy="2347913"/>
          </a:xfrm>
          <a:prstGeom prst="rect">
            <a:avLst/>
          </a:prstGeom>
          <a:noFill/>
          <a:ln w="9525" algn="ctr">
            <a:noFill/>
            <a:miter lim="800000"/>
            <a:headEnd/>
            <a:tailEnd/>
          </a:ln>
        </p:spPr>
      </p:pic>
      <p:pic>
        <p:nvPicPr>
          <p:cNvPr id="14341" name="Picture 2"/>
          <p:cNvPicPr>
            <a:picLocks noChangeAspect="1" noChangeArrowheads="1"/>
          </p:cNvPicPr>
          <p:nvPr/>
        </p:nvPicPr>
        <p:blipFill>
          <a:blip r:embed="rId4"/>
          <a:srcRect/>
          <a:stretch>
            <a:fillRect/>
          </a:stretch>
        </p:blipFill>
        <p:spPr bwMode="auto">
          <a:xfrm>
            <a:off x="6072188" y="4932363"/>
            <a:ext cx="1692275" cy="1268412"/>
          </a:xfrm>
          <a:prstGeom prst="rect">
            <a:avLst/>
          </a:prstGeom>
          <a:noFill/>
          <a:ln w="9525">
            <a:noFill/>
            <a:miter lim="800000"/>
            <a:headEnd/>
            <a:tailEnd/>
          </a:ln>
        </p:spPr>
      </p:pic>
      <p:sp>
        <p:nvSpPr>
          <p:cNvPr id="6" name="Rectangle 5"/>
          <p:cNvSpPr/>
          <p:nvPr/>
        </p:nvSpPr>
        <p:spPr>
          <a:xfrm>
            <a:off x="5357818" y="4286256"/>
            <a:ext cx="838691" cy="923330"/>
          </a:xfrm>
          <a:prstGeom prst="rect">
            <a:avLst/>
          </a:prstGeom>
          <a:noFill/>
          <a:ln>
            <a:noFill/>
          </a:ln>
        </p:spPr>
        <p:txBody>
          <a:bodyPr wrap="none">
            <a:spAutoFit/>
            <a:scene3d>
              <a:camera prst="orthographicFront">
                <a:rot lat="0" lon="0" rev="0"/>
              </a:camera>
              <a:lightRig rig="glow" dir="t">
                <a:rot lat="0" lon="0" rev="3600000"/>
              </a:lightRig>
            </a:scene3d>
            <a:sp3d prstMaterial="softEdge">
              <a:bevelT w="29210" h="16510"/>
              <a:contourClr>
                <a:schemeClr val="accent4">
                  <a:alpha val="95000"/>
                </a:schemeClr>
              </a:contourClr>
            </a:sp3d>
          </a:bodyPr>
          <a:lstStyle/>
          <a:p>
            <a:pPr algn="ctr">
              <a:defRPr/>
            </a:pPr>
            <a:r>
              <a:rPr lang="en-US" sz="5400" b="1" dirty="0">
                <a:ln>
                  <a:prstDash val="solid"/>
                </a:ln>
                <a:solidFill>
                  <a:srgbClr val="00B050"/>
                </a:solidFill>
                <a:effectLst>
                  <a:outerShdw blurRad="88000" dist="50800" dir="5040000" algn="tl">
                    <a:schemeClr val="accent4">
                      <a:tint val="80000"/>
                      <a:satMod val="250000"/>
                      <a:alpha val="45000"/>
                    </a:schemeClr>
                  </a:outerShdw>
                </a:effectLst>
              </a:rPr>
              <a:t>?!</a:t>
            </a:r>
          </a:p>
        </p:txBody>
      </p:sp>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bwMode="auto">
          <a:xfrm>
            <a:off x="311150" y="287338"/>
            <a:ext cx="8329613" cy="588962"/>
          </a:xfrm>
          <a:noFill/>
          <a:ln>
            <a:miter lim="800000"/>
            <a:headEnd/>
            <a:tailEnd/>
          </a:ln>
        </p:spPr>
        <p:txBody>
          <a:bodyPr vert="horz" wrap="square" numCol="1" anchor="t" anchorCtr="0" compatLnSpc="1">
            <a:prstTxWarp prst="textNoShape">
              <a:avLst/>
            </a:prstTxWarp>
          </a:bodyPr>
          <a:lstStyle/>
          <a:p>
            <a:pPr eaLnBrk="1" hangingPunct="1"/>
            <a:r>
              <a:rPr lang="en-GB" smtClean="0">
                <a:cs typeface="Arial" charset="0"/>
              </a:rPr>
              <a:t>RvtMgdDbg – “Snoop” Tools</a:t>
            </a:r>
          </a:p>
        </p:txBody>
      </p:sp>
      <p:sp>
        <p:nvSpPr>
          <p:cNvPr id="13315" name="Rectangle 3"/>
          <p:cNvSpPr>
            <a:spLocks noGrp="1" noChangeArrowheads="1"/>
          </p:cNvSpPr>
          <p:nvPr>
            <p:ph idx="1"/>
          </p:nvPr>
        </p:nvSpPr>
        <p:spPr>
          <a:xfrm>
            <a:off x="311150" y="1076325"/>
            <a:ext cx="8340725" cy="5160963"/>
          </a:xfrm>
        </p:spPr>
        <p:txBody>
          <a:bodyPr/>
          <a:lstStyle/>
          <a:p>
            <a:pPr marL="0" indent="0" defTabSz="642823" eaLnBrk="1" fontAlgn="auto" hangingPunct="1">
              <a:lnSpc>
                <a:spcPct val="90000"/>
              </a:lnSpc>
              <a:spcAft>
                <a:spcPts val="0"/>
              </a:spcAft>
              <a:buFontTx/>
              <a:buNone/>
              <a:defRPr/>
            </a:pPr>
            <a:r>
              <a:rPr lang="en-GB" smtClean="0"/>
              <a:t>Comprehensive test of the Revit API</a:t>
            </a:r>
          </a:p>
          <a:p>
            <a:pPr marL="0" indent="0" defTabSz="642823" eaLnBrk="1" fontAlgn="auto" hangingPunct="1">
              <a:lnSpc>
                <a:spcPct val="90000"/>
              </a:lnSpc>
              <a:spcAft>
                <a:spcPts val="0"/>
              </a:spcAft>
              <a:buFontTx/>
              <a:buNone/>
              <a:defRPr/>
            </a:pPr>
            <a:r>
              <a:rPr lang="en-GB" smtClean="0"/>
              <a:t>Sample code and utility classes</a:t>
            </a:r>
          </a:p>
          <a:p>
            <a:pPr marL="0" indent="0" defTabSz="642823" eaLnBrk="1" fontAlgn="auto" hangingPunct="1">
              <a:lnSpc>
                <a:spcPct val="90000"/>
              </a:lnSpc>
              <a:spcAft>
                <a:spcPts val="0"/>
              </a:spcAft>
              <a:buFontTx/>
              <a:buNone/>
              <a:defRPr/>
            </a:pPr>
            <a:r>
              <a:rPr lang="en-GB" smtClean="0"/>
              <a:t>Scaffolding for quick tests</a:t>
            </a:r>
          </a:p>
          <a:p>
            <a:pPr marL="0" indent="0" defTabSz="642823" eaLnBrk="1" fontAlgn="auto" hangingPunct="1">
              <a:lnSpc>
                <a:spcPct val="90000"/>
              </a:lnSpc>
              <a:spcAft>
                <a:spcPts val="0"/>
              </a:spcAft>
              <a:buFontTx/>
              <a:buNone/>
              <a:defRPr/>
            </a:pPr>
            <a:r>
              <a:rPr lang="en-GB" smtClean="0"/>
              <a:t>Aid learning Revit API</a:t>
            </a:r>
          </a:p>
          <a:p>
            <a:pPr marL="0" indent="0" defTabSz="642823" eaLnBrk="1" fontAlgn="auto" hangingPunct="1">
              <a:lnSpc>
                <a:spcPct val="90000"/>
              </a:lnSpc>
              <a:spcAft>
                <a:spcPts val="0"/>
              </a:spcAft>
              <a:buFontTx/>
              <a:buNone/>
              <a:defRPr/>
            </a:pPr>
            <a:r>
              <a:rPr lang="en-GB" smtClean="0"/>
              <a:t>Explore:</a:t>
            </a:r>
          </a:p>
          <a:p>
            <a:pPr marL="522294" lvl="1" indent="-200882" defTabSz="642823" eaLnBrk="1" fontAlgn="auto" hangingPunct="1">
              <a:lnSpc>
                <a:spcPct val="90000"/>
              </a:lnSpc>
              <a:spcAft>
                <a:spcPts val="0"/>
              </a:spcAft>
              <a:defRPr/>
            </a:pPr>
            <a:r>
              <a:rPr lang="en-GB" smtClean="0"/>
              <a:t>Application</a:t>
            </a:r>
          </a:p>
          <a:p>
            <a:pPr marL="522294" lvl="1" indent="-200882" defTabSz="642823" eaLnBrk="1" fontAlgn="auto" hangingPunct="1">
              <a:lnSpc>
                <a:spcPct val="90000"/>
              </a:lnSpc>
              <a:spcAft>
                <a:spcPts val="0"/>
              </a:spcAft>
              <a:defRPr/>
            </a:pPr>
            <a:r>
              <a:rPr lang="en-GB" smtClean="0"/>
              <a:t>Document</a:t>
            </a:r>
          </a:p>
          <a:p>
            <a:pPr marL="522294" lvl="1" indent="-200882" defTabSz="642823" eaLnBrk="1" fontAlgn="auto" hangingPunct="1">
              <a:lnSpc>
                <a:spcPct val="90000"/>
              </a:lnSpc>
              <a:spcAft>
                <a:spcPts val="0"/>
              </a:spcAft>
              <a:defRPr/>
            </a:pPr>
            <a:r>
              <a:rPr lang="en-GB" smtClean="0"/>
              <a:t>Current selection</a:t>
            </a:r>
          </a:p>
          <a:p>
            <a:pPr marL="522294" lvl="1" indent="-200882" defTabSz="642823" eaLnBrk="1" fontAlgn="auto" hangingPunct="1">
              <a:lnSpc>
                <a:spcPct val="90000"/>
              </a:lnSpc>
              <a:spcAft>
                <a:spcPts val="0"/>
              </a:spcAft>
              <a:defRPr/>
            </a:pPr>
            <a:r>
              <a:rPr lang="en-GB" smtClean="0"/>
              <a:t>Reflection</a:t>
            </a:r>
          </a:p>
          <a:p>
            <a:pPr marL="522294" lvl="1" indent="-200882" defTabSz="642823" eaLnBrk="1" fontAlgn="auto" hangingPunct="1">
              <a:lnSpc>
                <a:spcPct val="90000"/>
              </a:lnSpc>
              <a:spcAft>
                <a:spcPts val="0"/>
              </a:spcAft>
              <a:defRPr/>
            </a:pPr>
            <a:r>
              <a:rPr lang="en-GB" smtClean="0"/>
              <a:t>Events</a:t>
            </a:r>
          </a:p>
          <a:p>
            <a:pPr marL="522294" lvl="1" indent="-200882" defTabSz="642823" eaLnBrk="1" fontAlgn="auto" hangingPunct="1">
              <a:lnSpc>
                <a:spcPct val="90000"/>
              </a:lnSpc>
              <a:spcAft>
                <a:spcPts val="0"/>
              </a:spcAft>
              <a:defRPr/>
            </a:pPr>
            <a:r>
              <a:rPr lang="en-GB" smtClean="0"/>
              <a:t>Tests</a:t>
            </a:r>
          </a:p>
        </p:txBody>
      </p:sp>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bwMode="auto">
          <a:xfrm>
            <a:off x="311150" y="287338"/>
            <a:ext cx="8329613" cy="588962"/>
          </a:xfrm>
          <a:noFill/>
          <a:ln>
            <a:miter lim="800000"/>
            <a:headEnd/>
            <a:tailEnd/>
          </a:ln>
        </p:spPr>
        <p:txBody>
          <a:bodyPr vert="horz" wrap="square" numCol="1" anchor="t" anchorCtr="0" compatLnSpc="1">
            <a:prstTxWarp prst="textNoShape">
              <a:avLst/>
            </a:prstTxWarp>
          </a:bodyPr>
          <a:lstStyle/>
          <a:p>
            <a:pPr eaLnBrk="1" hangingPunct="1"/>
            <a:r>
              <a:rPr lang="en-GB" smtClean="0">
                <a:cs typeface="Arial" charset="0"/>
              </a:rPr>
              <a:t>RvtMgdDbg Demo</a:t>
            </a:r>
          </a:p>
        </p:txBody>
      </p:sp>
      <p:pic>
        <p:nvPicPr>
          <p:cNvPr id="16387" name="Content Placeholder 9" descr="RvtMgdDbg snoop params 2.PNG"/>
          <p:cNvPicPr>
            <a:picLocks noGrp="1" noChangeAspect="1"/>
          </p:cNvPicPr>
          <p:nvPr>
            <p:ph idx="1"/>
          </p:nvPr>
        </p:nvPicPr>
        <p:blipFill>
          <a:blip r:embed="rId3"/>
          <a:srcRect/>
          <a:stretch>
            <a:fillRect/>
          </a:stretch>
        </p:blipFill>
        <p:spPr bwMode="auto">
          <a:xfrm>
            <a:off x="503238" y="2714625"/>
            <a:ext cx="5568950" cy="3557588"/>
          </a:xfrm>
          <a:noFill/>
          <a:ln>
            <a:miter lim="800000"/>
            <a:headEnd/>
            <a:tailEnd/>
          </a:ln>
        </p:spPr>
      </p:pic>
      <p:pic>
        <p:nvPicPr>
          <p:cNvPr id="16388" name="Picture 4" descr="RvtMgdDbg-menu"/>
          <p:cNvPicPr>
            <a:picLocks noChangeAspect="1" noChangeArrowheads="1"/>
          </p:cNvPicPr>
          <p:nvPr/>
        </p:nvPicPr>
        <p:blipFill>
          <a:blip r:embed="rId4"/>
          <a:srcRect/>
          <a:stretch>
            <a:fillRect/>
          </a:stretch>
        </p:blipFill>
        <p:spPr bwMode="auto">
          <a:xfrm>
            <a:off x="319088" y="1393825"/>
            <a:ext cx="4070350" cy="1463675"/>
          </a:xfrm>
          <a:prstGeom prst="rect">
            <a:avLst/>
          </a:prstGeom>
          <a:noFill/>
          <a:ln w="9525">
            <a:noFill/>
            <a:miter lim="800000"/>
            <a:headEnd/>
            <a:tailEnd/>
          </a:ln>
        </p:spPr>
      </p:pic>
      <p:pic>
        <p:nvPicPr>
          <p:cNvPr id="16389" name="Picture 5" descr="RvtMgdDbg-wall"/>
          <p:cNvPicPr>
            <a:picLocks noChangeAspect="1" noChangeArrowheads="1"/>
          </p:cNvPicPr>
          <p:nvPr/>
        </p:nvPicPr>
        <p:blipFill>
          <a:blip r:embed="rId5"/>
          <a:srcRect/>
          <a:stretch>
            <a:fillRect/>
          </a:stretch>
        </p:blipFill>
        <p:spPr bwMode="auto">
          <a:xfrm>
            <a:off x="3348038" y="2428875"/>
            <a:ext cx="5448300" cy="366395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bwMode="auto">
          <a:xfrm>
            <a:off x="311150" y="287338"/>
            <a:ext cx="8329613" cy="588962"/>
          </a:xfrm>
          <a:noFill/>
          <a:ln>
            <a:miter lim="800000"/>
            <a:headEnd/>
            <a:tailEnd/>
          </a:ln>
        </p:spPr>
        <p:txBody>
          <a:bodyPr vert="horz" wrap="square" numCol="1" anchor="t" anchorCtr="0" compatLnSpc="1">
            <a:prstTxWarp prst="textNoShape">
              <a:avLst/>
            </a:prstTxWarp>
          </a:bodyPr>
          <a:lstStyle/>
          <a:p>
            <a:pPr eaLnBrk="1" hangingPunct="1"/>
            <a:r>
              <a:rPr lang="en-US" smtClean="0">
                <a:cs typeface="Arial" charset="0"/>
              </a:rPr>
              <a:t>Closer Look at Element List </a:t>
            </a:r>
            <a:br>
              <a:rPr lang="en-US" smtClean="0">
                <a:cs typeface="Arial" charset="0"/>
              </a:rPr>
            </a:br>
            <a:r>
              <a:rPr lang="en-US" sz="2400" smtClean="0">
                <a:solidFill>
                  <a:srgbClr val="006699"/>
                </a:solidFill>
                <a:cs typeface="Arial" charset="0"/>
              </a:rPr>
              <a:t>Element classes </a:t>
            </a:r>
            <a:endParaRPr lang="en-GB" smtClean="0">
              <a:cs typeface="Arial" charset="0"/>
            </a:endParaRPr>
          </a:p>
        </p:txBody>
      </p:sp>
      <p:sp>
        <p:nvSpPr>
          <p:cNvPr id="15363" name="Rectangle 3"/>
          <p:cNvSpPr>
            <a:spLocks noGrp="1" noChangeArrowheads="1"/>
          </p:cNvSpPr>
          <p:nvPr>
            <p:ph idx="1"/>
          </p:nvPr>
        </p:nvSpPr>
        <p:spPr>
          <a:xfrm>
            <a:off x="311150" y="1285875"/>
            <a:ext cx="8340725" cy="4951413"/>
          </a:xfrm>
        </p:spPr>
        <p:txBody>
          <a:bodyPr vert="horz" wrap="square" numCol="1" anchor="t" anchorCtr="0" compatLnSpc="1">
            <a:prstTxWarp prst="textNoShape">
              <a:avLst/>
            </a:prstTxWarp>
          </a:bodyPr>
          <a:lstStyle/>
          <a:p>
            <a:pPr marL="0" indent="0" eaLnBrk="1" hangingPunct="1">
              <a:buFontTx/>
              <a:buNone/>
            </a:pPr>
            <a:r>
              <a:rPr lang="en-US" smtClean="0">
                <a:cs typeface="Arial" charset="0"/>
              </a:rPr>
              <a:t>What kind of classes are there? </a:t>
            </a:r>
          </a:p>
          <a:p>
            <a:pPr marL="0" indent="0" eaLnBrk="1" hangingPunct="1">
              <a:buFontTx/>
              <a:buNone/>
            </a:pPr>
            <a:r>
              <a:rPr lang="en-US" smtClean="0">
                <a:cs typeface="Arial" charset="0"/>
              </a:rPr>
              <a:t>There are 109 classes derived from Revit.Elements	</a:t>
            </a:r>
            <a:endParaRPr lang="en-US" smtClean="0">
              <a:cs typeface="Arial" charset="0"/>
              <a:sym typeface="Wingdings" pitchFamily="2" charset="2"/>
            </a:endParaRPr>
          </a:p>
          <a:p>
            <a:pPr marL="342900" lvl="1" indent="-228600" eaLnBrk="1" hangingPunct="1"/>
            <a:r>
              <a:rPr lang="en-GB" smtClean="0">
                <a:cs typeface="Arial" charset="0"/>
              </a:rPr>
              <a:t>RevitAPI Help.chm </a:t>
            </a:r>
            <a:r>
              <a:rPr lang="en-GB" smtClean="0">
                <a:cs typeface="Arial" charset="0"/>
                <a:sym typeface="Wingdings" pitchFamily="2" charset="2"/>
              </a:rPr>
              <a:t> Autodesk.Revit.Elements</a:t>
            </a:r>
            <a:endParaRPr lang="en-GB" smtClean="0">
              <a:cs typeface="Arial" charset="0"/>
            </a:endParaRPr>
          </a:p>
          <a:p>
            <a:pPr marL="342900" lvl="1" indent="-228600" eaLnBrk="1" hangingPunct="1"/>
            <a:endParaRPr lang="en-GB" b="1" smtClean="0">
              <a:latin typeface="Courier New" pitchFamily="49" charset="0"/>
              <a:cs typeface="Arial" charset="0"/>
            </a:endParaRPr>
          </a:p>
          <a:p>
            <a:pPr marL="0" indent="0" eaLnBrk="1" hangingPunct="1">
              <a:buFont typeface="Arial" charset="0"/>
              <a:buNone/>
            </a:pPr>
            <a:endParaRPr lang="en-US" smtClean="0">
              <a:cs typeface="Arial" charset="0"/>
            </a:endParaRPr>
          </a:p>
          <a:p>
            <a:pPr lvl="3" eaLnBrk="1" hangingPunct="1">
              <a:buFont typeface="Wingdings" pitchFamily="2" charset="2"/>
              <a:buNone/>
            </a:pPr>
            <a:endParaRPr lang="en-US" smtClean="0">
              <a:cs typeface="Arial" charset="0"/>
            </a:endParaRPr>
          </a:p>
        </p:txBody>
      </p:sp>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bwMode="auto">
          <a:xfrm>
            <a:off x="311150" y="287338"/>
            <a:ext cx="8329613" cy="588962"/>
          </a:xfrm>
          <a:noFill/>
          <a:ln>
            <a:miter lim="800000"/>
            <a:headEnd/>
            <a:tailEnd/>
          </a:ln>
        </p:spPr>
        <p:txBody>
          <a:bodyPr vert="horz" wrap="square" numCol="1" anchor="t" anchorCtr="0" compatLnSpc="1">
            <a:prstTxWarp prst="textNoShape">
              <a:avLst/>
            </a:prstTxWarp>
          </a:bodyPr>
          <a:lstStyle/>
          <a:p>
            <a:pPr eaLnBrk="1" hangingPunct="1"/>
            <a:r>
              <a:rPr lang="en-US" smtClean="0">
                <a:cs typeface="Arial" charset="0"/>
              </a:rPr>
              <a:t>Closer Look at Element List </a:t>
            </a:r>
            <a:br>
              <a:rPr lang="en-US" smtClean="0">
                <a:cs typeface="Arial" charset="0"/>
              </a:rPr>
            </a:br>
            <a:r>
              <a:rPr lang="en-US" sz="2400" smtClean="0">
                <a:solidFill>
                  <a:srgbClr val="006699"/>
                </a:solidFill>
                <a:cs typeface="Arial" charset="0"/>
              </a:rPr>
              <a:t>Raw Data </a:t>
            </a:r>
            <a:endParaRPr lang="en-US" smtClean="0">
              <a:solidFill>
                <a:srgbClr val="006699"/>
              </a:solidFill>
              <a:cs typeface="Arial" charset="0"/>
            </a:endParaRPr>
          </a:p>
        </p:txBody>
      </p:sp>
      <p:pic>
        <p:nvPicPr>
          <p:cNvPr id="18435" name="Content Placeholder 9" descr="ElementListRawData.PNG"/>
          <p:cNvPicPr>
            <a:picLocks noGrp="1" noChangeAspect="1"/>
          </p:cNvPicPr>
          <p:nvPr>
            <p:ph idx="1"/>
          </p:nvPr>
        </p:nvPicPr>
        <p:blipFill>
          <a:blip r:embed="rId3"/>
          <a:srcRect/>
          <a:stretch>
            <a:fillRect/>
          </a:stretch>
        </p:blipFill>
        <p:spPr bwMode="auto">
          <a:xfrm>
            <a:off x="1019175" y="1143000"/>
            <a:ext cx="6924675" cy="5160963"/>
          </a:xfrm>
          <a:noFill/>
          <a:ln>
            <a:miter lim="800000"/>
            <a:headEnd/>
            <a:tailEnd/>
          </a:ln>
        </p:spPr>
      </p:pic>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bwMode="auto">
          <a:xfrm>
            <a:off x="311150" y="287338"/>
            <a:ext cx="8329613" cy="588962"/>
          </a:xfrm>
          <a:noFill/>
          <a:ln>
            <a:miter lim="800000"/>
            <a:headEnd/>
            <a:tailEnd/>
          </a:ln>
        </p:spPr>
        <p:txBody>
          <a:bodyPr vert="horz" wrap="square" numCol="1" anchor="t" anchorCtr="0" compatLnSpc="1">
            <a:prstTxWarp prst="textNoShape">
              <a:avLst/>
            </a:prstTxWarp>
          </a:bodyPr>
          <a:lstStyle/>
          <a:p>
            <a:pPr eaLnBrk="1" hangingPunct="1"/>
            <a:r>
              <a:rPr lang="en-US" smtClean="0">
                <a:cs typeface="Arial" charset="0"/>
              </a:rPr>
              <a:t>Closer Look at Element List </a:t>
            </a:r>
            <a:br>
              <a:rPr lang="en-US" smtClean="0">
                <a:cs typeface="Arial" charset="0"/>
              </a:rPr>
            </a:br>
            <a:r>
              <a:rPr lang="en-US" sz="2400" smtClean="0">
                <a:solidFill>
                  <a:srgbClr val="006699"/>
                </a:solidFill>
                <a:cs typeface="Arial" charset="0"/>
              </a:rPr>
              <a:t>Obsession…</a:t>
            </a:r>
            <a:endParaRPr lang="en-US" smtClean="0">
              <a:cs typeface="Arial" charset="0"/>
            </a:endParaRPr>
          </a:p>
        </p:txBody>
      </p:sp>
      <p:graphicFrame>
        <p:nvGraphicFramePr>
          <p:cNvPr id="19" name="Content Placeholder 18"/>
          <p:cNvGraphicFramePr>
            <a:graphicFrameLocks noGrp="1"/>
          </p:cNvGraphicFramePr>
          <p:nvPr>
            <p:ph idx="1"/>
          </p:nvPr>
        </p:nvGraphicFramePr>
        <p:xfrm>
          <a:off x="3214678" y="2428869"/>
          <a:ext cx="4857784" cy="3071834"/>
        </p:xfrm>
        <a:graphic>
          <a:graphicData uri="http://schemas.openxmlformats.org/drawingml/2006/chart">
            <c:chart xmlns:c="http://schemas.openxmlformats.org/drawingml/2006/chart" xmlns:r="http://schemas.openxmlformats.org/officeDocument/2006/relationships" r:id="rId3"/>
          </a:graphicData>
        </a:graphic>
      </p:graphicFrame>
      <p:sp>
        <p:nvSpPr>
          <p:cNvPr id="14" name="Rectangle 3"/>
          <p:cNvSpPr txBox="1">
            <a:spLocks noChangeArrowheads="1"/>
          </p:cNvSpPr>
          <p:nvPr/>
        </p:nvSpPr>
        <p:spPr bwMode="auto">
          <a:xfrm>
            <a:off x="319088" y="1500188"/>
            <a:ext cx="8139112" cy="3783012"/>
          </a:xfrm>
          <a:prstGeom prst="rect">
            <a:avLst/>
          </a:prstGeom>
          <a:noFill/>
          <a:ln w="9525">
            <a:noFill/>
            <a:miter lim="800000"/>
            <a:headEnd/>
            <a:tailEnd/>
          </a:ln>
        </p:spPr>
        <p:txBody>
          <a:bodyPr lIns="0" tIns="0" rIns="0" bIns="0"/>
          <a:lstStyle/>
          <a:p>
            <a:pPr marL="342900" lvl="1" indent="-228600">
              <a:spcBef>
                <a:spcPct val="20000"/>
              </a:spcBef>
              <a:buClr>
                <a:srgbClr val="00458B"/>
              </a:buClr>
              <a:buSzPct val="80000"/>
              <a:buFont typeface="Wingdings" pitchFamily="2" charset="2"/>
              <a:buChar char="§"/>
              <a:defRPr/>
            </a:pPr>
            <a:r>
              <a:rPr lang="en-GB" sz="2000" kern="0" dirty="0">
                <a:solidFill>
                  <a:schemeClr val="tx1"/>
                </a:solidFill>
                <a:latin typeface="+mn-lt"/>
              </a:rPr>
              <a:t>From a simple test drawing of 20~30 elements (LittleHouse.rvt)   </a:t>
            </a:r>
          </a:p>
        </p:txBody>
      </p:sp>
      <p:graphicFrame>
        <p:nvGraphicFramePr>
          <p:cNvPr id="20" name="Table 19"/>
          <p:cNvGraphicFramePr>
            <a:graphicFrameLocks noGrp="1"/>
          </p:cNvGraphicFramePr>
          <p:nvPr/>
        </p:nvGraphicFramePr>
        <p:xfrm>
          <a:off x="785813" y="2214563"/>
          <a:ext cx="2214562" cy="4068762"/>
        </p:xfrm>
        <a:graphic>
          <a:graphicData uri="http://schemas.openxmlformats.org/drawingml/2006/table">
            <a:tbl>
              <a:tblPr/>
              <a:tblGrid>
                <a:gridCol w="1073150"/>
                <a:gridCol w="541337"/>
                <a:gridCol w="600075"/>
              </a:tblGrid>
              <a:tr h="152400">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C00000"/>
                          </a:solidFill>
                          <a:effectLst/>
                          <a:latin typeface="Calibri" pitchFamily="34" charset="0"/>
                        </a:rPr>
                        <a:t> Element</a:t>
                      </a:r>
                    </a:p>
                  </a:txBody>
                  <a:tcPr marL="0" marR="0" marT="0" marB="0" anchor="b" horzOverflow="overflow">
                    <a:lnL>
                      <a:noFill/>
                    </a:lnL>
                    <a:lnR>
                      <a:noFill/>
                    </a:lnR>
                    <a:lnT>
                      <a:noFill/>
                    </a:lnT>
                    <a:lnB>
                      <a:noFill/>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rPr>
                        <a:t>1509</a:t>
                      </a:r>
                    </a:p>
                  </a:txBody>
                  <a:tcPr marL="0" marR="0" marT="0" marB="0" anchor="b" horzOverflow="overflow">
                    <a:lnL>
                      <a:noFill/>
                    </a:lnL>
                    <a:lnR>
                      <a:noFill/>
                    </a:lnR>
                    <a:lnT>
                      <a:noFill/>
                    </a:lnT>
                    <a:lnB>
                      <a:noFill/>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rPr>
                        <a:t>66.56%</a:t>
                      </a:r>
                    </a:p>
                  </a:txBody>
                  <a:tcPr marL="0" marR="0" marT="0" marB="0" anchor="b" horzOverflow="overflow">
                    <a:lnL>
                      <a:noFill/>
                    </a:lnL>
                    <a:lnR>
                      <a:noFill/>
                    </a:lnR>
                    <a:lnT>
                      <a:noFill/>
                    </a:lnT>
                    <a:lnB>
                      <a:noFill/>
                    </a:lnB>
                    <a:lnTlToBr>
                      <a:noFill/>
                    </a:lnTlToBr>
                    <a:lnBlToTr>
                      <a:noFill/>
                    </a:lnBlToTr>
                    <a:noFill/>
                  </a:tcPr>
                </a:tc>
              </a:tr>
              <a:tr h="152400">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rPr>
                        <a:t> FamilySymbol</a:t>
                      </a:r>
                    </a:p>
                  </a:txBody>
                  <a:tcPr marL="0" marR="0" marT="0" marB="0" anchor="b" horzOverflow="overflow">
                    <a:lnL>
                      <a:noFill/>
                    </a:lnL>
                    <a:lnR>
                      <a:noFill/>
                    </a:lnR>
                    <a:lnT>
                      <a:noFill/>
                    </a:lnT>
                    <a:lnB>
                      <a:noFill/>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rPr>
                        <a:t>111</a:t>
                      </a:r>
                    </a:p>
                  </a:txBody>
                  <a:tcPr marL="0" marR="0" marT="0" marB="0" anchor="b" horzOverflow="overflow">
                    <a:lnL>
                      <a:noFill/>
                    </a:lnL>
                    <a:lnR>
                      <a:noFill/>
                    </a:lnR>
                    <a:lnT>
                      <a:noFill/>
                    </a:lnT>
                    <a:lnB>
                      <a:noFill/>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rPr>
                        <a:t>4.90%</a:t>
                      </a:r>
                    </a:p>
                  </a:txBody>
                  <a:tcPr marL="0" marR="0" marT="0" marB="0" anchor="b" horzOverflow="overflow">
                    <a:lnL>
                      <a:noFill/>
                    </a:lnL>
                    <a:lnR>
                      <a:noFill/>
                    </a:lnR>
                    <a:lnT>
                      <a:noFill/>
                    </a:lnT>
                    <a:lnB>
                      <a:noFill/>
                    </a:lnB>
                    <a:lnTlToBr>
                      <a:noFill/>
                    </a:lnTlToBr>
                    <a:lnBlToTr>
                      <a:noFill/>
                    </a:lnBlToTr>
                    <a:noFill/>
                  </a:tcPr>
                </a:tc>
              </a:tr>
              <a:tr h="152400">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rPr>
                        <a:t> MaterialOther</a:t>
                      </a:r>
                    </a:p>
                  </a:txBody>
                  <a:tcPr marL="0" marR="0" marT="0" marB="0" anchor="b" horzOverflow="overflow">
                    <a:lnL>
                      <a:noFill/>
                    </a:lnL>
                    <a:lnR>
                      <a:noFill/>
                    </a:lnR>
                    <a:lnT>
                      <a:noFill/>
                    </a:lnT>
                    <a:lnB>
                      <a:noFill/>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rPr>
                        <a:t>101</a:t>
                      </a:r>
                    </a:p>
                  </a:txBody>
                  <a:tcPr marL="0" marR="0" marT="0" marB="0" anchor="b" horzOverflow="overflow">
                    <a:lnL>
                      <a:noFill/>
                    </a:lnL>
                    <a:lnR>
                      <a:noFill/>
                    </a:lnR>
                    <a:lnT>
                      <a:noFill/>
                    </a:lnT>
                    <a:lnB>
                      <a:noFill/>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rPr>
                        <a:t>4.46%</a:t>
                      </a:r>
                    </a:p>
                  </a:txBody>
                  <a:tcPr marL="0" marR="0" marT="0" marB="0" anchor="b" horzOverflow="overflow">
                    <a:lnL>
                      <a:noFill/>
                    </a:lnL>
                    <a:lnR>
                      <a:noFill/>
                    </a:lnR>
                    <a:lnT>
                      <a:noFill/>
                    </a:lnT>
                    <a:lnB>
                      <a:noFill/>
                    </a:lnB>
                    <a:lnTlToBr>
                      <a:noFill/>
                    </a:lnTlToBr>
                    <a:lnBlToTr>
                      <a:noFill/>
                    </a:lnBlToTr>
                    <a:noFill/>
                  </a:tcPr>
                </a:tc>
              </a:tr>
              <a:tr h="152400">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C00000"/>
                          </a:solidFill>
                          <a:effectLst/>
                          <a:latin typeface="Calibri" pitchFamily="34" charset="0"/>
                        </a:rPr>
                        <a:t> Symbol</a:t>
                      </a:r>
                    </a:p>
                  </a:txBody>
                  <a:tcPr marL="0" marR="0" marT="0" marB="0" anchor="b" horzOverflow="overflow">
                    <a:lnL>
                      <a:noFill/>
                    </a:lnL>
                    <a:lnR>
                      <a:noFill/>
                    </a:lnR>
                    <a:lnT>
                      <a:noFill/>
                    </a:lnT>
                    <a:lnB>
                      <a:noFill/>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rPr>
                        <a:t>91</a:t>
                      </a:r>
                    </a:p>
                  </a:txBody>
                  <a:tcPr marL="0" marR="0" marT="0" marB="0" anchor="b" horzOverflow="overflow">
                    <a:lnL>
                      <a:noFill/>
                    </a:lnL>
                    <a:lnR>
                      <a:noFill/>
                    </a:lnR>
                    <a:lnT>
                      <a:noFill/>
                    </a:lnT>
                    <a:lnB>
                      <a:noFill/>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rPr>
                        <a:t>4.01%</a:t>
                      </a:r>
                    </a:p>
                  </a:txBody>
                  <a:tcPr marL="0" marR="0" marT="0" marB="0" anchor="b" horzOverflow="overflow">
                    <a:lnL>
                      <a:noFill/>
                    </a:lnL>
                    <a:lnR>
                      <a:noFill/>
                    </a:lnR>
                    <a:lnT>
                      <a:noFill/>
                    </a:lnT>
                    <a:lnB>
                      <a:noFill/>
                    </a:lnB>
                    <a:lnTlToBr>
                      <a:noFill/>
                    </a:lnTlToBr>
                    <a:lnBlToTr>
                      <a:noFill/>
                    </a:lnBlToTr>
                    <a:noFill/>
                  </a:tcPr>
                </a:tc>
              </a:tr>
              <a:tr h="152400">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rPr>
                        <a:t> Dimension</a:t>
                      </a:r>
                    </a:p>
                  </a:txBody>
                  <a:tcPr marL="0" marR="0" marT="0" marB="0" anchor="b" horzOverflow="overflow">
                    <a:lnL>
                      <a:noFill/>
                    </a:lnL>
                    <a:lnR>
                      <a:noFill/>
                    </a:lnR>
                    <a:lnT>
                      <a:noFill/>
                    </a:lnT>
                    <a:lnB>
                      <a:noFill/>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rPr>
                        <a:t>90</a:t>
                      </a:r>
                    </a:p>
                  </a:txBody>
                  <a:tcPr marL="0" marR="0" marT="0" marB="0" anchor="b" horzOverflow="overflow">
                    <a:lnL>
                      <a:noFill/>
                    </a:lnL>
                    <a:lnR>
                      <a:noFill/>
                    </a:lnR>
                    <a:lnT>
                      <a:noFill/>
                    </a:lnT>
                    <a:lnB>
                      <a:noFill/>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rPr>
                        <a:t>3.97%</a:t>
                      </a:r>
                    </a:p>
                  </a:txBody>
                  <a:tcPr marL="0" marR="0" marT="0" marB="0" anchor="b" horzOverflow="overflow">
                    <a:lnL>
                      <a:noFill/>
                    </a:lnL>
                    <a:lnR>
                      <a:noFill/>
                    </a:lnR>
                    <a:lnT>
                      <a:noFill/>
                    </a:lnT>
                    <a:lnB>
                      <a:noFill/>
                    </a:lnB>
                    <a:lnTlToBr>
                      <a:noFill/>
                    </a:lnTlToBr>
                    <a:lnBlToTr>
                      <a:noFill/>
                    </a:lnBlToTr>
                    <a:noFill/>
                  </a:tcPr>
                </a:tc>
              </a:tr>
              <a:tr h="152400">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rPr>
                        <a:t> Family</a:t>
                      </a:r>
                    </a:p>
                  </a:txBody>
                  <a:tcPr marL="0" marR="0" marT="0" marB="0" anchor="b" horzOverflow="overflow">
                    <a:lnL>
                      <a:noFill/>
                    </a:lnL>
                    <a:lnR>
                      <a:noFill/>
                    </a:lnR>
                    <a:lnT>
                      <a:noFill/>
                    </a:lnT>
                    <a:lnB>
                      <a:noFill/>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rPr>
                        <a:t>56</a:t>
                      </a:r>
                    </a:p>
                  </a:txBody>
                  <a:tcPr marL="0" marR="0" marT="0" marB="0" anchor="b" horzOverflow="overflow">
                    <a:lnL>
                      <a:noFill/>
                    </a:lnL>
                    <a:lnR>
                      <a:noFill/>
                    </a:lnR>
                    <a:lnT>
                      <a:noFill/>
                    </a:lnT>
                    <a:lnB>
                      <a:noFill/>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rPr>
                        <a:t>2.47%</a:t>
                      </a:r>
                    </a:p>
                  </a:txBody>
                  <a:tcPr marL="0" marR="0" marT="0" marB="0" anchor="b" horzOverflow="overflow">
                    <a:lnL>
                      <a:noFill/>
                    </a:lnL>
                    <a:lnR>
                      <a:noFill/>
                    </a:lnR>
                    <a:lnT>
                      <a:noFill/>
                    </a:lnT>
                    <a:lnB>
                      <a:noFill/>
                    </a:lnB>
                    <a:lnTlToBr>
                      <a:noFill/>
                    </a:lnTlToBr>
                    <a:lnBlToTr>
                      <a:noFill/>
                    </a:lnBlToTr>
                    <a:noFill/>
                  </a:tcPr>
                </a:tc>
              </a:tr>
              <a:tr h="152400">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rPr>
                        <a:t> FillPattern</a:t>
                      </a:r>
                    </a:p>
                  </a:txBody>
                  <a:tcPr marL="0" marR="0" marT="0" marB="0" anchor="b" horzOverflow="overflow">
                    <a:lnL>
                      <a:noFill/>
                    </a:lnL>
                    <a:lnR>
                      <a:noFill/>
                    </a:lnR>
                    <a:lnT>
                      <a:noFill/>
                    </a:lnT>
                    <a:lnB>
                      <a:noFill/>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rPr>
                        <a:t>47</a:t>
                      </a:r>
                    </a:p>
                  </a:txBody>
                  <a:tcPr marL="0" marR="0" marT="0" marB="0" anchor="b" horzOverflow="overflow">
                    <a:lnL>
                      <a:noFill/>
                    </a:lnL>
                    <a:lnR>
                      <a:noFill/>
                    </a:lnR>
                    <a:lnT>
                      <a:noFill/>
                    </a:lnT>
                    <a:lnB>
                      <a:noFill/>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rPr>
                        <a:t>2.07%</a:t>
                      </a:r>
                    </a:p>
                  </a:txBody>
                  <a:tcPr marL="0" marR="0" marT="0" marB="0" anchor="b" horzOverflow="overflow">
                    <a:lnL>
                      <a:noFill/>
                    </a:lnL>
                    <a:lnR>
                      <a:noFill/>
                    </a:lnR>
                    <a:lnT>
                      <a:noFill/>
                    </a:lnT>
                    <a:lnB>
                      <a:noFill/>
                    </a:lnB>
                    <a:lnTlToBr>
                      <a:noFill/>
                    </a:lnTlToBr>
                    <a:lnBlToTr>
                      <a:noFill/>
                    </a:lnBlToTr>
                    <a:noFill/>
                  </a:tcPr>
                </a:tc>
              </a:tr>
              <a:tr h="152400">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rPr>
                        <a:t> ModelLine</a:t>
                      </a:r>
                    </a:p>
                  </a:txBody>
                  <a:tcPr marL="0" marR="0" marT="0" marB="0" anchor="b" horzOverflow="overflow">
                    <a:lnL>
                      <a:noFill/>
                    </a:lnL>
                    <a:lnR>
                      <a:noFill/>
                    </a:lnR>
                    <a:lnT>
                      <a:noFill/>
                    </a:lnT>
                    <a:lnB>
                      <a:noFill/>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rPr>
                        <a:t>45</a:t>
                      </a:r>
                    </a:p>
                  </a:txBody>
                  <a:tcPr marL="0" marR="0" marT="0" marB="0" anchor="b" horzOverflow="overflow">
                    <a:lnL>
                      <a:noFill/>
                    </a:lnL>
                    <a:lnR>
                      <a:noFill/>
                    </a:lnR>
                    <a:lnT>
                      <a:noFill/>
                    </a:lnT>
                    <a:lnB>
                      <a:noFill/>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rPr>
                        <a:t>1.99%</a:t>
                      </a:r>
                    </a:p>
                  </a:txBody>
                  <a:tcPr marL="0" marR="0" marT="0" marB="0" anchor="b" horzOverflow="overflow">
                    <a:lnL>
                      <a:noFill/>
                    </a:lnL>
                    <a:lnR>
                      <a:noFill/>
                    </a:lnR>
                    <a:lnT>
                      <a:noFill/>
                    </a:lnT>
                    <a:lnB>
                      <a:noFill/>
                    </a:lnB>
                    <a:lnTlToBr>
                      <a:noFill/>
                    </a:lnTlToBr>
                    <a:lnBlToTr>
                      <a:noFill/>
                    </a:lnBlToTr>
                    <a:noFill/>
                  </a:tcPr>
                </a:tc>
              </a:tr>
              <a:tr h="152400">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rPr>
                        <a:t> WallType</a:t>
                      </a:r>
                    </a:p>
                  </a:txBody>
                  <a:tcPr marL="0" marR="0" marT="0" marB="0" anchor="b" horzOverflow="overflow">
                    <a:lnL>
                      <a:noFill/>
                    </a:lnL>
                    <a:lnR>
                      <a:noFill/>
                    </a:lnR>
                    <a:lnT>
                      <a:noFill/>
                    </a:lnT>
                    <a:lnB>
                      <a:noFill/>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rPr>
                        <a:t>26</a:t>
                      </a:r>
                    </a:p>
                  </a:txBody>
                  <a:tcPr marL="0" marR="0" marT="0" marB="0" anchor="b" horzOverflow="overflow">
                    <a:lnL>
                      <a:noFill/>
                    </a:lnL>
                    <a:lnR>
                      <a:noFill/>
                    </a:lnR>
                    <a:lnT>
                      <a:noFill/>
                    </a:lnT>
                    <a:lnB>
                      <a:noFill/>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rPr>
                        <a:t>1.15%</a:t>
                      </a:r>
                    </a:p>
                  </a:txBody>
                  <a:tcPr marL="0" marR="0" marT="0" marB="0" anchor="b" horzOverflow="overflow">
                    <a:lnL>
                      <a:noFill/>
                    </a:lnL>
                    <a:lnR>
                      <a:noFill/>
                    </a:lnR>
                    <a:lnT>
                      <a:noFill/>
                    </a:lnT>
                    <a:lnB>
                      <a:noFill/>
                    </a:lnB>
                    <a:lnTlToBr>
                      <a:noFill/>
                    </a:lnTlToBr>
                    <a:lnBlToTr>
                      <a:noFill/>
                    </a:lnBlToTr>
                    <a:noFill/>
                  </a:tcPr>
                </a:tc>
              </a:tr>
              <a:tr h="152400">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rPr>
                        <a:t> DetailLine</a:t>
                      </a:r>
                    </a:p>
                  </a:txBody>
                  <a:tcPr marL="0" marR="0" marT="0" marB="0" anchor="b" horzOverflow="overflow">
                    <a:lnL>
                      <a:noFill/>
                    </a:lnL>
                    <a:lnR>
                      <a:noFill/>
                    </a:lnR>
                    <a:lnT>
                      <a:noFill/>
                    </a:lnT>
                    <a:lnB>
                      <a:noFill/>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rPr>
                        <a:t>25</a:t>
                      </a:r>
                    </a:p>
                  </a:txBody>
                  <a:tcPr marL="0" marR="0" marT="0" marB="0" anchor="b" horzOverflow="overflow">
                    <a:lnL>
                      <a:noFill/>
                    </a:lnL>
                    <a:lnR>
                      <a:noFill/>
                    </a:lnR>
                    <a:lnT>
                      <a:noFill/>
                    </a:lnT>
                    <a:lnB>
                      <a:noFill/>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rPr>
                        <a:t>1.10%</a:t>
                      </a:r>
                    </a:p>
                  </a:txBody>
                  <a:tcPr marL="0" marR="0" marT="0" marB="0" anchor="b" horzOverflow="overflow">
                    <a:lnL>
                      <a:noFill/>
                    </a:lnL>
                    <a:lnR>
                      <a:noFill/>
                    </a:lnR>
                    <a:lnT>
                      <a:noFill/>
                    </a:lnT>
                    <a:lnB>
                      <a:noFill/>
                    </a:lnB>
                    <a:lnTlToBr>
                      <a:noFill/>
                    </a:lnTlToBr>
                    <a:lnBlToTr>
                      <a:noFill/>
                    </a:lnBlToTr>
                    <a:noFill/>
                  </a:tcPr>
                </a:tc>
              </a:tr>
              <a:tr h="152400">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rPr>
                        <a:t> SketchPlane</a:t>
                      </a:r>
                    </a:p>
                  </a:txBody>
                  <a:tcPr marL="0" marR="0" marT="0" marB="0" anchor="b" horzOverflow="overflow">
                    <a:lnL>
                      <a:noFill/>
                    </a:lnL>
                    <a:lnR>
                      <a:noFill/>
                    </a:lnR>
                    <a:lnT>
                      <a:noFill/>
                    </a:lnT>
                    <a:lnB>
                      <a:noFill/>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rPr>
                        <a:t>25</a:t>
                      </a:r>
                    </a:p>
                  </a:txBody>
                  <a:tcPr marL="0" marR="0" marT="0" marB="0" anchor="b" horzOverflow="overflow">
                    <a:lnL>
                      <a:noFill/>
                    </a:lnL>
                    <a:lnR>
                      <a:noFill/>
                    </a:lnR>
                    <a:lnT>
                      <a:noFill/>
                    </a:lnT>
                    <a:lnB>
                      <a:noFill/>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rPr>
                        <a:t>1.10%</a:t>
                      </a:r>
                    </a:p>
                  </a:txBody>
                  <a:tcPr marL="0" marR="0" marT="0" marB="0" anchor="b" horzOverflow="overflow">
                    <a:lnL>
                      <a:noFill/>
                    </a:lnL>
                    <a:lnR>
                      <a:noFill/>
                    </a:lnR>
                    <a:lnT>
                      <a:noFill/>
                    </a:lnT>
                    <a:lnB>
                      <a:noFill/>
                    </a:lnB>
                    <a:lnTlToBr>
                      <a:noFill/>
                    </a:lnTlToBr>
                    <a:lnBlToTr>
                      <a:noFill/>
                    </a:lnBlToTr>
                    <a:noFill/>
                  </a:tcPr>
                </a:tc>
              </a:tr>
              <a:tr h="152400">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rPr>
                        <a:t> HostObjAttributes</a:t>
                      </a:r>
                    </a:p>
                  </a:txBody>
                  <a:tcPr marL="0" marR="0" marT="0" marB="0" anchor="b" horzOverflow="overflow">
                    <a:lnL>
                      <a:noFill/>
                    </a:lnL>
                    <a:lnR>
                      <a:noFill/>
                    </a:lnR>
                    <a:lnT>
                      <a:noFill/>
                    </a:lnT>
                    <a:lnB>
                      <a:noFill/>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rPr>
                        <a:t>18</a:t>
                      </a:r>
                    </a:p>
                  </a:txBody>
                  <a:tcPr marL="0" marR="0" marT="0" marB="0" anchor="b" horzOverflow="overflow">
                    <a:lnL>
                      <a:noFill/>
                    </a:lnL>
                    <a:lnR>
                      <a:noFill/>
                    </a:lnR>
                    <a:lnT>
                      <a:noFill/>
                    </a:lnT>
                    <a:lnB>
                      <a:noFill/>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rPr>
                        <a:t>0.79%</a:t>
                      </a:r>
                    </a:p>
                  </a:txBody>
                  <a:tcPr marL="0" marR="0" marT="0" marB="0" anchor="b" horzOverflow="overflow">
                    <a:lnL>
                      <a:noFill/>
                    </a:lnL>
                    <a:lnR>
                      <a:noFill/>
                    </a:lnR>
                    <a:lnT>
                      <a:noFill/>
                    </a:lnT>
                    <a:lnB>
                      <a:noFill/>
                    </a:lnB>
                    <a:lnTlToBr>
                      <a:noFill/>
                    </a:lnTlToBr>
                    <a:lnBlToTr>
                      <a:noFill/>
                    </a:lnBlToTr>
                    <a:noFill/>
                  </a:tcPr>
                </a:tc>
              </a:tr>
              <a:tr h="152400">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rPr>
                        <a:t> LinePattern</a:t>
                      </a:r>
                    </a:p>
                  </a:txBody>
                  <a:tcPr marL="0" marR="0" marT="0" marB="0" anchor="b" horzOverflow="overflow">
                    <a:lnL>
                      <a:noFill/>
                    </a:lnL>
                    <a:lnR>
                      <a:noFill/>
                    </a:lnR>
                    <a:lnT>
                      <a:noFill/>
                    </a:lnT>
                    <a:lnB>
                      <a:noFill/>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rPr>
                        <a:t>17</a:t>
                      </a:r>
                    </a:p>
                  </a:txBody>
                  <a:tcPr marL="0" marR="0" marT="0" marB="0" anchor="b" horzOverflow="overflow">
                    <a:lnL>
                      <a:noFill/>
                    </a:lnL>
                    <a:lnR>
                      <a:noFill/>
                    </a:lnR>
                    <a:lnT>
                      <a:noFill/>
                    </a:lnT>
                    <a:lnB>
                      <a:noFill/>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rPr>
                        <a:t>0.75%</a:t>
                      </a:r>
                    </a:p>
                  </a:txBody>
                  <a:tcPr marL="0" marR="0" marT="0" marB="0" anchor="b" horzOverflow="overflow">
                    <a:lnL>
                      <a:noFill/>
                    </a:lnL>
                    <a:lnR>
                      <a:noFill/>
                    </a:lnR>
                    <a:lnT>
                      <a:noFill/>
                    </a:lnT>
                    <a:lnB>
                      <a:noFill/>
                    </a:lnB>
                    <a:lnTlToBr>
                      <a:noFill/>
                    </a:lnTlToBr>
                    <a:lnBlToTr>
                      <a:noFill/>
                    </a:lnBlToTr>
                    <a:noFill/>
                  </a:tcPr>
                </a:tc>
              </a:tr>
              <a:tr h="152400">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rPr>
                        <a:t> FamilyInstance</a:t>
                      </a:r>
                    </a:p>
                  </a:txBody>
                  <a:tcPr marL="0" marR="0" marT="0" marB="0" anchor="b" horzOverflow="overflow">
                    <a:lnL>
                      <a:noFill/>
                    </a:lnL>
                    <a:lnR>
                      <a:noFill/>
                    </a:lnR>
                    <a:lnT>
                      <a:noFill/>
                    </a:lnT>
                    <a:lnB>
                      <a:noFill/>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rPr>
                        <a:t>10</a:t>
                      </a:r>
                    </a:p>
                  </a:txBody>
                  <a:tcPr marL="0" marR="0" marT="0" marB="0" anchor="b" horzOverflow="overflow">
                    <a:lnL>
                      <a:noFill/>
                    </a:lnL>
                    <a:lnR>
                      <a:noFill/>
                    </a:lnR>
                    <a:lnT>
                      <a:noFill/>
                    </a:lnT>
                    <a:lnB>
                      <a:noFill/>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rPr>
                        <a:t>0.44%</a:t>
                      </a:r>
                    </a:p>
                  </a:txBody>
                  <a:tcPr marL="0" marR="0" marT="0" marB="0" anchor="b" horzOverflow="overflow">
                    <a:lnL>
                      <a:noFill/>
                    </a:lnL>
                    <a:lnR>
                      <a:noFill/>
                    </a:lnR>
                    <a:lnT>
                      <a:noFill/>
                    </a:lnT>
                    <a:lnB>
                      <a:noFill/>
                    </a:lnB>
                    <a:lnTlToBr>
                      <a:noFill/>
                    </a:lnTlToBr>
                    <a:lnBlToTr>
                      <a:noFill/>
                    </a:lnBlToTr>
                    <a:noFill/>
                  </a:tcPr>
                </a:tc>
              </a:tr>
              <a:tr h="152400">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rPr>
                        <a:t> Sketch</a:t>
                      </a:r>
                    </a:p>
                  </a:txBody>
                  <a:tcPr marL="0" marR="0" marT="0" marB="0" anchor="b" horzOverflow="overflow">
                    <a:lnL>
                      <a:noFill/>
                    </a:lnL>
                    <a:lnR>
                      <a:noFill/>
                    </a:lnR>
                    <a:lnT>
                      <a:noFill/>
                    </a:lnT>
                    <a:lnB>
                      <a:noFill/>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rPr>
                        <a:t>9</a:t>
                      </a:r>
                    </a:p>
                  </a:txBody>
                  <a:tcPr marL="0" marR="0" marT="0" marB="0" anchor="b" horzOverflow="overflow">
                    <a:lnL>
                      <a:noFill/>
                    </a:lnL>
                    <a:lnR>
                      <a:noFill/>
                    </a:lnR>
                    <a:lnT>
                      <a:noFill/>
                    </a:lnT>
                    <a:lnB>
                      <a:noFill/>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rPr>
                        <a:t>0.40%</a:t>
                      </a:r>
                    </a:p>
                  </a:txBody>
                  <a:tcPr marL="0" marR="0" marT="0" marB="0" anchor="b" horzOverflow="overflow">
                    <a:lnL>
                      <a:noFill/>
                    </a:lnL>
                    <a:lnR>
                      <a:noFill/>
                    </a:lnR>
                    <a:lnT>
                      <a:noFill/>
                    </a:lnT>
                    <a:lnB>
                      <a:noFill/>
                    </a:lnB>
                    <a:lnTlToBr>
                      <a:noFill/>
                    </a:lnTlToBr>
                    <a:lnBlToTr>
                      <a:noFill/>
                    </a:lnBlToTr>
                    <a:noFill/>
                  </a:tcPr>
                </a:tc>
              </a:tr>
              <a:tr h="152400">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rPr>
                        <a:t> DimensionType</a:t>
                      </a:r>
                    </a:p>
                  </a:txBody>
                  <a:tcPr marL="0" marR="0" marT="0" marB="0" anchor="b" horzOverflow="overflow">
                    <a:lnL>
                      <a:noFill/>
                    </a:lnL>
                    <a:lnR>
                      <a:noFill/>
                    </a:lnR>
                    <a:lnT>
                      <a:noFill/>
                    </a:lnT>
                    <a:lnB>
                      <a:noFill/>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rPr>
                        <a:t>8</a:t>
                      </a:r>
                    </a:p>
                  </a:txBody>
                  <a:tcPr marL="0" marR="0" marT="0" marB="0" anchor="b" horzOverflow="overflow">
                    <a:lnL>
                      <a:noFill/>
                    </a:lnL>
                    <a:lnR>
                      <a:noFill/>
                    </a:lnR>
                    <a:lnT>
                      <a:noFill/>
                    </a:lnT>
                    <a:lnB>
                      <a:noFill/>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rPr>
                        <a:t>0.35%</a:t>
                      </a:r>
                    </a:p>
                  </a:txBody>
                  <a:tcPr marL="0" marR="0" marT="0" marB="0" anchor="b" horzOverflow="overflow">
                    <a:lnL>
                      <a:noFill/>
                    </a:lnL>
                    <a:lnR>
                      <a:noFill/>
                    </a:lnR>
                    <a:lnT>
                      <a:noFill/>
                    </a:lnT>
                    <a:lnB>
                      <a:noFill/>
                    </a:lnB>
                    <a:lnTlToBr>
                      <a:noFill/>
                    </a:lnTlToBr>
                    <a:lnBlToTr>
                      <a:noFill/>
                    </a:lnBlToTr>
                    <a:noFill/>
                  </a:tcPr>
                </a:tc>
              </a:tr>
              <a:tr h="152400">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rPr>
                        <a:t> SpotDimensionType</a:t>
                      </a:r>
                    </a:p>
                  </a:txBody>
                  <a:tcPr marL="0" marR="0" marT="0" marB="0" anchor="b" horzOverflow="overflow">
                    <a:lnL>
                      <a:noFill/>
                    </a:lnL>
                    <a:lnR>
                      <a:noFill/>
                    </a:lnR>
                    <a:lnT>
                      <a:noFill/>
                    </a:lnT>
                    <a:lnB>
                      <a:noFill/>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rPr>
                        <a:t>8</a:t>
                      </a:r>
                    </a:p>
                  </a:txBody>
                  <a:tcPr marL="0" marR="0" marT="0" marB="0" anchor="b" horzOverflow="overflow">
                    <a:lnL>
                      <a:noFill/>
                    </a:lnL>
                    <a:lnR>
                      <a:noFill/>
                    </a:lnR>
                    <a:lnT>
                      <a:noFill/>
                    </a:lnT>
                    <a:lnB>
                      <a:noFill/>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rPr>
                        <a:t>0.35%</a:t>
                      </a:r>
                    </a:p>
                  </a:txBody>
                  <a:tcPr marL="0" marR="0" marT="0" marB="0" anchor="b" horzOverflow="overflow">
                    <a:lnL>
                      <a:noFill/>
                    </a:lnL>
                    <a:lnR>
                      <a:noFill/>
                    </a:lnR>
                    <a:lnT>
                      <a:noFill/>
                    </a:lnT>
                    <a:lnB>
                      <a:noFill/>
                    </a:lnB>
                    <a:lnTlToBr>
                      <a:noFill/>
                    </a:lnTlToBr>
                    <a:lnBlToTr>
                      <a:noFill/>
                    </a:lnBlToTr>
                    <a:noFill/>
                  </a:tcPr>
                </a:tc>
              </a:tr>
              <a:tr h="152400">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rPr>
                        <a:t> View</a:t>
                      </a:r>
                    </a:p>
                  </a:txBody>
                  <a:tcPr marL="0" marR="0" marT="0" marB="0" anchor="b" horzOverflow="overflow">
                    <a:lnL>
                      <a:noFill/>
                    </a:lnL>
                    <a:lnR>
                      <a:noFill/>
                    </a:lnR>
                    <a:lnT>
                      <a:noFill/>
                    </a:lnT>
                    <a:lnB>
                      <a:noFill/>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rPr>
                        <a:t>8</a:t>
                      </a:r>
                    </a:p>
                  </a:txBody>
                  <a:tcPr marL="0" marR="0" marT="0" marB="0" anchor="b" horzOverflow="overflow">
                    <a:lnL>
                      <a:noFill/>
                    </a:lnL>
                    <a:lnR>
                      <a:noFill/>
                    </a:lnR>
                    <a:lnT>
                      <a:noFill/>
                    </a:lnT>
                    <a:lnB>
                      <a:noFill/>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rPr>
                        <a:t>0.35%</a:t>
                      </a:r>
                    </a:p>
                  </a:txBody>
                  <a:tcPr marL="0" marR="0" marT="0" marB="0" anchor="b" horzOverflow="overflow">
                    <a:lnL>
                      <a:noFill/>
                    </a:lnL>
                    <a:lnR>
                      <a:noFill/>
                    </a:lnR>
                    <a:lnT>
                      <a:noFill/>
                    </a:lnT>
                    <a:lnB>
                      <a:noFill/>
                    </a:lnB>
                    <a:lnTlToBr>
                      <a:noFill/>
                    </a:lnTlToBr>
                    <a:lnBlToTr>
                      <a:noFill/>
                    </a:lnBlToTr>
                    <a:noFill/>
                  </a:tcPr>
                </a:tc>
              </a:tr>
              <a:tr h="152400">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rPr>
                        <a:t> TextNoteType</a:t>
                      </a:r>
                    </a:p>
                  </a:txBody>
                  <a:tcPr marL="0" marR="0" marT="0" marB="0" anchor="b" horzOverflow="overflow">
                    <a:lnL>
                      <a:noFill/>
                    </a:lnL>
                    <a:lnR>
                      <a:noFill/>
                    </a:lnR>
                    <a:lnT>
                      <a:noFill/>
                    </a:lnT>
                    <a:lnB>
                      <a:noFill/>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rPr>
                        <a:t>7</a:t>
                      </a:r>
                    </a:p>
                  </a:txBody>
                  <a:tcPr marL="0" marR="0" marT="0" marB="0" anchor="b" horzOverflow="overflow">
                    <a:lnL>
                      <a:noFill/>
                    </a:lnL>
                    <a:lnR>
                      <a:noFill/>
                    </a:lnR>
                    <a:lnT>
                      <a:noFill/>
                    </a:lnT>
                    <a:lnB>
                      <a:noFill/>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rPr>
                        <a:t>0.31%</a:t>
                      </a:r>
                    </a:p>
                  </a:txBody>
                  <a:tcPr marL="0" marR="0" marT="0" marB="0" anchor="b" horzOverflow="overflow">
                    <a:lnL>
                      <a:noFill/>
                    </a:lnL>
                    <a:lnR>
                      <a:noFill/>
                    </a:lnR>
                    <a:lnT>
                      <a:noFill/>
                    </a:lnT>
                    <a:lnB>
                      <a:noFill/>
                    </a:lnB>
                    <a:lnTlToBr>
                      <a:noFill/>
                    </a:lnTlToBr>
                    <a:lnBlToTr>
                      <a:noFill/>
                    </a:lnBlToTr>
                    <a:noFill/>
                  </a:tcPr>
                </a:tc>
              </a:tr>
              <a:tr h="152400">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rPr>
                        <a:t> FloorType</a:t>
                      </a:r>
                    </a:p>
                  </a:txBody>
                  <a:tcPr marL="0" marR="0" marT="0" marB="0" anchor="b" horzOverflow="overflow">
                    <a:lnL>
                      <a:noFill/>
                    </a:lnL>
                    <a:lnR>
                      <a:noFill/>
                    </a:lnR>
                    <a:lnT>
                      <a:noFill/>
                    </a:lnT>
                    <a:lnB>
                      <a:noFill/>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rPr>
                        <a:t>5</a:t>
                      </a:r>
                    </a:p>
                  </a:txBody>
                  <a:tcPr marL="0" marR="0" marT="0" marB="0" anchor="b" horzOverflow="overflow">
                    <a:lnL>
                      <a:noFill/>
                    </a:lnL>
                    <a:lnR>
                      <a:noFill/>
                    </a:lnR>
                    <a:lnT>
                      <a:noFill/>
                    </a:lnT>
                    <a:lnB>
                      <a:noFill/>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rPr>
                        <a:t>0.22%</a:t>
                      </a:r>
                    </a:p>
                  </a:txBody>
                  <a:tcPr marL="0" marR="0" marT="0" marB="0" anchor="b" horzOverflow="overflow">
                    <a:lnL>
                      <a:noFill/>
                    </a:lnL>
                    <a:lnR>
                      <a:noFill/>
                    </a:lnR>
                    <a:lnT>
                      <a:noFill/>
                    </a:lnT>
                    <a:lnB>
                      <a:noFill/>
                    </a:lnB>
                    <a:lnTlToBr>
                      <a:noFill/>
                    </a:lnTlToBr>
                    <a:lnBlToTr>
                      <a:noFill/>
                    </a:lnBlToTr>
                    <a:noFill/>
                  </a:tcPr>
                </a:tc>
              </a:tr>
              <a:tr h="152400">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rPr>
                        <a:t> ViewPlan</a:t>
                      </a:r>
                    </a:p>
                  </a:txBody>
                  <a:tcPr marL="0" marR="0" marT="0" marB="0" anchor="b" horzOverflow="overflow">
                    <a:lnL>
                      <a:noFill/>
                    </a:lnL>
                    <a:lnR>
                      <a:noFill/>
                    </a:lnR>
                    <a:lnT>
                      <a:noFill/>
                    </a:lnT>
                    <a:lnB>
                      <a:noFill/>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rPr>
                        <a:t>5</a:t>
                      </a:r>
                    </a:p>
                  </a:txBody>
                  <a:tcPr marL="0" marR="0" marT="0" marB="0" anchor="b" horzOverflow="overflow">
                    <a:lnL>
                      <a:noFill/>
                    </a:lnL>
                    <a:lnR>
                      <a:noFill/>
                    </a:lnR>
                    <a:lnT>
                      <a:noFill/>
                    </a:lnT>
                    <a:lnB>
                      <a:noFill/>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rPr>
                        <a:t>0.22%</a:t>
                      </a:r>
                    </a:p>
                  </a:txBody>
                  <a:tcPr marL="0" marR="0" marT="0" marB="0" anchor="b" horzOverflow="overflow">
                    <a:lnL>
                      <a:noFill/>
                    </a:lnL>
                    <a:lnR>
                      <a:noFill/>
                    </a:lnR>
                    <a:lnT>
                      <a:noFill/>
                    </a:lnT>
                    <a:lnB>
                      <a:noFill/>
                    </a:lnB>
                    <a:lnTlToBr>
                      <a:noFill/>
                    </a:lnTlToBr>
                    <a:lnBlToTr>
                      <a:noFill/>
                    </a:lnBlToTr>
                    <a:noFill/>
                  </a:tcPr>
                </a:tc>
              </a:tr>
              <a:tr h="152400">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rPr>
                        <a:t> GroupType</a:t>
                      </a:r>
                    </a:p>
                  </a:txBody>
                  <a:tcPr marL="0" marR="0" marT="0" marB="0" anchor="b" horzOverflow="overflow">
                    <a:lnL>
                      <a:noFill/>
                    </a:lnL>
                    <a:lnR>
                      <a:noFill/>
                    </a:lnR>
                    <a:lnT>
                      <a:noFill/>
                    </a:lnT>
                    <a:lnB>
                      <a:noFill/>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rPr>
                        <a:t>4</a:t>
                      </a:r>
                    </a:p>
                  </a:txBody>
                  <a:tcPr marL="0" marR="0" marT="0" marB="0" anchor="b" horzOverflow="overflow">
                    <a:lnL>
                      <a:noFill/>
                    </a:lnL>
                    <a:lnR>
                      <a:noFill/>
                    </a:lnR>
                    <a:lnT>
                      <a:noFill/>
                    </a:lnT>
                    <a:lnB>
                      <a:noFill/>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rPr>
                        <a:t>0.18%</a:t>
                      </a:r>
                    </a:p>
                  </a:txBody>
                  <a:tcPr marL="0" marR="0" marT="0" marB="0" anchor="b" horzOverflow="overflow">
                    <a:lnL>
                      <a:noFill/>
                    </a:lnL>
                    <a:lnR>
                      <a:noFill/>
                    </a:lnR>
                    <a:lnT>
                      <a:noFill/>
                    </a:lnT>
                    <a:lnB>
                      <a:noFill/>
                    </a:lnB>
                    <a:lnTlToBr>
                      <a:noFill/>
                    </a:lnTlToBr>
                    <a:lnBlToTr>
                      <a:noFill/>
                    </a:lnBlToTr>
                    <a:noFill/>
                  </a:tcPr>
                </a:tc>
              </a:tr>
              <a:tr h="152400">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rPr>
                        <a:t> Wall</a:t>
                      </a:r>
                    </a:p>
                  </a:txBody>
                  <a:tcPr marL="0" marR="0" marT="0" marB="0" anchor="b" horzOverflow="overflow">
                    <a:lnL>
                      <a:noFill/>
                    </a:lnL>
                    <a:lnR>
                      <a:noFill/>
                    </a:lnR>
                    <a:lnT>
                      <a:noFill/>
                    </a:lnT>
                    <a:lnB>
                      <a:noFill/>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rPr>
                        <a:t>4</a:t>
                      </a:r>
                    </a:p>
                  </a:txBody>
                  <a:tcPr marL="0" marR="0" marT="0" marB="0" anchor="b" horzOverflow="overflow">
                    <a:lnL>
                      <a:noFill/>
                    </a:lnL>
                    <a:lnR>
                      <a:noFill/>
                    </a:lnR>
                    <a:lnT>
                      <a:noFill/>
                    </a:lnT>
                    <a:lnB>
                      <a:noFill/>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rPr>
                        <a:t>0.18%</a:t>
                      </a:r>
                    </a:p>
                  </a:txBody>
                  <a:tcPr marL="0" marR="0" marT="0" marB="0" anchor="b" horzOverflow="overflow">
                    <a:lnL>
                      <a:noFill/>
                    </a:lnL>
                    <a:lnR>
                      <a:noFill/>
                    </a:lnR>
                    <a:lnT>
                      <a:noFill/>
                    </a:lnT>
                    <a:lnB>
                      <a:noFill/>
                    </a:lnB>
                    <a:lnTlToBr>
                      <a:noFill/>
                    </a:lnTlToBr>
                    <a:lnBlToTr>
                      <a:noFill/>
                    </a:lnBlToTr>
                    <a:noFill/>
                  </a:tcPr>
                </a:tc>
              </a:tr>
              <a:tr h="152400">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rPr>
                        <a:t> RoomTagType</a:t>
                      </a:r>
                    </a:p>
                  </a:txBody>
                  <a:tcPr marL="0" marR="0" marT="0" marB="0" anchor="b" horzOverflow="overflow">
                    <a:lnL>
                      <a:noFill/>
                    </a:lnL>
                    <a:lnR>
                      <a:noFill/>
                    </a:lnR>
                    <a:lnT>
                      <a:noFill/>
                    </a:lnT>
                    <a:lnB>
                      <a:noFill/>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rPr>
                        <a:t>3</a:t>
                      </a:r>
                    </a:p>
                  </a:txBody>
                  <a:tcPr marL="0" marR="0" marT="0" marB="0" anchor="b" horzOverflow="overflow">
                    <a:lnL>
                      <a:noFill/>
                    </a:lnL>
                    <a:lnR>
                      <a:noFill/>
                    </a:lnR>
                    <a:lnT>
                      <a:noFill/>
                    </a:lnT>
                    <a:lnB>
                      <a:noFill/>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rPr>
                        <a:t>0.13%</a:t>
                      </a:r>
                    </a:p>
                  </a:txBody>
                  <a:tcPr marL="0" marR="0" marT="0" marB="0" anchor="b" horzOverflow="overflow">
                    <a:lnL>
                      <a:noFill/>
                    </a:lnL>
                    <a:lnR>
                      <a:noFill/>
                    </a:lnR>
                    <a:lnT>
                      <a:noFill/>
                    </a:lnT>
                    <a:lnB>
                      <a:noFill/>
                    </a:lnB>
                    <a:lnTlToBr>
                      <a:noFill/>
                    </a:lnTlToBr>
                    <a:lnBlToTr>
                      <a:noFill/>
                    </a:lnBlToTr>
                    <a:noFill/>
                  </a:tcPr>
                </a:tc>
              </a:tr>
              <a:tr h="403225">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rPr>
                        <a:t> AnnotationSymbolType</a:t>
                      </a:r>
                    </a:p>
                  </a:txBody>
                  <a:tcPr marL="0" marR="0" marT="0" marB="0" anchor="b" horzOverflow="overflow">
                    <a:lnL>
                      <a:noFill/>
                    </a:lnL>
                    <a:lnR>
                      <a:noFill/>
                    </a:lnR>
                    <a:lnT>
                      <a:noFill/>
                    </a:lnT>
                    <a:lnB>
                      <a:noFill/>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rPr>
                        <a:t>2</a:t>
                      </a:r>
                    </a:p>
                  </a:txBody>
                  <a:tcPr marL="0" marR="0" marT="0" marB="0" anchor="b" horzOverflow="overflow">
                    <a:lnL>
                      <a:noFill/>
                    </a:lnL>
                    <a:lnR>
                      <a:noFill/>
                    </a:lnR>
                    <a:lnT>
                      <a:noFill/>
                    </a:lnT>
                    <a:lnB>
                      <a:noFill/>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rPr>
                        <a:t>0.09%</a:t>
                      </a:r>
                    </a:p>
                  </a:txBody>
                  <a:tcPr marL="0" marR="0" marT="0" marB="0" anchor="b" horzOverflow="overflow">
                    <a:lnL>
                      <a:noFill/>
                    </a:lnL>
                    <a:lnR>
                      <a:noFill/>
                    </a:lnR>
                    <a:lnT>
                      <a:noFill/>
                    </a:lnT>
                    <a:lnB>
                      <a:noFill/>
                    </a:lnB>
                    <a:lnTlToBr>
                      <a:noFill/>
                    </a:lnTlToBr>
                    <a:lnBlToTr>
                      <a:noFill/>
                    </a:lnBlToTr>
                    <a:noFill/>
                  </a:tcPr>
                </a:tc>
              </a:tr>
            </a:tbl>
          </a:graphicData>
        </a:graphic>
      </p:graphicFrame>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bwMode="auto">
          <a:xfrm>
            <a:off x="311150" y="287338"/>
            <a:ext cx="8329613" cy="588962"/>
          </a:xfrm>
          <a:noFill/>
          <a:ln>
            <a:miter lim="800000"/>
            <a:headEnd/>
            <a:tailEnd/>
          </a:ln>
        </p:spPr>
        <p:txBody>
          <a:bodyPr vert="horz" wrap="square" numCol="1" anchor="t" anchorCtr="0" compatLnSpc="1">
            <a:prstTxWarp prst="textNoShape">
              <a:avLst/>
            </a:prstTxWarp>
          </a:bodyPr>
          <a:lstStyle/>
          <a:p>
            <a:pPr eaLnBrk="1" hangingPunct="1"/>
            <a:r>
              <a:rPr lang="en-US" smtClean="0">
                <a:cs typeface="Arial" charset="0"/>
              </a:rPr>
              <a:t>Closer Look at Element List </a:t>
            </a:r>
            <a:br>
              <a:rPr lang="en-US" smtClean="0">
                <a:cs typeface="Arial" charset="0"/>
              </a:rPr>
            </a:br>
            <a:r>
              <a:rPr lang="en-US" sz="2400" smtClean="0">
                <a:solidFill>
                  <a:srgbClr val="006699"/>
                </a:solidFill>
                <a:cs typeface="Arial" charset="0"/>
              </a:rPr>
              <a:t>Elements vs Symbols </a:t>
            </a:r>
            <a:endParaRPr lang="en-US" smtClean="0">
              <a:cs typeface="Arial" charset="0"/>
            </a:endParaRPr>
          </a:p>
        </p:txBody>
      </p:sp>
      <p:graphicFrame>
        <p:nvGraphicFramePr>
          <p:cNvPr id="10" name="Table 9"/>
          <p:cNvGraphicFramePr>
            <a:graphicFrameLocks noGrp="1"/>
          </p:cNvGraphicFramePr>
          <p:nvPr/>
        </p:nvGraphicFramePr>
        <p:xfrm>
          <a:off x="1000125" y="1428750"/>
          <a:ext cx="2786063" cy="4857750"/>
        </p:xfrm>
        <a:graphic>
          <a:graphicData uri="http://schemas.openxmlformats.org/drawingml/2006/table">
            <a:tbl>
              <a:tblPr/>
              <a:tblGrid>
                <a:gridCol w="775585"/>
                <a:gridCol w="775585"/>
                <a:gridCol w="1234913"/>
              </a:tblGrid>
              <a:tr h="134938">
                <a:tc rowSpan="36">
                  <a:txBody>
                    <a:bodyPr/>
                    <a:lstStyle/>
                    <a:p>
                      <a:pPr algn="ctr" fontAlgn="ctr"/>
                      <a:r>
                        <a:rPr lang="en-US" sz="700" b="0" i="0" u="none" strike="noStrike" dirty="0">
                          <a:solidFill>
                            <a:srgbClr val="000000"/>
                          </a:solidFill>
                          <a:latin typeface="Calibri"/>
                        </a:rPr>
                        <a:t>Non Symbol Element</a:t>
                      </a:r>
                    </a:p>
                  </a:txBody>
                  <a:tcPr marL="5644" marR="5644" marT="56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4">
                  <a:txBody>
                    <a:bodyPr/>
                    <a:lstStyle/>
                    <a:p>
                      <a:pPr algn="ctr" fontAlgn="ctr"/>
                      <a:r>
                        <a:rPr lang="en-US" sz="700" b="0" i="0" u="none" strike="noStrike">
                          <a:solidFill>
                            <a:srgbClr val="000000"/>
                          </a:solidFill>
                          <a:latin typeface="Calibri"/>
                        </a:rPr>
                        <a:t>View</a:t>
                      </a:r>
                    </a:p>
                  </a:txBody>
                  <a:tcPr marL="5644" marR="5644" marT="56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700" b="0" i="0" u="none" strike="noStrike">
                          <a:solidFill>
                            <a:srgbClr val="000000"/>
                          </a:solidFill>
                          <a:latin typeface="Calibri"/>
                        </a:rPr>
                        <a:t> View</a:t>
                      </a:r>
                    </a:p>
                  </a:txBody>
                  <a:tcPr marL="5644" marR="5644" marT="564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r>
              <a:tr h="134938">
                <a:tc vMerge="1">
                  <a:txBody>
                    <a:bodyPr/>
                    <a:lstStyle/>
                    <a:p>
                      <a:endParaRPr lang="en-US"/>
                    </a:p>
                  </a:txBody>
                  <a:tcPr/>
                </a:tc>
                <a:tc vMerge="1">
                  <a:txBody>
                    <a:bodyPr/>
                    <a:lstStyle/>
                    <a:p>
                      <a:endParaRPr lang="en-US"/>
                    </a:p>
                  </a:txBody>
                  <a:tcPr/>
                </a:tc>
                <a:tc>
                  <a:txBody>
                    <a:bodyPr/>
                    <a:lstStyle/>
                    <a:p>
                      <a:pPr algn="l" fontAlgn="b"/>
                      <a:r>
                        <a:rPr lang="en-US" sz="700" b="0" i="0" u="none" strike="noStrike">
                          <a:solidFill>
                            <a:srgbClr val="000000"/>
                          </a:solidFill>
                          <a:latin typeface="Calibri"/>
                        </a:rPr>
                        <a:t> View3D</a:t>
                      </a:r>
                    </a:p>
                  </a:txBody>
                  <a:tcPr marL="5644" marR="5644" marT="564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r>
              <a:tr h="134938">
                <a:tc vMerge="1">
                  <a:txBody>
                    <a:bodyPr/>
                    <a:lstStyle/>
                    <a:p>
                      <a:endParaRPr lang="en-US"/>
                    </a:p>
                  </a:txBody>
                  <a:tcPr/>
                </a:tc>
                <a:tc vMerge="1">
                  <a:txBody>
                    <a:bodyPr/>
                    <a:lstStyle/>
                    <a:p>
                      <a:endParaRPr lang="en-US"/>
                    </a:p>
                  </a:txBody>
                  <a:tcPr/>
                </a:tc>
                <a:tc>
                  <a:txBody>
                    <a:bodyPr/>
                    <a:lstStyle/>
                    <a:p>
                      <a:pPr algn="l" fontAlgn="b"/>
                      <a:r>
                        <a:rPr lang="en-US" sz="700" b="0" i="0" u="none" strike="noStrike">
                          <a:solidFill>
                            <a:srgbClr val="000000"/>
                          </a:solidFill>
                          <a:latin typeface="Calibri"/>
                        </a:rPr>
                        <a:t> ViewDrafting</a:t>
                      </a:r>
                    </a:p>
                  </a:txBody>
                  <a:tcPr marL="5644" marR="5644" marT="564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r>
              <a:tr h="134938">
                <a:tc vMerge="1">
                  <a:txBody>
                    <a:bodyPr/>
                    <a:lstStyle/>
                    <a:p>
                      <a:endParaRPr lang="en-US"/>
                    </a:p>
                  </a:txBody>
                  <a:tcPr/>
                </a:tc>
                <a:tc vMerge="1">
                  <a:txBody>
                    <a:bodyPr/>
                    <a:lstStyle/>
                    <a:p>
                      <a:endParaRPr lang="en-US"/>
                    </a:p>
                  </a:txBody>
                  <a:tcPr/>
                </a:tc>
                <a:tc>
                  <a:txBody>
                    <a:bodyPr/>
                    <a:lstStyle/>
                    <a:p>
                      <a:pPr algn="l" fontAlgn="b"/>
                      <a:r>
                        <a:rPr lang="en-US" sz="700" b="0" i="0" u="none" strike="noStrike">
                          <a:solidFill>
                            <a:srgbClr val="000000"/>
                          </a:solidFill>
                          <a:latin typeface="Calibri"/>
                        </a:rPr>
                        <a:t> ViewPlan</a:t>
                      </a:r>
                    </a:p>
                  </a:txBody>
                  <a:tcPr marL="5644" marR="5644" marT="564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r>
              <a:tr h="134938">
                <a:tc vMerge="1">
                  <a:txBody>
                    <a:bodyPr/>
                    <a:lstStyle/>
                    <a:p>
                      <a:endParaRPr lang="en-US"/>
                    </a:p>
                  </a:txBody>
                  <a:tcPr/>
                </a:tc>
                <a:tc rowSpan="9">
                  <a:txBody>
                    <a:bodyPr/>
                    <a:lstStyle/>
                    <a:p>
                      <a:pPr algn="ctr" fontAlgn="ctr"/>
                      <a:r>
                        <a:rPr lang="en-US" sz="700" b="0" i="0" u="none" strike="noStrike">
                          <a:solidFill>
                            <a:srgbClr val="000000"/>
                          </a:solidFill>
                          <a:latin typeface="Calibri"/>
                        </a:rPr>
                        <a:t>Settings</a:t>
                      </a:r>
                    </a:p>
                  </a:txBody>
                  <a:tcPr marL="5644" marR="5644" marT="56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700" b="0" i="0" u="none" strike="noStrike">
                          <a:solidFill>
                            <a:srgbClr val="000000"/>
                          </a:solidFill>
                          <a:latin typeface="Calibri"/>
                        </a:rPr>
                        <a:t> FillPattern</a:t>
                      </a:r>
                    </a:p>
                  </a:txBody>
                  <a:tcPr marL="5644" marR="5644" marT="564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r>
              <a:tr h="134938">
                <a:tc vMerge="1">
                  <a:txBody>
                    <a:bodyPr/>
                    <a:lstStyle/>
                    <a:p>
                      <a:endParaRPr lang="en-US"/>
                    </a:p>
                  </a:txBody>
                  <a:tcPr/>
                </a:tc>
                <a:tc vMerge="1">
                  <a:txBody>
                    <a:bodyPr/>
                    <a:lstStyle/>
                    <a:p>
                      <a:endParaRPr lang="en-US"/>
                    </a:p>
                  </a:txBody>
                  <a:tcPr/>
                </a:tc>
                <a:tc>
                  <a:txBody>
                    <a:bodyPr/>
                    <a:lstStyle/>
                    <a:p>
                      <a:pPr algn="l" fontAlgn="b"/>
                      <a:r>
                        <a:rPr lang="en-US" sz="700" b="0" i="0" u="none" strike="noStrike">
                          <a:solidFill>
                            <a:srgbClr val="000000"/>
                          </a:solidFill>
                          <a:latin typeface="Calibri"/>
                        </a:rPr>
                        <a:t> gbXMLParamElem</a:t>
                      </a:r>
                    </a:p>
                  </a:txBody>
                  <a:tcPr marL="5644" marR="5644" marT="564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r>
              <a:tr h="134938">
                <a:tc vMerge="1">
                  <a:txBody>
                    <a:bodyPr/>
                    <a:lstStyle/>
                    <a:p>
                      <a:endParaRPr lang="en-US"/>
                    </a:p>
                  </a:txBody>
                  <a:tcPr/>
                </a:tc>
                <a:tc vMerge="1">
                  <a:txBody>
                    <a:bodyPr/>
                    <a:lstStyle/>
                    <a:p>
                      <a:endParaRPr lang="en-US"/>
                    </a:p>
                  </a:txBody>
                  <a:tcPr/>
                </a:tc>
                <a:tc>
                  <a:txBody>
                    <a:bodyPr/>
                    <a:lstStyle/>
                    <a:p>
                      <a:pPr algn="l" fontAlgn="b"/>
                      <a:r>
                        <a:rPr lang="en-US" sz="700" b="0" i="0" u="none" strike="noStrike">
                          <a:solidFill>
                            <a:srgbClr val="000000"/>
                          </a:solidFill>
                          <a:latin typeface="Calibri"/>
                        </a:rPr>
                        <a:t> LinePattern</a:t>
                      </a:r>
                    </a:p>
                  </a:txBody>
                  <a:tcPr marL="5644" marR="5644" marT="564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r>
              <a:tr h="134938">
                <a:tc vMerge="1">
                  <a:txBody>
                    <a:bodyPr/>
                    <a:lstStyle/>
                    <a:p>
                      <a:endParaRPr lang="en-US"/>
                    </a:p>
                  </a:txBody>
                  <a:tcPr/>
                </a:tc>
                <a:tc vMerge="1">
                  <a:txBody>
                    <a:bodyPr/>
                    <a:lstStyle/>
                    <a:p>
                      <a:endParaRPr lang="en-US"/>
                    </a:p>
                  </a:txBody>
                  <a:tcPr/>
                </a:tc>
                <a:tc>
                  <a:txBody>
                    <a:bodyPr/>
                    <a:lstStyle/>
                    <a:p>
                      <a:pPr algn="l" fontAlgn="b"/>
                      <a:r>
                        <a:rPr lang="en-US" sz="700" b="0" i="0" u="none" strike="noStrike">
                          <a:solidFill>
                            <a:srgbClr val="000000"/>
                          </a:solidFill>
                          <a:latin typeface="Calibri"/>
                        </a:rPr>
                        <a:t> MaterialOther</a:t>
                      </a:r>
                    </a:p>
                  </a:txBody>
                  <a:tcPr marL="5644" marR="5644" marT="564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r>
              <a:tr h="134938">
                <a:tc vMerge="1">
                  <a:txBody>
                    <a:bodyPr/>
                    <a:lstStyle/>
                    <a:p>
                      <a:endParaRPr lang="en-US"/>
                    </a:p>
                  </a:txBody>
                  <a:tcPr/>
                </a:tc>
                <a:tc vMerge="1">
                  <a:txBody>
                    <a:bodyPr/>
                    <a:lstStyle/>
                    <a:p>
                      <a:endParaRPr lang="en-US"/>
                    </a:p>
                  </a:txBody>
                  <a:tcPr/>
                </a:tc>
                <a:tc>
                  <a:txBody>
                    <a:bodyPr/>
                    <a:lstStyle/>
                    <a:p>
                      <a:pPr algn="l" fontAlgn="b"/>
                      <a:r>
                        <a:rPr lang="en-US" sz="700" b="0" i="0" u="none" strike="noStrike">
                          <a:solidFill>
                            <a:srgbClr val="000000"/>
                          </a:solidFill>
                          <a:latin typeface="Calibri"/>
                        </a:rPr>
                        <a:t> MaterialSteel</a:t>
                      </a:r>
                    </a:p>
                  </a:txBody>
                  <a:tcPr marL="5644" marR="5644" marT="564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r>
              <a:tr h="134938">
                <a:tc vMerge="1">
                  <a:txBody>
                    <a:bodyPr/>
                    <a:lstStyle/>
                    <a:p>
                      <a:endParaRPr lang="en-US"/>
                    </a:p>
                  </a:txBody>
                  <a:tcPr/>
                </a:tc>
                <a:tc vMerge="1">
                  <a:txBody>
                    <a:bodyPr/>
                    <a:lstStyle/>
                    <a:p>
                      <a:endParaRPr lang="en-US"/>
                    </a:p>
                  </a:txBody>
                  <a:tcPr/>
                </a:tc>
                <a:tc>
                  <a:txBody>
                    <a:bodyPr/>
                    <a:lstStyle/>
                    <a:p>
                      <a:pPr algn="l" fontAlgn="b"/>
                      <a:r>
                        <a:rPr lang="en-US" sz="700" b="0" i="0" u="none" strike="noStrike">
                          <a:solidFill>
                            <a:srgbClr val="000000"/>
                          </a:solidFill>
                          <a:latin typeface="Calibri"/>
                        </a:rPr>
                        <a:t> Phase</a:t>
                      </a:r>
                    </a:p>
                  </a:txBody>
                  <a:tcPr marL="5644" marR="5644" marT="564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r>
              <a:tr h="134938">
                <a:tc vMerge="1">
                  <a:txBody>
                    <a:bodyPr/>
                    <a:lstStyle/>
                    <a:p>
                      <a:endParaRPr lang="en-US"/>
                    </a:p>
                  </a:txBody>
                  <a:tcPr/>
                </a:tc>
                <a:tc vMerge="1">
                  <a:txBody>
                    <a:bodyPr/>
                    <a:lstStyle/>
                    <a:p>
                      <a:endParaRPr lang="en-US"/>
                    </a:p>
                  </a:txBody>
                  <a:tcPr/>
                </a:tc>
                <a:tc>
                  <a:txBody>
                    <a:bodyPr/>
                    <a:lstStyle/>
                    <a:p>
                      <a:pPr algn="l" fontAlgn="b"/>
                      <a:r>
                        <a:rPr lang="en-US" sz="700" b="0" i="0" u="none" strike="noStrike">
                          <a:solidFill>
                            <a:srgbClr val="000000"/>
                          </a:solidFill>
                          <a:latin typeface="Calibri"/>
                        </a:rPr>
                        <a:t> ProjectInfo</a:t>
                      </a:r>
                    </a:p>
                  </a:txBody>
                  <a:tcPr marL="5644" marR="5644" marT="564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r>
              <a:tr h="134938">
                <a:tc vMerge="1">
                  <a:txBody>
                    <a:bodyPr/>
                    <a:lstStyle/>
                    <a:p>
                      <a:endParaRPr lang="en-US"/>
                    </a:p>
                  </a:txBody>
                  <a:tcPr/>
                </a:tc>
                <a:tc vMerge="1">
                  <a:txBody>
                    <a:bodyPr/>
                    <a:lstStyle/>
                    <a:p>
                      <a:endParaRPr lang="en-US"/>
                    </a:p>
                  </a:txBody>
                  <a:tcPr/>
                </a:tc>
                <a:tc>
                  <a:txBody>
                    <a:bodyPr/>
                    <a:lstStyle/>
                    <a:p>
                      <a:pPr algn="l" fontAlgn="b"/>
                      <a:r>
                        <a:rPr lang="en-US" sz="700" b="0" i="0" u="none" strike="noStrike">
                          <a:solidFill>
                            <a:srgbClr val="000000"/>
                          </a:solidFill>
                          <a:latin typeface="Calibri"/>
                        </a:rPr>
                        <a:t> ProjectLocation</a:t>
                      </a:r>
                    </a:p>
                  </a:txBody>
                  <a:tcPr marL="5644" marR="5644" marT="564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r>
              <a:tr h="134938">
                <a:tc vMerge="1">
                  <a:txBody>
                    <a:bodyPr/>
                    <a:lstStyle/>
                    <a:p>
                      <a:endParaRPr lang="en-US"/>
                    </a:p>
                  </a:txBody>
                  <a:tcPr/>
                </a:tc>
                <a:tc vMerge="1">
                  <a:txBody>
                    <a:bodyPr/>
                    <a:lstStyle/>
                    <a:p>
                      <a:endParaRPr lang="en-US"/>
                    </a:p>
                  </a:txBody>
                  <a:tcPr/>
                </a:tc>
                <a:tc>
                  <a:txBody>
                    <a:bodyPr/>
                    <a:lstStyle/>
                    <a:p>
                      <a:pPr algn="l" fontAlgn="b"/>
                      <a:r>
                        <a:rPr lang="en-US" sz="700" b="0" i="0" u="none" strike="noStrike">
                          <a:solidFill>
                            <a:srgbClr val="000000"/>
                          </a:solidFill>
                          <a:latin typeface="Calibri"/>
                        </a:rPr>
                        <a:t> ProjectUnit</a:t>
                      </a:r>
                    </a:p>
                  </a:txBody>
                  <a:tcPr marL="5644" marR="5644" marT="564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r>
              <a:tr h="134938">
                <a:tc vMerge="1">
                  <a:txBody>
                    <a:bodyPr/>
                    <a:lstStyle/>
                    <a:p>
                      <a:endParaRPr lang="en-US"/>
                    </a:p>
                  </a:txBody>
                  <a:tcPr/>
                </a:tc>
                <a:tc rowSpan="5">
                  <a:txBody>
                    <a:bodyPr/>
                    <a:lstStyle/>
                    <a:p>
                      <a:pPr algn="ctr" fontAlgn="ctr"/>
                      <a:r>
                        <a:rPr lang="en-US" sz="700" b="0" i="0" u="none" strike="noStrike">
                          <a:solidFill>
                            <a:srgbClr val="000000"/>
                          </a:solidFill>
                          <a:latin typeface="Calibri"/>
                        </a:rPr>
                        <a:t>Modeling</a:t>
                      </a:r>
                    </a:p>
                  </a:txBody>
                  <a:tcPr marL="5644" marR="5644" marT="56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700" b="0" i="0" u="none" strike="noStrike">
                          <a:solidFill>
                            <a:srgbClr val="974807"/>
                          </a:solidFill>
                          <a:latin typeface="Calibri"/>
                        </a:rPr>
                        <a:t> FamilyInstance</a:t>
                      </a:r>
                    </a:p>
                  </a:txBody>
                  <a:tcPr marL="5644" marR="5644" marT="564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DDD9C3"/>
                    </a:solidFill>
                  </a:tcPr>
                </a:tc>
              </a:tr>
              <a:tr h="134938">
                <a:tc vMerge="1">
                  <a:txBody>
                    <a:bodyPr/>
                    <a:lstStyle/>
                    <a:p>
                      <a:endParaRPr lang="en-US"/>
                    </a:p>
                  </a:txBody>
                  <a:tcPr/>
                </a:tc>
                <a:tc vMerge="1">
                  <a:txBody>
                    <a:bodyPr/>
                    <a:lstStyle/>
                    <a:p>
                      <a:endParaRPr lang="en-US"/>
                    </a:p>
                  </a:txBody>
                  <a:tcPr/>
                </a:tc>
                <a:tc>
                  <a:txBody>
                    <a:bodyPr/>
                    <a:lstStyle/>
                    <a:p>
                      <a:pPr algn="l" fontAlgn="b"/>
                      <a:r>
                        <a:rPr lang="en-US" sz="700" b="0" i="0" u="none" strike="noStrike">
                          <a:solidFill>
                            <a:srgbClr val="000000"/>
                          </a:solidFill>
                          <a:latin typeface="Calibri"/>
                        </a:rPr>
                        <a:t> Floor</a:t>
                      </a:r>
                    </a:p>
                  </a:txBody>
                  <a:tcPr marL="5644" marR="5644" marT="564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r>
              <a:tr h="134938">
                <a:tc vMerge="1">
                  <a:txBody>
                    <a:bodyPr/>
                    <a:lstStyle/>
                    <a:p>
                      <a:endParaRPr lang="en-US"/>
                    </a:p>
                  </a:txBody>
                  <a:tcPr/>
                </a:tc>
                <a:tc vMerge="1">
                  <a:txBody>
                    <a:bodyPr/>
                    <a:lstStyle/>
                    <a:p>
                      <a:endParaRPr lang="en-US"/>
                    </a:p>
                  </a:txBody>
                  <a:tcPr/>
                </a:tc>
                <a:tc>
                  <a:txBody>
                    <a:bodyPr/>
                    <a:lstStyle/>
                    <a:p>
                      <a:pPr algn="l" fontAlgn="b"/>
                      <a:r>
                        <a:rPr lang="en-US" sz="700" b="0" i="0" u="none" strike="noStrike">
                          <a:solidFill>
                            <a:srgbClr val="000000"/>
                          </a:solidFill>
                          <a:latin typeface="Calibri"/>
                        </a:rPr>
                        <a:t> ModelLine</a:t>
                      </a:r>
                    </a:p>
                  </a:txBody>
                  <a:tcPr marL="5644" marR="5644" marT="564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r>
              <a:tr h="134938">
                <a:tc vMerge="1">
                  <a:txBody>
                    <a:bodyPr/>
                    <a:lstStyle/>
                    <a:p>
                      <a:endParaRPr lang="en-US"/>
                    </a:p>
                  </a:txBody>
                  <a:tcPr/>
                </a:tc>
                <a:tc vMerge="1">
                  <a:txBody>
                    <a:bodyPr/>
                    <a:lstStyle/>
                    <a:p>
                      <a:endParaRPr lang="en-US"/>
                    </a:p>
                  </a:txBody>
                  <a:tcPr/>
                </a:tc>
                <a:tc>
                  <a:txBody>
                    <a:bodyPr/>
                    <a:lstStyle/>
                    <a:p>
                      <a:pPr algn="l" fontAlgn="b"/>
                      <a:r>
                        <a:rPr lang="en-US" sz="700" b="0" i="0" u="none" strike="noStrike">
                          <a:solidFill>
                            <a:srgbClr val="000000"/>
                          </a:solidFill>
                          <a:latin typeface="Calibri"/>
                        </a:rPr>
                        <a:t> Opening</a:t>
                      </a:r>
                    </a:p>
                  </a:txBody>
                  <a:tcPr marL="5644" marR="5644" marT="564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r>
              <a:tr h="134938">
                <a:tc vMerge="1">
                  <a:txBody>
                    <a:bodyPr/>
                    <a:lstStyle/>
                    <a:p>
                      <a:endParaRPr lang="en-US"/>
                    </a:p>
                  </a:txBody>
                  <a:tcPr/>
                </a:tc>
                <a:tc vMerge="1">
                  <a:txBody>
                    <a:bodyPr/>
                    <a:lstStyle/>
                    <a:p>
                      <a:endParaRPr lang="en-US"/>
                    </a:p>
                  </a:txBody>
                  <a:tcPr/>
                </a:tc>
                <a:tc>
                  <a:txBody>
                    <a:bodyPr/>
                    <a:lstStyle/>
                    <a:p>
                      <a:pPr algn="l" fontAlgn="b"/>
                      <a:r>
                        <a:rPr lang="en-US" sz="700" b="0" i="0" u="none" strike="noStrike">
                          <a:solidFill>
                            <a:srgbClr val="000000"/>
                          </a:solidFill>
                          <a:latin typeface="Calibri"/>
                        </a:rPr>
                        <a:t> Wall</a:t>
                      </a:r>
                    </a:p>
                  </a:txBody>
                  <a:tcPr marL="5644" marR="5644" marT="564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r>
              <a:tr h="134938">
                <a:tc vMerge="1">
                  <a:txBody>
                    <a:bodyPr/>
                    <a:lstStyle/>
                    <a:p>
                      <a:endParaRPr lang="en-US"/>
                    </a:p>
                  </a:txBody>
                  <a:tcPr/>
                </a:tc>
                <a:tc>
                  <a:txBody>
                    <a:bodyPr/>
                    <a:lstStyle/>
                    <a:p>
                      <a:pPr algn="ctr" fontAlgn="ctr"/>
                      <a:r>
                        <a:rPr lang="en-US" sz="700" b="0" i="0" u="none" strike="noStrike">
                          <a:solidFill>
                            <a:srgbClr val="000000"/>
                          </a:solidFill>
                          <a:latin typeface="Calibri"/>
                        </a:rPr>
                        <a:t>Group</a:t>
                      </a:r>
                    </a:p>
                  </a:txBody>
                  <a:tcPr marL="5644" marR="5644" marT="56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700" b="0" i="0" u="none" strike="noStrike">
                          <a:solidFill>
                            <a:srgbClr val="974807"/>
                          </a:solidFill>
                          <a:latin typeface="Calibri"/>
                        </a:rPr>
                        <a:t> Group</a:t>
                      </a:r>
                    </a:p>
                  </a:txBody>
                  <a:tcPr marL="5644" marR="5644" marT="564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D9C3"/>
                    </a:solidFill>
                  </a:tcPr>
                </a:tc>
              </a:tr>
              <a:tr h="134938">
                <a:tc vMerge="1">
                  <a:txBody>
                    <a:bodyPr/>
                    <a:lstStyle/>
                    <a:p>
                      <a:endParaRPr lang="en-US"/>
                    </a:p>
                  </a:txBody>
                  <a:tcPr/>
                </a:tc>
                <a:tc>
                  <a:txBody>
                    <a:bodyPr/>
                    <a:lstStyle/>
                    <a:p>
                      <a:pPr algn="ctr" fontAlgn="ctr"/>
                      <a:r>
                        <a:rPr lang="en-US" sz="700" b="0" i="0" u="none" strike="noStrike">
                          <a:solidFill>
                            <a:srgbClr val="000000"/>
                          </a:solidFill>
                          <a:latin typeface="Calibri"/>
                        </a:rPr>
                        <a:t>Families</a:t>
                      </a:r>
                    </a:p>
                  </a:txBody>
                  <a:tcPr marL="5644" marR="5644" marT="56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700" b="0" i="0" u="none" strike="noStrike">
                          <a:solidFill>
                            <a:srgbClr val="974807"/>
                          </a:solidFill>
                          <a:latin typeface="Calibri"/>
                        </a:rPr>
                        <a:t> Family</a:t>
                      </a:r>
                    </a:p>
                  </a:txBody>
                  <a:tcPr marL="5644" marR="5644" marT="564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D9C3"/>
                    </a:solidFill>
                  </a:tcPr>
                </a:tc>
              </a:tr>
              <a:tr h="134938">
                <a:tc vMerge="1">
                  <a:txBody>
                    <a:bodyPr/>
                    <a:lstStyle/>
                    <a:p>
                      <a:endParaRPr lang="en-US"/>
                    </a:p>
                  </a:txBody>
                  <a:tcPr/>
                </a:tc>
                <a:tc rowSpan="13">
                  <a:txBody>
                    <a:bodyPr/>
                    <a:lstStyle/>
                    <a:p>
                      <a:pPr algn="ctr" fontAlgn="ctr"/>
                      <a:r>
                        <a:rPr lang="en-US" sz="700" b="0" i="0" u="none" strike="noStrike" dirty="0">
                          <a:solidFill>
                            <a:srgbClr val="000000"/>
                          </a:solidFill>
                          <a:latin typeface="Calibri"/>
                        </a:rPr>
                        <a:t>Drafting</a:t>
                      </a:r>
                    </a:p>
                  </a:txBody>
                  <a:tcPr marL="5644" marR="5644" marT="56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700" b="0" i="0" u="none" strike="noStrike">
                          <a:solidFill>
                            <a:srgbClr val="000000"/>
                          </a:solidFill>
                          <a:latin typeface="Calibri"/>
                        </a:rPr>
                        <a:t> AnnotationSymbol</a:t>
                      </a:r>
                    </a:p>
                  </a:txBody>
                  <a:tcPr marL="5644" marR="5644" marT="564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r>
              <a:tr h="134938">
                <a:tc vMerge="1">
                  <a:txBody>
                    <a:bodyPr/>
                    <a:lstStyle/>
                    <a:p>
                      <a:endParaRPr lang="en-US"/>
                    </a:p>
                  </a:txBody>
                  <a:tcPr/>
                </a:tc>
                <a:tc vMerge="1">
                  <a:txBody>
                    <a:bodyPr/>
                    <a:lstStyle/>
                    <a:p>
                      <a:endParaRPr lang="en-US"/>
                    </a:p>
                  </a:txBody>
                  <a:tcPr/>
                </a:tc>
                <a:tc>
                  <a:txBody>
                    <a:bodyPr/>
                    <a:lstStyle/>
                    <a:p>
                      <a:pPr algn="l" fontAlgn="b"/>
                      <a:r>
                        <a:rPr lang="en-US" sz="700" b="0" i="0" u="none" strike="noStrike">
                          <a:solidFill>
                            <a:srgbClr val="000000"/>
                          </a:solidFill>
                          <a:latin typeface="Calibri"/>
                        </a:rPr>
                        <a:t> DetailArc</a:t>
                      </a:r>
                    </a:p>
                  </a:txBody>
                  <a:tcPr marL="5644" marR="5644" marT="564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r>
              <a:tr h="134938">
                <a:tc vMerge="1">
                  <a:txBody>
                    <a:bodyPr/>
                    <a:lstStyle/>
                    <a:p>
                      <a:endParaRPr lang="en-US"/>
                    </a:p>
                  </a:txBody>
                  <a:tcPr/>
                </a:tc>
                <a:tc vMerge="1">
                  <a:txBody>
                    <a:bodyPr/>
                    <a:lstStyle/>
                    <a:p>
                      <a:endParaRPr lang="en-US"/>
                    </a:p>
                  </a:txBody>
                  <a:tcPr/>
                </a:tc>
                <a:tc>
                  <a:txBody>
                    <a:bodyPr/>
                    <a:lstStyle/>
                    <a:p>
                      <a:pPr algn="l" fontAlgn="b"/>
                      <a:r>
                        <a:rPr lang="en-US" sz="700" b="0" i="0" u="none" strike="noStrike">
                          <a:solidFill>
                            <a:srgbClr val="000000"/>
                          </a:solidFill>
                          <a:latin typeface="Calibri"/>
                        </a:rPr>
                        <a:t> DetailLine</a:t>
                      </a:r>
                    </a:p>
                  </a:txBody>
                  <a:tcPr marL="5644" marR="5644" marT="564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r>
              <a:tr h="134938">
                <a:tc vMerge="1">
                  <a:txBody>
                    <a:bodyPr/>
                    <a:lstStyle/>
                    <a:p>
                      <a:endParaRPr lang="en-US"/>
                    </a:p>
                  </a:txBody>
                  <a:tcPr/>
                </a:tc>
                <a:tc vMerge="1">
                  <a:txBody>
                    <a:bodyPr/>
                    <a:lstStyle/>
                    <a:p>
                      <a:endParaRPr lang="en-US"/>
                    </a:p>
                  </a:txBody>
                  <a:tcPr/>
                </a:tc>
                <a:tc>
                  <a:txBody>
                    <a:bodyPr/>
                    <a:lstStyle/>
                    <a:p>
                      <a:pPr algn="l" fontAlgn="b"/>
                      <a:r>
                        <a:rPr lang="en-US" sz="700" b="0" i="0" u="none" strike="noStrike">
                          <a:solidFill>
                            <a:srgbClr val="000000"/>
                          </a:solidFill>
                          <a:latin typeface="Calibri"/>
                        </a:rPr>
                        <a:t> DetailNurbSpline</a:t>
                      </a:r>
                    </a:p>
                  </a:txBody>
                  <a:tcPr marL="5644" marR="5644" marT="564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r>
              <a:tr h="134938">
                <a:tc vMerge="1">
                  <a:txBody>
                    <a:bodyPr/>
                    <a:lstStyle/>
                    <a:p>
                      <a:endParaRPr lang="en-US"/>
                    </a:p>
                  </a:txBody>
                  <a:tcPr/>
                </a:tc>
                <a:tc vMerge="1">
                  <a:txBody>
                    <a:bodyPr/>
                    <a:lstStyle/>
                    <a:p>
                      <a:endParaRPr lang="en-US"/>
                    </a:p>
                  </a:txBody>
                  <a:tcPr/>
                </a:tc>
                <a:tc>
                  <a:txBody>
                    <a:bodyPr/>
                    <a:lstStyle/>
                    <a:p>
                      <a:pPr algn="l" fontAlgn="b"/>
                      <a:r>
                        <a:rPr lang="en-US" sz="700" b="0" i="0" u="none" strike="noStrike">
                          <a:solidFill>
                            <a:srgbClr val="974807"/>
                          </a:solidFill>
                          <a:latin typeface="Calibri"/>
                        </a:rPr>
                        <a:t> Dimension</a:t>
                      </a:r>
                    </a:p>
                  </a:txBody>
                  <a:tcPr marL="5644" marR="5644" marT="564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DDD9C3"/>
                    </a:solidFill>
                  </a:tcPr>
                </a:tc>
              </a:tr>
              <a:tr h="134938">
                <a:tc vMerge="1">
                  <a:txBody>
                    <a:bodyPr/>
                    <a:lstStyle/>
                    <a:p>
                      <a:endParaRPr lang="en-US"/>
                    </a:p>
                  </a:txBody>
                  <a:tcPr/>
                </a:tc>
                <a:tc vMerge="1">
                  <a:txBody>
                    <a:bodyPr/>
                    <a:lstStyle/>
                    <a:p>
                      <a:endParaRPr lang="en-US"/>
                    </a:p>
                  </a:txBody>
                  <a:tcPr/>
                </a:tc>
                <a:tc>
                  <a:txBody>
                    <a:bodyPr/>
                    <a:lstStyle/>
                    <a:p>
                      <a:pPr algn="l" fontAlgn="b"/>
                      <a:r>
                        <a:rPr lang="en-US" sz="700" b="0" i="0" u="none" strike="noStrike">
                          <a:solidFill>
                            <a:srgbClr val="000000"/>
                          </a:solidFill>
                          <a:latin typeface="Calibri"/>
                        </a:rPr>
                        <a:t> Grid</a:t>
                      </a:r>
                    </a:p>
                  </a:txBody>
                  <a:tcPr marL="5644" marR="5644" marT="564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r>
              <a:tr h="134938">
                <a:tc vMerge="1">
                  <a:txBody>
                    <a:bodyPr/>
                    <a:lstStyle/>
                    <a:p>
                      <a:endParaRPr lang="en-US"/>
                    </a:p>
                  </a:txBody>
                  <a:tcPr/>
                </a:tc>
                <a:tc vMerge="1">
                  <a:txBody>
                    <a:bodyPr/>
                    <a:lstStyle/>
                    <a:p>
                      <a:endParaRPr lang="en-US"/>
                    </a:p>
                  </a:txBody>
                  <a:tcPr/>
                </a:tc>
                <a:tc>
                  <a:txBody>
                    <a:bodyPr/>
                    <a:lstStyle/>
                    <a:p>
                      <a:pPr algn="l" fontAlgn="b"/>
                      <a:r>
                        <a:rPr lang="en-US" sz="700" b="0" i="0" u="none" strike="noStrike">
                          <a:solidFill>
                            <a:srgbClr val="000000"/>
                          </a:solidFill>
                          <a:latin typeface="Calibri"/>
                        </a:rPr>
                        <a:t> IndependentTag</a:t>
                      </a:r>
                    </a:p>
                  </a:txBody>
                  <a:tcPr marL="5644" marR="5644" marT="564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r>
              <a:tr h="134938">
                <a:tc vMerge="1">
                  <a:txBody>
                    <a:bodyPr/>
                    <a:lstStyle/>
                    <a:p>
                      <a:endParaRPr lang="en-US"/>
                    </a:p>
                  </a:txBody>
                  <a:tcPr/>
                </a:tc>
                <a:tc vMerge="1">
                  <a:txBody>
                    <a:bodyPr/>
                    <a:lstStyle/>
                    <a:p>
                      <a:endParaRPr lang="en-US"/>
                    </a:p>
                  </a:txBody>
                  <a:tcPr/>
                </a:tc>
                <a:tc>
                  <a:txBody>
                    <a:bodyPr/>
                    <a:lstStyle/>
                    <a:p>
                      <a:pPr algn="l" fontAlgn="b"/>
                      <a:r>
                        <a:rPr lang="en-US" sz="700" b="0" i="0" u="none" strike="noStrike">
                          <a:solidFill>
                            <a:srgbClr val="000000"/>
                          </a:solidFill>
                          <a:latin typeface="Calibri"/>
                        </a:rPr>
                        <a:t> Level</a:t>
                      </a:r>
                    </a:p>
                  </a:txBody>
                  <a:tcPr marL="5644" marR="5644" marT="564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r>
              <a:tr h="134938">
                <a:tc vMerge="1">
                  <a:txBody>
                    <a:bodyPr/>
                    <a:lstStyle/>
                    <a:p>
                      <a:endParaRPr lang="en-US"/>
                    </a:p>
                  </a:txBody>
                  <a:tcPr/>
                </a:tc>
                <a:tc vMerge="1">
                  <a:txBody>
                    <a:bodyPr/>
                    <a:lstStyle/>
                    <a:p>
                      <a:endParaRPr lang="en-US"/>
                    </a:p>
                  </a:txBody>
                  <a:tcPr/>
                </a:tc>
                <a:tc>
                  <a:txBody>
                    <a:bodyPr/>
                    <a:lstStyle/>
                    <a:p>
                      <a:pPr algn="l" fontAlgn="b"/>
                      <a:r>
                        <a:rPr lang="en-US" sz="700" b="0" i="0" u="none" strike="noStrike">
                          <a:solidFill>
                            <a:srgbClr val="000000"/>
                          </a:solidFill>
                          <a:latin typeface="Calibri"/>
                        </a:rPr>
                        <a:t> ReferencePlane</a:t>
                      </a:r>
                    </a:p>
                  </a:txBody>
                  <a:tcPr marL="5644" marR="5644" marT="564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r>
              <a:tr h="134938">
                <a:tc vMerge="1">
                  <a:txBody>
                    <a:bodyPr/>
                    <a:lstStyle/>
                    <a:p>
                      <a:endParaRPr lang="en-US"/>
                    </a:p>
                  </a:txBody>
                  <a:tcPr/>
                </a:tc>
                <a:tc vMerge="1">
                  <a:txBody>
                    <a:bodyPr/>
                    <a:lstStyle/>
                    <a:p>
                      <a:endParaRPr lang="en-US"/>
                    </a:p>
                  </a:txBody>
                  <a:tcPr/>
                </a:tc>
                <a:tc>
                  <a:txBody>
                    <a:bodyPr/>
                    <a:lstStyle/>
                    <a:p>
                      <a:pPr algn="l" fontAlgn="b"/>
                      <a:r>
                        <a:rPr lang="en-US" sz="700" b="0" i="0" u="none" strike="noStrike">
                          <a:solidFill>
                            <a:srgbClr val="000000"/>
                          </a:solidFill>
                          <a:latin typeface="Calibri"/>
                        </a:rPr>
                        <a:t> Room</a:t>
                      </a:r>
                    </a:p>
                  </a:txBody>
                  <a:tcPr marL="5644" marR="5644" marT="564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r>
              <a:tr h="134938">
                <a:tc vMerge="1">
                  <a:txBody>
                    <a:bodyPr/>
                    <a:lstStyle/>
                    <a:p>
                      <a:endParaRPr lang="en-US"/>
                    </a:p>
                  </a:txBody>
                  <a:tcPr/>
                </a:tc>
                <a:tc vMerge="1">
                  <a:txBody>
                    <a:bodyPr/>
                    <a:lstStyle/>
                    <a:p>
                      <a:endParaRPr lang="en-US"/>
                    </a:p>
                  </a:txBody>
                  <a:tcPr/>
                </a:tc>
                <a:tc>
                  <a:txBody>
                    <a:bodyPr/>
                    <a:lstStyle/>
                    <a:p>
                      <a:pPr algn="l" fontAlgn="b"/>
                      <a:r>
                        <a:rPr lang="en-US" sz="700" b="0" i="0" u="none" strike="noStrike">
                          <a:solidFill>
                            <a:srgbClr val="000000"/>
                          </a:solidFill>
                          <a:latin typeface="Calibri"/>
                        </a:rPr>
                        <a:t> RoomTag</a:t>
                      </a:r>
                    </a:p>
                  </a:txBody>
                  <a:tcPr marL="5644" marR="5644" marT="564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r>
              <a:tr h="134938">
                <a:tc vMerge="1">
                  <a:txBody>
                    <a:bodyPr/>
                    <a:lstStyle/>
                    <a:p>
                      <a:endParaRPr lang="en-US"/>
                    </a:p>
                  </a:txBody>
                  <a:tcPr/>
                </a:tc>
                <a:tc vMerge="1">
                  <a:txBody>
                    <a:bodyPr/>
                    <a:lstStyle/>
                    <a:p>
                      <a:endParaRPr lang="en-US"/>
                    </a:p>
                  </a:txBody>
                  <a:tcPr/>
                </a:tc>
                <a:tc>
                  <a:txBody>
                    <a:bodyPr/>
                    <a:lstStyle/>
                    <a:p>
                      <a:pPr algn="l" fontAlgn="b"/>
                      <a:r>
                        <a:rPr lang="en-US" sz="700" b="0" i="0" u="none" strike="noStrike">
                          <a:solidFill>
                            <a:srgbClr val="000000"/>
                          </a:solidFill>
                          <a:latin typeface="Calibri"/>
                        </a:rPr>
                        <a:t> SpotDimension</a:t>
                      </a:r>
                    </a:p>
                  </a:txBody>
                  <a:tcPr marL="5644" marR="5644" marT="564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r>
              <a:tr h="134938">
                <a:tc vMerge="1">
                  <a:txBody>
                    <a:bodyPr/>
                    <a:lstStyle/>
                    <a:p>
                      <a:endParaRPr lang="en-US"/>
                    </a:p>
                  </a:txBody>
                  <a:tcPr/>
                </a:tc>
                <a:tc vMerge="1">
                  <a:txBody>
                    <a:bodyPr/>
                    <a:lstStyle/>
                    <a:p>
                      <a:endParaRPr lang="en-US"/>
                    </a:p>
                  </a:txBody>
                  <a:tcPr/>
                </a:tc>
                <a:tc>
                  <a:txBody>
                    <a:bodyPr/>
                    <a:lstStyle/>
                    <a:p>
                      <a:pPr algn="l" fontAlgn="b"/>
                      <a:r>
                        <a:rPr lang="en-US" sz="700" b="0" i="0" u="none" strike="noStrike">
                          <a:solidFill>
                            <a:srgbClr val="000000"/>
                          </a:solidFill>
                          <a:latin typeface="Calibri"/>
                        </a:rPr>
                        <a:t> TextNote</a:t>
                      </a:r>
                    </a:p>
                  </a:txBody>
                  <a:tcPr marL="5644" marR="5644" marT="564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r>
              <a:tr h="134938">
                <a:tc vMerge="1">
                  <a:txBody>
                    <a:bodyPr/>
                    <a:lstStyle/>
                    <a:p>
                      <a:endParaRPr lang="en-US"/>
                    </a:p>
                  </a:txBody>
                  <a:tcPr/>
                </a:tc>
                <a:tc>
                  <a:txBody>
                    <a:bodyPr/>
                    <a:lstStyle/>
                    <a:p>
                      <a:pPr algn="ctr" fontAlgn="ctr"/>
                      <a:r>
                        <a:rPr lang="en-US" sz="700" b="0" i="0" u="none" strike="noStrike">
                          <a:solidFill>
                            <a:srgbClr val="974807"/>
                          </a:solidFill>
                          <a:latin typeface="Calibri"/>
                        </a:rPr>
                        <a:t>Not Exposed</a:t>
                      </a:r>
                    </a:p>
                  </a:txBody>
                  <a:tcPr marL="5644" marR="5644" marT="56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700" b="0" i="0" u="none" strike="noStrike">
                          <a:solidFill>
                            <a:srgbClr val="974807"/>
                          </a:solidFill>
                          <a:latin typeface="Calibri"/>
                        </a:rPr>
                        <a:t> Element</a:t>
                      </a:r>
                    </a:p>
                  </a:txBody>
                  <a:tcPr marL="5644" marR="5644" marT="564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D9C3"/>
                    </a:solidFill>
                  </a:tcPr>
                </a:tc>
              </a:tr>
              <a:tr h="134938">
                <a:tc vMerge="1">
                  <a:txBody>
                    <a:bodyPr/>
                    <a:lstStyle/>
                    <a:p>
                      <a:endParaRPr lang="en-US"/>
                    </a:p>
                  </a:txBody>
                  <a:tcPr/>
                </a:tc>
                <a:tc rowSpan="2">
                  <a:txBody>
                    <a:bodyPr/>
                    <a:lstStyle/>
                    <a:p>
                      <a:pPr algn="ctr" fontAlgn="ctr"/>
                      <a:r>
                        <a:rPr lang="en-US" sz="700" b="0" i="0" u="none" strike="noStrike">
                          <a:solidFill>
                            <a:srgbClr val="974807"/>
                          </a:solidFill>
                          <a:latin typeface="Calibri"/>
                        </a:rPr>
                        <a:t>Supporting Element?</a:t>
                      </a:r>
                    </a:p>
                  </a:txBody>
                  <a:tcPr marL="5644" marR="5644" marT="56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700" b="0" i="0" u="none" strike="noStrike">
                          <a:solidFill>
                            <a:srgbClr val="000000"/>
                          </a:solidFill>
                          <a:latin typeface="Calibri"/>
                        </a:rPr>
                        <a:t> Sketch</a:t>
                      </a:r>
                    </a:p>
                  </a:txBody>
                  <a:tcPr marL="5644" marR="5644" marT="564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r>
              <a:tr h="134938">
                <a:tc vMerge="1">
                  <a:txBody>
                    <a:bodyPr/>
                    <a:lstStyle/>
                    <a:p>
                      <a:endParaRPr lang="en-US"/>
                    </a:p>
                  </a:txBody>
                  <a:tcPr/>
                </a:tc>
                <a:tc vMerge="1">
                  <a:txBody>
                    <a:bodyPr/>
                    <a:lstStyle/>
                    <a:p>
                      <a:endParaRPr lang="en-US"/>
                    </a:p>
                  </a:txBody>
                  <a:tcPr/>
                </a:tc>
                <a:tc>
                  <a:txBody>
                    <a:bodyPr/>
                    <a:lstStyle/>
                    <a:p>
                      <a:pPr algn="l" fontAlgn="b"/>
                      <a:r>
                        <a:rPr lang="en-US" sz="700" b="0" i="0" u="none" strike="noStrike" dirty="0">
                          <a:solidFill>
                            <a:srgbClr val="000000"/>
                          </a:solidFill>
                          <a:latin typeface="Calibri"/>
                        </a:rPr>
                        <a:t> </a:t>
                      </a:r>
                      <a:r>
                        <a:rPr lang="en-US" sz="700" b="0" i="0" u="none" strike="noStrike" dirty="0" err="1">
                          <a:solidFill>
                            <a:srgbClr val="000000"/>
                          </a:solidFill>
                          <a:latin typeface="Calibri"/>
                        </a:rPr>
                        <a:t>SketchPlane</a:t>
                      </a:r>
                      <a:endParaRPr lang="en-US" sz="700" b="0" i="0" u="none" strike="noStrike" dirty="0">
                        <a:solidFill>
                          <a:srgbClr val="000000"/>
                        </a:solidFill>
                        <a:latin typeface="Calibri"/>
                      </a:endParaRPr>
                    </a:p>
                  </a:txBody>
                  <a:tcPr marL="5644" marR="5644" marT="564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r>
            </a:tbl>
          </a:graphicData>
        </a:graphic>
      </p:graphicFrame>
      <p:graphicFrame>
        <p:nvGraphicFramePr>
          <p:cNvPr id="12" name="Table 11"/>
          <p:cNvGraphicFramePr>
            <a:graphicFrameLocks noGrp="1"/>
          </p:cNvGraphicFramePr>
          <p:nvPr/>
        </p:nvGraphicFramePr>
        <p:xfrm>
          <a:off x="4478338" y="2381250"/>
          <a:ext cx="3594100" cy="3048000"/>
        </p:xfrm>
        <a:graphic>
          <a:graphicData uri="http://schemas.openxmlformats.org/drawingml/2006/table">
            <a:tbl>
              <a:tblPr/>
              <a:tblGrid>
                <a:gridCol w="608525"/>
                <a:gridCol w="1587870"/>
                <a:gridCol w="1397706"/>
              </a:tblGrid>
              <a:tr h="190500">
                <a:tc rowSpan="16">
                  <a:txBody>
                    <a:bodyPr/>
                    <a:lstStyle/>
                    <a:p>
                      <a:pPr algn="ctr" fontAlgn="ctr"/>
                      <a:r>
                        <a:rPr lang="en-US" sz="1100" b="0" i="0" u="none" strike="noStrike">
                          <a:solidFill>
                            <a:srgbClr val="000000"/>
                          </a:solidFill>
                          <a:latin typeface="Calibri"/>
                        </a:rPr>
                        <a:t>Symbol</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12">
                  <a:txBody>
                    <a:bodyPr/>
                    <a:lstStyle/>
                    <a:p>
                      <a:pPr algn="ctr" fontAlgn="ctr"/>
                      <a:r>
                        <a:rPr lang="en-US" sz="1100" b="0" i="0" u="none" strike="noStrike">
                          <a:solidFill>
                            <a:srgbClr val="000000"/>
                          </a:solidFill>
                          <a:latin typeface="Calibri"/>
                        </a:rPr>
                        <a:t>System Family Type (end with type)</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100" b="0" i="0" u="none" strike="noStrike">
                          <a:solidFill>
                            <a:srgbClr val="000000"/>
                          </a:solidFill>
                          <a:latin typeface="Calibri"/>
                        </a:rPr>
                        <a:t> AnnotationSymbolType</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r>
              <a:tr h="190500">
                <a:tc vMerge="1">
                  <a:txBody>
                    <a:bodyPr/>
                    <a:lstStyle/>
                    <a:p>
                      <a:endParaRPr lang="en-US"/>
                    </a:p>
                  </a:txBody>
                  <a:tcPr/>
                </a:tc>
                <a:tc vMerge="1">
                  <a:txBody>
                    <a:bodyPr/>
                    <a:lstStyle/>
                    <a:p>
                      <a:endParaRPr lang="en-US"/>
                    </a:p>
                  </a:txBody>
                  <a:tcPr/>
                </a:tc>
                <a:tc>
                  <a:txBody>
                    <a:bodyPr/>
                    <a:lstStyle/>
                    <a:p>
                      <a:pPr algn="l" fontAlgn="b"/>
                      <a:r>
                        <a:rPr lang="en-US" sz="1100" b="0" i="0" u="none" strike="noStrike">
                          <a:solidFill>
                            <a:srgbClr val="000000"/>
                          </a:solidFill>
                          <a:latin typeface="Calibri"/>
                        </a:rPr>
                        <a:t> BeamSystemType</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r>
              <a:tr h="190500">
                <a:tc vMerge="1">
                  <a:txBody>
                    <a:bodyPr/>
                    <a:lstStyle/>
                    <a:p>
                      <a:endParaRPr lang="en-US"/>
                    </a:p>
                  </a:txBody>
                  <a:tcPr/>
                </a:tc>
                <a:tc vMerge="1">
                  <a:txBody>
                    <a:bodyPr/>
                    <a:lstStyle/>
                    <a:p>
                      <a:endParaRPr lang="en-US"/>
                    </a:p>
                  </a:txBody>
                  <a:tcPr/>
                </a:tc>
                <a:tc>
                  <a:txBody>
                    <a:bodyPr/>
                    <a:lstStyle/>
                    <a:p>
                      <a:pPr algn="l" fontAlgn="b"/>
                      <a:r>
                        <a:rPr lang="en-US" sz="1100" b="0" i="0" u="none" strike="noStrike">
                          <a:solidFill>
                            <a:srgbClr val="000000"/>
                          </a:solidFill>
                          <a:latin typeface="Calibri"/>
                        </a:rPr>
                        <a:t> ContFootingType</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r>
              <a:tr h="190500">
                <a:tc vMerge="1">
                  <a:txBody>
                    <a:bodyPr/>
                    <a:lstStyle/>
                    <a:p>
                      <a:endParaRPr lang="en-US"/>
                    </a:p>
                  </a:txBody>
                  <a:tcPr/>
                </a:tc>
                <a:tc vMerge="1">
                  <a:txBody>
                    <a:bodyPr/>
                    <a:lstStyle/>
                    <a:p>
                      <a:endParaRPr lang="en-US"/>
                    </a:p>
                  </a:txBody>
                  <a:tcPr/>
                </a:tc>
                <a:tc>
                  <a:txBody>
                    <a:bodyPr/>
                    <a:lstStyle/>
                    <a:p>
                      <a:pPr algn="l" fontAlgn="b"/>
                      <a:r>
                        <a:rPr lang="en-US" sz="1100" b="0" i="0" u="none" strike="noStrike">
                          <a:solidFill>
                            <a:srgbClr val="000000"/>
                          </a:solidFill>
                          <a:latin typeface="Calibri"/>
                        </a:rPr>
                        <a:t> DimensionType</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r>
              <a:tr h="190500">
                <a:tc vMerge="1">
                  <a:txBody>
                    <a:bodyPr/>
                    <a:lstStyle/>
                    <a:p>
                      <a:endParaRPr lang="en-US"/>
                    </a:p>
                  </a:txBody>
                  <a:tcPr/>
                </a:tc>
                <a:tc vMerge="1">
                  <a:txBody>
                    <a:bodyPr/>
                    <a:lstStyle/>
                    <a:p>
                      <a:endParaRPr lang="en-US"/>
                    </a:p>
                  </a:txBody>
                  <a:tcPr/>
                </a:tc>
                <a:tc>
                  <a:txBody>
                    <a:bodyPr/>
                    <a:lstStyle/>
                    <a:p>
                      <a:pPr algn="l" fontAlgn="b"/>
                      <a:r>
                        <a:rPr lang="en-US" sz="1100" b="0" i="0" u="none" strike="noStrike">
                          <a:solidFill>
                            <a:srgbClr val="000000"/>
                          </a:solidFill>
                          <a:latin typeface="Calibri"/>
                        </a:rPr>
                        <a:t> FloorType</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r>
              <a:tr h="190500">
                <a:tc vMerge="1">
                  <a:txBody>
                    <a:bodyPr/>
                    <a:lstStyle/>
                    <a:p>
                      <a:endParaRPr lang="en-US"/>
                    </a:p>
                  </a:txBody>
                  <a:tcPr/>
                </a:tc>
                <a:tc vMerge="1">
                  <a:txBody>
                    <a:bodyPr/>
                    <a:lstStyle/>
                    <a:p>
                      <a:endParaRPr lang="en-US"/>
                    </a:p>
                  </a:txBody>
                  <a:tcPr/>
                </a:tc>
                <a:tc>
                  <a:txBody>
                    <a:bodyPr/>
                    <a:lstStyle/>
                    <a:p>
                      <a:pPr algn="l" fontAlgn="b"/>
                      <a:r>
                        <a:rPr lang="en-US" sz="1100" b="0" i="0" u="none" strike="noStrike">
                          <a:solidFill>
                            <a:srgbClr val="000000"/>
                          </a:solidFill>
                          <a:latin typeface="Calibri"/>
                        </a:rPr>
                        <a:t> GridType</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r>
              <a:tr h="190500">
                <a:tc vMerge="1">
                  <a:txBody>
                    <a:bodyPr/>
                    <a:lstStyle/>
                    <a:p>
                      <a:endParaRPr lang="en-US"/>
                    </a:p>
                  </a:txBody>
                  <a:tcPr/>
                </a:tc>
                <a:tc vMerge="1">
                  <a:txBody>
                    <a:bodyPr/>
                    <a:lstStyle/>
                    <a:p>
                      <a:endParaRPr lang="en-US"/>
                    </a:p>
                  </a:txBody>
                  <a:tcPr/>
                </a:tc>
                <a:tc>
                  <a:txBody>
                    <a:bodyPr/>
                    <a:lstStyle/>
                    <a:p>
                      <a:pPr algn="l" fontAlgn="b"/>
                      <a:r>
                        <a:rPr lang="en-US" sz="1100" b="0" i="0" u="none" strike="noStrike">
                          <a:solidFill>
                            <a:srgbClr val="974807"/>
                          </a:solidFill>
                          <a:latin typeface="Calibri"/>
                        </a:rPr>
                        <a:t> GroupType</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r>
              <a:tr h="190500">
                <a:tc vMerge="1">
                  <a:txBody>
                    <a:bodyPr/>
                    <a:lstStyle/>
                    <a:p>
                      <a:endParaRPr lang="en-US"/>
                    </a:p>
                  </a:txBody>
                  <a:tcPr/>
                </a:tc>
                <a:tc vMerge="1">
                  <a:txBody>
                    <a:bodyPr/>
                    <a:lstStyle/>
                    <a:p>
                      <a:endParaRPr lang="en-US"/>
                    </a:p>
                  </a:txBody>
                  <a:tcPr/>
                </a:tc>
                <a:tc>
                  <a:txBody>
                    <a:bodyPr/>
                    <a:lstStyle/>
                    <a:p>
                      <a:pPr algn="l" fontAlgn="b"/>
                      <a:r>
                        <a:rPr lang="en-US" sz="1100" b="0" i="0" u="none" strike="noStrike">
                          <a:solidFill>
                            <a:srgbClr val="000000"/>
                          </a:solidFill>
                          <a:latin typeface="Calibri"/>
                        </a:rPr>
                        <a:t> LevelType</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r>
              <a:tr h="190500">
                <a:tc vMerge="1">
                  <a:txBody>
                    <a:bodyPr/>
                    <a:lstStyle/>
                    <a:p>
                      <a:endParaRPr lang="en-US"/>
                    </a:p>
                  </a:txBody>
                  <a:tcPr/>
                </a:tc>
                <a:tc vMerge="1">
                  <a:txBody>
                    <a:bodyPr/>
                    <a:lstStyle/>
                    <a:p>
                      <a:endParaRPr lang="en-US"/>
                    </a:p>
                  </a:txBody>
                  <a:tcPr/>
                </a:tc>
                <a:tc>
                  <a:txBody>
                    <a:bodyPr/>
                    <a:lstStyle/>
                    <a:p>
                      <a:pPr algn="l" fontAlgn="b"/>
                      <a:r>
                        <a:rPr lang="en-US" sz="1100" b="0" i="0" u="none" strike="noStrike">
                          <a:solidFill>
                            <a:srgbClr val="000000"/>
                          </a:solidFill>
                          <a:latin typeface="Calibri"/>
                        </a:rPr>
                        <a:t> RoomTagType</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r>
              <a:tr h="190500">
                <a:tc vMerge="1">
                  <a:txBody>
                    <a:bodyPr/>
                    <a:lstStyle/>
                    <a:p>
                      <a:endParaRPr lang="en-US"/>
                    </a:p>
                  </a:txBody>
                  <a:tcPr/>
                </a:tc>
                <a:tc vMerge="1">
                  <a:txBody>
                    <a:bodyPr/>
                    <a:lstStyle/>
                    <a:p>
                      <a:endParaRPr lang="en-US"/>
                    </a:p>
                  </a:txBody>
                  <a:tcPr/>
                </a:tc>
                <a:tc>
                  <a:txBody>
                    <a:bodyPr/>
                    <a:lstStyle/>
                    <a:p>
                      <a:pPr algn="l" fontAlgn="b"/>
                      <a:r>
                        <a:rPr lang="en-US" sz="1100" b="0" i="0" u="none" strike="noStrike">
                          <a:solidFill>
                            <a:srgbClr val="000000"/>
                          </a:solidFill>
                          <a:latin typeface="Calibri"/>
                        </a:rPr>
                        <a:t> SpotDimensionType</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r>
              <a:tr h="190500">
                <a:tc vMerge="1">
                  <a:txBody>
                    <a:bodyPr/>
                    <a:lstStyle/>
                    <a:p>
                      <a:endParaRPr lang="en-US"/>
                    </a:p>
                  </a:txBody>
                  <a:tcPr/>
                </a:tc>
                <a:tc vMerge="1">
                  <a:txBody>
                    <a:bodyPr/>
                    <a:lstStyle/>
                    <a:p>
                      <a:endParaRPr lang="en-US"/>
                    </a:p>
                  </a:txBody>
                  <a:tcPr/>
                </a:tc>
                <a:tc>
                  <a:txBody>
                    <a:bodyPr/>
                    <a:lstStyle/>
                    <a:p>
                      <a:pPr algn="l" fontAlgn="b"/>
                      <a:r>
                        <a:rPr lang="en-US" sz="1100" b="0" i="0" u="none" strike="noStrike">
                          <a:solidFill>
                            <a:srgbClr val="000000"/>
                          </a:solidFill>
                          <a:latin typeface="Calibri"/>
                        </a:rPr>
                        <a:t> TextNoteType</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r>
              <a:tr h="190500">
                <a:tc vMerge="1">
                  <a:txBody>
                    <a:bodyPr/>
                    <a:lstStyle/>
                    <a:p>
                      <a:endParaRPr lang="en-US"/>
                    </a:p>
                  </a:txBody>
                  <a:tcPr/>
                </a:tc>
                <a:tc vMerge="1">
                  <a:txBody>
                    <a:bodyPr/>
                    <a:lstStyle/>
                    <a:p>
                      <a:endParaRPr lang="en-US"/>
                    </a:p>
                  </a:txBody>
                  <a:tcPr/>
                </a:tc>
                <a:tc>
                  <a:txBody>
                    <a:bodyPr/>
                    <a:lstStyle/>
                    <a:p>
                      <a:pPr algn="l" fontAlgn="b"/>
                      <a:r>
                        <a:rPr lang="en-US" sz="1100" b="0" i="0" u="none" strike="noStrike">
                          <a:solidFill>
                            <a:srgbClr val="000000"/>
                          </a:solidFill>
                          <a:latin typeface="Calibri"/>
                        </a:rPr>
                        <a:t> WallType</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r>
              <a:tr h="190500">
                <a:tc vMerge="1">
                  <a:txBody>
                    <a:bodyPr/>
                    <a:lstStyle/>
                    <a:p>
                      <a:endParaRPr lang="en-US"/>
                    </a:p>
                  </a:txBody>
                  <a:tcPr/>
                </a:tc>
                <a:tc>
                  <a:txBody>
                    <a:bodyPr/>
                    <a:lstStyle/>
                    <a:p>
                      <a:pPr algn="ctr" fontAlgn="ctr"/>
                      <a:r>
                        <a:rPr lang="en-US" sz="1100" b="0" i="0" u="none" strike="noStrike">
                          <a:solidFill>
                            <a:srgbClr val="000000"/>
                          </a:solidFill>
                          <a:latin typeface="Calibri"/>
                        </a:rPr>
                        <a:t>Settings Type</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100" b="0" i="0" u="none" strike="noStrike">
                          <a:solidFill>
                            <a:srgbClr val="000000"/>
                          </a:solidFill>
                          <a:latin typeface="Calibri"/>
                        </a:rPr>
                        <a:t> SiteLocation</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D9C3"/>
                    </a:solidFill>
                  </a:tcPr>
                </a:tc>
              </a:tr>
              <a:tr h="190500">
                <a:tc vMerge="1">
                  <a:txBody>
                    <a:bodyPr/>
                    <a:lstStyle/>
                    <a:p>
                      <a:endParaRPr lang="en-US"/>
                    </a:p>
                  </a:txBody>
                  <a:tcPr/>
                </a:tc>
                <a:tc>
                  <a:txBody>
                    <a:bodyPr/>
                    <a:lstStyle/>
                    <a:p>
                      <a:pPr algn="ctr" fontAlgn="ctr"/>
                      <a:r>
                        <a:rPr lang="en-US" sz="1100" b="0" i="0" u="none" strike="noStrike">
                          <a:solidFill>
                            <a:srgbClr val="000000"/>
                          </a:solidFill>
                          <a:latin typeface="Calibri"/>
                        </a:rPr>
                        <a:t>Component Family type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100" b="0" i="0" u="none" strike="noStrike">
                          <a:solidFill>
                            <a:srgbClr val="974807"/>
                          </a:solidFill>
                          <a:latin typeface="Calibri"/>
                        </a:rPr>
                        <a:t> FamilySymbol</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D9C3"/>
                    </a:solidFill>
                  </a:tcPr>
                </a:tc>
              </a:tr>
              <a:tr h="190500">
                <a:tc vMerge="1">
                  <a:txBody>
                    <a:bodyPr/>
                    <a:lstStyle/>
                    <a:p>
                      <a:endParaRPr lang="en-US"/>
                    </a:p>
                  </a:txBody>
                  <a:tcPr/>
                </a:tc>
                <a:tc rowSpan="2">
                  <a:txBody>
                    <a:bodyPr/>
                    <a:lstStyle/>
                    <a:p>
                      <a:pPr algn="ctr" fontAlgn="ctr"/>
                      <a:r>
                        <a:rPr lang="en-US" sz="1100" b="0" i="0" u="none" strike="noStrike">
                          <a:solidFill>
                            <a:srgbClr val="974807"/>
                          </a:solidFill>
                          <a:latin typeface="Calibri"/>
                        </a:rPr>
                        <a:t>Not exposed yet</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100" b="0" i="0" u="none" strike="noStrike">
                          <a:solidFill>
                            <a:srgbClr val="974807"/>
                          </a:solidFill>
                          <a:latin typeface="Calibri"/>
                        </a:rPr>
                        <a:t> HostObjAttributes</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DDD9C3"/>
                    </a:solidFill>
                  </a:tcPr>
                </a:tc>
              </a:tr>
              <a:tr h="190500">
                <a:tc vMerge="1">
                  <a:txBody>
                    <a:bodyPr/>
                    <a:lstStyle/>
                    <a:p>
                      <a:endParaRPr lang="en-US"/>
                    </a:p>
                  </a:txBody>
                  <a:tcPr/>
                </a:tc>
                <a:tc vMerge="1">
                  <a:txBody>
                    <a:bodyPr/>
                    <a:lstStyle/>
                    <a:p>
                      <a:endParaRPr lang="en-US"/>
                    </a:p>
                  </a:txBody>
                  <a:tcPr/>
                </a:tc>
                <a:tc>
                  <a:txBody>
                    <a:bodyPr/>
                    <a:lstStyle/>
                    <a:p>
                      <a:pPr algn="l" fontAlgn="b"/>
                      <a:r>
                        <a:rPr lang="en-US" sz="1100" b="0" i="0" u="none" strike="noStrike" dirty="0">
                          <a:solidFill>
                            <a:srgbClr val="974807"/>
                          </a:solidFill>
                          <a:latin typeface="Calibri"/>
                        </a:rPr>
                        <a:t> Symbol</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DDD9C3"/>
                    </a:solidFill>
                  </a:tcPr>
                </a:tc>
              </a:tr>
            </a:tbl>
          </a:graphicData>
        </a:graphic>
      </p:graphicFrame>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bwMode="auto">
          <a:xfrm>
            <a:off x="311150" y="287338"/>
            <a:ext cx="8329613" cy="588962"/>
          </a:xfrm>
          <a:noFill/>
          <a:ln>
            <a:miter lim="800000"/>
            <a:headEnd/>
            <a:tailEnd/>
          </a:ln>
        </p:spPr>
        <p:txBody>
          <a:bodyPr vert="horz" wrap="square" numCol="1" anchor="t" anchorCtr="0" compatLnSpc="1">
            <a:prstTxWarp prst="textNoShape">
              <a:avLst/>
            </a:prstTxWarp>
          </a:bodyPr>
          <a:lstStyle/>
          <a:p>
            <a:pPr eaLnBrk="1" hangingPunct="1"/>
            <a:r>
              <a:rPr lang="en-US" smtClean="0">
                <a:cs typeface="Arial" charset="0"/>
              </a:rPr>
              <a:t>Closer Look at Element List </a:t>
            </a:r>
            <a:br>
              <a:rPr lang="en-US" smtClean="0">
                <a:cs typeface="Arial" charset="0"/>
              </a:rPr>
            </a:br>
            <a:r>
              <a:rPr lang="en-US" sz="2400" smtClean="0">
                <a:solidFill>
                  <a:srgbClr val="006699"/>
                </a:solidFill>
                <a:cs typeface="Arial" charset="0"/>
              </a:rPr>
              <a:t>Element types and category </a:t>
            </a:r>
            <a:endParaRPr lang="en-US" smtClean="0">
              <a:solidFill>
                <a:srgbClr val="006699"/>
              </a:solidFill>
              <a:cs typeface="Arial" charset="0"/>
            </a:endParaRPr>
          </a:p>
        </p:txBody>
      </p:sp>
      <p:graphicFrame>
        <p:nvGraphicFramePr>
          <p:cNvPr id="7" name="Table 6"/>
          <p:cNvGraphicFramePr>
            <a:graphicFrameLocks noGrp="1"/>
          </p:cNvGraphicFramePr>
          <p:nvPr/>
        </p:nvGraphicFramePr>
        <p:xfrm>
          <a:off x="857250" y="1143000"/>
          <a:ext cx="6664325" cy="5076825"/>
        </p:xfrm>
        <a:graphic>
          <a:graphicData uri="http://schemas.openxmlformats.org/drawingml/2006/table">
            <a:tbl>
              <a:tblPr/>
              <a:tblGrid>
                <a:gridCol w="1674813"/>
                <a:gridCol w="3181350"/>
                <a:gridCol w="1808162"/>
              </a:tblGrid>
              <a:tr h="195263">
                <a:tc>
                  <a:txBody>
                    <a:bodyPr/>
                    <a:lstStyle/>
                    <a:p>
                      <a:pPr marL="0" marR="0" lvl="0" indent="0" algn="l" defTabSz="641350" rtl="0" eaLnBrk="1" fontAlgn="b" latinLnBrk="0" hangingPunct="1">
                        <a:lnSpc>
                          <a:spcPct val="100000"/>
                        </a:lnSpc>
                        <a:spcBef>
                          <a:spcPct val="0"/>
                        </a:spcBef>
                        <a:spcAft>
                          <a:spcPct val="0"/>
                        </a:spcAft>
                        <a:buClrTx/>
                        <a:buSzTx/>
                        <a:buFontTx/>
                        <a:buNone/>
                        <a:tabLst/>
                      </a:pPr>
                      <a:r>
                        <a:rPr kumimoji="0" lang="en-US" sz="1000" b="1" i="0" u="none" strike="noStrike" cap="none" normalizeH="0" baseline="0" smtClean="0">
                          <a:ln>
                            <a:noFill/>
                          </a:ln>
                          <a:solidFill>
                            <a:srgbClr val="000000"/>
                          </a:solidFill>
                          <a:effectLst/>
                          <a:latin typeface="Calibri" pitchFamily="34" charset="0"/>
                        </a:rPr>
                        <a:t>Kind of Element in UI </a:t>
                      </a:r>
                    </a:p>
                  </a:txBody>
                  <a:tcPr marL="9113" marR="9113" marT="9113" marB="0" anchor="b" horzOverflow="overflow">
                    <a:lnL>
                      <a:noFill/>
                    </a:lnL>
                    <a:lnR>
                      <a:noFill/>
                    </a:lnR>
                    <a:lnT>
                      <a:noFill/>
                    </a:lnT>
                    <a:lnB>
                      <a:noFill/>
                    </a:lnB>
                    <a:lnTlToBr>
                      <a:noFill/>
                    </a:lnTlToBr>
                    <a:lnBlToTr>
                      <a:noFill/>
                    </a:lnBlToTr>
                    <a:noFill/>
                  </a:tcPr>
                </a:tc>
                <a:tc>
                  <a:txBody>
                    <a:bodyPr/>
                    <a:lstStyle/>
                    <a:p>
                      <a:pPr marL="0" marR="0" lvl="0" indent="0" algn="l" defTabSz="641350" rtl="0" eaLnBrk="1" fontAlgn="b" latinLnBrk="0" hangingPunct="1">
                        <a:lnSpc>
                          <a:spcPct val="100000"/>
                        </a:lnSpc>
                        <a:spcBef>
                          <a:spcPct val="0"/>
                        </a:spcBef>
                        <a:spcAft>
                          <a:spcPct val="0"/>
                        </a:spcAft>
                        <a:buClrTx/>
                        <a:buSzTx/>
                        <a:buFontTx/>
                        <a:buNone/>
                        <a:tabLst/>
                      </a:pPr>
                      <a:r>
                        <a:rPr kumimoji="0" lang="en-US" sz="1000" b="1" i="0" u="none" strike="noStrike" cap="none" normalizeH="0" baseline="0" smtClean="0">
                          <a:ln>
                            <a:noFill/>
                          </a:ln>
                          <a:solidFill>
                            <a:srgbClr val="000000"/>
                          </a:solidFill>
                          <a:effectLst/>
                          <a:latin typeface="Calibri" pitchFamily="34" charset="0"/>
                        </a:rPr>
                        <a:t>Derived from Element/TypeOf</a:t>
                      </a:r>
                    </a:p>
                  </a:txBody>
                  <a:tcPr marL="9113" marR="9113" marT="9113" marB="0" anchor="b" horzOverflow="overflow">
                    <a:lnL>
                      <a:noFill/>
                    </a:lnL>
                    <a:lnR>
                      <a:noFill/>
                    </a:lnR>
                    <a:lnT>
                      <a:noFill/>
                    </a:lnT>
                    <a:lnB>
                      <a:noFill/>
                    </a:lnB>
                    <a:lnTlToBr>
                      <a:noFill/>
                    </a:lnTlToBr>
                    <a:lnBlToTr>
                      <a:noFill/>
                    </a:lnBlToTr>
                    <a:noFill/>
                  </a:tcPr>
                </a:tc>
                <a:tc>
                  <a:txBody>
                    <a:bodyPr/>
                    <a:lstStyle/>
                    <a:p>
                      <a:pPr marL="0" marR="0" lvl="0" indent="0" algn="l" defTabSz="641350" rtl="0" eaLnBrk="1" fontAlgn="b" latinLnBrk="0" hangingPunct="1">
                        <a:lnSpc>
                          <a:spcPct val="100000"/>
                        </a:lnSpc>
                        <a:spcBef>
                          <a:spcPct val="0"/>
                        </a:spcBef>
                        <a:spcAft>
                          <a:spcPct val="0"/>
                        </a:spcAft>
                        <a:buClrTx/>
                        <a:buSzTx/>
                        <a:buFontTx/>
                        <a:buNone/>
                        <a:tabLst/>
                      </a:pPr>
                      <a:r>
                        <a:rPr kumimoji="0" lang="en-US" sz="1000" b="1" i="0" u="none" strike="noStrike" cap="none" normalizeH="0" baseline="0" smtClean="0">
                          <a:ln>
                            <a:noFill/>
                          </a:ln>
                          <a:solidFill>
                            <a:srgbClr val="000000"/>
                          </a:solidFill>
                          <a:effectLst/>
                          <a:latin typeface="Calibri" pitchFamily="34" charset="0"/>
                        </a:rPr>
                        <a:t>Category</a:t>
                      </a:r>
                    </a:p>
                  </a:txBody>
                  <a:tcPr marL="9113" marR="9113" marT="9113" marB="0" anchor="b" horzOverflow="overflow">
                    <a:lnL>
                      <a:noFill/>
                    </a:lnL>
                    <a:lnR>
                      <a:noFill/>
                    </a:lnR>
                    <a:lnT>
                      <a:noFill/>
                    </a:lnT>
                    <a:lnB>
                      <a:noFill/>
                    </a:lnB>
                    <a:lnTlToBr>
                      <a:noFill/>
                    </a:lnTlToBr>
                    <a:lnBlToTr>
                      <a:noFill/>
                    </a:lnBlToTr>
                    <a:noFill/>
                  </a:tcPr>
                </a:tc>
              </a:tr>
              <a:tr h="195263">
                <a:tc>
                  <a:txBody>
                    <a:bodyPr/>
                    <a:lstStyle/>
                    <a:p>
                      <a:pPr marL="0" marR="0" lvl="0" indent="0" algn="l" defTabSz="641350" rtl="0" eaLnBrk="1" fontAlgn="b" latinLnBrk="0" hangingPunct="1">
                        <a:lnSpc>
                          <a:spcPct val="100000"/>
                        </a:lnSpc>
                        <a:spcBef>
                          <a:spcPct val="0"/>
                        </a:spcBef>
                        <a:spcAft>
                          <a:spcPct val="0"/>
                        </a:spcAft>
                        <a:buClrTx/>
                        <a:buSzTx/>
                        <a:buFontTx/>
                        <a:buNone/>
                        <a:tabLst/>
                      </a:pPr>
                      <a:endParaRPr kumimoji="0" lang="en-US" sz="1000" b="0" i="0" u="none" strike="noStrike" cap="none" normalizeH="0" baseline="0" smtClean="0">
                        <a:ln>
                          <a:noFill/>
                        </a:ln>
                        <a:solidFill>
                          <a:srgbClr val="000000"/>
                        </a:solidFill>
                        <a:effectLst/>
                        <a:latin typeface="Calibri" pitchFamily="34" charset="0"/>
                      </a:endParaRPr>
                    </a:p>
                  </a:txBody>
                  <a:tcPr marL="9113" marR="9113" marT="9113" marB="0" anchor="b" horzOverflow="overflow">
                    <a:lnL>
                      <a:noFill/>
                    </a:lnL>
                    <a:lnR>
                      <a:noFill/>
                    </a:lnR>
                    <a:lnT>
                      <a:noFill/>
                    </a:lnT>
                    <a:lnB>
                      <a:noFill/>
                    </a:lnB>
                    <a:lnTlToBr>
                      <a:noFill/>
                    </a:lnTlToBr>
                    <a:lnBlToTr>
                      <a:noFill/>
                    </a:lnBlToTr>
                    <a:noFill/>
                  </a:tcPr>
                </a:tc>
                <a:tc>
                  <a:txBody>
                    <a:bodyPr/>
                    <a:lstStyle/>
                    <a:p>
                      <a:pPr marL="0" marR="0" lvl="0" indent="0" algn="l" defTabSz="641350" rtl="0" eaLnBrk="1" fontAlgn="b" latinLnBrk="0" hangingPunct="1">
                        <a:lnSpc>
                          <a:spcPct val="100000"/>
                        </a:lnSpc>
                        <a:spcBef>
                          <a:spcPct val="0"/>
                        </a:spcBef>
                        <a:spcAft>
                          <a:spcPct val="0"/>
                        </a:spcAft>
                        <a:buClrTx/>
                        <a:buSzTx/>
                        <a:buFontTx/>
                        <a:buNone/>
                        <a:tabLst/>
                      </a:pPr>
                      <a:endParaRPr kumimoji="0" lang="en-US" sz="1000" b="0" i="0" u="none" strike="noStrike" cap="none" normalizeH="0" baseline="0" smtClean="0">
                        <a:ln>
                          <a:noFill/>
                        </a:ln>
                        <a:solidFill>
                          <a:srgbClr val="000000"/>
                        </a:solidFill>
                        <a:effectLst/>
                        <a:latin typeface="Calibri" pitchFamily="34" charset="0"/>
                      </a:endParaRPr>
                    </a:p>
                  </a:txBody>
                  <a:tcPr marL="9113" marR="9113" marT="9113" marB="0" anchor="b" horzOverflow="overflow">
                    <a:lnL>
                      <a:noFill/>
                    </a:lnL>
                    <a:lnR>
                      <a:noFill/>
                    </a:lnR>
                    <a:lnT>
                      <a:noFill/>
                    </a:lnT>
                    <a:lnB>
                      <a:noFill/>
                    </a:lnB>
                    <a:lnTlToBr>
                      <a:noFill/>
                    </a:lnTlToBr>
                    <a:lnBlToTr>
                      <a:noFill/>
                    </a:lnBlToTr>
                    <a:noFill/>
                  </a:tcPr>
                </a:tc>
                <a:tc>
                  <a:txBody>
                    <a:bodyPr/>
                    <a:lstStyle/>
                    <a:p>
                      <a:pPr marL="0" marR="0" lvl="0" indent="0" algn="l" defTabSz="641350" rtl="0" eaLnBrk="1" fontAlgn="b" latinLnBrk="0" hangingPunct="1">
                        <a:lnSpc>
                          <a:spcPct val="100000"/>
                        </a:lnSpc>
                        <a:spcBef>
                          <a:spcPct val="0"/>
                        </a:spcBef>
                        <a:spcAft>
                          <a:spcPct val="0"/>
                        </a:spcAft>
                        <a:buClrTx/>
                        <a:buSzTx/>
                        <a:buFontTx/>
                        <a:buNone/>
                        <a:tabLst/>
                      </a:pPr>
                      <a:endParaRPr kumimoji="0" lang="en-US" sz="1000" b="0" i="0" u="none" strike="noStrike" cap="none" normalizeH="0" baseline="0" smtClean="0">
                        <a:ln>
                          <a:noFill/>
                        </a:ln>
                        <a:solidFill>
                          <a:srgbClr val="000000"/>
                        </a:solidFill>
                        <a:effectLst/>
                        <a:latin typeface="Calibri" pitchFamily="34" charset="0"/>
                      </a:endParaRPr>
                    </a:p>
                  </a:txBody>
                  <a:tcPr marL="9113" marR="9113" marT="9113" marB="0" anchor="b" horzOverflow="overflow">
                    <a:lnL>
                      <a:noFill/>
                    </a:lnL>
                    <a:lnR>
                      <a:noFill/>
                    </a:lnR>
                    <a:lnT>
                      <a:noFill/>
                    </a:lnT>
                    <a:lnB>
                      <a:noFill/>
                    </a:lnB>
                    <a:lnTlToBr>
                      <a:noFill/>
                    </a:lnTlToBr>
                    <a:lnBlToTr>
                      <a:noFill/>
                    </a:lnBlToTr>
                    <a:noFill/>
                  </a:tcPr>
                </a:tc>
              </a:tr>
              <a:tr h="195263">
                <a:tc>
                  <a:txBody>
                    <a:bodyPr/>
                    <a:lstStyle/>
                    <a:p>
                      <a:pPr marL="0" marR="0" lvl="0" indent="0" algn="l" defTabSz="641350" rtl="0" eaLnBrk="1" fontAlgn="b"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rgbClr val="000000"/>
                          </a:solidFill>
                          <a:effectLst/>
                          <a:latin typeface="Calibri" pitchFamily="34" charset="0"/>
                        </a:rPr>
                        <a:t>Wall</a:t>
                      </a:r>
                    </a:p>
                  </a:txBody>
                  <a:tcPr marL="9113" marR="9113" marT="9113" marB="0" anchor="b" horzOverflow="overflow">
                    <a:lnL>
                      <a:noFill/>
                    </a:lnL>
                    <a:lnR>
                      <a:noFill/>
                    </a:lnR>
                    <a:lnT>
                      <a:noFill/>
                    </a:lnT>
                    <a:lnB>
                      <a:noFill/>
                    </a:lnB>
                    <a:lnTlToBr>
                      <a:noFill/>
                    </a:lnTlToBr>
                    <a:lnBlToTr>
                      <a:noFill/>
                    </a:lnBlToTr>
                    <a:noFill/>
                  </a:tcPr>
                </a:tc>
                <a:tc>
                  <a:txBody>
                    <a:bodyPr/>
                    <a:lstStyle/>
                    <a:p>
                      <a:pPr marL="0" marR="0" lvl="0" indent="0" algn="l" defTabSz="641350" rtl="0" eaLnBrk="1" fontAlgn="b"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rgbClr val="000000"/>
                          </a:solidFill>
                          <a:effectLst/>
                          <a:latin typeface="Calibri" pitchFamily="34" charset="0"/>
                        </a:rPr>
                        <a:t>HostObject/Wall</a:t>
                      </a:r>
                    </a:p>
                  </a:txBody>
                  <a:tcPr marL="9113" marR="9113" marT="9113" marB="0" anchor="b" horzOverflow="overflow">
                    <a:lnL>
                      <a:noFill/>
                    </a:lnL>
                    <a:lnR>
                      <a:noFill/>
                    </a:lnR>
                    <a:lnT>
                      <a:noFill/>
                    </a:lnT>
                    <a:lnB>
                      <a:noFill/>
                    </a:lnB>
                    <a:lnTlToBr>
                      <a:noFill/>
                    </a:lnTlToBr>
                    <a:lnBlToTr>
                      <a:noFill/>
                    </a:lnBlToTr>
                    <a:noFill/>
                  </a:tcPr>
                </a:tc>
                <a:tc>
                  <a:txBody>
                    <a:bodyPr/>
                    <a:lstStyle/>
                    <a:p>
                      <a:pPr marL="0" marR="0" lvl="0" indent="0" algn="l" defTabSz="641350" rtl="0" eaLnBrk="1" fontAlgn="b"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rgbClr val="0070C0"/>
                          </a:solidFill>
                          <a:effectLst/>
                          <a:latin typeface="Calibri" pitchFamily="34" charset="0"/>
                        </a:rPr>
                        <a:t>Walls</a:t>
                      </a:r>
                    </a:p>
                  </a:txBody>
                  <a:tcPr marL="9113" marR="9113" marT="9113" marB="0" anchor="b" horzOverflow="overflow">
                    <a:lnL>
                      <a:noFill/>
                    </a:lnL>
                    <a:lnR>
                      <a:noFill/>
                    </a:lnR>
                    <a:lnT>
                      <a:noFill/>
                    </a:lnT>
                    <a:lnB>
                      <a:noFill/>
                    </a:lnB>
                    <a:lnTlToBr>
                      <a:noFill/>
                    </a:lnTlToBr>
                    <a:lnBlToTr>
                      <a:noFill/>
                    </a:lnBlToTr>
                    <a:noFill/>
                  </a:tcPr>
                </a:tc>
              </a:tr>
              <a:tr h="195263">
                <a:tc>
                  <a:txBody>
                    <a:bodyPr/>
                    <a:lstStyle/>
                    <a:p>
                      <a:pPr marL="0" marR="0" lvl="0" indent="0" algn="l" defTabSz="641350" rtl="0" eaLnBrk="1" fontAlgn="b"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rgbClr val="000000"/>
                          </a:solidFill>
                          <a:effectLst/>
                          <a:latin typeface="Calibri" pitchFamily="34" charset="0"/>
                        </a:rPr>
                        <a:t>Door</a:t>
                      </a:r>
                    </a:p>
                  </a:txBody>
                  <a:tcPr marL="9113" marR="9113" marT="9113" marB="0" anchor="b" horzOverflow="overflow">
                    <a:lnL>
                      <a:noFill/>
                    </a:lnL>
                    <a:lnR>
                      <a:noFill/>
                    </a:lnR>
                    <a:lnT>
                      <a:noFill/>
                    </a:lnT>
                    <a:lnB>
                      <a:noFill/>
                    </a:lnB>
                    <a:lnTlToBr>
                      <a:noFill/>
                    </a:lnTlToBr>
                    <a:lnBlToTr>
                      <a:noFill/>
                    </a:lnBlToTr>
                    <a:noFill/>
                  </a:tcPr>
                </a:tc>
                <a:tc>
                  <a:txBody>
                    <a:bodyPr/>
                    <a:lstStyle/>
                    <a:p>
                      <a:pPr marL="0" marR="0" lvl="0" indent="0" algn="l" defTabSz="641350" rtl="0" eaLnBrk="1" fontAlgn="b"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rgbClr val="000000"/>
                          </a:solidFill>
                          <a:effectLst/>
                          <a:latin typeface="Calibri" pitchFamily="34" charset="0"/>
                        </a:rPr>
                        <a:t>Instance/InsertableInstance/FamilyInstance</a:t>
                      </a:r>
                    </a:p>
                  </a:txBody>
                  <a:tcPr marL="9113" marR="9113" marT="9113" marB="0" anchor="b" horzOverflow="overflow">
                    <a:lnL>
                      <a:noFill/>
                    </a:lnL>
                    <a:lnR>
                      <a:noFill/>
                    </a:lnR>
                    <a:lnT>
                      <a:noFill/>
                    </a:lnT>
                    <a:lnB>
                      <a:noFill/>
                    </a:lnB>
                    <a:lnTlToBr>
                      <a:noFill/>
                    </a:lnTlToBr>
                    <a:lnBlToTr>
                      <a:noFill/>
                    </a:lnBlToTr>
                    <a:noFill/>
                  </a:tcPr>
                </a:tc>
                <a:tc>
                  <a:txBody>
                    <a:bodyPr/>
                    <a:lstStyle/>
                    <a:p>
                      <a:pPr marL="0" marR="0" lvl="0" indent="0" algn="l" defTabSz="641350" rtl="0" eaLnBrk="1" fontAlgn="b"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rgbClr val="000000"/>
                          </a:solidFill>
                          <a:effectLst/>
                          <a:latin typeface="Calibri" pitchFamily="34" charset="0"/>
                        </a:rPr>
                        <a:t>Doors</a:t>
                      </a:r>
                    </a:p>
                  </a:txBody>
                  <a:tcPr marL="9113" marR="9113" marT="9113" marB="0" anchor="b" horzOverflow="overflow">
                    <a:lnL>
                      <a:noFill/>
                    </a:lnL>
                    <a:lnR>
                      <a:noFill/>
                    </a:lnR>
                    <a:lnT>
                      <a:noFill/>
                    </a:lnT>
                    <a:lnB>
                      <a:noFill/>
                    </a:lnB>
                    <a:lnTlToBr>
                      <a:noFill/>
                    </a:lnTlToBr>
                    <a:lnBlToTr>
                      <a:noFill/>
                    </a:lnBlToTr>
                    <a:noFill/>
                  </a:tcPr>
                </a:tc>
              </a:tr>
              <a:tr h="195263">
                <a:tc>
                  <a:txBody>
                    <a:bodyPr/>
                    <a:lstStyle/>
                    <a:p>
                      <a:pPr marL="0" marR="0" lvl="0" indent="0" algn="l" defTabSz="641350" rtl="0" eaLnBrk="1" fontAlgn="b"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rgbClr val="000000"/>
                          </a:solidFill>
                          <a:effectLst/>
                          <a:latin typeface="Calibri" pitchFamily="34" charset="0"/>
                        </a:rPr>
                        <a:t>Door Tag</a:t>
                      </a:r>
                    </a:p>
                  </a:txBody>
                  <a:tcPr marL="9113" marR="9113" marT="9113" marB="0" anchor="b" horzOverflow="overflow">
                    <a:lnL>
                      <a:noFill/>
                    </a:lnL>
                    <a:lnR>
                      <a:noFill/>
                    </a:lnR>
                    <a:lnT>
                      <a:noFill/>
                    </a:lnT>
                    <a:lnB>
                      <a:noFill/>
                    </a:lnB>
                    <a:lnTlToBr>
                      <a:noFill/>
                    </a:lnTlToBr>
                    <a:lnBlToTr>
                      <a:noFill/>
                    </a:lnBlToTr>
                    <a:noFill/>
                  </a:tcPr>
                </a:tc>
                <a:tc>
                  <a:txBody>
                    <a:bodyPr/>
                    <a:lstStyle/>
                    <a:p>
                      <a:pPr marL="0" marR="0" lvl="0" indent="0" algn="l" defTabSz="641350" rtl="0" eaLnBrk="1" fontAlgn="b"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rgbClr val="000000"/>
                          </a:solidFill>
                          <a:effectLst/>
                          <a:latin typeface="Calibri" pitchFamily="34" charset="0"/>
                        </a:rPr>
                        <a:t>IndependentTag</a:t>
                      </a:r>
                    </a:p>
                  </a:txBody>
                  <a:tcPr marL="9113" marR="9113" marT="9113" marB="0" anchor="b" horzOverflow="overflow">
                    <a:lnL>
                      <a:noFill/>
                    </a:lnL>
                    <a:lnR>
                      <a:noFill/>
                    </a:lnR>
                    <a:lnT>
                      <a:noFill/>
                    </a:lnT>
                    <a:lnB>
                      <a:noFill/>
                    </a:lnB>
                    <a:lnTlToBr>
                      <a:noFill/>
                    </a:lnTlToBr>
                    <a:lnBlToTr>
                      <a:noFill/>
                    </a:lnBlToTr>
                    <a:noFill/>
                  </a:tcPr>
                </a:tc>
                <a:tc>
                  <a:txBody>
                    <a:bodyPr/>
                    <a:lstStyle/>
                    <a:p>
                      <a:pPr marL="0" marR="0" lvl="0" indent="0" algn="l" defTabSz="641350" rtl="0" eaLnBrk="1" fontAlgn="b"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rgbClr val="000000"/>
                          </a:solidFill>
                          <a:effectLst/>
                          <a:latin typeface="Calibri" pitchFamily="34" charset="0"/>
                        </a:rPr>
                        <a:t>Door Tags</a:t>
                      </a:r>
                    </a:p>
                  </a:txBody>
                  <a:tcPr marL="9113" marR="9113" marT="9113" marB="0" anchor="b" horzOverflow="overflow">
                    <a:lnL>
                      <a:noFill/>
                    </a:lnL>
                    <a:lnR>
                      <a:noFill/>
                    </a:lnR>
                    <a:lnT>
                      <a:noFill/>
                    </a:lnT>
                    <a:lnB>
                      <a:noFill/>
                    </a:lnB>
                    <a:lnTlToBr>
                      <a:noFill/>
                    </a:lnTlToBr>
                    <a:lnBlToTr>
                      <a:noFill/>
                    </a:lnBlToTr>
                    <a:noFill/>
                  </a:tcPr>
                </a:tc>
              </a:tr>
              <a:tr h="195263">
                <a:tc>
                  <a:txBody>
                    <a:bodyPr/>
                    <a:lstStyle/>
                    <a:p>
                      <a:pPr marL="0" marR="0" lvl="0" indent="0" algn="l" defTabSz="641350" rtl="0" eaLnBrk="1" fontAlgn="b"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rgbClr val="000000"/>
                          </a:solidFill>
                          <a:effectLst/>
                          <a:latin typeface="Calibri" pitchFamily="34" charset="0"/>
                        </a:rPr>
                        <a:t>Window</a:t>
                      </a:r>
                    </a:p>
                  </a:txBody>
                  <a:tcPr marL="9113" marR="9113" marT="9113" marB="0" anchor="b" horzOverflow="overflow">
                    <a:lnL>
                      <a:noFill/>
                    </a:lnL>
                    <a:lnR>
                      <a:noFill/>
                    </a:lnR>
                    <a:lnT>
                      <a:noFill/>
                    </a:lnT>
                    <a:lnB>
                      <a:noFill/>
                    </a:lnB>
                    <a:lnTlToBr>
                      <a:noFill/>
                    </a:lnTlToBr>
                    <a:lnBlToTr>
                      <a:noFill/>
                    </a:lnBlToTr>
                    <a:noFill/>
                  </a:tcPr>
                </a:tc>
                <a:tc>
                  <a:txBody>
                    <a:bodyPr/>
                    <a:lstStyle/>
                    <a:p>
                      <a:pPr marL="0" marR="0" lvl="0" indent="0" algn="l" defTabSz="641350" rtl="0" eaLnBrk="1" fontAlgn="b"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rgbClr val="000000"/>
                          </a:solidFill>
                          <a:effectLst/>
                          <a:latin typeface="Calibri" pitchFamily="34" charset="0"/>
                        </a:rPr>
                        <a:t>Instance/InsertableInstance/FamilyInstance</a:t>
                      </a:r>
                    </a:p>
                  </a:txBody>
                  <a:tcPr marL="9113" marR="9113" marT="9113" marB="0" anchor="b" horzOverflow="overflow">
                    <a:lnL>
                      <a:noFill/>
                    </a:lnL>
                    <a:lnR>
                      <a:noFill/>
                    </a:lnR>
                    <a:lnT>
                      <a:noFill/>
                    </a:lnT>
                    <a:lnB>
                      <a:noFill/>
                    </a:lnB>
                    <a:lnTlToBr>
                      <a:noFill/>
                    </a:lnTlToBr>
                    <a:lnBlToTr>
                      <a:noFill/>
                    </a:lnBlToTr>
                    <a:noFill/>
                  </a:tcPr>
                </a:tc>
                <a:tc>
                  <a:txBody>
                    <a:bodyPr/>
                    <a:lstStyle/>
                    <a:p>
                      <a:pPr marL="0" marR="0" lvl="0" indent="0" algn="l" defTabSz="641350" rtl="0" eaLnBrk="1" fontAlgn="b"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rgbClr val="000000"/>
                          </a:solidFill>
                          <a:effectLst/>
                          <a:latin typeface="Calibri" pitchFamily="34" charset="0"/>
                        </a:rPr>
                        <a:t>Windows</a:t>
                      </a:r>
                    </a:p>
                  </a:txBody>
                  <a:tcPr marL="9113" marR="9113" marT="9113" marB="0" anchor="b" horzOverflow="overflow">
                    <a:lnL>
                      <a:noFill/>
                    </a:lnL>
                    <a:lnR>
                      <a:noFill/>
                    </a:lnR>
                    <a:lnT>
                      <a:noFill/>
                    </a:lnT>
                    <a:lnB>
                      <a:noFill/>
                    </a:lnB>
                    <a:lnTlToBr>
                      <a:noFill/>
                    </a:lnTlToBr>
                    <a:lnBlToTr>
                      <a:noFill/>
                    </a:lnBlToTr>
                    <a:noFill/>
                  </a:tcPr>
                </a:tc>
              </a:tr>
              <a:tr h="195263">
                <a:tc>
                  <a:txBody>
                    <a:bodyPr/>
                    <a:lstStyle/>
                    <a:p>
                      <a:pPr marL="0" marR="0" lvl="0" indent="0" algn="l" defTabSz="641350" rtl="0" eaLnBrk="1" fontAlgn="b"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rgbClr val="000000"/>
                          </a:solidFill>
                          <a:effectLst/>
                          <a:latin typeface="Calibri" pitchFamily="34" charset="0"/>
                        </a:rPr>
                        <a:t>WindowTag</a:t>
                      </a:r>
                    </a:p>
                  </a:txBody>
                  <a:tcPr marL="9113" marR="9113" marT="9113" marB="0" anchor="b" horzOverflow="overflow">
                    <a:lnL>
                      <a:noFill/>
                    </a:lnL>
                    <a:lnR>
                      <a:noFill/>
                    </a:lnR>
                    <a:lnT>
                      <a:noFill/>
                    </a:lnT>
                    <a:lnB>
                      <a:noFill/>
                    </a:lnB>
                    <a:lnTlToBr>
                      <a:noFill/>
                    </a:lnTlToBr>
                    <a:lnBlToTr>
                      <a:noFill/>
                    </a:lnBlToTr>
                    <a:noFill/>
                  </a:tcPr>
                </a:tc>
                <a:tc>
                  <a:txBody>
                    <a:bodyPr/>
                    <a:lstStyle/>
                    <a:p>
                      <a:pPr marL="0" marR="0" lvl="0" indent="0" algn="l" defTabSz="641350" rtl="0" eaLnBrk="1" fontAlgn="b"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rgbClr val="000000"/>
                          </a:solidFill>
                          <a:effectLst/>
                          <a:latin typeface="Calibri" pitchFamily="34" charset="0"/>
                        </a:rPr>
                        <a:t>IndependentTag</a:t>
                      </a:r>
                    </a:p>
                  </a:txBody>
                  <a:tcPr marL="9113" marR="9113" marT="9113" marB="0" anchor="b" horzOverflow="overflow">
                    <a:lnL>
                      <a:noFill/>
                    </a:lnL>
                    <a:lnR>
                      <a:noFill/>
                    </a:lnR>
                    <a:lnT>
                      <a:noFill/>
                    </a:lnT>
                    <a:lnB>
                      <a:noFill/>
                    </a:lnB>
                    <a:lnTlToBr>
                      <a:noFill/>
                    </a:lnTlToBr>
                    <a:lnBlToTr>
                      <a:noFill/>
                    </a:lnBlToTr>
                    <a:noFill/>
                  </a:tcPr>
                </a:tc>
                <a:tc>
                  <a:txBody>
                    <a:bodyPr/>
                    <a:lstStyle/>
                    <a:p>
                      <a:pPr marL="0" marR="0" lvl="0" indent="0" algn="l" defTabSz="641350" rtl="0" eaLnBrk="1" fontAlgn="b"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rgbClr val="000000"/>
                          </a:solidFill>
                          <a:effectLst/>
                          <a:latin typeface="Calibri" pitchFamily="34" charset="0"/>
                        </a:rPr>
                        <a:t>Window Tags</a:t>
                      </a:r>
                    </a:p>
                  </a:txBody>
                  <a:tcPr marL="9113" marR="9113" marT="9113" marB="0" anchor="b" horzOverflow="overflow">
                    <a:lnL>
                      <a:noFill/>
                    </a:lnL>
                    <a:lnR>
                      <a:noFill/>
                    </a:lnR>
                    <a:lnT>
                      <a:noFill/>
                    </a:lnT>
                    <a:lnB>
                      <a:noFill/>
                    </a:lnB>
                    <a:lnTlToBr>
                      <a:noFill/>
                    </a:lnTlToBr>
                    <a:lnBlToTr>
                      <a:noFill/>
                    </a:lnBlToTr>
                    <a:noFill/>
                  </a:tcPr>
                </a:tc>
              </a:tr>
              <a:tr h="195263">
                <a:tc>
                  <a:txBody>
                    <a:bodyPr/>
                    <a:lstStyle/>
                    <a:p>
                      <a:pPr marL="0" marR="0" lvl="0" indent="0" algn="l" defTabSz="641350" rtl="0" eaLnBrk="1" fontAlgn="b"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rgbClr val="000000"/>
                          </a:solidFill>
                          <a:effectLst/>
                          <a:latin typeface="Calibri" pitchFamily="34" charset="0"/>
                        </a:rPr>
                        <a:t>Opening</a:t>
                      </a:r>
                    </a:p>
                  </a:txBody>
                  <a:tcPr marL="9113" marR="9113" marT="9113" marB="0" anchor="b" horzOverflow="overflow">
                    <a:lnL>
                      <a:noFill/>
                    </a:lnL>
                    <a:lnR>
                      <a:noFill/>
                    </a:lnR>
                    <a:lnT>
                      <a:noFill/>
                    </a:lnT>
                    <a:lnB>
                      <a:noFill/>
                    </a:lnB>
                    <a:lnTlToBr>
                      <a:noFill/>
                    </a:lnTlToBr>
                    <a:lnBlToTr>
                      <a:noFill/>
                    </a:lnBlToTr>
                    <a:noFill/>
                  </a:tcPr>
                </a:tc>
                <a:tc>
                  <a:txBody>
                    <a:bodyPr/>
                    <a:lstStyle/>
                    <a:p>
                      <a:pPr marL="0" marR="0" lvl="0" indent="0" algn="l" defTabSz="641350" rtl="0" eaLnBrk="1" fontAlgn="b"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rgbClr val="000000"/>
                          </a:solidFill>
                          <a:effectLst/>
                          <a:latin typeface="Calibri" pitchFamily="34" charset="0"/>
                        </a:rPr>
                        <a:t>Opening </a:t>
                      </a:r>
                    </a:p>
                  </a:txBody>
                  <a:tcPr marL="9113" marR="9113" marT="9113" marB="0" anchor="b" horzOverflow="overflow">
                    <a:lnL>
                      <a:noFill/>
                    </a:lnL>
                    <a:lnR>
                      <a:noFill/>
                    </a:lnR>
                    <a:lnT>
                      <a:noFill/>
                    </a:lnT>
                    <a:lnB>
                      <a:noFill/>
                    </a:lnB>
                    <a:lnTlToBr>
                      <a:noFill/>
                    </a:lnTlToBr>
                    <a:lnBlToTr>
                      <a:noFill/>
                    </a:lnBlToTr>
                    <a:noFill/>
                  </a:tcPr>
                </a:tc>
                <a:tc>
                  <a:txBody>
                    <a:bodyPr/>
                    <a:lstStyle/>
                    <a:p>
                      <a:pPr marL="0" marR="0" lvl="0" indent="0" algn="l" defTabSz="641350" rtl="0" eaLnBrk="1" fontAlgn="b"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rgbClr val="FF0000"/>
                          </a:solidFill>
                          <a:effectLst/>
                          <a:latin typeface="Calibri" pitchFamily="34" charset="0"/>
                        </a:rPr>
                        <a:t>&lt; null &gt; </a:t>
                      </a:r>
                    </a:p>
                  </a:txBody>
                  <a:tcPr marL="9113" marR="9113" marT="9113" marB="0" anchor="b" horzOverflow="overflow">
                    <a:lnL>
                      <a:noFill/>
                    </a:lnL>
                    <a:lnR>
                      <a:noFill/>
                    </a:lnR>
                    <a:lnT>
                      <a:noFill/>
                    </a:lnT>
                    <a:lnB>
                      <a:noFill/>
                    </a:lnB>
                    <a:lnTlToBr>
                      <a:noFill/>
                    </a:lnTlToBr>
                    <a:lnBlToTr>
                      <a:noFill/>
                    </a:lnBlToTr>
                    <a:noFill/>
                  </a:tcPr>
                </a:tc>
              </a:tr>
              <a:tr h="195263">
                <a:tc>
                  <a:txBody>
                    <a:bodyPr/>
                    <a:lstStyle/>
                    <a:p>
                      <a:pPr marL="0" marR="0" lvl="0" indent="0" algn="l" defTabSz="641350" rtl="0" eaLnBrk="1" fontAlgn="b"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rgbClr val="000000"/>
                          </a:solidFill>
                          <a:effectLst/>
                          <a:latin typeface="Calibri" pitchFamily="34" charset="0"/>
                        </a:rPr>
                        <a:t>Floor</a:t>
                      </a:r>
                    </a:p>
                  </a:txBody>
                  <a:tcPr marL="9113" marR="9113" marT="9113" marB="0" anchor="b" horzOverflow="overflow">
                    <a:lnL>
                      <a:noFill/>
                    </a:lnL>
                    <a:lnR>
                      <a:noFill/>
                    </a:lnR>
                    <a:lnT>
                      <a:noFill/>
                    </a:lnT>
                    <a:lnB>
                      <a:noFill/>
                    </a:lnB>
                    <a:lnTlToBr>
                      <a:noFill/>
                    </a:lnTlToBr>
                    <a:lnBlToTr>
                      <a:noFill/>
                    </a:lnBlToTr>
                    <a:noFill/>
                  </a:tcPr>
                </a:tc>
                <a:tc>
                  <a:txBody>
                    <a:bodyPr/>
                    <a:lstStyle/>
                    <a:p>
                      <a:pPr marL="0" marR="0" lvl="0" indent="0" algn="l" defTabSz="641350" rtl="0" eaLnBrk="1" fontAlgn="b"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rgbClr val="000000"/>
                          </a:solidFill>
                          <a:effectLst/>
                          <a:latin typeface="Calibri" pitchFamily="34" charset="0"/>
                        </a:rPr>
                        <a:t>HostObject/Floor</a:t>
                      </a:r>
                    </a:p>
                  </a:txBody>
                  <a:tcPr marL="9113" marR="9113" marT="9113" marB="0" anchor="b" horzOverflow="overflow">
                    <a:lnL>
                      <a:noFill/>
                    </a:lnL>
                    <a:lnR>
                      <a:noFill/>
                    </a:lnR>
                    <a:lnT>
                      <a:noFill/>
                    </a:lnT>
                    <a:lnB>
                      <a:noFill/>
                    </a:lnB>
                    <a:lnTlToBr>
                      <a:noFill/>
                    </a:lnTlToBr>
                    <a:lnBlToTr>
                      <a:noFill/>
                    </a:lnBlToTr>
                    <a:noFill/>
                  </a:tcPr>
                </a:tc>
                <a:tc>
                  <a:txBody>
                    <a:bodyPr/>
                    <a:lstStyle/>
                    <a:p>
                      <a:pPr marL="0" marR="0" lvl="0" indent="0" algn="l" defTabSz="641350" rtl="0" eaLnBrk="1" fontAlgn="b"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rgbClr val="000000"/>
                          </a:solidFill>
                          <a:effectLst/>
                          <a:latin typeface="Calibri" pitchFamily="34" charset="0"/>
                        </a:rPr>
                        <a:t>Floors</a:t>
                      </a:r>
                    </a:p>
                  </a:txBody>
                  <a:tcPr marL="9113" marR="9113" marT="9113" marB="0" anchor="b" horzOverflow="overflow">
                    <a:lnL>
                      <a:noFill/>
                    </a:lnL>
                    <a:lnR>
                      <a:noFill/>
                    </a:lnR>
                    <a:lnT>
                      <a:noFill/>
                    </a:lnT>
                    <a:lnB>
                      <a:noFill/>
                    </a:lnB>
                    <a:lnTlToBr>
                      <a:noFill/>
                    </a:lnTlToBr>
                    <a:lnBlToTr>
                      <a:noFill/>
                    </a:lnBlToTr>
                    <a:noFill/>
                  </a:tcPr>
                </a:tc>
              </a:tr>
              <a:tr h="195263">
                <a:tc>
                  <a:txBody>
                    <a:bodyPr/>
                    <a:lstStyle/>
                    <a:p>
                      <a:pPr marL="0" marR="0" lvl="0" indent="0" algn="l" defTabSz="641350" rtl="0" eaLnBrk="1" fontAlgn="b"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rgbClr val="000000"/>
                          </a:solidFill>
                          <a:effectLst/>
                          <a:latin typeface="Calibri" pitchFamily="34" charset="0"/>
                        </a:rPr>
                        <a:t>Ceiling </a:t>
                      </a:r>
                    </a:p>
                  </a:txBody>
                  <a:tcPr marL="9113" marR="9113" marT="9113" marB="0" anchor="b" horzOverflow="overflow">
                    <a:lnL>
                      <a:noFill/>
                    </a:lnL>
                    <a:lnR>
                      <a:noFill/>
                    </a:lnR>
                    <a:lnT>
                      <a:noFill/>
                    </a:lnT>
                    <a:lnB>
                      <a:noFill/>
                    </a:lnB>
                    <a:lnTlToBr>
                      <a:noFill/>
                    </a:lnTlToBr>
                    <a:lnBlToTr>
                      <a:noFill/>
                    </a:lnBlToTr>
                    <a:noFill/>
                  </a:tcPr>
                </a:tc>
                <a:tc>
                  <a:txBody>
                    <a:bodyPr/>
                    <a:lstStyle/>
                    <a:p>
                      <a:pPr marL="0" marR="0" lvl="0" indent="0" algn="l" defTabSz="641350" rtl="0" eaLnBrk="1" fontAlgn="b"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rgbClr val="00B050"/>
                          </a:solidFill>
                          <a:effectLst/>
                          <a:latin typeface="Calibri" pitchFamily="34" charset="0"/>
                        </a:rPr>
                        <a:t>Element</a:t>
                      </a:r>
                    </a:p>
                  </a:txBody>
                  <a:tcPr marL="9113" marR="9113" marT="9113" marB="0" anchor="b" horzOverflow="overflow">
                    <a:lnL>
                      <a:noFill/>
                    </a:lnL>
                    <a:lnR>
                      <a:noFill/>
                    </a:lnR>
                    <a:lnT>
                      <a:noFill/>
                    </a:lnT>
                    <a:lnB>
                      <a:noFill/>
                    </a:lnB>
                    <a:lnTlToBr>
                      <a:noFill/>
                    </a:lnTlToBr>
                    <a:lnBlToTr>
                      <a:noFill/>
                    </a:lnBlToTr>
                    <a:noFill/>
                  </a:tcPr>
                </a:tc>
                <a:tc>
                  <a:txBody>
                    <a:bodyPr/>
                    <a:lstStyle/>
                    <a:p>
                      <a:pPr marL="0" marR="0" lvl="0" indent="0" algn="l" defTabSz="641350" rtl="0" eaLnBrk="1" fontAlgn="b"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rgbClr val="000000"/>
                          </a:solidFill>
                          <a:effectLst/>
                          <a:latin typeface="Calibri" pitchFamily="34" charset="0"/>
                        </a:rPr>
                        <a:t>Ceilings</a:t>
                      </a:r>
                    </a:p>
                  </a:txBody>
                  <a:tcPr marL="9113" marR="9113" marT="9113" marB="0" anchor="b" horzOverflow="overflow">
                    <a:lnL>
                      <a:noFill/>
                    </a:lnL>
                    <a:lnR>
                      <a:noFill/>
                    </a:lnR>
                    <a:lnT>
                      <a:noFill/>
                    </a:lnT>
                    <a:lnB>
                      <a:noFill/>
                    </a:lnB>
                    <a:lnTlToBr>
                      <a:noFill/>
                    </a:lnTlToBr>
                    <a:lnBlToTr>
                      <a:noFill/>
                    </a:lnBlToTr>
                    <a:noFill/>
                  </a:tcPr>
                </a:tc>
              </a:tr>
              <a:tr h="195263">
                <a:tc>
                  <a:txBody>
                    <a:bodyPr/>
                    <a:lstStyle/>
                    <a:p>
                      <a:pPr marL="0" marR="0" lvl="0" indent="0" algn="l" defTabSz="641350" rtl="0" eaLnBrk="1" fontAlgn="b"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rgbClr val="000000"/>
                          </a:solidFill>
                          <a:effectLst/>
                          <a:latin typeface="Calibri" pitchFamily="34" charset="0"/>
                        </a:rPr>
                        <a:t>Roof</a:t>
                      </a:r>
                    </a:p>
                  </a:txBody>
                  <a:tcPr marL="9113" marR="9113" marT="9113" marB="0" anchor="b" horzOverflow="overflow">
                    <a:lnL>
                      <a:noFill/>
                    </a:lnL>
                    <a:lnR>
                      <a:noFill/>
                    </a:lnR>
                    <a:lnT>
                      <a:noFill/>
                    </a:lnT>
                    <a:lnB>
                      <a:noFill/>
                    </a:lnB>
                    <a:lnTlToBr>
                      <a:noFill/>
                    </a:lnTlToBr>
                    <a:lnBlToTr>
                      <a:noFill/>
                    </a:lnBlToTr>
                    <a:noFill/>
                  </a:tcPr>
                </a:tc>
                <a:tc>
                  <a:txBody>
                    <a:bodyPr/>
                    <a:lstStyle/>
                    <a:p>
                      <a:pPr marL="0" marR="0" lvl="0" indent="0" algn="l" defTabSz="641350" rtl="0" eaLnBrk="1" fontAlgn="b"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rgbClr val="00B050"/>
                          </a:solidFill>
                          <a:effectLst/>
                          <a:latin typeface="Calibri" pitchFamily="34" charset="0"/>
                        </a:rPr>
                        <a:t>Element</a:t>
                      </a:r>
                    </a:p>
                  </a:txBody>
                  <a:tcPr marL="9113" marR="9113" marT="9113" marB="0" anchor="b" horzOverflow="overflow">
                    <a:lnL>
                      <a:noFill/>
                    </a:lnL>
                    <a:lnR>
                      <a:noFill/>
                    </a:lnR>
                    <a:lnT>
                      <a:noFill/>
                    </a:lnT>
                    <a:lnB>
                      <a:noFill/>
                    </a:lnB>
                    <a:lnTlToBr>
                      <a:noFill/>
                    </a:lnTlToBr>
                    <a:lnBlToTr>
                      <a:noFill/>
                    </a:lnBlToTr>
                    <a:noFill/>
                  </a:tcPr>
                </a:tc>
                <a:tc>
                  <a:txBody>
                    <a:bodyPr/>
                    <a:lstStyle/>
                    <a:p>
                      <a:pPr marL="0" marR="0" lvl="0" indent="0" algn="l" defTabSz="641350" rtl="0" eaLnBrk="1" fontAlgn="b"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rgbClr val="000000"/>
                          </a:solidFill>
                          <a:effectLst/>
                          <a:latin typeface="Calibri" pitchFamily="34" charset="0"/>
                        </a:rPr>
                        <a:t>Roofs</a:t>
                      </a:r>
                    </a:p>
                  </a:txBody>
                  <a:tcPr marL="9113" marR="9113" marT="9113" marB="0" anchor="b" horzOverflow="overflow">
                    <a:lnL>
                      <a:noFill/>
                    </a:lnL>
                    <a:lnR>
                      <a:noFill/>
                    </a:lnR>
                    <a:lnT>
                      <a:noFill/>
                    </a:lnT>
                    <a:lnB>
                      <a:noFill/>
                    </a:lnB>
                    <a:lnTlToBr>
                      <a:noFill/>
                    </a:lnTlToBr>
                    <a:lnBlToTr>
                      <a:noFill/>
                    </a:lnBlToTr>
                    <a:noFill/>
                  </a:tcPr>
                </a:tc>
              </a:tr>
              <a:tr h="195263">
                <a:tc>
                  <a:txBody>
                    <a:bodyPr/>
                    <a:lstStyle/>
                    <a:p>
                      <a:pPr marL="0" marR="0" lvl="0" indent="0" algn="l" defTabSz="641350" rtl="0" eaLnBrk="1" fontAlgn="b"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rgbClr val="000000"/>
                          </a:solidFill>
                          <a:effectLst/>
                          <a:latin typeface="Calibri" pitchFamily="34" charset="0"/>
                        </a:rPr>
                        <a:t>Column </a:t>
                      </a:r>
                    </a:p>
                  </a:txBody>
                  <a:tcPr marL="9113" marR="9113" marT="9113" marB="0" anchor="b" horzOverflow="overflow">
                    <a:lnL>
                      <a:noFill/>
                    </a:lnL>
                    <a:lnR>
                      <a:noFill/>
                    </a:lnR>
                    <a:lnT>
                      <a:noFill/>
                    </a:lnT>
                    <a:lnB>
                      <a:noFill/>
                    </a:lnB>
                    <a:lnTlToBr>
                      <a:noFill/>
                    </a:lnTlToBr>
                    <a:lnBlToTr>
                      <a:noFill/>
                    </a:lnBlToTr>
                    <a:noFill/>
                  </a:tcPr>
                </a:tc>
                <a:tc>
                  <a:txBody>
                    <a:bodyPr/>
                    <a:lstStyle/>
                    <a:p>
                      <a:pPr marL="0" marR="0" lvl="0" indent="0" algn="l" defTabSz="641350" rtl="0" eaLnBrk="1" fontAlgn="b"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rgbClr val="000000"/>
                          </a:solidFill>
                          <a:effectLst/>
                          <a:latin typeface="Calibri" pitchFamily="34" charset="0"/>
                        </a:rPr>
                        <a:t>Instance/InsertableInstance/FamilyInstance</a:t>
                      </a:r>
                    </a:p>
                  </a:txBody>
                  <a:tcPr marL="9113" marR="9113" marT="9113" marB="0" anchor="b" horzOverflow="overflow">
                    <a:lnL>
                      <a:noFill/>
                    </a:lnL>
                    <a:lnR>
                      <a:noFill/>
                    </a:lnR>
                    <a:lnT>
                      <a:noFill/>
                    </a:lnT>
                    <a:lnB>
                      <a:noFill/>
                    </a:lnB>
                    <a:lnTlToBr>
                      <a:noFill/>
                    </a:lnTlToBr>
                    <a:lnBlToTr>
                      <a:noFill/>
                    </a:lnBlToTr>
                    <a:noFill/>
                  </a:tcPr>
                </a:tc>
                <a:tc>
                  <a:txBody>
                    <a:bodyPr/>
                    <a:lstStyle/>
                    <a:p>
                      <a:pPr marL="0" marR="0" lvl="0" indent="0" algn="l" defTabSz="641350" rtl="0" eaLnBrk="1" fontAlgn="b"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rgbClr val="000000"/>
                          </a:solidFill>
                          <a:effectLst/>
                          <a:latin typeface="Calibri" pitchFamily="34" charset="0"/>
                        </a:rPr>
                        <a:t>Columns</a:t>
                      </a:r>
                    </a:p>
                  </a:txBody>
                  <a:tcPr marL="9113" marR="9113" marT="9113" marB="0" anchor="b" horzOverflow="overflow">
                    <a:lnL>
                      <a:noFill/>
                    </a:lnL>
                    <a:lnR>
                      <a:noFill/>
                    </a:lnR>
                    <a:lnT>
                      <a:noFill/>
                    </a:lnT>
                    <a:lnB>
                      <a:noFill/>
                    </a:lnB>
                    <a:lnTlToBr>
                      <a:noFill/>
                    </a:lnTlToBr>
                    <a:lnBlToTr>
                      <a:noFill/>
                    </a:lnBlToTr>
                    <a:noFill/>
                  </a:tcPr>
                </a:tc>
              </a:tr>
              <a:tr h="195263">
                <a:tc>
                  <a:txBody>
                    <a:bodyPr/>
                    <a:lstStyle/>
                    <a:p>
                      <a:pPr marL="0" marR="0" lvl="0" indent="0" algn="l" defTabSz="641350" rtl="0" eaLnBrk="1" fontAlgn="b"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rgbClr val="000000"/>
                          </a:solidFill>
                          <a:effectLst/>
                          <a:latin typeface="Calibri" pitchFamily="34" charset="0"/>
                        </a:rPr>
                        <a:t>Component (Desk)</a:t>
                      </a:r>
                    </a:p>
                  </a:txBody>
                  <a:tcPr marL="9113" marR="9113" marT="9113" marB="0" anchor="b" horzOverflow="overflow">
                    <a:lnL>
                      <a:noFill/>
                    </a:lnL>
                    <a:lnR>
                      <a:noFill/>
                    </a:lnR>
                    <a:lnT>
                      <a:noFill/>
                    </a:lnT>
                    <a:lnB>
                      <a:noFill/>
                    </a:lnB>
                    <a:lnTlToBr>
                      <a:noFill/>
                    </a:lnTlToBr>
                    <a:lnBlToTr>
                      <a:noFill/>
                    </a:lnBlToTr>
                    <a:noFill/>
                  </a:tcPr>
                </a:tc>
                <a:tc>
                  <a:txBody>
                    <a:bodyPr/>
                    <a:lstStyle/>
                    <a:p>
                      <a:pPr marL="0" marR="0" lvl="0" indent="0" algn="l" defTabSz="641350" rtl="0" eaLnBrk="1" fontAlgn="b"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rgbClr val="000000"/>
                          </a:solidFill>
                          <a:effectLst/>
                          <a:latin typeface="Calibri" pitchFamily="34" charset="0"/>
                        </a:rPr>
                        <a:t>Instance/InsertableInstance/FamilyInstance</a:t>
                      </a:r>
                    </a:p>
                  </a:txBody>
                  <a:tcPr marL="9113" marR="9113" marT="9113" marB="0" anchor="b" horzOverflow="overflow">
                    <a:lnL>
                      <a:noFill/>
                    </a:lnL>
                    <a:lnR>
                      <a:noFill/>
                    </a:lnR>
                    <a:lnT>
                      <a:noFill/>
                    </a:lnT>
                    <a:lnB>
                      <a:noFill/>
                    </a:lnB>
                    <a:lnTlToBr>
                      <a:noFill/>
                    </a:lnTlToBr>
                    <a:lnBlToTr>
                      <a:noFill/>
                    </a:lnBlToTr>
                    <a:noFill/>
                  </a:tcPr>
                </a:tc>
                <a:tc>
                  <a:txBody>
                    <a:bodyPr/>
                    <a:lstStyle/>
                    <a:p>
                      <a:pPr marL="0" marR="0" lvl="0" indent="0" algn="l" defTabSz="641350" rtl="0" eaLnBrk="1" fontAlgn="b"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rgbClr val="000000"/>
                          </a:solidFill>
                          <a:effectLst/>
                          <a:latin typeface="Calibri" pitchFamily="34" charset="0"/>
                        </a:rPr>
                        <a:t>Furniture</a:t>
                      </a:r>
                    </a:p>
                  </a:txBody>
                  <a:tcPr marL="9113" marR="9113" marT="9113" marB="0" anchor="b" horzOverflow="overflow">
                    <a:lnL>
                      <a:noFill/>
                    </a:lnL>
                    <a:lnR>
                      <a:noFill/>
                    </a:lnR>
                    <a:lnT>
                      <a:noFill/>
                    </a:lnT>
                    <a:lnB>
                      <a:noFill/>
                    </a:lnB>
                    <a:lnTlToBr>
                      <a:noFill/>
                    </a:lnTlToBr>
                    <a:lnBlToTr>
                      <a:noFill/>
                    </a:lnBlToTr>
                    <a:noFill/>
                  </a:tcPr>
                </a:tc>
              </a:tr>
              <a:tr h="195263">
                <a:tc>
                  <a:txBody>
                    <a:bodyPr/>
                    <a:lstStyle/>
                    <a:p>
                      <a:pPr marL="0" marR="0" lvl="0" indent="0" algn="l" defTabSz="641350" rtl="0" eaLnBrk="1" fontAlgn="b"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rgbClr val="000000"/>
                          </a:solidFill>
                          <a:effectLst/>
                          <a:latin typeface="Calibri" pitchFamily="34" charset="0"/>
                        </a:rPr>
                        <a:t>Stair</a:t>
                      </a:r>
                    </a:p>
                  </a:txBody>
                  <a:tcPr marL="9113" marR="9113" marT="9113" marB="0" anchor="b" horzOverflow="overflow">
                    <a:lnL>
                      <a:noFill/>
                    </a:lnL>
                    <a:lnR>
                      <a:noFill/>
                    </a:lnR>
                    <a:lnT>
                      <a:noFill/>
                    </a:lnT>
                    <a:lnB>
                      <a:noFill/>
                    </a:lnB>
                    <a:lnTlToBr>
                      <a:noFill/>
                    </a:lnTlToBr>
                    <a:lnBlToTr>
                      <a:noFill/>
                    </a:lnBlToTr>
                    <a:noFill/>
                  </a:tcPr>
                </a:tc>
                <a:tc>
                  <a:txBody>
                    <a:bodyPr/>
                    <a:lstStyle/>
                    <a:p>
                      <a:pPr marL="0" marR="0" lvl="0" indent="0" algn="l" defTabSz="641350" rtl="0" eaLnBrk="1" fontAlgn="b"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rgbClr val="00B050"/>
                          </a:solidFill>
                          <a:effectLst/>
                          <a:latin typeface="Calibri" pitchFamily="34" charset="0"/>
                        </a:rPr>
                        <a:t>Element</a:t>
                      </a:r>
                    </a:p>
                  </a:txBody>
                  <a:tcPr marL="9113" marR="9113" marT="9113" marB="0" anchor="b" horzOverflow="overflow">
                    <a:lnL>
                      <a:noFill/>
                    </a:lnL>
                    <a:lnR>
                      <a:noFill/>
                    </a:lnR>
                    <a:lnT>
                      <a:noFill/>
                    </a:lnT>
                    <a:lnB>
                      <a:noFill/>
                    </a:lnB>
                    <a:lnTlToBr>
                      <a:noFill/>
                    </a:lnTlToBr>
                    <a:lnBlToTr>
                      <a:noFill/>
                    </a:lnBlToTr>
                    <a:noFill/>
                  </a:tcPr>
                </a:tc>
                <a:tc>
                  <a:txBody>
                    <a:bodyPr/>
                    <a:lstStyle/>
                    <a:p>
                      <a:pPr marL="0" marR="0" lvl="0" indent="0" algn="l" defTabSz="641350" rtl="0" eaLnBrk="1" fontAlgn="b"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rgbClr val="000000"/>
                          </a:solidFill>
                          <a:effectLst/>
                          <a:latin typeface="Calibri" pitchFamily="34" charset="0"/>
                        </a:rPr>
                        <a:t>Stairs</a:t>
                      </a:r>
                    </a:p>
                  </a:txBody>
                  <a:tcPr marL="9113" marR="9113" marT="9113" marB="0" anchor="b" horzOverflow="overflow">
                    <a:lnL>
                      <a:noFill/>
                    </a:lnL>
                    <a:lnR>
                      <a:noFill/>
                    </a:lnR>
                    <a:lnT>
                      <a:noFill/>
                    </a:lnT>
                    <a:lnB>
                      <a:noFill/>
                    </a:lnB>
                    <a:lnTlToBr>
                      <a:noFill/>
                    </a:lnTlToBr>
                    <a:lnBlToTr>
                      <a:noFill/>
                    </a:lnBlToTr>
                    <a:noFill/>
                  </a:tcPr>
                </a:tc>
              </a:tr>
              <a:tr h="195263">
                <a:tc>
                  <a:txBody>
                    <a:bodyPr/>
                    <a:lstStyle/>
                    <a:p>
                      <a:pPr marL="0" marR="0" lvl="0" indent="0" algn="l" defTabSz="641350" rtl="0" eaLnBrk="1" fontAlgn="b"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rgbClr val="000000"/>
                          </a:solidFill>
                          <a:effectLst/>
                          <a:latin typeface="Calibri" pitchFamily="34" charset="0"/>
                        </a:rPr>
                        <a:t>Railing</a:t>
                      </a:r>
                    </a:p>
                  </a:txBody>
                  <a:tcPr marL="9113" marR="9113" marT="9113" marB="0" anchor="b" horzOverflow="overflow">
                    <a:lnL>
                      <a:noFill/>
                    </a:lnL>
                    <a:lnR>
                      <a:noFill/>
                    </a:lnR>
                    <a:lnT>
                      <a:noFill/>
                    </a:lnT>
                    <a:lnB>
                      <a:noFill/>
                    </a:lnB>
                    <a:lnTlToBr>
                      <a:noFill/>
                    </a:lnTlToBr>
                    <a:lnBlToTr>
                      <a:noFill/>
                    </a:lnBlToTr>
                    <a:noFill/>
                  </a:tcPr>
                </a:tc>
                <a:tc>
                  <a:txBody>
                    <a:bodyPr/>
                    <a:lstStyle/>
                    <a:p>
                      <a:pPr marL="0" marR="0" lvl="0" indent="0" algn="l" defTabSz="641350" rtl="0" eaLnBrk="1" fontAlgn="b"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rgbClr val="00B050"/>
                          </a:solidFill>
                          <a:effectLst/>
                          <a:latin typeface="Calibri" pitchFamily="34" charset="0"/>
                        </a:rPr>
                        <a:t>Element</a:t>
                      </a:r>
                    </a:p>
                  </a:txBody>
                  <a:tcPr marL="9113" marR="9113" marT="9113" marB="0" anchor="b" horzOverflow="overflow">
                    <a:lnL>
                      <a:noFill/>
                    </a:lnL>
                    <a:lnR>
                      <a:noFill/>
                    </a:lnR>
                    <a:lnT>
                      <a:noFill/>
                    </a:lnT>
                    <a:lnB>
                      <a:noFill/>
                    </a:lnB>
                    <a:lnTlToBr>
                      <a:noFill/>
                    </a:lnTlToBr>
                    <a:lnBlToTr>
                      <a:noFill/>
                    </a:lnBlToTr>
                    <a:noFill/>
                  </a:tcPr>
                </a:tc>
                <a:tc>
                  <a:txBody>
                    <a:bodyPr/>
                    <a:lstStyle/>
                    <a:p>
                      <a:pPr marL="0" marR="0" lvl="0" indent="0" algn="l" defTabSz="641350" rtl="0" eaLnBrk="1" fontAlgn="b"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rgbClr val="000000"/>
                          </a:solidFill>
                          <a:effectLst/>
                          <a:latin typeface="Calibri" pitchFamily="34" charset="0"/>
                        </a:rPr>
                        <a:t>Railings</a:t>
                      </a:r>
                    </a:p>
                  </a:txBody>
                  <a:tcPr marL="9113" marR="9113" marT="9113" marB="0" anchor="b" horzOverflow="overflow">
                    <a:lnL>
                      <a:noFill/>
                    </a:lnL>
                    <a:lnR>
                      <a:noFill/>
                    </a:lnR>
                    <a:lnT>
                      <a:noFill/>
                    </a:lnT>
                    <a:lnB>
                      <a:noFill/>
                    </a:lnB>
                    <a:lnTlToBr>
                      <a:noFill/>
                    </a:lnTlToBr>
                    <a:lnBlToTr>
                      <a:noFill/>
                    </a:lnBlToTr>
                    <a:noFill/>
                  </a:tcPr>
                </a:tc>
              </a:tr>
              <a:tr h="195263">
                <a:tc>
                  <a:txBody>
                    <a:bodyPr/>
                    <a:lstStyle/>
                    <a:p>
                      <a:pPr marL="0" marR="0" lvl="0" indent="0" algn="l" defTabSz="641350" rtl="0" eaLnBrk="1" fontAlgn="b"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rgbClr val="000000"/>
                          </a:solidFill>
                          <a:effectLst/>
                          <a:latin typeface="Calibri" pitchFamily="34" charset="0"/>
                        </a:rPr>
                        <a:t>Room </a:t>
                      </a:r>
                    </a:p>
                  </a:txBody>
                  <a:tcPr marL="9113" marR="9113" marT="9113" marB="0" anchor="b" horzOverflow="overflow">
                    <a:lnL>
                      <a:noFill/>
                    </a:lnL>
                    <a:lnR>
                      <a:noFill/>
                    </a:lnR>
                    <a:lnT>
                      <a:noFill/>
                    </a:lnT>
                    <a:lnB>
                      <a:noFill/>
                    </a:lnB>
                    <a:lnTlToBr>
                      <a:noFill/>
                    </a:lnTlToBr>
                    <a:lnBlToTr>
                      <a:noFill/>
                    </a:lnBlToTr>
                    <a:noFill/>
                  </a:tcPr>
                </a:tc>
                <a:tc>
                  <a:txBody>
                    <a:bodyPr/>
                    <a:lstStyle/>
                    <a:p>
                      <a:pPr marL="0" marR="0" lvl="0" indent="0" algn="l" defTabSz="641350" rtl="0" eaLnBrk="1" fontAlgn="b"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rgbClr val="000000"/>
                          </a:solidFill>
                          <a:effectLst/>
                          <a:latin typeface="Calibri" pitchFamily="34" charset="0"/>
                        </a:rPr>
                        <a:t>Room </a:t>
                      </a:r>
                    </a:p>
                  </a:txBody>
                  <a:tcPr marL="9113" marR="9113" marT="9113" marB="0" anchor="b" horzOverflow="overflow">
                    <a:lnL>
                      <a:noFill/>
                    </a:lnL>
                    <a:lnR>
                      <a:noFill/>
                    </a:lnR>
                    <a:lnT>
                      <a:noFill/>
                    </a:lnT>
                    <a:lnB>
                      <a:noFill/>
                    </a:lnB>
                    <a:lnTlToBr>
                      <a:noFill/>
                    </a:lnTlToBr>
                    <a:lnBlToTr>
                      <a:noFill/>
                    </a:lnBlToTr>
                    <a:noFill/>
                  </a:tcPr>
                </a:tc>
                <a:tc>
                  <a:txBody>
                    <a:bodyPr/>
                    <a:lstStyle/>
                    <a:p>
                      <a:pPr marL="0" marR="0" lvl="0" indent="0" algn="l" defTabSz="641350" rtl="0" eaLnBrk="1" fontAlgn="b"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rgbClr val="000000"/>
                          </a:solidFill>
                          <a:effectLst/>
                          <a:latin typeface="Calibri" pitchFamily="34" charset="0"/>
                        </a:rPr>
                        <a:t>Rooms</a:t>
                      </a:r>
                    </a:p>
                  </a:txBody>
                  <a:tcPr marL="9113" marR="9113" marT="9113" marB="0" anchor="b" horzOverflow="overflow">
                    <a:lnL>
                      <a:noFill/>
                    </a:lnL>
                    <a:lnR>
                      <a:noFill/>
                    </a:lnR>
                    <a:lnT>
                      <a:noFill/>
                    </a:lnT>
                    <a:lnB>
                      <a:noFill/>
                    </a:lnB>
                    <a:lnTlToBr>
                      <a:noFill/>
                    </a:lnTlToBr>
                    <a:lnBlToTr>
                      <a:noFill/>
                    </a:lnBlToTr>
                    <a:noFill/>
                  </a:tcPr>
                </a:tc>
              </a:tr>
              <a:tr h="195263">
                <a:tc>
                  <a:txBody>
                    <a:bodyPr/>
                    <a:lstStyle/>
                    <a:p>
                      <a:pPr marL="0" marR="0" lvl="0" indent="0" algn="l" defTabSz="641350" rtl="0" eaLnBrk="1" fontAlgn="b"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rgbClr val="000000"/>
                          </a:solidFill>
                          <a:effectLst/>
                          <a:latin typeface="Calibri" pitchFamily="34" charset="0"/>
                        </a:rPr>
                        <a:t>Room Tag</a:t>
                      </a:r>
                    </a:p>
                  </a:txBody>
                  <a:tcPr marL="9113" marR="9113" marT="9113" marB="0" anchor="b" horzOverflow="overflow">
                    <a:lnL>
                      <a:noFill/>
                    </a:lnL>
                    <a:lnR>
                      <a:noFill/>
                    </a:lnR>
                    <a:lnT>
                      <a:noFill/>
                    </a:lnT>
                    <a:lnB>
                      <a:noFill/>
                    </a:lnB>
                    <a:lnTlToBr>
                      <a:noFill/>
                    </a:lnTlToBr>
                    <a:lnBlToTr>
                      <a:noFill/>
                    </a:lnBlToTr>
                    <a:noFill/>
                  </a:tcPr>
                </a:tc>
                <a:tc>
                  <a:txBody>
                    <a:bodyPr/>
                    <a:lstStyle/>
                    <a:p>
                      <a:pPr marL="0" marR="0" lvl="0" indent="0" algn="l" defTabSz="641350" rtl="0" eaLnBrk="1" fontAlgn="b"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rgbClr val="000000"/>
                          </a:solidFill>
                          <a:effectLst/>
                          <a:latin typeface="Calibri" pitchFamily="34" charset="0"/>
                        </a:rPr>
                        <a:t>RoomTag</a:t>
                      </a:r>
                    </a:p>
                  </a:txBody>
                  <a:tcPr marL="9113" marR="9113" marT="9113" marB="0" anchor="b" horzOverflow="overflow">
                    <a:lnL>
                      <a:noFill/>
                    </a:lnL>
                    <a:lnR>
                      <a:noFill/>
                    </a:lnR>
                    <a:lnT>
                      <a:noFill/>
                    </a:lnT>
                    <a:lnB>
                      <a:noFill/>
                    </a:lnB>
                    <a:lnTlToBr>
                      <a:noFill/>
                    </a:lnTlToBr>
                    <a:lnBlToTr>
                      <a:noFill/>
                    </a:lnBlToTr>
                    <a:noFill/>
                  </a:tcPr>
                </a:tc>
                <a:tc>
                  <a:txBody>
                    <a:bodyPr/>
                    <a:lstStyle/>
                    <a:p>
                      <a:pPr marL="0" marR="0" lvl="0" indent="0" algn="l" defTabSz="641350" rtl="0" eaLnBrk="1" fontAlgn="b"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rgbClr val="000000"/>
                          </a:solidFill>
                          <a:effectLst/>
                          <a:latin typeface="Calibri" pitchFamily="34" charset="0"/>
                        </a:rPr>
                        <a:t>Room Tags</a:t>
                      </a:r>
                    </a:p>
                  </a:txBody>
                  <a:tcPr marL="9113" marR="9113" marT="9113" marB="0" anchor="b" horzOverflow="overflow">
                    <a:lnL>
                      <a:noFill/>
                    </a:lnL>
                    <a:lnR>
                      <a:noFill/>
                    </a:lnR>
                    <a:lnT>
                      <a:noFill/>
                    </a:lnT>
                    <a:lnB>
                      <a:noFill/>
                    </a:lnB>
                    <a:lnTlToBr>
                      <a:noFill/>
                    </a:lnTlToBr>
                    <a:lnBlToTr>
                      <a:noFill/>
                    </a:lnBlToTr>
                    <a:noFill/>
                  </a:tcPr>
                </a:tc>
              </a:tr>
              <a:tr h="195263">
                <a:tc>
                  <a:txBody>
                    <a:bodyPr/>
                    <a:lstStyle/>
                    <a:p>
                      <a:pPr marL="0" marR="0" lvl="0" indent="0" algn="l" defTabSz="641350" rtl="0" eaLnBrk="1" fontAlgn="b"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rgbClr val="000000"/>
                          </a:solidFill>
                          <a:effectLst/>
                          <a:latin typeface="Calibri" pitchFamily="34" charset="0"/>
                        </a:rPr>
                        <a:t>Grid</a:t>
                      </a:r>
                    </a:p>
                  </a:txBody>
                  <a:tcPr marL="9113" marR="9113" marT="9113" marB="0" anchor="b" horzOverflow="overflow">
                    <a:lnL>
                      <a:noFill/>
                    </a:lnL>
                    <a:lnR>
                      <a:noFill/>
                    </a:lnR>
                    <a:lnT>
                      <a:noFill/>
                    </a:lnT>
                    <a:lnB>
                      <a:noFill/>
                    </a:lnB>
                    <a:lnTlToBr>
                      <a:noFill/>
                    </a:lnTlToBr>
                    <a:lnBlToTr>
                      <a:noFill/>
                    </a:lnBlToTr>
                    <a:noFill/>
                  </a:tcPr>
                </a:tc>
                <a:tc>
                  <a:txBody>
                    <a:bodyPr/>
                    <a:lstStyle/>
                    <a:p>
                      <a:pPr marL="0" marR="0" lvl="0" indent="0" algn="l" defTabSz="641350" rtl="0" eaLnBrk="1" fontAlgn="b"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rgbClr val="000000"/>
                          </a:solidFill>
                          <a:effectLst/>
                          <a:latin typeface="Calibri" pitchFamily="34" charset="0"/>
                        </a:rPr>
                        <a:t>Grid</a:t>
                      </a:r>
                    </a:p>
                  </a:txBody>
                  <a:tcPr marL="9113" marR="9113" marT="9113" marB="0" anchor="b" horzOverflow="overflow">
                    <a:lnL>
                      <a:noFill/>
                    </a:lnL>
                    <a:lnR>
                      <a:noFill/>
                    </a:lnR>
                    <a:lnT>
                      <a:noFill/>
                    </a:lnT>
                    <a:lnB>
                      <a:noFill/>
                    </a:lnB>
                    <a:lnTlToBr>
                      <a:noFill/>
                    </a:lnTlToBr>
                    <a:lnBlToTr>
                      <a:noFill/>
                    </a:lnBlToTr>
                    <a:noFill/>
                  </a:tcPr>
                </a:tc>
                <a:tc>
                  <a:txBody>
                    <a:bodyPr/>
                    <a:lstStyle/>
                    <a:p>
                      <a:pPr marL="0" marR="0" lvl="0" indent="0" algn="l" defTabSz="641350" rtl="0" eaLnBrk="1" fontAlgn="b"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rgbClr val="000000"/>
                          </a:solidFill>
                          <a:effectLst/>
                          <a:latin typeface="Calibri" pitchFamily="34" charset="0"/>
                        </a:rPr>
                        <a:t>Grids</a:t>
                      </a:r>
                    </a:p>
                  </a:txBody>
                  <a:tcPr marL="9113" marR="9113" marT="9113" marB="0" anchor="b" horzOverflow="overflow">
                    <a:lnL>
                      <a:noFill/>
                    </a:lnL>
                    <a:lnR>
                      <a:noFill/>
                    </a:lnR>
                    <a:lnT>
                      <a:noFill/>
                    </a:lnT>
                    <a:lnB>
                      <a:noFill/>
                    </a:lnB>
                    <a:lnTlToBr>
                      <a:noFill/>
                    </a:lnTlToBr>
                    <a:lnBlToTr>
                      <a:noFill/>
                    </a:lnBlToTr>
                    <a:noFill/>
                  </a:tcPr>
                </a:tc>
              </a:tr>
              <a:tr h="195263">
                <a:tc>
                  <a:txBody>
                    <a:bodyPr/>
                    <a:lstStyle/>
                    <a:p>
                      <a:pPr marL="0" marR="0" lvl="0" indent="0" algn="l" defTabSz="641350" rtl="0" eaLnBrk="1" fontAlgn="b"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rgbClr val="000000"/>
                          </a:solidFill>
                          <a:effectLst/>
                          <a:latin typeface="Calibri" pitchFamily="34" charset="0"/>
                        </a:rPr>
                        <a:t>Lines</a:t>
                      </a:r>
                    </a:p>
                  </a:txBody>
                  <a:tcPr marL="9113" marR="9113" marT="9113" marB="0" anchor="b" horzOverflow="overflow">
                    <a:lnL>
                      <a:noFill/>
                    </a:lnL>
                    <a:lnR>
                      <a:noFill/>
                    </a:lnR>
                    <a:lnT>
                      <a:noFill/>
                    </a:lnT>
                    <a:lnB>
                      <a:noFill/>
                    </a:lnB>
                    <a:lnTlToBr>
                      <a:noFill/>
                    </a:lnTlToBr>
                    <a:lnBlToTr>
                      <a:noFill/>
                    </a:lnBlToTr>
                    <a:noFill/>
                  </a:tcPr>
                </a:tc>
                <a:tc>
                  <a:txBody>
                    <a:bodyPr/>
                    <a:lstStyle/>
                    <a:p>
                      <a:pPr marL="0" marR="0" lvl="0" indent="0" algn="l" defTabSz="641350" rtl="0" eaLnBrk="1" fontAlgn="b"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rgbClr val="000000"/>
                          </a:solidFill>
                          <a:effectLst/>
                          <a:latin typeface="Calibri" pitchFamily="34" charset="0"/>
                        </a:rPr>
                        <a:t>ModelCurve/ModelLine</a:t>
                      </a:r>
                    </a:p>
                  </a:txBody>
                  <a:tcPr marL="9113" marR="9113" marT="9113" marB="0" anchor="b" horzOverflow="overflow">
                    <a:lnL>
                      <a:noFill/>
                    </a:lnL>
                    <a:lnR>
                      <a:noFill/>
                    </a:lnR>
                    <a:lnT>
                      <a:noFill/>
                    </a:lnT>
                    <a:lnB>
                      <a:noFill/>
                    </a:lnB>
                    <a:lnTlToBr>
                      <a:noFill/>
                    </a:lnTlToBr>
                    <a:lnBlToTr>
                      <a:noFill/>
                    </a:lnBlToTr>
                    <a:noFill/>
                  </a:tcPr>
                </a:tc>
                <a:tc>
                  <a:txBody>
                    <a:bodyPr/>
                    <a:lstStyle/>
                    <a:p>
                      <a:pPr marL="0" marR="0" lvl="0" indent="0" algn="l" defTabSz="641350" rtl="0" eaLnBrk="1" fontAlgn="b"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rgbClr val="000000"/>
                          </a:solidFill>
                          <a:effectLst/>
                          <a:latin typeface="Calibri" pitchFamily="34" charset="0"/>
                        </a:rPr>
                        <a:t>Lines</a:t>
                      </a:r>
                    </a:p>
                  </a:txBody>
                  <a:tcPr marL="9113" marR="9113" marT="9113" marB="0" anchor="b" horzOverflow="overflow">
                    <a:lnL>
                      <a:noFill/>
                    </a:lnL>
                    <a:lnR>
                      <a:noFill/>
                    </a:lnR>
                    <a:lnT>
                      <a:noFill/>
                    </a:lnT>
                    <a:lnB>
                      <a:noFill/>
                    </a:lnB>
                    <a:lnTlToBr>
                      <a:noFill/>
                    </a:lnTlToBr>
                    <a:lnBlToTr>
                      <a:noFill/>
                    </a:lnBlToTr>
                    <a:noFill/>
                  </a:tcPr>
                </a:tc>
              </a:tr>
              <a:tr h="195263">
                <a:tc>
                  <a:txBody>
                    <a:bodyPr/>
                    <a:lstStyle/>
                    <a:p>
                      <a:pPr marL="0" marR="0" lvl="0" indent="0" algn="l" defTabSz="641350" rtl="0" eaLnBrk="1" fontAlgn="b"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rgbClr val="000000"/>
                          </a:solidFill>
                          <a:effectLst/>
                          <a:latin typeface="Calibri" pitchFamily="34" charset="0"/>
                        </a:rPr>
                        <a:t>Ref Plane</a:t>
                      </a:r>
                    </a:p>
                  </a:txBody>
                  <a:tcPr marL="9113" marR="9113" marT="9113" marB="0" anchor="b" horzOverflow="overflow">
                    <a:lnL>
                      <a:noFill/>
                    </a:lnL>
                    <a:lnR>
                      <a:noFill/>
                    </a:lnR>
                    <a:lnT>
                      <a:noFill/>
                    </a:lnT>
                    <a:lnB>
                      <a:noFill/>
                    </a:lnB>
                    <a:lnTlToBr>
                      <a:noFill/>
                    </a:lnTlToBr>
                    <a:lnBlToTr>
                      <a:noFill/>
                    </a:lnBlToTr>
                    <a:noFill/>
                  </a:tcPr>
                </a:tc>
                <a:tc>
                  <a:txBody>
                    <a:bodyPr/>
                    <a:lstStyle/>
                    <a:p>
                      <a:pPr marL="0" marR="0" lvl="0" indent="0" algn="l" defTabSz="641350" rtl="0" eaLnBrk="1" fontAlgn="b"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rgbClr val="000000"/>
                          </a:solidFill>
                          <a:effectLst/>
                          <a:latin typeface="Calibri" pitchFamily="34" charset="0"/>
                        </a:rPr>
                        <a:t>ReferencePlane</a:t>
                      </a:r>
                    </a:p>
                  </a:txBody>
                  <a:tcPr marL="9113" marR="9113" marT="9113" marB="0" anchor="b" horzOverflow="overflow">
                    <a:lnL>
                      <a:noFill/>
                    </a:lnL>
                    <a:lnR>
                      <a:noFill/>
                    </a:lnR>
                    <a:lnT>
                      <a:noFill/>
                    </a:lnT>
                    <a:lnB>
                      <a:noFill/>
                    </a:lnB>
                    <a:lnTlToBr>
                      <a:noFill/>
                    </a:lnTlToBr>
                    <a:lnBlToTr>
                      <a:noFill/>
                    </a:lnBlToTr>
                    <a:noFill/>
                  </a:tcPr>
                </a:tc>
                <a:tc>
                  <a:txBody>
                    <a:bodyPr/>
                    <a:lstStyle/>
                    <a:p>
                      <a:pPr marL="0" marR="0" lvl="0" indent="0" algn="l" defTabSz="641350" rtl="0" eaLnBrk="1" fontAlgn="b"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rgbClr val="000000"/>
                          </a:solidFill>
                          <a:effectLst/>
                          <a:latin typeface="Calibri" pitchFamily="34" charset="0"/>
                        </a:rPr>
                        <a:t>Reference Planes</a:t>
                      </a:r>
                    </a:p>
                  </a:txBody>
                  <a:tcPr marL="9113" marR="9113" marT="9113" marB="0" anchor="b" horzOverflow="overflow">
                    <a:lnL>
                      <a:noFill/>
                    </a:lnL>
                    <a:lnR>
                      <a:noFill/>
                    </a:lnR>
                    <a:lnT>
                      <a:noFill/>
                    </a:lnT>
                    <a:lnB>
                      <a:noFill/>
                    </a:lnB>
                    <a:lnTlToBr>
                      <a:noFill/>
                    </a:lnTlToBr>
                    <a:lnBlToTr>
                      <a:noFill/>
                    </a:lnBlToTr>
                    <a:noFill/>
                  </a:tcPr>
                </a:tc>
              </a:tr>
              <a:tr h="195263">
                <a:tc>
                  <a:txBody>
                    <a:bodyPr/>
                    <a:lstStyle/>
                    <a:p>
                      <a:pPr marL="0" marR="0" lvl="0" indent="0" algn="l" defTabSz="641350" rtl="0" eaLnBrk="1" fontAlgn="b"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rgbClr val="000000"/>
                          </a:solidFill>
                          <a:effectLst/>
                          <a:latin typeface="Calibri" pitchFamily="34" charset="0"/>
                        </a:rPr>
                        <a:t>Dimension</a:t>
                      </a:r>
                    </a:p>
                  </a:txBody>
                  <a:tcPr marL="9113" marR="9113" marT="9113" marB="0" anchor="b" horzOverflow="overflow">
                    <a:lnL>
                      <a:noFill/>
                    </a:lnL>
                    <a:lnR>
                      <a:noFill/>
                    </a:lnR>
                    <a:lnT>
                      <a:noFill/>
                    </a:lnT>
                    <a:lnB>
                      <a:noFill/>
                    </a:lnB>
                    <a:lnTlToBr>
                      <a:noFill/>
                    </a:lnTlToBr>
                    <a:lnBlToTr>
                      <a:noFill/>
                    </a:lnBlToTr>
                    <a:noFill/>
                  </a:tcPr>
                </a:tc>
                <a:tc>
                  <a:txBody>
                    <a:bodyPr/>
                    <a:lstStyle/>
                    <a:p>
                      <a:pPr marL="0" marR="0" lvl="0" indent="0" algn="l" defTabSz="641350" rtl="0" eaLnBrk="1" fontAlgn="b"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rgbClr val="000000"/>
                          </a:solidFill>
                          <a:effectLst/>
                          <a:latin typeface="Calibri" pitchFamily="34" charset="0"/>
                        </a:rPr>
                        <a:t>Dimension</a:t>
                      </a:r>
                    </a:p>
                  </a:txBody>
                  <a:tcPr marL="9113" marR="9113" marT="9113" marB="0" anchor="b" horzOverflow="overflow">
                    <a:lnL>
                      <a:noFill/>
                    </a:lnL>
                    <a:lnR>
                      <a:noFill/>
                    </a:lnR>
                    <a:lnT>
                      <a:noFill/>
                    </a:lnT>
                    <a:lnB>
                      <a:noFill/>
                    </a:lnB>
                    <a:lnTlToBr>
                      <a:noFill/>
                    </a:lnTlToBr>
                    <a:lnBlToTr>
                      <a:noFill/>
                    </a:lnBlToTr>
                    <a:noFill/>
                  </a:tcPr>
                </a:tc>
                <a:tc>
                  <a:txBody>
                    <a:bodyPr/>
                    <a:lstStyle/>
                    <a:p>
                      <a:pPr marL="0" marR="0" lvl="0" indent="0" algn="l" defTabSz="641350" rtl="0" eaLnBrk="1" fontAlgn="b"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rgbClr val="000000"/>
                          </a:solidFill>
                          <a:effectLst/>
                          <a:latin typeface="Calibri" pitchFamily="34" charset="0"/>
                        </a:rPr>
                        <a:t>Dimensions</a:t>
                      </a:r>
                    </a:p>
                  </a:txBody>
                  <a:tcPr marL="9113" marR="9113" marT="9113" marB="0" anchor="b" horzOverflow="overflow">
                    <a:lnL>
                      <a:noFill/>
                    </a:lnL>
                    <a:lnR>
                      <a:noFill/>
                    </a:lnR>
                    <a:lnT>
                      <a:noFill/>
                    </a:lnT>
                    <a:lnB>
                      <a:noFill/>
                    </a:lnB>
                    <a:lnTlToBr>
                      <a:noFill/>
                    </a:lnTlToBr>
                    <a:lnBlToTr>
                      <a:noFill/>
                    </a:lnBlToTr>
                    <a:noFill/>
                  </a:tcPr>
                </a:tc>
              </a:tr>
              <a:tr h="195263">
                <a:tc>
                  <a:txBody>
                    <a:bodyPr/>
                    <a:lstStyle/>
                    <a:p>
                      <a:pPr marL="0" marR="0" lvl="0" indent="0" algn="l" defTabSz="641350" rtl="0" eaLnBrk="1" fontAlgn="b"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rgbClr val="000000"/>
                          </a:solidFill>
                          <a:effectLst/>
                          <a:latin typeface="Calibri" pitchFamily="34" charset="0"/>
                        </a:rPr>
                        <a:t>Section</a:t>
                      </a:r>
                    </a:p>
                  </a:txBody>
                  <a:tcPr marL="9113" marR="9113" marT="9113" marB="0" anchor="b" horzOverflow="overflow">
                    <a:lnL>
                      <a:noFill/>
                    </a:lnL>
                    <a:lnR>
                      <a:noFill/>
                    </a:lnR>
                    <a:lnT>
                      <a:noFill/>
                    </a:lnT>
                    <a:lnB>
                      <a:noFill/>
                    </a:lnB>
                    <a:lnTlToBr>
                      <a:noFill/>
                    </a:lnTlToBr>
                    <a:lnBlToTr>
                      <a:noFill/>
                    </a:lnBlToTr>
                    <a:noFill/>
                  </a:tcPr>
                </a:tc>
                <a:tc>
                  <a:txBody>
                    <a:bodyPr/>
                    <a:lstStyle/>
                    <a:p>
                      <a:pPr marL="0" marR="0" lvl="0" indent="0" algn="l" defTabSz="641350" rtl="0" eaLnBrk="1" fontAlgn="b"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rgbClr val="00B050"/>
                          </a:solidFill>
                          <a:effectLst/>
                          <a:latin typeface="Calibri" pitchFamily="34" charset="0"/>
                        </a:rPr>
                        <a:t>Element</a:t>
                      </a:r>
                    </a:p>
                  </a:txBody>
                  <a:tcPr marL="9113" marR="9113" marT="9113" marB="0" anchor="b" horzOverflow="overflow">
                    <a:lnL>
                      <a:noFill/>
                    </a:lnL>
                    <a:lnR>
                      <a:noFill/>
                    </a:lnR>
                    <a:lnT>
                      <a:noFill/>
                    </a:lnT>
                    <a:lnB>
                      <a:noFill/>
                    </a:lnB>
                    <a:lnTlToBr>
                      <a:noFill/>
                    </a:lnTlToBr>
                    <a:lnBlToTr>
                      <a:noFill/>
                    </a:lnBlToTr>
                    <a:noFill/>
                  </a:tcPr>
                </a:tc>
                <a:tc>
                  <a:txBody>
                    <a:bodyPr/>
                    <a:lstStyle/>
                    <a:p>
                      <a:pPr marL="0" marR="0" lvl="0" indent="0" algn="l" defTabSz="641350" rtl="0" eaLnBrk="1" fontAlgn="b"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rgbClr val="FF0000"/>
                          </a:solidFill>
                          <a:effectLst/>
                          <a:latin typeface="Calibri" pitchFamily="34" charset="0"/>
                        </a:rPr>
                        <a:t>&lt; null &gt; </a:t>
                      </a:r>
                    </a:p>
                  </a:txBody>
                  <a:tcPr marL="9113" marR="9113" marT="9113" marB="0" anchor="b" horzOverflow="overflow">
                    <a:lnL>
                      <a:noFill/>
                    </a:lnL>
                    <a:lnR>
                      <a:noFill/>
                    </a:lnR>
                    <a:lnT>
                      <a:noFill/>
                    </a:lnT>
                    <a:lnB>
                      <a:noFill/>
                    </a:lnB>
                    <a:lnTlToBr>
                      <a:noFill/>
                    </a:lnTlToBr>
                    <a:lnBlToTr>
                      <a:noFill/>
                    </a:lnBlToTr>
                    <a:noFill/>
                  </a:tcPr>
                </a:tc>
              </a:tr>
              <a:tr h="195263">
                <a:tc>
                  <a:txBody>
                    <a:bodyPr/>
                    <a:lstStyle/>
                    <a:p>
                      <a:pPr marL="0" marR="0" lvl="0" indent="0" algn="l" defTabSz="641350" rtl="0" eaLnBrk="1" fontAlgn="b"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rgbClr val="000000"/>
                          </a:solidFill>
                          <a:effectLst/>
                          <a:latin typeface="Calibri" pitchFamily="34" charset="0"/>
                        </a:rPr>
                        <a:t>Text</a:t>
                      </a:r>
                    </a:p>
                  </a:txBody>
                  <a:tcPr marL="9113" marR="9113" marT="9113" marB="0" anchor="b" horzOverflow="overflow">
                    <a:lnL>
                      <a:noFill/>
                    </a:lnL>
                    <a:lnR>
                      <a:noFill/>
                    </a:lnR>
                    <a:lnT>
                      <a:noFill/>
                    </a:lnT>
                    <a:lnB>
                      <a:noFill/>
                    </a:lnB>
                    <a:lnTlToBr>
                      <a:noFill/>
                    </a:lnTlToBr>
                    <a:lnBlToTr>
                      <a:noFill/>
                    </a:lnBlToTr>
                    <a:noFill/>
                  </a:tcPr>
                </a:tc>
                <a:tc>
                  <a:txBody>
                    <a:bodyPr/>
                    <a:lstStyle/>
                    <a:p>
                      <a:pPr marL="0" marR="0" lvl="0" indent="0" algn="l" defTabSz="641350" rtl="0" eaLnBrk="1" fontAlgn="b"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rgbClr val="000000"/>
                          </a:solidFill>
                          <a:effectLst/>
                          <a:latin typeface="Calibri" pitchFamily="34" charset="0"/>
                        </a:rPr>
                        <a:t>TextElement/TextNote</a:t>
                      </a:r>
                    </a:p>
                  </a:txBody>
                  <a:tcPr marL="9113" marR="9113" marT="9113" marB="0" anchor="b" horzOverflow="overflow">
                    <a:lnL>
                      <a:noFill/>
                    </a:lnL>
                    <a:lnR>
                      <a:noFill/>
                    </a:lnR>
                    <a:lnT>
                      <a:noFill/>
                    </a:lnT>
                    <a:lnB>
                      <a:noFill/>
                    </a:lnB>
                    <a:lnTlToBr>
                      <a:noFill/>
                    </a:lnTlToBr>
                    <a:lnBlToTr>
                      <a:noFill/>
                    </a:lnBlToTr>
                    <a:noFill/>
                  </a:tcPr>
                </a:tc>
                <a:tc>
                  <a:txBody>
                    <a:bodyPr/>
                    <a:lstStyle/>
                    <a:p>
                      <a:pPr marL="0" marR="0" lvl="0" indent="0" algn="l" defTabSz="641350" rtl="0" eaLnBrk="1" fontAlgn="b"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rgbClr val="000000"/>
                          </a:solidFill>
                          <a:effectLst/>
                          <a:latin typeface="Calibri" pitchFamily="34" charset="0"/>
                        </a:rPr>
                        <a:t>Text Notes</a:t>
                      </a:r>
                    </a:p>
                  </a:txBody>
                  <a:tcPr marL="9113" marR="9113" marT="9113" marB="0" anchor="b" horzOverflow="overflow">
                    <a:lnL>
                      <a:noFill/>
                    </a:lnL>
                    <a:lnR>
                      <a:noFill/>
                    </a:lnR>
                    <a:lnT>
                      <a:noFill/>
                    </a:lnT>
                    <a:lnB>
                      <a:noFill/>
                    </a:lnB>
                    <a:lnTlToBr>
                      <a:noFill/>
                    </a:lnTlToBr>
                    <a:lnBlToTr>
                      <a:noFill/>
                    </a:lnBlToTr>
                    <a:noFill/>
                  </a:tcPr>
                </a:tc>
              </a:tr>
              <a:tr h="195263">
                <a:tc>
                  <a:txBody>
                    <a:bodyPr/>
                    <a:lstStyle/>
                    <a:p>
                      <a:pPr marL="0" marR="0" lvl="0" indent="0" algn="l" defTabSz="641350" rtl="0" eaLnBrk="1" fontAlgn="b"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rgbClr val="000000"/>
                          </a:solidFill>
                          <a:effectLst/>
                          <a:latin typeface="Calibri" pitchFamily="34" charset="0"/>
                        </a:rPr>
                        <a:t>Level</a:t>
                      </a:r>
                    </a:p>
                  </a:txBody>
                  <a:tcPr marL="9113" marR="9113" marT="9113" marB="0" anchor="b" horzOverflow="overflow">
                    <a:lnL>
                      <a:noFill/>
                    </a:lnL>
                    <a:lnR>
                      <a:noFill/>
                    </a:lnR>
                    <a:lnT>
                      <a:noFill/>
                    </a:lnT>
                    <a:lnB>
                      <a:noFill/>
                    </a:lnB>
                    <a:lnTlToBr>
                      <a:noFill/>
                    </a:lnTlToBr>
                    <a:lnBlToTr>
                      <a:noFill/>
                    </a:lnBlToTr>
                    <a:noFill/>
                  </a:tcPr>
                </a:tc>
                <a:tc>
                  <a:txBody>
                    <a:bodyPr/>
                    <a:lstStyle/>
                    <a:p>
                      <a:pPr marL="0" marR="0" lvl="0" indent="0" algn="l" defTabSz="641350" rtl="0" eaLnBrk="1" fontAlgn="b"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rgbClr val="000000"/>
                          </a:solidFill>
                          <a:effectLst/>
                          <a:latin typeface="Calibri" pitchFamily="34" charset="0"/>
                        </a:rPr>
                        <a:t>Level </a:t>
                      </a:r>
                    </a:p>
                  </a:txBody>
                  <a:tcPr marL="9113" marR="9113" marT="9113" marB="0" anchor="b" horzOverflow="overflow">
                    <a:lnL>
                      <a:noFill/>
                    </a:lnL>
                    <a:lnR>
                      <a:noFill/>
                    </a:lnR>
                    <a:lnT>
                      <a:noFill/>
                    </a:lnT>
                    <a:lnB>
                      <a:noFill/>
                    </a:lnB>
                    <a:lnTlToBr>
                      <a:noFill/>
                    </a:lnTlToBr>
                    <a:lnBlToTr>
                      <a:noFill/>
                    </a:lnBlToTr>
                    <a:noFill/>
                  </a:tcPr>
                </a:tc>
                <a:tc>
                  <a:txBody>
                    <a:bodyPr/>
                    <a:lstStyle/>
                    <a:p>
                      <a:pPr marL="0" marR="0" lvl="0" indent="0" algn="l" defTabSz="641350" rtl="0" eaLnBrk="1" fontAlgn="b"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rgbClr val="000000"/>
                          </a:solidFill>
                          <a:effectLst/>
                          <a:latin typeface="Calibri" pitchFamily="34" charset="0"/>
                        </a:rPr>
                        <a:t>Levels</a:t>
                      </a:r>
                    </a:p>
                  </a:txBody>
                  <a:tcPr marL="9113" marR="9113" marT="9113" marB="0" anchor="b" horzOverflow="overflow">
                    <a:lnL>
                      <a:noFill/>
                    </a:lnL>
                    <a:lnR>
                      <a:noFill/>
                    </a:lnR>
                    <a:lnT>
                      <a:noFill/>
                    </a:lnT>
                    <a:lnB>
                      <a:noFill/>
                    </a:lnB>
                    <a:lnTlToBr>
                      <a:noFill/>
                    </a:lnTlToBr>
                    <a:lnBlToTr>
                      <a:noFill/>
                    </a:lnBlToTr>
                    <a:noFill/>
                  </a:tcPr>
                </a:tc>
              </a:tr>
              <a:tr h="195263">
                <a:tc>
                  <a:txBody>
                    <a:bodyPr/>
                    <a:lstStyle/>
                    <a:p>
                      <a:pPr marL="0" marR="0" lvl="0" indent="0" algn="l" defTabSz="641350" rtl="0" eaLnBrk="1" fontAlgn="b"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rgbClr val="000000"/>
                          </a:solidFill>
                          <a:effectLst/>
                          <a:latin typeface="Calibri" pitchFamily="34" charset="0"/>
                        </a:rPr>
                        <a:t>Model Group</a:t>
                      </a:r>
                    </a:p>
                  </a:txBody>
                  <a:tcPr marL="9113" marR="9113" marT="9113" marB="0" anchor="b" horzOverflow="overflow">
                    <a:lnL>
                      <a:noFill/>
                    </a:lnL>
                    <a:lnR>
                      <a:noFill/>
                    </a:lnR>
                    <a:lnT>
                      <a:noFill/>
                    </a:lnT>
                    <a:lnB>
                      <a:noFill/>
                    </a:lnB>
                    <a:lnTlToBr>
                      <a:noFill/>
                    </a:lnTlToBr>
                    <a:lnBlToTr>
                      <a:noFill/>
                    </a:lnBlToTr>
                    <a:noFill/>
                  </a:tcPr>
                </a:tc>
                <a:tc>
                  <a:txBody>
                    <a:bodyPr/>
                    <a:lstStyle/>
                    <a:p>
                      <a:pPr marL="0" marR="0" lvl="0" indent="0" algn="l" defTabSz="641350" rtl="0" eaLnBrk="1" fontAlgn="b"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rgbClr val="000000"/>
                          </a:solidFill>
                          <a:effectLst/>
                          <a:latin typeface="Calibri" pitchFamily="34" charset="0"/>
                        </a:rPr>
                        <a:t>Group</a:t>
                      </a:r>
                    </a:p>
                  </a:txBody>
                  <a:tcPr marL="9113" marR="9113" marT="9113" marB="0" anchor="b" horzOverflow="overflow">
                    <a:lnL>
                      <a:noFill/>
                    </a:lnL>
                    <a:lnR>
                      <a:noFill/>
                    </a:lnR>
                    <a:lnT>
                      <a:noFill/>
                    </a:lnT>
                    <a:lnB>
                      <a:noFill/>
                    </a:lnB>
                    <a:lnTlToBr>
                      <a:noFill/>
                    </a:lnTlToBr>
                    <a:lnBlToTr>
                      <a:noFill/>
                    </a:lnBlToTr>
                    <a:noFill/>
                  </a:tcPr>
                </a:tc>
                <a:tc>
                  <a:txBody>
                    <a:bodyPr/>
                    <a:lstStyle/>
                    <a:p>
                      <a:pPr marL="0" marR="0" lvl="0" indent="0" algn="l" defTabSz="641350" rtl="0" eaLnBrk="1" fontAlgn="b"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rgbClr val="FF0000"/>
                          </a:solidFill>
                          <a:effectLst/>
                          <a:latin typeface="Calibri" pitchFamily="34" charset="0"/>
                        </a:rPr>
                        <a:t>&lt; null &gt; </a:t>
                      </a:r>
                    </a:p>
                  </a:txBody>
                  <a:tcPr marL="9113" marR="9113" marT="9113" marB="0" anchor="b" horzOverflow="overflow">
                    <a:lnL>
                      <a:noFill/>
                    </a:lnL>
                    <a:lnR>
                      <a:noFill/>
                    </a:lnR>
                    <a:lnT>
                      <a:noFill/>
                    </a:lnT>
                    <a:lnB>
                      <a:noFill/>
                    </a:lnB>
                    <a:lnTlToBr>
                      <a:noFill/>
                    </a:lnTlToBr>
                    <a:lnBlToTr>
                      <a:noFill/>
                    </a:lnBlToTr>
                    <a:noFill/>
                  </a:tcPr>
                </a:tc>
              </a:tr>
              <a:tr h="195263">
                <a:tc>
                  <a:txBody>
                    <a:bodyPr/>
                    <a:lstStyle/>
                    <a:p>
                      <a:pPr marL="0" marR="0" lvl="0" indent="0" algn="l" defTabSz="641350" rtl="0" eaLnBrk="1" fontAlgn="b"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rgbClr val="000000"/>
                          </a:solidFill>
                          <a:effectLst/>
                          <a:latin typeface="Calibri" pitchFamily="34" charset="0"/>
                        </a:rPr>
                        <a:t>Create…/Walls</a:t>
                      </a:r>
                    </a:p>
                  </a:txBody>
                  <a:tcPr marL="9113" marR="9113" marT="9113" marB="0" anchor="b" horzOverflow="overflow">
                    <a:lnL>
                      <a:noFill/>
                    </a:lnL>
                    <a:lnR>
                      <a:noFill/>
                    </a:lnR>
                    <a:lnT>
                      <a:noFill/>
                    </a:lnT>
                    <a:lnB>
                      <a:noFill/>
                    </a:lnB>
                    <a:lnTlToBr>
                      <a:noFill/>
                    </a:lnTlToBr>
                    <a:lnBlToTr>
                      <a:noFill/>
                    </a:lnBlToTr>
                    <a:noFill/>
                  </a:tcPr>
                </a:tc>
                <a:tc>
                  <a:txBody>
                    <a:bodyPr/>
                    <a:lstStyle/>
                    <a:p>
                      <a:pPr marL="0" marR="0" lvl="0" indent="0" algn="l" defTabSz="641350" rtl="0" eaLnBrk="1" fontAlgn="b"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rgbClr val="000000"/>
                          </a:solidFill>
                          <a:effectLst/>
                          <a:latin typeface="Calibri" pitchFamily="34" charset="0"/>
                        </a:rPr>
                        <a:t>Instance/InsertableInstance/FamilyInstance</a:t>
                      </a:r>
                    </a:p>
                  </a:txBody>
                  <a:tcPr marL="9113" marR="9113" marT="9113" marB="0" anchor="b" horzOverflow="overflow">
                    <a:lnL>
                      <a:noFill/>
                    </a:lnL>
                    <a:lnR>
                      <a:noFill/>
                    </a:lnR>
                    <a:lnT>
                      <a:noFill/>
                    </a:lnT>
                    <a:lnB>
                      <a:noFill/>
                    </a:lnB>
                    <a:lnTlToBr>
                      <a:noFill/>
                    </a:lnTlToBr>
                    <a:lnBlToTr>
                      <a:noFill/>
                    </a:lnBlToTr>
                    <a:noFill/>
                  </a:tcPr>
                </a:tc>
                <a:tc>
                  <a:txBody>
                    <a:bodyPr/>
                    <a:lstStyle/>
                    <a:p>
                      <a:pPr marL="0" marR="0" lvl="0" indent="0" algn="l" defTabSz="641350" rtl="0" eaLnBrk="1" fontAlgn="b"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rgbClr val="0070C0"/>
                          </a:solidFill>
                          <a:effectLst/>
                          <a:latin typeface="Calibri" pitchFamily="34" charset="0"/>
                        </a:rPr>
                        <a:t>Walls </a:t>
                      </a:r>
                    </a:p>
                  </a:txBody>
                  <a:tcPr marL="9113" marR="9113" marT="9113" marB="0" anchor="b" horzOverflow="overflow">
                    <a:lnL>
                      <a:noFill/>
                    </a:lnL>
                    <a:lnR>
                      <a:noFill/>
                    </a:lnR>
                    <a:lnT>
                      <a:noFill/>
                    </a:lnT>
                    <a:lnB>
                      <a:noFill/>
                    </a:lnB>
                    <a:lnTlToBr>
                      <a:noFill/>
                    </a:lnTlToBr>
                    <a:lnBlToTr>
                      <a:noFill/>
                    </a:lnBlToTr>
                    <a:noFill/>
                  </a:tcPr>
                </a:tc>
              </a:tr>
            </a:tbl>
          </a:graphicData>
        </a:graphic>
      </p:graphicFrame>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bwMode="auto">
          <a:xfrm>
            <a:off x="311150" y="287338"/>
            <a:ext cx="8329613" cy="588962"/>
          </a:xfrm>
          <a:noFill/>
          <a:ln>
            <a:miter lim="800000"/>
            <a:headEnd/>
            <a:tailEnd/>
          </a:ln>
        </p:spPr>
        <p:txBody>
          <a:bodyPr vert="horz" wrap="square" numCol="1" anchor="t" anchorCtr="0" compatLnSpc="1">
            <a:prstTxWarp prst="textNoShape">
              <a:avLst/>
            </a:prstTxWarp>
          </a:bodyPr>
          <a:lstStyle/>
          <a:p>
            <a:r>
              <a:rPr lang="en-US" smtClean="0">
                <a:cs typeface="Arial" charset="0"/>
              </a:rPr>
              <a:t>About the Speaker:</a:t>
            </a:r>
          </a:p>
        </p:txBody>
      </p:sp>
      <p:sp>
        <p:nvSpPr>
          <p:cNvPr id="3" name="Content Placeholder 2"/>
          <p:cNvSpPr>
            <a:spLocks noGrp="1"/>
          </p:cNvSpPr>
          <p:nvPr>
            <p:ph idx="1"/>
          </p:nvPr>
        </p:nvSpPr>
        <p:spPr>
          <a:xfrm>
            <a:off x="311150" y="1076325"/>
            <a:ext cx="8340725" cy="5160963"/>
          </a:xfrm>
        </p:spPr>
        <p:txBody>
          <a:bodyPr/>
          <a:lstStyle/>
          <a:p>
            <a:pPr>
              <a:defRPr/>
            </a:pPr>
            <a:r>
              <a:rPr lang="en-US" dirty="0" smtClean="0"/>
              <a:t>	Mikako works as a consultant for the Developer Technical Services Team at Autodesk, providing API technical support to Autodesk Developer Network members worldwide for AEC products -- primarily AutoCAD Architecture and </a:t>
            </a:r>
            <a:r>
              <a:rPr lang="en-US" dirty="0" err="1" smtClean="0"/>
              <a:t>Revit</a:t>
            </a:r>
            <a:r>
              <a:rPr lang="en-US" dirty="0" smtClean="0"/>
              <a:t> Architecture. Prior to joining Autodesk, Mikako was a researcher at universities and private research labs and worked in the areas of interactive techniques, optimization and layout synthesis.</a:t>
            </a:r>
            <a:endParaRPr lang="en-US" dirty="0"/>
          </a:p>
        </p:txBody>
      </p:sp>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bwMode="auto">
          <a:xfrm>
            <a:off x="319088" y="136525"/>
            <a:ext cx="7708900" cy="1143000"/>
          </a:xfrm>
          <a:noFill/>
          <a:ln>
            <a:miter lim="800000"/>
            <a:headEnd/>
            <a:tailEnd/>
          </a:ln>
        </p:spPr>
        <p:txBody>
          <a:bodyPr vert="horz" wrap="square" numCol="1" anchor="t" anchorCtr="0" compatLnSpc="1">
            <a:prstTxWarp prst="textNoShape">
              <a:avLst/>
            </a:prstTxWarp>
          </a:bodyPr>
          <a:lstStyle/>
          <a:p>
            <a:pPr eaLnBrk="1" hangingPunct="1"/>
            <a:r>
              <a:rPr lang="en-GB" smtClean="0">
                <a:cs typeface="Arial" charset="0"/>
              </a:rPr>
              <a:t>Families and Types</a:t>
            </a:r>
            <a:endParaRPr lang="en-GB" sz="2400" smtClean="0">
              <a:cs typeface="Arial" charset="0"/>
            </a:endParaRPr>
          </a:p>
        </p:txBody>
      </p:sp>
      <p:sp>
        <p:nvSpPr>
          <p:cNvPr id="20483" name="Rectangle 3"/>
          <p:cNvSpPr>
            <a:spLocks noGrp="1" noChangeArrowheads="1"/>
          </p:cNvSpPr>
          <p:nvPr>
            <p:ph idx="1"/>
          </p:nvPr>
        </p:nvSpPr>
        <p:spPr>
          <a:xfrm>
            <a:off x="319088" y="1947863"/>
            <a:ext cx="8139112" cy="3783012"/>
          </a:xfrm>
        </p:spPr>
        <p:txBody>
          <a:bodyPr/>
          <a:lstStyle/>
          <a:p>
            <a:pPr marL="342900" lvl="1" indent="-228600" defTabSz="642823" eaLnBrk="1" fontAlgn="auto" hangingPunct="1">
              <a:spcAft>
                <a:spcPts val="0"/>
              </a:spcAft>
              <a:defRPr/>
            </a:pPr>
            <a:r>
              <a:rPr lang="en-GB" smtClean="0"/>
              <a:t>Also know as symbols</a:t>
            </a:r>
          </a:p>
          <a:p>
            <a:pPr marL="342900" lvl="1" indent="-228600" defTabSz="642823" eaLnBrk="1" fontAlgn="auto" hangingPunct="1">
              <a:spcAft>
                <a:spcPts val="0"/>
              </a:spcAft>
              <a:defRPr/>
            </a:pPr>
            <a:r>
              <a:rPr lang="en-GB" smtClean="0"/>
              <a:t>Standard (or Component) versus system families</a:t>
            </a:r>
          </a:p>
          <a:p>
            <a:pPr marL="342900" lvl="1" indent="-228600" defTabSz="642823" eaLnBrk="1" fontAlgn="auto" hangingPunct="1">
              <a:spcAft>
                <a:spcPts val="0"/>
              </a:spcAft>
              <a:defRPr/>
            </a:pPr>
            <a:r>
              <a:rPr lang="en-GB" smtClean="0"/>
              <a:t>Using loaded families and symbols</a:t>
            </a:r>
          </a:p>
          <a:p>
            <a:pPr marL="342900" lvl="1" indent="-228600" defTabSz="642823" eaLnBrk="1" fontAlgn="auto" hangingPunct="1">
              <a:spcAft>
                <a:spcPts val="0"/>
              </a:spcAft>
              <a:defRPr/>
            </a:pPr>
            <a:r>
              <a:rPr lang="en-GB" smtClean="0"/>
              <a:t>Loading new families and symbols</a:t>
            </a:r>
          </a:p>
          <a:p>
            <a:pPr marL="342900" lvl="1" indent="-228600" defTabSz="642823" eaLnBrk="1" fontAlgn="auto" hangingPunct="1">
              <a:spcAft>
                <a:spcPts val="0"/>
              </a:spcAft>
              <a:defRPr/>
            </a:pPr>
            <a:r>
              <a:rPr lang="en-GB" smtClean="0"/>
              <a:t>Determining and changing element's type</a:t>
            </a:r>
          </a:p>
          <a:p>
            <a:pPr marL="685800" lvl="2" indent="-228600" defTabSz="642823" eaLnBrk="1" fontAlgn="auto" hangingPunct="1">
              <a:spcAft>
                <a:spcPts val="0"/>
              </a:spcAft>
              <a:defRPr/>
            </a:pPr>
            <a:r>
              <a:rPr lang="en-GB" smtClean="0"/>
              <a:t>(for standard and system families)</a:t>
            </a:r>
          </a:p>
        </p:txBody>
      </p:sp>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p:nvPr>
        </p:nvSpPr>
        <p:spPr bwMode="auto">
          <a:xfrm>
            <a:off x="311150" y="287338"/>
            <a:ext cx="8329613" cy="588962"/>
          </a:xfrm>
          <a:noFill/>
          <a:ln>
            <a:miter lim="800000"/>
            <a:headEnd/>
            <a:tailEnd/>
          </a:ln>
        </p:spPr>
        <p:txBody>
          <a:bodyPr vert="horz" wrap="square" numCol="1" anchor="t" anchorCtr="0" compatLnSpc="1">
            <a:prstTxWarp prst="textNoShape">
              <a:avLst/>
            </a:prstTxWarp>
          </a:bodyPr>
          <a:lstStyle/>
          <a:p>
            <a:pPr eaLnBrk="1" hangingPunct="1"/>
            <a:r>
              <a:rPr lang="en-US" smtClean="0">
                <a:cs typeface="Arial" charset="0"/>
              </a:rPr>
              <a:t>Closer Look at Element List </a:t>
            </a:r>
            <a:br>
              <a:rPr lang="en-US" smtClean="0">
                <a:cs typeface="Arial" charset="0"/>
              </a:rPr>
            </a:br>
            <a:r>
              <a:rPr lang="en-US" sz="2400" smtClean="0">
                <a:solidFill>
                  <a:srgbClr val="006699"/>
                </a:solidFill>
                <a:cs typeface="Arial" charset="0"/>
              </a:rPr>
              <a:t>Element  vs. Symbol</a:t>
            </a:r>
            <a:endParaRPr lang="en-US" smtClean="0">
              <a:cs typeface="Arial" charset="0"/>
            </a:endParaRPr>
          </a:p>
        </p:txBody>
      </p:sp>
      <p:graphicFrame>
        <p:nvGraphicFramePr>
          <p:cNvPr id="4" name="Content Placeholder 3"/>
          <p:cNvGraphicFramePr>
            <a:graphicFrameLocks noGrp="1"/>
          </p:cNvGraphicFramePr>
          <p:nvPr>
            <p:ph idx="1"/>
          </p:nvPr>
        </p:nvGraphicFramePr>
        <p:xfrm>
          <a:off x="319088" y="1782763"/>
          <a:ext cx="8062912" cy="4400550"/>
        </p:xfrm>
        <a:graphic>
          <a:graphicData uri="http://schemas.openxmlformats.org/drawingml/2006/table">
            <a:tbl>
              <a:tblPr/>
              <a:tblGrid>
                <a:gridCol w="1119187"/>
                <a:gridCol w="2246313"/>
                <a:gridCol w="995362"/>
                <a:gridCol w="53975"/>
                <a:gridCol w="2889250"/>
                <a:gridCol w="758825"/>
              </a:tblGrid>
              <a:tr h="157163">
                <a:tc gridSpan="3">
                  <a:txBody>
                    <a:bodyPr/>
                    <a:lstStyle/>
                    <a:p>
                      <a:pPr marL="0" marR="0" lvl="0" indent="0" algn="ctr" defTabSz="641350" rtl="0" eaLnBrk="1" fontAlgn="b"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0000"/>
                          </a:solidFill>
                          <a:effectLst/>
                          <a:latin typeface="Calibri" pitchFamily="34" charset="0"/>
                        </a:rPr>
                        <a:t>Element</a:t>
                      </a:r>
                    </a:p>
                  </a:txBody>
                  <a:tcPr marL="7833" marR="7833" marT="7833" marB="0" anchor="b" horzOverflow="overflow">
                    <a:lnL>
                      <a:noFill/>
                    </a:lnL>
                    <a:lnR>
                      <a:noFill/>
                    </a:lnR>
                    <a:lnT>
                      <a:noFill/>
                    </a:lnT>
                    <a:lnB>
                      <a:noFill/>
                    </a:lnB>
                    <a:lnTlToBr>
                      <a:noFill/>
                    </a:lnTlToBr>
                    <a:lnBlToTr>
                      <a:noFill/>
                    </a:lnBlToTr>
                    <a:noFill/>
                  </a:tcPr>
                </a:tc>
                <a:tc hMerge="1">
                  <a:txBody>
                    <a:bodyPr/>
                    <a:lstStyle/>
                    <a:p>
                      <a:endParaRPr lang="en-GB"/>
                    </a:p>
                  </a:txBody>
                  <a:tcPr/>
                </a:tc>
                <a:tc hMerge="1">
                  <a:txBody>
                    <a:bodyPr/>
                    <a:lstStyle/>
                    <a:p>
                      <a:endParaRPr lang="en-GB"/>
                    </a:p>
                  </a:txBody>
                  <a:tcPr/>
                </a:tc>
                <a:tc>
                  <a:txBody>
                    <a:bodyPr/>
                    <a:lstStyle/>
                    <a:p>
                      <a:pPr marL="0" marR="0" lvl="0" indent="0" algn="l" defTabSz="641350" rtl="0" eaLnBrk="1" fontAlgn="b" latinLnBrk="0" hangingPunct="1">
                        <a:lnSpc>
                          <a:spcPct val="100000"/>
                        </a:lnSpc>
                        <a:spcBef>
                          <a:spcPct val="0"/>
                        </a:spcBef>
                        <a:spcAft>
                          <a:spcPct val="0"/>
                        </a:spcAft>
                        <a:buClrTx/>
                        <a:buSzTx/>
                        <a:buFontTx/>
                        <a:buNone/>
                        <a:tabLst/>
                      </a:pPr>
                      <a:endParaRPr kumimoji="0" lang="en-US" sz="900" b="1" i="0" u="none" strike="noStrike" cap="none" normalizeH="0" baseline="0" smtClean="0">
                        <a:ln>
                          <a:noFill/>
                        </a:ln>
                        <a:solidFill>
                          <a:srgbClr val="000000"/>
                        </a:solidFill>
                        <a:effectLst/>
                        <a:latin typeface="Calibri" pitchFamily="34" charset="0"/>
                      </a:endParaRPr>
                    </a:p>
                  </a:txBody>
                  <a:tcPr marL="7833" marR="7833" marT="7833" marB="0" anchor="b" horzOverflow="overflow">
                    <a:lnL>
                      <a:noFill/>
                    </a:lnL>
                    <a:lnR>
                      <a:noFill/>
                    </a:lnR>
                    <a:lnT>
                      <a:noFill/>
                    </a:lnT>
                    <a:lnB>
                      <a:noFill/>
                    </a:lnB>
                    <a:lnTlToBr>
                      <a:noFill/>
                    </a:lnTlToBr>
                    <a:lnBlToTr>
                      <a:noFill/>
                    </a:lnBlToTr>
                    <a:noFill/>
                  </a:tcPr>
                </a:tc>
                <a:tc gridSpan="2">
                  <a:txBody>
                    <a:bodyPr/>
                    <a:lstStyle/>
                    <a:p>
                      <a:pPr marL="0" marR="0" lvl="0" indent="0" algn="ctr" defTabSz="641350" rtl="0" eaLnBrk="1" fontAlgn="b"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0000"/>
                          </a:solidFill>
                          <a:effectLst/>
                          <a:latin typeface="Calibri" pitchFamily="34" charset="0"/>
                        </a:rPr>
                        <a:t>Symbol</a:t>
                      </a:r>
                    </a:p>
                  </a:txBody>
                  <a:tcPr marL="7833" marR="7833" marT="7833" marB="0" anchor="b" horzOverflow="overflow">
                    <a:lnL>
                      <a:noFill/>
                    </a:lnL>
                    <a:lnR>
                      <a:noFill/>
                    </a:lnR>
                    <a:lnT>
                      <a:noFill/>
                    </a:lnT>
                    <a:lnB>
                      <a:noFill/>
                    </a:lnB>
                    <a:lnTlToBr>
                      <a:noFill/>
                    </a:lnTlToBr>
                    <a:lnBlToTr>
                      <a:noFill/>
                    </a:lnBlToTr>
                    <a:noFill/>
                  </a:tcPr>
                </a:tc>
                <a:tc hMerge="1">
                  <a:txBody>
                    <a:bodyPr/>
                    <a:lstStyle/>
                    <a:p>
                      <a:endParaRPr lang="en-GB"/>
                    </a:p>
                  </a:txBody>
                  <a:tcPr/>
                </a:tc>
              </a:tr>
              <a:tr h="157163">
                <a:tc>
                  <a:txBody>
                    <a:bodyPr/>
                    <a:lstStyle/>
                    <a:p>
                      <a:pPr marL="0" marR="0" lvl="0" indent="0" algn="l" defTabSz="641350" rtl="0" eaLnBrk="1" fontAlgn="b"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0000"/>
                          </a:solidFill>
                          <a:effectLst/>
                          <a:latin typeface="Calibri" pitchFamily="34" charset="0"/>
                        </a:rPr>
                        <a:t>Kind of Element in UI </a:t>
                      </a:r>
                    </a:p>
                  </a:txBody>
                  <a:tcPr marL="7833" marR="7833" marT="7833" marB="0" anchor="b" horzOverflow="overflow">
                    <a:lnL>
                      <a:noFill/>
                    </a:lnL>
                    <a:lnR>
                      <a:noFill/>
                    </a:lnR>
                    <a:lnT>
                      <a:noFill/>
                    </a:lnT>
                    <a:lnB>
                      <a:noFill/>
                    </a:lnB>
                    <a:lnTlToBr>
                      <a:noFill/>
                    </a:lnTlToBr>
                    <a:lnBlToTr>
                      <a:noFill/>
                    </a:lnBlToTr>
                    <a:noFill/>
                  </a:tcPr>
                </a:tc>
                <a:tc>
                  <a:txBody>
                    <a:bodyPr/>
                    <a:lstStyle/>
                    <a:p>
                      <a:pPr marL="0" marR="0" lvl="0" indent="0" algn="l" defTabSz="641350" rtl="0" eaLnBrk="1" fontAlgn="b"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0000"/>
                          </a:solidFill>
                          <a:effectLst/>
                          <a:latin typeface="Calibri" pitchFamily="34" charset="0"/>
                        </a:rPr>
                        <a:t>Derived from Element/TypeOf</a:t>
                      </a:r>
                    </a:p>
                  </a:txBody>
                  <a:tcPr marL="7833" marR="7833" marT="7833" marB="0" anchor="b" horzOverflow="overflow">
                    <a:lnL>
                      <a:noFill/>
                    </a:lnL>
                    <a:lnR>
                      <a:noFill/>
                    </a:lnR>
                    <a:lnT>
                      <a:noFill/>
                    </a:lnT>
                    <a:lnB>
                      <a:noFill/>
                    </a:lnB>
                    <a:lnTlToBr>
                      <a:noFill/>
                    </a:lnTlToBr>
                    <a:lnBlToTr>
                      <a:noFill/>
                    </a:lnBlToTr>
                    <a:noFill/>
                  </a:tcPr>
                </a:tc>
                <a:tc>
                  <a:txBody>
                    <a:bodyPr/>
                    <a:lstStyle/>
                    <a:p>
                      <a:pPr marL="0" marR="0" lvl="0" indent="0" algn="l" defTabSz="641350" rtl="0" eaLnBrk="1" fontAlgn="b"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0000"/>
                          </a:solidFill>
                          <a:effectLst/>
                          <a:latin typeface="Calibri" pitchFamily="34" charset="0"/>
                        </a:rPr>
                        <a:t>Category</a:t>
                      </a:r>
                    </a:p>
                  </a:txBody>
                  <a:tcPr marL="7833" marR="7833" marT="7833" marB="0" anchor="b" horzOverflow="overflow">
                    <a:lnL>
                      <a:noFill/>
                    </a:lnL>
                    <a:lnR>
                      <a:noFill/>
                    </a:lnR>
                    <a:lnT>
                      <a:noFill/>
                    </a:lnT>
                    <a:lnB>
                      <a:noFill/>
                    </a:lnB>
                    <a:lnTlToBr>
                      <a:noFill/>
                    </a:lnTlToBr>
                    <a:lnBlToTr>
                      <a:noFill/>
                    </a:lnBlToTr>
                    <a:noFill/>
                  </a:tcPr>
                </a:tc>
                <a:tc>
                  <a:txBody>
                    <a:bodyPr/>
                    <a:lstStyle/>
                    <a:p>
                      <a:pPr marL="0" marR="0" lvl="0" indent="0" algn="l" defTabSz="641350" rtl="0" eaLnBrk="1" fontAlgn="b"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0000"/>
                          </a:solidFill>
                          <a:effectLst/>
                          <a:latin typeface="Calibri" pitchFamily="34" charset="0"/>
                        </a:rPr>
                        <a:t> </a:t>
                      </a:r>
                    </a:p>
                  </a:txBody>
                  <a:tcPr marL="7833" marR="7833" marT="7833" marB="0" anchor="b" horzOverflow="overflow">
                    <a:lnL>
                      <a:noFill/>
                    </a:lnL>
                    <a:lnR>
                      <a:noFill/>
                    </a:lnR>
                    <a:lnT>
                      <a:noFill/>
                    </a:lnT>
                    <a:lnB>
                      <a:noFill/>
                    </a:lnB>
                    <a:lnTlToBr>
                      <a:noFill/>
                    </a:lnTlToBr>
                    <a:lnBlToTr>
                      <a:noFill/>
                    </a:lnBlToTr>
                    <a:noFill/>
                  </a:tcPr>
                </a:tc>
                <a:tc>
                  <a:txBody>
                    <a:bodyPr/>
                    <a:lstStyle/>
                    <a:p>
                      <a:pPr marL="0" marR="0" lvl="0" indent="0" algn="l" defTabSz="641350" rtl="0" eaLnBrk="1" fontAlgn="b"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0000"/>
                          </a:solidFill>
                          <a:effectLst/>
                          <a:latin typeface="Calibri" pitchFamily="34" charset="0"/>
                        </a:rPr>
                        <a:t>Derived from Symbol/TypeOf</a:t>
                      </a:r>
                    </a:p>
                  </a:txBody>
                  <a:tcPr marL="7833" marR="7833" marT="7833" marB="0" anchor="b" horzOverflow="overflow">
                    <a:lnL>
                      <a:noFill/>
                    </a:lnL>
                    <a:lnR>
                      <a:noFill/>
                    </a:lnR>
                    <a:lnT>
                      <a:noFill/>
                    </a:lnT>
                    <a:lnB>
                      <a:noFill/>
                    </a:lnB>
                    <a:lnTlToBr>
                      <a:noFill/>
                    </a:lnTlToBr>
                    <a:lnBlToTr>
                      <a:noFill/>
                    </a:lnBlToTr>
                    <a:noFill/>
                  </a:tcPr>
                </a:tc>
                <a:tc>
                  <a:txBody>
                    <a:bodyPr/>
                    <a:lstStyle/>
                    <a:p>
                      <a:pPr marL="0" marR="0" lvl="0" indent="0" algn="l" defTabSz="641350" rtl="0" eaLnBrk="1" fontAlgn="b"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0000"/>
                          </a:solidFill>
                          <a:effectLst/>
                          <a:latin typeface="Calibri" pitchFamily="34" charset="0"/>
                        </a:rPr>
                        <a:t>Category</a:t>
                      </a:r>
                    </a:p>
                  </a:txBody>
                  <a:tcPr marL="7833" marR="7833" marT="7833" marB="0" anchor="b" horzOverflow="overflow">
                    <a:lnL>
                      <a:noFill/>
                    </a:lnL>
                    <a:lnR>
                      <a:noFill/>
                    </a:lnR>
                    <a:lnT>
                      <a:noFill/>
                    </a:lnT>
                    <a:lnB>
                      <a:noFill/>
                    </a:lnB>
                    <a:lnTlToBr>
                      <a:noFill/>
                    </a:lnTlToBr>
                    <a:lnBlToTr>
                      <a:noFill/>
                    </a:lnBlToTr>
                    <a:noFill/>
                  </a:tcPr>
                </a:tc>
              </a:tr>
              <a:tr h="157163">
                <a:tc>
                  <a:txBody>
                    <a:bodyPr/>
                    <a:lstStyle/>
                    <a:p>
                      <a:pPr marL="0" marR="0" lvl="0" indent="0" algn="l" defTabSz="641350" rtl="0" eaLnBrk="1" fontAlgn="b" latinLnBrk="0" hangingPunct="1">
                        <a:lnSpc>
                          <a:spcPct val="100000"/>
                        </a:lnSpc>
                        <a:spcBef>
                          <a:spcPct val="0"/>
                        </a:spcBef>
                        <a:spcAft>
                          <a:spcPct val="0"/>
                        </a:spcAft>
                        <a:buClrTx/>
                        <a:buSzTx/>
                        <a:buFontTx/>
                        <a:buNone/>
                        <a:tabLst/>
                      </a:pPr>
                      <a:endParaRPr kumimoji="0" lang="en-US" sz="900" b="0" i="0" u="none" strike="noStrike" cap="none" normalizeH="0" baseline="0" smtClean="0">
                        <a:ln>
                          <a:noFill/>
                        </a:ln>
                        <a:solidFill>
                          <a:srgbClr val="000000"/>
                        </a:solidFill>
                        <a:effectLst/>
                        <a:latin typeface="Calibri" pitchFamily="34" charset="0"/>
                      </a:endParaRPr>
                    </a:p>
                  </a:txBody>
                  <a:tcPr marL="7833" marR="7833" marT="7833" marB="0" anchor="b" horzOverflow="overflow">
                    <a:lnL>
                      <a:noFill/>
                    </a:lnL>
                    <a:lnR>
                      <a:noFill/>
                    </a:lnR>
                    <a:lnT>
                      <a:noFill/>
                    </a:lnT>
                    <a:lnB>
                      <a:noFill/>
                    </a:lnB>
                    <a:lnTlToBr>
                      <a:noFill/>
                    </a:lnTlToBr>
                    <a:lnBlToTr>
                      <a:noFill/>
                    </a:lnBlToTr>
                    <a:noFill/>
                  </a:tcPr>
                </a:tc>
                <a:tc>
                  <a:txBody>
                    <a:bodyPr/>
                    <a:lstStyle/>
                    <a:p>
                      <a:pPr marL="0" marR="0" lvl="0" indent="0" algn="l" defTabSz="641350" rtl="0" eaLnBrk="1" fontAlgn="b" latinLnBrk="0" hangingPunct="1">
                        <a:lnSpc>
                          <a:spcPct val="100000"/>
                        </a:lnSpc>
                        <a:spcBef>
                          <a:spcPct val="0"/>
                        </a:spcBef>
                        <a:spcAft>
                          <a:spcPct val="0"/>
                        </a:spcAft>
                        <a:buClrTx/>
                        <a:buSzTx/>
                        <a:buFontTx/>
                        <a:buNone/>
                        <a:tabLst/>
                      </a:pPr>
                      <a:endParaRPr kumimoji="0" lang="en-US" sz="900" b="0" i="0" u="none" strike="noStrike" cap="none" normalizeH="0" baseline="0" smtClean="0">
                        <a:ln>
                          <a:noFill/>
                        </a:ln>
                        <a:solidFill>
                          <a:srgbClr val="000000"/>
                        </a:solidFill>
                        <a:effectLst/>
                        <a:latin typeface="Calibri" pitchFamily="34" charset="0"/>
                      </a:endParaRPr>
                    </a:p>
                  </a:txBody>
                  <a:tcPr marL="7833" marR="7833" marT="7833" marB="0" anchor="b" horzOverflow="overflow">
                    <a:lnL>
                      <a:noFill/>
                    </a:lnL>
                    <a:lnR>
                      <a:noFill/>
                    </a:lnR>
                    <a:lnT>
                      <a:noFill/>
                    </a:lnT>
                    <a:lnB>
                      <a:noFill/>
                    </a:lnB>
                    <a:lnTlToBr>
                      <a:noFill/>
                    </a:lnTlToBr>
                    <a:lnBlToTr>
                      <a:noFill/>
                    </a:lnBlToTr>
                    <a:noFill/>
                  </a:tcPr>
                </a:tc>
                <a:tc>
                  <a:txBody>
                    <a:bodyPr/>
                    <a:lstStyle/>
                    <a:p>
                      <a:pPr marL="0" marR="0" lvl="0" indent="0" algn="l" defTabSz="641350" rtl="0" eaLnBrk="1" fontAlgn="b" latinLnBrk="0" hangingPunct="1">
                        <a:lnSpc>
                          <a:spcPct val="100000"/>
                        </a:lnSpc>
                        <a:spcBef>
                          <a:spcPct val="0"/>
                        </a:spcBef>
                        <a:spcAft>
                          <a:spcPct val="0"/>
                        </a:spcAft>
                        <a:buClrTx/>
                        <a:buSzTx/>
                        <a:buFontTx/>
                        <a:buNone/>
                        <a:tabLst/>
                      </a:pPr>
                      <a:endParaRPr kumimoji="0" lang="en-US" sz="900" b="0" i="0" u="none" strike="noStrike" cap="none" normalizeH="0" baseline="0" smtClean="0">
                        <a:ln>
                          <a:noFill/>
                        </a:ln>
                        <a:solidFill>
                          <a:srgbClr val="000000"/>
                        </a:solidFill>
                        <a:effectLst/>
                        <a:latin typeface="Calibri" pitchFamily="34" charset="0"/>
                      </a:endParaRPr>
                    </a:p>
                  </a:txBody>
                  <a:tcPr marL="7833" marR="7833" marT="7833" marB="0" anchor="b" horzOverflow="overflow">
                    <a:lnL>
                      <a:noFill/>
                    </a:lnL>
                    <a:lnR>
                      <a:noFill/>
                    </a:lnR>
                    <a:lnT>
                      <a:noFill/>
                    </a:lnT>
                    <a:lnB>
                      <a:noFill/>
                    </a:lnB>
                    <a:lnTlToBr>
                      <a:noFill/>
                    </a:lnTlToBr>
                    <a:lnBlToTr>
                      <a:noFill/>
                    </a:lnBlToTr>
                    <a:noFill/>
                  </a:tcPr>
                </a:tc>
                <a:tc>
                  <a:txBody>
                    <a:bodyPr/>
                    <a:lstStyle/>
                    <a:p>
                      <a:pPr marL="0" marR="0" lvl="0" indent="0" algn="l" defTabSz="641350" rtl="0" eaLnBrk="1" fontAlgn="b" latinLnBrk="0" hangingPunct="1">
                        <a:lnSpc>
                          <a:spcPct val="100000"/>
                        </a:lnSpc>
                        <a:spcBef>
                          <a:spcPct val="0"/>
                        </a:spcBef>
                        <a:spcAft>
                          <a:spcPct val="0"/>
                        </a:spcAft>
                        <a:buClrTx/>
                        <a:buSzTx/>
                        <a:buFontTx/>
                        <a:buNone/>
                        <a:tabLst/>
                      </a:pPr>
                      <a:endParaRPr kumimoji="0" lang="en-US" sz="900" b="0" i="0" u="none" strike="noStrike" cap="none" normalizeH="0" baseline="0" smtClean="0">
                        <a:ln>
                          <a:noFill/>
                        </a:ln>
                        <a:solidFill>
                          <a:srgbClr val="000000"/>
                        </a:solidFill>
                        <a:effectLst/>
                        <a:latin typeface="Calibri" pitchFamily="34" charset="0"/>
                      </a:endParaRPr>
                    </a:p>
                  </a:txBody>
                  <a:tcPr marL="7833" marR="7833" marT="7833" marB="0" anchor="b" horzOverflow="overflow">
                    <a:lnL>
                      <a:noFill/>
                    </a:lnL>
                    <a:lnR>
                      <a:noFill/>
                    </a:lnR>
                    <a:lnT>
                      <a:noFill/>
                    </a:lnT>
                    <a:lnB>
                      <a:noFill/>
                    </a:lnB>
                    <a:lnTlToBr>
                      <a:noFill/>
                    </a:lnTlToBr>
                    <a:lnBlToTr>
                      <a:noFill/>
                    </a:lnBlToTr>
                    <a:noFill/>
                  </a:tcPr>
                </a:tc>
                <a:tc>
                  <a:txBody>
                    <a:bodyPr/>
                    <a:lstStyle/>
                    <a:p>
                      <a:pPr marL="0" marR="0" lvl="0" indent="0" algn="l" defTabSz="641350" rtl="0" eaLnBrk="1" fontAlgn="b" latinLnBrk="0" hangingPunct="1">
                        <a:lnSpc>
                          <a:spcPct val="100000"/>
                        </a:lnSpc>
                        <a:spcBef>
                          <a:spcPct val="0"/>
                        </a:spcBef>
                        <a:spcAft>
                          <a:spcPct val="0"/>
                        </a:spcAft>
                        <a:buClrTx/>
                        <a:buSzTx/>
                        <a:buFontTx/>
                        <a:buNone/>
                        <a:tabLst/>
                      </a:pPr>
                      <a:endParaRPr kumimoji="0" lang="en-US" sz="900" b="0" i="0" u="none" strike="noStrike" cap="none" normalizeH="0" baseline="0" smtClean="0">
                        <a:ln>
                          <a:noFill/>
                        </a:ln>
                        <a:solidFill>
                          <a:srgbClr val="000000"/>
                        </a:solidFill>
                        <a:effectLst/>
                        <a:latin typeface="Calibri" pitchFamily="34" charset="0"/>
                      </a:endParaRPr>
                    </a:p>
                  </a:txBody>
                  <a:tcPr marL="7833" marR="7833" marT="7833" marB="0" anchor="b" horzOverflow="overflow">
                    <a:lnL>
                      <a:noFill/>
                    </a:lnL>
                    <a:lnR>
                      <a:noFill/>
                    </a:lnR>
                    <a:lnT>
                      <a:noFill/>
                    </a:lnT>
                    <a:lnB>
                      <a:noFill/>
                    </a:lnB>
                    <a:lnTlToBr>
                      <a:noFill/>
                    </a:lnTlToBr>
                    <a:lnBlToTr>
                      <a:noFill/>
                    </a:lnBlToTr>
                    <a:noFill/>
                  </a:tcPr>
                </a:tc>
                <a:tc>
                  <a:txBody>
                    <a:bodyPr/>
                    <a:lstStyle/>
                    <a:p>
                      <a:pPr marL="0" marR="0" lvl="0" indent="0" algn="l" defTabSz="641350" rtl="0" eaLnBrk="1" fontAlgn="b" latinLnBrk="0" hangingPunct="1">
                        <a:lnSpc>
                          <a:spcPct val="100000"/>
                        </a:lnSpc>
                        <a:spcBef>
                          <a:spcPct val="0"/>
                        </a:spcBef>
                        <a:spcAft>
                          <a:spcPct val="0"/>
                        </a:spcAft>
                        <a:buClrTx/>
                        <a:buSzTx/>
                        <a:buFontTx/>
                        <a:buNone/>
                        <a:tabLst/>
                      </a:pPr>
                      <a:endParaRPr kumimoji="0" lang="en-US" sz="900" b="0" i="0" u="none" strike="noStrike" cap="none" normalizeH="0" baseline="0" smtClean="0">
                        <a:ln>
                          <a:noFill/>
                        </a:ln>
                        <a:solidFill>
                          <a:srgbClr val="000000"/>
                        </a:solidFill>
                        <a:effectLst/>
                        <a:latin typeface="Calibri" pitchFamily="34" charset="0"/>
                      </a:endParaRPr>
                    </a:p>
                  </a:txBody>
                  <a:tcPr marL="7833" marR="7833" marT="7833" marB="0" anchor="b" horzOverflow="overflow">
                    <a:lnL>
                      <a:noFill/>
                    </a:lnL>
                    <a:lnR>
                      <a:noFill/>
                    </a:lnR>
                    <a:lnT>
                      <a:noFill/>
                    </a:lnT>
                    <a:lnB>
                      <a:noFill/>
                    </a:lnB>
                    <a:lnTlToBr>
                      <a:noFill/>
                    </a:lnTlToBr>
                    <a:lnBlToTr>
                      <a:noFill/>
                    </a:lnBlToTr>
                    <a:noFill/>
                  </a:tcPr>
                </a:tc>
              </a:tr>
              <a:tr h="157163">
                <a:tc>
                  <a:txBody>
                    <a:bodyPr/>
                    <a:lstStyle/>
                    <a:p>
                      <a:pPr marL="0" marR="0" lvl="0" indent="0" algn="l" defTabSz="64135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rPr>
                        <a:t>Wall</a:t>
                      </a:r>
                    </a:p>
                  </a:txBody>
                  <a:tcPr marL="7833" marR="7833" marT="7833" marB="0" anchor="b" horzOverflow="overflow">
                    <a:lnL>
                      <a:noFill/>
                    </a:lnL>
                    <a:lnR>
                      <a:noFill/>
                    </a:lnR>
                    <a:lnT>
                      <a:noFill/>
                    </a:lnT>
                    <a:lnB>
                      <a:noFill/>
                    </a:lnB>
                    <a:lnTlToBr>
                      <a:noFill/>
                    </a:lnTlToBr>
                    <a:lnBlToTr>
                      <a:noFill/>
                    </a:lnBlToTr>
                    <a:noFill/>
                  </a:tcPr>
                </a:tc>
                <a:tc>
                  <a:txBody>
                    <a:bodyPr/>
                    <a:lstStyle/>
                    <a:p>
                      <a:pPr marL="0" marR="0" lvl="0" indent="0" algn="l" defTabSz="64135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rPr>
                        <a:t>HostObject/Wall</a:t>
                      </a:r>
                    </a:p>
                  </a:txBody>
                  <a:tcPr marL="7833" marR="7833" marT="7833" marB="0" anchor="b" horzOverflow="overflow">
                    <a:lnL>
                      <a:noFill/>
                    </a:lnL>
                    <a:lnR>
                      <a:noFill/>
                    </a:lnR>
                    <a:lnT>
                      <a:noFill/>
                    </a:lnT>
                    <a:lnB>
                      <a:noFill/>
                    </a:lnB>
                    <a:lnTlToBr>
                      <a:noFill/>
                    </a:lnTlToBr>
                    <a:lnBlToTr>
                      <a:noFill/>
                    </a:lnBlToTr>
                    <a:noFill/>
                  </a:tcPr>
                </a:tc>
                <a:tc>
                  <a:txBody>
                    <a:bodyPr/>
                    <a:lstStyle/>
                    <a:p>
                      <a:pPr marL="0" marR="0" lvl="0" indent="0" algn="l" defTabSz="64135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70C0"/>
                          </a:solidFill>
                          <a:effectLst/>
                          <a:latin typeface="Calibri" pitchFamily="34" charset="0"/>
                        </a:rPr>
                        <a:t>Walls</a:t>
                      </a:r>
                    </a:p>
                  </a:txBody>
                  <a:tcPr marL="7833" marR="7833" marT="7833" marB="0" anchor="b" horzOverflow="overflow">
                    <a:lnL>
                      <a:noFill/>
                    </a:lnL>
                    <a:lnR>
                      <a:noFill/>
                    </a:lnR>
                    <a:lnT>
                      <a:noFill/>
                    </a:lnT>
                    <a:lnB>
                      <a:noFill/>
                    </a:lnB>
                    <a:lnTlToBr>
                      <a:noFill/>
                    </a:lnTlToBr>
                    <a:lnBlToTr>
                      <a:noFill/>
                    </a:lnBlToTr>
                    <a:noFill/>
                  </a:tcPr>
                </a:tc>
                <a:tc>
                  <a:txBody>
                    <a:bodyPr/>
                    <a:lstStyle/>
                    <a:p>
                      <a:pPr marL="0" marR="0" lvl="0" indent="0" algn="l" defTabSz="641350" rtl="0" eaLnBrk="1" fontAlgn="b" latinLnBrk="0" hangingPunct="1">
                        <a:lnSpc>
                          <a:spcPct val="100000"/>
                        </a:lnSpc>
                        <a:spcBef>
                          <a:spcPct val="0"/>
                        </a:spcBef>
                        <a:spcAft>
                          <a:spcPct val="0"/>
                        </a:spcAft>
                        <a:buClrTx/>
                        <a:buSzTx/>
                        <a:buFontTx/>
                        <a:buNone/>
                        <a:tabLst/>
                      </a:pPr>
                      <a:endParaRPr kumimoji="0" lang="en-US" sz="900" b="0" i="0" u="none" strike="noStrike" cap="none" normalizeH="0" baseline="0" smtClean="0">
                        <a:ln>
                          <a:noFill/>
                        </a:ln>
                        <a:solidFill>
                          <a:srgbClr val="000000"/>
                        </a:solidFill>
                        <a:effectLst/>
                        <a:latin typeface="Calibri" pitchFamily="34" charset="0"/>
                      </a:endParaRPr>
                    </a:p>
                  </a:txBody>
                  <a:tcPr marL="7833" marR="7833" marT="7833" marB="0" anchor="b" horzOverflow="overflow">
                    <a:lnL>
                      <a:noFill/>
                    </a:lnL>
                    <a:lnR>
                      <a:noFill/>
                    </a:lnR>
                    <a:lnT>
                      <a:noFill/>
                    </a:lnT>
                    <a:lnB>
                      <a:noFill/>
                    </a:lnB>
                    <a:lnTlToBr>
                      <a:noFill/>
                    </a:lnTlToBr>
                    <a:lnBlToTr>
                      <a:noFill/>
                    </a:lnBlToTr>
                    <a:noFill/>
                  </a:tcPr>
                </a:tc>
                <a:tc>
                  <a:txBody>
                    <a:bodyPr/>
                    <a:lstStyle/>
                    <a:p>
                      <a:pPr marL="0" marR="0" lvl="0" indent="0" algn="l" defTabSz="64135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rPr>
                        <a:t>HostObjAttributes/WallType</a:t>
                      </a:r>
                    </a:p>
                  </a:txBody>
                  <a:tcPr marL="7833" marR="7833" marT="7833" marB="0" anchor="b" horzOverflow="overflow">
                    <a:lnL>
                      <a:noFill/>
                    </a:lnL>
                    <a:lnR>
                      <a:noFill/>
                    </a:lnR>
                    <a:lnT>
                      <a:noFill/>
                    </a:lnT>
                    <a:lnB>
                      <a:noFill/>
                    </a:lnB>
                    <a:lnTlToBr>
                      <a:noFill/>
                    </a:lnTlToBr>
                    <a:lnBlToTr>
                      <a:noFill/>
                    </a:lnBlToTr>
                    <a:noFill/>
                  </a:tcPr>
                </a:tc>
                <a:tc>
                  <a:txBody>
                    <a:bodyPr/>
                    <a:lstStyle/>
                    <a:p>
                      <a:pPr marL="0" marR="0" lvl="0" indent="0" algn="l" defTabSz="64135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70C0"/>
                          </a:solidFill>
                          <a:effectLst/>
                          <a:latin typeface="Calibri" pitchFamily="34" charset="0"/>
                        </a:rPr>
                        <a:t>Walls</a:t>
                      </a:r>
                    </a:p>
                  </a:txBody>
                  <a:tcPr marL="7833" marR="7833" marT="7833" marB="0" anchor="b" horzOverflow="overflow">
                    <a:lnL>
                      <a:noFill/>
                    </a:lnL>
                    <a:lnR>
                      <a:noFill/>
                    </a:lnR>
                    <a:lnT>
                      <a:noFill/>
                    </a:lnT>
                    <a:lnB>
                      <a:noFill/>
                    </a:lnB>
                    <a:lnTlToBr>
                      <a:noFill/>
                    </a:lnTlToBr>
                    <a:lnBlToTr>
                      <a:noFill/>
                    </a:lnBlToTr>
                    <a:noFill/>
                  </a:tcPr>
                </a:tc>
              </a:tr>
              <a:tr h="157163">
                <a:tc>
                  <a:txBody>
                    <a:bodyPr/>
                    <a:lstStyle/>
                    <a:p>
                      <a:pPr marL="0" marR="0" lvl="0" indent="0" algn="l" defTabSz="64135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rPr>
                        <a:t>Door</a:t>
                      </a:r>
                    </a:p>
                  </a:txBody>
                  <a:tcPr marL="7833" marR="7833" marT="7833" marB="0" anchor="b" horzOverflow="overflow">
                    <a:lnL>
                      <a:noFill/>
                    </a:lnL>
                    <a:lnR>
                      <a:noFill/>
                    </a:lnR>
                    <a:lnT>
                      <a:noFill/>
                    </a:lnT>
                    <a:lnB>
                      <a:noFill/>
                    </a:lnB>
                    <a:lnTlToBr>
                      <a:noFill/>
                    </a:lnTlToBr>
                    <a:lnBlToTr>
                      <a:noFill/>
                    </a:lnBlToTr>
                    <a:noFill/>
                  </a:tcPr>
                </a:tc>
                <a:tc>
                  <a:txBody>
                    <a:bodyPr/>
                    <a:lstStyle/>
                    <a:p>
                      <a:pPr marL="0" marR="0" lvl="0" indent="0" algn="l" defTabSz="64135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rPr>
                        <a:t>Instance/InsertableInstance/FamilyInstance</a:t>
                      </a:r>
                    </a:p>
                  </a:txBody>
                  <a:tcPr marL="7833" marR="7833" marT="7833" marB="0" anchor="b" horzOverflow="overflow">
                    <a:lnL>
                      <a:noFill/>
                    </a:lnL>
                    <a:lnR>
                      <a:noFill/>
                    </a:lnR>
                    <a:lnT>
                      <a:noFill/>
                    </a:lnT>
                    <a:lnB>
                      <a:noFill/>
                    </a:lnB>
                    <a:lnTlToBr>
                      <a:noFill/>
                    </a:lnTlToBr>
                    <a:lnBlToTr>
                      <a:noFill/>
                    </a:lnBlToTr>
                    <a:noFill/>
                  </a:tcPr>
                </a:tc>
                <a:tc>
                  <a:txBody>
                    <a:bodyPr/>
                    <a:lstStyle/>
                    <a:p>
                      <a:pPr marL="0" marR="0" lvl="0" indent="0" algn="l" defTabSz="64135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rPr>
                        <a:t>Doors</a:t>
                      </a:r>
                    </a:p>
                  </a:txBody>
                  <a:tcPr marL="7833" marR="7833" marT="7833" marB="0" anchor="b" horzOverflow="overflow">
                    <a:lnL>
                      <a:noFill/>
                    </a:lnL>
                    <a:lnR>
                      <a:noFill/>
                    </a:lnR>
                    <a:lnT>
                      <a:noFill/>
                    </a:lnT>
                    <a:lnB>
                      <a:noFill/>
                    </a:lnB>
                    <a:lnTlToBr>
                      <a:noFill/>
                    </a:lnTlToBr>
                    <a:lnBlToTr>
                      <a:noFill/>
                    </a:lnBlToTr>
                    <a:noFill/>
                  </a:tcPr>
                </a:tc>
                <a:tc>
                  <a:txBody>
                    <a:bodyPr/>
                    <a:lstStyle/>
                    <a:p>
                      <a:pPr marL="0" marR="0" lvl="0" indent="0" algn="l" defTabSz="641350" rtl="0" eaLnBrk="1" fontAlgn="b" latinLnBrk="0" hangingPunct="1">
                        <a:lnSpc>
                          <a:spcPct val="100000"/>
                        </a:lnSpc>
                        <a:spcBef>
                          <a:spcPct val="0"/>
                        </a:spcBef>
                        <a:spcAft>
                          <a:spcPct val="0"/>
                        </a:spcAft>
                        <a:buClrTx/>
                        <a:buSzTx/>
                        <a:buFontTx/>
                        <a:buNone/>
                        <a:tabLst/>
                      </a:pPr>
                      <a:endParaRPr kumimoji="0" lang="en-US" sz="900" b="0" i="0" u="none" strike="noStrike" cap="none" normalizeH="0" baseline="0" smtClean="0">
                        <a:ln>
                          <a:noFill/>
                        </a:ln>
                        <a:solidFill>
                          <a:srgbClr val="000000"/>
                        </a:solidFill>
                        <a:effectLst/>
                        <a:latin typeface="Calibri" pitchFamily="34" charset="0"/>
                      </a:endParaRPr>
                    </a:p>
                  </a:txBody>
                  <a:tcPr marL="7833" marR="7833" marT="7833" marB="0" anchor="b" horzOverflow="overflow">
                    <a:lnL>
                      <a:noFill/>
                    </a:lnL>
                    <a:lnR>
                      <a:noFill/>
                    </a:lnR>
                    <a:lnT>
                      <a:noFill/>
                    </a:lnT>
                    <a:lnB>
                      <a:noFill/>
                    </a:lnB>
                    <a:lnTlToBr>
                      <a:noFill/>
                    </a:lnTlToBr>
                    <a:lnBlToTr>
                      <a:noFill/>
                    </a:lnBlToTr>
                    <a:noFill/>
                  </a:tcPr>
                </a:tc>
                <a:tc>
                  <a:txBody>
                    <a:bodyPr/>
                    <a:lstStyle/>
                    <a:p>
                      <a:pPr marL="0" marR="0" lvl="0" indent="0" algn="l" defTabSz="64135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rPr>
                        <a:t>InsertableObject /FamilySymbol</a:t>
                      </a:r>
                    </a:p>
                  </a:txBody>
                  <a:tcPr marL="7833" marR="7833" marT="7833" marB="0" anchor="b" horzOverflow="overflow">
                    <a:lnL>
                      <a:noFill/>
                    </a:lnL>
                    <a:lnR>
                      <a:noFill/>
                    </a:lnR>
                    <a:lnT>
                      <a:noFill/>
                    </a:lnT>
                    <a:lnB>
                      <a:noFill/>
                    </a:lnB>
                    <a:lnTlToBr>
                      <a:noFill/>
                    </a:lnTlToBr>
                    <a:lnBlToTr>
                      <a:noFill/>
                    </a:lnBlToTr>
                    <a:noFill/>
                  </a:tcPr>
                </a:tc>
                <a:tc>
                  <a:txBody>
                    <a:bodyPr/>
                    <a:lstStyle/>
                    <a:p>
                      <a:pPr marL="0" marR="0" lvl="0" indent="0" algn="l" defTabSz="64135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rPr>
                        <a:t>Doors</a:t>
                      </a:r>
                    </a:p>
                  </a:txBody>
                  <a:tcPr marL="7833" marR="7833" marT="7833" marB="0" anchor="b" horzOverflow="overflow">
                    <a:lnL>
                      <a:noFill/>
                    </a:lnL>
                    <a:lnR>
                      <a:noFill/>
                    </a:lnR>
                    <a:lnT>
                      <a:noFill/>
                    </a:lnT>
                    <a:lnB>
                      <a:noFill/>
                    </a:lnB>
                    <a:lnTlToBr>
                      <a:noFill/>
                    </a:lnTlToBr>
                    <a:lnBlToTr>
                      <a:noFill/>
                    </a:lnBlToTr>
                    <a:noFill/>
                  </a:tcPr>
                </a:tc>
              </a:tr>
              <a:tr h="157163">
                <a:tc>
                  <a:txBody>
                    <a:bodyPr/>
                    <a:lstStyle/>
                    <a:p>
                      <a:pPr marL="0" marR="0" lvl="0" indent="0" algn="l" defTabSz="64135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rPr>
                        <a:t>Door Tag</a:t>
                      </a:r>
                    </a:p>
                  </a:txBody>
                  <a:tcPr marL="7833" marR="7833" marT="7833" marB="0" anchor="b" horzOverflow="overflow">
                    <a:lnL>
                      <a:noFill/>
                    </a:lnL>
                    <a:lnR>
                      <a:noFill/>
                    </a:lnR>
                    <a:lnT>
                      <a:noFill/>
                    </a:lnT>
                    <a:lnB>
                      <a:noFill/>
                    </a:lnB>
                    <a:lnTlToBr>
                      <a:noFill/>
                    </a:lnTlToBr>
                    <a:lnBlToTr>
                      <a:noFill/>
                    </a:lnBlToTr>
                    <a:noFill/>
                  </a:tcPr>
                </a:tc>
                <a:tc>
                  <a:txBody>
                    <a:bodyPr/>
                    <a:lstStyle/>
                    <a:p>
                      <a:pPr marL="0" marR="0" lvl="0" indent="0" algn="l" defTabSz="64135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rPr>
                        <a:t>IndependentTag</a:t>
                      </a:r>
                    </a:p>
                  </a:txBody>
                  <a:tcPr marL="7833" marR="7833" marT="7833" marB="0" anchor="b" horzOverflow="overflow">
                    <a:lnL>
                      <a:noFill/>
                    </a:lnL>
                    <a:lnR>
                      <a:noFill/>
                    </a:lnR>
                    <a:lnT>
                      <a:noFill/>
                    </a:lnT>
                    <a:lnB>
                      <a:noFill/>
                    </a:lnB>
                    <a:lnTlToBr>
                      <a:noFill/>
                    </a:lnTlToBr>
                    <a:lnBlToTr>
                      <a:noFill/>
                    </a:lnBlToTr>
                    <a:noFill/>
                  </a:tcPr>
                </a:tc>
                <a:tc>
                  <a:txBody>
                    <a:bodyPr/>
                    <a:lstStyle/>
                    <a:p>
                      <a:pPr marL="0" marR="0" lvl="0" indent="0" algn="l" defTabSz="64135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rPr>
                        <a:t>Door Tags</a:t>
                      </a:r>
                    </a:p>
                  </a:txBody>
                  <a:tcPr marL="7833" marR="7833" marT="7833" marB="0" anchor="b" horzOverflow="overflow">
                    <a:lnL>
                      <a:noFill/>
                    </a:lnL>
                    <a:lnR>
                      <a:noFill/>
                    </a:lnR>
                    <a:lnT>
                      <a:noFill/>
                    </a:lnT>
                    <a:lnB>
                      <a:noFill/>
                    </a:lnB>
                    <a:lnTlToBr>
                      <a:noFill/>
                    </a:lnTlToBr>
                    <a:lnBlToTr>
                      <a:noFill/>
                    </a:lnBlToTr>
                    <a:noFill/>
                  </a:tcPr>
                </a:tc>
                <a:tc>
                  <a:txBody>
                    <a:bodyPr/>
                    <a:lstStyle/>
                    <a:p>
                      <a:pPr marL="0" marR="0" lvl="0" indent="0" algn="l" defTabSz="641350" rtl="0" eaLnBrk="1" fontAlgn="b" latinLnBrk="0" hangingPunct="1">
                        <a:lnSpc>
                          <a:spcPct val="100000"/>
                        </a:lnSpc>
                        <a:spcBef>
                          <a:spcPct val="0"/>
                        </a:spcBef>
                        <a:spcAft>
                          <a:spcPct val="0"/>
                        </a:spcAft>
                        <a:buClrTx/>
                        <a:buSzTx/>
                        <a:buFontTx/>
                        <a:buNone/>
                        <a:tabLst/>
                      </a:pPr>
                      <a:endParaRPr kumimoji="0" lang="en-US" sz="900" b="0" i="0" u="none" strike="noStrike" cap="none" normalizeH="0" baseline="0" smtClean="0">
                        <a:ln>
                          <a:noFill/>
                        </a:ln>
                        <a:solidFill>
                          <a:srgbClr val="000000"/>
                        </a:solidFill>
                        <a:effectLst/>
                        <a:latin typeface="Calibri" pitchFamily="34" charset="0"/>
                      </a:endParaRPr>
                    </a:p>
                  </a:txBody>
                  <a:tcPr marL="7833" marR="7833" marT="7833" marB="0" anchor="b" horzOverflow="overflow">
                    <a:lnL>
                      <a:noFill/>
                    </a:lnL>
                    <a:lnR>
                      <a:noFill/>
                    </a:lnR>
                    <a:lnT>
                      <a:noFill/>
                    </a:lnT>
                    <a:lnB>
                      <a:noFill/>
                    </a:lnB>
                    <a:lnTlToBr>
                      <a:noFill/>
                    </a:lnTlToBr>
                    <a:lnBlToTr>
                      <a:noFill/>
                    </a:lnBlToTr>
                    <a:noFill/>
                  </a:tcPr>
                </a:tc>
                <a:tc>
                  <a:txBody>
                    <a:bodyPr/>
                    <a:lstStyle/>
                    <a:p>
                      <a:pPr marL="0" marR="0" lvl="0" indent="0" algn="l" defTabSz="64135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rPr>
                        <a:t>InsertableObject /FamilySymbol</a:t>
                      </a:r>
                    </a:p>
                  </a:txBody>
                  <a:tcPr marL="7833" marR="7833" marT="7833" marB="0" anchor="b" horzOverflow="overflow">
                    <a:lnL>
                      <a:noFill/>
                    </a:lnL>
                    <a:lnR>
                      <a:noFill/>
                    </a:lnR>
                    <a:lnT>
                      <a:noFill/>
                    </a:lnT>
                    <a:lnB>
                      <a:noFill/>
                    </a:lnB>
                    <a:lnTlToBr>
                      <a:noFill/>
                    </a:lnTlToBr>
                    <a:lnBlToTr>
                      <a:noFill/>
                    </a:lnBlToTr>
                    <a:noFill/>
                  </a:tcPr>
                </a:tc>
                <a:tc>
                  <a:txBody>
                    <a:bodyPr/>
                    <a:lstStyle/>
                    <a:p>
                      <a:pPr marL="0" marR="0" lvl="0" indent="0" algn="l" defTabSz="64135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rPr>
                        <a:t>Door Tags</a:t>
                      </a:r>
                    </a:p>
                  </a:txBody>
                  <a:tcPr marL="7833" marR="7833" marT="7833" marB="0" anchor="b" horzOverflow="overflow">
                    <a:lnL>
                      <a:noFill/>
                    </a:lnL>
                    <a:lnR>
                      <a:noFill/>
                    </a:lnR>
                    <a:lnT>
                      <a:noFill/>
                    </a:lnT>
                    <a:lnB>
                      <a:noFill/>
                    </a:lnB>
                    <a:lnTlToBr>
                      <a:noFill/>
                    </a:lnTlToBr>
                    <a:lnBlToTr>
                      <a:noFill/>
                    </a:lnBlToTr>
                    <a:noFill/>
                  </a:tcPr>
                </a:tc>
              </a:tr>
              <a:tr h="157163">
                <a:tc>
                  <a:txBody>
                    <a:bodyPr/>
                    <a:lstStyle/>
                    <a:p>
                      <a:pPr marL="0" marR="0" lvl="0" indent="0" algn="l" defTabSz="64135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rPr>
                        <a:t>Window</a:t>
                      </a:r>
                    </a:p>
                  </a:txBody>
                  <a:tcPr marL="7833" marR="7833" marT="7833" marB="0" anchor="b" horzOverflow="overflow">
                    <a:lnL>
                      <a:noFill/>
                    </a:lnL>
                    <a:lnR>
                      <a:noFill/>
                    </a:lnR>
                    <a:lnT>
                      <a:noFill/>
                    </a:lnT>
                    <a:lnB>
                      <a:noFill/>
                    </a:lnB>
                    <a:lnTlToBr>
                      <a:noFill/>
                    </a:lnTlToBr>
                    <a:lnBlToTr>
                      <a:noFill/>
                    </a:lnBlToTr>
                    <a:noFill/>
                  </a:tcPr>
                </a:tc>
                <a:tc>
                  <a:txBody>
                    <a:bodyPr/>
                    <a:lstStyle/>
                    <a:p>
                      <a:pPr marL="0" marR="0" lvl="0" indent="0" algn="l" defTabSz="64135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rPr>
                        <a:t>Instance/InsertableInstance/FamilyInstance</a:t>
                      </a:r>
                    </a:p>
                  </a:txBody>
                  <a:tcPr marL="7833" marR="7833" marT="7833" marB="0" anchor="b" horzOverflow="overflow">
                    <a:lnL>
                      <a:noFill/>
                    </a:lnL>
                    <a:lnR>
                      <a:noFill/>
                    </a:lnR>
                    <a:lnT>
                      <a:noFill/>
                    </a:lnT>
                    <a:lnB>
                      <a:noFill/>
                    </a:lnB>
                    <a:lnTlToBr>
                      <a:noFill/>
                    </a:lnTlToBr>
                    <a:lnBlToTr>
                      <a:noFill/>
                    </a:lnBlToTr>
                    <a:noFill/>
                  </a:tcPr>
                </a:tc>
                <a:tc>
                  <a:txBody>
                    <a:bodyPr/>
                    <a:lstStyle/>
                    <a:p>
                      <a:pPr marL="0" marR="0" lvl="0" indent="0" algn="l" defTabSz="64135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rPr>
                        <a:t>Windows</a:t>
                      </a:r>
                    </a:p>
                  </a:txBody>
                  <a:tcPr marL="7833" marR="7833" marT="7833" marB="0" anchor="b" horzOverflow="overflow">
                    <a:lnL>
                      <a:noFill/>
                    </a:lnL>
                    <a:lnR>
                      <a:noFill/>
                    </a:lnR>
                    <a:lnT>
                      <a:noFill/>
                    </a:lnT>
                    <a:lnB>
                      <a:noFill/>
                    </a:lnB>
                    <a:lnTlToBr>
                      <a:noFill/>
                    </a:lnTlToBr>
                    <a:lnBlToTr>
                      <a:noFill/>
                    </a:lnBlToTr>
                    <a:noFill/>
                  </a:tcPr>
                </a:tc>
                <a:tc>
                  <a:txBody>
                    <a:bodyPr/>
                    <a:lstStyle/>
                    <a:p>
                      <a:pPr marL="0" marR="0" lvl="0" indent="0" algn="l" defTabSz="641350" rtl="0" eaLnBrk="1" fontAlgn="b" latinLnBrk="0" hangingPunct="1">
                        <a:lnSpc>
                          <a:spcPct val="100000"/>
                        </a:lnSpc>
                        <a:spcBef>
                          <a:spcPct val="0"/>
                        </a:spcBef>
                        <a:spcAft>
                          <a:spcPct val="0"/>
                        </a:spcAft>
                        <a:buClrTx/>
                        <a:buSzTx/>
                        <a:buFontTx/>
                        <a:buNone/>
                        <a:tabLst/>
                      </a:pPr>
                      <a:endParaRPr kumimoji="0" lang="en-US" sz="900" b="0" i="0" u="none" strike="noStrike" cap="none" normalizeH="0" baseline="0" smtClean="0">
                        <a:ln>
                          <a:noFill/>
                        </a:ln>
                        <a:solidFill>
                          <a:srgbClr val="000000"/>
                        </a:solidFill>
                        <a:effectLst/>
                        <a:latin typeface="Calibri" pitchFamily="34" charset="0"/>
                      </a:endParaRPr>
                    </a:p>
                  </a:txBody>
                  <a:tcPr marL="7833" marR="7833" marT="7833" marB="0" anchor="b" horzOverflow="overflow">
                    <a:lnL>
                      <a:noFill/>
                    </a:lnL>
                    <a:lnR>
                      <a:noFill/>
                    </a:lnR>
                    <a:lnT>
                      <a:noFill/>
                    </a:lnT>
                    <a:lnB>
                      <a:noFill/>
                    </a:lnB>
                    <a:lnTlToBr>
                      <a:noFill/>
                    </a:lnTlToBr>
                    <a:lnBlToTr>
                      <a:noFill/>
                    </a:lnBlToTr>
                    <a:noFill/>
                  </a:tcPr>
                </a:tc>
                <a:tc>
                  <a:txBody>
                    <a:bodyPr/>
                    <a:lstStyle/>
                    <a:p>
                      <a:pPr marL="0" marR="0" lvl="0" indent="0" algn="l" defTabSz="64135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rPr>
                        <a:t>InsertableObject /FamilySymbol</a:t>
                      </a:r>
                    </a:p>
                  </a:txBody>
                  <a:tcPr marL="7833" marR="7833" marT="7833" marB="0" anchor="b" horzOverflow="overflow">
                    <a:lnL>
                      <a:noFill/>
                    </a:lnL>
                    <a:lnR>
                      <a:noFill/>
                    </a:lnR>
                    <a:lnT>
                      <a:noFill/>
                    </a:lnT>
                    <a:lnB>
                      <a:noFill/>
                    </a:lnB>
                    <a:lnTlToBr>
                      <a:noFill/>
                    </a:lnTlToBr>
                    <a:lnBlToTr>
                      <a:noFill/>
                    </a:lnBlToTr>
                    <a:noFill/>
                  </a:tcPr>
                </a:tc>
                <a:tc>
                  <a:txBody>
                    <a:bodyPr/>
                    <a:lstStyle/>
                    <a:p>
                      <a:pPr marL="0" marR="0" lvl="0" indent="0" algn="l" defTabSz="64135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rPr>
                        <a:t>Windows</a:t>
                      </a:r>
                    </a:p>
                  </a:txBody>
                  <a:tcPr marL="7833" marR="7833" marT="7833" marB="0" anchor="b" horzOverflow="overflow">
                    <a:lnL>
                      <a:noFill/>
                    </a:lnL>
                    <a:lnR>
                      <a:noFill/>
                    </a:lnR>
                    <a:lnT>
                      <a:noFill/>
                    </a:lnT>
                    <a:lnB>
                      <a:noFill/>
                    </a:lnB>
                    <a:lnTlToBr>
                      <a:noFill/>
                    </a:lnTlToBr>
                    <a:lnBlToTr>
                      <a:noFill/>
                    </a:lnBlToTr>
                    <a:noFill/>
                  </a:tcPr>
                </a:tc>
              </a:tr>
              <a:tr h="157163">
                <a:tc>
                  <a:txBody>
                    <a:bodyPr/>
                    <a:lstStyle/>
                    <a:p>
                      <a:pPr marL="0" marR="0" lvl="0" indent="0" algn="l" defTabSz="64135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rPr>
                        <a:t>WindowTag</a:t>
                      </a:r>
                    </a:p>
                  </a:txBody>
                  <a:tcPr marL="7833" marR="7833" marT="7833" marB="0" anchor="b" horzOverflow="overflow">
                    <a:lnL>
                      <a:noFill/>
                    </a:lnL>
                    <a:lnR>
                      <a:noFill/>
                    </a:lnR>
                    <a:lnT>
                      <a:noFill/>
                    </a:lnT>
                    <a:lnB>
                      <a:noFill/>
                    </a:lnB>
                    <a:lnTlToBr>
                      <a:noFill/>
                    </a:lnTlToBr>
                    <a:lnBlToTr>
                      <a:noFill/>
                    </a:lnBlToTr>
                    <a:noFill/>
                  </a:tcPr>
                </a:tc>
                <a:tc>
                  <a:txBody>
                    <a:bodyPr/>
                    <a:lstStyle/>
                    <a:p>
                      <a:pPr marL="0" marR="0" lvl="0" indent="0" algn="l" defTabSz="64135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rPr>
                        <a:t>IndependentTag</a:t>
                      </a:r>
                    </a:p>
                  </a:txBody>
                  <a:tcPr marL="7833" marR="7833" marT="7833" marB="0" anchor="b" horzOverflow="overflow">
                    <a:lnL>
                      <a:noFill/>
                    </a:lnL>
                    <a:lnR>
                      <a:noFill/>
                    </a:lnR>
                    <a:lnT>
                      <a:noFill/>
                    </a:lnT>
                    <a:lnB>
                      <a:noFill/>
                    </a:lnB>
                    <a:lnTlToBr>
                      <a:noFill/>
                    </a:lnTlToBr>
                    <a:lnBlToTr>
                      <a:noFill/>
                    </a:lnBlToTr>
                    <a:noFill/>
                  </a:tcPr>
                </a:tc>
                <a:tc>
                  <a:txBody>
                    <a:bodyPr/>
                    <a:lstStyle/>
                    <a:p>
                      <a:pPr marL="0" marR="0" lvl="0" indent="0" algn="l" defTabSz="64135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rPr>
                        <a:t>Window Tags</a:t>
                      </a:r>
                    </a:p>
                  </a:txBody>
                  <a:tcPr marL="7833" marR="7833" marT="7833" marB="0" anchor="b" horzOverflow="overflow">
                    <a:lnL>
                      <a:noFill/>
                    </a:lnL>
                    <a:lnR>
                      <a:noFill/>
                    </a:lnR>
                    <a:lnT>
                      <a:noFill/>
                    </a:lnT>
                    <a:lnB>
                      <a:noFill/>
                    </a:lnB>
                    <a:lnTlToBr>
                      <a:noFill/>
                    </a:lnTlToBr>
                    <a:lnBlToTr>
                      <a:noFill/>
                    </a:lnBlToTr>
                    <a:noFill/>
                  </a:tcPr>
                </a:tc>
                <a:tc>
                  <a:txBody>
                    <a:bodyPr/>
                    <a:lstStyle/>
                    <a:p>
                      <a:pPr marL="0" marR="0" lvl="0" indent="0" algn="l" defTabSz="641350" rtl="0" eaLnBrk="1" fontAlgn="b" latinLnBrk="0" hangingPunct="1">
                        <a:lnSpc>
                          <a:spcPct val="100000"/>
                        </a:lnSpc>
                        <a:spcBef>
                          <a:spcPct val="0"/>
                        </a:spcBef>
                        <a:spcAft>
                          <a:spcPct val="0"/>
                        </a:spcAft>
                        <a:buClrTx/>
                        <a:buSzTx/>
                        <a:buFontTx/>
                        <a:buNone/>
                        <a:tabLst/>
                      </a:pPr>
                      <a:endParaRPr kumimoji="0" lang="en-US" sz="900" b="0" i="0" u="none" strike="noStrike" cap="none" normalizeH="0" baseline="0" smtClean="0">
                        <a:ln>
                          <a:noFill/>
                        </a:ln>
                        <a:solidFill>
                          <a:srgbClr val="000000"/>
                        </a:solidFill>
                        <a:effectLst/>
                        <a:latin typeface="Calibri" pitchFamily="34" charset="0"/>
                      </a:endParaRPr>
                    </a:p>
                  </a:txBody>
                  <a:tcPr marL="7833" marR="7833" marT="7833" marB="0" anchor="b" horzOverflow="overflow">
                    <a:lnL>
                      <a:noFill/>
                    </a:lnL>
                    <a:lnR>
                      <a:noFill/>
                    </a:lnR>
                    <a:lnT>
                      <a:noFill/>
                    </a:lnT>
                    <a:lnB>
                      <a:noFill/>
                    </a:lnB>
                    <a:lnTlToBr>
                      <a:noFill/>
                    </a:lnTlToBr>
                    <a:lnBlToTr>
                      <a:noFill/>
                    </a:lnBlToTr>
                    <a:noFill/>
                  </a:tcPr>
                </a:tc>
                <a:tc>
                  <a:txBody>
                    <a:bodyPr/>
                    <a:lstStyle/>
                    <a:p>
                      <a:pPr marL="0" marR="0" lvl="0" indent="0" algn="l" defTabSz="64135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rPr>
                        <a:t>InsertableObject /FamilySymbol</a:t>
                      </a:r>
                    </a:p>
                  </a:txBody>
                  <a:tcPr marL="7833" marR="7833" marT="7833" marB="0" anchor="b" horzOverflow="overflow">
                    <a:lnL>
                      <a:noFill/>
                    </a:lnL>
                    <a:lnR>
                      <a:noFill/>
                    </a:lnR>
                    <a:lnT>
                      <a:noFill/>
                    </a:lnT>
                    <a:lnB>
                      <a:noFill/>
                    </a:lnB>
                    <a:lnTlToBr>
                      <a:noFill/>
                    </a:lnTlToBr>
                    <a:lnBlToTr>
                      <a:noFill/>
                    </a:lnBlToTr>
                    <a:noFill/>
                  </a:tcPr>
                </a:tc>
                <a:tc>
                  <a:txBody>
                    <a:bodyPr/>
                    <a:lstStyle/>
                    <a:p>
                      <a:pPr marL="0" marR="0" lvl="0" indent="0" algn="l" defTabSz="64135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rPr>
                        <a:t>Window Tags</a:t>
                      </a:r>
                    </a:p>
                  </a:txBody>
                  <a:tcPr marL="7833" marR="7833" marT="7833" marB="0" anchor="b" horzOverflow="overflow">
                    <a:lnL>
                      <a:noFill/>
                    </a:lnL>
                    <a:lnR>
                      <a:noFill/>
                    </a:lnR>
                    <a:lnT>
                      <a:noFill/>
                    </a:lnT>
                    <a:lnB>
                      <a:noFill/>
                    </a:lnB>
                    <a:lnTlToBr>
                      <a:noFill/>
                    </a:lnTlToBr>
                    <a:lnBlToTr>
                      <a:noFill/>
                    </a:lnBlToTr>
                    <a:noFill/>
                  </a:tcPr>
                </a:tc>
              </a:tr>
              <a:tr h="157163">
                <a:tc>
                  <a:txBody>
                    <a:bodyPr/>
                    <a:lstStyle/>
                    <a:p>
                      <a:pPr marL="0" marR="0" lvl="0" indent="0" algn="l" defTabSz="64135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rPr>
                        <a:t>Opening</a:t>
                      </a:r>
                    </a:p>
                  </a:txBody>
                  <a:tcPr marL="7833" marR="7833" marT="7833" marB="0" anchor="b" horzOverflow="overflow">
                    <a:lnL>
                      <a:noFill/>
                    </a:lnL>
                    <a:lnR>
                      <a:noFill/>
                    </a:lnR>
                    <a:lnT>
                      <a:noFill/>
                    </a:lnT>
                    <a:lnB>
                      <a:noFill/>
                    </a:lnB>
                    <a:lnTlToBr>
                      <a:noFill/>
                    </a:lnTlToBr>
                    <a:lnBlToTr>
                      <a:noFill/>
                    </a:lnBlToTr>
                    <a:noFill/>
                  </a:tcPr>
                </a:tc>
                <a:tc>
                  <a:txBody>
                    <a:bodyPr/>
                    <a:lstStyle/>
                    <a:p>
                      <a:pPr marL="0" marR="0" lvl="0" indent="0" algn="l" defTabSz="64135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rPr>
                        <a:t>Opening </a:t>
                      </a:r>
                    </a:p>
                  </a:txBody>
                  <a:tcPr marL="7833" marR="7833" marT="7833" marB="0" anchor="b" horzOverflow="overflow">
                    <a:lnL>
                      <a:noFill/>
                    </a:lnL>
                    <a:lnR>
                      <a:noFill/>
                    </a:lnR>
                    <a:lnT>
                      <a:noFill/>
                    </a:lnT>
                    <a:lnB>
                      <a:noFill/>
                    </a:lnB>
                    <a:lnTlToBr>
                      <a:noFill/>
                    </a:lnTlToBr>
                    <a:lnBlToTr>
                      <a:noFill/>
                    </a:lnBlToTr>
                    <a:noFill/>
                  </a:tcPr>
                </a:tc>
                <a:tc>
                  <a:txBody>
                    <a:bodyPr/>
                    <a:lstStyle/>
                    <a:p>
                      <a:pPr marL="0" marR="0" lvl="0" indent="0" algn="l" defTabSz="64135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FF0000"/>
                          </a:solidFill>
                          <a:effectLst/>
                          <a:latin typeface="Calibri" pitchFamily="34" charset="0"/>
                        </a:rPr>
                        <a:t>&lt; null &gt; </a:t>
                      </a:r>
                    </a:p>
                  </a:txBody>
                  <a:tcPr marL="7833" marR="7833" marT="7833" marB="0" anchor="b" horzOverflow="overflow">
                    <a:lnL>
                      <a:noFill/>
                    </a:lnL>
                    <a:lnR>
                      <a:noFill/>
                    </a:lnR>
                    <a:lnT>
                      <a:noFill/>
                    </a:lnT>
                    <a:lnB>
                      <a:noFill/>
                    </a:lnB>
                    <a:lnTlToBr>
                      <a:noFill/>
                    </a:lnTlToBr>
                    <a:lnBlToTr>
                      <a:noFill/>
                    </a:lnBlToTr>
                    <a:noFill/>
                  </a:tcPr>
                </a:tc>
                <a:tc>
                  <a:txBody>
                    <a:bodyPr/>
                    <a:lstStyle/>
                    <a:p>
                      <a:pPr marL="0" marR="0" lvl="0" indent="0" algn="l" defTabSz="641350" rtl="0" eaLnBrk="1" fontAlgn="b" latinLnBrk="0" hangingPunct="1">
                        <a:lnSpc>
                          <a:spcPct val="100000"/>
                        </a:lnSpc>
                        <a:spcBef>
                          <a:spcPct val="0"/>
                        </a:spcBef>
                        <a:spcAft>
                          <a:spcPct val="0"/>
                        </a:spcAft>
                        <a:buClrTx/>
                        <a:buSzTx/>
                        <a:buFontTx/>
                        <a:buNone/>
                        <a:tabLst/>
                      </a:pPr>
                      <a:endParaRPr kumimoji="0" lang="en-US" sz="900" b="0" i="0" u="none" strike="noStrike" cap="none" normalizeH="0" baseline="0" smtClean="0">
                        <a:ln>
                          <a:noFill/>
                        </a:ln>
                        <a:solidFill>
                          <a:srgbClr val="FF0000"/>
                        </a:solidFill>
                        <a:effectLst/>
                        <a:latin typeface="Calibri" pitchFamily="34" charset="0"/>
                      </a:endParaRPr>
                    </a:p>
                  </a:txBody>
                  <a:tcPr marL="7833" marR="7833" marT="7833" marB="0" anchor="b" horzOverflow="overflow">
                    <a:lnL>
                      <a:noFill/>
                    </a:lnL>
                    <a:lnR>
                      <a:noFill/>
                    </a:lnR>
                    <a:lnT>
                      <a:noFill/>
                    </a:lnT>
                    <a:lnB>
                      <a:noFill/>
                    </a:lnB>
                    <a:lnTlToBr>
                      <a:noFill/>
                    </a:lnTlToBr>
                    <a:lnBlToTr>
                      <a:noFill/>
                    </a:lnBlToTr>
                    <a:noFill/>
                  </a:tcPr>
                </a:tc>
                <a:tc>
                  <a:txBody>
                    <a:bodyPr/>
                    <a:lstStyle/>
                    <a:p>
                      <a:pPr marL="0" marR="0" lvl="0" indent="0" algn="l" defTabSz="64135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FF0000"/>
                          </a:solidFill>
                          <a:effectLst/>
                          <a:latin typeface="Calibri" pitchFamily="34" charset="0"/>
                        </a:rPr>
                        <a:t>&lt; null &gt;</a:t>
                      </a:r>
                    </a:p>
                  </a:txBody>
                  <a:tcPr marL="7833" marR="7833" marT="7833" marB="0" anchor="b" horzOverflow="overflow">
                    <a:lnL>
                      <a:noFill/>
                    </a:lnL>
                    <a:lnR>
                      <a:noFill/>
                    </a:lnR>
                    <a:lnT>
                      <a:noFill/>
                    </a:lnT>
                    <a:lnB>
                      <a:noFill/>
                    </a:lnB>
                    <a:lnTlToBr>
                      <a:noFill/>
                    </a:lnTlToBr>
                    <a:lnBlToTr>
                      <a:noFill/>
                    </a:lnBlToTr>
                    <a:noFill/>
                  </a:tcPr>
                </a:tc>
                <a:tc>
                  <a:txBody>
                    <a:bodyPr/>
                    <a:lstStyle/>
                    <a:p>
                      <a:pPr marL="0" marR="0" lvl="0" indent="0" algn="l" defTabSz="64135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A5A5A5"/>
                          </a:solidFill>
                          <a:effectLst/>
                          <a:latin typeface="Calibri" pitchFamily="34" charset="0"/>
                        </a:rPr>
                        <a:t>  ---</a:t>
                      </a:r>
                    </a:p>
                  </a:txBody>
                  <a:tcPr marL="7833" marR="7833" marT="7833" marB="0" anchor="b" horzOverflow="overflow">
                    <a:lnL>
                      <a:noFill/>
                    </a:lnL>
                    <a:lnR>
                      <a:noFill/>
                    </a:lnR>
                    <a:lnT>
                      <a:noFill/>
                    </a:lnT>
                    <a:lnB>
                      <a:noFill/>
                    </a:lnB>
                    <a:lnTlToBr>
                      <a:noFill/>
                    </a:lnTlToBr>
                    <a:lnBlToTr>
                      <a:noFill/>
                    </a:lnBlToTr>
                    <a:noFill/>
                  </a:tcPr>
                </a:tc>
              </a:tr>
              <a:tr h="157163">
                <a:tc>
                  <a:txBody>
                    <a:bodyPr/>
                    <a:lstStyle/>
                    <a:p>
                      <a:pPr marL="0" marR="0" lvl="0" indent="0" algn="l" defTabSz="64135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rPr>
                        <a:t>Floor</a:t>
                      </a:r>
                    </a:p>
                  </a:txBody>
                  <a:tcPr marL="7833" marR="7833" marT="7833" marB="0" anchor="b" horzOverflow="overflow">
                    <a:lnL>
                      <a:noFill/>
                    </a:lnL>
                    <a:lnR>
                      <a:noFill/>
                    </a:lnR>
                    <a:lnT>
                      <a:noFill/>
                    </a:lnT>
                    <a:lnB>
                      <a:noFill/>
                    </a:lnB>
                    <a:lnTlToBr>
                      <a:noFill/>
                    </a:lnTlToBr>
                    <a:lnBlToTr>
                      <a:noFill/>
                    </a:lnBlToTr>
                    <a:noFill/>
                  </a:tcPr>
                </a:tc>
                <a:tc>
                  <a:txBody>
                    <a:bodyPr/>
                    <a:lstStyle/>
                    <a:p>
                      <a:pPr marL="0" marR="0" lvl="0" indent="0" algn="l" defTabSz="64135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rPr>
                        <a:t>HostObject/Floor</a:t>
                      </a:r>
                    </a:p>
                  </a:txBody>
                  <a:tcPr marL="7833" marR="7833" marT="7833" marB="0" anchor="b" horzOverflow="overflow">
                    <a:lnL>
                      <a:noFill/>
                    </a:lnL>
                    <a:lnR>
                      <a:noFill/>
                    </a:lnR>
                    <a:lnT>
                      <a:noFill/>
                    </a:lnT>
                    <a:lnB>
                      <a:noFill/>
                    </a:lnB>
                    <a:lnTlToBr>
                      <a:noFill/>
                    </a:lnTlToBr>
                    <a:lnBlToTr>
                      <a:noFill/>
                    </a:lnBlToTr>
                    <a:noFill/>
                  </a:tcPr>
                </a:tc>
                <a:tc>
                  <a:txBody>
                    <a:bodyPr/>
                    <a:lstStyle/>
                    <a:p>
                      <a:pPr marL="0" marR="0" lvl="0" indent="0" algn="l" defTabSz="64135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rPr>
                        <a:t>Floors</a:t>
                      </a:r>
                    </a:p>
                  </a:txBody>
                  <a:tcPr marL="7833" marR="7833" marT="7833" marB="0" anchor="b" horzOverflow="overflow">
                    <a:lnL>
                      <a:noFill/>
                    </a:lnL>
                    <a:lnR>
                      <a:noFill/>
                    </a:lnR>
                    <a:lnT>
                      <a:noFill/>
                    </a:lnT>
                    <a:lnB>
                      <a:noFill/>
                    </a:lnB>
                    <a:lnTlToBr>
                      <a:noFill/>
                    </a:lnTlToBr>
                    <a:lnBlToTr>
                      <a:noFill/>
                    </a:lnBlToTr>
                    <a:noFill/>
                  </a:tcPr>
                </a:tc>
                <a:tc>
                  <a:txBody>
                    <a:bodyPr/>
                    <a:lstStyle/>
                    <a:p>
                      <a:pPr marL="0" marR="0" lvl="0" indent="0" algn="l" defTabSz="641350" rtl="0" eaLnBrk="1" fontAlgn="b" latinLnBrk="0" hangingPunct="1">
                        <a:lnSpc>
                          <a:spcPct val="100000"/>
                        </a:lnSpc>
                        <a:spcBef>
                          <a:spcPct val="0"/>
                        </a:spcBef>
                        <a:spcAft>
                          <a:spcPct val="0"/>
                        </a:spcAft>
                        <a:buClrTx/>
                        <a:buSzTx/>
                        <a:buFontTx/>
                        <a:buNone/>
                        <a:tabLst/>
                      </a:pPr>
                      <a:endParaRPr kumimoji="0" lang="en-US" sz="900" b="0" i="0" u="none" strike="noStrike" cap="none" normalizeH="0" baseline="0" smtClean="0">
                        <a:ln>
                          <a:noFill/>
                        </a:ln>
                        <a:solidFill>
                          <a:srgbClr val="000000"/>
                        </a:solidFill>
                        <a:effectLst/>
                        <a:latin typeface="Calibri" pitchFamily="34" charset="0"/>
                      </a:endParaRPr>
                    </a:p>
                  </a:txBody>
                  <a:tcPr marL="7833" marR="7833" marT="7833" marB="0" anchor="b" horzOverflow="overflow">
                    <a:lnL>
                      <a:noFill/>
                    </a:lnL>
                    <a:lnR>
                      <a:noFill/>
                    </a:lnR>
                    <a:lnT>
                      <a:noFill/>
                    </a:lnT>
                    <a:lnB>
                      <a:noFill/>
                    </a:lnB>
                    <a:lnTlToBr>
                      <a:noFill/>
                    </a:lnTlToBr>
                    <a:lnBlToTr>
                      <a:noFill/>
                    </a:lnBlToTr>
                    <a:noFill/>
                  </a:tcPr>
                </a:tc>
                <a:tc>
                  <a:txBody>
                    <a:bodyPr/>
                    <a:lstStyle/>
                    <a:p>
                      <a:pPr marL="0" marR="0" lvl="0" indent="0" algn="l" defTabSz="64135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rPr>
                        <a:t>HostObjAttributes/FloorType</a:t>
                      </a:r>
                    </a:p>
                  </a:txBody>
                  <a:tcPr marL="7833" marR="7833" marT="7833" marB="0" anchor="b" horzOverflow="overflow">
                    <a:lnL>
                      <a:noFill/>
                    </a:lnL>
                    <a:lnR>
                      <a:noFill/>
                    </a:lnR>
                    <a:lnT>
                      <a:noFill/>
                    </a:lnT>
                    <a:lnB>
                      <a:noFill/>
                    </a:lnB>
                    <a:lnTlToBr>
                      <a:noFill/>
                    </a:lnTlToBr>
                    <a:lnBlToTr>
                      <a:noFill/>
                    </a:lnBlToTr>
                    <a:noFill/>
                  </a:tcPr>
                </a:tc>
                <a:tc>
                  <a:txBody>
                    <a:bodyPr/>
                    <a:lstStyle/>
                    <a:p>
                      <a:pPr marL="0" marR="0" lvl="0" indent="0" algn="l" defTabSz="64135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rPr>
                        <a:t>Floors</a:t>
                      </a:r>
                    </a:p>
                  </a:txBody>
                  <a:tcPr marL="7833" marR="7833" marT="7833" marB="0" anchor="b" horzOverflow="overflow">
                    <a:lnL>
                      <a:noFill/>
                    </a:lnL>
                    <a:lnR>
                      <a:noFill/>
                    </a:lnR>
                    <a:lnT>
                      <a:noFill/>
                    </a:lnT>
                    <a:lnB>
                      <a:noFill/>
                    </a:lnB>
                    <a:lnTlToBr>
                      <a:noFill/>
                    </a:lnTlToBr>
                    <a:lnBlToTr>
                      <a:noFill/>
                    </a:lnBlToTr>
                    <a:noFill/>
                  </a:tcPr>
                </a:tc>
              </a:tr>
              <a:tr h="157163">
                <a:tc>
                  <a:txBody>
                    <a:bodyPr/>
                    <a:lstStyle/>
                    <a:p>
                      <a:pPr marL="0" marR="0" lvl="0" indent="0" algn="l" defTabSz="64135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rPr>
                        <a:t>Ceiling </a:t>
                      </a:r>
                    </a:p>
                  </a:txBody>
                  <a:tcPr marL="7833" marR="7833" marT="7833" marB="0" anchor="b" horzOverflow="overflow">
                    <a:lnL>
                      <a:noFill/>
                    </a:lnL>
                    <a:lnR>
                      <a:noFill/>
                    </a:lnR>
                    <a:lnT>
                      <a:noFill/>
                    </a:lnT>
                    <a:lnB>
                      <a:noFill/>
                    </a:lnB>
                    <a:lnTlToBr>
                      <a:noFill/>
                    </a:lnTlToBr>
                    <a:lnBlToTr>
                      <a:noFill/>
                    </a:lnBlToTr>
                    <a:noFill/>
                  </a:tcPr>
                </a:tc>
                <a:tc>
                  <a:txBody>
                    <a:bodyPr/>
                    <a:lstStyle/>
                    <a:p>
                      <a:pPr marL="0" marR="0" lvl="0" indent="0" algn="l" defTabSz="64135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B050"/>
                          </a:solidFill>
                          <a:effectLst/>
                          <a:latin typeface="Calibri" pitchFamily="34" charset="0"/>
                        </a:rPr>
                        <a:t>&lt; Element &gt; </a:t>
                      </a:r>
                    </a:p>
                  </a:txBody>
                  <a:tcPr marL="7833" marR="7833" marT="7833" marB="0" anchor="b" horzOverflow="overflow">
                    <a:lnL>
                      <a:noFill/>
                    </a:lnL>
                    <a:lnR>
                      <a:noFill/>
                    </a:lnR>
                    <a:lnT>
                      <a:noFill/>
                    </a:lnT>
                    <a:lnB>
                      <a:noFill/>
                    </a:lnB>
                    <a:lnTlToBr>
                      <a:noFill/>
                    </a:lnTlToBr>
                    <a:lnBlToTr>
                      <a:noFill/>
                    </a:lnBlToTr>
                    <a:noFill/>
                  </a:tcPr>
                </a:tc>
                <a:tc>
                  <a:txBody>
                    <a:bodyPr/>
                    <a:lstStyle/>
                    <a:p>
                      <a:pPr marL="0" marR="0" lvl="0" indent="0" algn="l" defTabSz="64135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rPr>
                        <a:t>Ceilings</a:t>
                      </a:r>
                    </a:p>
                  </a:txBody>
                  <a:tcPr marL="7833" marR="7833" marT="7833" marB="0" anchor="b" horzOverflow="overflow">
                    <a:lnL>
                      <a:noFill/>
                    </a:lnL>
                    <a:lnR>
                      <a:noFill/>
                    </a:lnR>
                    <a:lnT>
                      <a:noFill/>
                    </a:lnT>
                    <a:lnB>
                      <a:noFill/>
                    </a:lnB>
                    <a:lnTlToBr>
                      <a:noFill/>
                    </a:lnTlToBr>
                    <a:lnBlToTr>
                      <a:noFill/>
                    </a:lnBlToTr>
                    <a:noFill/>
                  </a:tcPr>
                </a:tc>
                <a:tc>
                  <a:txBody>
                    <a:bodyPr/>
                    <a:lstStyle/>
                    <a:p>
                      <a:pPr marL="0" marR="0" lvl="0" indent="0" algn="l" defTabSz="641350" rtl="0" eaLnBrk="1" fontAlgn="b" latinLnBrk="0" hangingPunct="1">
                        <a:lnSpc>
                          <a:spcPct val="100000"/>
                        </a:lnSpc>
                        <a:spcBef>
                          <a:spcPct val="0"/>
                        </a:spcBef>
                        <a:spcAft>
                          <a:spcPct val="0"/>
                        </a:spcAft>
                        <a:buClrTx/>
                        <a:buSzTx/>
                        <a:buFontTx/>
                        <a:buNone/>
                        <a:tabLst/>
                      </a:pPr>
                      <a:endParaRPr kumimoji="0" lang="en-US" sz="900" b="0" i="0" u="none" strike="noStrike" cap="none" normalizeH="0" baseline="0" smtClean="0">
                        <a:ln>
                          <a:noFill/>
                        </a:ln>
                        <a:solidFill>
                          <a:srgbClr val="000000"/>
                        </a:solidFill>
                        <a:effectLst/>
                        <a:latin typeface="Calibri" pitchFamily="34" charset="0"/>
                      </a:endParaRPr>
                    </a:p>
                  </a:txBody>
                  <a:tcPr marL="7833" marR="7833" marT="7833" marB="0" anchor="b" horzOverflow="overflow">
                    <a:lnL>
                      <a:noFill/>
                    </a:lnL>
                    <a:lnR>
                      <a:noFill/>
                    </a:lnR>
                    <a:lnT>
                      <a:noFill/>
                    </a:lnT>
                    <a:lnB>
                      <a:noFill/>
                    </a:lnB>
                    <a:lnTlToBr>
                      <a:noFill/>
                    </a:lnTlToBr>
                    <a:lnBlToTr>
                      <a:noFill/>
                    </a:lnBlToTr>
                    <a:noFill/>
                  </a:tcPr>
                </a:tc>
                <a:tc>
                  <a:txBody>
                    <a:bodyPr/>
                    <a:lstStyle/>
                    <a:p>
                      <a:pPr marL="0" marR="0" lvl="0" indent="0" algn="l" defTabSz="64135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rPr>
                        <a:t>HostObjAttributes</a:t>
                      </a:r>
                    </a:p>
                  </a:txBody>
                  <a:tcPr marL="7833" marR="7833" marT="7833" marB="0" anchor="b" horzOverflow="overflow">
                    <a:lnL>
                      <a:noFill/>
                    </a:lnL>
                    <a:lnR>
                      <a:noFill/>
                    </a:lnR>
                    <a:lnT>
                      <a:noFill/>
                    </a:lnT>
                    <a:lnB>
                      <a:noFill/>
                    </a:lnB>
                    <a:lnTlToBr>
                      <a:noFill/>
                    </a:lnTlToBr>
                    <a:lnBlToTr>
                      <a:noFill/>
                    </a:lnBlToTr>
                    <a:noFill/>
                  </a:tcPr>
                </a:tc>
                <a:tc>
                  <a:txBody>
                    <a:bodyPr/>
                    <a:lstStyle/>
                    <a:p>
                      <a:pPr marL="0" marR="0" lvl="0" indent="0" algn="l" defTabSz="64135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rPr>
                        <a:t>Ceilings</a:t>
                      </a:r>
                    </a:p>
                  </a:txBody>
                  <a:tcPr marL="7833" marR="7833" marT="7833" marB="0" anchor="b" horzOverflow="overflow">
                    <a:lnL>
                      <a:noFill/>
                    </a:lnL>
                    <a:lnR>
                      <a:noFill/>
                    </a:lnR>
                    <a:lnT>
                      <a:noFill/>
                    </a:lnT>
                    <a:lnB>
                      <a:noFill/>
                    </a:lnB>
                    <a:lnTlToBr>
                      <a:noFill/>
                    </a:lnTlToBr>
                    <a:lnBlToTr>
                      <a:noFill/>
                    </a:lnBlToTr>
                    <a:noFill/>
                  </a:tcPr>
                </a:tc>
              </a:tr>
              <a:tr h="157163">
                <a:tc>
                  <a:txBody>
                    <a:bodyPr/>
                    <a:lstStyle/>
                    <a:p>
                      <a:pPr marL="0" marR="0" lvl="0" indent="0" algn="l" defTabSz="64135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rPr>
                        <a:t>Roof</a:t>
                      </a:r>
                    </a:p>
                  </a:txBody>
                  <a:tcPr marL="7833" marR="7833" marT="7833" marB="0" anchor="b" horzOverflow="overflow">
                    <a:lnL>
                      <a:noFill/>
                    </a:lnL>
                    <a:lnR>
                      <a:noFill/>
                    </a:lnR>
                    <a:lnT>
                      <a:noFill/>
                    </a:lnT>
                    <a:lnB>
                      <a:noFill/>
                    </a:lnB>
                    <a:lnTlToBr>
                      <a:noFill/>
                    </a:lnTlToBr>
                    <a:lnBlToTr>
                      <a:noFill/>
                    </a:lnBlToTr>
                    <a:noFill/>
                  </a:tcPr>
                </a:tc>
                <a:tc>
                  <a:txBody>
                    <a:bodyPr/>
                    <a:lstStyle/>
                    <a:p>
                      <a:pPr marL="0" marR="0" lvl="0" indent="0" algn="l" defTabSz="64135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B050"/>
                          </a:solidFill>
                          <a:effectLst/>
                          <a:latin typeface="Calibri" pitchFamily="34" charset="0"/>
                        </a:rPr>
                        <a:t>&lt; Element &gt; </a:t>
                      </a:r>
                    </a:p>
                  </a:txBody>
                  <a:tcPr marL="7833" marR="7833" marT="7833" marB="0" anchor="b" horzOverflow="overflow">
                    <a:lnL>
                      <a:noFill/>
                    </a:lnL>
                    <a:lnR>
                      <a:noFill/>
                    </a:lnR>
                    <a:lnT>
                      <a:noFill/>
                    </a:lnT>
                    <a:lnB>
                      <a:noFill/>
                    </a:lnB>
                    <a:lnTlToBr>
                      <a:noFill/>
                    </a:lnTlToBr>
                    <a:lnBlToTr>
                      <a:noFill/>
                    </a:lnBlToTr>
                    <a:noFill/>
                  </a:tcPr>
                </a:tc>
                <a:tc>
                  <a:txBody>
                    <a:bodyPr/>
                    <a:lstStyle/>
                    <a:p>
                      <a:pPr marL="0" marR="0" lvl="0" indent="0" algn="l" defTabSz="64135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rPr>
                        <a:t>Roofs</a:t>
                      </a:r>
                    </a:p>
                  </a:txBody>
                  <a:tcPr marL="7833" marR="7833" marT="7833" marB="0" anchor="b" horzOverflow="overflow">
                    <a:lnL>
                      <a:noFill/>
                    </a:lnL>
                    <a:lnR>
                      <a:noFill/>
                    </a:lnR>
                    <a:lnT>
                      <a:noFill/>
                    </a:lnT>
                    <a:lnB>
                      <a:noFill/>
                    </a:lnB>
                    <a:lnTlToBr>
                      <a:noFill/>
                    </a:lnTlToBr>
                    <a:lnBlToTr>
                      <a:noFill/>
                    </a:lnBlToTr>
                    <a:noFill/>
                  </a:tcPr>
                </a:tc>
                <a:tc>
                  <a:txBody>
                    <a:bodyPr/>
                    <a:lstStyle/>
                    <a:p>
                      <a:pPr marL="0" marR="0" lvl="0" indent="0" algn="l" defTabSz="641350" rtl="0" eaLnBrk="1" fontAlgn="b" latinLnBrk="0" hangingPunct="1">
                        <a:lnSpc>
                          <a:spcPct val="100000"/>
                        </a:lnSpc>
                        <a:spcBef>
                          <a:spcPct val="0"/>
                        </a:spcBef>
                        <a:spcAft>
                          <a:spcPct val="0"/>
                        </a:spcAft>
                        <a:buClrTx/>
                        <a:buSzTx/>
                        <a:buFontTx/>
                        <a:buNone/>
                        <a:tabLst/>
                      </a:pPr>
                      <a:endParaRPr kumimoji="0" lang="en-US" sz="900" b="0" i="0" u="none" strike="noStrike" cap="none" normalizeH="0" baseline="0" smtClean="0">
                        <a:ln>
                          <a:noFill/>
                        </a:ln>
                        <a:solidFill>
                          <a:srgbClr val="000000"/>
                        </a:solidFill>
                        <a:effectLst/>
                        <a:latin typeface="Calibri" pitchFamily="34" charset="0"/>
                      </a:endParaRPr>
                    </a:p>
                  </a:txBody>
                  <a:tcPr marL="7833" marR="7833" marT="7833" marB="0" anchor="b" horzOverflow="overflow">
                    <a:lnL>
                      <a:noFill/>
                    </a:lnL>
                    <a:lnR>
                      <a:noFill/>
                    </a:lnR>
                    <a:lnT>
                      <a:noFill/>
                    </a:lnT>
                    <a:lnB>
                      <a:noFill/>
                    </a:lnB>
                    <a:lnTlToBr>
                      <a:noFill/>
                    </a:lnTlToBr>
                    <a:lnBlToTr>
                      <a:noFill/>
                    </a:lnBlToTr>
                    <a:noFill/>
                  </a:tcPr>
                </a:tc>
                <a:tc>
                  <a:txBody>
                    <a:bodyPr/>
                    <a:lstStyle/>
                    <a:p>
                      <a:pPr marL="0" marR="0" lvl="0" indent="0" algn="l" defTabSz="64135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rPr>
                        <a:t>HostObjAttributes</a:t>
                      </a:r>
                    </a:p>
                  </a:txBody>
                  <a:tcPr marL="7833" marR="7833" marT="7833" marB="0" anchor="b" horzOverflow="overflow">
                    <a:lnL>
                      <a:noFill/>
                    </a:lnL>
                    <a:lnR>
                      <a:noFill/>
                    </a:lnR>
                    <a:lnT>
                      <a:noFill/>
                    </a:lnT>
                    <a:lnB>
                      <a:noFill/>
                    </a:lnB>
                    <a:lnTlToBr>
                      <a:noFill/>
                    </a:lnTlToBr>
                    <a:lnBlToTr>
                      <a:noFill/>
                    </a:lnBlToTr>
                    <a:noFill/>
                  </a:tcPr>
                </a:tc>
                <a:tc>
                  <a:txBody>
                    <a:bodyPr/>
                    <a:lstStyle/>
                    <a:p>
                      <a:pPr marL="0" marR="0" lvl="0" indent="0" algn="l" defTabSz="64135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rPr>
                        <a:t>Roofs</a:t>
                      </a:r>
                    </a:p>
                  </a:txBody>
                  <a:tcPr marL="7833" marR="7833" marT="7833" marB="0" anchor="b" horzOverflow="overflow">
                    <a:lnL>
                      <a:noFill/>
                    </a:lnL>
                    <a:lnR>
                      <a:noFill/>
                    </a:lnR>
                    <a:lnT>
                      <a:noFill/>
                    </a:lnT>
                    <a:lnB>
                      <a:noFill/>
                    </a:lnB>
                    <a:lnTlToBr>
                      <a:noFill/>
                    </a:lnTlToBr>
                    <a:lnBlToTr>
                      <a:noFill/>
                    </a:lnBlToTr>
                    <a:noFill/>
                  </a:tcPr>
                </a:tc>
              </a:tr>
              <a:tr h="157163">
                <a:tc>
                  <a:txBody>
                    <a:bodyPr/>
                    <a:lstStyle/>
                    <a:p>
                      <a:pPr marL="0" marR="0" lvl="0" indent="0" algn="l" defTabSz="64135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rPr>
                        <a:t>Column </a:t>
                      </a:r>
                    </a:p>
                  </a:txBody>
                  <a:tcPr marL="7833" marR="7833" marT="7833" marB="0" anchor="b" horzOverflow="overflow">
                    <a:lnL>
                      <a:noFill/>
                    </a:lnL>
                    <a:lnR>
                      <a:noFill/>
                    </a:lnR>
                    <a:lnT>
                      <a:noFill/>
                    </a:lnT>
                    <a:lnB>
                      <a:noFill/>
                    </a:lnB>
                    <a:lnTlToBr>
                      <a:noFill/>
                    </a:lnTlToBr>
                    <a:lnBlToTr>
                      <a:noFill/>
                    </a:lnBlToTr>
                    <a:noFill/>
                  </a:tcPr>
                </a:tc>
                <a:tc>
                  <a:txBody>
                    <a:bodyPr/>
                    <a:lstStyle/>
                    <a:p>
                      <a:pPr marL="0" marR="0" lvl="0" indent="0" algn="l" defTabSz="64135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rPr>
                        <a:t>Instance/InsertableInstance/FamilyInstance</a:t>
                      </a:r>
                    </a:p>
                  </a:txBody>
                  <a:tcPr marL="7833" marR="7833" marT="7833" marB="0" anchor="b" horzOverflow="overflow">
                    <a:lnL>
                      <a:noFill/>
                    </a:lnL>
                    <a:lnR>
                      <a:noFill/>
                    </a:lnR>
                    <a:lnT>
                      <a:noFill/>
                    </a:lnT>
                    <a:lnB>
                      <a:noFill/>
                    </a:lnB>
                    <a:lnTlToBr>
                      <a:noFill/>
                    </a:lnTlToBr>
                    <a:lnBlToTr>
                      <a:noFill/>
                    </a:lnBlToTr>
                    <a:noFill/>
                  </a:tcPr>
                </a:tc>
                <a:tc>
                  <a:txBody>
                    <a:bodyPr/>
                    <a:lstStyle/>
                    <a:p>
                      <a:pPr marL="0" marR="0" lvl="0" indent="0" algn="l" defTabSz="64135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rPr>
                        <a:t>Columns</a:t>
                      </a:r>
                    </a:p>
                  </a:txBody>
                  <a:tcPr marL="7833" marR="7833" marT="7833" marB="0" anchor="b" horzOverflow="overflow">
                    <a:lnL>
                      <a:noFill/>
                    </a:lnL>
                    <a:lnR>
                      <a:noFill/>
                    </a:lnR>
                    <a:lnT>
                      <a:noFill/>
                    </a:lnT>
                    <a:lnB>
                      <a:noFill/>
                    </a:lnB>
                    <a:lnTlToBr>
                      <a:noFill/>
                    </a:lnTlToBr>
                    <a:lnBlToTr>
                      <a:noFill/>
                    </a:lnBlToTr>
                    <a:noFill/>
                  </a:tcPr>
                </a:tc>
                <a:tc>
                  <a:txBody>
                    <a:bodyPr/>
                    <a:lstStyle/>
                    <a:p>
                      <a:pPr marL="0" marR="0" lvl="0" indent="0" algn="l" defTabSz="641350" rtl="0" eaLnBrk="1" fontAlgn="b" latinLnBrk="0" hangingPunct="1">
                        <a:lnSpc>
                          <a:spcPct val="100000"/>
                        </a:lnSpc>
                        <a:spcBef>
                          <a:spcPct val="0"/>
                        </a:spcBef>
                        <a:spcAft>
                          <a:spcPct val="0"/>
                        </a:spcAft>
                        <a:buClrTx/>
                        <a:buSzTx/>
                        <a:buFontTx/>
                        <a:buNone/>
                        <a:tabLst/>
                      </a:pPr>
                      <a:endParaRPr kumimoji="0" lang="en-US" sz="900" b="0" i="0" u="none" strike="noStrike" cap="none" normalizeH="0" baseline="0" smtClean="0">
                        <a:ln>
                          <a:noFill/>
                        </a:ln>
                        <a:solidFill>
                          <a:srgbClr val="000000"/>
                        </a:solidFill>
                        <a:effectLst/>
                        <a:latin typeface="Calibri" pitchFamily="34" charset="0"/>
                      </a:endParaRPr>
                    </a:p>
                  </a:txBody>
                  <a:tcPr marL="7833" marR="7833" marT="7833" marB="0" anchor="b" horzOverflow="overflow">
                    <a:lnL>
                      <a:noFill/>
                    </a:lnL>
                    <a:lnR>
                      <a:noFill/>
                    </a:lnR>
                    <a:lnT>
                      <a:noFill/>
                    </a:lnT>
                    <a:lnB>
                      <a:noFill/>
                    </a:lnB>
                    <a:lnTlToBr>
                      <a:noFill/>
                    </a:lnTlToBr>
                    <a:lnBlToTr>
                      <a:noFill/>
                    </a:lnBlToTr>
                    <a:noFill/>
                  </a:tcPr>
                </a:tc>
                <a:tc>
                  <a:txBody>
                    <a:bodyPr/>
                    <a:lstStyle/>
                    <a:p>
                      <a:pPr marL="0" marR="0" lvl="0" indent="0" algn="l" defTabSz="64135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rPr>
                        <a:t>InsertableObject /FamilySymbol</a:t>
                      </a:r>
                    </a:p>
                  </a:txBody>
                  <a:tcPr marL="7833" marR="7833" marT="7833" marB="0" anchor="b" horzOverflow="overflow">
                    <a:lnL>
                      <a:noFill/>
                    </a:lnL>
                    <a:lnR>
                      <a:noFill/>
                    </a:lnR>
                    <a:lnT>
                      <a:noFill/>
                    </a:lnT>
                    <a:lnB>
                      <a:noFill/>
                    </a:lnB>
                    <a:lnTlToBr>
                      <a:noFill/>
                    </a:lnTlToBr>
                    <a:lnBlToTr>
                      <a:noFill/>
                    </a:lnBlToTr>
                    <a:noFill/>
                  </a:tcPr>
                </a:tc>
                <a:tc>
                  <a:txBody>
                    <a:bodyPr/>
                    <a:lstStyle/>
                    <a:p>
                      <a:pPr marL="0" marR="0" lvl="0" indent="0" algn="l" defTabSz="64135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rPr>
                        <a:t>Columns</a:t>
                      </a:r>
                    </a:p>
                  </a:txBody>
                  <a:tcPr marL="7833" marR="7833" marT="7833" marB="0" anchor="b" horzOverflow="overflow">
                    <a:lnL>
                      <a:noFill/>
                    </a:lnL>
                    <a:lnR>
                      <a:noFill/>
                    </a:lnR>
                    <a:lnT>
                      <a:noFill/>
                    </a:lnT>
                    <a:lnB>
                      <a:noFill/>
                    </a:lnB>
                    <a:lnTlToBr>
                      <a:noFill/>
                    </a:lnTlToBr>
                    <a:lnBlToTr>
                      <a:noFill/>
                    </a:lnBlToTr>
                    <a:noFill/>
                  </a:tcPr>
                </a:tc>
              </a:tr>
              <a:tr h="157163">
                <a:tc>
                  <a:txBody>
                    <a:bodyPr/>
                    <a:lstStyle/>
                    <a:p>
                      <a:pPr marL="0" marR="0" lvl="0" indent="0" algn="l" defTabSz="64135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rPr>
                        <a:t>Component (Desk)</a:t>
                      </a:r>
                    </a:p>
                  </a:txBody>
                  <a:tcPr marL="7833" marR="7833" marT="7833" marB="0" anchor="b" horzOverflow="overflow">
                    <a:lnL>
                      <a:noFill/>
                    </a:lnL>
                    <a:lnR>
                      <a:noFill/>
                    </a:lnR>
                    <a:lnT>
                      <a:noFill/>
                    </a:lnT>
                    <a:lnB>
                      <a:noFill/>
                    </a:lnB>
                    <a:lnTlToBr>
                      <a:noFill/>
                    </a:lnTlToBr>
                    <a:lnBlToTr>
                      <a:noFill/>
                    </a:lnBlToTr>
                    <a:noFill/>
                  </a:tcPr>
                </a:tc>
                <a:tc>
                  <a:txBody>
                    <a:bodyPr/>
                    <a:lstStyle/>
                    <a:p>
                      <a:pPr marL="0" marR="0" lvl="0" indent="0" algn="l" defTabSz="64135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rPr>
                        <a:t>Instance/InsertableInstance/FamilyInstance</a:t>
                      </a:r>
                    </a:p>
                  </a:txBody>
                  <a:tcPr marL="7833" marR="7833" marT="7833" marB="0" anchor="b" horzOverflow="overflow">
                    <a:lnL>
                      <a:noFill/>
                    </a:lnL>
                    <a:lnR>
                      <a:noFill/>
                    </a:lnR>
                    <a:lnT>
                      <a:noFill/>
                    </a:lnT>
                    <a:lnB>
                      <a:noFill/>
                    </a:lnB>
                    <a:lnTlToBr>
                      <a:noFill/>
                    </a:lnTlToBr>
                    <a:lnBlToTr>
                      <a:noFill/>
                    </a:lnBlToTr>
                    <a:noFill/>
                  </a:tcPr>
                </a:tc>
                <a:tc>
                  <a:txBody>
                    <a:bodyPr/>
                    <a:lstStyle/>
                    <a:p>
                      <a:pPr marL="0" marR="0" lvl="0" indent="0" algn="l" defTabSz="64135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rPr>
                        <a:t>Furniture</a:t>
                      </a:r>
                    </a:p>
                  </a:txBody>
                  <a:tcPr marL="7833" marR="7833" marT="7833" marB="0" anchor="b" horzOverflow="overflow">
                    <a:lnL>
                      <a:noFill/>
                    </a:lnL>
                    <a:lnR>
                      <a:noFill/>
                    </a:lnR>
                    <a:lnT>
                      <a:noFill/>
                    </a:lnT>
                    <a:lnB>
                      <a:noFill/>
                    </a:lnB>
                    <a:lnTlToBr>
                      <a:noFill/>
                    </a:lnTlToBr>
                    <a:lnBlToTr>
                      <a:noFill/>
                    </a:lnBlToTr>
                    <a:noFill/>
                  </a:tcPr>
                </a:tc>
                <a:tc>
                  <a:txBody>
                    <a:bodyPr/>
                    <a:lstStyle/>
                    <a:p>
                      <a:pPr marL="0" marR="0" lvl="0" indent="0" algn="l" defTabSz="641350" rtl="0" eaLnBrk="1" fontAlgn="b" latinLnBrk="0" hangingPunct="1">
                        <a:lnSpc>
                          <a:spcPct val="100000"/>
                        </a:lnSpc>
                        <a:spcBef>
                          <a:spcPct val="0"/>
                        </a:spcBef>
                        <a:spcAft>
                          <a:spcPct val="0"/>
                        </a:spcAft>
                        <a:buClrTx/>
                        <a:buSzTx/>
                        <a:buFontTx/>
                        <a:buNone/>
                        <a:tabLst/>
                      </a:pPr>
                      <a:endParaRPr kumimoji="0" lang="en-US" sz="900" b="0" i="0" u="none" strike="noStrike" cap="none" normalizeH="0" baseline="0" smtClean="0">
                        <a:ln>
                          <a:noFill/>
                        </a:ln>
                        <a:solidFill>
                          <a:srgbClr val="000000"/>
                        </a:solidFill>
                        <a:effectLst/>
                        <a:latin typeface="Calibri" pitchFamily="34" charset="0"/>
                      </a:endParaRPr>
                    </a:p>
                  </a:txBody>
                  <a:tcPr marL="7833" marR="7833" marT="7833" marB="0" anchor="b" horzOverflow="overflow">
                    <a:lnL>
                      <a:noFill/>
                    </a:lnL>
                    <a:lnR>
                      <a:noFill/>
                    </a:lnR>
                    <a:lnT>
                      <a:noFill/>
                    </a:lnT>
                    <a:lnB>
                      <a:noFill/>
                    </a:lnB>
                    <a:lnTlToBr>
                      <a:noFill/>
                    </a:lnTlToBr>
                    <a:lnBlToTr>
                      <a:noFill/>
                    </a:lnBlToTr>
                    <a:noFill/>
                  </a:tcPr>
                </a:tc>
                <a:tc>
                  <a:txBody>
                    <a:bodyPr/>
                    <a:lstStyle/>
                    <a:p>
                      <a:pPr marL="0" marR="0" lvl="0" indent="0" algn="l" defTabSz="64135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rPr>
                        <a:t>InsertableObject /FamilySymbol</a:t>
                      </a:r>
                    </a:p>
                  </a:txBody>
                  <a:tcPr marL="7833" marR="7833" marT="7833" marB="0" anchor="b" horzOverflow="overflow">
                    <a:lnL>
                      <a:noFill/>
                    </a:lnL>
                    <a:lnR>
                      <a:noFill/>
                    </a:lnR>
                    <a:lnT>
                      <a:noFill/>
                    </a:lnT>
                    <a:lnB>
                      <a:noFill/>
                    </a:lnB>
                    <a:lnTlToBr>
                      <a:noFill/>
                    </a:lnTlToBr>
                    <a:lnBlToTr>
                      <a:noFill/>
                    </a:lnBlToTr>
                    <a:noFill/>
                  </a:tcPr>
                </a:tc>
                <a:tc>
                  <a:txBody>
                    <a:bodyPr/>
                    <a:lstStyle/>
                    <a:p>
                      <a:pPr marL="0" marR="0" lvl="0" indent="0" algn="l" defTabSz="64135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rPr>
                        <a:t>Furniture</a:t>
                      </a:r>
                    </a:p>
                  </a:txBody>
                  <a:tcPr marL="7833" marR="7833" marT="7833" marB="0" anchor="b" horzOverflow="overflow">
                    <a:lnL>
                      <a:noFill/>
                    </a:lnL>
                    <a:lnR>
                      <a:noFill/>
                    </a:lnR>
                    <a:lnT>
                      <a:noFill/>
                    </a:lnT>
                    <a:lnB>
                      <a:noFill/>
                    </a:lnB>
                    <a:lnTlToBr>
                      <a:noFill/>
                    </a:lnTlToBr>
                    <a:lnBlToTr>
                      <a:noFill/>
                    </a:lnBlToTr>
                    <a:noFill/>
                  </a:tcPr>
                </a:tc>
              </a:tr>
              <a:tr h="157163">
                <a:tc>
                  <a:txBody>
                    <a:bodyPr/>
                    <a:lstStyle/>
                    <a:p>
                      <a:pPr marL="0" marR="0" lvl="0" indent="0" algn="l" defTabSz="64135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rPr>
                        <a:t>Component (Tree)</a:t>
                      </a:r>
                    </a:p>
                  </a:txBody>
                  <a:tcPr marL="7833" marR="7833" marT="7833" marB="0" anchor="b" horzOverflow="overflow">
                    <a:lnL>
                      <a:noFill/>
                    </a:lnL>
                    <a:lnR>
                      <a:noFill/>
                    </a:lnR>
                    <a:lnT>
                      <a:noFill/>
                    </a:lnT>
                    <a:lnB>
                      <a:noFill/>
                    </a:lnB>
                    <a:lnTlToBr>
                      <a:noFill/>
                    </a:lnTlToBr>
                    <a:lnBlToTr>
                      <a:noFill/>
                    </a:lnBlToTr>
                    <a:noFill/>
                  </a:tcPr>
                </a:tc>
                <a:tc>
                  <a:txBody>
                    <a:bodyPr/>
                    <a:lstStyle/>
                    <a:p>
                      <a:pPr marL="0" marR="0" lvl="0" indent="0" algn="l" defTabSz="64135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rPr>
                        <a:t>Instance/InsertableInstance/FamilyInstance</a:t>
                      </a:r>
                    </a:p>
                  </a:txBody>
                  <a:tcPr marL="7833" marR="7833" marT="7833" marB="0" anchor="b" horzOverflow="overflow">
                    <a:lnL>
                      <a:noFill/>
                    </a:lnL>
                    <a:lnR>
                      <a:noFill/>
                    </a:lnR>
                    <a:lnT>
                      <a:noFill/>
                    </a:lnT>
                    <a:lnB>
                      <a:noFill/>
                    </a:lnB>
                    <a:lnTlToBr>
                      <a:noFill/>
                    </a:lnTlToBr>
                    <a:lnBlToTr>
                      <a:noFill/>
                    </a:lnBlToTr>
                    <a:noFill/>
                  </a:tcPr>
                </a:tc>
                <a:tc>
                  <a:txBody>
                    <a:bodyPr/>
                    <a:lstStyle/>
                    <a:p>
                      <a:pPr marL="0" marR="0" lvl="0" indent="0" algn="l" defTabSz="64135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rPr>
                        <a:t>Planting</a:t>
                      </a:r>
                    </a:p>
                  </a:txBody>
                  <a:tcPr marL="7833" marR="7833" marT="7833" marB="0" anchor="b" horzOverflow="overflow">
                    <a:lnL>
                      <a:noFill/>
                    </a:lnL>
                    <a:lnR>
                      <a:noFill/>
                    </a:lnR>
                    <a:lnT>
                      <a:noFill/>
                    </a:lnT>
                    <a:lnB>
                      <a:noFill/>
                    </a:lnB>
                    <a:lnTlToBr>
                      <a:noFill/>
                    </a:lnTlToBr>
                    <a:lnBlToTr>
                      <a:noFill/>
                    </a:lnBlToTr>
                    <a:noFill/>
                  </a:tcPr>
                </a:tc>
                <a:tc>
                  <a:txBody>
                    <a:bodyPr/>
                    <a:lstStyle/>
                    <a:p>
                      <a:pPr marL="0" marR="0" lvl="0" indent="0" algn="l" defTabSz="641350" rtl="0" eaLnBrk="1" fontAlgn="b" latinLnBrk="0" hangingPunct="1">
                        <a:lnSpc>
                          <a:spcPct val="100000"/>
                        </a:lnSpc>
                        <a:spcBef>
                          <a:spcPct val="0"/>
                        </a:spcBef>
                        <a:spcAft>
                          <a:spcPct val="0"/>
                        </a:spcAft>
                        <a:buClrTx/>
                        <a:buSzTx/>
                        <a:buFontTx/>
                        <a:buNone/>
                        <a:tabLst/>
                      </a:pPr>
                      <a:endParaRPr kumimoji="0" lang="en-US" sz="900" b="0" i="0" u="none" strike="noStrike" cap="none" normalizeH="0" baseline="0" smtClean="0">
                        <a:ln>
                          <a:noFill/>
                        </a:ln>
                        <a:solidFill>
                          <a:srgbClr val="000000"/>
                        </a:solidFill>
                        <a:effectLst/>
                        <a:latin typeface="Calibri" pitchFamily="34" charset="0"/>
                      </a:endParaRPr>
                    </a:p>
                  </a:txBody>
                  <a:tcPr marL="7833" marR="7833" marT="7833" marB="0" anchor="b" horzOverflow="overflow">
                    <a:lnL>
                      <a:noFill/>
                    </a:lnL>
                    <a:lnR>
                      <a:noFill/>
                    </a:lnR>
                    <a:lnT>
                      <a:noFill/>
                    </a:lnT>
                    <a:lnB>
                      <a:noFill/>
                    </a:lnB>
                    <a:lnTlToBr>
                      <a:noFill/>
                    </a:lnTlToBr>
                    <a:lnBlToTr>
                      <a:noFill/>
                    </a:lnBlToTr>
                    <a:noFill/>
                  </a:tcPr>
                </a:tc>
                <a:tc>
                  <a:txBody>
                    <a:bodyPr/>
                    <a:lstStyle/>
                    <a:p>
                      <a:pPr marL="0" marR="0" lvl="0" indent="0" algn="l" defTabSz="64135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rPr>
                        <a:t>InsertableObject /FamilySymbol</a:t>
                      </a:r>
                    </a:p>
                  </a:txBody>
                  <a:tcPr marL="7833" marR="7833" marT="7833" marB="0" anchor="b" horzOverflow="overflow">
                    <a:lnL>
                      <a:noFill/>
                    </a:lnL>
                    <a:lnR>
                      <a:noFill/>
                    </a:lnR>
                    <a:lnT>
                      <a:noFill/>
                    </a:lnT>
                    <a:lnB>
                      <a:noFill/>
                    </a:lnB>
                    <a:lnTlToBr>
                      <a:noFill/>
                    </a:lnTlToBr>
                    <a:lnBlToTr>
                      <a:noFill/>
                    </a:lnBlToTr>
                    <a:noFill/>
                  </a:tcPr>
                </a:tc>
                <a:tc>
                  <a:txBody>
                    <a:bodyPr/>
                    <a:lstStyle/>
                    <a:p>
                      <a:pPr marL="0" marR="0" lvl="0" indent="0" algn="l" defTabSz="64135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rPr>
                        <a:t>Planting</a:t>
                      </a:r>
                    </a:p>
                  </a:txBody>
                  <a:tcPr marL="7833" marR="7833" marT="7833" marB="0" anchor="b" horzOverflow="overflow">
                    <a:lnL>
                      <a:noFill/>
                    </a:lnL>
                    <a:lnR>
                      <a:noFill/>
                    </a:lnR>
                    <a:lnT>
                      <a:noFill/>
                    </a:lnT>
                    <a:lnB>
                      <a:noFill/>
                    </a:lnB>
                    <a:lnTlToBr>
                      <a:noFill/>
                    </a:lnTlToBr>
                    <a:lnBlToTr>
                      <a:noFill/>
                    </a:lnBlToTr>
                    <a:noFill/>
                  </a:tcPr>
                </a:tc>
              </a:tr>
              <a:tr h="157163">
                <a:tc>
                  <a:txBody>
                    <a:bodyPr/>
                    <a:lstStyle/>
                    <a:p>
                      <a:pPr marL="0" marR="0" lvl="0" indent="0" algn="l" defTabSz="64135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rPr>
                        <a:t>Stairs</a:t>
                      </a:r>
                    </a:p>
                  </a:txBody>
                  <a:tcPr marL="7833" marR="7833" marT="7833" marB="0" anchor="b" horzOverflow="overflow">
                    <a:lnL>
                      <a:noFill/>
                    </a:lnL>
                    <a:lnR>
                      <a:noFill/>
                    </a:lnR>
                    <a:lnT>
                      <a:noFill/>
                    </a:lnT>
                    <a:lnB>
                      <a:noFill/>
                    </a:lnB>
                    <a:lnTlToBr>
                      <a:noFill/>
                    </a:lnTlToBr>
                    <a:lnBlToTr>
                      <a:noFill/>
                    </a:lnBlToTr>
                    <a:noFill/>
                  </a:tcPr>
                </a:tc>
                <a:tc>
                  <a:txBody>
                    <a:bodyPr/>
                    <a:lstStyle/>
                    <a:p>
                      <a:pPr marL="0" marR="0" lvl="0" indent="0" algn="l" defTabSz="64135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B050"/>
                          </a:solidFill>
                          <a:effectLst/>
                          <a:latin typeface="Calibri" pitchFamily="34" charset="0"/>
                        </a:rPr>
                        <a:t>&lt; Element &gt; </a:t>
                      </a:r>
                    </a:p>
                  </a:txBody>
                  <a:tcPr marL="7833" marR="7833" marT="7833" marB="0" anchor="b" horzOverflow="overflow">
                    <a:lnL>
                      <a:noFill/>
                    </a:lnL>
                    <a:lnR>
                      <a:noFill/>
                    </a:lnR>
                    <a:lnT>
                      <a:noFill/>
                    </a:lnT>
                    <a:lnB>
                      <a:noFill/>
                    </a:lnB>
                    <a:lnTlToBr>
                      <a:noFill/>
                    </a:lnTlToBr>
                    <a:lnBlToTr>
                      <a:noFill/>
                    </a:lnBlToTr>
                    <a:noFill/>
                  </a:tcPr>
                </a:tc>
                <a:tc>
                  <a:txBody>
                    <a:bodyPr/>
                    <a:lstStyle/>
                    <a:p>
                      <a:pPr marL="0" marR="0" lvl="0" indent="0" algn="l" defTabSz="64135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rPr>
                        <a:t>Stairs</a:t>
                      </a:r>
                    </a:p>
                  </a:txBody>
                  <a:tcPr marL="7833" marR="7833" marT="7833" marB="0" anchor="b" horzOverflow="overflow">
                    <a:lnL>
                      <a:noFill/>
                    </a:lnL>
                    <a:lnR>
                      <a:noFill/>
                    </a:lnR>
                    <a:lnT>
                      <a:noFill/>
                    </a:lnT>
                    <a:lnB>
                      <a:noFill/>
                    </a:lnB>
                    <a:lnTlToBr>
                      <a:noFill/>
                    </a:lnTlToBr>
                    <a:lnBlToTr>
                      <a:noFill/>
                    </a:lnBlToTr>
                    <a:noFill/>
                  </a:tcPr>
                </a:tc>
                <a:tc>
                  <a:txBody>
                    <a:bodyPr/>
                    <a:lstStyle/>
                    <a:p>
                      <a:pPr marL="0" marR="0" lvl="0" indent="0" algn="l" defTabSz="641350" rtl="0" eaLnBrk="1" fontAlgn="b" latinLnBrk="0" hangingPunct="1">
                        <a:lnSpc>
                          <a:spcPct val="100000"/>
                        </a:lnSpc>
                        <a:spcBef>
                          <a:spcPct val="0"/>
                        </a:spcBef>
                        <a:spcAft>
                          <a:spcPct val="0"/>
                        </a:spcAft>
                        <a:buClrTx/>
                        <a:buSzTx/>
                        <a:buFontTx/>
                        <a:buNone/>
                        <a:tabLst/>
                      </a:pPr>
                      <a:endParaRPr kumimoji="0" lang="en-US" sz="900" b="0" i="0" u="none" strike="noStrike" cap="none" normalizeH="0" baseline="0" smtClean="0">
                        <a:ln>
                          <a:noFill/>
                        </a:ln>
                        <a:solidFill>
                          <a:srgbClr val="000000"/>
                        </a:solidFill>
                        <a:effectLst/>
                        <a:latin typeface="Calibri" pitchFamily="34" charset="0"/>
                      </a:endParaRPr>
                    </a:p>
                  </a:txBody>
                  <a:tcPr marL="7833" marR="7833" marT="7833" marB="0" anchor="b" horzOverflow="overflow">
                    <a:lnL>
                      <a:noFill/>
                    </a:lnL>
                    <a:lnR>
                      <a:noFill/>
                    </a:lnR>
                    <a:lnT>
                      <a:noFill/>
                    </a:lnT>
                    <a:lnB>
                      <a:noFill/>
                    </a:lnB>
                    <a:lnTlToBr>
                      <a:noFill/>
                    </a:lnTlToBr>
                    <a:lnBlToTr>
                      <a:noFill/>
                    </a:lnBlToTr>
                    <a:noFill/>
                  </a:tcPr>
                </a:tc>
                <a:tc>
                  <a:txBody>
                    <a:bodyPr/>
                    <a:lstStyle/>
                    <a:p>
                      <a:pPr marL="0" marR="0" lvl="0" indent="0" algn="l" defTabSz="64135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B050"/>
                          </a:solidFill>
                          <a:effectLst/>
                          <a:latin typeface="Calibri" pitchFamily="34" charset="0"/>
                        </a:rPr>
                        <a:t>&lt; Symbol &gt;</a:t>
                      </a:r>
                    </a:p>
                  </a:txBody>
                  <a:tcPr marL="7833" marR="7833" marT="7833" marB="0" anchor="b" horzOverflow="overflow">
                    <a:lnL>
                      <a:noFill/>
                    </a:lnL>
                    <a:lnR>
                      <a:noFill/>
                    </a:lnR>
                    <a:lnT>
                      <a:noFill/>
                    </a:lnT>
                    <a:lnB>
                      <a:noFill/>
                    </a:lnB>
                    <a:lnTlToBr>
                      <a:noFill/>
                    </a:lnTlToBr>
                    <a:lnBlToTr>
                      <a:noFill/>
                    </a:lnBlToTr>
                    <a:noFill/>
                  </a:tcPr>
                </a:tc>
                <a:tc>
                  <a:txBody>
                    <a:bodyPr/>
                    <a:lstStyle/>
                    <a:p>
                      <a:pPr marL="0" marR="0" lvl="0" indent="0" algn="l" defTabSz="64135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rPr>
                        <a:t>Staies </a:t>
                      </a:r>
                    </a:p>
                  </a:txBody>
                  <a:tcPr marL="7833" marR="7833" marT="7833" marB="0" anchor="b" horzOverflow="overflow">
                    <a:lnL>
                      <a:noFill/>
                    </a:lnL>
                    <a:lnR>
                      <a:noFill/>
                    </a:lnR>
                    <a:lnT>
                      <a:noFill/>
                    </a:lnT>
                    <a:lnB>
                      <a:noFill/>
                    </a:lnB>
                    <a:lnTlToBr>
                      <a:noFill/>
                    </a:lnTlToBr>
                    <a:lnBlToTr>
                      <a:noFill/>
                    </a:lnBlToTr>
                    <a:noFill/>
                  </a:tcPr>
                </a:tc>
              </a:tr>
              <a:tr h="157163">
                <a:tc>
                  <a:txBody>
                    <a:bodyPr/>
                    <a:lstStyle/>
                    <a:p>
                      <a:pPr marL="0" marR="0" lvl="0" indent="0" algn="l" defTabSz="64135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rPr>
                        <a:t>Railing</a:t>
                      </a:r>
                    </a:p>
                  </a:txBody>
                  <a:tcPr marL="7833" marR="7833" marT="7833" marB="0" anchor="b" horzOverflow="overflow">
                    <a:lnL>
                      <a:noFill/>
                    </a:lnL>
                    <a:lnR>
                      <a:noFill/>
                    </a:lnR>
                    <a:lnT>
                      <a:noFill/>
                    </a:lnT>
                    <a:lnB>
                      <a:noFill/>
                    </a:lnB>
                    <a:lnTlToBr>
                      <a:noFill/>
                    </a:lnTlToBr>
                    <a:lnBlToTr>
                      <a:noFill/>
                    </a:lnBlToTr>
                    <a:noFill/>
                  </a:tcPr>
                </a:tc>
                <a:tc>
                  <a:txBody>
                    <a:bodyPr/>
                    <a:lstStyle/>
                    <a:p>
                      <a:pPr marL="0" marR="0" lvl="0" indent="0" algn="l" defTabSz="64135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B050"/>
                          </a:solidFill>
                          <a:effectLst/>
                          <a:latin typeface="Calibri" pitchFamily="34" charset="0"/>
                        </a:rPr>
                        <a:t>&lt; Element &gt; </a:t>
                      </a:r>
                    </a:p>
                  </a:txBody>
                  <a:tcPr marL="7833" marR="7833" marT="7833" marB="0" anchor="b" horzOverflow="overflow">
                    <a:lnL>
                      <a:noFill/>
                    </a:lnL>
                    <a:lnR>
                      <a:noFill/>
                    </a:lnR>
                    <a:lnT>
                      <a:noFill/>
                    </a:lnT>
                    <a:lnB>
                      <a:noFill/>
                    </a:lnB>
                    <a:lnTlToBr>
                      <a:noFill/>
                    </a:lnTlToBr>
                    <a:lnBlToTr>
                      <a:noFill/>
                    </a:lnBlToTr>
                    <a:noFill/>
                  </a:tcPr>
                </a:tc>
                <a:tc>
                  <a:txBody>
                    <a:bodyPr/>
                    <a:lstStyle/>
                    <a:p>
                      <a:pPr marL="0" marR="0" lvl="0" indent="0" algn="l" defTabSz="64135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rPr>
                        <a:t>Railings</a:t>
                      </a:r>
                    </a:p>
                  </a:txBody>
                  <a:tcPr marL="7833" marR="7833" marT="7833" marB="0" anchor="b" horzOverflow="overflow">
                    <a:lnL>
                      <a:noFill/>
                    </a:lnL>
                    <a:lnR>
                      <a:noFill/>
                    </a:lnR>
                    <a:lnT>
                      <a:noFill/>
                    </a:lnT>
                    <a:lnB>
                      <a:noFill/>
                    </a:lnB>
                    <a:lnTlToBr>
                      <a:noFill/>
                    </a:lnTlToBr>
                    <a:lnBlToTr>
                      <a:noFill/>
                    </a:lnBlToTr>
                    <a:noFill/>
                  </a:tcPr>
                </a:tc>
                <a:tc>
                  <a:txBody>
                    <a:bodyPr/>
                    <a:lstStyle/>
                    <a:p>
                      <a:pPr marL="0" marR="0" lvl="0" indent="0" algn="l" defTabSz="641350" rtl="0" eaLnBrk="1" fontAlgn="b" latinLnBrk="0" hangingPunct="1">
                        <a:lnSpc>
                          <a:spcPct val="100000"/>
                        </a:lnSpc>
                        <a:spcBef>
                          <a:spcPct val="0"/>
                        </a:spcBef>
                        <a:spcAft>
                          <a:spcPct val="0"/>
                        </a:spcAft>
                        <a:buClrTx/>
                        <a:buSzTx/>
                        <a:buFontTx/>
                        <a:buNone/>
                        <a:tabLst/>
                      </a:pPr>
                      <a:endParaRPr kumimoji="0" lang="en-US" sz="900" b="0" i="0" u="none" strike="noStrike" cap="none" normalizeH="0" baseline="0" smtClean="0">
                        <a:ln>
                          <a:noFill/>
                        </a:ln>
                        <a:solidFill>
                          <a:srgbClr val="000000"/>
                        </a:solidFill>
                        <a:effectLst/>
                        <a:latin typeface="Calibri" pitchFamily="34" charset="0"/>
                      </a:endParaRPr>
                    </a:p>
                  </a:txBody>
                  <a:tcPr marL="7833" marR="7833" marT="7833" marB="0" anchor="b" horzOverflow="overflow">
                    <a:lnL>
                      <a:noFill/>
                    </a:lnL>
                    <a:lnR>
                      <a:noFill/>
                    </a:lnR>
                    <a:lnT>
                      <a:noFill/>
                    </a:lnT>
                    <a:lnB>
                      <a:noFill/>
                    </a:lnB>
                    <a:lnTlToBr>
                      <a:noFill/>
                    </a:lnTlToBr>
                    <a:lnBlToTr>
                      <a:noFill/>
                    </a:lnBlToTr>
                    <a:noFill/>
                  </a:tcPr>
                </a:tc>
                <a:tc>
                  <a:txBody>
                    <a:bodyPr/>
                    <a:lstStyle/>
                    <a:p>
                      <a:pPr marL="0" marR="0" lvl="0" indent="0" algn="l" defTabSz="64135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B050"/>
                          </a:solidFill>
                          <a:effectLst/>
                          <a:latin typeface="Calibri" pitchFamily="34" charset="0"/>
                        </a:rPr>
                        <a:t>&lt; Symbol &gt;</a:t>
                      </a:r>
                    </a:p>
                  </a:txBody>
                  <a:tcPr marL="7833" marR="7833" marT="7833" marB="0" anchor="b" horzOverflow="overflow">
                    <a:lnL>
                      <a:noFill/>
                    </a:lnL>
                    <a:lnR>
                      <a:noFill/>
                    </a:lnR>
                    <a:lnT>
                      <a:noFill/>
                    </a:lnT>
                    <a:lnB>
                      <a:noFill/>
                    </a:lnB>
                    <a:lnTlToBr>
                      <a:noFill/>
                    </a:lnTlToBr>
                    <a:lnBlToTr>
                      <a:noFill/>
                    </a:lnBlToTr>
                    <a:noFill/>
                  </a:tcPr>
                </a:tc>
                <a:tc>
                  <a:txBody>
                    <a:bodyPr/>
                    <a:lstStyle/>
                    <a:p>
                      <a:pPr marL="0" marR="0" lvl="0" indent="0" algn="l" defTabSz="64135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rPr>
                        <a:t>Railings</a:t>
                      </a:r>
                    </a:p>
                  </a:txBody>
                  <a:tcPr marL="7833" marR="7833" marT="7833" marB="0" anchor="b" horzOverflow="overflow">
                    <a:lnL>
                      <a:noFill/>
                    </a:lnL>
                    <a:lnR>
                      <a:noFill/>
                    </a:lnR>
                    <a:lnT>
                      <a:noFill/>
                    </a:lnT>
                    <a:lnB>
                      <a:noFill/>
                    </a:lnB>
                    <a:lnTlToBr>
                      <a:noFill/>
                    </a:lnTlToBr>
                    <a:lnBlToTr>
                      <a:noFill/>
                    </a:lnBlToTr>
                    <a:noFill/>
                  </a:tcPr>
                </a:tc>
              </a:tr>
              <a:tr h="157163">
                <a:tc>
                  <a:txBody>
                    <a:bodyPr/>
                    <a:lstStyle/>
                    <a:p>
                      <a:pPr marL="0" marR="0" lvl="0" indent="0" algn="l" defTabSz="64135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rPr>
                        <a:t>Room </a:t>
                      </a:r>
                    </a:p>
                  </a:txBody>
                  <a:tcPr marL="7833" marR="7833" marT="7833" marB="0" anchor="b" horzOverflow="overflow">
                    <a:lnL>
                      <a:noFill/>
                    </a:lnL>
                    <a:lnR>
                      <a:noFill/>
                    </a:lnR>
                    <a:lnT>
                      <a:noFill/>
                    </a:lnT>
                    <a:lnB>
                      <a:noFill/>
                    </a:lnB>
                    <a:lnTlToBr>
                      <a:noFill/>
                    </a:lnTlToBr>
                    <a:lnBlToTr>
                      <a:noFill/>
                    </a:lnBlToTr>
                    <a:noFill/>
                  </a:tcPr>
                </a:tc>
                <a:tc>
                  <a:txBody>
                    <a:bodyPr/>
                    <a:lstStyle/>
                    <a:p>
                      <a:pPr marL="0" marR="0" lvl="0" indent="0" algn="l" defTabSz="64135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rPr>
                        <a:t>Room </a:t>
                      </a:r>
                    </a:p>
                  </a:txBody>
                  <a:tcPr marL="7833" marR="7833" marT="7833" marB="0" anchor="b" horzOverflow="overflow">
                    <a:lnL>
                      <a:noFill/>
                    </a:lnL>
                    <a:lnR>
                      <a:noFill/>
                    </a:lnR>
                    <a:lnT>
                      <a:noFill/>
                    </a:lnT>
                    <a:lnB>
                      <a:noFill/>
                    </a:lnB>
                    <a:lnTlToBr>
                      <a:noFill/>
                    </a:lnTlToBr>
                    <a:lnBlToTr>
                      <a:noFill/>
                    </a:lnBlToTr>
                    <a:noFill/>
                  </a:tcPr>
                </a:tc>
                <a:tc>
                  <a:txBody>
                    <a:bodyPr/>
                    <a:lstStyle/>
                    <a:p>
                      <a:pPr marL="0" marR="0" lvl="0" indent="0" algn="l" defTabSz="64135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rPr>
                        <a:t>Rooms</a:t>
                      </a:r>
                    </a:p>
                  </a:txBody>
                  <a:tcPr marL="7833" marR="7833" marT="7833" marB="0" anchor="b" horzOverflow="overflow">
                    <a:lnL>
                      <a:noFill/>
                    </a:lnL>
                    <a:lnR>
                      <a:noFill/>
                    </a:lnR>
                    <a:lnT>
                      <a:noFill/>
                    </a:lnT>
                    <a:lnB>
                      <a:noFill/>
                    </a:lnB>
                    <a:lnTlToBr>
                      <a:noFill/>
                    </a:lnTlToBr>
                    <a:lnBlToTr>
                      <a:noFill/>
                    </a:lnBlToTr>
                    <a:noFill/>
                  </a:tcPr>
                </a:tc>
                <a:tc>
                  <a:txBody>
                    <a:bodyPr/>
                    <a:lstStyle/>
                    <a:p>
                      <a:pPr marL="0" marR="0" lvl="0" indent="0" algn="l" defTabSz="641350" rtl="0" eaLnBrk="1" fontAlgn="b" latinLnBrk="0" hangingPunct="1">
                        <a:lnSpc>
                          <a:spcPct val="100000"/>
                        </a:lnSpc>
                        <a:spcBef>
                          <a:spcPct val="0"/>
                        </a:spcBef>
                        <a:spcAft>
                          <a:spcPct val="0"/>
                        </a:spcAft>
                        <a:buClrTx/>
                        <a:buSzTx/>
                        <a:buFontTx/>
                        <a:buNone/>
                        <a:tabLst/>
                      </a:pPr>
                      <a:endParaRPr kumimoji="0" lang="en-US" sz="900" b="0" i="0" u="none" strike="noStrike" cap="none" normalizeH="0" baseline="0" smtClean="0">
                        <a:ln>
                          <a:noFill/>
                        </a:ln>
                        <a:solidFill>
                          <a:srgbClr val="000000"/>
                        </a:solidFill>
                        <a:effectLst/>
                        <a:latin typeface="Calibri" pitchFamily="34" charset="0"/>
                      </a:endParaRPr>
                    </a:p>
                  </a:txBody>
                  <a:tcPr marL="7833" marR="7833" marT="7833" marB="0" anchor="b" horzOverflow="overflow">
                    <a:lnL>
                      <a:noFill/>
                    </a:lnL>
                    <a:lnR>
                      <a:noFill/>
                    </a:lnR>
                    <a:lnT>
                      <a:noFill/>
                    </a:lnT>
                    <a:lnB>
                      <a:noFill/>
                    </a:lnB>
                    <a:lnTlToBr>
                      <a:noFill/>
                    </a:lnTlToBr>
                    <a:lnBlToTr>
                      <a:noFill/>
                    </a:lnBlToTr>
                    <a:noFill/>
                  </a:tcPr>
                </a:tc>
                <a:tc>
                  <a:txBody>
                    <a:bodyPr/>
                    <a:lstStyle/>
                    <a:p>
                      <a:pPr marL="0" marR="0" lvl="0" indent="0" algn="l" defTabSz="64135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FF0000"/>
                          </a:solidFill>
                          <a:effectLst/>
                          <a:latin typeface="Calibri" pitchFamily="34" charset="0"/>
                        </a:rPr>
                        <a:t>&lt; null &gt;</a:t>
                      </a:r>
                    </a:p>
                  </a:txBody>
                  <a:tcPr marL="7833" marR="7833" marT="7833" marB="0" anchor="b" horzOverflow="overflow">
                    <a:lnL>
                      <a:noFill/>
                    </a:lnL>
                    <a:lnR>
                      <a:noFill/>
                    </a:lnR>
                    <a:lnT>
                      <a:noFill/>
                    </a:lnT>
                    <a:lnB>
                      <a:noFill/>
                    </a:lnB>
                    <a:lnTlToBr>
                      <a:noFill/>
                    </a:lnTlToBr>
                    <a:lnBlToTr>
                      <a:noFill/>
                    </a:lnBlToTr>
                    <a:noFill/>
                  </a:tcPr>
                </a:tc>
                <a:tc>
                  <a:txBody>
                    <a:bodyPr/>
                    <a:lstStyle/>
                    <a:p>
                      <a:pPr marL="0" marR="0" lvl="0" indent="0" algn="l" defTabSz="64135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A5A5A5"/>
                          </a:solidFill>
                          <a:effectLst/>
                          <a:latin typeface="Calibri" pitchFamily="34" charset="0"/>
                        </a:rPr>
                        <a:t>  ---</a:t>
                      </a:r>
                    </a:p>
                  </a:txBody>
                  <a:tcPr marL="7833" marR="7833" marT="7833" marB="0" anchor="b" horzOverflow="overflow">
                    <a:lnL>
                      <a:noFill/>
                    </a:lnL>
                    <a:lnR>
                      <a:noFill/>
                    </a:lnR>
                    <a:lnT>
                      <a:noFill/>
                    </a:lnT>
                    <a:lnB>
                      <a:noFill/>
                    </a:lnB>
                    <a:lnTlToBr>
                      <a:noFill/>
                    </a:lnTlToBr>
                    <a:lnBlToTr>
                      <a:noFill/>
                    </a:lnBlToTr>
                    <a:noFill/>
                  </a:tcPr>
                </a:tc>
              </a:tr>
              <a:tr h="157163">
                <a:tc>
                  <a:txBody>
                    <a:bodyPr/>
                    <a:lstStyle/>
                    <a:p>
                      <a:pPr marL="0" marR="0" lvl="0" indent="0" algn="l" defTabSz="64135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rPr>
                        <a:t>Room Tag</a:t>
                      </a:r>
                    </a:p>
                  </a:txBody>
                  <a:tcPr marL="7833" marR="7833" marT="7833" marB="0" anchor="b" horzOverflow="overflow">
                    <a:lnL>
                      <a:noFill/>
                    </a:lnL>
                    <a:lnR>
                      <a:noFill/>
                    </a:lnR>
                    <a:lnT>
                      <a:noFill/>
                    </a:lnT>
                    <a:lnB>
                      <a:noFill/>
                    </a:lnB>
                    <a:lnTlToBr>
                      <a:noFill/>
                    </a:lnTlToBr>
                    <a:lnBlToTr>
                      <a:noFill/>
                    </a:lnBlToTr>
                    <a:noFill/>
                  </a:tcPr>
                </a:tc>
                <a:tc>
                  <a:txBody>
                    <a:bodyPr/>
                    <a:lstStyle/>
                    <a:p>
                      <a:pPr marL="0" marR="0" lvl="0" indent="0" algn="l" defTabSz="64135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rPr>
                        <a:t>RoomTag</a:t>
                      </a:r>
                    </a:p>
                  </a:txBody>
                  <a:tcPr marL="7833" marR="7833" marT="7833" marB="0" anchor="b" horzOverflow="overflow">
                    <a:lnL>
                      <a:noFill/>
                    </a:lnL>
                    <a:lnR>
                      <a:noFill/>
                    </a:lnR>
                    <a:lnT>
                      <a:noFill/>
                    </a:lnT>
                    <a:lnB>
                      <a:noFill/>
                    </a:lnB>
                    <a:lnTlToBr>
                      <a:noFill/>
                    </a:lnTlToBr>
                    <a:lnBlToTr>
                      <a:noFill/>
                    </a:lnBlToTr>
                    <a:noFill/>
                  </a:tcPr>
                </a:tc>
                <a:tc>
                  <a:txBody>
                    <a:bodyPr/>
                    <a:lstStyle/>
                    <a:p>
                      <a:pPr marL="0" marR="0" lvl="0" indent="0" algn="l" defTabSz="64135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rPr>
                        <a:t>Room Tags</a:t>
                      </a:r>
                    </a:p>
                  </a:txBody>
                  <a:tcPr marL="7833" marR="7833" marT="7833" marB="0" anchor="b" horzOverflow="overflow">
                    <a:lnL>
                      <a:noFill/>
                    </a:lnL>
                    <a:lnR>
                      <a:noFill/>
                    </a:lnR>
                    <a:lnT>
                      <a:noFill/>
                    </a:lnT>
                    <a:lnB>
                      <a:noFill/>
                    </a:lnB>
                    <a:lnTlToBr>
                      <a:noFill/>
                    </a:lnTlToBr>
                    <a:lnBlToTr>
                      <a:noFill/>
                    </a:lnBlToTr>
                    <a:noFill/>
                  </a:tcPr>
                </a:tc>
                <a:tc>
                  <a:txBody>
                    <a:bodyPr/>
                    <a:lstStyle/>
                    <a:p>
                      <a:pPr marL="0" marR="0" lvl="0" indent="0" algn="l" defTabSz="641350" rtl="0" eaLnBrk="1" fontAlgn="b" latinLnBrk="0" hangingPunct="1">
                        <a:lnSpc>
                          <a:spcPct val="100000"/>
                        </a:lnSpc>
                        <a:spcBef>
                          <a:spcPct val="0"/>
                        </a:spcBef>
                        <a:spcAft>
                          <a:spcPct val="0"/>
                        </a:spcAft>
                        <a:buClrTx/>
                        <a:buSzTx/>
                        <a:buFontTx/>
                        <a:buNone/>
                        <a:tabLst/>
                      </a:pPr>
                      <a:endParaRPr kumimoji="0" lang="en-US" sz="900" b="0" i="0" u="none" strike="noStrike" cap="none" normalizeH="0" baseline="0" smtClean="0">
                        <a:ln>
                          <a:noFill/>
                        </a:ln>
                        <a:solidFill>
                          <a:srgbClr val="000000"/>
                        </a:solidFill>
                        <a:effectLst/>
                        <a:latin typeface="Calibri" pitchFamily="34" charset="0"/>
                      </a:endParaRPr>
                    </a:p>
                  </a:txBody>
                  <a:tcPr marL="7833" marR="7833" marT="7833" marB="0" anchor="b" horzOverflow="overflow">
                    <a:lnL>
                      <a:noFill/>
                    </a:lnL>
                    <a:lnR>
                      <a:noFill/>
                    </a:lnR>
                    <a:lnT>
                      <a:noFill/>
                    </a:lnT>
                    <a:lnB>
                      <a:noFill/>
                    </a:lnB>
                    <a:lnTlToBr>
                      <a:noFill/>
                    </a:lnTlToBr>
                    <a:lnBlToTr>
                      <a:noFill/>
                    </a:lnBlToTr>
                    <a:noFill/>
                  </a:tcPr>
                </a:tc>
                <a:tc>
                  <a:txBody>
                    <a:bodyPr/>
                    <a:lstStyle/>
                    <a:p>
                      <a:pPr marL="0" marR="0" lvl="0" indent="0" algn="l" defTabSz="64135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B050"/>
                          </a:solidFill>
                          <a:effectLst/>
                          <a:latin typeface="Calibri" pitchFamily="34" charset="0"/>
                        </a:rPr>
                        <a:t>&lt; Symbol &gt;</a:t>
                      </a:r>
                    </a:p>
                  </a:txBody>
                  <a:tcPr marL="7833" marR="7833" marT="7833" marB="0" anchor="b" horzOverflow="overflow">
                    <a:lnL>
                      <a:noFill/>
                    </a:lnL>
                    <a:lnR>
                      <a:noFill/>
                    </a:lnR>
                    <a:lnT>
                      <a:noFill/>
                    </a:lnT>
                    <a:lnB>
                      <a:noFill/>
                    </a:lnB>
                    <a:lnTlToBr>
                      <a:noFill/>
                    </a:lnTlToBr>
                    <a:lnBlToTr>
                      <a:noFill/>
                    </a:lnBlToTr>
                    <a:noFill/>
                  </a:tcPr>
                </a:tc>
                <a:tc>
                  <a:txBody>
                    <a:bodyPr/>
                    <a:lstStyle/>
                    <a:p>
                      <a:pPr marL="0" marR="0" lvl="0" indent="0" algn="l" defTabSz="64135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rPr>
                        <a:t>Room Tags</a:t>
                      </a:r>
                    </a:p>
                  </a:txBody>
                  <a:tcPr marL="7833" marR="7833" marT="7833" marB="0" anchor="b" horzOverflow="overflow">
                    <a:lnL>
                      <a:noFill/>
                    </a:lnL>
                    <a:lnR>
                      <a:noFill/>
                    </a:lnR>
                    <a:lnT>
                      <a:noFill/>
                    </a:lnT>
                    <a:lnB>
                      <a:noFill/>
                    </a:lnB>
                    <a:lnTlToBr>
                      <a:noFill/>
                    </a:lnTlToBr>
                    <a:lnBlToTr>
                      <a:noFill/>
                    </a:lnBlToTr>
                    <a:noFill/>
                  </a:tcPr>
                </a:tc>
              </a:tr>
              <a:tr h="157163">
                <a:tc>
                  <a:txBody>
                    <a:bodyPr/>
                    <a:lstStyle/>
                    <a:p>
                      <a:pPr marL="0" marR="0" lvl="0" indent="0" algn="l" defTabSz="64135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rPr>
                        <a:t>Grid</a:t>
                      </a:r>
                    </a:p>
                  </a:txBody>
                  <a:tcPr marL="7833" marR="7833" marT="7833" marB="0" anchor="b" horzOverflow="overflow">
                    <a:lnL>
                      <a:noFill/>
                    </a:lnL>
                    <a:lnR>
                      <a:noFill/>
                    </a:lnR>
                    <a:lnT>
                      <a:noFill/>
                    </a:lnT>
                    <a:lnB>
                      <a:noFill/>
                    </a:lnB>
                    <a:lnTlToBr>
                      <a:noFill/>
                    </a:lnTlToBr>
                    <a:lnBlToTr>
                      <a:noFill/>
                    </a:lnBlToTr>
                    <a:noFill/>
                  </a:tcPr>
                </a:tc>
                <a:tc>
                  <a:txBody>
                    <a:bodyPr/>
                    <a:lstStyle/>
                    <a:p>
                      <a:pPr marL="0" marR="0" lvl="0" indent="0" algn="l" defTabSz="64135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rPr>
                        <a:t>Grid</a:t>
                      </a:r>
                    </a:p>
                  </a:txBody>
                  <a:tcPr marL="7833" marR="7833" marT="7833" marB="0" anchor="b" horzOverflow="overflow">
                    <a:lnL>
                      <a:noFill/>
                    </a:lnL>
                    <a:lnR>
                      <a:noFill/>
                    </a:lnR>
                    <a:lnT>
                      <a:noFill/>
                    </a:lnT>
                    <a:lnB>
                      <a:noFill/>
                    </a:lnB>
                    <a:lnTlToBr>
                      <a:noFill/>
                    </a:lnTlToBr>
                    <a:lnBlToTr>
                      <a:noFill/>
                    </a:lnBlToTr>
                    <a:noFill/>
                  </a:tcPr>
                </a:tc>
                <a:tc>
                  <a:txBody>
                    <a:bodyPr/>
                    <a:lstStyle/>
                    <a:p>
                      <a:pPr marL="0" marR="0" lvl="0" indent="0" algn="l" defTabSz="64135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rPr>
                        <a:t>Grids</a:t>
                      </a:r>
                    </a:p>
                  </a:txBody>
                  <a:tcPr marL="7833" marR="7833" marT="7833" marB="0" anchor="b" horzOverflow="overflow">
                    <a:lnL>
                      <a:noFill/>
                    </a:lnL>
                    <a:lnR>
                      <a:noFill/>
                    </a:lnR>
                    <a:lnT>
                      <a:noFill/>
                    </a:lnT>
                    <a:lnB>
                      <a:noFill/>
                    </a:lnB>
                    <a:lnTlToBr>
                      <a:noFill/>
                    </a:lnTlToBr>
                    <a:lnBlToTr>
                      <a:noFill/>
                    </a:lnBlToTr>
                    <a:noFill/>
                  </a:tcPr>
                </a:tc>
                <a:tc>
                  <a:txBody>
                    <a:bodyPr/>
                    <a:lstStyle/>
                    <a:p>
                      <a:pPr marL="0" marR="0" lvl="0" indent="0" algn="l" defTabSz="641350" rtl="0" eaLnBrk="1" fontAlgn="b" latinLnBrk="0" hangingPunct="1">
                        <a:lnSpc>
                          <a:spcPct val="100000"/>
                        </a:lnSpc>
                        <a:spcBef>
                          <a:spcPct val="0"/>
                        </a:spcBef>
                        <a:spcAft>
                          <a:spcPct val="0"/>
                        </a:spcAft>
                        <a:buClrTx/>
                        <a:buSzTx/>
                        <a:buFontTx/>
                        <a:buNone/>
                        <a:tabLst/>
                      </a:pPr>
                      <a:endParaRPr kumimoji="0" lang="en-US" sz="900" b="0" i="0" u="none" strike="noStrike" cap="none" normalizeH="0" baseline="0" smtClean="0">
                        <a:ln>
                          <a:noFill/>
                        </a:ln>
                        <a:solidFill>
                          <a:srgbClr val="000000"/>
                        </a:solidFill>
                        <a:effectLst/>
                        <a:latin typeface="Calibri" pitchFamily="34" charset="0"/>
                      </a:endParaRPr>
                    </a:p>
                  </a:txBody>
                  <a:tcPr marL="7833" marR="7833" marT="7833" marB="0" anchor="b" horzOverflow="overflow">
                    <a:lnL>
                      <a:noFill/>
                    </a:lnL>
                    <a:lnR>
                      <a:noFill/>
                    </a:lnR>
                    <a:lnT>
                      <a:noFill/>
                    </a:lnT>
                    <a:lnB>
                      <a:noFill/>
                    </a:lnB>
                    <a:lnTlToBr>
                      <a:noFill/>
                    </a:lnTlToBr>
                    <a:lnBlToTr>
                      <a:noFill/>
                    </a:lnBlToTr>
                    <a:noFill/>
                  </a:tcPr>
                </a:tc>
                <a:tc>
                  <a:txBody>
                    <a:bodyPr/>
                    <a:lstStyle/>
                    <a:p>
                      <a:pPr marL="0" marR="0" lvl="0" indent="0" algn="l" defTabSz="64135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rPr>
                        <a:t>LineAndTextAttrSymbol/GridType</a:t>
                      </a:r>
                    </a:p>
                  </a:txBody>
                  <a:tcPr marL="7833" marR="7833" marT="7833" marB="0" anchor="b" horzOverflow="overflow">
                    <a:lnL>
                      <a:noFill/>
                    </a:lnL>
                    <a:lnR>
                      <a:noFill/>
                    </a:lnR>
                    <a:lnT>
                      <a:noFill/>
                    </a:lnT>
                    <a:lnB>
                      <a:noFill/>
                    </a:lnB>
                    <a:lnTlToBr>
                      <a:noFill/>
                    </a:lnTlToBr>
                    <a:lnBlToTr>
                      <a:noFill/>
                    </a:lnBlToTr>
                    <a:noFill/>
                  </a:tcPr>
                </a:tc>
                <a:tc>
                  <a:txBody>
                    <a:bodyPr/>
                    <a:lstStyle/>
                    <a:p>
                      <a:pPr marL="0" marR="0" lvl="0" indent="0" algn="l" defTabSz="64135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FF0000"/>
                          </a:solidFill>
                          <a:effectLst/>
                          <a:latin typeface="Calibri" pitchFamily="34" charset="0"/>
                        </a:rPr>
                        <a:t>&lt; null &gt;</a:t>
                      </a:r>
                    </a:p>
                  </a:txBody>
                  <a:tcPr marL="7833" marR="7833" marT="7833" marB="0" anchor="b" horzOverflow="overflow">
                    <a:lnL>
                      <a:noFill/>
                    </a:lnL>
                    <a:lnR>
                      <a:noFill/>
                    </a:lnR>
                    <a:lnT>
                      <a:noFill/>
                    </a:lnT>
                    <a:lnB>
                      <a:noFill/>
                    </a:lnB>
                    <a:lnTlToBr>
                      <a:noFill/>
                    </a:lnTlToBr>
                    <a:lnBlToTr>
                      <a:noFill/>
                    </a:lnBlToTr>
                    <a:noFill/>
                  </a:tcPr>
                </a:tc>
              </a:tr>
              <a:tr h="157163">
                <a:tc>
                  <a:txBody>
                    <a:bodyPr/>
                    <a:lstStyle/>
                    <a:p>
                      <a:pPr marL="0" marR="0" lvl="0" indent="0" algn="l" defTabSz="64135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rPr>
                        <a:t>Lines</a:t>
                      </a:r>
                    </a:p>
                  </a:txBody>
                  <a:tcPr marL="7833" marR="7833" marT="7833" marB="0" anchor="b" horzOverflow="overflow">
                    <a:lnL>
                      <a:noFill/>
                    </a:lnL>
                    <a:lnR>
                      <a:noFill/>
                    </a:lnR>
                    <a:lnT>
                      <a:noFill/>
                    </a:lnT>
                    <a:lnB>
                      <a:noFill/>
                    </a:lnB>
                    <a:lnTlToBr>
                      <a:noFill/>
                    </a:lnTlToBr>
                    <a:lnBlToTr>
                      <a:noFill/>
                    </a:lnBlToTr>
                    <a:noFill/>
                  </a:tcPr>
                </a:tc>
                <a:tc>
                  <a:txBody>
                    <a:bodyPr/>
                    <a:lstStyle/>
                    <a:p>
                      <a:pPr marL="0" marR="0" lvl="0" indent="0" algn="l" defTabSz="64135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rPr>
                        <a:t>ModelCurve/ModelLine</a:t>
                      </a:r>
                    </a:p>
                  </a:txBody>
                  <a:tcPr marL="7833" marR="7833" marT="7833" marB="0" anchor="b" horzOverflow="overflow">
                    <a:lnL>
                      <a:noFill/>
                    </a:lnL>
                    <a:lnR>
                      <a:noFill/>
                    </a:lnR>
                    <a:lnT>
                      <a:noFill/>
                    </a:lnT>
                    <a:lnB>
                      <a:noFill/>
                    </a:lnB>
                    <a:lnTlToBr>
                      <a:noFill/>
                    </a:lnTlToBr>
                    <a:lnBlToTr>
                      <a:noFill/>
                    </a:lnBlToTr>
                    <a:noFill/>
                  </a:tcPr>
                </a:tc>
                <a:tc>
                  <a:txBody>
                    <a:bodyPr/>
                    <a:lstStyle/>
                    <a:p>
                      <a:pPr marL="0" marR="0" lvl="0" indent="0" algn="l" defTabSz="64135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rPr>
                        <a:t>Lines</a:t>
                      </a:r>
                    </a:p>
                  </a:txBody>
                  <a:tcPr marL="7833" marR="7833" marT="7833" marB="0" anchor="b" horzOverflow="overflow">
                    <a:lnL>
                      <a:noFill/>
                    </a:lnL>
                    <a:lnR>
                      <a:noFill/>
                    </a:lnR>
                    <a:lnT>
                      <a:noFill/>
                    </a:lnT>
                    <a:lnB>
                      <a:noFill/>
                    </a:lnB>
                    <a:lnTlToBr>
                      <a:noFill/>
                    </a:lnTlToBr>
                    <a:lnBlToTr>
                      <a:noFill/>
                    </a:lnBlToTr>
                    <a:noFill/>
                  </a:tcPr>
                </a:tc>
                <a:tc>
                  <a:txBody>
                    <a:bodyPr/>
                    <a:lstStyle/>
                    <a:p>
                      <a:pPr marL="0" marR="0" lvl="0" indent="0" algn="l" defTabSz="641350" rtl="0" eaLnBrk="1" fontAlgn="b" latinLnBrk="0" hangingPunct="1">
                        <a:lnSpc>
                          <a:spcPct val="100000"/>
                        </a:lnSpc>
                        <a:spcBef>
                          <a:spcPct val="0"/>
                        </a:spcBef>
                        <a:spcAft>
                          <a:spcPct val="0"/>
                        </a:spcAft>
                        <a:buClrTx/>
                        <a:buSzTx/>
                        <a:buFontTx/>
                        <a:buNone/>
                        <a:tabLst/>
                      </a:pPr>
                      <a:endParaRPr kumimoji="0" lang="en-US" sz="900" b="0" i="0" u="none" strike="noStrike" cap="none" normalizeH="0" baseline="0" smtClean="0">
                        <a:ln>
                          <a:noFill/>
                        </a:ln>
                        <a:solidFill>
                          <a:srgbClr val="000000"/>
                        </a:solidFill>
                        <a:effectLst/>
                        <a:latin typeface="Calibri" pitchFamily="34" charset="0"/>
                      </a:endParaRPr>
                    </a:p>
                  </a:txBody>
                  <a:tcPr marL="7833" marR="7833" marT="7833" marB="0" anchor="b" horzOverflow="overflow">
                    <a:lnL>
                      <a:noFill/>
                    </a:lnL>
                    <a:lnR>
                      <a:noFill/>
                    </a:lnR>
                    <a:lnT>
                      <a:noFill/>
                    </a:lnT>
                    <a:lnB>
                      <a:noFill/>
                    </a:lnB>
                    <a:lnTlToBr>
                      <a:noFill/>
                    </a:lnTlToBr>
                    <a:lnBlToTr>
                      <a:noFill/>
                    </a:lnBlToTr>
                    <a:noFill/>
                  </a:tcPr>
                </a:tc>
                <a:tc>
                  <a:txBody>
                    <a:bodyPr/>
                    <a:lstStyle/>
                    <a:p>
                      <a:pPr marL="0" marR="0" lvl="0" indent="0" algn="l" defTabSz="64135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FF0000"/>
                          </a:solidFill>
                          <a:effectLst/>
                          <a:latin typeface="Calibri" pitchFamily="34" charset="0"/>
                        </a:rPr>
                        <a:t>&lt; null &gt;</a:t>
                      </a:r>
                    </a:p>
                  </a:txBody>
                  <a:tcPr marL="7833" marR="7833" marT="7833" marB="0" anchor="b" horzOverflow="overflow">
                    <a:lnL>
                      <a:noFill/>
                    </a:lnL>
                    <a:lnR>
                      <a:noFill/>
                    </a:lnR>
                    <a:lnT>
                      <a:noFill/>
                    </a:lnT>
                    <a:lnB>
                      <a:noFill/>
                    </a:lnB>
                    <a:lnTlToBr>
                      <a:noFill/>
                    </a:lnTlToBr>
                    <a:lnBlToTr>
                      <a:noFill/>
                    </a:lnBlToTr>
                    <a:noFill/>
                  </a:tcPr>
                </a:tc>
                <a:tc>
                  <a:txBody>
                    <a:bodyPr/>
                    <a:lstStyle/>
                    <a:p>
                      <a:pPr marL="0" marR="0" lvl="0" indent="0" algn="l" defTabSz="64135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A5A5A5"/>
                          </a:solidFill>
                          <a:effectLst/>
                          <a:latin typeface="Calibri" pitchFamily="34" charset="0"/>
                        </a:rPr>
                        <a:t>  --- </a:t>
                      </a:r>
                    </a:p>
                  </a:txBody>
                  <a:tcPr marL="7833" marR="7833" marT="7833" marB="0" anchor="b" horzOverflow="overflow">
                    <a:lnL>
                      <a:noFill/>
                    </a:lnL>
                    <a:lnR>
                      <a:noFill/>
                    </a:lnR>
                    <a:lnT>
                      <a:noFill/>
                    </a:lnT>
                    <a:lnB>
                      <a:noFill/>
                    </a:lnB>
                    <a:lnTlToBr>
                      <a:noFill/>
                    </a:lnTlToBr>
                    <a:lnBlToTr>
                      <a:noFill/>
                    </a:lnBlToTr>
                    <a:noFill/>
                  </a:tcPr>
                </a:tc>
              </a:tr>
              <a:tr h="157163">
                <a:tc>
                  <a:txBody>
                    <a:bodyPr/>
                    <a:lstStyle/>
                    <a:p>
                      <a:pPr marL="0" marR="0" lvl="0" indent="0" algn="l" defTabSz="64135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rPr>
                        <a:t>Ref Plane</a:t>
                      </a:r>
                    </a:p>
                  </a:txBody>
                  <a:tcPr marL="7833" marR="7833" marT="7833" marB="0" anchor="b" horzOverflow="overflow">
                    <a:lnL>
                      <a:noFill/>
                    </a:lnL>
                    <a:lnR>
                      <a:noFill/>
                    </a:lnR>
                    <a:lnT>
                      <a:noFill/>
                    </a:lnT>
                    <a:lnB>
                      <a:noFill/>
                    </a:lnB>
                    <a:lnTlToBr>
                      <a:noFill/>
                    </a:lnTlToBr>
                    <a:lnBlToTr>
                      <a:noFill/>
                    </a:lnBlToTr>
                    <a:noFill/>
                  </a:tcPr>
                </a:tc>
                <a:tc>
                  <a:txBody>
                    <a:bodyPr/>
                    <a:lstStyle/>
                    <a:p>
                      <a:pPr marL="0" marR="0" lvl="0" indent="0" algn="l" defTabSz="64135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rPr>
                        <a:t>ReferencePlane</a:t>
                      </a:r>
                    </a:p>
                  </a:txBody>
                  <a:tcPr marL="7833" marR="7833" marT="7833" marB="0" anchor="b" horzOverflow="overflow">
                    <a:lnL>
                      <a:noFill/>
                    </a:lnL>
                    <a:lnR>
                      <a:noFill/>
                    </a:lnR>
                    <a:lnT>
                      <a:noFill/>
                    </a:lnT>
                    <a:lnB>
                      <a:noFill/>
                    </a:lnB>
                    <a:lnTlToBr>
                      <a:noFill/>
                    </a:lnTlToBr>
                    <a:lnBlToTr>
                      <a:noFill/>
                    </a:lnBlToTr>
                    <a:noFill/>
                  </a:tcPr>
                </a:tc>
                <a:tc>
                  <a:txBody>
                    <a:bodyPr/>
                    <a:lstStyle/>
                    <a:p>
                      <a:pPr marL="0" marR="0" lvl="0" indent="0" algn="l" defTabSz="64135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rPr>
                        <a:t>Reference Planes</a:t>
                      </a:r>
                    </a:p>
                  </a:txBody>
                  <a:tcPr marL="7833" marR="7833" marT="7833" marB="0" anchor="b" horzOverflow="overflow">
                    <a:lnL>
                      <a:noFill/>
                    </a:lnL>
                    <a:lnR>
                      <a:noFill/>
                    </a:lnR>
                    <a:lnT>
                      <a:noFill/>
                    </a:lnT>
                    <a:lnB>
                      <a:noFill/>
                    </a:lnB>
                    <a:lnTlToBr>
                      <a:noFill/>
                    </a:lnTlToBr>
                    <a:lnBlToTr>
                      <a:noFill/>
                    </a:lnBlToTr>
                    <a:noFill/>
                  </a:tcPr>
                </a:tc>
                <a:tc>
                  <a:txBody>
                    <a:bodyPr/>
                    <a:lstStyle/>
                    <a:p>
                      <a:pPr marL="0" marR="0" lvl="0" indent="0" algn="l" defTabSz="641350" rtl="0" eaLnBrk="1" fontAlgn="b" latinLnBrk="0" hangingPunct="1">
                        <a:lnSpc>
                          <a:spcPct val="100000"/>
                        </a:lnSpc>
                        <a:spcBef>
                          <a:spcPct val="0"/>
                        </a:spcBef>
                        <a:spcAft>
                          <a:spcPct val="0"/>
                        </a:spcAft>
                        <a:buClrTx/>
                        <a:buSzTx/>
                        <a:buFontTx/>
                        <a:buNone/>
                        <a:tabLst/>
                      </a:pPr>
                      <a:endParaRPr kumimoji="0" lang="en-US" sz="900" b="0" i="0" u="none" strike="noStrike" cap="none" normalizeH="0" baseline="0" smtClean="0">
                        <a:ln>
                          <a:noFill/>
                        </a:ln>
                        <a:solidFill>
                          <a:srgbClr val="000000"/>
                        </a:solidFill>
                        <a:effectLst/>
                        <a:latin typeface="Calibri" pitchFamily="34" charset="0"/>
                      </a:endParaRPr>
                    </a:p>
                  </a:txBody>
                  <a:tcPr marL="7833" marR="7833" marT="7833" marB="0" anchor="b" horzOverflow="overflow">
                    <a:lnL>
                      <a:noFill/>
                    </a:lnL>
                    <a:lnR>
                      <a:noFill/>
                    </a:lnR>
                    <a:lnT>
                      <a:noFill/>
                    </a:lnT>
                    <a:lnB>
                      <a:noFill/>
                    </a:lnB>
                    <a:lnTlToBr>
                      <a:noFill/>
                    </a:lnTlToBr>
                    <a:lnBlToTr>
                      <a:noFill/>
                    </a:lnBlToTr>
                    <a:noFill/>
                  </a:tcPr>
                </a:tc>
                <a:tc>
                  <a:txBody>
                    <a:bodyPr/>
                    <a:lstStyle/>
                    <a:p>
                      <a:pPr marL="0" marR="0" lvl="0" indent="0" algn="l" defTabSz="64135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FF0000"/>
                          </a:solidFill>
                          <a:effectLst/>
                          <a:latin typeface="Calibri" pitchFamily="34" charset="0"/>
                        </a:rPr>
                        <a:t>&lt; null &gt;</a:t>
                      </a:r>
                    </a:p>
                  </a:txBody>
                  <a:tcPr marL="7833" marR="7833" marT="7833" marB="0" anchor="b" horzOverflow="overflow">
                    <a:lnL>
                      <a:noFill/>
                    </a:lnL>
                    <a:lnR>
                      <a:noFill/>
                    </a:lnR>
                    <a:lnT>
                      <a:noFill/>
                    </a:lnT>
                    <a:lnB>
                      <a:noFill/>
                    </a:lnB>
                    <a:lnTlToBr>
                      <a:noFill/>
                    </a:lnTlToBr>
                    <a:lnBlToTr>
                      <a:noFill/>
                    </a:lnBlToTr>
                    <a:noFill/>
                  </a:tcPr>
                </a:tc>
                <a:tc>
                  <a:txBody>
                    <a:bodyPr/>
                    <a:lstStyle/>
                    <a:p>
                      <a:pPr marL="0" marR="0" lvl="0" indent="0" algn="l" defTabSz="64135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A5A5A5"/>
                          </a:solidFill>
                          <a:effectLst/>
                          <a:latin typeface="Calibri" pitchFamily="34" charset="0"/>
                        </a:rPr>
                        <a:t>  --- </a:t>
                      </a:r>
                    </a:p>
                  </a:txBody>
                  <a:tcPr marL="7833" marR="7833" marT="7833" marB="0" anchor="b" horzOverflow="overflow">
                    <a:lnL>
                      <a:noFill/>
                    </a:lnL>
                    <a:lnR>
                      <a:noFill/>
                    </a:lnR>
                    <a:lnT>
                      <a:noFill/>
                    </a:lnT>
                    <a:lnB>
                      <a:noFill/>
                    </a:lnB>
                    <a:lnTlToBr>
                      <a:noFill/>
                    </a:lnTlToBr>
                    <a:lnBlToTr>
                      <a:noFill/>
                    </a:lnBlToTr>
                    <a:noFill/>
                  </a:tcPr>
                </a:tc>
              </a:tr>
              <a:tr h="157163">
                <a:tc>
                  <a:txBody>
                    <a:bodyPr/>
                    <a:lstStyle/>
                    <a:p>
                      <a:pPr marL="0" marR="0" lvl="0" indent="0" algn="l" defTabSz="64135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rPr>
                        <a:t>Dimension</a:t>
                      </a:r>
                    </a:p>
                  </a:txBody>
                  <a:tcPr marL="7833" marR="7833" marT="7833" marB="0" anchor="b" horzOverflow="overflow">
                    <a:lnL>
                      <a:noFill/>
                    </a:lnL>
                    <a:lnR>
                      <a:noFill/>
                    </a:lnR>
                    <a:lnT>
                      <a:noFill/>
                    </a:lnT>
                    <a:lnB>
                      <a:noFill/>
                    </a:lnB>
                    <a:lnTlToBr>
                      <a:noFill/>
                    </a:lnTlToBr>
                    <a:lnBlToTr>
                      <a:noFill/>
                    </a:lnBlToTr>
                    <a:noFill/>
                  </a:tcPr>
                </a:tc>
                <a:tc>
                  <a:txBody>
                    <a:bodyPr/>
                    <a:lstStyle/>
                    <a:p>
                      <a:pPr marL="0" marR="0" lvl="0" indent="0" algn="l" defTabSz="64135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rPr>
                        <a:t>Dimension</a:t>
                      </a:r>
                    </a:p>
                  </a:txBody>
                  <a:tcPr marL="7833" marR="7833" marT="7833" marB="0" anchor="b" horzOverflow="overflow">
                    <a:lnL>
                      <a:noFill/>
                    </a:lnL>
                    <a:lnR>
                      <a:noFill/>
                    </a:lnR>
                    <a:lnT>
                      <a:noFill/>
                    </a:lnT>
                    <a:lnB>
                      <a:noFill/>
                    </a:lnB>
                    <a:lnTlToBr>
                      <a:noFill/>
                    </a:lnTlToBr>
                    <a:lnBlToTr>
                      <a:noFill/>
                    </a:lnBlToTr>
                    <a:noFill/>
                  </a:tcPr>
                </a:tc>
                <a:tc>
                  <a:txBody>
                    <a:bodyPr/>
                    <a:lstStyle/>
                    <a:p>
                      <a:pPr marL="0" marR="0" lvl="0" indent="0" algn="l" defTabSz="64135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rPr>
                        <a:t>Dimensions</a:t>
                      </a:r>
                    </a:p>
                  </a:txBody>
                  <a:tcPr marL="7833" marR="7833" marT="7833" marB="0" anchor="b" horzOverflow="overflow">
                    <a:lnL>
                      <a:noFill/>
                    </a:lnL>
                    <a:lnR>
                      <a:noFill/>
                    </a:lnR>
                    <a:lnT>
                      <a:noFill/>
                    </a:lnT>
                    <a:lnB>
                      <a:noFill/>
                    </a:lnB>
                    <a:lnTlToBr>
                      <a:noFill/>
                    </a:lnTlToBr>
                    <a:lnBlToTr>
                      <a:noFill/>
                    </a:lnBlToTr>
                    <a:noFill/>
                  </a:tcPr>
                </a:tc>
                <a:tc>
                  <a:txBody>
                    <a:bodyPr/>
                    <a:lstStyle/>
                    <a:p>
                      <a:pPr marL="0" marR="0" lvl="0" indent="0" algn="l" defTabSz="641350" rtl="0" eaLnBrk="1" fontAlgn="b" latinLnBrk="0" hangingPunct="1">
                        <a:lnSpc>
                          <a:spcPct val="100000"/>
                        </a:lnSpc>
                        <a:spcBef>
                          <a:spcPct val="0"/>
                        </a:spcBef>
                        <a:spcAft>
                          <a:spcPct val="0"/>
                        </a:spcAft>
                        <a:buClrTx/>
                        <a:buSzTx/>
                        <a:buFontTx/>
                        <a:buNone/>
                        <a:tabLst/>
                      </a:pPr>
                      <a:endParaRPr kumimoji="0" lang="en-US" sz="900" b="0" i="0" u="none" strike="noStrike" cap="none" normalizeH="0" baseline="0" smtClean="0">
                        <a:ln>
                          <a:noFill/>
                        </a:ln>
                        <a:solidFill>
                          <a:srgbClr val="000000"/>
                        </a:solidFill>
                        <a:effectLst/>
                        <a:latin typeface="Calibri" pitchFamily="34" charset="0"/>
                      </a:endParaRPr>
                    </a:p>
                  </a:txBody>
                  <a:tcPr marL="7833" marR="7833" marT="7833" marB="0" anchor="b" horzOverflow="overflow">
                    <a:lnL>
                      <a:noFill/>
                    </a:lnL>
                    <a:lnR>
                      <a:noFill/>
                    </a:lnR>
                    <a:lnT>
                      <a:noFill/>
                    </a:lnT>
                    <a:lnB>
                      <a:noFill/>
                    </a:lnB>
                    <a:lnTlToBr>
                      <a:noFill/>
                    </a:lnTlToBr>
                    <a:lnBlToTr>
                      <a:noFill/>
                    </a:lnBlToTr>
                    <a:noFill/>
                  </a:tcPr>
                </a:tc>
                <a:tc>
                  <a:txBody>
                    <a:bodyPr/>
                    <a:lstStyle/>
                    <a:p>
                      <a:pPr marL="0" marR="0" lvl="0" indent="0" algn="l" defTabSz="64135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rPr>
                        <a:t>DimensionType</a:t>
                      </a:r>
                    </a:p>
                  </a:txBody>
                  <a:tcPr marL="7833" marR="7833" marT="7833" marB="0" anchor="b" horzOverflow="overflow">
                    <a:lnL>
                      <a:noFill/>
                    </a:lnL>
                    <a:lnR>
                      <a:noFill/>
                    </a:lnR>
                    <a:lnT>
                      <a:noFill/>
                    </a:lnT>
                    <a:lnB>
                      <a:noFill/>
                    </a:lnB>
                    <a:lnTlToBr>
                      <a:noFill/>
                    </a:lnTlToBr>
                    <a:lnBlToTr>
                      <a:noFill/>
                    </a:lnBlToTr>
                    <a:noFill/>
                  </a:tcPr>
                </a:tc>
                <a:tc>
                  <a:txBody>
                    <a:bodyPr/>
                    <a:lstStyle/>
                    <a:p>
                      <a:pPr marL="0" marR="0" lvl="0" indent="0" algn="l" defTabSz="64135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FF0000"/>
                          </a:solidFill>
                          <a:effectLst/>
                          <a:latin typeface="Calibri" pitchFamily="34" charset="0"/>
                        </a:rPr>
                        <a:t>&lt; null &gt;</a:t>
                      </a:r>
                    </a:p>
                  </a:txBody>
                  <a:tcPr marL="7833" marR="7833" marT="7833" marB="0" anchor="b" horzOverflow="overflow">
                    <a:lnL>
                      <a:noFill/>
                    </a:lnL>
                    <a:lnR>
                      <a:noFill/>
                    </a:lnR>
                    <a:lnT>
                      <a:noFill/>
                    </a:lnT>
                    <a:lnB>
                      <a:noFill/>
                    </a:lnB>
                    <a:lnTlToBr>
                      <a:noFill/>
                    </a:lnTlToBr>
                    <a:lnBlToTr>
                      <a:noFill/>
                    </a:lnBlToTr>
                    <a:noFill/>
                  </a:tcPr>
                </a:tc>
              </a:tr>
              <a:tr h="157163">
                <a:tc>
                  <a:txBody>
                    <a:bodyPr/>
                    <a:lstStyle/>
                    <a:p>
                      <a:pPr marL="0" marR="0" lvl="0" indent="0" algn="l" defTabSz="64135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rPr>
                        <a:t>Section</a:t>
                      </a:r>
                    </a:p>
                  </a:txBody>
                  <a:tcPr marL="7833" marR="7833" marT="7833" marB="0" anchor="b" horzOverflow="overflow">
                    <a:lnL>
                      <a:noFill/>
                    </a:lnL>
                    <a:lnR>
                      <a:noFill/>
                    </a:lnR>
                    <a:lnT>
                      <a:noFill/>
                    </a:lnT>
                    <a:lnB>
                      <a:noFill/>
                    </a:lnB>
                    <a:lnTlToBr>
                      <a:noFill/>
                    </a:lnTlToBr>
                    <a:lnBlToTr>
                      <a:noFill/>
                    </a:lnBlToTr>
                    <a:noFill/>
                  </a:tcPr>
                </a:tc>
                <a:tc>
                  <a:txBody>
                    <a:bodyPr/>
                    <a:lstStyle/>
                    <a:p>
                      <a:pPr marL="0" marR="0" lvl="0" indent="0" algn="l" defTabSz="64135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B050"/>
                          </a:solidFill>
                          <a:effectLst/>
                          <a:latin typeface="Calibri" pitchFamily="34" charset="0"/>
                        </a:rPr>
                        <a:t>&lt; Element &gt; </a:t>
                      </a:r>
                    </a:p>
                  </a:txBody>
                  <a:tcPr marL="7833" marR="7833" marT="7833" marB="0" anchor="b" horzOverflow="overflow">
                    <a:lnL>
                      <a:noFill/>
                    </a:lnL>
                    <a:lnR>
                      <a:noFill/>
                    </a:lnR>
                    <a:lnT>
                      <a:noFill/>
                    </a:lnT>
                    <a:lnB>
                      <a:noFill/>
                    </a:lnB>
                    <a:lnTlToBr>
                      <a:noFill/>
                    </a:lnTlToBr>
                    <a:lnBlToTr>
                      <a:noFill/>
                    </a:lnBlToTr>
                    <a:noFill/>
                  </a:tcPr>
                </a:tc>
                <a:tc>
                  <a:txBody>
                    <a:bodyPr/>
                    <a:lstStyle/>
                    <a:p>
                      <a:pPr marL="0" marR="0" lvl="0" indent="0" algn="l" defTabSz="64135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FF0000"/>
                          </a:solidFill>
                          <a:effectLst/>
                          <a:latin typeface="Calibri" pitchFamily="34" charset="0"/>
                        </a:rPr>
                        <a:t>&lt; null &gt; </a:t>
                      </a:r>
                    </a:p>
                  </a:txBody>
                  <a:tcPr marL="7833" marR="7833" marT="7833" marB="0" anchor="b" horzOverflow="overflow">
                    <a:lnL>
                      <a:noFill/>
                    </a:lnL>
                    <a:lnR>
                      <a:noFill/>
                    </a:lnR>
                    <a:lnT>
                      <a:noFill/>
                    </a:lnT>
                    <a:lnB>
                      <a:noFill/>
                    </a:lnB>
                    <a:lnTlToBr>
                      <a:noFill/>
                    </a:lnTlToBr>
                    <a:lnBlToTr>
                      <a:noFill/>
                    </a:lnBlToTr>
                    <a:noFill/>
                  </a:tcPr>
                </a:tc>
                <a:tc>
                  <a:txBody>
                    <a:bodyPr/>
                    <a:lstStyle/>
                    <a:p>
                      <a:pPr marL="0" marR="0" lvl="0" indent="0" algn="l" defTabSz="641350" rtl="0" eaLnBrk="1" fontAlgn="b" latinLnBrk="0" hangingPunct="1">
                        <a:lnSpc>
                          <a:spcPct val="100000"/>
                        </a:lnSpc>
                        <a:spcBef>
                          <a:spcPct val="0"/>
                        </a:spcBef>
                        <a:spcAft>
                          <a:spcPct val="0"/>
                        </a:spcAft>
                        <a:buClrTx/>
                        <a:buSzTx/>
                        <a:buFontTx/>
                        <a:buNone/>
                        <a:tabLst/>
                      </a:pPr>
                      <a:endParaRPr kumimoji="0" lang="en-US" sz="900" b="0" i="0" u="none" strike="noStrike" cap="none" normalizeH="0" baseline="0" smtClean="0">
                        <a:ln>
                          <a:noFill/>
                        </a:ln>
                        <a:solidFill>
                          <a:srgbClr val="000000"/>
                        </a:solidFill>
                        <a:effectLst/>
                        <a:latin typeface="Calibri" pitchFamily="34" charset="0"/>
                      </a:endParaRPr>
                    </a:p>
                  </a:txBody>
                  <a:tcPr marL="7833" marR="7833" marT="7833" marB="0" anchor="b" horzOverflow="overflow">
                    <a:lnL>
                      <a:noFill/>
                    </a:lnL>
                    <a:lnR>
                      <a:noFill/>
                    </a:lnR>
                    <a:lnT>
                      <a:noFill/>
                    </a:lnT>
                    <a:lnB>
                      <a:noFill/>
                    </a:lnB>
                    <a:lnTlToBr>
                      <a:noFill/>
                    </a:lnTlToBr>
                    <a:lnBlToTr>
                      <a:noFill/>
                    </a:lnBlToTr>
                    <a:noFill/>
                  </a:tcPr>
                </a:tc>
                <a:tc>
                  <a:txBody>
                    <a:bodyPr/>
                    <a:lstStyle/>
                    <a:p>
                      <a:pPr marL="0" marR="0" lvl="0" indent="0" algn="l" defTabSz="64135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B050"/>
                          </a:solidFill>
                          <a:effectLst/>
                          <a:latin typeface="Calibri" pitchFamily="34" charset="0"/>
                        </a:rPr>
                        <a:t>&lt; Symbol &gt;</a:t>
                      </a:r>
                    </a:p>
                  </a:txBody>
                  <a:tcPr marL="7833" marR="7833" marT="7833" marB="0" anchor="b" horzOverflow="overflow">
                    <a:lnL>
                      <a:noFill/>
                    </a:lnL>
                    <a:lnR>
                      <a:noFill/>
                    </a:lnR>
                    <a:lnT>
                      <a:noFill/>
                    </a:lnT>
                    <a:lnB>
                      <a:noFill/>
                    </a:lnB>
                    <a:lnTlToBr>
                      <a:noFill/>
                    </a:lnTlToBr>
                    <a:lnBlToTr>
                      <a:noFill/>
                    </a:lnBlToTr>
                    <a:noFill/>
                  </a:tcPr>
                </a:tc>
                <a:tc>
                  <a:txBody>
                    <a:bodyPr/>
                    <a:lstStyle/>
                    <a:p>
                      <a:pPr marL="0" marR="0" lvl="0" indent="0" algn="l" defTabSz="64135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FF0000"/>
                          </a:solidFill>
                          <a:effectLst/>
                          <a:latin typeface="Calibri" pitchFamily="34" charset="0"/>
                        </a:rPr>
                        <a:t>&lt; null &gt;</a:t>
                      </a:r>
                    </a:p>
                  </a:txBody>
                  <a:tcPr marL="7833" marR="7833" marT="7833" marB="0" anchor="b" horzOverflow="overflow">
                    <a:lnL>
                      <a:noFill/>
                    </a:lnL>
                    <a:lnR>
                      <a:noFill/>
                    </a:lnR>
                    <a:lnT>
                      <a:noFill/>
                    </a:lnT>
                    <a:lnB>
                      <a:noFill/>
                    </a:lnB>
                    <a:lnTlToBr>
                      <a:noFill/>
                    </a:lnTlToBr>
                    <a:lnBlToTr>
                      <a:noFill/>
                    </a:lnBlToTr>
                    <a:noFill/>
                  </a:tcPr>
                </a:tc>
              </a:tr>
              <a:tr h="157163">
                <a:tc>
                  <a:txBody>
                    <a:bodyPr/>
                    <a:lstStyle/>
                    <a:p>
                      <a:pPr marL="0" marR="0" lvl="0" indent="0" algn="l" defTabSz="64135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rPr>
                        <a:t>Text</a:t>
                      </a:r>
                    </a:p>
                  </a:txBody>
                  <a:tcPr marL="7833" marR="7833" marT="7833" marB="0" anchor="b" horzOverflow="overflow">
                    <a:lnL>
                      <a:noFill/>
                    </a:lnL>
                    <a:lnR>
                      <a:noFill/>
                    </a:lnR>
                    <a:lnT>
                      <a:noFill/>
                    </a:lnT>
                    <a:lnB>
                      <a:noFill/>
                    </a:lnB>
                    <a:lnTlToBr>
                      <a:noFill/>
                    </a:lnTlToBr>
                    <a:lnBlToTr>
                      <a:noFill/>
                    </a:lnBlToTr>
                    <a:noFill/>
                  </a:tcPr>
                </a:tc>
                <a:tc>
                  <a:txBody>
                    <a:bodyPr/>
                    <a:lstStyle/>
                    <a:p>
                      <a:pPr marL="0" marR="0" lvl="0" indent="0" algn="l" defTabSz="64135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rPr>
                        <a:t>TextElement/TextNote</a:t>
                      </a:r>
                    </a:p>
                  </a:txBody>
                  <a:tcPr marL="7833" marR="7833" marT="7833" marB="0" anchor="b" horzOverflow="overflow">
                    <a:lnL>
                      <a:noFill/>
                    </a:lnL>
                    <a:lnR>
                      <a:noFill/>
                    </a:lnR>
                    <a:lnT>
                      <a:noFill/>
                    </a:lnT>
                    <a:lnB>
                      <a:noFill/>
                    </a:lnB>
                    <a:lnTlToBr>
                      <a:noFill/>
                    </a:lnTlToBr>
                    <a:lnBlToTr>
                      <a:noFill/>
                    </a:lnBlToTr>
                    <a:noFill/>
                  </a:tcPr>
                </a:tc>
                <a:tc>
                  <a:txBody>
                    <a:bodyPr/>
                    <a:lstStyle/>
                    <a:p>
                      <a:pPr marL="0" marR="0" lvl="0" indent="0" algn="l" defTabSz="64135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rPr>
                        <a:t>Text Notes</a:t>
                      </a:r>
                    </a:p>
                  </a:txBody>
                  <a:tcPr marL="7833" marR="7833" marT="7833" marB="0" anchor="b" horzOverflow="overflow">
                    <a:lnL>
                      <a:noFill/>
                    </a:lnL>
                    <a:lnR>
                      <a:noFill/>
                    </a:lnR>
                    <a:lnT>
                      <a:noFill/>
                    </a:lnT>
                    <a:lnB>
                      <a:noFill/>
                    </a:lnB>
                    <a:lnTlToBr>
                      <a:noFill/>
                    </a:lnTlToBr>
                    <a:lnBlToTr>
                      <a:noFill/>
                    </a:lnBlToTr>
                    <a:noFill/>
                  </a:tcPr>
                </a:tc>
                <a:tc>
                  <a:txBody>
                    <a:bodyPr/>
                    <a:lstStyle/>
                    <a:p>
                      <a:pPr marL="0" marR="0" lvl="0" indent="0" algn="l" defTabSz="641350" rtl="0" eaLnBrk="1" fontAlgn="b" latinLnBrk="0" hangingPunct="1">
                        <a:lnSpc>
                          <a:spcPct val="100000"/>
                        </a:lnSpc>
                        <a:spcBef>
                          <a:spcPct val="0"/>
                        </a:spcBef>
                        <a:spcAft>
                          <a:spcPct val="0"/>
                        </a:spcAft>
                        <a:buClrTx/>
                        <a:buSzTx/>
                        <a:buFontTx/>
                        <a:buNone/>
                        <a:tabLst/>
                      </a:pPr>
                      <a:endParaRPr kumimoji="0" lang="en-US" sz="900" b="0" i="0" u="none" strike="noStrike" cap="none" normalizeH="0" baseline="0" smtClean="0">
                        <a:ln>
                          <a:noFill/>
                        </a:ln>
                        <a:solidFill>
                          <a:srgbClr val="000000"/>
                        </a:solidFill>
                        <a:effectLst/>
                        <a:latin typeface="Calibri" pitchFamily="34" charset="0"/>
                      </a:endParaRPr>
                    </a:p>
                  </a:txBody>
                  <a:tcPr marL="7833" marR="7833" marT="7833" marB="0" anchor="b" horzOverflow="overflow">
                    <a:lnL>
                      <a:noFill/>
                    </a:lnL>
                    <a:lnR>
                      <a:noFill/>
                    </a:lnR>
                    <a:lnT>
                      <a:noFill/>
                    </a:lnT>
                    <a:lnB>
                      <a:noFill/>
                    </a:lnB>
                    <a:lnTlToBr>
                      <a:noFill/>
                    </a:lnTlToBr>
                    <a:lnBlToTr>
                      <a:noFill/>
                    </a:lnBlToTr>
                    <a:noFill/>
                  </a:tcPr>
                </a:tc>
                <a:tc>
                  <a:txBody>
                    <a:bodyPr/>
                    <a:lstStyle/>
                    <a:p>
                      <a:pPr marL="0" marR="0" lvl="0" indent="0" algn="l" defTabSz="64135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rPr>
                        <a:t>LineAndTextAttrSymbol/TextElementType/TextNoteType</a:t>
                      </a:r>
                    </a:p>
                  </a:txBody>
                  <a:tcPr marL="7833" marR="7833" marT="7833" marB="0" anchor="b" horzOverflow="overflow">
                    <a:lnL>
                      <a:noFill/>
                    </a:lnL>
                    <a:lnR>
                      <a:noFill/>
                    </a:lnR>
                    <a:lnT>
                      <a:noFill/>
                    </a:lnT>
                    <a:lnB>
                      <a:noFill/>
                    </a:lnB>
                    <a:lnTlToBr>
                      <a:noFill/>
                    </a:lnTlToBr>
                    <a:lnBlToTr>
                      <a:noFill/>
                    </a:lnBlToTr>
                    <a:noFill/>
                  </a:tcPr>
                </a:tc>
                <a:tc>
                  <a:txBody>
                    <a:bodyPr/>
                    <a:lstStyle/>
                    <a:p>
                      <a:pPr marL="0" marR="0" lvl="0" indent="0" algn="l" defTabSz="64135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FF0000"/>
                          </a:solidFill>
                          <a:effectLst/>
                          <a:latin typeface="Calibri" pitchFamily="34" charset="0"/>
                        </a:rPr>
                        <a:t>&lt; null &gt;</a:t>
                      </a:r>
                    </a:p>
                  </a:txBody>
                  <a:tcPr marL="7833" marR="7833" marT="7833" marB="0" anchor="b" horzOverflow="overflow">
                    <a:lnL>
                      <a:noFill/>
                    </a:lnL>
                    <a:lnR>
                      <a:noFill/>
                    </a:lnR>
                    <a:lnT>
                      <a:noFill/>
                    </a:lnT>
                    <a:lnB>
                      <a:noFill/>
                    </a:lnB>
                    <a:lnTlToBr>
                      <a:noFill/>
                    </a:lnTlToBr>
                    <a:lnBlToTr>
                      <a:noFill/>
                    </a:lnBlToTr>
                    <a:noFill/>
                  </a:tcPr>
                </a:tc>
              </a:tr>
              <a:tr h="157163">
                <a:tc>
                  <a:txBody>
                    <a:bodyPr/>
                    <a:lstStyle/>
                    <a:p>
                      <a:pPr marL="0" marR="0" lvl="0" indent="0" algn="l" defTabSz="64135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rPr>
                        <a:t>Level</a:t>
                      </a:r>
                    </a:p>
                  </a:txBody>
                  <a:tcPr marL="7833" marR="7833" marT="7833" marB="0" anchor="b" horzOverflow="overflow">
                    <a:lnL>
                      <a:noFill/>
                    </a:lnL>
                    <a:lnR>
                      <a:noFill/>
                    </a:lnR>
                    <a:lnT>
                      <a:noFill/>
                    </a:lnT>
                    <a:lnB>
                      <a:noFill/>
                    </a:lnB>
                    <a:lnTlToBr>
                      <a:noFill/>
                    </a:lnTlToBr>
                    <a:lnBlToTr>
                      <a:noFill/>
                    </a:lnBlToTr>
                    <a:noFill/>
                  </a:tcPr>
                </a:tc>
                <a:tc>
                  <a:txBody>
                    <a:bodyPr/>
                    <a:lstStyle/>
                    <a:p>
                      <a:pPr marL="0" marR="0" lvl="0" indent="0" algn="l" defTabSz="64135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rPr>
                        <a:t>Level </a:t>
                      </a:r>
                    </a:p>
                  </a:txBody>
                  <a:tcPr marL="7833" marR="7833" marT="7833" marB="0" anchor="b" horzOverflow="overflow">
                    <a:lnL>
                      <a:noFill/>
                    </a:lnL>
                    <a:lnR>
                      <a:noFill/>
                    </a:lnR>
                    <a:lnT>
                      <a:noFill/>
                    </a:lnT>
                    <a:lnB>
                      <a:noFill/>
                    </a:lnB>
                    <a:lnTlToBr>
                      <a:noFill/>
                    </a:lnTlToBr>
                    <a:lnBlToTr>
                      <a:noFill/>
                    </a:lnBlToTr>
                    <a:noFill/>
                  </a:tcPr>
                </a:tc>
                <a:tc>
                  <a:txBody>
                    <a:bodyPr/>
                    <a:lstStyle/>
                    <a:p>
                      <a:pPr marL="0" marR="0" lvl="0" indent="0" algn="l" defTabSz="64135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rPr>
                        <a:t>Levels</a:t>
                      </a:r>
                    </a:p>
                  </a:txBody>
                  <a:tcPr marL="7833" marR="7833" marT="7833" marB="0" anchor="b" horzOverflow="overflow">
                    <a:lnL>
                      <a:noFill/>
                    </a:lnL>
                    <a:lnR>
                      <a:noFill/>
                    </a:lnR>
                    <a:lnT>
                      <a:noFill/>
                    </a:lnT>
                    <a:lnB>
                      <a:noFill/>
                    </a:lnB>
                    <a:lnTlToBr>
                      <a:noFill/>
                    </a:lnTlToBr>
                    <a:lnBlToTr>
                      <a:noFill/>
                    </a:lnBlToTr>
                    <a:noFill/>
                  </a:tcPr>
                </a:tc>
                <a:tc>
                  <a:txBody>
                    <a:bodyPr/>
                    <a:lstStyle/>
                    <a:p>
                      <a:pPr marL="0" marR="0" lvl="0" indent="0" algn="l" defTabSz="641350" rtl="0" eaLnBrk="1" fontAlgn="b" latinLnBrk="0" hangingPunct="1">
                        <a:lnSpc>
                          <a:spcPct val="100000"/>
                        </a:lnSpc>
                        <a:spcBef>
                          <a:spcPct val="0"/>
                        </a:spcBef>
                        <a:spcAft>
                          <a:spcPct val="0"/>
                        </a:spcAft>
                        <a:buClrTx/>
                        <a:buSzTx/>
                        <a:buFontTx/>
                        <a:buNone/>
                        <a:tabLst/>
                      </a:pPr>
                      <a:endParaRPr kumimoji="0" lang="en-US" sz="900" b="0" i="0" u="none" strike="noStrike" cap="none" normalizeH="0" baseline="0" smtClean="0">
                        <a:ln>
                          <a:noFill/>
                        </a:ln>
                        <a:solidFill>
                          <a:srgbClr val="000000"/>
                        </a:solidFill>
                        <a:effectLst/>
                        <a:latin typeface="Calibri" pitchFamily="34" charset="0"/>
                      </a:endParaRPr>
                    </a:p>
                  </a:txBody>
                  <a:tcPr marL="7833" marR="7833" marT="7833" marB="0" anchor="b" horzOverflow="overflow">
                    <a:lnL>
                      <a:noFill/>
                    </a:lnL>
                    <a:lnR>
                      <a:noFill/>
                    </a:lnR>
                    <a:lnT>
                      <a:noFill/>
                    </a:lnT>
                    <a:lnB>
                      <a:noFill/>
                    </a:lnB>
                    <a:lnTlToBr>
                      <a:noFill/>
                    </a:lnTlToBr>
                    <a:lnBlToTr>
                      <a:noFill/>
                    </a:lnBlToTr>
                    <a:noFill/>
                  </a:tcPr>
                </a:tc>
                <a:tc>
                  <a:txBody>
                    <a:bodyPr/>
                    <a:lstStyle/>
                    <a:p>
                      <a:pPr marL="0" marR="0" lvl="0" indent="0" algn="l" defTabSz="64135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rPr>
                        <a:t>LevelType</a:t>
                      </a:r>
                    </a:p>
                  </a:txBody>
                  <a:tcPr marL="7833" marR="7833" marT="7833" marB="0" anchor="b" horzOverflow="overflow">
                    <a:lnL>
                      <a:noFill/>
                    </a:lnL>
                    <a:lnR>
                      <a:noFill/>
                    </a:lnR>
                    <a:lnT>
                      <a:noFill/>
                    </a:lnT>
                    <a:lnB>
                      <a:noFill/>
                    </a:lnB>
                    <a:lnTlToBr>
                      <a:noFill/>
                    </a:lnTlToBr>
                    <a:lnBlToTr>
                      <a:noFill/>
                    </a:lnBlToTr>
                    <a:noFill/>
                  </a:tcPr>
                </a:tc>
                <a:tc>
                  <a:txBody>
                    <a:bodyPr/>
                    <a:lstStyle/>
                    <a:p>
                      <a:pPr marL="0" marR="0" lvl="0" indent="0" algn="l" defTabSz="64135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FF0000"/>
                          </a:solidFill>
                          <a:effectLst/>
                          <a:latin typeface="Calibri" pitchFamily="34" charset="0"/>
                        </a:rPr>
                        <a:t>&lt; null &gt;</a:t>
                      </a:r>
                    </a:p>
                  </a:txBody>
                  <a:tcPr marL="7833" marR="7833" marT="7833" marB="0" anchor="b" horzOverflow="overflow">
                    <a:lnL>
                      <a:noFill/>
                    </a:lnL>
                    <a:lnR>
                      <a:noFill/>
                    </a:lnR>
                    <a:lnT>
                      <a:noFill/>
                    </a:lnT>
                    <a:lnB>
                      <a:noFill/>
                    </a:lnB>
                    <a:lnTlToBr>
                      <a:noFill/>
                    </a:lnTlToBr>
                    <a:lnBlToTr>
                      <a:noFill/>
                    </a:lnBlToTr>
                    <a:noFill/>
                  </a:tcPr>
                </a:tc>
              </a:tr>
              <a:tr h="157163">
                <a:tc>
                  <a:txBody>
                    <a:bodyPr/>
                    <a:lstStyle/>
                    <a:p>
                      <a:pPr marL="0" marR="0" lvl="0" indent="0" algn="l" defTabSz="64135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rPr>
                        <a:t>Model Group</a:t>
                      </a:r>
                    </a:p>
                  </a:txBody>
                  <a:tcPr marL="7833" marR="7833" marT="7833" marB="0" anchor="b" horzOverflow="overflow">
                    <a:lnL>
                      <a:noFill/>
                    </a:lnL>
                    <a:lnR>
                      <a:noFill/>
                    </a:lnR>
                    <a:lnT>
                      <a:noFill/>
                    </a:lnT>
                    <a:lnB>
                      <a:noFill/>
                    </a:lnB>
                    <a:lnTlToBr>
                      <a:noFill/>
                    </a:lnTlToBr>
                    <a:lnBlToTr>
                      <a:noFill/>
                    </a:lnBlToTr>
                    <a:noFill/>
                  </a:tcPr>
                </a:tc>
                <a:tc>
                  <a:txBody>
                    <a:bodyPr/>
                    <a:lstStyle/>
                    <a:p>
                      <a:pPr marL="0" marR="0" lvl="0" indent="0" algn="l" defTabSz="64135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rPr>
                        <a:t>Group</a:t>
                      </a:r>
                    </a:p>
                  </a:txBody>
                  <a:tcPr marL="7833" marR="7833" marT="7833" marB="0" anchor="b" horzOverflow="overflow">
                    <a:lnL>
                      <a:noFill/>
                    </a:lnL>
                    <a:lnR>
                      <a:noFill/>
                    </a:lnR>
                    <a:lnT>
                      <a:noFill/>
                    </a:lnT>
                    <a:lnB>
                      <a:noFill/>
                    </a:lnB>
                    <a:lnTlToBr>
                      <a:noFill/>
                    </a:lnTlToBr>
                    <a:lnBlToTr>
                      <a:noFill/>
                    </a:lnBlToTr>
                    <a:noFill/>
                  </a:tcPr>
                </a:tc>
                <a:tc>
                  <a:txBody>
                    <a:bodyPr/>
                    <a:lstStyle/>
                    <a:p>
                      <a:pPr marL="0" marR="0" lvl="0" indent="0" algn="l" defTabSz="64135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FF0000"/>
                          </a:solidFill>
                          <a:effectLst/>
                          <a:latin typeface="Calibri" pitchFamily="34" charset="0"/>
                        </a:rPr>
                        <a:t>&lt; null &gt; </a:t>
                      </a:r>
                    </a:p>
                  </a:txBody>
                  <a:tcPr marL="7833" marR="7833" marT="7833" marB="0" anchor="b" horzOverflow="overflow">
                    <a:lnL>
                      <a:noFill/>
                    </a:lnL>
                    <a:lnR>
                      <a:noFill/>
                    </a:lnR>
                    <a:lnT>
                      <a:noFill/>
                    </a:lnT>
                    <a:lnB>
                      <a:noFill/>
                    </a:lnB>
                    <a:lnTlToBr>
                      <a:noFill/>
                    </a:lnTlToBr>
                    <a:lnBlToTr>
                      <a:noFill/>
                    </a:lnBlToTr>
                    <a:noFill/>
                  </a:tcPr>
                </a:tc>
                <a:tc>
                  <a:txBody>
                    <a:bodyPr/>
                    <a:lstStyle/>
                    <a:p>
                      <a:pPr marL="0" marR="0" lvl="0" indent="0" algn="l" defTabSz="641350" rtl="0" eaLnBrk="1" fontAlgn="b" latinLnBrk="0" hangingPunct="1">
                        <a:lnSpc>
                          <a:spcPct val="100000"/>
                        </a:lnSpc>
                        <a:spcBef>
                          <a:spcPct val="0"/>
                        </a:spcBef>
                        <a:spcAft>
                          <a:spcPct val="0"/>
                        </a:spcAft>
                        <a:buClrTx/>
                        <a:buSzTx/>
                        <a:buFontTx/>
                        <a:buNone/>
                        <a:tabLst/>
                      </a:pPr>
                      <a:endParaRPr kumimoji="0" lang="en-US" sz="900" b="0" i="0" u="none" strike="noStrike" cap="none" normalizeH="0" baseline="0" smtClean="0">
                        <a:ln>
                          <a:noFill/>
                        </a:ln>
                        <a:solidFill>
                          <a:srgbClr val="000000"/>
                        </a:solidFill>
                        <a:effectLst/>
                        <a:latin typeface="Calibri" pitchFamily="34" charset="0"/>
                      </a:endParaRPr>
                    </a:p>
                  </a:txBody>
                  <a:tcPr marL="7833" marR="7833" marT="7833" marB="0" anchor="b" horzOverflow="overflow">
                    <a:lnL>
                      <a:noFill/>
                    </a:lnL>
                    <a:lnR>
                      <a:noFill/>
                    </a:lnR>
                    <a:lnT>
                      <a:noFill/>
                    </a:lnT>
                    <a:lnB>
                      <a:noFill/>
                    </a:lnB>
                    <a:lnTlToBr>
                      <a:noFill/>
                    </a:lnTlToBr>
                    <a:lnBlToTr>
                      <a:noFill/>
                    </a:lnBlToTr>
                    <a:noFill/>
                  </a:tcPr>
                </a:tc>
                <a:tc>
                  <a:txBody>
                    <a:bodyPr/>
                    <a:lstStyle/>
                    <a:p>
                      <a:pPr marL="0" marR="0" lvl="0" indent="0" algn="l" defTabSz="64135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rPr>
                        <a:t>GroupType</a:t>
                      </a:r>
                    </a:p>
                  </a:txBody>
                  <a:tcPr marL="7833" marR="7833" marT="7833" marB="0" anchor="b" horzOverflow="overflow">
                    <a:lnL>
                      <a:noFill/>
                    </a:lnL>
                    <a:lnR>
                      <a:noFill/>
                    </a:lnR>
                    <a:lnT>
                      <a:noFill/>
                    </a:lnT>
                    <a:lnB>
                      <a:noFill/>
                    </a:lnB>
                    <a:lnTlToBr>
                      <a:noFill/>
                    </a:lnTlToBr>
                    <a:lnBlToTr>
                      <a:noFill/>
                    </a:lnBlToTr>
                    <a:noFill/>
                  </a:tcPr>
                </a:tc>
                <a:tc>
                  <a:txBody>
                    <a:bodyPr/>
                    <a:lstStyle/>
                    <a:p>
                      <a:pPr marL="0" marR="0" lvl="0" indent="0" algn="l" defTabSz="64135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FF0000"/>
                          </a:solidFill>
                          <a:effectLst/>
                          <a:latin typeface="Calibri" pitchFamily="34" charset="0"/>
                        </a:rPr>
                        <a:t>&lt; null &gt;</a:t>
                      </a:r>
                    </a:p>
                  </a:txBody>
                  <a:tcPr marL="7833" marR="7833" marT="7833" marB="0" anchor="b" horzOverflow="overflow">
                    <a:lnL>
                      <a:noFill/>
                    </a:lnL>
                    <a:lnR>
                      <a:noFill/>
                    </a:lnR>
                    <a:lnT>
                      <a:noFill/>
                    </a:lnT>
                    <a:lnB>
                      <a:noFill/>
                    </a:lnB>
                    <a:lnTlToBr>
                      <a:noFill/>
                    </a:lnTlToBr>
                    <a:lnBlToTr>
                      <a:noFill/>
                    </a:lnBlToTr>
                    <a:noFill/>
                  </a:tcPr>
                </a:tc>
              </a:tr>
              <a:tr h="157163">
                <a:tc>
                  <a:txBody>
                    <a:bodyPr/>
                    <a:lstStyle/>
                    <a:p>
                      <a:pPr marL="0" marR="0" lvl="0" indent="0" algn="l" defTabSz="64135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rPr>
                        <a:t>Create…/Walls</a:t>
                      </a:r>
                    </a:p>
                  </a:txBody>
                  <a:tcPr marL="7833" marR="7833" marT="7833" marB="0" anchor="b" horzOverflow="overflow">
                    <a:lnL>
                      <a:noFill/>
                    </a:lnL>
                    <a:lnR>
                      <a:noFill/>
                    </a:lnR>
                    <a:lnT>
                      <a:noFill/>
                    </a:lnT>
                    <a:lnB>
                      <a:noFill/>
                    </a:lnB>
                    <a:lnTlToBr>
                      <a:noFill/>
                    </a:lnTlToBr>
                    <a:lnBlToTr>
                      <a:noFill/>
                    </a:lnBlToTr>
                    <a:noFill/>
                  </a:tcPr>
                </a:tc>
                <a:tc>
                  <a:txBody>
                    <a:bodyPr/>
                    <a:lstStyle/>
                    <a:p>
                      <a:pPr marL="0" marR="0" lvl="0" indent="0" algn="l" defTabSz="64135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rPr>
                        <a:t>Instance/InsertableInstance/FamilyInstance</a:t>
                      </a:r>
                    </a:p>
                  </a:txBody>
                  <a:tcPr marL="7833" marR="7833" marT="7833" marB="0" anchor="b" horzOverflow="overflow">
                    <a:lnL>
                      <a:noFill/>
                    </a:lnL>
                    <a:lnR>
                      <a:noFill/>
                    </a:lnR>
                    <a:lnT>
                      <a:noFill/>
                    </a:lnT>
                    <a:lnB>
                      <a:noFill/>
                    </a:lnB>
                    <a:lnTlToBr>
                      <a:noFill/>
                    </a:lnTlToBr>
                    <a:lnBlToTr>
                      <a:noFill/>
                    </a:lnBlToTr>
                    <a:noFill/>
                  </a:tcPr>
                </a:tc>
                <a:tc>
                  <a:txBody>
                    <a:bodyPr/>
                    <a:lstStyle/>
                    <a:p>
                      <a:pPr marL="0" marR="0" lvl="0" indent="0" algn="l" defTabSz="64135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70C0"/>
                          </a:solidFill>
                          <a:effectLst/>
                          <a:latin typeface="Calibri" pitchFamily="34" charset="0"/>
                        </a:rPr>
                        <a:t>Walls </a:t>
                      </a:r>
                    </a:p>
                  </a:txBody>
                  <a:tcPr marL="7833" marR="7833" marT="7833" marB="0" anchor="b" horzOverflow="overflow">
                    <a:lnL>
                      <a:noFill/>
                    </a:lnL>
                    <a:lnR>
                      <a:noFill/>
                    </a:lnR>
                    <a:lnT>
                      <a:noFill/>
                    </a:lnT>
                    <a:lnB>
                      <a:noFill/>
                    </a:lnB>
                    <a:lnTlToBr>
                      <a:noFill/>
                    </a:lnTlToBr>
                    <a:lnBlToTr>
                      <a:noFill/>
                    </a:lnBlToTr>
                    <a:noFill/>
                  </a:tcPr>
                </a:tc>
                <a:tc>
                  <a:txBody>
                    <a:bodyPr/>
                    <a:lstStyle/>
                    <a:p>
                      <a:pPr marL="0" marR="0" lvl="0" indent="0" algn="l" defTabSz="641350" rtl="0" eaLnBrk="1" fontAlgn="b" latinLnBrk="0" hangingPunct="1">
                        <a:lnSpc>
                          <a:spcPct val="100000"/>
                        </a:lnSpc>
                        <a:spcBef>
                          <a:spcPct val="0"/>
                        </a:spcBef>
                        <a:spcAft>
                          <a:spcPct val="0"/>
                        </a:spcAft>
                        <a:buClrTx/>
                        <a:buSzTx/>
                        <a:buFontTx/>
                        <a:buNone/>
                        <a:tabLst/>
                      </a:pPr>
                      <a:endParaRPr kumimoji="0" lang="en-US" sz="900" b="0" i="0" u="none" strike="noStrike" cap="none" normalizeH="0" baseline="0" smtClean="0">
                        <a:ln>
                          <a:noFill/>
                        </a:ln>
                        <a:solidFill>
                          <a:srgbClr val="000000"/>
                        </a:solidFill>
                        <a:effectLst/>
                        <a:latin typeface="Calibri" pitchFamily="34" charset="0"/>
                      </a:endParaRPr>
                    </a:p>
                  </a:txBody>
                  <a:tcPr marL="7833" marR="7833" marT="7833" marB="0" anchor="b" horzOverflow="overflow">
                    <a:lnL>
                      <a:noFill/>
                    </a:lnL>
                    <a:lnR>
                      <a:noFill/>
                    </a:lnR>
                    <a:lnT>
                      <a:noFill/>
                    </a:lnT>
                    <a:lnB>
                      <a:noFill/>
                    </a:lnB>
                    <a:lnTlToBr>
                      <a:noFill/>
                    </a:lnTlToBr>
                    <a:lnBlToTr>
                      <a:noFill/>
                    </a:lnBlToTr>
                    <a:noFill/>
                  </a:tcPr>
                </a:tc>
                <a:tc>
                  <a:txBody>
                    <a:bodyPr/>
                    <a:lstStyle/>
                    <a:p>
                      <a:pPr marL="0" marR="0" lvl="0" indent="0" algn="l" defTabSz="64135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rPr>
                        <a:t>InsertableObject /FamilySymbol</a:t>
                      </a:r>
                    </a:p>
                  </a:txBody>
                  <a:tcPr marL="7833" marR="7833" marT="7833" marB="0" anchor="b" horzOverflow="overflow">
                    <a:lnL>
                      <a:noFill/>
                    </a:lnL>
                    <a:lnR>
                      <a:noFill/>
                    </a:lnR>
                    <a:lnT>
                      <a:noFill/>
                    </a:lnT>
                    <a:lnB>
                      <a:noFill/>
                    </a:lnB>
                    <a:lnTlToBr>
                      <a:noFill/>
                    </a:lnTlToBr>
                    <a:lnBlToTr>
                      <a:noFill/>
                    </a:lnBlToTr>
                    <a:noFill/>
                  </a:tcPr>
                </a:tc>
                <a:tc>
                  <a:txBody>
                    <a:bodyPr/>
                    <a:lstStyle/>
                    <a:p>
                      <a:pPr marL="0" marR="0" lvl="0" indent="0" algn="l" defTabSz="64135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70C0"/>
                          </a:solidFill>
                          <a:effectLst/>
                          <a:latin typeface="Calibri" pitchFamily="34" charset="0"/>
                        </a:rPr>
                        <a:t>Walls</a:t>
                      </a:r>
                    </a:p>
                  </a:txBody>
                  <a:tcPr marL="7833" marR="7833" marT="7833" marB="0" anchor="b" horzOverflow="overflow">
                    <a:lnL>
                      <a:noFill/>
                    </a:lnL>
                    <a:lnR>
                      <a:noFill/>
                    </a:lnR>
                    <a:lnT>
                      <a:noFill/>
                    </a:lnT>
                    <a:lnB>
                      <a:noFill/>
                    </a:lnB>
                    <a:lnTlToBr>
                      <a:noFill/>
                    </a:lnTlToBr>
                    <a:lnBlToTr>
                      <a:noFill/>
                    </a:lnBlToTr>
                    <a:noFill/>
                  </a:tcPr>
                </a:tc>
              </a:tr>
            </a:tbl>
          </a:graphicData>
        </a:graphic>
      </p:graphicFrame>
    </p:spTree>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bwMode="auto">
          <a:xfrm>
            <a:off x="311150" y="287338"/>
            <a:ext cx="8329613" cy="588962"/>
          </a:xfrm>
          <a:noFill/>
          <a:ln>
            <a:miter lim="800000"/>
            <a:headEnd/>
            <a:tailEnd/>
          </a:ln>
        </p:spPr>
        <p:txBody>
          <a:bodyPr vert="horz" wrap="square" numCol="1" anchor="t" anchorCtr="0" compatLnSpc="1">
            <a:prstTxWarp prst="textNoShape">
              <a:avLst/>
            </a:prstTxWarp>
          </a:bodyPr>
          <a:lstStyle/>
          <a:p>
            <a:pPr eaLnBrk="1" hangingPunct="1"/>
            <a:r>
              <a:rPr lang="en-GB" smtClean="0">
                <a:cs typeface="Arial" charset="0"/>
              </a:rPr>
              <a:t>Identifying Revit Elements</a:t>
            </a:r>
          </a:p>
        </p:txBody>
      </p:sp>
      <p:sp>
        <p:nvSpPr>
          <p:cNvPr id="22531" name="Rectangle 3"/>
          <p:cNvSpPr>
            <a:spLocks noGrp="1" noChangeArrowheads="1"/>
          </p:cNvSpPr>
          <p:nvPr>
            <p:ph idx="1"/>
          </p:nvPr>
        </p:nvSpPr>
        <p:spPr>
          <a:xfrm>
            <a:off x="311150" y="1076325"/>
            <a:ext cx="8340725" cy="5160963"/>
          </a:xfrm>
        </p:spPr>
        <p:txBody>
          <a:bodyPr vert="horz" wrap="square" numCol="1" anchor="t" anchorCtr="0" compatLnSpc="1">
            <a:prstTxWarp prst="textNoShape">
              <a:avLst/>
            </a:prstTxWarp>
          </a:bodyPr>
          <a:lstStyle/>
          <a:p>
            <a:pPr marL="0" indent="0" eaLnBrk="1" hangingPunct="1">
              <a:buFontTx/>
              <a:buNone/>
            </a:pPr>
            <a:r>
              <a:rPr lang="en-US" smtClean="0">
                <a:cs typeface="Arial" charset="0"/>
              </a:rPr>
              <a:t>An object can be determined by:</a:t>
            </a:r>
            <a:endParaRPr lang="en-US" smtClean="0">
              <a:cs typeface="Arial" charset="0"/>
              <a:sym typeface="Wingdings" pitchFamily="2" charset="2"/>
            </a:endParaRPr>
          </a:p>
          <a:p>
            <a:pPr marL="342900" lvl="1" indent="-228600" eaLnBrk="1" hangingPunct="1"/>
            <a:r>
              <a:rPr lang="en-GB" smtClean="0">
                <a:cs typeface="Arial" charset="0"/>
                <a:sym typeface="Wingdings" pitchFamily="2" charset="2"/>
              </a:rPr>
              <a:t>Object Types (i.e., class) or TypeOf  </a:t>
            </a:r>
          </a:p>
          <a:p>
            <a:pPr marL="342900" lvl="1" indent="-228600" eaLnBrk="1" hangingPunct="1"/>
            <a:r>
              <a:rPr lang="en-GB" smtClean="0">
                <a:cs typeface="Arial" charset="0"/>
                <a:sym typeface="Wingdings" pitchFamily="2" charset="2"/>
              </a:rPr>
              <a:t>Category (not always defined). </a:t>
            </a:r>
          </a:p>
          <a:p>
            <a:pPr marL="342900" lvl="1" indent="-228600" eaLnBrk="1" hangingPunct="1"/>
            <a:r>
              <a:rPr lang="en-GB" smtClean="0">
                <a:cs typeface="Arial" charset="0"/>
                <a:sym typeface="Wingdings" pitchFamily="2" charset="2"/>
              </a:rPr>
              <a:t>Derived from Element or Element/Symbol </a:t>
            </a:r>
          </a:p>
          <a:p>
            <a:pPr marL="342900" lvl="1" indent="-228600" eaLnBrk="1" hangingPunct="1"/>
            <a:endParaRPr lang="en-GB" smtClean="0">
              <a:cs typeface="Arial" charset="0"/>
              <a:sym typeface="Wingdings" pitchFamily="2" charset="2"/>
            </a:endParaRPr>
          </a:p>
          <a:p>
            <a:pPr marL="342900" lvl="1" indent="-228600" eaLnBrk="1" hangingPunct="1">
              <a:buFont typeface="Wingdings" pitchFamily="2" charset="2"/>
              <a:buNone/>
            </a:pPr>
            <a:r>
              <a:rPr lang="en-GB" smtClean="0">
                <a:cs typeface="Arial" charset="0"/>
                <a:sym typeface="Wingdings" pitchFamily="2" charset="2"/>
              </a:rPr>
              <a:t>We will need to use combination of these</a:t>
            </a:r>
          </a:p>
          <a:p>
            <a:pPr marL="342900" lvl="1" indent="-228600" eaLnBrk="1" hangingPunct="1">
              <a:buFont typeface="Wingdings" pitchFamily="2" charset="2"/>
              <a:buNone/>
            </a:pPr>
            <a:r>
              <a:rPr lang="en-GB" smtClean="0">
                <a:cs typeface="Arial" charset="0"/>
                <a:sym typeface="Wingdings" pitchFamily="2" charset="2"/>
              </a:rPr>
              <a:t>Sometimes additional checks are needed (e.g., Family and Symbols, geometry) </a:t>
            </a:r>
          </a:p>
          <a:p>
            <a:pPr marL="342900" lvl="1" indent="-228600" eaLnBrk="1" hangingPunct="1">
              <a:buFont typeface="Wingdings" pitchFamily="2" charset="2"/>
              <a:buNone/>
            </a:pPr>
            <a:endParaRPr lang="en-GB" smtClean="0">
              <a:cs typeface="Arial" charset="0"/>
              <a:sym typeface="Wingdings" pitchFamily="2" charset="2"/>
            </a:endParaRPr>
          </a:p>
          <a:p>
            <a:pPr marL="342900" lvl="1" indent="-228600" eaLnBrk="1" hangingPunct="1">
              <a:buFont typeface="Wingdings" pitchFamily="2" charset="2"/>
              <a:buNone/>
            </a:pPr>
            <a:r>
              <a:rPr lang="en-GB" smtClean="0">
                <a:cs typeface="Arial" charset="0"/>
                <a:sym typeface="Wingdings" pitchFamily="2" charset="2"/>
              </a:rPr>
              <a:t>“Name” property has some meaningful string in a specific context (not always defined. i.e. shows as “???”). </a:t>
            </a:r>
          </a:p>
          <a:p>
            <a:pPr marL="342900" lvl="1" indent="-228600" eaLnBrk="1" hangingPunct="1">
              <a:buFont typeface="Wingdings" pitchFamily="2" charset="2"/>
              <a:buNone/>
            </a:pPr>
            <a:endParaRPr lang="en-GB" smtClean="0">
              <a:cs typeface="Arial" charset="0"/>
              <a:sym typeface="Wingdings" pitchFamily="2" charset="2"/>
            </a:endParaRPr>
          </a:p>
          <a:p>
            <a:pPr marL="342900" lvl="1" indent="-228600" eaLnBrk="1" hangingPunct="1">
              <a:buFont typeface="Wingdings" pitchFamily="2" charset="2"/>
              <a:buNone/>
            </a:pPr>
            <a:endParaRPr lang="en-GB" smtClean="0">
              <a:cs typeface="Arial" charset="0"/>
            </a:endParaRPr>
          </a:p>
          <a:p>
            <a:pPr marL="0" indent="0" eaLnBrk="1" hangingPunct="1">
              <a:buFont typeface="Arial" charset="0"/>
              <a:buNone/>
            </a:pPr>
            <a:endParaRPr lang="en-US" smtClean="0">
              <a:cs typeface="Arial" charset="0"/>
            </a:endParaRPr>
          </a:p>
          <a:p>
            <a:pPr lvl="3" eaLnBrk="1" hangingPunct="1">
              <a:buFont typeface="Wingdings" pitchFamily="2" charset="2"/>
              <a:buNone/>
            </a:pPr>
            <a:endParaRPr lang="en-US" smtClean="0">
              <a:cs typeface="Arial" charset="0"/>
            </a:endParaRPr>
          </a:p>
        </p:txBody>
      </p:sp>
    </p:spTree>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a:spLocks noGrp="1"/>
          </p:cNvSpPr>
          <p:nvPr>
            <p:ph type="title"/>
          </p:nvPr>
        </p:nvSpPr>
        <p:spPr bwMode="auto">
          <a:xfrm>
            <a:off x="311150" y="287338"/>
            <a:ext cx="8329613" cy="588962"/>
          </a:xfrm>
          <a:noFill/>
          <a:ln>
            <a:miter lim="800000"/>
            <a:headEnd/>
            <a:tailEnd/>
          </a:ln>
        </p:spPr>
        <p:txBody>
          <a:bodyPr vert="horz" wrap="square" numCol="1" anchor="t" anchorCtr="0" compatLnSpc="1">
            <a:prstTxWarp prst="textNoShape">
              <a:avLst/>
            </a:prstTxWarp>
          </a:bodyPr>
          <a:lstStyle/>
          <a:p>
            <a:pPr eaLnBrk="1" hangingPunct="1"/>
            <a:r>
              <a:rPr lang="en-US" smtClean="0">
                <a:cs typeface="Arial" charset="0"/>
              </a:rPr>
              <a:t>Component Families and Types</a:t>
            </a:r>
          </a:p>
        </p:txBody>
      </p:sp>
      <p:pic>
        <p:nvPicPr>
          <p:cNvPr id="25603" name="Picture 3"/>
          <p:cNvPicPr>
            <a:picLocks noGrp="1" noChangeAspect="1" noChangeArrowheads="1"/>
          </p:cNvPicPr>
          <p:nvPr>
            <p:ph idx="1"/>
          </p:nvPr>
        </p:nvPicPr>
        <p:blipFill>
          <a:blip r:embed="rId3"/>
          <a:srcRect/>
          <a:stretch>
            <a:fillRect/>
          </a:stretch>
        </p:blipFill>
        <p:spPr bwMode="auto">
          <a:xfrm>
            <a:off x="311150" y="1706563"/>
            <a:ext cx="8340725" cy="4579937"/>
          </a:xfrm>
          <a:noFill/>
          <a:ln>
            <a:miter lim="800000"/>
            <a:headEnd/>
            <a:tailEnd/>
          </a:ln>
        </p:spPr>
      </p:pic>
      <p:sp>
        <p:nvSpPr>
          <p:cNvPr id="25604" name="Oval 5"/>
          <p:cNvSpPr>
            <a:spLocks noChangeArrowheads="1"/>
          </p:cNvSpPr>
          <p:nvPr/>
        </p:nvSpPr>
        <p:spPr bwMode="auto">
          <a:xfrm>
            <a:off x="2571750" y="2071688"/>
            <a:ext cx="714375" cy="357187"/>
          </a:xfrm>
          <a:prstGeom prst="ellipse">
            <a:avLst/>
          </a:prstGeom>
          <a:noFill/>
          <a:ln w="9525" algn="ctr">
            <a:solidFill>
              <a:srgbClr val="CC0099"/>
            </a:solidFill>
            <a:round/>
            <a:headEnd/>
            <a:tailEnd/>
          </a:ln>
        </p:spPr>
        <p:txBody>
          <a:bodyPr lIns="46800" tIns="46800" rIns="46800" bIns="46800" anchor="ctr">
            <a:spAutoFit/>
          </a:bodyPr>
          <a:lstStyle/>
          <a:p>
            <a:pPr defTabSz="344488"/>
            <a:endParaRPr lang="en-US" sz="1400" b="1">
              <a:solidFill>
                <a:schemeClr val="tx1"/>
              </a:solidFill>
              <a:latin typeface="Lucida Console" pitchFamily="49" charset="0"/>
              <a:ea typeface="ＭＳ Ｐゴシック" pitchFamily="34" charset="-128"/>
            </a:endParaRPr>
          </a:p>
        </p:txBody>
      </p:sp>
      <p:sp>
        <p:nvSpPr>
          <p:cNvPr id="25605" name="Oval 6"/>
          <p:cNvSpPr>
            <a:spLocks noChangeArrowheads="1"/>
          </p:cNvSpPr>
          <p:nvPr/>
        </p:nvSpPr>
        <p:spPr bwMode="auto">
          <a:xfrm>
            <a:off x="4679950" y="2928938"/>
            <a:ext cx="2286000" cy="214312"/>
          </a:xfrm>
          <a:prstGeom prst="ellipse">
            <a:avLst/>
          </a:prstGeom>
          <a:noFill/>
          <a:ln w="9525" algn="ctr">
            <a:solidFill>
              <a:srgbClr val="FFC000"/>
            </a:solidFill>
            <a:round/>
            <a:headEnd/>
            <a:tailEnd/>
          </a:ln>
        </p:spPr>
        <p:txBody>
          <a:bodyPr lIns="46800" tIns="46800" rIns="46800" bIns="46800" anchor="ctr">
            <a:spAutoFit/>
          </a:bodyPr>
          <a:lstStyle/>
          <a:p>
            <a:pPr defTabSz="344488"/>
            <a:endParaRPr lang="en-US" sz="1400" b="1">
              <a:solidFill>
                <a:schemeClr val="tx1"/>
              </a:solidFill>
              <a:latin typeface="Lucida Console" pitchFamily="49" charset="0"/>
              <a:ea typeface="ＭＳ Ｐゴシック" pitchFamily="34" charset="-128"/>
            </a:endParaRPr>
          </a:p>
        </p:txBody>
      </p:sp>
      <p:sp>
        <p:nvSpPr>
          <p:cNvPr id="25606" name="Oval 7"/>
          <p:cNvSpPr>
            <a:spLocks noChangeArrowheads="1"/>
          </p:cNvSpPr>
          <p:nvPr/>
        </p:nvSpPr>
        <p:spPr bwMode="auto">
          <a:xfrm>
            <a:off x="142875" y="2786063"/>
            <a:ext cx="1214438" cy="436562"/>
          </a:xfrm>
          <a:prstGeom prst="ellipse">
            <a:avLst/>
          </a:prstGeom>
          <a:noFill/>
          <a:ln w="9525" algn="ctr">
            <a:solidFill>
              <a:srgbClr val="CC0099"/>
            </a:solidFill>
            <a:round/>
            <a:headEnd/>
            <a:tailEnd/>
          </a:ln>
        </p:spPr>
        <p:txBody>
          <a:bodyPr lIns="46800" tIns="46800" rIns="46800" bIns="46800" anchor="ctr">
            <a:spAutoFit/>
          </a:bodyPr>
          <a:lstStyle/>
          <a:p>
            <a:pPr defTabSz="344488"/>
            <a:endParaRPr lang="en-US" sz="1400" b="1">
              <a:solidFill>
                <a:schemeClr val="tx1"/>
              </a:solidFill>
              <a:latin typeface="Lucida Console" pitchFamily="49" charset="0"/>
              <a:ea typeface="ＭＳ Ｐゴシック" pitchFamily="34" charset="-128"/>
            </a:endParaRPr>
          </a:p>
        </p:txBody>
      </p:sp>
      <p:cxnSp>
        <p:nvCxnSpPr>
          <p:cNvPr id="25607" name="Straight Arrow Connector 9"/>
          <p:cNvCxnSpPr>
            <a:cxnSpLocks noChangeShapeType="1"/>
          </p:cNvCxnSpPr>
          <p:nvPr/>
        </p:nvCxnSpPr>
        <p:spPr bwMode="auto">
          <a:xfrm rot="5400000">
            <a:off x="5572919" y="4814094"/>
            <a:ext cx="285750" cy="214312"/>
          </a:xfrm>
          <a:prstGeom prst="straightConnector1">
            <a:avLst/>
          </a:prstGeom>
          <a:noFill/>
          <a:ln w="9525" algn="ctr">
            <a:solidFill>
              <a:srgbClr val="993300"/>
            </a:solidFill>
            <a:round/>
            <a:headEnd/>
            <a:tailEnd type="arrow" w="med" len="med"/>
          </a:ln>
        </p:spPr>
      </p:cxnSp>
      <p:sp>
        <p:nvSpPr>
          <p:cNvPr id="14" name="Rectangle 3"/>
          <p:cNvSpPr txBox="1">
            <a:spLocks noChangeArrowheads="1"/>
          </p:cNvSpPr>
          <p:nvPr/>
        </p:nvSpPr>
        <p:spPr bwMode="auto">
          <a:xfrm>
            <a:off x="311150" y="1036638"/>
            <a:ext cx="8139113" cy="3783012"/>
          </a:xfrm>
          <a:prstGeom prst="rect">
            <a:avLst/>
          </a:prstGeom>
          <a:noFill/>
          <a:ln w="9525">
            <a:noFill/>
            <a:miter lim="800000"/>
            <a:headEnd/>
            <a:tailEnd/>
          </a:ln>
        </p:spPr>
        <p:txBody>
          <a:bodyPr lIns="0" tIns="0" rIns="0" bIns="0"/>
          <a:lstStyle/>
          <a:p>
            <a:pPr marL="342900" lvl="1" indent="-228600">
              <a:spcBef>
                <a:spcPct val="20000"/>
              </a:spcBef>
              <a:buClr>
                <a:srgbClr val="00458B"/>
              </a:buClr>
              <a:buSzPct val="80000"/>
              <a:buFont typeface="Wingdings" pitchFamily="2" charset="2"/>
              <a:buChar char="§"/>
              <a:defRPr/>
            </a:pPr>
            <a:r>
              <a:rPr lang="en-GB" sz="2000" kern="0" dirty="0">
                <a:solidFill>
                  <a:schemeClr val="tx1"/>
                </a:solidFill>
                <a:latin typeface="+mn-lt"/>
              </a:rPr>
              <a:t>Family has no Category; Check one of the member </a:t>
            </a:r>
            <a:r>
              <a:rPr lang="en-GB" sz="2000" kern="0" dirty="0" err="1">
                <a:solidFill>
                  <a:schemeClr val="tx1"/>
                </a:solidFill>
                <a:latin typeface="+mn-lt"/>
              </a:rPr>
              <a:t>FamilySymbol</a:t>
            </a:r>
            <a:r>
              <a:rPr lang="en-GB" sz="2000" kern="0" dirty="0">
                <a:solidFill>
                  <a:schemeClr val="tx1"/>
                </a:solidFill>
                <a:latin typeface="+mn-lt"/>
              </a:rPr>
              <a:t> under Symbols property   </a:t>
            </a:r>
          </a:p>
        </p:txBody>
      </p:sp>
      <p:sp>
        <p:nvSpPr>
          <p:cNvPr id="25609" name="Oval 7"/>
          <p:cNvSpPr>
            <a:spLocks noChangeArrowheads="1"/>
          </p:cNvSpPr>
          <p:nvPr/>
        </p:nvSpPr>
        <p:spPr bwMode="auto">
          <a:xfrm>
            <a:off x="714375" y="4206875"/>
            <a:ext cx="1465263" cy="436563"/>
          </a:xfrm>
          <a:prstGeom prst="ellipse">
            <a:avLst/>
          </a:prstGeom>
          <a:noFill/>
          <a:ln w="9525" algn="ctr">
            <a:solidFill>
              <a:srgbClr val="993300"/>
            </a:solidFill>
            <a:round/>
            <a:headEnd/>
            <a:tailEnd/>
          </a:ln>
        </p:spPr>
        <p:txBody>
          <a:bodyPr lIns="46800" tIns="46800" rIns="46800" bIns="46800" anchor="ctr">
            <a:spAutoFit/>
          </a:bodyPr>
          <a:lstStyle/>
          <a:p>
            <a:pPr defTabSz="344488"/>
            <a:endParaRPr lang="en-US" sz="1400" b="1">
              <a:solidFill>
                <a:schemeClr val="tx1"/>
              </a:solidFill>
              <a:latin typeface="Lucida Console" pitchFamily="49" charset="0"/>
              <a:ea typeface="ＭＳ Ｐゴシック" pitchFamily="34" charset="-128"/>
            </a:endParaRPr>
          </a:p>
        </p:txBody>
      </p:sp>
      <p:sp>
        <p:nvSpPr>
          <p:cNvPr id="25610" name="Oval 9"/>
          <p:cNvSpPr>
            <a:spLocks noChangeArrowheads="1"/>
          </p:cNvSpPr>
          <p:nvPr/>
        </p:nvSpPr>
        <p:spPr bwMode="auto">
          <a:xfrm>
            <a:off x="4857750" y="4645025"/>
            <a:ext cx="3000375" cy="276225"/>
          </a:xfrm>
          <a:prstGeom prst="ellipse">
            <a:avLst/>
          </a:prstGeom>
          <a:noFill/>
          <a:ln w="9525" algn="ctr">
            <a:solidFill>
              <a:srgbClr val="993300"/>
            </a:solidFill>
            <a:round/>
            <a:headEnd/>
            <a:tailEnd/>
          </a:ln>
        </p:spPr>
        <p:txBody>
          <a:bodyPr lIns="46800" tIns="46800" rIns="46800" bIns="46800" anchor="ctr">
            <a:spAutoFit/>
          </a:bodyPr>
          <a:lstStyle/>
          <a:p>
            <a:pPr defTabSz="344488"/>
            <a:endParaRPr lang="en-US" sz="1400" b="1">
              <a:solidFill>
                <a:schemeClr val="tx1"/>
              </a:solidFill>
              <a:latin typeface="Lucida Console" pitchFamily="49" charset="0"/>
              <a:ea typeface="ＭＳ Ｐゴシック" pitchFamily="34" charset="-128"/>
            </a:endParaRPr>
          </a:p>
        </p:txBody>
      </p:sp>
      <p:sp>
        <p:nvSpPr>
          <p:cNvPr id="25611" name="Oval 10"/>
          <p:cNvSpPr>
            <a:spLocks noChangeArrowheads="1"/>
          </p:cNvSpPr>
          <p:nvPr/>
        </p:nvSpPr>
        <p:spPr bwMode="auto">
          <a:xfrm>
            <a:off x="4322763" y="4938713"/>
            <a:ext cx="2143125" cy="858837"/>
          </a:xfrm>
          <a:prstGeom prst="ellipse">
            <a:avLst/>
          </a:prstGeom>
          <a:noFill/>
          <a:ln w="9525" algn="ctr">
            <a:solidFill>
              <a:srgbClr val="993300"/>
            </a:solidFill>
            <a:round/>
            <a:headEnd/>
            <a:tailEnd/>
          </a:ln>
        </p:spPr>
        <p:txBody>
          <a:bodyPr lIns="46800" tIns="46800" rIns="46800" bIns="46800" anchor="ctr">
            <a:spAutoFit/>
          </a:bodyPr>
          <a:lstStyle/>
          <a:p>
            <a:pPr defTabSz="344488"/>
            <a:endParaRPr lang="en-US" sz="1400" b="1">
              <a:solidFill>
                <a:schemeClr val="tx1"/>
              </a:solidFill>
              <a:latin typeface="Lucida Console" pitchFamily="49" charset="0"/>
              <a:ea typeface="ＭＳ Ｐゴシック" pitchFamily="34" charset="-128"/>
            </a:endParaRPr>
          </a:p>
        </p:txBody>
      </p:sp>
      <p:sp>
        <p:nvSpPr>
          <p:cNvPr id="25612" name="Oval 14"/>
          <p:cNvSpPr>
            <a:spLocks noChangeArrowheads="1"/>
          </p:cNvSpPr>
          <p:nvPr/>
        </p:nvSpPr>
        <p:spPr bwMode="auto">
          <a:xfrm>
            <a:off x="571500" y="4000500"/>
            <a:ext cx="1179513" cy="214313"/>
          </a:xfrm>
          <a:prstGeom prst="ellipse">
            <a:avLst/>
          </a:prstGeom>
          <a:noFill/>
          <a:ln w="9525" algn="ctr">
            <a:solidFill>
              <a:schemeClr val="accent1"/>
            </a:solidFill>
            <a:round/>
            <a:headEnd/>
            <a:tailEnd/>
          </a:ln>
        </p:spPr>
        <p:txBody>
          <a:bodyPr lIns="46800" tIns="46800" rIns="46800" bIns="46800" anchor="ctr">
            <a:spAutoFit/>
          </a:bodyPr>
          <a:lstStyle/>
          <a:p>
            <a:pPr defTabSz="344488"/>
            <a:endParaRPr lang="en-US" sz="1400" b="1">
              <a:solidFill>
                <a:schemeClr val="tx1"/>
              </a:solidFill>
              <a:latin typeface="Lucida Console" pitchFamily="49" charset="0"/>
              <a:ea typeface="ＭＳ Ｐゴシック" pitchFamily="34" charset="-128"/>
            </a:endParaRPr>
          </a:p>
        </p:txBody>
      </p:sp>
      <p:sp>
        <p:nvSpPr>
          <p:cNvPr id="25613" name="Oval 16"/>
          <p:cNvSpPr>
            <a:spLocks noChangeArrowheads="1"/>
          </p:cNvSpPr>
          <p:nvPr/>
        </p:nvSpPr>
        <p:spPr bwMode="auto">
          <a:xfrm>
            <a:off x="4857750" y="2501900"/>
            <a:ext cx="2571750" cy="284163"/>
          </a:xfrm>
          <a:prstGeom prst="ellipse">
            <a:avLst/>
          </a:prstGeom>
          <a:noFill/>
          <a:ln w="9525" algn="ctr">
            <a:solidFill>
              <a:schemeClr val="accent1"/>
            </a:solidFill>
            <a:round/>
            <a:headEnd/>
            <a:tailEnd/>
          </a:ln>
        </p:spPr>
        <p:txBody>
          <a:bodyPr lIns="46800" tIns="46800" rIns="46800" bIns="46800" anchor="ctr">
            <a:spAutoFit/>
          </a:bodyPr>
          <a:lstStyle/>
          <a:p>
            <a:pPr defTabSz="344488"/>
            <a:endParaRPr lang="en-US" sz="1400" b="1">
              <a:solidFill>
                <a:schemeClr val="tx1"/>
              </a:solidFill>
              <a:latin typeface="Lucida Console" pitchFamily="49" charset="0"/>
              <a:ea typeface="ＭＳ Ｐゴシック" pitchFamily="34" charset="-128"/>
            </a:endParaRPr>
          </a:p>
        </p:txBody>
      </p:sp>
      <p:sp>
        <p:nvSpPr>
          <p:cNvPr id="25614" name="Oval 17"/>
          <p:cNvSpPr>
            <a:spLocks noChangeArrowheads="1"/>
          </p:cNvSpPr>
          <p:nvPr/>
        </p:nvSpPr>
        <p:spPr bwMode="auto">
          <a:xfrm>
            <a:off x="6551613" y="5861050"/>
            <a:ext cx="2100262" cy="355600"/>
          </a:xfrm>
          <a:prstGeom prst="ellipse">
            <a:avLst/>
          </a:prstGeom>
          <a:noFill/>
          <a:ln w="9525" algn="ctr">
            <a:solidFill>
              <a:srgbClr val="993300"/>
            </a:solidFill>
            <a:round/>
            <a:headEnd/>
            <a:tailEnd/>
          </a:ln>
        </p:spPr>
        <p:txBody>
          <a:bodyPr lIns="46800" tIns="46800" rIns="46800" bIns="46800" anchor="ctr">
            <a:spAutoFit/>
          </a:bodyPr>
          <a:lstStyle/>
          <a:p>
            <a:pPr defTabSz="344488"/>
            <a:endParaRPr lang="en-US" sz="1400" b="1">
              <a:solidFill>
                <a:schemeClr val="tx1"/>
              </a:solidFill>
              <a:latin typeface="Lucida Console" pitchFamily="49" charset="0"/>
              <a:ea typeface="ＭＳ Ｐゴシック" pitchFamily="34" charset="-128"/>
            </a:endParaRPr>
          </a:p>
        </p:txBody>
      </p:sp>
    </p:spTree>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p:cNvSpPr>
            <a:spLocks noGrp="1"/>
          </p:cNvSpPr>
          <p:nvPr>
            <p:ph type="title"/>
          </p:nvPr>
        </p:nvSpPr>
        <p:spPr bwMode="auto">
          <a:xfrm>
            <a:off x="311150" y="287338"/>
            <a:ext cx="8329613" cy="588962"/>
          </a:xfrm>
          <a:noFill/>
          <a:ln>
            <a:miter lim="800000"/>
            <a:headEnd/>
            <a:tailEnd/>
          </a:ln>
        </p:spPr>
        <p:txBody>
          <a:bodyPr vert="horz" wrap="square" numCol="1" anchor="t" anchorCtr="0" compatLnSpc="1">
            <a:prstTxWarp prst="textNoShape">
              <a:avLst/>
            </a:prstTxWarp>
          </a:bodyPr>
          <a:lstStyle/>
          <a:p>
            <a:pPr eaLnBrk="1" hangingPunct="1"/>
            <a:r>
              <a:rPr lang="en-US" smtClean="0">
                <a:cs typeface="Arial" charset="0"/>
              </a:rPr>
              <a:t>System Families and Types</a:t>
            </a:r>
          </a:p>
        </p:txBody>
      </p:sp>
      <p:pic>
        <p:nvPicPr>
          <p:cNvPr id="26627" name="Picture 12" descr="SystemFamilyAndTypes.PNG"/>
          <p:cNvPicPr>
            <a:picLocks noChangeAspect="1"/>
          </p:cNvPicPr>
          <p:nvPr/>
        </p:nvPicPr>
        <p:blipFill>
          <a:blip r:embed="rId3"/>
          <a:srcRect/>
          <a:stretch>
            <a:fillRect/>
          </a:stretch>
        </p:blipFill>
        <p:spPr bwMode="auto">
          <a:xfrm>
            <a:off x="785813" y="1571625"/>
            <a:ext cx="7016750" cy="4786313"/>
          </a:xfrm>
          <a:prstGeom prst="rect">
            <a:avLst/>
          </a:prstGeom>
          <a:noFill/>
          <a:ln w="9525">
            <a:noFill/>
            <a:miter lim="800000"/>
            <a:headEnd/>
            <a:tailEnd/>
          </a:ln>
        </p:spPr>
      </p:pic>
      <p:sp>
        <p:nvSpPr>
          <p:cNvPr id="26628" name="Oval 14"/>
          <p:cNvSpPr>
            <a:spLocks noChangeArrowheads="1"/>
          </p:cNvSpPr>
          <p:nvPr/>
        </p:nvSpPr>
        <p:spPr bwMode="auto">
          <a:xfrm>
            <a:off x="1000125" y="3071813"/>
            <a:ext cx="428625" cy="142875"/>
          </a:xfrm>
          <a:prstGeom prst="ellipse">
            <a:avLst/>
          </a:prstGeom>
          <a:noFill/>
          <a:ln w="9525" algn="ctr">
            <a:solidFill>
              <a:srgbClr val="C00000"/>
            </a:solidFill>
            <a:round/>
            <a:headEnd/>
            <a:tailEnd/>
          </a:ln>
        </p:spPr>
        <p:txBody>
          <a:bodyPr lIns="46800" tIns="46800" rIns="46800" bIns="46800" anchor="ctr">
            <a:spAutoFit/>
          </a:bodyPr>
          <a:lstStyle/>
          <a:p>
            <a:pPr defTabSz="344488"/>
            <a:endParaRPr lang="en-US" sz="1400" b="1">
              <a:solidFill>
                <a:schemeClr val="tx1"/>
              </a:solidFill>
              <a:latin typeface="Lucida Console" pitchFamily="49" charset="0"/>
              <a:ea typeface="ＭＳ Ｐゴシック" pitchFamily="34" charset="-128"/>
            </a:endParaRPr>
          </a:p>
        </p:txBody>
      </p:sp>
      <p:sp>
        <p:nvSpPr>
          <p:cNvPr id="26629" name="Oval 15"/>
          <p:cNvSpPr>
            <a:spLocks noChangeArrowheads="1"/>
          </p:cNvSpPr>
          <p:nvPr/>
        </p:nvSpPr>
        <p:spPr bwMode="auto">
          <a:xfrm>
            <a:off x="1143000" y="3143250"/>
            <a:ext cx="571500" cy="142875"/>
          </a:xfrm>
          <a:prstGeom prst="ellipse">
            <a:avLst/>
          </a:prstGeom>
          <a:noFill/>
          <a:ln w="9525" algn="ctr">
            <a:solidFill>
              <a:srgbClr val="00B050"/>
            </a:solidFill>
            <a:round/>
            <a:headEnd/>
            <a:tailEnd/>
          </a:ln>
        </p:spPr>
        <p:txBody>
          <a:bodyPr lIns="46800" tIns="46800" rIns="46800" bIns="46800" anchor="ctr">
            <a:spAutoFit/>
          </a:bodyPr>
          <a:lstStyle/>
          <a:p>
            <a:pPr defTabSz="344488"/>
            <a:endParaRPr lang="en-US" sz="1400" b="1">
              <a:solidFill>
                <a:schemeClr val="tx1"/>
              </a:solidFill>
              <a:latin typeface="Lucida Console" pitchFamily="49" charset="0"/>
              <a:ea typeface="ＭＳ Ｐゴシック" pitchFamily="34" charset="-128"/>
            </a:endParaRPr>
          </a:p>
        </p:txBody>
      </p:sp>
      <p:sp>
        <p:nvSpPr>
          <p:cNvPr id="26630" name="Oval 17"/>
          <p:cNvSpPr>
            <a:spLocks noChangeArrowheads="1"/>
          </p:cNvSpPr>
          <p:nvPr/>
        </p:nvSpPr>
        <p:spPr bwMode="auto">
          <a:xfrm>
            <a:off x="6357938" y="4357688"/>
            <a:ext cx="714375" cy="142875"/>
          </a:xfrm>
          <a:prstGeom prst="ellipse">
            <a:avLst/>
          </a:prstGeom>
          <a:noFill/>
          <a:ln w="9525" algn="ctr">
            <a:solidFill>
              <a:srgbClr val="00B050"/>
            </a:solidFill>
            <a:round/>
            <a:headEnd/>
            <a:tailEnd/>
          </a:ln>
        </p:spPr>
        <p:txBody>
          <a:bodyPr lIns="46800" tIns="46800" rIns="46800" bIns="46800" anchor="ctr">
            <a:spAutoFit/>
          </a:bodyPr>
          <a:lstStyle/>
          <a:p>
            <a:pPr defTabSz="344488"/>
            <a:endParaRPr lang="en-US" sz="1400" b="1">
              <a:solidFill>
                <a:schemeClr val="tx1"/>
              </a:solidFill>
              <a:latin typeface="Lucida Console" pitchFamily="49" charset="0"/>
              <a:ea typeface="ＭＳ Ｐゴシック" pitchFamily="34" charset="-128"/>
            </a:endParaRPr>
          </a:p>
        </p:txBody>
      </p:sp>
      <p:sp>
        <p:nvSpPr>
          <p:cNvPr id="14" name="Rectangle 3"/>
          <p:cNvSpPr txBox="1">
            <a:spLocks noChangeArrowheads="1"/>
          </p:cNvSpPr>
          <p:nvPr/>
        </p:nvSpPr>
        <p:spPr bwMode="auto">
          <a:xfrm>
            <a:off x="319088" y="1135063"/>
            <a:ext cx="8139112" cy="3783012"/>
          </a:xfrm>
          <a:prstGeom prst="rect">
            <a:avLst/>
          </a:prstGeom>
          <a:noFill/>
          <a:ln w="9525">
            <a:noFill/>
            <a:miter lim="800000"/>
            <a:headEnd/>
            <a:tailEnd/>
          </a:ln>
        </p:spPr>
        <p:txBody>
          <a:bodyPr lIns="0" tIns="0" rIns="0" bIns="0"/>
          <a:lstStyle/>
          <a:p>
            <a:pPr marL="342900" lvl="1" indent="-228600">
              <a:spcBef>
                <a:spcPct val="20000"/>
              </a:spcBef>
              <a:buClr>
                <a:srgbClr val="00458B"/>
              </a:buClr>
              <a:buSzPct val="80000"/>
              <a:buFont typeface="Wingdings" pitchFamily="2" charset="2"/>
              <a:buChar char="§"/>
              <a:defRPr/>
            </a:pPr>
            <a:r>
              <a:rPr lang="en-GB" sz="2000" kern="0" dirty="0">
                <a:solidFill>
                  <a:schemeClr val="tx1"/>
                </a:solidFill>
                <a:latin typeface="+mn-lt"/>
              </a:rPr>
              <a:t>Not listed under Family; </a:t>
            </a:r>
          </a:p>
        </p:txBody>
      </p:sp>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p:cNvSpPr>
            <a:spLocks noGrp="1"/>
          </p:cNvSpPr>
          <p:nvPr>
            <p:ph type="title"/>
          </p:nvPr>
        </p:nvSpPr>
        <p:spPr bwMode="auto">
          <a:xfrm>
            <a:off x="311150" y="287338"/>
            <a:ext cx="8329613" cy="588962"/>
          </a:xfrm>
          <a:noFill/>
          <a:ln>
            <a:miter lim="800000"/>
            <a:headEnd/>
            <a:tailEnd/>
          </a:ln>
        </p:spPr>
        <p:txBody>
          <a:bodyPr vert="horz" wrap="square" numCol="1" anchor="t" anchorCtr="0" compatLnSpc="1">
            <a:prstTxWarp prst="textNoShape">
              <a:avLst/>
            </a:prstTxWarp>
          </a:bodyPr>
          <a:lstStyle/>
          <a:p>
            <a:pPr eaLnBrk="1" hangingPunct="1"/>
            <a:r>
              <a:rPr lang="en-US" smtClean="0">
                <a:cs typeface="Arial" charset="0"/>
              </a:rPr>
              <a:t>Accessing Family Types</a:t>
            </a:r>
          </a:p>
        </p:txBody>
      </p:sp>
      <p:sp>
        <p:nvSpPr>
          <p:cNvPr id="14" name="Rectangle 3"/>
          <p:cNvSpPr txBox="1">
            <a:spLocks noChangeArrowheads="1"/>
          </p:cNvSpPr>
          <p:nvPr/>
        </p:nvSpPr>
        <p:spPr bwMode="auto">
          <a:xfrm>
            <a:off x="319088" y="1500188"/>
            <a:ext cx="8139112" cy="3783012"/>
          </a:xfrm>
          <a:prstGeom prst="rect">
            <a:avLst/>
          </a:prstGeom>
          <a:noFill/>
          <a:ln w="9525">
            <a:noFill/>
            <a:miter lim="800000"/>
            <a:headEnd/>
            <a:tailEnd/>
          </a:ln>
        </p:spPr>
        <p:txBody>
          <a:bodyPr lIns="0" tIns="0" rIns="0" bIns="0"/>
          <a:lstStyle/>
          <a:p>
            <a:pPr marL="342900" lvl="1" indent="-228600">
              <a:spcBef>
                <a:spcPct val="20000"/>
              </a:spcBef>
              <a:buClr>
                <a:srgbClr val="00458B"/>
              </a:buClr>
              <a:buSzPct val="80000"/>
              <a:buFont typeface="Wingdings" pitchFamily="2" charset="2"/>
              <a:buChar char="§"/>
              <a:defRPr/>
            </a:pPr>
            <a:r>
              <a:rPr lang="en-GB" sz="2000" kern="0" dirty="0">
                <a:solidFill>
                  <a:schemeClr val="tx1"/>
                </a:solidFill>
                <a:latin typeface="+mn-lt"/>
              </a:rPr>
              <a:t>Some of family types are accessible through Document (but not all)    </a:t>
            </a:r>
          </a:p>
        </p:txBody>
      </p:sp>
      <p:pic>
        <p:nvPicPr>
          <p:cNvPr id="27652" name="Picture 7" descr="ElementsTypesOnDocumentObj.PNG"/>
          <p:cNvPicPr>
            <a:picLocks noChangeAspect="1"/>
          </p:cNvPicPr>
          <p:nvPr/>
        </p:nvPicPr>
        <p:blipFill>
          <a:blip r:embed="rId3"/>
          <a:srcRect/>
          <a:stretch>
            <a:fillRect/>
          </a:stretch>
        </p:blipFill>
        <p:spPr bwMode="auto">
          <a:xfrm>
            <a:off x="1357313" y="1857375"/>
            <a:ext cx="5686425" cy="4478338"/>
          </a:xfrm>
          <a:prstGeom prst="rect">
            <a:avLst/>
          </a:prstGeom>
          <a:noFill/>
          <a:ln w="9525">
            <a:noFill/>
            <a:miter lim="800000"/>
            <a:headEnd/>
            <a:tailEnd/>
          </a:ln>
        </p:spPr>
      </p:pic>
      <p:sp>
        <p:nvSpPr>
          <p:cNvPr id="27653" name="Rounded Rectangle 16"/>
          <p:cNvSpPr>
            <a:spLocks noChangeArrowheads="1"/>
          </p:cNvSpPr>
          <p:nvPr/>
        </p:nvSpPr>
        <p:spPr bwMode="auto">
          <a:xfrm>
            <a:off x="3286125" y="4143375"/>
            <a:ext cx="2786063" cy="1571625"/>
          </a:xfrm>
          <a:prstGeom prst="roundRect">
            <a:avLst>
              <a:gd name="adj" fmla="val 16667"/>
            </a:avLst>
          </a:prstGeom>
          <a:noFill/>
          <a:ln w="19050" algn="ctr">
            <a:solidFill>
              <a:srgbClr val="CC0099"/>
            </a:solidFill>
            <a:round/>
            <a:headEnd/>
            <a:tailEnd/>
          </a:ln>
        </p:spPr>
        <p:txBody>
          <a:bodyPr lIns="46800" tIns="46800" rIns="46800" bIns="46800" anchor="ctr">
            <a:spAutoFit/>
          </a:bodyPr>
          <a:lstStyle/>
          <a:p>
            <a:pPr defTabSz="344488"/>
            <a:endParaRPr lang="en-US" sz="1400" b="1">
              <a:solidFill>
                <a:schemeClr val="tx1"/>
              </a:solidFill>
              <a:latin typeface="Lucida Console" pitchFamily="49" charset="0"/>
              <a:ea typeface="ＭＳ Ｐゴシック" pitchFamily="34" charset="-128"/>
            </a:endParaRPr>
          </a:p>
        </p:txBody>
      </p:sp>
    </p:spTree>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bwMode="auto">
          <a:xfrm>
            <a:off x="311150" y="287338"/>
            <a:ext cx="8329613" cy="588962"/>
          </a:xfrm>
          <a:noFill/>
          <a:ln>
            <a:miter lim="800000"/>
            <a:headEnd/>
            <a:tailEnd/>
          </a:ln>
        </p:spPr>
        <p:txBody>
          <a:bodyPr vert="horz" wrap="square" numCol="1" anchor="t" anchorCtr="0" compatLnSpc="1">
            <a:prstTxWarp prst="textNoShape">
              <a:avLst/>
            </a:prstTxWarp>
          </a:bodyPr>
          <a:lstStyle/>
          <a:p>
            <a:pPr eaLnBrk="1" hangingPunct="1"/>
            <a:r>
              <a:rPr lang="en-US" smtClean="0">
                <a:cs typeface="Arial" charset="0"/>
              </a:rPr>
              <a:t>Instances </a:t>
            </a:r>
          </a:p>
        </p:txBody>
      </p:sp>
      <p:sp>
        <p:nvSpPr>
          <p:cNvPr id="14" name="Rectangle 3"/>
          <p:cNvSpPr txBox="1">
            <a:spLocks noChangeArrowheads="1"/>
          </p:cNvSpPr>
          <p:nvPr/>
        </p:nvSpPr>
        <p:spPr bwMode="auto">
          <a:xfrm>
            <a:off x="361950" y="1143000"/>
            <a:ext cx="8139113" cy="3783013"/>
          </a:xfrm>
          <a:prstGeom prst="rect">
            <a:avLst/>
          </a:prstGeom>
          <a:noFill/>
          <a:ln w="9525">
            <a:noFill/>
            <a:miter lim="800000"/>
            <a:headEnd/>
            <a:tailEnd/>
          </a:ln>
        </p:spPr>
        <p:txBody>
          <a:bodyPr lIns="0" tIns="0" rIns="0" bIns="0"/>
          <a:lstStyle/>
          <a:p>
            <a:pPr marL="342900" lvl="1" indent="-228600">
              <a:spcBef>
                <a:spcPct val="20000"/>
              </a:spcBef>
              <a:buClr>
                <a:srgbClr val="00458B"/>
              </a:buClr>
              <a:buSzPct val="80000"/>
              <a:buFont typeface="Wingdings" pitchFamily="2" charset="2"/>
              <a:buChar char="§"/>
              <a:defRPr/>
            </a:pPr>
            <a:r>
              <a:rPr lang="en-GB" sz="2000" kern="0" dirty="0">
                <a:solidFill>
                  <a:schemeClr val="tx1"/>
                </a:solidFill>
                <a:latin typeface="+mn-lt"/>
              </a:rPr>
              <a:t>One way to access instances is through </a:t>
            </a:r>
            <a:r>
              <a:rPr lang="en-GB" sz="2000" kern="0" dirty="0" err="1">
                <a:solidFill>
                  <a:schemeClr val="tx1"/>
                </a:solidFill>
                <a:latin typeface="+mn-lt"/>
              </a:rPr>
              <a:t>View.Elements</a:t>
            </a:r>
            <a:endParaRPr lang="en-GB" sz="2000" kern="0" dirty="0">
              <a:solidFill>
                <a:schemeClr val="tx1"/>
              </a:solidFill>
              <a:latin typeface="+mn-lt"/>
            </a:endParaRPr>
          </a:p>
          <a:p>
            <a:pPr marL="342900" lvl="1" indent="-228600">
              <a:spcBef>
                <a:spcPct val="20000"/>
              </a:spcBef>
              <a:buClr>
                <a:srgbClr val="00458B"/>
              </a:buClr>
              <a:buSzPct val="80000"/>
              <a:buFont typeface="Wingdings" pitchFamily="2" charset="2"/>
              <a:buChar char="§"/>
              <a:defRPr/>
            </a:pPr>
            <a:r>
              <a:rPr lang="en-GB" sz="2000" kern="0" dirty="0">
                <a:solidFill>
                  <a:schemeClr val="tx1"/>
                </a:solidFill>
                <a:latin typeface="+mn-lt"/>
              </a:rPr>
              <a:t> View specific Instance only </a:t>
            </a:r>
          </a:p>
        </p:txBody>
      </p:sp>
      <p:pic>
        <p:nvPicPr>
          <p:cNvPr id="28676" name="Picture 6" descr="ElementsInView.PNG"/>
          <p:cNvPicPr>
            <a:picLocks noChangeAspect="1"/>
          </p:cNvPicPr>
          <p:nvPr/>
        </p:nvPicPr>
        <p:blipFill>
          <a:blip r:embed="rId3"/>
          <a:srcRect/>
          <a:stretch>
            <a:fillRect/>
          </a:stretch>
        </p:blipFill>
        <p:spPr bwMode="auto">
          <a:xfrm>
            <a:off x="214313" y="1857375"/>
            <a:ext cx="8286750" cy="4484688"/>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bwMode="auto">
          <a:xfrm>
            <a:off x="319088" y="136525"/>
            <a:ext cx="7924800" cy="1143000"/>
          </a:xfrm>
          <a:noFill/>
          <a:ln>
            <a:miter lim="800000"/>
            <a:headEnd/>
            <a:tailEnd/>
          </a:ln>
        </p:spPr>
        <p:txBody>
          <a:bodyPr vert="horz" wrap="square" numCol="1" anchor="t" anchorCtr="0" compatLnSpc="1">
            <a:prstTxWarp prst="textNoShape">
              <a:avLst/>
            </a:prstTxWarp>
          </a:bodyPr>
          <a:lstStyle/>
          <a:p>
            <a:pPr eaLnBrk="1" hangingPunct="1"/>
            <a:r>
              <a:rPr lang="en-GB" smtClean="0">
                <a:cs typeface="Arial" charset="0"/>
              </a:rPr>
              <a:t>Parameters</a:t>
            </a:r>
          </a:p>
        </p:txBody>
      </p:sp>
      <p:sp>
        <p:nvSpPr>
          <p:cNvPr id="27651" name="Rectangle 3"/>
          <p:cNvSpPr>
            <a:spLocks noGrp="1" noChangeArrowheads="1"/>
          </p:cNvSpPr>
          <p:nvPr>
            <p:ph idx="1"/>
          </p:nvPr>
        </p:nvSpPr>
        <p:spPr>
          <a:xfrm>
            <a:off x="319088" y="1516063"/>
            <a:ext cx="8139112" cy="4741862"/>
          </a:xfrm>
        </p:spPr>
        <p:txBody>
          <a:bodyPr vert="horz" wrap="square" numCol="1" anchor="t" anchorCtr="0" compatLnSpc="1">
            <a:prstTxWarp prst="textNoShape">
              <a:avLst/>
            </a:prstTxWarp>
          </a:bodyPr>
          <a:lstStyle/>
          <a:p>
            <a:pPr marL="342900" lvl="1" indent="-228600" eaLnBrk="1" hangingPunct="1"/>
            <a:r>
              <a:rPr lang="en-GB" smtClean="0">
                <a:cs typeface="Arial" charset="0"/>
              </a:rPr>
              <a:t>Accessing element parameters</a:t>
            </a:r>
          </a:p>
          <a:p>
            <a:pPr marL="342900" lvl="1" indent="-228600" eaLnBrk="1" hangingPunct="1"/>
            <a:r>
              <a:rPr lang="en-GB" smtClean="0">
                <a:cs typeface="Arial" charset="0"/>
              </a:rPr>
              <a:t>Built-in versus shared parameters</a:t>
            </a:r>
          </a:p>
          <a:p>
            <a:pPr marL="342900" lvl="1" indent="-228600" eaLnBrk="1" hangingPunct="1"/>
            <a:r>
              <a:rPr lang="en-GB" smtClean="0">
                <a:cs typeface="Arial" charset="0"/>
              </a:rPr>
              <a:t>Exchanging data with external applications </a:t>
            </a:r>
          </a:p>
          <a:p>
            <a:pPr marL="342900" lvl="1" indent="-228600" eaLnBrk="1" hangingPunct="1"/>
            <a:r>
              <a:rPr lang="en-GB" smtClean="0">
                <a:cs typeface="Arial" charset="0"/>
              </a:rPr>
              <a:t>Strategy for storing custom per-element data</a:t>
            </a:r>
          </a:p>
          <a:p>
            <a:pPr marL="342900" lvl="1" indent="-228600" eaLnBrk="1" hangingPunct="1"/>
            <a:r>
              <a:rPr lang="en-GB" smtClean="0">
                <a:cs typeface="Arial" charset="0"/>
              </a:rPr>
              <a:t>Manipulating shared parameters' file and groups</a:t>
            </a:r>
          </a:p>
          <a:p>
            <a:pPr marL="342900" lvl="1" indent="-228600" eaLnBrk="1" hangingPunct="1"/>
            <a:r>
              <a:rPr lang="en-GB" smtClean="0">
                <a:cs typeface="Arial" charset="0"/>
              </a:rPr>
              <a:t>Hidden parameters</a:t>
            </a:r>
          </a:p>
          <a:p>
            <a:pPr marL="342900" lvl="1" indent="-228600" eaLnBrk="1" hangingPunct="1"/>
            <a:r>
              <a:rPr lang="en-GB" smtClean="0">
                <a:cs typeface="Arial" charset="0"/>
              </a:rPr>
              <a:t>Strategy for storing per-document (per-model) data</a:t>
            </a:r>
            <a:endParaRPr lang="en-GB" sz="2300" i="1" smtClean="0">
              <a:cs typeface="Arial" charset="0"/>
            </a:endParaRPr>
          </a:p>
          <a:p>
            <a:pPr marL="342900" lvl="1" indent="-228600" eaLnBrk="1" hangingPunct="1"/>
            <a:r>
              <a:rPr lang="en-GB" smtClean="0">
                <a:cs typeface="Arial" charset="0"/>
              </a:rPr>
              <a:t>SDK sample FireRating</a:t>
            </a:r>
          </a:p>
        </p:txBody>
      </p:sp>
    </p:spTree>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p:cNvSpPr>
            <a:spLocks noGrp="1"/>
          </p:cNvSpPr>
          <p:nvPr>
            <p:ph type="title"/>
          </p:nvPr>
        </p:nvSpPr>
        <p:spPr bwMode="auto">
          <a:xfrm>
            <a:off x="311150" y="287338"/>
            <a:ext cx="8329613" cy="588962"/>
          </a:xfrm>
          <a:noFill/>
          <a:ln>
            <a:miter lim="800000"/>
            <a:headEnd/>
            <a:tailEnd/>
          </a:ln>
        </p:spPr>
        <p:txBody>
          <a:bodyPr vert="horz" wrap="square" numCol="1" anchor="t" anchorCtr="0" compatLnSpc="1">
            <a:prstTxWarp prst="textNoShape">
              <a:avLst/>
            </a:prstTxWarp>
          </a:bodyPr>
          <a:lstStyle/>
          <a:p>
            <a:pPr eaLnBrk="1" hangingPunct="1"/>
            <a:r>
              <a:rPr lang="en-US" smtClean="0">
                <a:cs typeface="Arial" charset="0"/>
              </a:rPr>
              <a:t>Snoop Parameters</a:t>
            </a:r>
          </a:p>
        </p:txBody>
      </p:sp>
      <p:sp>
        <p:nvSpPr>
          <p:cNvPr id="28675" name="Content Placeholder 11"/>
          <p:cNvSpPr>
            <a:spLocks noGrp="1"/>
          </p:cNvSpPr>
          <p:nvPr>
            <p:ph idx="1"/>
          </p:nvPr>
        </p:nvSpPr>
        <p:spPr>
          <a:xfrm>
            <a:off x="319088" y="1279525"/>
            <a:ext cx="8062912" cy="5119688"/>
          </a:xfrm>
        </p:spPr>
        <p:txBody>
          <a:bodyPr vert="horz" wrap="square" numCol="1" anchor="t" anchorCtr="0" compatLnSpc="1">
            <a:prstTxWarp prst="textNoShape">
              <a:avLst/>
            </a:prstTxWarp>
          </a:bodyPr>
          <a:lstStyle/>
          <a:p>
            <a:pPr eaLnBrk="1" hangingPunct="1">
              <a:buFont typeface="Arial" charset="0"/>
              <a:buNone/>
            </a:pPr>
            <a:endParaRPr lang="en-US" b="1" smtClean="0">
              <a:cs typeface="Arial" charset="0"/>
            </a:endParaRPr>
          </a:p>
        </p:txBody>
      </p:sp>
      <p:pic>
        <p:nvPicPr>
          <p:cNvPr id="30724" name="Picture 3" descr="RvtMgdDbg snoop params"/>
          <p:cNvPicPr>
            <a:picLocks noChangeAspect="1" noChangeArrowheads="1"/>
          </p:cNvPicPr>
          <p:nvPr/>
        </p:nvPicPr>
        <p:blipFill>
          <a:blip r:embed="rId3"/>
          <a:srcRect/>
          <a:stretch>
            <a:fillRect/>
          </a:stretch>
        </p:blipFill>
        <p:spPr bwMode="auto">
          <a:xfrm>
            <a:off x="319088" y="1250950"/>
            <a:ext cx="5478462" cy="3522663"/>
          </a:xfrm>
          <a:prstGeom prst="rect">
            <a:avLst/>
          </a:prstGeom>
          <a:noFill/>
          <a:ln w="9525">
            <a:noFill/>
            <a:miter lim="800000"/>
            <a:headEnd/>
            <a:tailEnd/>
          </a:ln>
        </p:spPr>
      </p:pic>
      <p:pic>
        <p:nvPicPr>
          <p:cNvPr id="30725" name="Picture 2" descr="RvtMgdDbg snoop built-in params"/>
          <p:cNvPicPr>
            <a:picLocks noChangeAspect="1" noChangeArrowheads="1"/>
          </p:cNvPicPr>
          <p:nvPr/>
        </p:nvPicPr>
        <p:blipFill>
          <a:blip r:embed="rId4"/>
          <a:srcRect/>
          <a:stretch>
            <a:fillRect/>
          </a:stretch>
        </p:blipFill>
        <p:spPr bwMode="auto">
          <a:xfrm>
            <a:off x="2714625" y="2786063"/>
            <a:ext cx="5478463" cy="3522662"/>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bwMode="auto">
          <a:xfrm>
            <a:off x="319088" y="136525"/>
            <a:ext cx="7924800" cy="1143000"/>
          </a:xfrm>
          <a:noFill/>
          <a:ln>
            <a:miter lim="800000"/>
            <a:headEnd/>
            <a:tailEnd/>
          </a:ln>
        </p:spPr>
        <p:txBody>
          <a:bodyPr vert="horz" wrap="square" numCol="1" anchor="t" anchorCtr="0" compatLnSpc="1">
            <a:prstTxWarp prst="textNoShape">
              <a:avLst/>
            </a:prstTxWarp>
          </a:bodyPr>
          <a:lstStyle/>
          <a:p>
            <a:pPr eaLnBrk="1" hangingPunct="1"/>
            <a:r>
              <a:rPr lang="en-GB" smtClean="0">
                <a:cs typeface="Arial" charset="0"/>
              </a:rPr>
              <a:t>Geometry</a:t>
            </a:r>
          </a:p>
        </p:txBody>
      </p:sp>
      <p:sp>
        <p:nvSpPr>
          <p:cNvPr id="61443" name="Rectangle 3"/>
          <p:cNvSpPr>
            <a:spLocks noGrp="1" noChangeArrowheads="1"/>
          </p:cNvSpPr>
          <p:nvPr>
            <p:ph idx="1"/>
          </p:nvPr>
        </p:nvSpPr>
        <p:spPr>
          <a:xfrm>
            <a:off x="319088" y="1273175"/>
            <a:ext cx="7681912" cy="4892675"/>
          </a:xfrm>
        </p:spPr>
        <p:txBody>
          <a:bodyPr vert="horz" wrap="square" numCol="1" anchor="t" anchorCtr="0" compatLnSpc="1">
            <a:prstTxWarp prst="textNoShape">
              <a:avLst/>
            </a:prstTxWarp>
          </a:bodyPr>
          <a:lstStyle/>
          <a:p>
            <a:pPr marL="0" indent="0" eaLnBrk="1" hangingPunct="1">
              <a:buFontTx/>
              <a:buNone/>
            </a:pPr>
            <a:r>
              <a:rPr lang="en-GB" sz="2000" smtClean="0">
                <a:cs typeface="Arial" charset="0"/>
              </a:rPr>
              <a:t>Visualization is still the best in most cases </a:t>
            </a:r>
          </a:p>
          <a:p>
            <a:pPr marL="0" indent="0" eaLnBrk="1" hangingPunct="1">
              <a:buFontTx/>
              <a:buNone/>
            </a:pPr>
            <a:r>
              <a:rPr lang="en-GB" sz="2000" smtClean="0">
                <a:cs typeface="Arial" charset="0"/>
              </a:rPr>
              <a:t>Revit SDK sample viewers </a:t>
            </a:r>
          </a:p>
          <a:p>
            <a:pPr marL="342900" lvl="1" indent="-228600" eaLnBrk="1" hangingPunct="1"/>
            <a:r>
              <a:rPr lang="en-US" sz="2400" smtClean="0">
                <a:cs typeface="Arial" charset="0"/>
              </a:rPr>
              <a:t>RevitViewer</a:t>
            </a:r>
          </a:p>
          <a:p>
            <a:pPr marL="685800" lvl="2" indent="-228600" eaLnBrk="1" hangingPunct="1"/>
            <a:r>
              <a:rPr lang="en-US" sz="1600" smtClean="0">
                <a:cs typeface="Arial" charset="0"/>
              </a:rPr>
              <a:t>A simple geometry viewer helper class</a:t>
            </a:r>
          </a:p>
          <a:p>
            <a:pPr marL="685800" lvl="2" indent="-228600" eaLnBrk="1" hangingPunct="1"/>
            <a:r>
              <a:rPr lang="en-US" sz="1600" smtClean="0">
                <a:cs typeface="Arial" charset="0"/>
              </a:rPr>
              <a:t>Used by the other viewer samples</a:t>
            </a:r>
          </a:p>
          <a:p>
            <a:pPr marL="342900" lvl="1" indent="-228600" eaLnBrk="1" hangingPunct="1"/>
            <a:r>
              <a:rPr lang="en-US" sz="2400" smtClean="0">
                <a:cs typeface="Arial" charset="0"/>
              </a:rPr>
              <a:t>ElementViewer</a:t>
            </a:r>
          </a:p>
          <a:p>
            <a:pPr marL="685800" lvl="2" indent="-228600" eaLnBrk="1" hangingPunct="1"/>
            <a:r>
              <a:rPr lang="en-US" sz="1600" smtClean="0">
                <a:cs typeface="Arial" charset="0"/>
              </a:rPr>
              <a:t>Display wireframe model of one or more selected elements</a:t>
            </a:r>
          </a:p>
          <a:p>
            <a:pPr marL="342900" lvl="1" indent="-228600" eaLnBrk="1" hangingPunct="1"/>
            <a:r>
              <a:rPr lang="en-US" sz="2400" smtClean="0">
                <a:cs typeface="Arial" charset="0"/>
              </a:rPr>
              <a:t>RoomViewer</a:t>
            </a:r>
          </a:p>
          <a:p>
            <a:pPr marL="685800" lvl="2" indent="-228600" eaLnBrk="1" hangingPunct="1"/>
            <a:r>
              <a:rPr lang="en-US" sz="1600" smtClean="0">
                <a:cs typeface="Arial" charset="0"/>
              </a:rPr>
              <a:t>Wireframe viewer of the selected room</a:t>
            </a:r>
          </a:p>
          <a:p>
            <a:pPr marL="342900" lvl="1" indent="-228600" eaLnBrk="1" hangingPunct="1"/>
            <a:r>
              <a:rPr lang="en-US" sz="2400" smtClean="0">
                <a:cs typeface="Arial" charset="0"/>
              </a:rPr>
              <a:t>AnalyticalViewer</a:t>
            </a:r>
          </a:p>
          <a:p>
            <a:pPr marL="685800" lvl="2" indent="-228600" eaLnBrk="1" hangingPunct="1"/>
            <a:r>
              <a:rPr lang="en-US" sz="1600" smtClean="0">
                <a:cs typeface="Arial" charset="0"/>
              </a:rPr>
              <a:t>Display analytical model of one or more selected elements</a:t>
            </a:r>
          </a:p>
          <a:p>
            <a:pPr marL="685800" lvl="2" indent="-228600" eaLnBrk="1" hangingPunct="1"/>
            <a:endParaRPr lang="en-US" sz="1600" smtClean="0">
              <a:cs typeface="Arial" charset="0"/>
            </a:endParaRPr>
          </a:p>
          <a:p>
            <a:pPr marL="0" indent="0" eaLnBrk="1" hangingPunct="1">
              <a:buFontTx/>
              <a:buNone/>
            </a:pPr>
            <a:r>
              <a:rPr lang="en-GB" sz="2000" smtClean="0">
                <a:cs typeface="Arial" charset="0"/>
              </a:rPr>
              <a:t>Snooping Geometry info. In RvtMgdDbg  </a:t>
            </a:r>
          </a:p>
          <a:p>
            <a:pPr marL="342900" lvl="1" indent="-228600" eaLnBrk="1" hangingPunct="1"/>
            <a:endParaRPr lang="en-US" sz="1600" smtClean="0">
              <a:cs typeface="Arial" charset="0"/>
            </a:endParaRPr>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bwMode="auto">
          <a:xfrm>
            <a:off x="311150" y="287338"/>
            <a:ext cx="8329613" cy="588962"/>
          </a:xfrm>
          <a:noFill/>
          <a:ln>
            <a:miter lim="800000"/>
            <a:headEnd/>
            <a:tailEnd/>
          </a:ln>
        </p:spPr>
        <p:txBody>
          <a:bodyPr vert="horz" wrap="square" numCol="1" anchor="t" anchorCtr="0" compatLnSpc="1">
            <a:prstTxWarp prst="textNoShape">
              <a:avLst/>
            </a:prstTxWarp>
          </a:bodyPr>
          <a:lstStyle/>
          <a:p>
            <a:pPr eaLnBrk="1" hangingPunct="1"/>
            <a:r>
              <a:rPr lang="en-GB" smtClean="0">
                <a:cs typeface="Arial" charset="0"/>
              </a:rPr>
              <a:t>Goal and Motivation</a:t>
            </a:r>
          </a:p>
        </p:txBody>
      </p:sp>
      <p:sp>
        <p:nvSpPr>
          <p:cNvPr id="4099" name="Rectangle 3"/>
          <p:cNvSpPr>
            <a:spLocks noGrp="1" noChangeArrowheads="1"/>
          </p:cNvSpPr>
          <p:nvPr>
            <p:ph idx="1"/>
          </p:nvPr>
        </p:nvSpPr>
        <p:spPr>
          <a:xfrm>
            <a:off x="319088" y="1357313"/>
            <a:ext cx="8139112" cy="5119687"/>
          </a:xfrm>
        </p:spPr>
        <p:txBody>
          <a:bodyPr vert="horz" wrap="square" numCol="1" anchor="t" anchorCtr="0" compatLnSpc="1">
            <a:prstTxWarp prst="textNoShape">
              <a:avLst/>
            </a:prstTxWarp>
          </a:bodyPr>
          <a:lstStyle/>
          <a:p>
            <a:pPr lvl="1" eaLnBrk="1" hangingPunct="1">
              <a:buFont typeface="Wingdings" pitchFamily="2" charset="2"/>
              <a:buNone/>
            </a:pPr>
            <a:r>
              <a:rPr lang="en-GB" sz="2400" smtClean="0">
                <a:cs typeface="Arial" charset="0"/>
              </a:rPr>
              <a:t>Goal </a:t>
            </a:r>
          </a:p>
          <a:p>
            <a:pPr lvl="2" eaLnBrk="1" hangingPunct="1"/>
            <a:r>
              <a:rPr lang="en-GB" sz="2400" smtClean="0">
                <a:cs typeface="Arial" charset="0"/>
              </a:rPr>
              <a:t>have a better understanding of Revit API by take a closer look at Revit project database and forming a big picture</a:t>
            </a:r>
          </a:p>
          <a:p>
            <a:pPr lvl="3" eaLnBrk="1" hangingPunct="1">
              <a:lnSpc>
                <a:spcPct val="80000"/>
              </a:lnSpc>
              <a:spcBef>
                <a:spcPct val="10000"/>
              </a:spcBef>
            </a:pPr>
            <a:endParaRPr lang="en-GB" smtClean="0">
              <a:cs typeface="Arial" charset="0"/>
            </a:endParaRPr>
          </a:p>
          <a:p>
            <a:pPr lvl="1" eaLnBrk="1" hangingPunct="1">
              <a:buFont typeface="Wingdings" pitchFamily="2" charset="2"/>
              <a:buNone/>
            </a:pPr>
            <a:r>
              <a:rPr lang="en-GB" sz="2400" smtClean="0">
                <a:cs typeface="Arial" charset="0"/>
              </a:rPr>
              <a:t>Motivation </a:t>
            </a:r>
          </a:p>
          <a:p>
            <a:pPr lvl="2" eaLnBrk="1" hangingPunct="1"/>
            <a:r>
              <a:rPr lang="en-US" sz="2400" smtClean="0">
                <a:cs typeface="Arial" charset="0"/>
              </a:rPr>
              <a:t>Lack of documentation</a:t>
            </a:r>
          </a:p>
          <a:p>
            <a:pPr lvl="2" eaLnBrk="1" hangingPunct="1"/>
            <a:r>
              <a:rPr lang="en-US" sz="2400" smtClean="0">
                <a:cs typeface="Arial" charset="0"/>
              </a:rPr>
              <a:t>all elements are bundled together and accessible via Document's ElementIterator</a:t>
            </a:r>
          </a:p>
          <a:p>
            <a:pPr lvl="2" eaLnBrk="1" hangingPunct="1"/>
            <a:r>
              <a:rPr lang="en-US" sz="2400" smtClean="0">
                <a:cs typeface="Arial" charset="0"/>
              </a:rPr>
              <a:t>There are thousands of elements in the list </a:t>
            </a:r>
          </a:p>
          <a:p>
            <a:pPr lvl="2" eaLnBrk="1" hangingPunct="1"/>
            <a:r>
              <a:rPr lang="en-US" sz="2400" smtClean="0">
                <a:cs typeface="Arial" charset="0"/>
              </a:rPr>
              <a:t>How can we access to what we are looking for? </a:t>
            </a:r>
          </a:p>
          <a:p>
            <a:pPr lvl="2" eaLnBrk="1" hangingPunct="1"/>
            <a:r>
              <a:rPr lang="en-US" sz="2400" smtClean="0">
                <a:cs typeface="Arial" charset="0"/>
              </a:rPr>
              <a:t>What’s the logic behind really? </a:t>
            </a:r>
          </a:p>
          <a:p>
            <a:pPr lvl="2" eaLnBrk="1" hangingPunct="1"/>
            <a:r>
              <a:rPr lang="en-US" sz="2400" smtClean="0">
                <a:solidFill>
                  <a:srgbClr val="006699"/>
                </a:solidFill>
                <a:cs typeface="Arial" charset="0"/>
              </a:rPr>
              <a:t>Share my own experience </a:t>
            </a:r>
          </a:p>
          <a:p>
            <a:pPr lvl="2" eaLnBrk="1" hangingPunct="1"/>
            <a:endParaRPr lang="en-GB" sz="2400" smtClean="0">
              <a:cs typeface="Arial" charset="0"/>
            </a:endParaRPr>
          </a:p>
        </p:txBody>
      </p:sp>
    </p:spTree>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bwMode="auto">
          <a:xfrm>
            <a:off x="319088" y="136525"/>
            <a:ext cx="7924800" cy="1143000"/>
          </a:xfrm>
          <a:noFill/>
          <a:ln>
            <a:miter lim="800000"/>
            <a:headEnd/>
            <a:tailEnd/>
          </a:ln>
        </p:spPr>
        <p:txBody>
          <a:bodyPr vert="horz" wrap="square" numCol="1" anchor="t" anchorCtr="0" compatLnSpc="1">
            <a:prstTxWarp prst="textNoShape">
              <a:avLst/>
            </a:prstTxWarp>
          </a:bodyPr>
          <a:lstStyle/>
          <a:p>
            <a:pPr eaLnBrk="1" hangingPunct="1"/>
            <a:r>
              <a:rPr lang="en-GB" smtClean="0">
                <a:cs typeface="Arial" charset="0"/>
              </a:rPr>
              <a:t>Test Framework</a:t>
            </a:r>
          </a:p>
        </p:txBody>
      </p:sp>
      <p:sp>
        <p:nvSpPr>
          <p:cNvPr id="30723" name="Rectangle 3"/>
          <p:cNvSpPr>
            <a:spLocks noGrp="1" noChangeArrowheads="1"/>
          </p:cNvSpPr>
          <p:nvPr>
            <p:ph idx="1"/>
          </p:nvPr>
        </p:nvSpPr>
        <p:spPr>
          <a:xfrm>
            <a:off x="319088" y="1273175"/>
            <a:ext cx="7681912" cy="4892675"/>
          </a:xfrm>
        </p:spPr>
        <p:txBody>
          <a:bodyPr vert="horz" wrap="square" numCol="1" anchor="t" anchorCtr="0" compatLnSpc="1">
            <a:prstTxWarp prst="textNoShape">
              <a:avLst/>
            </a:prstTxWarp>
          </a:bodyPr>
          <a:lstStyle/>
          <a:p>
            <a:pPr marL="342900" lvl="1" indent="-228600" eaLnBrk="1" hangingPunct="1"/>
            <a:r>
              <a:rPr lang="en-US" sz="2400" smtClean="0">
                <a:cs typeface="Arial" charset="0"/>
              </a:rPr>
              <a:t>RvtMgdDbg includes quite a few test functions </a:t>
            </a:r>
          </a:p>
          <a:p>
            <a:pPr marL="342900" lvl="1" indent="-228600" eaLnBrk="1" hangingPunct="1"/>
            <a:r>
              <a:rPr lang="en-US" sz="2400" smtClean="0">
                <a:cs typeface="Arial" charset="0"/>
              </a:rPr>
              <a:t>Some are from Revit SDK samples </a:t>
            </a:r>
          </a:p>
          <a:p>
            <a:pPr marL="625475" lvl="2" indent="-228600" eaLnBrk="1" hangingPunct="1"/>
            <a:r>
              <a:rPr lang="en-US" sz="1800" smtClean="0">
                <a:cs typeface="Arial" charset="0"/>
              </a:rPr>
              <a:t>No need to re-reference, re-build and add to .ini file for each one of them </a:t>
            </a:r>
          </a:p>
          <a:p>
            <a:pPr marL="342900" lvl="1" indent="-228600" eaLnBrk="1" hangingPunct="1"/>
            <a:r>
              <a:rPr lang="en-US" sz="2400" smtClean="0">
                <a:cs typeface="Arial" charset="0"/>
              </a:rPr>
              <a:t>If you want to go beyond what we have…</a:t>
            </a:r>
          </a:p>
          <a:p>
            <a:pPr marL="625475" lvl="2" indent="-228600" eaLnBrk="1" hangingPunct="1"/>
            <a:r>
              <a:rPr lang="en-US" sz="1800" smtClean="0">
                <a:cs typeface="Arial" charset="0"/>
              </a:rPr>
              <a:t>you can also add your own functions and commands</a:t>
            </a:r>
          </a:p>
          <a:p>
            <a:pPr marL="625475" lvl="2" indent="-228600" eaLnBrk="1" hangingPunct="1"/>
            <a:r>
              <a:rPr lang="en-US" sz="1800" smtClean="0">
                <a:cs typeface="Arial" charset="0"/>
              </a:rPr>
              <a:t>Derive a function class from RvtMgdDbgTestFuncs</a:t>
            </a:r>
          </a:p>
          <a:p>
            <a:pPr marL="625475" lvl="2" indent="-228600" eaLnBrk="1" hangingPunct="1"/>
            <a:r>
              <a:rPr lang="en-US" sz="1800" smtClean="0">
                <a:cs typeface="Arial" charset="0"/>
              </a:rPr>
              <a:t>Add in TestCmds.cs </a:t>
            </a:r>
            <a:r>
              <a:rPr lang="en-US" sz="1800" smtClean="0">
                <a:cs typeface="Arial" charset="0"/>
                <a:sym typeface="Wingdings" pitchFamily="2" charset="2"/>
              </a:rPr>
              <a:t> CmdTestShell  CreateAndAddTests(). </a:t>
            </a:r>
          </a:p>
          <a:p>
            <a:pPr marL="625475" lvl="2" indent="-228600" eaLnBrk="1" hangingPunct="1"/>
            <a:r>
              <a:rPr lang="en-US" sz="1800" smtClean="0">
                <a:cs typeface="Arial" charset="0"/>
                <a:sym typeface="Wingdings" pitchFamily="2" charset="2"/>
              </a:rPr>
              <a:t>As this is an experimental tool, may change the usage in future. </a:t>
            </a:r>
          </a:p>
          <a:p>
            <a:pPr marL="625475" lvl="2" indent="-228600" eaLnBrk="1" hangingPunct="1"/>
            <a:r>
              <a:rPr lang="en-US" sz="1800" smtClean="0">
                <a:cs typeface="Arial" charset="0"/>
                <a:sym typeface="Wingdings" pitchFamily="2" charset="2"/>
              </a:rPr>
              <a:t>You can also add and command to the menu. (see. app.cs) </a:t>
            </a:r>
          </a:p>
          <a:p>
            <a:pPr marL="625475" lvl="2" indent="-228600" eaLnBrk="1" hangingPunct="1"/>
            <a:endParaRPr lang="en-US" sz="1800" smtClean="0">
              <a:cs typeface="Arial" charset="0"/>
              <a:sym typeface="Wingdings" pitchFamily="2" charset="2"/>
            </a:endParaRPr>
          </a:p>
          <a:p>
            <a:pPr marL="625475" lvl="2" indent="-228600" eaLnBrk="1" hangingPunct="1">
              <a:buFont typeface="Wingdings" pitchFamily="2" charset="2"/>
              <a:buNone/>
            </a:pPr>
            <a:endParaRPr lang="en-US" sz="2400" smtClean="0">
              <a:cs typeface="Arial" charset="0"/>
              <a:sym typeface="Wingdings" pitchFamily="2" charset="2"/>
            </a:endParaRPr>
          </a:p>
        </p:txBody>
      </p:sp>
    </p:spTree>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bwMode="auto">
          <a:xfrm>
            <a:off x="311150" y="287338"/>
            <a:ext cx="8329613" cy="588962"/>
          </a:xfrm>
          <a:noFill/>
          <a:ln>
            <a:miter lim="800000"/>
            <a:headEnd/>
            <a:tailEnd/>
          </a:ln>
        </p:spPr>
        <p:txBody>
          <a:bodyPr vert="horz" wrap="square" numCol="1" anchor="t" anchorCtr="0" compatLnSpc="1">
            <a:prstTxWarp prst="textNoShape">
              <a:avLst/>
            </a:prstTxWarp>
          </a:bodyPr>
          <a:lstStyle/>
          <a:p>
            <a:pPr eaLnBrk="1" hangingPunct="1"/>
            <a:r>
              <a:rPr lang="en-GB" smtClean="0">
                <a:cs typeface="Arial" charset="0"/>
              </a:rPr>
              <a:t>Other Resources </a:t>
            </a:r>
          </a:p>
        </p:txBody>
      </p:sp>
      <p:sp>
        <p:nvSpPr>
          <p:cNvPr id="32771" name="Rectangle 3"/>
          <p:cNvSpPr>
            <a:spLocks noGrp="1" noChangeArrowheads="1"/>
          </p:cNvSpPr>
          <p:nvPr>
            <p:ph idx="1"/>
          </p:nvPr>
        </p:nvSpPr>
        <p:spPr>
          <a:xfrm>
            <a:off x="319088" y="1477963"/>
            <a:ext cx="7824787" cy="5119687"/>
          </a:xfrm>
        </p:spPr>
        <p:txBody>
          <a:bodyPr vert="horz" wrap="square" numCol="1" anchor="t" anchorCtr="0" compatLnSpc="1">
            <a:prstTxWarp prst="textNoShape">
              <a:avLst/>
            </a:prstTxWarp>
          </a:bodyPr>
          <a:lstStyle/>
          <a:p>
            <a:pPr marL="0" indent="0" eaLnBrk="1" hangingPunct="1">
              <a:buFont typeface="Arial" charset="0"/>
              <a:buNone/>
            </a:pPr>
            <a:r>
              <a:rPr lang="en-GB" sz="2000" smtClean="0">
                <a:cs typeface="Arial" charset="0"/>
              </a:rPr>
              <a:t>Developer Center</a:t>
            </a:r>
          </a:p>
          <a:p>
            <a:pPr marL="0" indent="0" eaLnBrk="1" hangingPunct="1">
              <a:buFont typeface="Arial" charset="0"/>
              <a:buNone/>
            </a:pPr>
            <a:r>
              <a:rPr lang="en-GB" sz="2000" smtClean="0">
                <a:cs typeface="Arial" charset="0"/>
                <a:hlinkClick r:id="rId3"/>
              </a:rPr>
              <a:t>http://www.autodesk.com/developer</a:t>
            </a:r>
            <a:r>
              <a:rPr lang="en-GB" sz="2000" smtClean="0">
                <a:cs typeface="Arial" charset="0"/>
              </a:rPr>
              <a:t> </a:t>
            </a:r>
          </a:p>
          <a:p>
            <a:pPr marL="0" indent="0" eaLnBrk="1" hangingPunct="1">
              <a:buFont typeface="Arial" charset="0"/>
              <a:buNone/>
            </a:pPr>
            <a:endParaRPr lang="en-GB" sz="2000" smtClean="0">
              <a:cs typeface="Arial" charset="0"/>
            </a:endParaRPr>
          </a:p>
          <a:p>
            <a:pPr marL="0" indent="0" eaLnBrk="1" hangingPunct="1">
              <a:buFont typeface="Arial" charset="0"/>
              <a:buNone/>
            </a:pPr>
            <a:r>
              <a:rPr lang="en-GB" sz="2000" smtClean="0">
                <a:cs typeface="Arial" charset="0"/>
              </a:rPr>
              <a:t>Revit API Discussion Group </a:t>
            </a:r>
          </a:p>
          <a:p>
            <a:pPr marL="0" indent="0" eaLnBrk="1" hangingPunct="1">
              <a:buFont typeface="Arial" charset="0"/>
              <a:buNone/>
            </a:pPr>
            <a:r>
              <a:rPr lang="en-GB" sz="2000" smtClean="0">
                <a:cs typeface="Arial" charset="0"/>
                <a:hlinkClick r:id="rId4"/>
              </a:rPr>
              <a:t>http://discussion.autodesk.com/forum.jspa?forumID=160</a:t>
            </a:r>
            <a:endParaRPr lang="en-GB" sz="2000" smtClean="0">
              <a:cs typeface="Arial" charset="0"/>
            </a:endParaRPr>
          </a:p>
          <a:p>
            <a:pPr marL="0" indent="0" eaLnBrk="1" hangingPunct="1">
              <a:buFont typeface="Arial" charset="0"/>
              <a:buNone/>
            </a:pPr>
            <a:endParaRPr lang="en-GB" sz="2000" smtClean="0">
              <a:cs typeface="Arial" charset="0"/>
            </a:endParaRPr>
          </a:p>
          <a:p>
            <a:pPr marL="0" indent="0" eaLnBrk="1" hangingPunct="1">
              <a:buFont typeface="Arial" charset="0"/>
              <a:buNone/>
            </a:pPr>
            <a:r>
              <a:rPr lang="en-GB" sz="2000" smtClean="0">
                <a:cs typeface="Arial" charset="0"/>
              </a:rPr>
              <a:t>Training schedule found at: </a:t>
            </a:r>
          </a:p>
          <a:p>
            <a:pPr marL="0" indent="0" eaLnBrk="1" hangingPunct="1">
              <a:buFont typeface="Arial" charset="0"/>
              <a:buNone/>
            </a:pPr>
            <a:r>
              <a:rPr lang="en-GB" sz="2000" smtClean="0">
                <a:cs typeface="Arial" charset="0"/>
                <a:hlinkClick r:id="rId5"/>
              </a:rPr>
              <a:t>http://usa.autodesk.com/adsk/servlet/index?siteID=123112&amp;id=780161</a:t>
            </a:r>
            <a:endParaRPr lang="en-GB" sz="2000" smtClean="0">
              <a:cs typeface="Arial" charset="0"/>
            </a:endParaRPr>
          </a:p>
          <a:p>
            <a:pPr marL="0" indent="0" eaLnBrk="1" hangingPunct="1">
              <a:buFontTx/>
              <a:buNone/>
            </a:pPr>
            <a:endParaRPr lang="en-GB" sz="2000" smtClean="0">
              <a:cs typeface="Arial" charset="0"/>
            </a:endParaRPr>
          </a:p>
          <a:p>
            <a:pPr marL="0" indent="0" eaLnBrk="1" hangingPunct="1">
              <a:buFontTx/>
              <a:buNone/>
            </a:pPr>
            <a:r>
              <a:rPr lang="en-GB" sz="2000" smtClean="0">
                <a:cs typeface="Arial" charset="0"/>
              </a:rPr>
              <a:t>If you leave your business card with me today, you can join one of the scheduled class room trainings free. </a:t>
            </a:r>
            <a:br>
              <a:rPr lang="en-GB" sz="2000" smtClean="0">
                <a:cs typeface="Arial" charset="0"/>
              </a:rPr>
            </a:br>
            <a:r>
              <a:rPr lang="en-GB" sz="2000" smtClean="0">
                <a:cs typeface="Arial" charset="0"/>
              </a:rPr>
              <a:t> </a:t>
            </a:r>
          </a:p>
          <a:p>
            <a:pPr marL="0" indent="0" eaLnBrk="1" hangingPunct="1">
              <a:buFontTx/>
              <a:buNone/>
            </a:pPr>
            <a:r>
              <a:rPr lang="en-GB" sz="2000" smtClean="0">
                <a:cs typeface="Arial" charset="0"/>
              </a:rPr>
              <a:t>	</a:t>
            </a:r>
          </a:p>
        </p:txBody>
      </p:sp>
    </p:spTree>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bwMode="auto">
          <a:xfrm>
            <a:off x="311150" y="287338"/>
            <a:ext cx="8329613" cy="588962"/>
          </a:xfrm>
          <a:noFill/>
          <a:ln>
            <a:miter lim="800000"/>
            <a:headEnd/>
            <a:tailEnd/>
          </a:ln>
        </p:spPr>
        <p:txBody>
          <a:bodyPr vert="horz" wrap="square" numCol="1" anchor="t" anchorCtr="0" compatLnSpc="1">
            <a:prstTxWarp prst="textNoShape">
              <a:avLst/>
            </a:prstTxWarp>
          </a:bodyPr>
          <a:lstStyle/>
          <a:p>
            <a:pPr eaLnBrk="1" hangingPunct="1"/>
            <a:r>
              <a:rPr lang="en-GB" smtClean="0">
                <a:cs typeface="Arial" charset="0"/>
              </a:rPr>
              <a:t>Summary </a:t>
            </a:r>
          </a:p>
        </p:txBody>
      </p:sp>
      <p:sp>
        <p:nvSpPr>
          <p:cNvPr id="31747" name="Rectangle 3"/>
          <p:cNvSpPr>
            <a:spLocks noGrp="1" noChangeArrowheads="1"/>
          </p:cNvSpPr>
          <p:nvPr>
            <p:ph idx="1"/>
          </p:nvPr>
        </p:nvSpPr>
        <p:spPr>
          <a:xfrm>
            <a:off x="319088" y="1412875"/>
            <a:ext cx="8139112" cy="5119688"/>
          </a:xfrm>
        </p:spPr>
        <p:txBody>
          <a:bodyPr vert="horz" wrap="square" numCol="1" anchor="t" anchorCtr="0" compatLnSpc="1">
            <a:prstTxWarp prst="textNoShape">
              <a:avLst/>
            </a:prstTxWarp>
          </a:bodyPr>
          <a:lstStyle/>
          <a:p>
            <a:pPr lvl="1" eaLnBrk="1" hangingPunct="1"/>
            <a:r>
              <a:rPr lang="en-GB" sz="2400" smtClean="0">
                <a:cs typeface="Arial" charset="0"/>
              </a:rPr>
              <a:t>Element list in Revit </a:t>
            </a:r>
          </a:p>
          <a:p>
            <a:pPr lvl="1" eaLnBrk="1" hangingPunct="1"/>
            <a:r>
              <a:rPr lang="en-GB" sz="2400" smtClean="0">
                <a:cs typeface="Arial" charset="0"/>
              </a:rPr>
              <a:t>RvtMgdDbg - “snoop” tools</a:t>
            </a:r>
          </a:p>
          <a:p>
            <a:pPr lvl="1" eaLnBrk="1" hangingPunct="1"/>
            <a:r>
              <a:rPr lang="en-GB" sz="2400" smtClean="0">
                <a:cs typeface="Arial" charset="0"/>
              </a:rPr>
              <a:t>Closer look at Revit element list </a:t>
            </a:r>
          </a:p>
          <a:p>
            <a:pPr lvl="2" eaLnBrk="1" hangingPunct="1"/>
            <a:r>
              <a:rPr lang="en-GB" sz="2400" smtClean="0">
                <a:cs typeface="Arial" charset="0"/>
              </a:rPr>
              <a:t>Identifying elements </a:t>
            </a:r>
          </a:p>
          <a:p>
            <a:pPr lvl="2" eaLnBrk="1" hangingPunct="1"/>
            <a:r>
              <a:rPr lang="en-GB" sz="2400" smtClean="0">
                <a:cs typeface="Arial" charset="0"/>
              </a:rPr>
              <a:t>Identifying symbols</a:t>
            </a:r>
          </a:p>
          <a:p>
            <a:pPr lvl="1" eaLnBrk="1" hangingPunct="1"/>
            <a:r>
              <a:rPr lang="en-GB" sz="2400" smtClean="0">
                <a:cs typeface="Arial" charset="0"/>
              </a:rPr>
              <a:t>UI and Elements list</a:t>
            </a:r>
          </a:p>
          <a:p>
            <a:pPr lvl="1" eaLnBrk="1" hangingPunct="1"/>
            <a:r>
              <a:rPr lang="en-GB" sz="2400" smtClean="0">
                <a:cs typeface="Arial" charset="0"/>
              </a:rPr>
              <a:t>Built-in parameters </a:t>
            </a:r>
          </a:p>
          <a:p>
            <a:pPr lvl="1" eaLnBrk="1" hangingPunct="1"/>
            <a:r>
              <a:rPr lang="en-GB" sz="2400" smtClean="0">
                <a:cs typeface="Arial" charset="0"/>
              </a:rPr>
              <a:t>Test Framework </a:t>
            </a:r>
          </a:p>
          <a:p>
            <a:pPr lvl="2" eaLnBrk="1" hangingPunct="1">
              <a:buFont typeface="Wingdings" pitchFamily="2" charset="2"/>
              <a:buNone/>
            </a:pPr>
            <a:endParaRPr lang="en-GB" sz="2400" smtClean="0">
              <a:cs typeface="Arial" charset="0"/>
            </a:endParaRPr>
          </a:p>
        </p:txBody>
      </p:sp>
    </p:spTree>
  </p:cSld>
  <p:clrMapOvr>
    <a:masterClrMapping/>
  </p:clrMapOv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bwMode="auto">
          <a:xfrm>
            <a:off x="311150" y="287338"/>
            <a:ext cx="8329613" cy="588962"/>
          </a:xfrm>
          <a:noFill/>
          <a:ln>
            <a:miter lim="800000"/>
            <a:headEnd/>
            <a:tailEnd/>
          </a:ln>
        </p:spPr>
        <p:txBody>
          <a:bodyPr vert="horz" wrap="square" numCol="1" anchor="t" anchorCtr="0" compatLnSpc="1">
            <a:prstTxWarp prst="textNoShape">
              <a:avLst/>
            </a:prstTxWarp>
          </a:bodyPr>
          <a:lstStyle/>
          <a:p>
            <a:pPr eaLnBrk="1" hangingPunct="1"/>
            <a:r>
              <a:rPr lang="en-GB" smtClean="0">
                <a:cs typeface="Arial" charset="0"/>
              </a:rPr>
              <a:t>Acknowledgement</a:t>
            </a:r>
          </a:p>
        </p:txBody>
      </p:sp>
      <p:sp>
        <p:nvSpPr>
          <p:cNvPr id="32771" name="Rectangle 3"/>
          <p:cNvSpPr>
            <a:spLocks noGrp="1" noChangeArrowheads="1"/>
          </p:cNvSpPr>
          <p:nvPr>
            <p:ph idx="1"/>
          </p:nvPr>
        </p:nvSpPr>
        <p:spPr>
          <a:xfrm>
            <a:off x="319088" y="1477963"/>
            <a:ext cx="7824787" cy="5119687"/>
          </a:xfrm>
        </p:spPr>
        <p:txBody>
          <a:bodyPr vert="horz" wrap="square" numCol="1" anchor="t" anchorCtr="0" compatLnSpc="1">
            <a:prstTxWarp prst="textNoShape">
              <a:avLst/>
            </a:prstTxWarp>
          </a:bodyPr>
          <a:lstStyle/>
          <a:p>
            <a:pPr marL="0" indent="0" eaLnBrk="1" hangingPunct="1">
              <a:buFontTx/>
              <a:buNone/>
            </a:pPr>
            <a:r>
              <a:rPr lang="en-GB" sz="2800" smtClean="0">
                <a:cs typeface="Arial" charset="0"/>
              </a:rPr>
              <a:t>Special thanks to </a:t>
            </a:r>
            <a:r>
              <a:rPr lang="en-GB" sz="2800" b="1" smtClean="0">
                <a:cs typeface="Arial" charset="0"/>
              </a:rPr>
              <a:t>Jim Awe </a:t>
            </a:r>
            <a:r>
              <a:rPr lang="en-GB" sz="2800" smtClean="0">
                <a:cs typeface="Arial" charset="0"/>
              </a:rPr>
              <a:t>and </a:t>
            </a:r>
            <a:r>
              <a:rPr lang="en-GB" sz="2800" b="1" smtClean="0">
                <a:cs typeface="Arial" charset="0"/>
              </a:rPr>
              <a:t>Arjun Ayyar </a:t>
            </a:r>
            <a:r>
              <a:rPr lang="en-GB" sz="2800" smtClean="0">
                <a:cs typeface="Arial" charset="0"/>
              </a:rPr>
              <a:t>of Advanced Development Team. </a:t>
            </a:r>
          </a:p>
          <a:p>
            <a:pPr marL="0" indent="0" eaLnBrk="1" hangingPunct="1">
              <a:buFontTx/>
              <a:buNone/>
            </a:pPr>
            <a:endParaRPr lang="en-GB" sz="2800" smtClean="0">
              <a:cs typeface="Arial" charset="0"/>
            </a:endParaRPr>
          </a:p>
          <a:p>
            <a:pPr marL="0" indent="0" eaLnBrk="1" hangingPunct="1">
              <a:buFontTx/>
              <a:buNone/>
            </a:pPr>
            <a:r>
              <a:rPr lang="en-GB" sz="2800" smtClean="0">
                <a:cs typeface="Arial" charset="0"/>
              </a:rPr>
              <a:t>RvtMgdDbg was developed by Jim Awe and his team originally intended for internal use. They have been continuously improving the tool, and making it available for the developer community. </a:t>
            </a:r>
          </a:p>
          <a:p>
            <a:pPr marL="0" indent="0" eaLnBrk="1" hangingPunct="1">
              <a:buFontTx/>
              <a:buNone/>
            </a:pPr>
            <a:endParaRPr lang="en-GB" sz="2800" smtClean="0">
              <a:cs typeface="Arial" charset="0"/>
            </a:endParaRPr>
          </a:p>
          <a:p>
            <a:pPr marL="0" indent="0" eaLnBrk="1" hangingPunct="1">
              <a:buFontTx/>
              <a:buNone/>
            </a:pPr>
            <a:endParaRPr lang="en-GB" sz="2800" smtClean="0">
              <a:cs typeface="Arial" charset="0"/>
            </a:endParaRPr>
          </a:p>
          <a:p>
            <a:pPr marL="0" indent="0" eaLnBrk="1" hangingPunct="1">
              <a:buFontTx/>
              <a:buNone/>
            </a:pPr>
            <a:r>
              <a:rPr lang="en-GB" sz="2800" smtClean="0">
                <a:cs typeface="Arial" charset="0"/>
              </a:rPr>
              <a:t>	</a:t>
            </a:r>
            <a:endParaRPr lang="en-GB" sz="4000" smtClean="0">
              <a:cs typeface="Arial" charset="0"/>
            </a:endParaRPr>
          </a:p>
        </p:txBody>
      </p:sp>
    </p:spTree>
  </p:cSld>
  <p:clrMapOvr>
    <a:masterClrMapping/>
  </p:clrMapOv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bwMode="auto">
          <a:xfrm>
            <a:off x="311150" y="287338"/>
            <a:ext cx="8329613" cy="588962"/>
          </a:xfrm>
          <a:noFill/>
          <a:ln>
            <a:miter lim="800000"/>
            <a:headEnd/>
            <a:tailEnd/>
          </a:ln>
        </p:spPr>
        <p:txBody>
          <a:bodyPr vert="horz" wrap="square" numCol="1" anchor="t" anchorCtr="0" compatLnSpc="1">
            <a:prstTxWarp prst="textNoShape">
              <a:avLst/>
            </a:prstTxWarp>
          </a:bodyPr>
          <a:lstStyle/>
          <a:p>
            <a:pPr eaLnBrk="1" hangingPunct="1"/>
            <a:r>
              <a:rPr lang="en-GB" smtClean="0">
                <a:cs typeface="Arial" charset="0"/>
              </a:rPr>
              <a:t> </a:t>
            </a:r>
          </a:p>
        </p:txBody>
      </p:sp>
      <p:sp>
        <p:nvSpPr>
          <p:cNvPr id="33795" name="Rectangle 3"/>
          <p:cNvSpPr>
            <a:spLocks noGrp="1" noChangeArrowheads="1"/>
          </p:cNvSpPr>
          <p:nvPr>
            <p:ph idx="1"/>
          </p:nvPr>
        </p:nvSpPr>
        <p:spPr>
          <a:xfrm>
            <a:off x="1143000" y="1285875"/>
            <a:ext cx="7132638" cy="5119688"/>
          </a:xfrm>
        </p:spPr>
        <p:txBody>
          <a:bodyPr vert="horz" wrap="square" numCol="1" anchor="t" anchorCtr="0" compatLnSpc="1">
            <a:prstTxWarp prst="textNoShape">
              <a:avLst/>
            </a:prstTxWarp>
          </a:bodyPr>
          <a:lstStyle/>
          <a:p>
            <a:pPr marL="0" indent="0" eaLnBrk="1" hangingPunct="1">
              <a:buFontTx/>
              <a:buNone/>
            </a:pPr>
            <a:endParaRPr lang="en-GB" sz="2800" smtClean="0">
              <a:cs typeface="Arial" charset="0"/>
            </a:endParaRPr>
          </a:p>
          <a:p>
            <a:pPr marL="0" indent="0" eaLnBrk="1" hangingPunct="1">
              <a:buFontTx/>
              <a:buNone/>
            </a:pPr>
            <a:endParaRPr lang="en-GB" sz="2800" smtClean="0">
              <a:cs typeface="Arial" charset="0"/>
            </a:endParaRPr>
          </a:p>
          <a:p>
            <a:pPr marL="0" indent="0" eaLnBrk="1" hangingPunct="1">
              <a:buFontTx/>
              <a:buNone/>
            </a:pPr>
            <a:endParaRPr lang="en-GB" sz="2800" smtClean="0">
              <a:cs typeface="Arial" charset="0"/>
            </a:endParaRPr>
          </a:p>
          <a:p>
            <a:pPr marL="0" indent="0" eaLnBrk="1" hangingPunct="1">
              <a:buFontTx/>
              <a:buNone/>
            </a:pPr>
            <a:r>
              <a:rPr lang="en-GB" sz="2800" smtClean="0">
                <a:cs typeface="Arial" charset="0"/>
              </a:rPr>
              <a:t>	     </a:t>
            </a:r>
            <a:r>
              <a:rPr lang="en-GB" sz="4000" smtClean="0">
                <a:cs typeface="Arial" charset="0"/>
              </a:rPr>
              <a:t>Thank you very much! </a:t>
            </a:r>
          </a:p>
        </p:txBody>
      </p:sp>
    </p:spTree>
  </p:cSld>
  <p:clrMapOvr>
    <a:masterClrMapping/>
  </p:clrMapOv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9144000" cy="6357938"/>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rgbClr val="FFFFFF"/>
              </a:solidFill>
            </a:endParaRPr>
          </a:p>
        </p:txBody>
      </p:sp>
      <p:pic>
        <p:nvPicPr>
          <p:cNvPr id="37891" name="Picture 33" descr="PPT_LOGO_3b"/>
          <p:cNvPicPr>
            <a:picLocks noChangeAspect="1" noChangeArrowheads="1"/>
          </p:cNvPicPr>
          <p:nvPr/>
        </p:nvPicPr>
        <p:blipFill>
          <a:blip r:embed="rId3"/>
          <a:srcRect/>
          <a:stretch>
            <a:fillRect/>
          </a:stretch>
        </p:blipFill>
        <p:spPr bwMode="auto">
          <a:xfrm>
            <a:off x="0" y="2628900"/>
            <a:ext cx="9145588" cy="16002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bwMode="auto">
          <a:xfrm>
            <a:off x="311150" y="287338"/>
            <a:ext cx="8329613" cy="588962"/>
          </a:xfrm>
          <a:noFill/>
          <a:ln>
            <a:miter lim="800000"/>
            <a:headEnd/>
            <a:tailEnd/>
          </a:ln>
        </p:spPr>
        <p:txBody>
          <a:bodyPr vert="horz" wrap="square" numCol="1" anchor="t" anchorCtr="0" compatLnSpc="1">
            <a:prstTxWarp prst="textNoShape">
              <a:avLst/>
            </a:prstTxWarp>
          </a:bodyPr>
          <a:lstStyle/>
          <a:p>
            <a:pPr eaLnBrk="1" hangingPunct="1"/>
            <a:r>
              <a:rPr lang="en-GB" smtClean="0">
                <a:cs typeface="Arial" charset="0"/>
              </a:rPr>
              <a:t>Agenda</a:t>
            </a:r>
          </a:p>
        </p:txBody>
      </p:sp>
      <p:sp>
        <p:nvSpPr>
          <p:cNvPr id="5123" name="Rectangle 3"/>
          <p:cNvSpPr>
            <a:spLocks noGrp="1" noChangeArrowheads="1"/>
          </p:cNvSpPr>
          <p:nvPr>
            <p:ph idx="1"/>
          </p:nvPr>
        </p:nvSpPr>
        <p:spPr>
          <a:xfrm>
            <a:off x="319088" y="1412875"/>
            <a:ext cx="8139112" cy="5119688"/>
          </a:xfrm>
        </p:spPr>
        <p:txBody>
          <a:bodyPr vert="horz" wrap="square" numCol="1" anchor="t" anchorCtr="0" compatLnSpc="1">
            <a:prstTxWarp prst="textNoShape">
              <a:avLst/>
            </a:prstTxWarp>
          </a:bodyPr>
          <a:lstStyle/>
          <a:p>
            <a:pPr lvl="1" eaLnBrk="1" hangingPunct="1"/>
            <a:r>
              <a:rPr lang="en-GB" sz="2400" smtClean="0">
                <a:cs typeface="Arial" charset="0"/>
              </a:rPr>
              <a:t>Element list in Revit </a:t>
            </a:r>
          </a:p>
          <a:p>
            <a:pPr lvl="1" eaLnBrk="1" hangingPunct="1"/>
            <a:r>
              <a:rPr lang="en-GB" sz="2400" smtClean="0">
                <a:cs typeface="Arial" charset="0"/>
              </a:rPr>
              <a:t>RvtMgdDbg - “snoop” tools</a:t>
            </a:r>
          </a:p>
          <a:p>
            <a:pPr lvl="1" eaLnBrk="1" hangingPunct="1"/>
            <a:r>
              <a:rPr lang="en-GB" sz="2400" smtClean="0">
                <a:cs typeface="Arial" charset="0"/>
              </a:rPr>
              <a:t>Closer look at Revit element list </a:t>
            </a:r>
          </a:p>
          <a:p>
            <a:pPr lvl="2" eaLnBrk="1" hangingPunct="1"/>
            <a:r>
              <a:rPr lang="en-GB" sz="2400" smtClean="0">
                <a:cs typeface="Arial" charset="0"/>
              </a:rPr>
              <a:t>Identifying elements </a:t>
            </a:r>
          </a:p>
          <a:p>
            <a:pPr lvl="2" eaLnBrk="1" hangingPunct="1"/>
            <a:r>
              <a:rPr lang="en-GB" sz="2400" smtClean="0">
                <a:cs typeface="Arial" charset="0"/>
              </a:rPr>
              <a:t>Identifying symbols</a:t>
            </a:r>
          </a:p>
          <a:p>
            <a:pPr lvl="1" eaLnBrk="1" hangingPunct="1"/>
            <a:r>
              <a:rPr lang="en-GB" sz="2400" smtClean="0">
                <a:cs typeface="Arial" charset="0"/>
              </a:rPr>
              <a:t>UI and Elements list</a:t>
            </a:r>
          </a:p>
          <a:p>
            <a:pPr lvl="1" eaLnBrk="1" hangingPunct="1"/>
            <a:r>
              <a:rPr lang="en-GB" sz="2400" smtClean="0">
                <a:cs typeface="Arial" charset="0"/>
              </a:rPr>
              <a:t>Built-in parameters </a:t>
            </a:r>
          </a:p>
          <a:p>
            <a:pPr lvl="1" eaLnBrk="1" hangingPunct="1"/>
            <a:r>
              <a:rPr lang="en-GB" sz="2400" smtClean="0">
                <a:cs typeface="Arial" charset="0"/>
              </a:rPr>
              <a:t>Test Framework </a:t>
            </a:r>
          </a:p>
          <a:p>
            <a:pPr lvl="2" eaLnBrk="1" hangingPunct="1"/>
            <a:endParaRPr lang="en-GB" sz="2400" smtClean="0">
              <a:cs typeface="Arial" charset="0"/>
            </a:endParaRPr>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bwMode="auto">
          <a:xfrm>
            <a:off x="311150" y="287338"/>
            <a:ext cx="8329613" cy="588962"/>
          </a:xfrm>
          <a:noFill/>
          <a:ln>
            <a:miter lim="800000"/>
            <a:headEnd/>
            <a:tailEnd/>
          </a:ln>
        </p:spPr>
        <p:txBody>
          <a:bodyPr vert="horz" wrap="square" numCol="1" anchor="t" anchorCtr="0" compatLnSpc="1">
            <a:prstTxWarp prst="textNoShape">
              <a:avLst/>
            </a:prstTxWarp>
          </a:bodyPr>
          <a:lstStyle/>
          <a:p>
            <a:pPr eaLnBrk="1" hangingPunct="1"/>
            <a:r>
              <a:rPr lang="en-GB" smtClean="0">
                <a:cs typeface="Arial" charset="0"/>
              </a:rPr>
              <a:t>Element list in Revit</a:t>
            </a:r>
          </a:p>
        </p:txBody>
      </p:sp>
      <p:sp>
        <p:nvSpPr>
          <p:cNvPr id="6147" name="Rectangle 3"/>
          <p:cNvSpPr>
            <a:spLocks noGrp="1" noChangeArrowheads="1"/>
          </p:cNvSpPr>
          <p:nvPr>
            <p:ph idx="1"/>
          </p:nvPr>
        </p:nvSpPr>
        <p:spPr>
          <a:xfrm>
            <a:off x="311150" y="1076325"/>
            <a:ext cx="8340725" cy="5160963"/>
          </a:xfrm>
        </p:spPr>
        <p:txBody>
          <a:bodyPr vert="horz" wrap="square" numCol="1" anchor="t" anchorCtr="0" compatLnSpc="1">
            <a:prstTxWarp prst="textNoShape">
              <a:avLst/>
            </a:prstTxWarp>
          </a:bodyPr>
          <a:lstStyle/>
          <a:p>
            <a:pPr marL="0" indent="0" eaLnBrk="1" hangingPunct="1">
              <a:buFontTx/>
              <a:buNone/>
            </a:pPr>
            <a:r>
              <a:rPr lang="en-US" smtClean="0">
                <a:cs typeface="Arial" charset="0"/>
              </a:rPr>
              <a:t>How can we access the Revit elements from an external command? </a:t>
            </a:r>
          </a:p>
          <a:p>
            <a:pPr marL="0" indent="0" eaLnBrk="1" hangingPunct="1">
              <a:buFontTx/>
              <a:buNone/>
            </a:pPr>
            <a:r>
              <a:rPr lang="en-US" smtClean="0">
                <a:cs typeface="Arial" charset="0"/>
              </a:rPr>
              <a:t>Two ways: 		</a:t>
            </a:r>
            <a:endParaRPr lang="en-US" smtClean="0">
              <a:cs typeface="Arial" charset="0"/>
              <a:sym typeface="Wingdings" pitchFamily="2" charset="2"/>
            </a:endParaRPr>
          </a:p>
          <a:p>
            <a:pPr marL="342900" lvl="1" indent="-228600" eaLnBrk="1" hangingPunct="1"/>
            <a:r>
              <a:rPr lang="en-GB" smtClean="0">
                <a:cs typeface="Arial" charset="0"/>
              </a:rPr>
              <a:t>Select objects </a:t>
            </a:r>
            <a:r>
              <a:rPr lang="en-GB" smtClean="0">
                <a:cs typeface="Arial" charset="0"/>
                <a:sym typeface="Wingdings" pitchFamily="2" charset="2"/>
              </a:rPr>
              <a:t> commandData.Application.ActiveDocument.Selection.Elements </a:t>
            </a:r>
            <a:endParaRPr lang="en-GB" b="1" smtClean="0">
              <a:latin typeface="Courier New" pitchFamily="49" charset="0"/>
              <a:cs typeface="Arial" charset="0"/>
            </a:endParaRPr>
          </a:p>
          <a:p>
            <a:pPr marL="342900" lvl="1" indent="-228600" eaLnBrk="1" hangingPunct="1"/>
            <a:r>
              <a:rPr lang="en-GB" smtClean="0">
                <a:cs typeface="Arial" charset="0"/>
              </a:rPr>
              <a:t>Go through commandData.Application.ActiveDocument.Elements</a:t>
            </a:r>
            <a:endParaRPr lang="en-GB" b="1" smtClean="0">
              <a:latin typeface="Courier New" pitchFamily="49" charset="0"/>
              <a:cs typeface="Arial" charset="0"/>
            </a:endParaRPr>
          </a:p>
          <a:p>
            <a:pPr marL="0" indent="0" eaLnBrk="1" hangingPunct="1">
              <a:buFont typeface="Arial" charset="0"/>
              <a:buNone/>
            </a:pPr>
            <a:endParaRPr lang="en-US" smtClean="0">
              <a:cs typeface="Arial" charset="0"/>
            </a:endParaRPr>
          </a:p>
          <a:p>
            <a:pPr lvl="3" eaLnBrk="1" hangingPunct="1">
              <a:buFont typeface="Wingdings" pitchFamily="2" charset="2"/>
              <a:buNone/>
            </a:pPr>
            <a:endParaRPr lang="en-US" smtClean="0">
              <a:cs typeface="Arial" charset="0"/>
            </a:endParaRPr>
          </a:p>
        </p:txBody>
      </p:sp>
      <p:grpSp>
        <p:nvGrpSpPr>
          <p:cNvPr id="7172" name="Group 13"/>
          <p:cNvGrpSpPr>
            <a:grpSpLocks/>
          </p:cNvGrpSpPr>
          <p:nvPr/>
        </p:nvGrpSpPr>
        <p:grpSpPr bwMode="auto">
          <a:xfrm>
            <a:off x="2305050" y="3643313"/>
            <a:ext cx="4533900" cy="2524125"/>
            <a:chOff x="1976440" y="3379789"/>
            <a:chExt cx="4533898" cy="2524124"/>
          </a:xfrm>
        </p:grpSpPr>
        <p:cxnSp>
          <p:nvCxnSpPr>
            <p:cNvPr id="7173" name="AutoShape 15"/>
            <p:cNvCxnSpPr>
              <a:cxnSpLocks noChangeShapeType="1"/>
              <a:endCxn id="19" idx="1"/>
            </p:cNvCxnSpPr>
            <p:nvPr/>
          </p:nvCxnSpPr>
          <p:spPr bwMode="auto">
            <a:xfrm rot="16200000" flipH="1">
              <a:off x="2801640" y="4934673"/>
              <a:ext cx="514949" cy="231777"/>
            </a:xfrm>
            <a:prstGeom prst="bentConnector2">
              <a:avLst/>
            </a:prstGeom>
            <a:noFill/>
            <a:ln w="25400">
              <a:solidFill>
                <a:schemeClr val="tx1"/>
              </a:solidFill>
              <a:miter lim="800000"/>
              <a:headEnd/>
              <a:tailEnd/>
            </a:ln>
          </p:spPr>
        </p:cxnSp>
        <p:sp>
          <p:nvSpPr>
            <p:cNvPr id="16" name="Rectangle 15"/>
            <p:cNvSpPr>
              <a:spLocks noChangeArrowheads="1"/>
            </p:cNvSpPr>
            <p:nvPr/>
          </p:nvSpPr>
          <p:spPr bwMode="auto">
            <a:xfrm>
              <a:off x="2768603" y="4278314"/>
              <a:ext cx="2954336" cy="334962"/>
            </a:xfrm>
            <a:prstGeom prst="rect">
              <a:avLst/>
            </a:prstGeom>
            <a:gradFill rotWithShape="1">
              <a:gsLst>
                <a:gs pos="0">
                  <a:schemeClr val="bg1">
                    <a:gamma/>
                    <a:shade val="46275"/>
                    <a:invGamma/>
                  </a:schemeClr>
                </a:gs>
                <a:gs pos="50000">
                  <a:schemeClr val="bg1"/>
                </a:gs>
                <a:gs pos="100000">
                  <a:schemeClr val="bg1">
                    <a:gamma/>
                    <a:shade val="46275"/>
                    <a:invGamma/>
                  </a:schemeClr>
                </a:gs>
              </a:gsLst>
              <a:lin ang="5400000" scaled="1"/>
            </a:gradFill>
            <a:ln w="12700">
              <a:solidFill>
                <a:schemeClr val="tx1"/>
              </a:solidFill>
              <a:miter lim="800000"/>
              <a:headEnd/>
              <a:tailEnd/>
            </a:ln>
            <a:effectLst/>
          </p:spPr>
          <p:txBody>
            <a:bodyPr tIns="91440" bIns="91440" anchor="ctr"/>
            <a:lstStyle>
              <a:defPPr>
                <a:defRPr lang="en-US"/>
              </a:defPPr>
              <a:lvl1pPr algn="l" rtl="0" fontAlgn="base">
                <a:spcBef>
                  <a:spcPct val="0"/>
                </a:spcBef>
                <a:spcAft>
                  <a:spcPct val="0"/>
                </a:spcAft>
                <a:defRPr sz="4800" kern="1200">
                  <a:solidFill>
                    <a:schemeClr val="bg1"/>
                  </a:solidFill>
                  <a:latin typeface="Arial" charset="0"/>
                  <a:ea typeface="+mn-ea"/>
                  <a:cs typeface="+mn-cs"/>
                </a:defRPr>
              </a:lvl1pPr>
              <a:lvl2pPr marL="457200" algn="l" rtl="0" fontAlgn="base">
                <a:spcBef>
                  <a:spcPct val="0"/>
                </a:spcBef>
                <a:spcAft>
                  <a:spcPct val="0"/>
                </a:spcAft>
                <a:defRPr sz="4800" kern="1200">
                  <a:solidFill>
                    <a:schemeClr val="bg1"/>
                  </a:solidFill>
                  <a:latin typeface="Arial" charset="0"/>
                  <a:ea typeface="+mn-ea"/>
                  <a:cs typeface="+mn-cs"/>
                </a:defRPr>
              </a:lvl2pPr>
              <a:lvl3pPr marL="914400" algn="l" rtl="0" fontAlgn="base">
                <a:spcBef>
                  <a:spcPct val="0"/>
                </a:spcBef>
                <a:spcAft>
                  <a:spcPct val="0"/>
                </a:spcAft>
                <a:defRPr sz="4800" kern="1200">
                  <a:solidFill>
                    <a:schemeClr val="bg1"/>
                  </a:solidFill>
                  <a:latin typeface="Arial" charset="0"/>
                  <a:ea typeface="+mn-ea"/>
                  <a:cs typeface="+mn-cs"/>
                </a:defRPr>
              </a:lvl3pPr>
              <a:lvl4pPr marL="1371600" algn="l" rtl="0" fontAlgn="base">
                <a:spcBef>
                  <a:spcPct val="0"/>
                </a:spcBef>
                <a:spcAft>
                  <a:spcPct val="0"/>
                </a:spcAft>
                <a:defRPr sz="4800" kern="1200">
                  <a:solidFill>
                    <a:schemeClr val="bg1"/>
                  </a:solidFill>
                  <a:latin typeface="Arial" charset="0"/>
                  <a:ea typeface="+mn-ea"/>
                  <a:cs typeface="+mn-cs"/>
                </a:defRPr>
              </a:lvl4pPr>
              <a:lvl5pPr marL="1828800" algn="l" rtl="0" fontAlgn="base">
                <a:spcBef>
                  <a:spcPct val="0"/>
                </a:spcBef>
                <a:spcAft>
                  <a:spcPct val="0"/>
                </a:spcAft>
                <a:defRPr sz="4800" kern="1200">
                  <a:solidFill>
                    <a:schemeClr val="bg1"/>
                  </a:solidFill>
                  <a:latin typeface="Arial" charset="0"/>
                  <a:ea typeface="+mn-ea"/>
                  <a:cs typeface="+mn-cs"/>
                </a:defRPr>
              </a:lvl5pPr>
              <a:lvl6pPr marL="2286000" algn="l" defTabSz="914400" rtl="0" eaLnBrk="1" latinLnBrk="0" hangingPunct="1">
                <a:defRPr sz="4800" kern="1200">
                  <a:solidFill>
                    <a:schemeClr val="bg1"/>
                  </a:solidFill>
                  <a:latin typeface="Arial" charset="0"/>
                  <a:ea typeface="+mn-ea"/>
                  <a:cs typeface="+mn-cs"/>
                </a:defRPr>
              </a:lvl6pPr>
              <a:lvl7pPr marL="2743200" algn="l" defTabSz="914400" rtl="0" eaLnBrk="1" latinLnBrk="0" hangingPunct="1">
                <a:defRPr sz="4800" kern="1200">
                  <a:solidFill>
                    <a:schemeClr val="bg1"/>
                  </a:solidFill>
                  <a:latin typeface="Arial" charset="0"/>
                  <a:ea typeface="+mn-ea"/>
                  <a:cs typeface="+mn-cs"/>
                </a:defRPr>
              </a:lvl7pPr>
              <a:lvl8pPr marL="3200400" algn="l" defTabSz="914400" rtl="0" eaLnBrk="1" latinLnBrk="0" hangingPunct="1">
                <a:defRPr sz="4800" kern="1200">
                  <a:solidFill>
                    <a:schemeClr val="bg1"/>
                  </a:solidFill>
                  <a:latin typeface="Arial" charset="0"/>
                  <a:ea typeface="+mn-ea"/>
                  <a:cs typeface="+mn-cs"/>
                </a:defRPr>
              </a:lvl8pPr>
              <a:lvl9pPr marL="3657600" algn="l" defTabSz="914400" rtl="0" eaLnBrk="1" latinLnBrk="0" hangingPunct="1">
                <a:defRPr sz="4800" kern="1200">
                  <a:solidFill>
                    <a:schemeClr val="bg1"/>
                  </a:solidFill>
                  <a:latin typeface="Arial" charset="0"/>
                  <a:ea typeface="+mn-ea"/>
                  <a:cs typeface="+mn-cs"/>
                </a:defRPr>
              </a:lvl9pPr>
            </a:lstStyle>
            <a:p>
              <a:pPr eaLnBrk="0" hangingPunct="0">
                <a:defRPr/>
              </a:pPr>
              <a:r>
                <a:rPr lang="en-US" altLang="ja-JP" sz="1600" dirty="0" err="1">
                  <a:solidFill>
                    <a:schemeClr val="tx1"/>
                  </a:solidFill>
                </a:rPr>
                <a:t>ActiveDocument</a:t>
              </a:r>
              <a:endParaRPr lang="en-US" altLang="ja-JP" sz="1600" dirty="0">
                <a:solidFill>
                  <a:schemeClr val="tx1"/>
                </a:solidFill>
              </a:endParaRPr>
            </a:p>
          </p:txBody>
        </p:sp>
        <p:sp>
          <p:nvSpPr>
            <p:cNvPr id="17" name="Rectangle 16"/>
            <p:cNvSpPr>
              <a:spLocks noChangeArrowheads="1"/>
            </p:cNvSpPr>
            <p:nvPr/>
          </p:nvSpPr>
          <p:spPr bwMode="auto">
            <a:xfrm>
              <a:off x="2384428" y="3819526"/>
              <a:ext cx="2952749" cy="334963"/>
            </a:xfrm>
            <a:prstGeom prst="rect">
              <a:avLst/>
            </a:prstGeom>
            <a:gradFill rotWithShape="1">
              <a:gsLst>
                <a:gs pos="0">
                  <a:schemeClr val="bg1">
                    <a:gamma/>
                    <a:shade val="46275"/>
                    <a:invGamma/>
                  </a:schemeClr>
                </a:gs>
                <a:gs pos="50000">
                  <a:schemeClr val="bg1"/>
                </a:gs>
                <a:gs pos="100000">
                  <a:schemeClr val="bg1">
                    <a:gamma/>
                    <a:shade val="46275"/>
                    <a:invGamma/>
                  </a:schemeClr>
                </a:gs>
              </a:gsLst>
              <a:lin ang="5400000" scaled="1"/>
            </a:gradFill>
            <a:ln w="12700">
              <a:solidFill>
                <a:schemeClr val="tx1"/>
              </a:solidFill>
              <a:miter lim="800000"/>
              <a:headEnd/>
              <a:tailEnd/>
            </a:ln>
            <a:effectLst/>
          </p:spPr>
          <p:txBody>
            <a:bodyPr wrap="none" tIns="91440" bIns="91440" anchor="ctr"/>
            <a:lstStyle>
              <a:defPPr>
                <a:defRPr lang="en-US"/>
              </a:defPPr>
              <a:lvl1pPr algn="l" rtl="0" fontAlgn="base">
                <a:spcBef>
                  <a:spcPct val="0"/>
                </a:spcBef>
                <a:spcAft>
                  <a:spcPct val="0"/>
                </a:spcAft>
                <a:defRPr sz="4800" kern="1200">
                  <a:solidFill>
                    <a:schemeClr val="bg1"/>
                  </a:solidFill>
                  <a:latin typeface="Arial" charset="0"/>
                  <a:ea typeface="+mn-ea"/>
                  <a:cs typeface="+mn-cs"/>
                </a:defRPr>
              </a:lvl1pPr>
              <a:lvl2pPr marL="457200" algn="l" rtl="0" fontAlgn="base">
                <a:spcBef>
                  <a:spcPct val="0"/>
                </a:spcBef>
                <a:spcAft>
                  <a:spcPct val="0"/>
                </a:spcAft>
                <a:defRPr sz="4800" kern="1200">
                  <a:solidFill>
                    <a:schemeClr val="bg1"/>
                  </a:solidFill>
                  <a:latin typeface="Arial" charset="0"/>
                  <a:ea typeface="+mn-ea"/>
                  <a:cs typeface="+mn-cs"/>
                </a:defRPr>
              </a:lvl2pPr>
              <a:lvl3pPr marL="914400" algn="l" rtl="0" fontAlgn="base">
                <a:spcBef>
                  <a:spcPct val="0"/>
                </a:spcBef>
                <a:spcAft>
                  <a:spcPct val="0"/>
                </a:spcAft>
                <a:defRPr sz="4800" kern="1200">
                  <a:solidFill>
                    <a:schemeClr val="bg1"/>
                  </a:solidFill>
                  <a:latin typeface="Arial" charset="0"/>
                  <a:ea typeface="+mn-ea"/>
                  <a:cs typeface="+mn-cs"/>
                </a:defRPr>
              </a:lvl3pPr>
              <a:lvl4pPr marL="1371600" algn="l" rtl="0" fontAlgn="base">
                <a:spcBef>
                  <a:spcPct val="0"/>
                </a:spcBef>
                <a:spcAft>
                  <a:spcPct val="0"/>
                </a:spcAft>
                <a:defRPr sz="4800" kern="1200">
                  <a:solidFill>
                    <a:schemeClr val="bg1"/>
                  </a:solidFill>
                  <a:latin typeface="Arial" charset="0"/>
                  <a:ea typeface="+mn-ea"/>
                  <a:cs typeface="+mn-cs"/>
                </a:defRPr>
              </a:lvl4pPr>
              <a:lvl5pPr marL="1828800" algn="l" rtl="0" fontAlgn="base">
                <a:spcBef>
                  <a:spcPct val="0"/>
                </a:spcBef>
                <a:spcAft>
                  <a:spcPct val="0"/>
                </a:spcAft>
                <a:defRPr sz="4800" kern="1200">
                  <a:solidFill>
                    <a:schemeClr val="bg1"/>
                  </a:solidFill>
                  <a:latin typeface="Arial" charset="0"/>
                  <a:ea typeface="+mn-ea"/>
                  <a:cs typeface="+mn-cs"/>
                </a:defRPr>
              </a:lvl5pPr>
              <a:lvl6pPr marL="2286000" algn="l" defTabSz="914400" rtl="0" eaLnBrk="1" latinLnBrk="0" hangingPunct="1">
                <a:defRPr sz="4800" kern="1200">
                  <a:solidFill>
                    <a:schemeClr val="bg1"/>
                  </a:solidFill>
                  <a:latin typeface="Arial" charset="0"/>
                  <a:ea typeface="+mn-ea"/>
                  <a:cs typeface="+mn-cs"/>
                </a:defRPr>
              </a:lvl6pPr>
              <a:lvl7pPr marL="2743200" algn="l" defTabSz="914400" rtl="0" eaLnBrk="1" latinLnBrk="0" hangingPunct="1">
                <a:defRPr sz="4800" kern="1200">
                  <a:solidFill>
                    <a:schemeClr val="bg1"/>
                  </a:solidFill>
                  <a:latin typeface="Arial" charset="0"/>
                  <a:ea typeface="+mn-ea"/>
                  <a:cs typeface="+mn-cs"/>
                </a:defRPr>
              </a:lvl7pPr>
              <a:lvl8pPr marL="3200400" algn="l" defTabSz="914400" rtl="0" eaLnBrk="1" latinLnBrk="0" hangingPunct="1">
                <a:defRPr sz="4800" kern="1200">
                  <a:solidFill>
                    <a:schemeClr val="bg1"/>
                  </a:solidFill>
                  <a:latin typeface="Arial" charset="0"/>
                  <a:ea typeface="+mn-ea"/>
                  <a:cs typeface="+mn-cs"/>
                </a:defRPr>
              </a:lvl8pPr>
              <a:lvl9pPr marL="3657600" algn="l" defTabSz="914400" rtl="0" eaLnBrk="1" latinLnBrk="0" hangingPunct="1">
                <a:defRPr sz="4800" kern="1200">
                  <a:solidFill>
                    <a:schemeClr val="bg1"/>
                  </a:solidFill>
                  <a:latin typeface="Arial" charset="0"/>
                  <a:ea typeface="+mn-ea"/>
                  <a:cs typeface="+mn-cs"/>
                </a:defRPr>
              </a:lvl9pPr>
            </a:lstStyle>
            <a:p>
              <a:pPr eaLnBrk="0" hangingPunct="0">
                <a:defRPr/>
              </a:pPr>
              <a:r>
                <a:rPr lang="en-US" altLang="ja-JP" sz="1600" dirty="0">
                  <a:solidFill>
                    <a:schemeClr val="tx1"/>
                  </a:solidFill>
                </a:rPr>
                <a:t>Application</a:t>
              </a:r>
            </a:p>
          </p:txBody>
        </p:sp>
        <p:cxnSp>
          <p:nvCxnSpPr>
            <p:cNvPr id="7176" name="AutoShape 20"/>
            <p:cNvCxnSpPr>
              <a:cxnSpLocks noChangeShapeType="1"/>
            </p:cNvCxnSpPr>
            <p:nvPr/>
          </p:nvCxnSpPr>
          <p:spPr bwMode="auto">
            <a:xfrm rot="16200000" flipH="1">
              <a:off x="2528936" y="4162247"/>
              <a:ext cx="245967" cy="231776"/>
            </a:xfrm>
            <a:prstGeom prst="bentConnector2">
              <a:avLst/>
            </a:prstGeom>
            <a:noFill/>
            <a:ln w="25400">
              <a:solidFill>
                <a:schemeClr val="tx1"/>
              </a:solidFill>
              <a:miter lim="800000"/>
              <a:headEnd/>
              <a:tailEnd/>
            </a:ln>
          </p:spPr>
        </p:cxnSp>
        <p:sp>
          <p:nvSpPr>
            <p:cNvPr id="19" name="Rectangle 18"/>
            <p:cNvSpPr>
              <a:spLocks noChangeArrowheads="1"/>
            </p:cNvSpPr>
            <p:nvPr/>
          </p:nvSpPr>
          <p:spPr bwMode="auto">
            <a:xfrm>
              <a:off x="3175002" y="5140325"/>
              <a:ext cx="2954336" cy="334963"/>
            </a:xfrm>
            <a:prstGeom prst="rect">
              <a:avLst/>
            </a:prstGeom>
            <a:gradFill rotWithShape="1">
              <a:gsLst>
                <a:gs pos="0">
                  <a:schemeClr val="bg1">
                    <a:gamma/>
                    <a:shade val="46275"/>
                    <a:invGamma/>
                  </a:schemeClr>
                </a:gs>
                <a:gs pos="50000">
                  <a:schemeClr val="bg1"/>
                </a:gs>
                <a:gs pos="100000">
                  <a:schemeClr val="bg1">
                    <a:gamma/>
                    <a:shade val="46275"/>
                    <a:invGamma/>
                  </a:schemeClr>
                </a:gs>
              </a:gsLst>
              <a:lin ang="5400000" scaled="1"/>
            </a:gradFill>
            <a:ln w="12700">
              <a:solidFill>
                <a:schemeClr val="tx1"/>
              </a:solidFill>
              <a:miter lim="800000"/>
              <a:headEnd/>
              <a:tailEnd/>
            </a:ln>
            <a:effectLst/>
          </p:spPr>
          <p:txBody>
            <a:bodyPr tIns="91440" bIns="91440" anchor="ctr"/>
            <a:lstStyle>
              <a:defPPr>
                <a:defRPr lang="en-US"/>
              </a:defPPr>
              <a:lvl1pPr algn="l" rtl="0" fontAlgn="base">
                <a:spcBef>
                  <a:spcPct val="0"/>
                </a:spcBef>
                <a:spcAft>
                  <a:spcPct val="0"/>
                </a:spcAft>
                <a:defRPr sz="4800" kern="1200">
                  <a:solidFill>
                    <a:schemeClr val="bg1"/>
                  </a:solidFill>
                  <a:latin typeface="Arial" charset="0"/>
                  <a:ea typeface="+mn-ea"/>
                  <a:cs typeface="+mn-cs"/>
                </a:defRPr>
              </a:lvl1pPr>
              <a:lvl2pPr marL="457200" algn="l" rtl="0" fontAlgn="base">
                <a:spcBef>
                  <a:spcPct val="0"/>
                </a:spcBef>
                <a:spcAft>
                  <a:spcPct val="0"/>
                </a:spcAft>
                <a:defRPr sz="4800" kern="1200">
                  <a:solidFill>
                    <a:schemeClr val="bg1"/>
                  </a:solidFill>
                  <a:latin typeface="Arial" charset="0"/>
                  <a:ea typeface="+mn-ea"/>
                  <a:cs typeface="+mn-cs"/>
                </a:defRPr>
              </a:lvl2pPr>
              <a:lvl3pPr marL="914400" algn="l" rtl="0" fontAlgn="base">
                <a:spcBef>
                  <a:spcPct val="0"/>
                </a:spcBef>
                <a:spcAft>
                  <a:spcPct val="0"/>
                </a:spcAft>
                <a:defRPr sz="4800" kern="1200">
                  <a:solidFill>
                    <a:schemeClr val="bg1"/>
                  </a:solidFill>
                  <a:latin typeface="Arial" charset="0"/>
                  <a:ea typeface="+mn-ea"/>
                  <a:cs typeface="+mn-cs"/>
                </a:defRPr>
              </a:lvl3pPr>
              <a:lvl4pPr marL="1371600" algn="l" rtl="0" fontAlgn="base">
                <a:spcBef>
                  <a:spcPct val="0"/>
                </a:spcBef>
                <a:spcAft>
                  <a:spcPct val="0"/>
                </a:spcAft>
                <a:defRPr sz="4800" kern="1200">
                  <a:solidFill>
                    <a:schemeClr val="bg1"/>
                  </a:solidFill>
                  <a:latin typeface="Arial" charset="0"/>
                  <a:ea typeface="+mn-ea"/>
                  <a:cs typeface="+mn-cs"/>
                </a:defRPr>
              </a:lvl4pPr>
              <a:lvl5pPr marL="1828800" algn="l" rtl="0" fontAlgn="base">
                <a:spcBef>
                  <a:spcPct val="0"/>
                </a:spcBef>
                <a:spcAft>
                  <a:spcPct val="0"/>
                </a:spcAft>
                <a:defRPr sz="4800" kern="1200">
                  <a:solidFill>
                    <a:schemeClr val="bg1"/>
                  </a:solidFill>
                  <a:latin typeface="Arial" charset="0"/>
                  <a:ea typeface="+mn-ea"/>
                  <a:cs typeface="+mn-cs"/>
                </a:defRPr>
              </a:lvl5pPr>
              <a:lvl6pPr marL="2286000" algn="l" defTabSz="914400" rtl="0" eaLnBrk="1" latinLnBrk="0" hangingPunct="1">
                <a:defRPr sz="4800" kern="1200">
                  <a:solidFill>
                    <a:schemeClr val="bg1"/>
                  </a:solidFill>
                  <a:latin typeface="Arial" charset="0"/>
                  <a:ea typeface="+mn-ea"/>
                  <a:cs typeface="+mn-cs"/>
                </a:defRPr>
              </a:lvl6pPr>
              <a:lvl7pPr marL="2743200" algn="l" defTabSz="914400" rtl="0" eaLnBrk="1" latinLnBrk="0" hangingPunct="1">
                <a:defRPr sz="4800" kern="1200">
                  <a:solidFill>
                    <a:schemeClr val="bg1"/>
                  </a:solidFill>
                  <a:latin typeface="Arial" charset="0"/>
                  <a:ea typeface="+mn-ea"/>
                  <a:cs typeface="+mn-cs"/>
                </a:defRPr>
              </a:lvl7pPr>
              <a:lvl8pPr marL="3200400" algn="l" defTabSz="914400" rtl="0" eaLnBrk="1" latinLnBrk="0" hangingPunct="1">
                <a:defRPr sz="4800" kern="1200">
                  <a:solidFill>
                    <a:schemeClr val="bg1"/>
                  </a:solidFill>
                  <a:latin typeface="Arial" charset="0"/>
                  <a:ea typeface="+mn-ea"/>
                  <a:cs typeface="+mn-cs"/>
                </a:defRPr>
              </a:lvl8pPr>
              <a:lvl9pPr marL="3657600" algn="l" defTabSz="914400" rtl="0" eaLnBrk="1" latinLnBrk="0" hangingPunct="1">
                <a:defRPr sz="4800" kern="1200">
                  <a:solidFill>
                    <a:schemeClr val="bg1"/>
                  </a:solidFill>
                  <a:latin typeface="Arial" charset="0"/>
                  <a:ea typeface="+mn-ea"/>
                  <a:cs typeface="+mn-cs"/>
                </a:defRPr>
              </a:lvl9pPr>
            </a:lstStyle>
            <a:p>
              <a:pPr eaLnBrk="0" hangingPunct="0">
                <a:defRPr/>
              </a:pPr>
              <a:r>
                <a:rPr lang="en-US" altLang="ja-JP" sz="1600" dirty="0">
                  <a:solidFill>
                    <a:schemeClr val="tx1"/>
                  </a:solidFill>
                </a:rPr>
                <a:t>Selection</a:t>
              </a:r>
            </a:p>
          </p:txBody>
        </p:sp>
        <p:cxnSp>
          <p:nvCxnSpPr>
            <p:cNvPr id="7178" name="AutoShape 15"/>
            <p:cNvCxnSpPr>
              <a:cxnSpLocks noChangeShapeType="1"/>
            </p:cNvCxnSpPr>
            <p:nvPr/>
          </p:nvCxnSpPr>
          <p:spPr bwMode="auto">
            <a:xfrm rot="16200000" flipH="1">
              <a:off x="3336165" y="5482547"/>
              <a:ext cx="245967" cy="231776"/>
            </a:xfrm>
            <a:prstGeom prst="bentConnector2">
              <a:avLst/>
            </a:prstGeom>
            <a:noFill/>
            <a:ln w="25400">
              <a:solidFill>
                <a:schemeClr val="tx1"/>
              </a:solidFill>
              <a:miter lim="800000"/>
              <a:headEnd/>
              <a:tailEnd/>
            </a:ln>
          </p:spPr>
        </p:cxnSp>
        <p:sp>
          <p:nvSpPr>
            <p:cNvPr id="7179" name="Rectangle 20"/>
            <p:cNvSpPr>
              <a:spLocks noChangeArrowheads="1"/>
            </p:cNvSpPr>
            <p:nvPr/>
          </p:nvSpPr>
          <p:spPr bwMode="auto">
            <a:xfrm>
              <a:off x="3176591" y="4697080"/>
              <a:ext cx="2952763" cy="334833"/>
            </a:xfrm>
            <a:prstGeom prst="rect">
              <a:avLst/>
            </a:prstGeom>
            <a:gradFill rotWithShape="1">
              <a:gsLst>
                <a:gs pos="0">
                  <a:srgbClr val="765E2F"/>
                </a:gs>
                <a:gs pos="50000">
                  <a:srgbClr val="FFCC66"/>
                </a:gs>
                <a:gs pos="100000">
                  <a:srgbClr val="765E2F"/>
                </a:gs>
              </a:gsLst>
              <a:lin ang="5400000" scaled="1"/>
            </a:gradFill>
            <a:ln w="12700">
              <a:solidFill>
                <a:schemeClr val="tx1"/>
              </a:solidFill>
              <a:miter lim="800000"/>
              <a:headEnd/>
              <a:tailEnd/>
            </a:ln>
          </p:spPr>
          <p:txBody>
            <a:bodyPr wrap="none" tIns="91440" bIns="91440" anchor="ctr"/>
            <a:lstStyle/>
            <a:p>
              <a:pPr eaLnBrk="0" hangingPunct="0"/>
              <a:r>
                <a:rPr lang="en-US" altLang="ja-JP" sz="1600">
                  <a:solidFill>
                    <a:schemeClr val="tx1"/>
                  </a:solidFill>
                </a:rPr>
                <a:t>Elements</a:t>
              </a:r>
            </a:p>
          </p:txBody>
        </p:sp>
        <p:cxnSp>
          <p:nvCxnSpPr>
            <p:cNvPr id="7180" name="AutoShape 15"/>
            <p:cNvCxnSpPr>
              <a:cxnSpLocks noChangeShapeType="1"/>
            </p:cNvCxnSpPr>
            <p:nvPr/>
          </p:nvCxnSpPr>
          <p:spPr bwMode="auto">
            <a:xfrm rot="16200000" flipH="1">
              <a:off x="2937720" y="4625625"/>
              <a:ext cx="245967" cy="231776"/>
            </a:xfrm>
            <a:prstGeom prst="bentConnector2">
              <a:avLst/>
            </a:prstGeom>
            <a:noFill/>
            <a:ln w="25400">
              <a:solidFill>
                <a:schemeClr val="tx1"/>
              </a:solidFill>
              <a:miter lim="800000"/>
              <a:headEnd/>
              <a:tailEnd/>
            </a:ln>
          </p:spPr>
        </p:cxnSp>
        <p:sp>
          <p:nvSpPr>
            <p:cNvPr id="23" name="Rectangle 22"/>
            <p:cNvSpPr>
              <a:spLocks noChangeArrowheads="1"/>
            </p:cNvSpPr>
            <p:nvPr/>
          </p:nvSpPr>
          <p:spPr bwMode="auto">
            <a:xfrm>
              <a:off x="1976440" y="3379789"/>
              <a:ext cx="2952749" cy="334962"/>
            </a:xfrm>
            <a:prstGeom prst="rect">
              <a:avLst/>
            </a:prstGeom>
            <a:gradFill rotWithShape="1">
              <a:gsLst>
                <a:gs pos="0">
                  <a:schemeClr val="bg1">
                    <a:gamma/>
                    <a:shade val="46275"/>
                    <a:invGamma/>
                  </a:schemeClr>
                </a:gs>
                <a:gs pos="50000">
                  <a:schemeClr val="bg1"/>
                </a:gs>
                <a:gs pos="100000">
                  <a:schemeClr val="bg1">
                    <a:gamma/>
                    <a:shade val="46275"/>
                    <a:invGamma/>
                  </a:schemeClr>
                </a:gs>
              </a:gsLst>
              <a:lin ang="5400000" scaled="1"/>
            </a:gradFill>
            <a:ln w="12700">
              <a:solidFill>
                <a:schemeClr val="tx1"/>
              </a:solidFill>
              <a:miter lim="800000"/>
              <a:headEnd/>
              <a:tailEnd/>
            </a:ln>
            <a:effectLst/>
          </p:spPr>
          <p:txBody>
            <a:bodyPr wrap="none" tIns="91440" bIns="91440" anchor="ctr"/>
            <a:lstStyle>
              <a:defPPr>
                <a:defRPr lang="en-US"/>
              </a:defPPr>
              <a:lvl1pPr algn="l" rtl="0" fontAlgn="base">
                <a:spcBef>
                  <a:spcPct val="0"/>
                </a:spcBef>
                <a:spcAft>
                  <a:spcPct val="0"/>
                </a:spcAft>
                <a:defRPr sz="4800" kern="1200">
                  <a:solidFill>
                    <a:schemeClr val="bg1"/>
                  </a:solidFill>
                  <a:latin typeface="Arial" charset="0"/>
                  <a:ea typeface="+mn-ea"/>
                  <a:cs typeface="+mn-cs"/>
                </a:defRPr>
              </a:lvl1pPr>
              <a:lvl2pPr marL="457200" algn="l" rtl="0" fontAlgn="base">
                <a:spcBef>
                  <a:spcPct val="0"/>
                </a:spcBef>
                <a:spcAft>
                  <a:spcPct val="0"/>
                </a:spcAft>
                <a:defRPr sz="4800" kern="1200">
                  <a:solidFill>
                    <a:schemeClr val="bg1"/>
                  </a:solidFill>
                  <a:latin typeface="Arial" charset="0"/>
                  <a:ea typeface="+mn-ea"/>
                  <a:cs typeface="+mn-cs"/>
                </a:defRPr>
              </a:lvl2pPr>
              <a:lvl3pPr marL="914400" algn="l" rtl="0" fontAlgn="base">
                <a:spcBef>
                  <a:spcPct val="0"/>
                </a:spcBef>
                <a:spcAft>
                  <a:spcPct val="0"/>
                </a:spcAft>
                <a:defRPr sz="4800" kern="1200">
                  <a:solidFill>
                    <a:schemeClr val="bg1"/>
                  </a:solidFill>
                  <a:latin typeface="Arial" charset="0"/>
                  <a:ea typeface="+mn-ea"/>
                  <a:cs typeface="+mn-cs"/>
                </a:defRPr>
              </a:lvl3pPr>
              <a:lvl4pPr marL="1371600" algn="l" rtl="0" fontAlgn="base">
                <a:spcBef>
                  <a:spcPct val="0"/>
                </a:spcBef>
                <a:spcAft>
                  <a:spcPct val="0"/>
                </a:spcAft>
                <a:defRPr sz="4800" kern="1200">
                  <a:solidFill>
                    <a:schemeClr val="bg1"/>
                  </a:solidFill>
                  <a:latin typeface="Arial" charset="0"/>
                  <a:ea typeface="+mn-ea"/>
                  <a:cs typeface="+mn-cs"/>
                </a:defRPr>
              </a:lvl4pPr>
              <a:lvl5pPr marL="1828800" algn="l" rtl="0" fontAlgn="base">
                <a:spcBef>
                  <a:spcPct val="0"/>
                </a:spcBef>
                <a:spcAft>
                  <a:spcPct val="0"/>
                </a:spcAft>
                <a:defRPr sz="4800" kern="1200">
                  <a:solidFill>
                    <a:schemeClr val="bg1"/>
                  </a:solidFill>
                  <a:latin typeface="Arial" charset="0"/>
                  <a:ea typeface="+mn-ea"/>
                  <a:cs typeface="+mn-cs"/>
                </a:defRPr>
              </a:lvl5pPr>
              <a:lvl6pPr marL="2286000" algn="l" defTabSz="914400" rtl="0" eaLnBrk="1" latinLnBrk="0" hangingPunct="1">
                <a:defRPr sz="4800" kern="1200">
                  <a:solidFill>
                    <a:schemeClr val="bg1"/>
                  </a:solidFill>
                  <a:latin typeface="Arial" charset="0"/>
                  <a:ea typeface="+mn-ea"/>
                  <a:cs typeface="+mn-cs"/>
                </a:defRPr>
              </a:lvl6pPr>
              <a:lvl7pPr marL="2743200" algn="l" defTabSz="914400" rtl="0" eaLnBrk="1" latinLnBrk="0" hangingPunct="1">
                <a:defRPr sz="4800" kern="1200">
                  <a:solidFill>
                    <a:schemeClr val="bg1"/>
                  </a:solidFill>
                  <a:latin typeface="Arial" charset="0"/>
                  <a:ea typeface="+mn-ea"/>
                  <a:cs typeface="+mn-cs"/>
                </a:defRPr>
              </a:lvl7pPr>
              <a:lvl8pPr marL="3200400" algn="l" defTabSz="914400" rtl="0" eaLnBrk="1" latinLnBrk="0" hangingPunct="1">
                <a:defRPr sz="4800" kern="1200">
                  <a:solidFill>
                    <a:schemeClr val="bg1"/>
                  </a:solidFill>
                  <a:latin typeface="Arial" charset="0"/>
                  <a:ea typeface="+mn-ea"/>
                  <a:cs typeface="+mn-cs"/>
                </a:defRPr>
              </a:lvl8pPr>
              <a:lvl9pPr marL="3657600" algn="l" defTabSz="914400" rtl="0" eaLnBrk="1" latinLnBrk="0" hangingPunct="1">
                <a:defRPr sz="4800" kern="1200">
                  <a:solidFill>
                    <a:schemeClr val="bg1"/>
                  </a:solidFill>
                  <a:latin typeface="Arial" charset="0"/>
                  <a:ea typeface="+mn-ea"/>
                  <a:cs typeface="+mn-cs"/>
                </a:defRPr>
              </a:lvl9pPr>
            </a:lstStyle>
            <a:p>
              <a:pPr eaLnBrk="0" hangingPunct="0">
                <a:defRPr/>
              </a:pPr>
              <a:r>
                <a:rPr lang="en-US" altLang="ja-JP" sz="1600" dirty="0" err="1" smtClean="0">
                  <a:solidFill>
                    <a:schemeClr val="tx1"/>
                  </a:solidFill>
                </a:rPr>
                <a:t>ExternalCommandData</a:t>
              </a:r>
              <a:endParaRPr lang="en-US" altLang="ja-JP" sz="1600" dirty="0">
                <a:solidFill>
                  <a:schemeClr val="tx1"/>
                </a:solidFill>
              </a:endParaRPr>
            </a:p>
          </p:txBody>
        </p:sp>
        <p:cxnSp>
          <p:nvCxnSpPr>
            <p:cNvPr id="7182" name="AutoShape 20"/>
            <p:cNvCxnSpPr>
              <a:cxnSpLocks noChangeShapeType="1"/>
            </p:cNvCxnSpPr>
            <p:nvPr/>
          </p:nvCxnSpPr>
          <p:spPr bwMode="auto">
            <a:xfrm rot="16200000" flipH="1">
              <a:off x="2145554" y="3721847"/>
              <a:ext cx="245967" cy="231776"/>
            </a:xfrm>
            <a:prstGeom prst="bentConnector2">
              <a:avLst/>
            </a:prstGeom>
            <a:noFill/>
            <a:ln w="25400">
              <a:solidFill>
                <a:schemeClr val="tx1"/>
              </a:solidFill>
              <a:miter lim="800000"/>
              <a:headEnd/>
              <a:tailEnd/>
            </a:ln>
          </p:spPr>
        </p:cxnSp>
        <p:sp>
          <p:nvSpPr>
            <p:cNvPr id="7183" name="Rectangle 24"/>
            <p:cNvSpPr>
              <a:spLocks noChangeArrowheads="1"/>
            </p:cNvSpPr>
            <p:nvPr/>
          </p:nvSpPr>
          <p:spPr bwMode="auto">
            <a:xfrm>
              <a:off x="3557575" y="5569080"/>
              <a:ext cx="2952763" cy="334833"/>
            </a:xfrm>
            <a:prstGeom prst="rect">
              <a:avLst/>
            </a:prstGeom>
            <a:gradFill rotWithShape="1">
              <a:gsLst>
                <a:gs pos="0">
                  <a:srgbClr val="765E2F"/>
                </a:gs>
                <a:gs pos="50000">
                  <a:srgbClr val="FFCC66"/>
                </a:gs>
                <a:gs pos="100000">
                  <a:srgbClr val="765E2F"/>
                </a:gs>
              </a:gsLst>
              <a:lin ang="5400000" scaled="1"/>
            </a:gradFill>
            <a:ln w="12700">
              <a:solidFill>
                <a:schemeClr val="tx1"/>
              </a:solidFill>
              <a:miter lim="800000"/>
              <a:headEnd/>
              <a:tailEnd/>
            </a:ln>
          </p:spPr>
          <p:txBody>
            <a:bodyPr wrap="none" tIns="91440" bIns="91440" anchor="ctr"/>
            <a:lstStyle/>
            <a:p>
              <a:pPr eaLnBrk="0" hangingPunct="0"/>
              <a:r>
                <a:rPr lang="en-US" altLang="ja-JP" sz="1600">
                  <a:solidFill>
                    <a:schemeClr val="tx1"/>
                  </a:solidFill>
                </a:rPr>
                <a:t>Elements</a:t>
              </a:r>
            </a:p>
          </p:txBody>
        </p:sp>
      </p:gr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bwMode="auto">
          <a:xfrm>
            <a:off x="311150" y="287338"/>
            <a:ext cx="8329613" cy="588962"/>
          </a:xfrm>
          <a:noFill/>
          <a:ln>
            <a:miter lim="800000"/>
            <a:headEnd/>
            <a:tailEnd/>
          </a:ln>
        </p:spPr>
        <p:txBody>
          <a:bodyPr vert="horz" wrap="square" numCol="1" anchor="t" anchorCtr="0" compatLnSpc="1">
            <a:prstTxWarp prst="textNoShape">
              <a:avLst/>
            </a:prstTxWarp>
          </a:bodyPr>
          <a:lstStyle/>
          <a:p>
            <a:pPr eaLnBrk="1" hangingPunct="1"/>
            <a:r>
              <a:rPr lang="en-GB" smtClean="0">
                <a:cs typeface="Arial" charset="0"/>
              </a:rPr>
              <a:t>Accessing Revit Elements</a:t>
            </a:r>
          </a:p>
        </p:txBody>
      </p:sp>
      <p:sp>
        <p:nvSpPr>
          <p:cNvPr id="30723" name="Rectangle 3"/>
          <p:cNvSpPr>
            <a:spLocks noGrp="1" noChangeArrowheads="1"/>
          </p:cNvSpPr>
          <p:nvPr>
            <p:ph idx="1"/>
          </p:nvPr>
        </p:nvSpPr>
        <p:spPr>
          <a:xfrm>
            <a:off x="311150" y="1076325"/>
            <a:ext cx="8340725" cy="5160963"/>
          </a:xfrm>
        </p:spPr>
        <p:txBody>
          <a:bodyPr vert="horz" wrap="square" numCol="1" anchor="t" anchorCtr="0" compatLnSpc="1">
            <a:prstTxWarp prst="textNoShape">
              <a:avLst/>
            </a:prstTxWarp>
          </a:bodyPr>
          <a:lstStyle/>
          <a:p>
            <a:pPr marL="0" indent="0" eaLnBrk="1" hangingPunct="1">
              <a:buFontTx/>
              <a:buNone/>
            </a:pPr>
            <a:r>
              <a:rPr lang="en-US" smtClean="0">
                <a:cs typeface="Arial" charset="0"/>
              </a:rPr>
              <a:t>Two “Elements” return in different form		</a:t>
            </a:r>
            <a:endParaRPr lang="en-US" smtClean="0">
              <a:cs typeface="Arial" charset="0"/>
              <a:sym typeface="Wingdings" pitchFamily="2" charset="2"/>
            </a:endParaRPr>
          </a:p>
          <a:p>
            <a:pPr marL="342900" lvl="1" indent="-228600" eaLnBrk="1" hangingPunct="1"/>
            <a:r>
              <a:rPr lang="en-GB" smtClean="0">
                <a:cs typeface="Arial" charset="0"/>
                <a:sym typeface="Wingdings" pitchFamily="2" charset="2"/>
              </a:rPr>
              <a:t>Document.Selection.Elements </a:t>
            </a:r>
          </a:p>
          <a:p>
            <a:pPr marL="625475" lvl="2" indent="-228600" eaLnBrk="1" hangingPunct="1"/>
            <a:r>
              <a:rPr lang="en-GB" smtClean="0">
                <a:cs typeface="Arial" charset="0"/>
                <a:sym typeface="Wingdings" pitchFamily="2" charset="2"/>
              </a:rPr>
              <a:t>Returns ElementSet</a:t>
            </a:r>
          </a:p>
          <a:p>
            <a:pPr marL="625475" lvl="2" indent="-228600" eaLnBrk="1" hangingPunct="1"/>
            <a:r>
              <a:rPr lang="en-GB" smtClean="0">
                <a:cs typeface="Arial" charset="0"/>
                <a:sym typeface="Wingdings" pitchFamily="2" charset="2"/>
              </a:rPr>
              <a:t>We can use ForEach (or foreach), Size, Contains test</a:t>
            </a:r>
          </a:p>
          <a:p>
            <a:pPr marL="342900" lvl="1" indent="-228600" eaLnBrk="1" hangingPunct="1">
              <a:buFont typeface="Wingdings" pitchFamily="2" charset="2"/>
              <a:buNone/>
            </a:pPr>
            <a:endParaRPr lang="en-GB" b="1" smtClean="0">
              <a:latin typeface="Courier New" pitchFamily="49" charset="0"/>
              <a:cs typeface="Arial" charset="0"/>
            </a:endParaRPr>
          </a:p>
          <a:p>
            <a:pPr marL="342900" lvl="1" indent="-228600" eaLnBrk="1" hangingPunct="1"/>
            <a:r>
              <a:rPr lang="en-GB" smtClean="0">
                <a:cs typeface="Arial" charset="0"/>
              </a:rPr>
              <a:t>Document.Elements</a:t>
            </a:r>
          </a:p>
          <a:p>
            <a:pPr marL="625475" lvl="2" indent="-228600" eaLnBrk="1" hangingPunct="1"/>
            <a:r>
              <a:rPr lang="en-GB" smtClean="0">
                <a:cs typeface="Arial" charset="0"/>
              </a:rPr>
              <a:t>Returns ElementIterator</a:t>
            </a:r>
          </a:p>
          <a:p>
            <a:pPr marL="625475" lvl="2" indent="-228600" eaLnBrk="1" hangingPunct="1"/>
            <a:r>
              <a:rPr lang="en-GB" smtClean="0">
                <a:cs typeface="Arial" charset="0"/>
              </a:rPr>
              <a:t>We go through iterator.MoveNext() and iterator.Current()</a:t>
            </a:r>
          </a:p>
          <a:p>
            <a:pPr marL="625475" lvl="2" indent="-228600" eaLnBrk="1" hangingPunct="1"/>
            <a:r>
              <a:rPr lang="en-GB" smtClean="0">
                <a:cs typeface="Arial" charset="0"/>
              </a:rPr>
              <a:t>(We often put in the ElementSet for easier manipulation)</a:t>
            </a:r>
          </a:p>
          <a:p>
            <a:pPr marL="625475" lvl="2" indent="-228600" eaLnBrk="1" hangingPunct="1"/>
            <a:r>
              <a:rPr lang="en-GB" smtClean="0">
                <a:solidFill>
                  <a:srgbClr val="006699"/>
                </a:solidFill>
                <a:cs typeface="Arial" charset="0"/>
              </a:rPr>
              <a:t>This is the one we want to take a look today </a:t>
            </a:r>
          </a:p>
          <a:p>
            <a:pPr marL="625475" lvl="2" indent="-228600" eaLnBrk="1" hangingPunct="1"/>
            <a:endParaRPr lang="en-GB" smtClean="0">
              <a:cs typeface="Arial" charset="0"/>
            </a:endParaRPr>
          </a:p>
          <a:p>
            <a:pPr marL="342900" lvl="1" indent="-228600" eaLnBrk="1" hangingPunct="1">
              <a:buFont typeface="Wingdings" pitchFamily="2" charset="2"/>
              <a:buNone/>
            </a:pPr>
            <a:endParaRPr lang="en-GB" smtClean="0">
              <a:cs typeface="Arial" charset="0"/>
            </a:endParaRPr>
          </a:p>
          <a:p>
            <a:pPr marL="0" indent="0" eaLnBrk="1" hangingPunct="1">
              <a:buFont typeface="Arial" charset="0"/>
              <a:buNone/>
            </a:pPr>
            <a:endParaRPr lang="en-US" smtClean="0">
              <a:cs typeface="Arial" charset="0"/>
            </a:endParaRPr>
          </a:p>
          <a:p>
            <a:pPr lvl="3" eaLnBrk="1" hangingPunct="1">
              <a:buFont typeface="Wingdings" pitchFamily="2" charset="2"/>
              <a:buNone/>
            </a:pPr>
            <a:endParaRPr lang="en-US" smtClean="0">
              <a:cs typeface="Arial" charset="0"/>
            </a:endParaRPr>
          </a:p>
        </p:txBody>
      </p:sp>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bwMode="auto">
          <a:xfrm>
            <a:off x="311150" y="287338"/>
            <a:ext cx="8329613" cy="588962"/>
          </a:xfrm>
          <a:noFill/>
          <a:ln>
            <a:miter lim="800000"/>
            <a:headEnd/>
            <a:tailEnd/>
          </a:ln>
        </p:spPr>
        <p:txBody>
          <a:bodyPr vert="horz" wrap="square" numCol="1" anchor="t" anchorCtr="0" compatLnSpc="1">
            <a:prstTxWarp prst="textNoShape">
              <a:avLst/>
            </a:prstTxWarp>
          </a:bodyPr>
          <a:lstStyle/>
          <a:p>
            <a:pPr eaLnBrk="1" hangingPunct="1"/>
            <a:r>
              <a:rPr lang="en-GB" smtClean="0">
                <a:cs typeface="Arial" charset="0"/>
              </a:rPr>
              <a:t>Identifying Revit Elements</a:t>
            </a:r>
          </a:p>
        </p:txBody>
      </p:sp>
      <p:sp>
        <p:nvSpPr>
          <p:cNvPr id="8195" name="Rectangle 3"/>
          <p:cNvSpPr>
            <a:spLocks noGrp="1" noChangeArrowheads="1"/>
          </p:cNvSpPr>
          <p:nvPr>
            <p:ph idx="1"/>
          </p:nvPr>
        </p:nvSpPr>
        <p:spPr>
          <a:xfrm>
            <a:off x="311150" y="1076325"/>
            <a:ext cx="8340725" cy="5160963"/>
          </a:xfrm>
        </p:spPr>
        <p:txBody>
          <a:bodyPr vert="horz" wrap="square" numCol="1" anchor="t" anchorCtr="0" compatLnSpc="1">
            <a:prstTxWarp prst="textNoShape">
              <a:avLst/>
            </a:prstTxWarp>
          </a:bodyPr>
          <a:lstStyle/>
          <a:p>
            <a:pPr marL="0" indent="0" eaLnBrk="1" hangingPunct="1">
              <a:buFontTx/>
              <a:buNone/>
            </a:pPr>
            <a:r>
              <a:rPr lang="en-US" smtClean="0">
                <a:cs typeface="Arial" charset="0"/>
              </a:rPr>
              <a:t>Identifying Revit elements can be brain twisting </a:t>
            </a:r>
          </a:p>
          <a:p>
            <a:pPr marL="0" indent="0" eaLnBrk="1" hangingPunct="1">
              <a:buFontTx/>
              <a:buNone/>
            </a:pPr>
            <a:endParaRPr lang="en-US" smtClean="0">
              <a:cs typeface="Arial" charset="0"/>
            </a:endParaRPr>
          </a:p>
          <a:p>
            <a:pPr marL="0" indent="0" eaLnBrk="1" hangingPunct="1">
              <a:buFontTx/>
              <a:buNone/>
            </a:pPr>
            <a:r>
              <a:rPr lang="en-US" smtClean="0">
                <a:cs typeface="Arial" charset="0"/>
              </a:rPr>
              <a:t>Normally, we can determine objects by object types or classes </a:t>
            </a:r>
          </a:p>
          <a:p>
            <a:pPr marL="0" indent="0" eaLnBrk="1" hangingPunct="1">
              <a:buFontTx/>
              <a:buNone/>
            </a:pPr>
            <a:endParaRPr lang="en-US" smtClean="0">
              <a:cs typeface="Arial" charset="0"/>
            </a:endParaRPr>
          </a:p>
          <a:p>
            <a:pPr marL="0" indent="0" eaLnBrk="1" hangingPunct="1">
              <a:buFontTx/>
              <a:buNone/>
            </a:pPr>
            <a:r>
              <a:rPr lang="en-US" smtClean="0">
                <a:cs typeface="Arial" charset="0"/>
              </a:rPr>
              <a:t>Does this apply to Revit?  </a:t>
            </a:r>
          </a:p>
        </p:txBody>
      </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bwMode="auto">
          <a:xfrm>
            <a:off x="311150" y="287338"/>
            <a:ext cx="8329613" cy="588962"/>
          </a:xfrm>
          <a:noFill/>
          <a:ln>
            <a:miter lim="800000"/>
            <a:headEnd/>
            <a:tailEnd/>
          </a:ln>
        </p:spPr>
        <p:txBody>
          <a:bodyPr vert="horz" wrap="square" numCol="1" anchor="t" anchorCtr="0" compatLnSpc="1">
            <a:prstTxWarp prst="textNoShape">
              <a:avLst/>
            </a:prstTxWarp>
          </a:bodyPr>
          <a:lstStyle/>
          <a:p>
            <a:pPr eaLnBrk="1" hangingPunct="1"/>
            <a:r>
              <a:rPr lang="en-GB" smtClean="0">
                <a:cs typeface="Arial" charset="0"/>
              </a:rPr>
              <a:t>Revit Object Model</a:t>
            </a:r>
          </a:p>
        </p:txBody>
      </p:sp>
      <p:sp>
        <p:nvSpPr>
          <p:cNvPr id="9219" name="Rectangle 3"/>
          <p:cNvSpPr>
            <a:spLocks noGrp="1" noChangeArrowheads="1"/>
          </p:cNvSpPr>
          <p:nvPr>
            <p:ph idx="1"/>
          </p:nvPr>
        </p:nvSpPr>
        <p:spPr>
          <a:xfrm>
            <a:off x="311150" y="1076325"/>
            <a:ext cx="8340725" cy="5160963"/>
          </a:xfrm>
        </p:spPr>
        <p:txBody>
          <a:bodyPr vert="horz" wrap="square" numCol="1" anchor="t" anchorCtr="0" compatLnSpc="1">
            <a:prstTxWarp prst="textNoShape">
              <a:avLst/>
            </a:prstTxWarp>
          </a:bodyPr>
          <a:lstStyle/>
          <a:p>
            <a:pPr marL="0" indent="0" eaLnBrk="1" hangingPunct="1">
              <a:buFontTx/>
              <a:buNone/>
            </a:pPr>
            <a:endParaRPr lang="en-GB" smtClean="0">
              <a:cs typeface="Arial" charset="0"/>
            </a:endParaRPr>
          </a:p>
        </p:txBody>
      </p:sp>
      <p:pic>
        <p:nvPicPr>
          <p:cNvPr id="10244" name="Picture 4" descr="Revit API Diagram"/>
          <p:cNvPicPr>
            <a:picLocks noChangeAspect="1" noChangeArrowheads="1"/>
          </p:cNvPicPr>
          <p:nvPr/>
        </p:nvPicPr>
        <p:blipFill>
          <a:blip r:embed="rId3"/>
          <a:srcRect/>
          <a:stretch>
            <a:fillRect/>
          </a:stretch>
        </p:blipFill>
        <p:spPr bwMode="auto">
          <a:xfrm>
            <a:off x="311150" y="138113"/>
            <a:ext cx="8451850" cy="6215062"/>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bwMode="auto">
          <a:xfrm>
            <a:off x="311150" y="287338"/>
            <a:ext cx="8329613" cy="588962"/>
          </a:xfrm>
          <a:noFill/>
          <a:ln>
            <a:miter lim="800000"/>
            <a:headEnd/>
            <a:tailEnd/>
          </a:ln>
        </p:spPr>
        <p:txBody>
          <a:bodyPr vert="horz" wrap="square" numCol="1" anchor="t" anchorCtr="0" compatLnSpc="1">
            <a:prstTxWarp prst="textNoShape">
              <a:avLst/>
            </a:prstTxWarp>
          </a:bodyPr>
          <a:lstStyle/>
          <a:p>
            <a:pPr eaLnBrk="1" hangingPunct="1"/>
            <a:endParaRPr lang="en-GB" smtClean="0">
              <a:cs typeface="Arial" charset="0"/>
            </a:endParaRPr>
          </a:p>
        </p:txBody>
      </p:sp>
      <p:sp>
        <p:nvSpPr>
          <p:cNvPr id="9219" name="Rectangle 3"/>
          <p:cNvSpPr>
            <a:spLocks noGrp="1" noChangeArrowheads="1"/>
          </p:cNvSpPr>
          <p:nvPr>
            <p:ph idx="1"/>
          </p:nvPr>
        </p:nvSpPr>
        <p:spPr>
          <a:xfrm>
            <a:off x="311150" y="1076325"/>
            <a:ext cx="8340725" cy="5160963"/>
          </a:xfrm>
        </p:spPr>
        <p:txBody>
          <a:bodyPr vert="horz" wrap="square" numCol="1" anchor="t" anchorCtr="0" compatLnSpc="1">
            <a:prstTxWarp prst="textNoShape">
              <a:avLst/>
            </a:prstTxWarp>
          </a:bodyPr>
          <a:lstStyle/>
          <a:p>
            <a:pPr marL="0" indent="0" eaLnBrk="1" hangingPunct="1">
              <a:buFontTx/>
              <a:buNone/>
            </a:pPr>
            <a:endParaRPr lang="en-GB" smtClean="0">
              <a:cs typeface="Arial" charset="0"/>
            </a:endParaRPr>
          </a:p>
        </p:txBody>
      </p:sp>
      <p:pic>
        <p:nvPicPr>
          <p:cNvPr id="11268" name="Picture 4" descr="class hierarchy elements 2 w title.PNG"/>
          <p:cNvPicPr>
            <a:picLocks noChangeAspect="1" noChangeArrowheads="1"/>
          </p:cNvPicPr>
          <p:nvPr/>
        </p:nvPicPr>
        <p:blipFill>
          <a:blip r:embed="rId3"/>
          <a:srcRect/>
          <a:stretch>
            <a:fillRect/>
          </a:stretch>
        </p:blipFill>
        <p:spPr bwMode="auto">
          <a:xfrm>
            <a:off x="817563" y="142875"/>
            <a:ext cx="3989387" cy="6570663"/>
          </a:xfrm>
          <a:prstGeom prst="rect">
            <a:avLst/>
          </a:prstGeom>
          <a:noFill/>
          <a:ln w="9525">
            <a:noFill/>
            <a:miter lim="800000"/>
            <a:headEnd/>
            <a:tailEnd/>
          </a:ln>
        </p:spPr>
      </p:pic>
      <p:pic>
        <p:nvPicPr>
          <p:cNvPr id="11269" name="Picture 5" descr="class hierarchy symbols.PNG"/>
          <p:cNvPicPr>
            <a:picLocks noChangeAspect="1" noChangeArrowheads="1"/>
          </p:cNvPicPr>
          <p:nvPr/>
        </p:nvPicPr>
        <p:blipFill>
          <a:blip r:embed="rId4"/>
          <a:srcRect/>
          <a:stretch>
            <a:fillRect/>
          </a:stretch>
        </p:blipFill>
        <p:spPr bwMode="auto">
          <a:xfrm>
            <a:off x="5214938" y="138113"/>
            <a:ext cx="2581275" cy="5862637"/>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Text Slid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12971</TotalTime>
  <Words>2542</Words>
  <PresentationFormat>On-screen Show (4:3)</PresentationFormat>
  <Paragraphs>729</Paragraphs>
  <Slides>35</Slides>
  <Notes>34</Notes>
  <HiddenSlides>1</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35</vt:i4>
      </vt:variant>
    </vt:vector>
  </HeadingPairs>
  <TitlesOfParts>
    <vt:vector size="42" baseType="lpstr">
      <vt:lpstr>Arial</vt:lpstr>
      <vt:lpstr>Calibri</vt:lpstr>
      <vt:lpstr>Wingdings</vt:lpstr>
      <vt:lpstr>Courier New</vt:lpstr>
      <vt:lpstr>ＭＳ Ｐゴシック</vt:lpstr>
      <vt:lpstr>Lucida Console</vt:lpstr>
      <vt:lpstr>Text Slide</vt:lpstr>
      <vt:lpstr>A Closer Look at the Database with Revit API</vt:lpstr>
      <vt:lpstr>About the Speaker:</vt:lpstr>
      <vt:lpstr>Goal and Motivation</vt:lpstr>
      <vt:lpstr>Agenda</vt:lpstr>
      <vt:lpstr>Element list in Revit</vt:lpstr>
      <vt:lpstr>Accessing Revit Elements</vt:lpstr>
      <vt:lpstr>Identifying Revit Elements</vt:lpstr>
      <vt:lpstr>Revit Object Model</vt:lpstr>
      <vt:lpstr>Slide 9</vt:lpstr>
      <vt:lpstr>Subset of Object Model</vt:lpstr>
      <vt:lpstr>Subset of Object Model</vt:lpstr>
      <vt:lpstr>Revit Database Structure </vt:lpstr>
      <vt:lpstr>RvtMgdDbg – “Snoop” Tools</vt:lpstr>
      <vt:lpstr>RvtMgdDbg Demo</vt:lpstr>
      <vt:lpstr>Closer Look at Element List  Element classes </vt:lpstr>
      <vt:lpstr>Closer Look at Element List  Raw Data </vt:lpstr>
      <vt:lpstr>Closer Look at Element List  Obsession…</vt:lpstr>
      <vt:lpstr>Closer Look at Element List  Elements vs Symbols </vt:lpstr>
      <vt:lpstr>Closer Look at Element List  Element types and category </vt:lpstr>
      <vt:lpstr>Families and Types</vt:lpstr>
      <vt:lpstr>Closer Look at Element List  Element  vs. Symbol</vt:lpstr>
      <vt:lpstr>Identifying Revit Elements</vt:lpstr>
      <vt:lpstr>Component Families and Types</vt:lpstr>
      <vt:lpstr>System Families and Types</vt:lpstr>
      <vt:lpstr>Accessing Family Types</vt:lpstr>
      <vt:lpstr>Instances </vt:lpstr>
      <vt:lpstr>Parameters</vt:lpstr>
      <vt:lpstr>Snoop Parameters</vt:lpstr>
      <vt:lpstr>Geometry</vt:lpstr>
      <vt:lpstr>Test Framework</vt:lpstr>
      <vt:lpstr>Other Resources </vt:lpstr>
      <vt:lpstr>Summary </vt:lpstr>
      <vt:lpstr>Acknowledgement</vt:lpstr>
      <vt:lpstr> </vt:lpstr>
      <vt:lpstr>Slide 35</vt:lpstr>
    </vt:vector>
  </TitlesOfParts>
  <Company>Autodesk</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Revit Structure 2008 API</dc:title>
  <dc:subject>Revit Structure 2008 API</dc:subject>
  <dc:creator>Jeremy Tammik</dc:creator>
  <cp:lastModifiedBy>tammikj</cp:lastModifiedBy>
  <cp:revision>1037</cp:revision>
  <dcterms:modified xsi:type="dcterms:W3CDTF">2008-02-21T08:28:58Z</dcterms:modified>
</cp:coreProperties>
</file>