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2" r:id="rId4"/>
    <p:sldMasterId id="2147483687" r:id="rId5"/>
  </p:sldMasterIdLst>
  <p:notesMasterIdLst>
    <p:notesMasterId r:id="rId65"/>
  </p:notesMasterIdLst>
  <p:handoutMasterIdLst>
    <p:handoutMasterId r:id="rId66"/>
  </p:handoutMasterIdLst>
  <p:sldIdLst>
    <p:sldId id="314" r:id="rId6"/>
    <p:sldId id="319" r:id="rId7"/>
    <p:sldId id="320" r:id="rId8"/>
    <p:sldId id="431" r:id="rId9"/>
    <p:sldId id="372" r:id="rId10"/>
    <p:sldId id="384" r:id="rId11"/>
    <p:sldId id="385" r:id="rId12"/>
    <p:sldId id="386" r:id="rId13"/>
    <p:sldId id="419" r:id="rId14"/>
    <p:sldId id="418" r:id="rId15"/>
    <p:sldId id="388" r:id="rId16"/>
    <p:sldId id="420" r:id="rId17"/>
    <p:sldId id="421" r:id="rId18"/>
    <p:sldId id="422" r:id="rId19"/>
    <p:sldId id="389" r:id="rId20"/>
    <p:sldId id="390" r:id="rId21"/>
    <p:sldId id="392" r:id="rId22"/>
    <p:sldId id="423" r:id="rId23"/>
    <p:sldId id="424" r:id="rId24"/>
    <p:sldId id="425" r:id="rId25"/>
    <p:sldId id="394" r:id="rId26"/>
    <p:sldId id="355" r:id="rId27"/>
    <p:sldId id="356" r:id="rId28"/>
    <p:sldId id="357" r:id="rId29"/>
    <p:sldId id="360" r:id="rId30"/>
    <p:sldId id="361" r:id="rId31"/>
    <p:sldId id="358" r:id="rId32"/>
    <p:sldId id="426" r:id="rId33"/>
    <p:sldId id="367" r:id="rId34"/>
    <p:sldId id="427" r:id="rId35"/>
    <p:sldId id="395" r:id="rId36"/>
    <p:sldId id="396" r:id="rId37"/>
    <p:sldId id="397" r:id="rId38"/>
    <p:sldId id="400" r:id="rId39"/>
    <p:sldId id="398" r:id="rId40"/>
    <p:sldId id="401" r:id="rId41"/>
    <p:sldId id="402" r:id="rId42"/>
    <p:sldId id="399" r:id="rId43"/>
    <p:sldId id="403" r:id="rId44"/>
    <p:sldId id="404" r:id="rId45"/>
    <p:sldId id="405" r:id="rId46"/>
    <p:sldId id="409" r:id="rId47"/>
    <p:sldId id="408" r:id="rId48"/>
    <p:sldId id="410" r:id="rId49"/>
    <p:sldId id="345" r:id="rId50"/>
    <p:sldId id="347" r:id="rId51"/>
    <p:sldId id="348" r:id="rId52"/>
    <p:sldId id="346" r:id="rId53"/>
    <p:sldId id="350" r:id="rId54"/>
    <p:sldId id="351" r:id="rId55"/>
    <p:sldId id="411" r:id="rId56"/>
    <p:sldId id="412" r:id="rId57"/>
    <p:sldId id="413" r:id="rId58"/>
    <p:sldId id="414" r:id="rId59"/>
    <p:sldId id="415" r:id="rId60"/>
    <p:sldId id="379" r:id="rId61"/>
    <p:sldId id="435" r:id="rId62"/>
    <p:sldId id="430" r:id="rId63"/>
    <p:sldId id="383" r:id="rId64"/>
  </p:sldIdLst>
  <p:sldSz cx="13011150" cy="9756775"/>
  <p:notesSz cx="7019925" cy="9305925"/>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31" autoAdjust="0"/>
    <p:restoredTop sz="91523" autoAdjust="0"/>
  </p:normalViewPr>
  <p:slideViewPr>
    <p:cSldViewPr>
      <p:cViewPr varScale="1">
        <p:scale>
          <a:sx n="85" d="100"/>
          <a:sy n="85" d="100"/>
        </p:scale>
        <p:origin x="-1158" y="-96"/>
      </p:cViewPr>
      <p:guideLst>
        <p:guide orient="horz" pos="3073"/>
        <p:guide pos="4098"/>
      </p:guideLst>
    </p:cSldViewPr>
  </p:slideViewPr>
  <p:outlineViewPr>
    <p:cViewPr>
      <p:scale>
        <a:sx n="33" d="100"/>
        <a:sy n="33" d="100"/>
      </p:scale>
      <p:origin x="0" y="24222"/>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99" d="100"/>
          <a:sy n="99" d="100"/>
        </p:scale>
        <p:origin x="-3576" y="-90"/>
      </p:cViewPr>
      <p:guideLst>
        <p:guide orient="horz" pos="2931"/>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image" Target="../media/image25.png"/><Relationship Id="rId16" Type="http://schemas.openxmlformats.org/officeDocument/2006/relationships/image" Target="../media/image39.png"/><Relationship Id="rId1" Type="http://schemas.openxmlformats.org/officeDocument/2006/relationships/image" Target="../media/image24.png"/><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976082" y="0"/>
            <a:ext cx="3042740" cy="465241"/>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8/8/2011</a:t>
            </a:fld>
            <a:endParaRPr lang="en-US"/>
          </a:p>
        </p:txBody>
      </p:sp>
      <p:sp>
        <p:nvSpPr>
          <p:cNvPr id="4" name="Footer Placeholder 3"/>
          <p:cNvSpPr>
            <a:spLocks noGrp="1"/>
          </p:cNvSpPr>
          <p:nvPr>
            <p:ph type="ftr" sz="quarter" idx="2"/>
          </p:nvPr>
        </p:nvSpPr>
        <p:spPr>
          <a:xfrm>
            <a:off x="0" y="8838474"/>
            <a:ext cx="3041636" cy="466346"/>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976082" y="8838474"/>
            <a:ext cx="3042740" cy="466346"/>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6082" y="0"/>
            <a:ext cx="3042740" cy="465241"/>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8/8/2011</a:t>
            </a:fld>
            <a:endParaRPr lang="en-US"/>
          </a:p>
        </p:txBody>
      </p:sp>
      <p:sp>
        <p:nvSpPr>
          <p:cNvPr id="4" name="Slide Image Placeholder 3"/>
          <p:cNvSpPr>
            <a:spLocks noGrp="1" noRot="1" noChangeAspect="1"/>
          </p:cNvSpPr>
          <p:nvPr>
            <p:ph type="sldImg" idx="2"/>
          </p:nvPr>
        </p:nvSpPr>
        <p:spPr>
          <a:xfrm>
            <a:off x="1763713" y="776288"/>
            <a:ext cx="3492500" cy="2617787"/>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701662" y="3721928"/>
            <a:ext cx="5616602" cy="488558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838474"/>
            <a:ext cx="3041636" cy="466346"/>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6082" y="8838474"/>
            <a:ext cx="3042740" cy="466346"/>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544F6B6-4CEE-47BA-9AB0-6A1FC9A54061}" type="slidenum">
              <a:rPr lang="en-US"/>
              <a:pPr/>
              <a:t>11</a:t>
            </a:fld>
            <a:endParaRPr lang="en-US"/>
          </a:p>
        </p:txBody>
      </p:sp>
      <p:sp>
        <p:nvSpPr>
          <p:cNvPr id="112643" name="Rectangle 2"/>
          <p:cNvSpPr>
            <a:spLocks noGrp="1" noRot="1" noChangeAspect="1" noChangeArrowheads="1" noTextEdit="1"/>
          </p:cNvSpPr>
          <p:nvPr>
            <p:ph type="sldImg"/>
          </p:nvPr>
        </p:nvSpPr>
        <p:spPr>
          <a:xfrm>
            <a:off x="1741488" y="698500"/>
            <a:ext cx="3633787" cy="2724150"/>
          </a:xfrm>
          <a:ln/>
        </p:spPr>
      </p:sp>
      <p:sp>
        <p:nvSpPr>
          <p:cNvPr id="112644" name="Rectangle 3"/>
          <p:cNvSpPr>
            <a:spLocks noGrp="1" noChangeArrowheads="1"/>
          </p:cNvSpPr>
          <p:nvPr>
            <p:ph type="body" idx="1"/>
          </p:nvPr>
        </p:nvSpPr>
        <p:spPr>
          <a:noFill/>
          <a:ln/>
        </p:spPr>
        <p:txBody>
          <a:bodyPr/>
          <a:lstStyle/>
          <a:p>
            <a:pPr eaLnBrk="1" hangingPunct="1"/>
            <a:r>
              <a:rPr lang="en-US" sz="1100" dirty="0" smtClean="0"/>
              <a:t>Some of the values accessible through parameters are also exposed directly as properties on the object class.</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Whenever you are looking for a specific property, you will need to explore the Revit API and one or more suitable sample models to determine what exactly you are looking for and how to access it.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Boundary conditions are analytical model elements that define the support conditions of a structural element by its surrounding environment. For example, the earth supports the foundation of a structure. These elements are used to communicate engineering assumptions about support conditions to analysis software packages. Boundary conditions are also known as supports or restraints in some analysis software packages.</a:t>
            </a:r>
          </a:p>
          <a:p>
            <a:endParaRPr lang="en-US" sz="1100" dirty="0" smtClean="0"/>
          </a:p>
          <a:p>
            <a:r>
              <a:rPr lang="en-US" sz="1100" dirty="0" smtClean="0"/>
              <a:t>There are three</a:t>
            </a:r>
            <a:r>
              <a:rPr lang="en-US" sz="1100" baseline="0" dirty="0" smtClean="0"/>
              <a:t> types of boundary conditions – </a:t>
            </a:r>
          </a:p>
          <a:p>
            <a:pPr marL="342900" indent="-342900">
              <a:buAutoNum type="arabicParenR"/>
            </a:pPr>
            <a:r>
              <a:rPr lang="en-US" sz="1100" baseline="0" dirty="0" smtClean="0"/>
              <a:t>Point</a:t>
            </a:r>
          </a:p>
          <a:p>
            <a:pPr marL="342900" indent="-342900">
              <a:buAutoNum type="arabicParenR"/>
            </a:pPr>
            <a:r>
              <a:rPr lang="en-US" sz="1100" baseline="0" dirty="0" smtClean="0"/>
              <a:t>Curve</a:t>
            </a:r>
          </a:p>
          <a:p>
            <a:pPr marL="342900" indent="-342900">
              <a:buAutoNum type="arabicParenR"/>
            </a:pPr>
            <a:r>
              <a:rPr lang="en-US" sz="1100" baseline="0" dirty="0" smtClean="0"/>
              <a:t>Area</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什么是结构分析模型线</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The most important problem of the structural industry is the fact that the information used for structural analysis is physically different than the one used for drawings. Revit Structure solves this problem. The physical model is the model that we use for drawings, coordination and construction, and the analytical model is the simplified model used for analysis.</a:t>
            </a:r>
          </a:p>
          <a:p>
            <a:r>
              <a:rPr lang="en-GB" sz="1100" kern="1200" dirty="0" smtClean="0">
                <a:solidFill>
                  <a:schemeClr val="tx1"/>
                </a:solidFill>
                <a:latin typeface="Arial" charset="0"/>
                <a:ea typeface="+mn-ea"/>
                <a:cs typeface="+mn-cs"/>
              </a:rPr>
              <a:t>Some examples show the discrepancies between the analytical and physical models.</a:t>
            </a:r>
          </a:p>
          <a:p>
            <a:r>
              <a:rPr lang="en-GB" sz="1100" kern="1200" dirty="0" smtClean="0">
                <a:solidFill>
                  <a:schemeClr val="tx1"/>
                </a:solidFill>
                <a:latin typeface="Arial" charset="0"/>
                <a:ea typeface="+mn-ea"/>
                <a:cs typeface="+mn-cs"/>
              </a:rPr>
              <a:t>For example, consider a plan view where the walls need to be aligned for the analysis and the beams need to join the centre of columns to end of walls.</a:t>
            </a:r>
          </a:p>
          <a:p>
            <a:r>
              <a:rPr lang="en-GB" sz="1100" kern="1200" dirty="0" smtClean="0">
                <a:solidFill>
                  <a:schemeClr val="tx1"/>
                </a:solidFill>
                <a:latin typeface="Arial" charset="0"/>
                <a:ea typeface="+mn-ea"/>
                <a:cs typeface="+mn-cs"/>
              </a:rPr>
              <a:t>Another example is an elevation where the analytical model is horizontally projected even if the physical model of the beam has a slope.</a:t>
            </a:r>
          </a:p>
          <a:p>
            <a:r>
              <a:rPr lang="en-GB" sz="1100" kern="1200" dirty="0" smtClean="0">
                <a:solidFill>
                  <a:schemeClr val="tx1"/>
                </a:solidFill>
                <a:latin typeface="Arial" charset="0"/>
                <a:ea typeface="+mn-ea"/>
                <a:cs typeface="+mn-cs"/>
              </a:rPr>
              <a:t>Finally, consider a situation where the physical model of the beam is curved and the analytical model is segmented.</a:t>
            </a:r>
          </a:p>
          <a:p>
            <a:r>
              <a:rPr lang="en-GB" sz="1100" kern="1200" dirty="0" smtClean="0">
                <a:solidFill>
                  <a:schemeClr val="tx1"/>
                </a:solidFill>
                <a:latin typeface="Arial" charset="0"/>
                <a:ea typeface="+mn-ea"/>
                <a:cs typeface="+mn-cs"/>
              </a:rPr>
              <a:t>Revit Structure maintains the coordination between the 2 models and will keep the analytical model of each element connected.</a:t>
            </a:r>
          </a:p>
          <a:p>
            <a:r>
              <a:rPr lang="en-GB" sz="1100" kern="1200" dirty="0" smtClean="0">
                <a:solidFill>
                  <a:schemeClr val="tx1"/>
                </a:solidFill>
                <a:latin typeface="Arial" charset="0"/>
                <a:ea typeface="+mn-ea"/>
                <a:cs typeface="+mn-cs"/>
              </a:rPr>
              <a:t>As a third party analysis developer, you just need to work with the analytical model.</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Within</a:t>
            </a:r>
            <a:r>
              <a:rPr lang="en-US" sz="1100" baseline="0" dirty="0" smtClean="0"/>
              <a:t> the analytical model, we maintain information about all of the building members that need to be part of analysis like that of beam, columns, load bearing shear walls, foundations, etc</a:t>
            </a:r>
          </a:p>
          <a:p>
            <a:endParaRPr lang="en-US" sz="1100" baseline="0" dirty="0" smtClean="0"/>
          </a:p>
          <a:p>
            <a:r>
              <a:rPr lang="en-US" sz="1100" baseline="0" dirty="0" smtClean="0"/>
              <a:t>We also keep a track of the geometrical information like location of various elements, sections, release conditions, references levels,</a:t>
            </a:r>
          </a:p>
          <a:p>
            <a:endParaRPr lang="en-US" sz="1100" baseline="0" dirty="0" smtClean="0"/>
          </a:p>
          <a:p>
            <a:r>
              <a:rPr lang="en-US" sz="1100" baseline="0" dirty="0" smtClean="0"/>
              <a:t>We definitely need to work with loads to be able to simulate the stress on a structure, loads – point line and area</a:t>
            </a:r>
          </a:p>
          <a:p>
            <a:r>
              <a:rPr lang="en-US" sz="1100" baseline="0" dirty="0" smtClean="0"/>
              <a:t>Grouping objects like combinations </a:t>
            </a:r>
          </a:p>
          <a:p>
            <a:r>
              <a:rPr lang="en-US" sz="1100" baseline="0" dirty="0" smtClean="0"/>
              <a:t>Load cases etc</a:t>
            </a:r>
          </a:p>
          <a:p>
            <a:endParaRPr lang="en-US" sz="1100" baseline="0" dirty="0" smtClean="0"/>
          </a:p>
          <a:p>
            <a:r>
              <a:rPr lang="en-US" sz="1100" baseline="0" dirty="0" smtClean="0"/>
              <a:t>We also have boundary conditions and provide support information.</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100" dirty="0" smtClean="0"/>
              <a:t>Revit Structure combines the physical model which drives the modeling and documentation process with the analytical model which drives the analysis process and export to third party analysis software. </a:t>
            </a:r>
          </a:p>
          <a:p>
            <a:pPr eaLnBrk="1" hangingPunct="1"/>
            <a:r>
              <a:rPr lang="en-US" sz="1100" dirty="0" smtClean="0"/>
              <a:t>The Revit Structure analytical model can be adjusted for analysis purposes while the physical model stays accurate for documentation.</a:t>
            </a:r>
            <a:endParaRPr lang="fr-FR" sz="1100" dirty="0" smtClean="0"/>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100" kern="1200" dirty="0" smtClean="0">
                <a:solidFill>
                  <a:schemeClr val="tx1"/>
                </a:solidFill>
                <a:latin typeface="Arial" charset="0"/>
                <a:ea typeface="+mn-ea"/>
                <a:cs typeface="+mn-cs"/>
              </a:rPr>
              <a:t>Here are examples of different cases highlighting the difference between the physical and the analytical models and the need for flexibility in linking the two:</a:t>
            </a:r>
          </a:p>
          <a:p>
            <a:pPr marL="180000" indent="-180000">
              <a:buFont typeface="Arial" pitchFamily="34" charset="0"/>
              <a:buChar char="•"/>
            </a:pPr>
            <a:r>
              <a:rPr lang="en-GB" sz="1100" kern="1200" dirty="0" smtClean="0">
                <a:solidFill>
                  <a:schemeClr val="tx1"/>
                </a:solidFill>
                <a:latin typeface="Arial" charset="0"/>
                <a:ea typeface="+mn-ea"/>
                <a:cs typeface="+mn-cs"/>
              </a:rPr>
              <a:t>The end points of two beams may are not at the same location. We want to the end points of their analytical models to be located at the same point. An engineer decides to move the end of one beam.</a:t>
            </a:r>
          </a:p>
          <a:p>
            <a:pPr marL="180000" indent="-180000">
              <a:buFont typeface="Arial" pitchFamily="34" charset="0"/>
              <a:buChar char="•"/>
            </a:pPr>
            <a:r>
              <a:rPr lang="en-GB" sz="1100" kern="1200" dirty="0" smtClean="0">
                <a:solidFill>
                  <a:schemeClr val="tx1"/>
                </a:solidFill>
                <a:latin typeface="Arial" charset="0"/>
                <a:ea typeface="+mn-ea"/>
                <a:cs typeface="+mn-cs"/>
              </a:rPr>
              <a:t>Remodelling an old historic building, walls may not be straight. An engineer decides to approximate them by planes for analysis.</a:t>
            </a:r>
          </a:p>
          <a:p>
            <a:pPr marL="180000" indent="-180000">
              <a:buFont typeface="Arial" pitchFamily="34" charset="0"/>
              <a:buChar char="•"/>
            </a:pPr>
            <a:r>
              <a:rPr lang="en-GB" sz="1100" kern="1200" dirty="0" smtClean="0">
                <a:solidFill>
                  <a:schemeClr val="tx1"/>
                </a:solidFill>
                <a:latin typeface="Arial" charset="0"/>
                <a:ea typeface="+mn-ea"/>
                <a:cs typeface="+mn-cs"/>
              </a:rPr>
              <a:t>Two walls with different thicknesses but aligned analytical planes.</a:t>
            </a:r>
          </a:p>
          <a:p>
            <a:pPr marL="180000" indent="-180000">
              <a:buFont typeface="Arial" pitchFamily="34" charset="0"/>
              <a:buChar char="•"/>
            </a:pPr>
            <a:r>
              <a:rPr lang="en-GB" sz="1100" kern="1200" dirty="0" smtClean="0">
                <a:solidFill>
                  <a:schemeClr val="tx1"/>
                </a:solidFill>
                <a:latin typeface="Arial" charset="0"/>
                <a:ea typeface="+mn-ea"/>
                <a:cs typeface="+mn-cs"/>
              </a:rPr>
              <a:t>A wall with a parapet that does not need to be included in the analysis.</a:t>
            </a:r>
          </a:p>
          <a:p>
            <a:pPr marL="180000" indent="-180000">
              <a:buFont typeface="Arial" pitchFamily="34" charset="0"/>
              <a:buChar char="•"/>
            </a:pPr>
            <a:r>
              <a:rPr lang="en-GB" sz="1100" kern="1200" dirty="0" smtClean="0">
                <a:solidFill>
                  <a:schemeClr val="tx1"/>
                </a:solidFill>
                <a:latin typeface="Arial" charset="0"/>
                <a:ea typeface="+mn-ea"/>
                <a:cs typeface="+mn-cs"/>
              </a:rPr>
              <a:t>Adjusting the location of analytical columns horizontally.</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100" kern="1200" dirty="0" smtClean="0">
                <a:solidFill>
                  <a:schemeClr val="tx1"/>
                </a:solidFill>
                <a:latin typeface="Arial" charset="0"/>
                <a:ea typeface="+mn-ea"/>
                <a:cs typeface="+mn-cs"/>
              </a:rPr>
              <a:t>In general, we start off with a physical model. This can be used to automatically generate the analytical one. The analytical model is exported to an external analysis package, which adds its own data. As a result of the analysis, the analytical model may be modified, resulting in changes in the physical model as well. New changes may be added in the physical model as well. All of these processes may continue over many iterations.</a:t>
            </a:r>
          </a:p>
          <a:p>
            <a:r>
              <a:rPr lang="en-GB" sz="1100" kern="1200" dirty="0" smtClean="0">
                <a:solidFill>
                  <a:schemeClr val="tx1"/>
                </a:solidFill>
                <a:latin typeface="Arial" charset="0"/>
                <a:ea typeface="+mn-ea"/>
                <a:cs typeface="+mn-cs"/>
              </a:rPr>
              <a:t>The example presented displays the following steps:</a:t>
            </a:r>
          </a:p>
          <a:p>
            <a:pPr marL="0" indent="0" eaLnBrk="1" hangingPunct="1"/>
            <a:r>
              <a:rPr lang="en-US" sz="1100" dirty="0" smtClean="0"/>
              <a:t>RST defines the physical model, analytical model composed of geometry, loads, connectivity (release and boundary conditions), material properties, project parameters. This is information is accessible via the API</a:t>
            </a:r>
          </a:p>
          <a:p>
            <a:pPr marL="228600" indent="-228600" eaLnBrk="1" hangingPunct="1">
              <a:buFontTx/>
              <a:buAutoNum type="arabicParenR"/>
            </a:pPr>
            <a:r>
              <a:rPr lang="en-US" sz="1100" dirty="0" smtClean="0"/>
              <a:t> In the analysis software we get the analytical model</a:t>
            </a:r>
          </a:p>
          <a:p>
            <a:pPr marL="228600" indent="-228600" eaLnBrk="1" hangingPunct="1">
              <a:buFontTx/>
              <a:buAutoNum type="arabicParenR"/>
            </a:pPr>
            <a:r>
              <a:rPr lang="en-US" sz="1100" dirty="0" smtClean="0"/>
              <a:t> Analytical model initializes specific properties not present in RST (here they are symbolized with X and Y) and the user can change them. We can do an analysis, delete specific members, change sections and then the analysis software updates the RST model</a:t>
            </a:r>
          </a:p>
          <a:p>
            <a:pPr marL="228600" indent="-228600" eaLnBrk="1" hangingPunct="1">
              <a:buFontTx/>
              <a:buAutoNum type="arabicParenR"/>
            </a:pPr>
            <a:r>
              <a:rPr lang="en-US" sz="1100" dirty="0" smtClean="0"/>
              <a:t> Changes can be add, delete, create, and move members and also add new properties to RST members</a:t>
            </a:r>
          </a:p>
          <a:p>
            <a:pPr marL="228600" indent="-228600" eaLnBrk="1" hangingPunct="1">
              <a:buFontTx/>
              <a:buAutoNum type="arabicParenR"/>
            </a:pPr>
            <a:r>
              <a:rPr lang="en-US" sz="1100" dirty="0" smtClean="0"/>
              <a:t> If we select a column and duplicate it, it will have the Y parameter that was defined in 3)</a:t>
            </a:r>
          </a:p>
          <a:p>
            <a:pPr marL="228600" indent="-228600" eaLnBrk="1" hangingPunct="1">
              <a:buFontTx/>
              <a:buAutoNum type="arabicParenR"/>
            </a:pPr>
            <a:r>
              <a:rPr lang="en-US" sz="1100" dirty="0" smtClean="0"/>
              <a:t> So the next time we round trip the data to the 3</a:t>
            </a:r>
            <a:r>
              <a:rPr lang="en-US" sz="1100" baseline="30000" dirty="0" smtClean="0"/>
              <a:t>rd</a:t>
            </a:r>
            <a:r>
              <a:rPr lang="en-US" sz="1100" dirty="0" smtClean="0"/>
              <a:t> party, we retrieve the Y parameter.</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Location:</a:t>
            </a:r>
            <a:r>
              <a:rPr lang="en-US" baseline="0" dirty="0" smtClean="0"/>
              <a:t> Depending on the type of element, the location of the element with respect to analysis can be obtained by </a:t>
            </a:r>
            <a:r>
              <a:rPr lang="en-US" baseline="0" dirty="0" err="1" smtClean="0"/>
              <a:t>GetPoint</a:t>
            </a:r>
            <a:r>
              <a:rPr lang="en-US" baseline="0" dirty="0" smtClean="0"/>
              <a:t>() or </a:t>
            </a:r>
            <a:r>
              <a:rPr lang="en-US" baseline="0" dirty="0" err="1" smtClean="0"/>
              <a:t>GetCurve</a:t>
            </a:r>
            <a:r>
              <a:rPr lang="en-US" baseline="0" dirty="0" smtClean="0"/>
              <a:t>() or </a:t>
            </a:r>
            <a:r>
              <a:rPr lang="en-US" baseline="0" dirty="0" err="1" smtClean="0"/>
              <a:t>GetCurves</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The curves do</a:t>
            </a:r>
            <a:r>
              <a:rPr lang="en-US" sz="1100" baseline="0" dirty="0" smtClean="0"/>
              <a:t> not have any reference properties set and so we have to use </a:t>
            </a:r>
            <a:r>
              <a:rPr lang="en-US" sz="1100" baseline="0" dirty="0" err="1" smtClean="0"/>
              <a:t>AnalyticalModelSelector</a:t>
            </a:r>
            <a:r>
              <a:rPr lang="en-US" sz="1100" baseline="0" dirty="0" smtClean="0"/>
              <a:t> object containing the necessary information like references to curves and their end points.</a:t>
            </a:r>
          </a:p>
          <a:p>
            <a:endParaRPr lang="en-US" sz="1100" baseline="0" dirty="0" smtClean="0"/>
          </a:p>
          <a:p>
            <a:r>
              <a:rPr lang="en-US" sz="1100" baseline="0" dirty="0" smtClean="0"/>
              <a:t>A Rigid link connects the analytical model of a beam to that of a column. Use of </a:t>
            </a:r>
            <a:r>
              <a:rPr lang="en-US" sz="1100" baseline="0" dirty="0" err="1" smtClean="0"/>
              <a:t>CanHaveRigidLinks</a:t>
            </a:r>
            <a:r>
              <a:rPr lang="en-US" sz="1100" baseline="0" dirty="0" smtClean="0"/>
              <a:t> can be used to determine whether rigid links are applicable to analytical model.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discuss</a:t>
            </a:r>
            <a:r>
              <a:rPr lang="en-US" baseline="0" dirty="0" smtClean="0"/>
              <a:t> </a:t>
            </a:r>
          </a:p>
          <a:p>
            <a:pPr>
              <a:buFont typeface="Arial" pitchFamily="34" charset="0"/>
              <a:buChar char="•"/>
            </a:pPr>
            <a:r>
              <a:rPr lang="en-US" baseline="0" dirty="0" smtClean="0"/>
              <a:t>the aim of this link</a:t>
            </a:r>
          </a:p>
          <a:p>
            <a:pPr>
              <a:buFont typeface="Arial" pitchFamily="34" charset="0"/>
              <a:buChar char="•"/>
            </a:pPr>
            <a:r>
              <a:rPr lang="en-US" baseline="0" dirty="0" smtClean="0"/>
              <a:t>how to export and import data</a:t>
            </a:r>
          </a:p>
          <a:p>
            <a:pPr>
              <a:buFont typeface="Arial" pitchFamily="34" charset="0"/>
              <a:buChar char="•"/>
            </a:pPr>
            <a:r>
              <a:rPr lang="en-US" baseline="0" dirty="0" smtClean="0"/>
              <a:t>Look at practical examples both commercial and non-commercial</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100" kern="1200" dirty="0" smtClean="0">
                <a:solidFill>
                  <a:schemeClr val="tx1"/>
                </a:solidFill>
                <a:latin typeface="Arial" charset="0"/>
                <a:ea typeface="+mn-ea"/>
                <a:cs typeface="+mn-cs"/>
              </a:rPr>
              <a:t>In RST,</a:t>
            </a:r>
            <a:r>
              <a:rPr lang="en-GB" sz="1100" kern="1200" baseline="0" dirty="0" smtClean="0">
                <a:solidFill>
                  <a:schemeClr val="tx1"/>
                </a:solidFill>
                <a:latin typeface="Arial" charset="0"/>
                <a:ea typeface="+mn-ea"/>
                <a:cs typeface="+mn-cs"/>
              </a:rPr>
              <a:t> analytical model is updated automatically as one creates or generates the physical model. The analytical model is linked to the structural analysis applications and the physical model is automatically updated from the results through the RST API. </a:t>
            </a:r>
            <a:endParaRPr lang="en-GB" sz="1100" kern="1200" dirty="0" smtClean="0">
              <a:solidFill>
                <a:schemeClr val="tx1"/>
              </a:solidFill>
              <a:latin typeface="Arial" charset="0"/>
              <a:ea typeface="+mn-ea"/>
              <a:cs typeface="+mn-cs"/>
            </a:endParaRPr>
          </a:p>
          <a:p>
            <a:endParaRPr lang="en-GB" sz="1100" kern="1200" dirty="0" smtClean="0">
              <a:solidFill>
                <a:schemeClr val="tx1"/>
              </a:solidFill>
              <a:latin typeface="Arial" charset="0"/>
              <a:ea typeface="+mn-ea"/>
              <a:cs typeface="+mn-cs"/>
            </a:endParaRPr>
          </a:p>
          <a:p>
            <a:r>
              <a:rPr lang="en-GB" sz="1100" kern="1200" dirty="0" smtClean="0">
                <a:solidFill>
                  <a:schemeClr val="tx1"/>
                </a:solidFill>
                <a:latin typeface="Arial" charset="0"/>
                <a:ea typeface="+mn-ea"/>
                <a:cs typeface="+mn-cs"/>
              </a:rPr>
              <a:t>There are many different implementation scenarios in which it might be useful to link a Revit building model with some external data, both RST-specific for analysis as we are discussing here, and also generic for other situations. Obviously, there are also many ways in which such a link can be designed.</a:t>
            </a:r>
          </a:p>
          <a:p>
            <a:r>
              <a:rPr lang="en-GB" sz="1100" kern="1200" dirty="0" smtClean="0">
                <a:solidFill>
                  <a:schemeClr val="tx1"/>
                </a:solidFill>
                <a:latin typeface="Arial" charset="0"/>
                <a:ea typeface="+mn-ea"/>
                <a:cs typeface="+mn-cs"/>
              </a:rPr>
              <a:t>For the RST analysis link, we need to decide which structural elements are passed between the applications and what kind of model changes are automatically supported in either of them.</a:t>
            </a:r>
          </a:p>
          <a:p>
            <a:r>
              <a:rPr lang="en-GB" sz="1100" kern="1200" dirty="0" smtClean="0">
                <a:solidFill>
                  <a:schemeClr val="tx1"/>
                </a:solidFill>
                <a:latin typeface="Arial" charset="0"/>
                <a:ea typeface="+mn-ea"/>
                <a:cs typeface="+mn-cs"/>
              </a:rPr>
              <a:t>It is obviously up to the individual third party package and its implementer to design, code and document the link. The Revit Structure API provides the required tools to do this, and does not pre-determine the design of the link application in any way.</a:t>
            </a:r>
          </a:p>
          <a:p>
            <a:endParaRPr lang="en-GB" sz="1100" kern="1200" dirty="0" smtClean="0">
              <a:solidFill>
                <a:schemeClr val="tx1"/>
              </a:solidFill>
              <a:latin typeface="Arial" charset="0"/>
              <a:ea typeface="+mn-ea"/>
              <a:cs typeface="+mn-cs"/>
            </a:endParaRPr>
          </a:p>
          <a:p>
            <a:r>
              <a:rPr lang="en-GB" sz="1100" kern="1200" dirty="0" smtClean="0">
                <a:solidFill>
                  <a:schemeClr val="tx1"/>
                </a:solidFill>
                <a:latin typeface="Arial" charset="0"/>
                <a:ea typeface="+mn-ea"/>
                <a:cs typeface="+mn-cs"/>
              </a:rPr>
              <a:t>They</a:t>
            </a:r>
            <a:r>
              <a:rPr lang="en-GB" sz="1100" kern="1200" baseline="0" dirty="0" smtClean="0">
                <a:solidFill>
                  <a:schemeClr val="tx1"/>
                </a:solidFill>
                <a:latin typeface="Arial" charset="0"/>
                <a:ea typeface="+mn-ea"/>
                <a:cs typeface="+mn-cs"/>
              </a:rPr>
              <a:t> key to linking RST with other analysis applications is to set up the mapping relationship between the objects in different object models. That means the difficulty and level of integration depends on the similarity between the two object models. </a:t>
            </a:r>
            <a:endParaRPr lang="en-GB" sz="110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For data export from Revit to a third party A&amp;D application, one will generally use a custom Revit external command to export relevant data. The format used for this communication is once again completely up to the implementer, and could be any one of the following.</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GB" sz="1100" kern="1200" dirty="0" smtClean="0">
                <a:solidFill>
                  <a:schemeClr val="tx1"/>
                </a:solidFill>
                <a:latin typeface="Arial" charset="0"/>
                <a:ea typeface="+mn-ea"/>
                <a:cs typeface="+mn-cs"/>
              </a:rPr>
              <a:t>We have implemented a custom designed practical example of a Revit Structure analysis link application called </a:t>
            </a:r>
            <a:r>
              <a:rPr lang="en-GB" sz="1100" kern="1200" dirty="0" err="1" smtClean="0">
                <a:solidFill>
                  <a:schemeClr val="tx1"/>
                </a:solidFill>
                <a:latin typeface="Arial" charset="0"/>
                <a:ea typeface="+mn-ea"/>
                <a:cs typeface="+mn-cs"/>
              </a:rPr>
              <a:t>RstLink</a:t>
            </a:r>
            <a:r>
              <a:rPr lang="en-GB" sz="1100" kern="1200" dirty="0" smtClean="0">
                <a:solidFill>
                  <a:schemeClr val="tx1"/>
                </a:solidFill>
                <a:latin typeface="Arial" charset="0"/>
                <a:ea typeface="+mn-ea"/>
                <a:cs typeface="+mn-cs"/>
              </a:rPr>
              <a:t> to accompany this presentation. We use AutoCAD 2011 with an AutoCAD.NET plug-in to simulate the external third party analysis and design application and extended entity data, also known as </a:t>
            </a:r>
            <a:r>
              <a:rPr lang="en-GB" sz="1100" kern="1200" dirty="0" err="1" smtClean="0">
                <a:solidFill>
                  <a:schemeClr val="tx1"/>
                </a:solidFill>
                <a:latin typeface="Arial" charset="0"/>
                <a:ea typeface="+mn-ea"/>
                <a:cs typeface="+mn-cs"/>
              </a:rPr>
              <a:t>xdata</a:t>
            </a:r>
            <a:r>
              <a:rPr lang="en-GB" sz="1100" kern="1200" dirty="0" smtClean="0">
                <a:solidFill>
                  <a:schemeClr val="tx1"/>
                </a:solidFill>
                <a:latin typeface="Arial" charset="0"/>
                <a:ea typeface="+mn-ea"/>
                <a:cs typeface="+mn-cs"/>
              </a:rPr>
              <a:t>, to store Revit Structure specific information on standard AutoCAD entities. We use the AutoCAD Dynamic Properties COM API and the Object Property Manager OPM for the link-specific user interface within AutoCAD. </a:t>
            </a:r>
          </a:p>
          <a:p>
            <a:r>
              <a:rPr lang="en-GB" sz="1100" kern="1200" dirty="0" smtClean="0">
                <a:solidFill>
                  <a:schemeClr val="tx1"/>
                </a:solidFill>
                <a:latin typeface="Arial" charset="0"/>
                <a:ea typeface="+mn-ea"/>
                <a:cs typeface="+mn-cs"/>
              </a:rPr>
              <a:t>AutoCAD.NET API utilities used on the 'other' side</a:t>
            </a:r>
          </a:p>
          <a:p>
            <a:r>
              <a:rPr lang="en-GB" sz="1100" kern="1200" dirty="0" err="1" smtClean="0">
                <a:solidFill>
                  <a:schemeClr val="tx1"/>
                </a:solidFill>
                <a:latin typeface="Arial" charset="0"/>
                <a:ea typeface="+mn-ea"/>
                <a:cs typeface="+mn-cs"/>
              </a:rPr>
              <a:t>Xdata</a:t>
            </a:r>
            <a:r>
              <a:rPr lang="en-GB" sz="1100" kern="1200" dirty="0" smtClean="0">
                <a:solidFill>
                  <a:schemeClr val="tx1"/>
                </a:solidFill>
                <a:latin typeface="Arial" charset="0"/>
                <a:ea typeface="+mn-ea"/>
                <a:cs typeface="+mn-cs"/>
              </a:rPr>
              <a:t> used to store Revit Structure specific info on standard AutoCAD entities</a:t>
            </a:r>
          </a:p>
          <a:p>
            <a:r>
              <a:rPr lang="en-GB" sz="1100" kern="1200" dirty="0" smtClean="0">
                <a:solidFill>
                  <a:schemeClr val="tx1"/>
                </a:solidFill>
                <a:latin typeface="Arial" charset="0"/>
                <a:ea typeface="+mn-ea"/>
                <a:cs typeface="+mn-cs"/>
              </a:rPr>
              <a:t>AutoCAD Dynamic Properties COM API used for the link-specific UI within AutoCAD </a:t>
            </a:r>
          </a:p>
          <a:p>
            <a:r>
              <a:rPr lang="en-GB" sz="1100" kern="1200" dirty="0" smtClean="0">
                <a:solidFill>
                  <a:schemeClr val="tx1"/>
                </a:solidFill>
                <a:latin typeface="Arial" charset="0"/>
                <a:ea typeface="+mn-ea"/>
                <a:cs typeface="+mn-cs"/>
              </a:rPr>
              <a:t>The data exchange in both directions between the Revit model and the A&amp;D simulation in AutoCAD is implemented using an intermediate, custom designed XML format. For simplicity, the XML format is based on .NET SOAP serialization. Some neutral custom .NET classes are utilised by both sides' export and import commands.</a:t>
            </a:r>
          </a:p>
          <a:p>
            <a:r>
              <a:rPr lang="en-GB" sz="1100" kern="1200" dirty="0" smtClean="0">
                <a:solidFill>
                  <a:schemeClr val="tx1"/>
                </a:solidFill>
                <a:latin typeface="Arial" charset="0"/>
                <a:ea typeface="+mn-ea"/>
                <a:cs typeface="+mn-cs"/>
              </a:rPr>
              <a:t>Used in both directions</a:t>
            </a:r>
          </a:p>
          <a:p>
            <a:r>
              <a:rPr lang="en-GB" sz="1100" kern="1200" dirty="0" smtClean="0">
                <a:solidFill>
                  <a:schemeClr val="tx1"/>
                </a:solidFill>
                <a:latin typeface="Arial" charset="0"/>
                <a:ea typeface="+mn-ea"/>
                <a:cs typeface="+mn-cs"/>
              </a:rPr>
              <a:t>For simplicity, based on .NET SOAP serialization</a:t>
            </a:r>
          </a:p>
          <a:p>
            <a:r>
              <a:rPr lang="en-GB" sz="1100" kern="1200" dirty="0" smtClean="0">
                <a:solidFill>
                  <a:schemeClr val="tx1"/>
                </a:solidFill>
                <a:latin typeface="Arial" charset="0"/>
                <a:ea typeface="+mn-ea"/>
                <a:cs typeface="+mn-cs"/>
              </a:rPr>
              <a:t>Custom .NET neutral classes utilized by both sides' export/import commands</a:t>
            </a:r>
          </a:p>
          <a:p>
            <a:r>
              <a:rPr lang="en-GB" sz="1100" kern="1200" dirty="0" smtClean="0">
                <a:solidFill>
                  <a:schemeClr val="tx1"/>
                </a:solidFill>
                <a:latin typeface="Arial" charset="0"/>
                <a:ea typeface="+mn-ea"/>
                <a:cs typeface="+mn-cs"/>
              </a:rPr>
              <a:t>Before running the demo, the following applications need to be present:</a:t>
            </a:r>
          </a:p>
          <a:p>
            <a:r>
              <a:rPr lang="en-GB" sz="1100" kern="1200" dirty="0" err="1" smtClean="0">
                <a:solidFill>
                  <a:schemeClr val="tx1"/>
                </a:solidFill>
                <a:latin typeface="Arial" charset="0"/>
                <a:ea typeface="+mn-ea"/>
                <a:cs typeface="+mn-cs"/>
              </a:rPr>
              <a:t>RstLink</a:t>
            </a:r>
            <a:r>
              <a:rPr lang="en-GB" sz="1100" kern="1200" dirty="0" smtClean="0">
                <a:solidFill>
                  <a:schemeClr val="tx1"/>
                </a:solidFill>
                <a:latin typeface="Arial" charset="0"/>
                <a:ea typeface="+mn-ea"/>
                <a:cs typeface="+mn-cs"/>
              </a:rPr>
              <a:t> - helper </a:t>
            </a:r>
            <a:r>
              <a:rPr lang="en-GB" sz="1100" kern="1200" dirty="0" err="1" smtClean="0">
                <a:solidFill>
                  <a:schemeClr val="tx1"/>
                </a:solidFill>
                <a:latin typeface="Arial" charset="0"/>
                <a:ea typeface="+mn-ea"/>
                <a:cs typeface="+mn-cs"/>
              </a:rPr>
              <a:t>dll</a:t>
            </a:r>
            <a:r>
              <a:rPr lang="en-GB" sz="1100" kern="1200" dirty="0" smtClean="0">
                <a:solidFill>
                  <a:schemeClr val="tx1"/>
                </a:solidFill>
                <a:latin typeface="Arial" charset="0"/>
                <a:ea typeface="+mn-ea"/>
                <a:cs typeface="+mn-cs"/>
              </a:rPr>
              <a:t> shared by both </a:t>
            </a:r>
            <a:r>
              <a:rPr lang="en-GB" sz="1100" kern="1200" dirty="0" err="1" smtClean="0">
                <a:solidFill>
                  <a:schemeClr val="tx1"/>
                </a:solidFill>
                <a:latin typeface="Arial" charset="0"/>
                <a:ea typeface="+mn-ea"/>
                <a:cs typeface="+mn-cs"/>
              </a:rPr>
              <a:t>acad</a:t>
            </a:r>
            <a:r>
              <a:rPr lang="en-GB" sz="1100" kern="1200" dirty="0" smtClean="0">
                <a:solidFill>
                  <a:schemeClr val="tx1"/>
                </a:solidFill>
                <a:latin typeface="Arial" charset="0"/>
                <a:ea typeface="+mn-ea"/>
                <a:cs typeface="+mn-cs"/>
              </a:rPr>
              <a:t> and </a:t>
            </a:r>
            <a:r>
              <a:rPr lang="en-GB" sz="1100" kern="1200" dirty="0" err="1" smtClean="0">
                <a:solidFill>
                  <a:schemeClr val="tx1"/>
                </a:solidFill>
                <a:latin typeface="Arial" charset="0"/>
                <a:ea typeface="+mn-ea"/>
                <a:cs typeface="+mn-cs"/>
              </a:rPr>
              <a:t>revit</a:t>
            </a:r>
            <a:r>
              <a:rPr lang="en-GB" sz="1100" kern="1200" dirty="0" smtClean="0">
                <a:solidFill>
                  <a:schemeClr val="tx1"/>
                </a:solidFill>
                <a:latin typeface="Arial" charset="0"/>
                <a:ea typeface="+mn-ea"/>
                <a:cs typeface="+mn-cs"/>
              </a:rPr>
              <a:t> client</a:t>
            </a:r>
          </a:p>
          <a:p>
            <a:r>
              <a:rPr lang="en-GB" sz="1100" kern="1200" dirty="0" err="1" smtClean="0">
                <a:solidFill>
                  <a:schemeClr val="tx1"/>
                </a:solidFill>
                <a:latin typeface="Arial" charset="0"/>
                <a:ea typeface="+mn-ea"/>
                <a:cs typeface="+mn-cs"/>
              </a:rPr>
              <a:t>RSLinkRevitClient</a:t>
            </a:r>
            <a:r>
              <a:rPr lang="en-GB" sz="1100" kern="1200" dirty="0" smtClean="0">
                <a:solidFill>
                  <a:schemeClr val="tx1"/>
                </a:solidFill>
                <a:latin typeface="Arial" charset="0"/>
                <a:ea typeface="+mn-ea"/>
                <a:cs typeface="+mn-cs"/>
              </a:rPr>
              <a:t> - command implementations</a:t>
            </a:r>
          </a:p>
          <a:p>
            <a:r>
              <a:rPr lang="en-GB" sz="1100" kern="1200" dirty="0" err="1" smtClean="0">
                <a:solidFill>
                  <a:schemeClr val="tx1"/>
                </a:solidFill>
                <a:latin typeface="Arial" charset="0"/>
                <a:ea typeface="+mn-ea"/>
                <a:cs typeface="+mn-cs"/>
              </a:rPr>
              <a:t>RSLinkRevitApp</a:t>
            </a:r>
            <a:r>
              <a:rPr lang="en-GB" sz="1100" kern="1200" dirty="0" smtClean="0">
                <a:solidFill>
                  <a:schemeClr val="tx1"/>
                </a:solidFill>
                <a:latin typeface="Arial" charset="0"/>
                <a:ea typeface="+mn-ea"/>
                <a:cs typeface="+mn-cs"/>
              </a:rPr>
              <a:t> - external application</a:t>
            </a:r>
          </a:p>
          <a:p>
            <a:r>
              <a:rPr lang="en-GB" sz="1100" kern="1200" dirty="0" err="1" smtClean="0">
                <a:solidFill>
                  <a:schemeClr val="tx1"/>
                </a:solidFill>
                <a:latin typeface="Arial" charset="0"/>
                <a:ea typeface="+mn-ea"/>
                <a:cs typeface="+mn-cs"/>
              </a:rPr>
              <a:t>RSLinkAcadClient</a:t>
            </a:r>
            <a:r>
              <a:rPr lang="en-GB" sz="1100" kern="1200" dirty="0" smtClean="0">
                <a:solidFill>
                  <a:schemeClr val="tx1"/>
                </a:solidFill>
                <a:latin typeface="Arial" charset="0"/>
                <a:ea typeface="+mn-ea"/>
                <a:cs typeface="+mn-cs"/>
              </a:rPr>
              <a:t> - AutoCAD client</a:t>
            </a:r>
          </a:p>
          <a:p>
            <a:r>
              <a:rPr lang="en-GB" sz="1100" kern="1200" dirty="0" err="1" smtClean="0">
                <a:solidFill>
                  <a:schemeClr val="tx1"/>
                </a:solidFill>
                <a:latin typeface="Arial" charset="0"/>
                <a:ea typeface="+mn-ea"/>
                <a:cs typeface="+mn-cs"/>
              </a:rPr>
              <a:t>RSLinkAcadClientDynProps</a:t>
            </a:r>
            <a:r>
              <a:rPr lang="en-GB" sz="1100" kern="1200" dirty="0" smtClean="0">
                <a:solidFill>
                  <a:schemeClr val="tx1"/>
                </a:solidFill>
                <a:latin typeface="Arial" charset="0"/>
                <a:ea typeface="+mn-ea"/>
                <a:cs typeface="+mn-cs"/>
              </a:rPr>
              <a:t> - dynamic Revit properties for AutoCAD objects</a:t>
            </a:r>
          </a:p>
          <a:p>
            <a:r>
              <a:rPr lang="en-GB" sz="1100" kern="1200" dirty="0" smtClean="0">
                <a:solidFill>
                  <a:schemeClr val="tx1"/>
                </a:solidFill>
                <a:latin typeface="Arial" charset="0"/>
                <a:ea typeface="+mn-ea"/>
                <a:cs typeface="+mn-cs"/>
              </a:rPr>
              <a:t>Here are possible steps to run the demo:</a:t>
            </a:r>
          </a:p>
          <a:p>
            <a:r>
              <a:rPr lang="en-GB" sz="1100" kern="1200" dirty="0" smtClean="0">
                <a:solidFill>
                  <a:schemeClr val="tx1"/>
                </a:solidFill>
                <a:latin typeface="Arial" charset="0"/>
                <a:ea typeface="+mn-ea"/>
                <a:cs typeface="+mn-cs"/>
              </a:rPr>
              <a:t>Set up Revit.ini to load either the client or the external application or both.</a:t>
            </a:r>
          </a:p>
          <a:p>
            <a:r>
              <a:rPr lang="en-GB" sz="1100" kern="1200" dirty="0" smtClean="0">
                <a:solidFill>
                  <a:schemeClr val="tx1"/>
                </a:solidFill>
                <a:latin typeface="Arial" charset="0"/>
                <a:ea typeface="+mn-ea"/>
                <a:cs typeface="+mn-cs"/>
              </a:rPr>
              <a:t>Open or create a sample model in Revit Structure.</a:t>
            </a:r>
          </a:p>
          <a:p>
            <a:r>
              <a:rPr lang="en-GB" sz="1100" kern="1200" dirty="0" smtClean="0">
                <a:solidFill>
                  <a:schemeClr val="tx1"/>
                </a:solidFill>
                <a:latin typeface="Arial" charset="0"/>
                <a:ea typeface="+mn-ea"/>
                <a:cs typeface="+mn-cs"/>
              </a:rPr>
              <a:t>Run the export command. You are prompted for a file location. A dialogue box pops up, reporting the number of exported elements.</a:t>
            </a:r>
          </a:p>
          <a:p>
            <a:r>
              <a:rPr lang="en-GB" sz="1100" kern="1200" dirty="0" smtClean="0">
                <a:solidFill>
                  <a:schemeClr val="tx1"/>
                </a:solidFill>
                <a:latin typeface="Arial" charset="0"/>
                <a:ea typeface="+mn-ea"/>
                <a:cs typeface="+mn-cs"/>
              </a:rPr>
              <a:t>Start up AutoCAD and load the client and the dynamic property application.</a:t>
            </a:r>
          </a:p>
          <a:p>
            <a:r>
              <a:rPr lang="en-GB" sz="1100" kern="1200" dirty="0" smtClean="0">
                <a:solidFill>
                  <a:schemeClr val="tx1"/>
                </a:solidFill>
                <a:latin typeface="Arial" charset="0"/>
                <a:ea typeface="+mn-ea"/>
                <a:cs typeface="+mn-cs"/>
              </a:rPr>
              <a:t>This can be achieved automatically by setting up AutoCAD to start in the RVT sample directory and placing an acad.lsp file there containing:</a:t>
            </a:r>
          </a:p>
          <a:p>
            <a:r>
              <a:rPr lang="en-GB" sz="1100" kern="1200" dirty="0" smtClean="0">
                <a:solidFill>
                  <a:schemeClr val="tx1"/>
                </a:solidFill>
                <a:latin typeface="Arial" charset="0"/>
                <a:ea typeface="+mn-ea"/>
                <a:cs typeface="+mn-cs"/>
              </a:rPr>
              <a:t>(</a:t>
            </a:r>
            <a:r>
              <a:rPr lang="en-GB" sz="1100" kern="1200" dirty="0" err="1" smtClean="0">
                <a:solidFill>
                  <a:schemeClr val="tx1"/>
                </a:solidFill>
                <a:latin typeface="Arial" charset="0"/>
                <a:ea typeface="+mn-ea"/>
                <a:cs typeface="+mn-cs"/>
              </a:rPr>
              <a:t>defun</a:t>
            </a:r>
            <a:r>
              <a:rPr lang="en-GB" sz="1100" kern="1200" dirty="0" smtClean="0">
                <a:solidFill>
                  <a:schemeClr val="tx1"/>
                </a:solidFill>
                <a:latin typeface="Arial" charset="0"/>
                <a:ea typeface="+mn-ea"/>
                <a:cs typeface="+mn-cs"/>
              </a:rPr>
              <a:t> s::</a:t>
            </a:r>
            <a:r>
              <a:rPr lang="en-GB" sz="1100" kern="1200" dirty="0" err="1" smtClean="0">
                <a:solidFill>
                  <a:schemeClr val="tx1"/>
                </a:solidFill>
                <a:latin typeface="Arial" charset="0"/>
                <a:ea typeface="+mn-ea"/>
                <a:cs typeface="+mn-cs"/>
              </a:rPr>
              <a:t>startup</a:t>
            </a:r>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  (command "_</a:t>
            </a:r>
            <a:r>
              <a:rPr lang="en-GB" sz="1100" kern="1200" dirty="0" err="1" smtClean="0">
                <a:solidFill>
                  <a:schemeClr val="tx1"/>
                </a:solidFill>
                <a:latin typeface="Arial" charset="0"/>
                <a:ea typeface="+mn-ea"/>
                <a:cs typeface="+mn-cs"/>
              </a:rPr>
              <a:t>netload</a:t>
            </a:r>
            <a:r>
              <a:rPr lang="en-GB" sz="1100" kern="1200" dirty="0" smtClean="0">
                <a:solidFill>
                  <a:schemeClr val="tx1"/>
                </a:solidFill>
                <a:latin typeface="Arial" charset="0"/>
                <a:ea typeface="+mn-ea"/>
                <a:cs typeface="+mn-cs"/>
              </a:rPr>
              <a:t>" "RSLinkAcadClient.dll")</a:t>
            </a:r>
          </a:p>
          <a:p>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princ</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nAutoCAD</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RSLink</a:t>
            </a:r>
            <a:r>
              <a:rPr lang="en-GB" sz="1100" kern="1200" dirty="0" smtClean="0">
                <a:solidFill>
                  <a:schemeClr val="tx1"/>
                </a:solidFill>
                <a:latin typeface="Arial" charset="0"/>
                <a:ea typeface="+mn-ea"/>
                <a:cs typeface="+mn-cs"/>
              </a:rPr>
              <a:t> client loaded.")</a:t>
            </a:r>
          </a:p>
          <a:p>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arxload</a:t>
            </a:r>
            <a:r>
              <a:rPr lang="en-GB" sz="1100" kern="1200" dirty="0" smtClean="0">
                <a:solidFill>
                  <a:schemeClr val="tx1"/>
                </a:solidFill>
                <a:latin typeface="Arial" charset="0"/>
                <a:ea typeface="+mn-ea"/>
                <a:cs typeface="+mn-cs"/>
              </a:rPr>
              <a:t> "RSLinkAcadClientDynProps.arx")</a:t>
            </a:r>
          </a:p>
          <a:p>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princ</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nAutoCAD</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RSLink</a:t>
            </a:r>
            <a:r>
              <a:rPr lang="en-GB" sz="1100" kern="1200" dirty="0" smtClean="0">
                <a:solidFill>
                  <a:schemeClr val="tx1"/>
                </a:solidFill>
                <a:latin typeface="Arial" charset="0"/>
                <a:ea typeface="+mn-ea"/>
                <a:cs typeface="+mn-cs"/>
              </a:rPr>
              <a:t> dynamic properties loaded.")</a:t>
            </a:r>
          </a:p>
          <a:p>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princ</a:t>
            </a:r>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If it does not load automatically, you can load it manually by calling</a:t>
            </a:r>
          </a:p>
          <a:p>
            <a:r>
              <a:rPr lang="en-GB" sz="1100" kern="1200" dirty="0" smtClean="0">
                <a:solidFill>
                  <a:schemeClr val="tx1"/>
                </a:solidFill>
                <a:latin typeface="Arial" charset="0"/>
                <a:ea typeface="+mn-ea"/>
                <a:cs typeface="+mn-cs"/>
              </a:rPr>
              <a:t>(load "C:/a/j/adn/revit/rst_api/RVT/acad.lsp")</a:t>
            </a:r>
          </a:p>
          <a:p>
            <a:r>
              <a:rPr lang="en-GB" sz="1100" kern="1200" dirty="0" smtClean="0">
                <a:solidFill>
                  <a:schemeClr val="tx1"/>
                </a:solidFill>
                <a:latin typeface="Arial" charset="0"/>
                <a:ea typeface="+mn-ea"/>
                <a:cs typeface="+mn-cs"/>
              </a:rPr>
              <a:t>with the appropriate full path, and then call</a:t>
            </a:r>
          </a:p>
          <a:p>
            <a:r>
              <a:rPr lang="en-GB" sz="1100" kern="1200" dirty="0" smtClean="0">
                <a:solidFill>
                  <a:schemeClr val="tx1"/>
                </a:solidFill>
                <a:latin typeface="Arial" charset="0"/>
                <a:ea typeface="+mn-ea"/>
                <a:cs typeface="+mn-cs"/>
              </a:rPr>
              <a:t>(s::</a:t>
            </a:r>
            <a:r>
              <a:rPr lang="en-GB" sz="1100" kern="1200" dirty="0" err="1" smtClean="0">
                <a:solidFill>
                  <a:schemeClr val="tx1"/>
                </a:solidFill>
                <a:latin typeface="Arial" charset="0"/>
                <a:ea typeface="+mn-ea"/>
                <a:cs typeface="+mn-cs"/>
              </a:rPr>
              <a:t>startup</a:t>
            </a:r>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The commands defined by the AutoCAD client are </a:t>
            </a:r>
            <a:r>
              <a:rPr lang="en-GB" sz="1100" kern="1200" dirty="0" err="1" smtClean="0">
                <a:solidFill>
                  <a:schemeClr val="tx1"/>
                </a:solidFill>
                <a:latin typeface="Arial" charset="0"/>
                <a:ea typeface="+mn-ea"/>
                <a:cs typeface="+mn-cs"/>
              </a:rPr>
              <a:t>RSImport</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RSExport</a:t>
            </a:r>
            <a:r>
              <a:rPr lang="en-GB" sz="1100" kern="1200" dirty="0" smtClean="0">
                <a:solidFill>
                  <a:schemeClr val="tx1"/>
                </a:solidFill>
                <a:latin typeface="Arial" charset="0"/>
                <a:ea typeface="+mn-ea"/>
                <a:cs typeface="+mn-cs"/>
              </a:rPr>
              <a:t> and </a:t>
            </a:r>
            <a:r>
              <a:rPr lang="en-GB" sz="1100" kern="1200" dirty="0" err="1" smtClean="0">
                <a:solidFill>
                  <a:schemeClr val="tx1"/>
                </a:solidFill>
                <a:latin typeface="Arial" charset="0"/>
                <a:ea typeface="+mn-ea"/>
                <a:cs typeface="+mn-cs"/>
              </a:rPr>
              <a:t>RSMakeMember</a:t>
            </a:r>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Use </a:t>
            </a:r>
            <a:r>
              <a:rPr lang="en-GB" sz="1100" kern="1200" dirty="0" err="1" smtClean="0">
                <a:solidFill>
                  <a:schemeClr val="tx1"/>
                </a:solidFill>
                <a:latin typeface="Arial" charset="0"/>
                <a:ea typeface="+mn-ea"/>
                <a:cs typeface="+mn-cs"/>
              </a:rPr>
              <a:t>RSImport</a:t>
            </a:r>
            <a:r>
              <a:rPr lang="en-GB" sz="1100" kern="1200" dirty="0" smtClean="0">
                <a:solidFill>
                  <a:schemeClr val="tx1"/>
                </a:solidFill>
                <a:latin typeface="Arial" charset="0"/>
                <a:ea typeface="+mn-ea"/>
                <a:cs typeface="+mn-cs"/>
              </a:rPr>
              <a:t> to load the xml file just exported from Revit.</a:t>
            </a:r>
          </a:p>
          <a:p>
            <a:r>
              <a:rPr lang="en-GB" sz="1100" kern="1200" dirty="0" smtClean="0">
                <a:solidFill>
                  <a:schemeClr val="tx1"/>
                </a:solidFill>
                <a:latin typeface="Arial" charset="0"/>
                <a:ea typeface="+mn-ea"/>
                <a:cs typeface="+mn-cs"/>
              </a:rPr>
              <a:t>Modify some cross sections in the model using the OPM, simulating modifications made by the A&amp;D application, and optionally </a:t>
            </a:r>
            <a:r>
              <a:rPr lang="en-GB" sz="1100" kern="1200" dirty="0" err="1" smtClean="0">
                <a:solidFill>
                  <a:schemeClr val="tx1"/>
                </a:solidFill>
                <a:latin typeface="Arial" charset="0"/>
                <a:ea typeface="+mn-ea"/>
                <a:cs typeface="+mn-cs"/>
              </a:rPr>
              <a:t>RSMakeMember</a:t>
            </a:r>
            <a:r>
              <a:rPr lang="en-GB" sz="1100" kern="1200" dirty="0" smtClean="0">
                <a:solidFill>
                  <a:schemeClr val="tx1"/>
                </a:solidFill>
                <a:latin typeface="Arial" charset="0"/>
                <a:ea typeface="+mn-ea"/>
                <a:cs typeface="+mn-cs"/>
              </a:rPr>
              <a:t> to add some new elements.</a:t>
            </a:r>
          </a:p>
          <a:p>
            <a:r>
              <a:rPr lang="en-GB" sz="1100" kern="1200" dirty="0" smtClean="0">
                <a:solidFill>
                  <a:schemeClr val="tx1"/>
                </a:solidFill>
                <a:latin typeface="Arial" charset="0"/>
                <a:ea typeface="+mn-ea"/>
                <a:cs typeface="+mn-cs"/>
              </a:rPr>
              <a:t>Use </a:t>
            </a:r>
            <a:r>
              <a:rPr lang="en-GB" sz="1100" kern="1200" dirty="0" err="1" smtClean="0">
                <a:solidFill>
                  <a:schemeClr val="tx1"/>
                </a:solidFill>
                <a:latin typeface="Arial" charset="0"/>
                <a:ea typeface="+mn-ea"/>
                <a:cs typeface="+mn-cs"/>
              </a:rPr>
              <a:t>RSExport</a:t>
            </a:r>
            <a:r>
              <a:rPr lang="en-GB" sz="1100" kern="1200" dirty="0" smtClean="0">
                <a:solidFill>
                  <a:schemeClr val="tx1"/>
                </a:solidFill>
                <a:latin typeface="Arial" charset="0"/>
                <a:ea typeface="+mn-ea"/>
                <a:cs typeface="+mn-cs"/>
              </a:rPr>
              <a:t> to write the model back out again.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Back in Revit, use the import command to read the modifications and update the Revit model accordingly. Dialogue boxes are displayed to report the number of elements imported and modified. Note that the column types were swapped. Currently, the new elements defined by </a:t>
            </a:r>
            <a:r>
              <a:rPr lang="en-GB" sz="1100" kern="1200" dirty="0" err="1" smtClean="0">
                <a:solidFill>
                  <a:schemeClr val="tx1"/>
                </a:solidFill>
                <a:latin typeface="Arial" charset="0"/>
                <a:ea typeface="+mn-ea"/>
                <a:cs typeface="+mn-cs"/>
              </a:rPr>
              <a:t>RsMakeMember</a:t>
            </a:r>
            <a:r>
              <a:rPr lang="en-GB" sz="1100" kern="1200" dirty="0" smtClean="0">
                <a:solidFill>
                  <a:schemeClr val="tx1"/>
                </a:solidFill>
                <a:latin typeface="Arial" charset="0"/>
                <a:ea typeface="+mn-ea"/>
                <a:cs typeface="+mn-cs"/>
              </a:rPr>
              <a:t> are ignored.</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err="1" smtClean="0"/>
              <a:t>RSTLink</a:t>
            </a:r>
            <a:r>
              <a:rPr lang="en-US" sz="1100" baseline="0" dirty="0" smtClean="0"/>
              <a:t> is the helper or shared module that is shared between both ACAD and Revit. </a:t>
            </a:r>
          </a:p>
          <a:p>
            <a:endParaRPr lang="en-US" sz="1100" baseline="0" dirty="0" smtClean="0"/>
          </a:p>
          <a:p>
            <a:r>
              <a:rPr lang="en-US" sz="1100" baseline="0" dirty="0" err="1" smtClean="0"/>
              <a:t>RSLinkRevitClient</a:t>
            </a:r>
            <a:r>
              <a:rPr lang="en-US" sz="1100" baseline="0" dirty="0" smtClean="0"/>
              <a:t> implements external commands for use inside of Revit</a:t>
            </a:r>
          </a:p>
          <a:p>
            <a:endParaRPr lang="en-US" sz="1100" baseline="0" dirty="0" smtClean="0"/>
          </a:p>
          <a:p>
            <a:r>
              <a:rPr lang="en-US" sz="1100" dirty="0" smtClean="0"/>
              <a:t>AutoCAD</a:t>
            </a:r>
            <a:r>
              <a:rPr lang="en-US" sz="1100" baseline="0" dirty="0" smtClean="0"/>
              <a:t> client handles </a:t>
            </a:r>
            <a:r>
              <a:rPr lang="en-US" sz="1100" baseline="0" dirty="0" err="1" smtClean="0"/>
              <a:t>Xdata</a:t>
            </a:r>
            <a:r>
              <a:rPr lang="en-US" sz="1100" baseline="0" dirty="0" smtClean="0"/>
              <a:t> and</a:t>
            </a:r>
          </a:p>
          <a:p>
            <a:endParaRPr lang="en-US" sz="1100" baseline="0" dirty="0" smtClean="0"/>
          </a:p>
          <a:p>
            <a:r>
              <a:rPr lang="en-US" sz="1100" baseline="0" dirty="0" smtClean="0"/>
              <a:t>ACAD client dynamic properties module to handle dynamic properties.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dirty="0" smtClean="0"/>
              <a:t>Invoke </a:t>
            </a:r>
            <a:r>
              <a:rPr lang="en-GB" dirty="0" err="1" smtClean="0"/>
              <a:t>RSImport</a:t>
            </a:r>
            <a:r>
              <a:rPr lang="en-GB" dirty="0" smtClean="0"/>
              <a:t> command</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Some</a:t>
            </a:r>
            <a:r>
              <a:rPr lang="en-US" sz="1100" baseline="0" dirty="0" smtClean="0"/>
              <a:t> third party software developers already provide bi-directional links to their structural analysis applications. The list is included in this slide. </a:t>
            </a:r>
            <a:endParaRPr lang="en-US" sz="1100" dirty="0" smtClean="0"/>
          </a:p>
          <a:p>
            <a:endParaRPr lang="en-US" sz="1100" dirty="0" smtClean="0"/>
          </a:p>
          <a:p>
            <a:r>
              <a:rPr lang="en-US" sz="1100" dirty="0" smtClean="0"/>
              <a:t>Source</a:t>
            </a:r>
            <a:r>
              <a:rPr lang="en-US" sz="1100" baseline="0" dirty="0" smtClean="0"/>
              <a:t> code for Midas Link 2009 can be obtained from ADN extranet.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100" kern="1200" dirty="0" smtClean="0">
                <a:solidFill>
                  <a:schemeClr val="tx1"/>
                </a:solidFill>
                <a:latin typeface="Arial" charset="0"/>
                <a:ea typeface="+mn-ea"/>
                <a:cs typeface="+mn-cs"/>
              </a:rPr>
              <a:t>Revit Structure is used by a structural engineer to manage and combine data from several different sources: </a:t>
            </a:r>
          </a:p>
          <a:p>
            <a:pPr marL="180000" indent="-180000">
              <a:buFont typeface="Arial" pitchFamily="34" charset="0"/>
              <a:buChar char="•"/>
            </a:pPr>
            <a:r>
              <a:rPr lang="en-GB" sz="1100" kern="1200" dirty="0" smtClean="0">
                <a:solidFill>
                  <a:schemeClr val="tx1"/>
                </a:solidFill>
                <a:latin typeface="Arial" charset="0"/>
                <a:ea typeface="+mn-ea"/>
                <a:cs typeface="+mn-cs"/>
              </a:rPr>
              <a:t>Architectural data, the building design, which can come from Revit Architecture, but also from other Autodesk or non-Autodesk products.</a:t>
            </a:r>
          </a:p>
          <a:p>
            <a:pPr marL="180000" indent="-180000">
              <a:buFont typeface="Arial" pitchFamily="34" charset="0"/>
              <a:buChar char="•"/>
            </a:pPr>
            <a:r>
              <a:rPr lang="en-GB" sz="1100" kern="1200" dirty="0" smtClean="0">
                <a:solidFill>
                  <a:schemeClr val="tx1"/>
                </a:solidFill>
                <a:latin typeface="Arial" charset="0"/>
                <a:ea typeface="+mn-ea"/>
                <a:cs typeface="+mn-cs"/>
              </a:rPr>
              <a:t>Analysis data for stress analysis in external packages.</a:t>
            </a:r>
          </a:p>
          <a:p>
            <a:pPr marL="180000" indent="-180000">
              <a:buFont typeface="Arial" pitchFamily="34" charset="0"/>
              <a:buChar char="•"/>
            </a:pPr>
            <a:r>
              <a:rPr lang="en-GB" sz="1100" kern="1200" dirty="0" smtClean="0">
                <a:solidFill>
                  <a:schemeClr val="tx1"/>
                </a:solidFill>
                <a:latin typeface="Arial" charset="0"/>
                <a:ea typeface="+mn-ea"/>
                <a:cs typeface="+mn-cs"/>
              </a:rPr>
              <a:t>Details which are designed based on the analysis results.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44</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dirty="0" smtClean="0">
                <a:solidFill>
                  <a:schemeClr val="tx1"/>
                </a:solidFill>
                <a:latin typeface="Arial" charset="0"/>
                <a:ea typeface="+mn-ea"/>
                <a:cs typeface="+mn-cs"/>
              </a:rPr>
              <a:t>Working with reinforcements in Revit Structure involves two phases. The initial phase is the building analysis, which may result in design changes. In the second phase, reinforcements are added, </a:t>
            </a:r>
            <a:r>
              <a:rPr lang="en-US" sz="1100" kern="1200" dirty="0" err="1" smtClean="0">
                <a:solidFill>
                  <a:schemeClr val="tx1"/>
                </a:solidFill>
                <a:latin typeface="Arial" charset="0"/>
                <a:ea typeface="+mn-ea"/>
                <a:cs typeface="+mn-cs"/>
              </a:rPr>
              <a:t>analysed</a:t>
            </a:r>
            <a:r>
              <a:rPr lang="en-US" sz="1100" kern="1200" dirty="0" smtClean="0">
                <a:solidFill>
                  <a:schemeClr val="tx1"/>
                </a:solidFill>
                <a:latin typeface="Arial" charset="0"/>
                <a:ea typeface="+mn-ea"/>
                <a:cs typeface="+mn-cs"/>
              </a:rPr>
              <a:t>, and detailed. Both phases may include multiple iterations. Many of the tasks required can be automated. This is where our applications can save a lot of time, effort, and eliminate sources for errors.</a:t>
            </a:r>
            <a:endParaRPr lang="en-GB" sz="1100" kern="1200" dirty="0" smtClean="0">
              <a:solidFill>
                <a:schemeClr val="tx1"/>
              </a:solidFill>
              <a:latin typeface="Arial" charset="0"/>
              <a:ea typeface="+mn-ea"/>
              <a:cs typeface="+mn-cs"/>
            </a:endParaRPr>
          </a:p>
          <a:p>
            <a:r>
              <a:rPr lang="en-US" sz="1100" kern="1200" dirty="0" smtClean="0">
                <a:solidFill>
                  <a:schemeClr val="tx1"/>
                </a:solidFill>
                <a:latin typeface="Arial" charset="0"/>
                <a:ea typeface="+mn-ea"/>
                <a:cs typeface="+mn-cs"/>
              </a:rPr>
              <a:t>The central hub is the Revit Structure three-dimensional object model which integrates the physical and analytical models used respectively for the building design and analysis. The 3D rebar model is integrated in this database. The physical model is used to generate concrete drawings including rebar specific details. The rebar model can be used to generate rebar specific details and quantity takeoffs. The analytical model is used to connect to third party analysis and design packages, which in turn can help define the rebar model.</a:t>
            </a:r>
          </a:p>
          <a:p>
            <a:endParaRPr lang="en-US" sz="1100" kern="1200" dirty="0" smtClean="0">
              <a:solidFill>
                <a:schemeClr val="tx1"/>
              </a:solidFill>
              <a:latin typeface="Arial" charset="0"/>
              <a:ea typeface="+mn-ea"/>
              <a:cs typeface="+mn-cs"/>
            </a:endParaRPr>
          </a:p>
          <a:p>
            <a:r>
              <a:rPr lang="en-US" sz="1100" kern="1200" dirty="0" smtClean="0">
                <a:solidFill>
                  <a:schemeClr val="tx1"/>
                </a:solidFill>
                <a:latin typeface="Arial" charset="0"/>
                <a:ea typeface="+mn-ea"/>
                <a:cs typeface="+mn-cs"/>
              </a:rPr>
              <a:t>The</a:t>
            </a:r>
            <a:r>
              <a:rPr lang="en-US" sz="1100" kern="1200" baseline="0" dirty="0" smtClean="0">
                <a:solidFill>
                  <a:schemeClr val="tx1"/>
                </a:solidFill>
                <a:latin typeface="Arial" charset="0"/>
                <a:ea typeface="+mn-ea"/>
                <a:cs typeface="+mn-cs"/>
              </a:rPr>
              <a:t> typical workflow in RST with rebar design starts with user inputs, which creates a physical model, which is automatically synchronized with that of the analytical model. At this stage, we can use 3</a:t>
            </a:r>
            <a:r>
              <a:rPr lang="en-US" sz="1100" kern="1200" baseline="30000" dirty="0" smtClean="0">
                <a:solidFill>
                  <a:schemeClr val="tx1"/>
                </a:solidFill>
                <a:latin typeface="Arial" charset="0"/>
                <a:ea typeface="+mn-ea"/>
                <a:cs typeface="+mn-cs"/>
              </a:rPr>
              <a:t>rd</a:t>
            </a:r>
            <a:r>
              <a:rPr lang="en-US" sz="1100" kern="1200" baseline="0" dirty="0" smtClean="0">
                <a:solidFill>
                  <a:schemeClr val="tx1"/>
                </a:solidFill>
                <a:latin typeface="Arial" charset="0"/>
                <a:ea typeface="+mn-ea"/>
                <a:cs typeface="+mn-cs"/>
              </a:rPr>
              <a:t> party analysis design applications to design and the results of these analysis design can be fed back to the model. Once the physical model has been updated, we can generate updated concrete drawings. At this stage, we can get additional user inputs to design the rebar details. This will result in generating a 3D rebar model and this information can extract the specific rebar details, QTO and finally create shop drawings. </a:t>
            </a:r>
            <a:endParaRPr lang="en-GB" sz="1100" kern="1200" dirty="0" smtClean="0">
              <a:solidFill>
                <a:schemeClr val="tx1"/>
              </a:solidFill>
              <a:latin typeface="Arial" charset="0"/>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45</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RST</a:t>
            </a:r>
            <a:r>
              <a:rPr lang="en-US" sz="1100" baseline="0" dirty="0" smtClean="0"/>
              <a:t> defines 3D rebar model. Composed of Single bars, Sets which are arrays of bars with set of rules, area reinforcement bars and path reinforcement for slabs.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46</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GB" sz="1100" kern="1200" dirty="0" smtClean="0">
                <a:solidFill>
                  <a:schemeClr val="tx1"/>
                </a:solidFill>
                <a:latin typeface="Arial" charset="0"/>
                <a:ea typeface="+mn-ea"/>
                <a:cs typeface="+mn-cs"/>
              </a:rPr>
              <a:t>Three kinds of beam rebar are created: top, bottom and transverse rebar. Two kinds of column rebar are created: transverse and vertical. </a:t>
            </a:r>
            <a:r>
              <a:rPr lang="en-GB" sz="1100" kern="1200" dirty="0" err="1" smtClean="0">
                <a:solidFill>
                  <a:schemeClr val="tx1"/>
                </a:solidFill>
                <a:latin typeface="Arial" charset="0"/>
                <a:ea typeface="+mn-ea"/>
                <a:cs typeface="+mn-cs"/>
              </a:rPr>
              <a:t>Autodesk.Revit.Creation.Document.NewRebar</a:t>
            </a:r>
            <a:r>
              <a:rPr lang="en-GB" sz="1100" kern="1200" dirty="0" smtClean="0">
                <a:solidFill>
                  <a:schemeClr val="tx1"/>
                </a:solidFill>
                <a:latin typeface="Arial" charset="0"/>
                <a:ea typeface="+mn-ea"/>
                <a:cs typeface="+mn-cs"/>
              </a:rPr>
              <a:t>() method can</a:t>
            </a:r>
            <a:r>
              <a:rPr lang="en-GB" sz="1100" kern="1200" baseline="0" dirty="0" smtClean="0">
                <a:solidFill>
                  <a:schemeClr val="tx1"/>
                </a:solidFill>
                <a:latin typeface="Arial" charset="0"/>
                <a:ea typeface="+mn-ea"/>
                <a:cs typeface="+mn-cs"/>
              </a:rPr>
              <a:t> be used to  </a:t>
            </a:r>
            <a:r>
              <a:rPr lang="en-GB" sz="1100" kern="1200" dirty="0" smtClean="0">
                <a:solidFill>
                  <a:schemeClr val="tx1"/>
                </a:solidFill>
                <a:latin typeface="Arial" charset="0"/>
                <a:ea typeface="+mn-ea"/>
                <a:cs typeface="+mn-cs"/>
              </a:rPr>
              <a:t>create rebar for the selected host. There are two overloads</a:t>
            </a:r>
            <a:r>
              <a:rPr lang="en-GB" sz="1100" kern="1200" baseline="0" dirty="0" smtClean="0">
                <a:solidFill>
                  <a:schemeClr val="tx1"/>
                </a:solidFill>
                <a:latin typeface="Arial" charset="0"/>
                <a:ea typeface="+mn-ea"/>
                <a:cs typeface="+mn-cs"/>
              </a:rPr>
              <a:t> of the </a:t>
            </a:r>
            <a:r>
              <a:rPr lang="en-GB" sz="1100" kern="1200" baseline="0" dirty="0" err="1" smtClean="0">
                <a:solidFill>
                  <a:schemeClr val="tx1"/>
                </a:solidFill>
                <a:latin typeface="Arial" charset="0"/>
                <a:ea typeface="+mn-ea"/>
                <a:cs typeface="+mn-cs"/>
              </a:rPr>
              <a:t>NewRebar</a:t>
            </a:r>
            <a:r>
              <a:rPr lang="en-GB" sz="1100" kern="1200" baseline="0" dirty="0" smtClean="0">
                <a:solidFill>
                  <a:schemeClr val="tx1"/>
                </a:solidFill>
                <a:latin typeface="Arial" charset="0"/>
                <a:ea typeface="+mn-ea"/>
                <a:cs typeface="+mn-cs"/>
              </a:rPr>
              <a:t>() method both of which is listed in the slide. </a:t>
            </a:r>
          </a:p>
          <a:p>
            <a:pPr eaLnBrk="1" hangingPunct="1"/>
            <a:endParaRPr lang="en-GB" sz="1100" kern="1200" baseline="0" dirty="0" smtClean="0">
              <a:solidFill>
                <a:schemeClr val="tx1"/>
              </a:solidFill>
              <a:latin typeface="Arial" charset="0"/>
              <a:ea typeface="+mn-ea"/>
              <a:cs typeface="+mn-cs"/>
            </a:endParaRPr>
          </a:p>
          <a:p>
            <a:pPr eaLnBrk="1" hangingPunct="1"/>
            <a:r>
              <a:rPr lang="en-GB" sz="1100" kern="1200" baseline="0" dirty="0" smtClean="0">
                <a:solidFill>
                  <a:schemeClr val="tx1"/>
                </a:solidFill>
                <a:latin typeface="Arial" charset="0"/>
                <a:ea typeface="+mn-ea"/>
                <a:cs typeface="+mn-cs"/>
              </a:rPr>
              <a:t>The first version creates a rebar from an array of curves describing the rebar. The second version created rebar object based on a rebar shape and position. </a:t>
            </a:r>
            <a:endParaRPr lang="en-GB" sz="1100" kern="120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47</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100" kern="1200" dirty="0" smtClean="0">
                <a:solidFill>
                  <a:schemeClr val="tx1"/>
                </a:solidFill>
                <a:latin typeface="Arial" charset="0"/>
                <a:ea typeface="+mn-ea"/>
                <a:cs typeface="+mn-cs"/>
              </a:rPr>
              <a:t>The </a:t>
            </a:r>
            <a:r>
              <a:rPr lang="en-GB" sz="1100" kern="1200" dirty="0" err="1" smtClean="0">
                <a:solidFill>
                  <a:schemeClr val="tx1"/>
                </a:solidFill>
                <a:latin typeface="Arial" charset="0"/>
                <a:ea typeface="+mn-ea"/>
                <a:cs typeface="+mn-cs"/>
              </a:rPr>
              <a:t>PathReinforcement</a:t>
            </a:r>
            <a:r>
              <a:rPr lang="en-GB" sz="1100" kern="1200" dirty="0" smtClean="0">
                <a:solidFill>
                  <a:schemeClr val="tx1"/>
                </a:solidFill>
                <a:latin typeface="Arial" charset="0"/>
                <a:ea typeface="+mn-ea"/>
                <a:cs typeface="+mn-cs"/>
              </a:rPr>
              <a:t> host is a floor or a wall. The method used is </a:t>
            </a:r>
          </a:p>
          <a:p>
            <a:r>
              <a:rPr lang="en-GB" sz="1100" kern="1200" dirty="0" err="1" smtClean="0">
                <a:solidFill>
                  <a:schemeClr val="tx1"/>
                </a:solidFill>
                <a:latin typeface="Arial" charset="0"/>
                <a:ea typeface="+mn-ea"/>
                <a:cs typeface="+mn-cs"/>
              </a:rPr>
              <a:t>NewPathReinforcement</a:t>
            </a:r>
            <a:r>
              <a:rPr lang="en-GB" sz="1100" kern="1200" dirty="0" smtClean="0">
                <a:solidFill>
                  <a:schemeClr val="tx1"/>
                </a:solidFill>
                <a:latin typeface="Arial" charset="0"/>
                <a:ea typeface="+mn-ea"/>
                <a:cs typeface="+mn-cs"/>
              </a:rPr>
              <a:t>(Element, </a:t>
            </a:r>
            <a:r>
              <a:rPr lang="en-GB" sz="1100" kern="1200" dirty="0" err="1" smtClean="0">
                <a:solidFill>
                  <a:schemeClr val="tx1"/>
                </a:solidFill>
                <a:latin typeface="Arial" charset="0"/>
                <a:ea typeface="+mn-ea"/>
                <a:cs typeface="+mn-cs"/>
              </a:rPr>
              <a:t>CurveArray</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bool</a:t>
            </a:r>
            <a:r>
              <a:rPr lang="en-GB" sz="1100" kern="1200" dirty="0" smtClean="0">
                <a:solidFill>
                  <a:schemeClr val="tx1"/>
                </a:solidFill>
                <a:latin typeface="Arial" charset="0"/>
                <a:ea typeface="+mn-ea"/>
                <a:cs typeface="+mn-cs"/>
              </a:rPr>
              <a:t> );</a:t>
            </a:r>
          </a:p>
          <a:p>
            <a:r>
              <a:rPr lang="en-GB" sz="1100" kern="1200" dirty="0" smtClean="0">
                <a:solidFill>
                  <a:schemeClr val="tx1"/>
                </a:solidFill>
                <a:latin typeface="Arial" charset="0"/>
                <a:ea typeface="+mn-ea"/>
                <a:cs typeface="+mn-cs"/>
              </a:rPr>
              <a:t>We can use </a:t>
            </a:r>
            <a:r>
              <a:rPr lang="en-GB" sz="1100" kern="1200" dirty="0" err="1" smtClean="0">
                <a:solidFill>
                  <a:schemeClr val="tx1"/>
                </a:solidFill>
                <a:latin typeface="Arial" charset="0"/>
                <a:ea typeface="+mn-ea"/>
                <a:cs typeface="+mn-cs"/>
              </a:rPr>
              <a:t>Document.Create.NewPathReinforcementType</a:t>
            </a:r>
            <a:r>
              <a:rPr lang="en-GB" sz="1100" kern="1200" dirty="0" smtClean="0">
                <a:solidFill>
                  <a:schemeClr val="tx1"/>
                </a:solidFill>
                <a:latin typeface="Arial" charset="0"/>
                <a:ea typeface="+mn-ea"/>
                <a:cs typeface="+mn-cs"/>
              </a:rPr>
              <a:t>() method to create a  </a:t>
            </a:r>
            <a:r>
              <a:rPr lang="en-GB" sz="1100" kern="1200" dirty="0" err="1" smtClean="0">
                <a:solidFill>
                  <a:schemeClr val="tx1"/>
                </a:solidFill>
                <a:latin typeface="Arial" charset="0"/>
                <a:ea typeface="+mn-ea"/>
                <a:cs typeface="+mn-cs"/>
              </a:rPr>
              <a:t>PathReinforcementType</a:t>
            </a:r>
            <a:r>
              <a:rPr lang="en-GB" sz="1100" kern="1200" dirty="0" smtClean="0">
                <a:solidFill>
                  <a:schemeClr val="tx1"/>
                </a:solidFill>
                <a:latin typeface="Arial" charset="0"/>
                <a:ea typeface="+mn-ea"/>
                <a:cs typeface="+mn-cs"/>
              </a:rPr>
              <a:t> if there is none in current document. The Element argument is the host of the </a:t>
            </a:r>
            <a:r>
              <a:rPr lang="en-GB" sz="1100" kern="1200" dirty="0" err="1" smtClean="0">
                <a:solidFill>
                  <a:schemeClr val="tx1"/>
                </a:solidFill>
                <a:latin typeface="Arial" charset="0"/>
                <a:ea typeface="+mn-ea"/>
                <a:cs typeface="+mn-cs"/>
              </a:rPr>
              <a:t>PathReinforcement</a:t>
            </a:r>
            <a:r>
              <a:rPr lang="en-GB" sz="1100" kern="1200" dirty="0" smtClean="0">
                <a:solidFill>
                  <a:schemeClr val="tx1"/>
                </a:solidFill>
                <a:latin typeface="Arial" charset="0"/>
                <a:ea typeface="+mn-ea"/>
                <a:cs typeface="+mn-cs"/>
              </a:rPr>
              <a:t>. The </a:t>
            </a:r>
            <a:r>
              <a:rPr lang="en-GB" sz="1100" kern="1200" dirty="0" err="1" smtClean="0">
                <a:solidFill>
                  <a:schemeClr val="tx1"/>
                </a:solidFill>
                <a:latin typeface="Arial" charset="0"/>
                <a:ea typeface="+mn-ea"/>
                <a:cs typeface="+mn-cs"/>
              </a:rPr>
              <a:t>CurveArray</a:t>
            </a:r>
            <a:r>
              <a:rPr lang="en-GB" sz="1100" kern="1200" dirty="0" smtClean="0">
                <a:solidFill>
                  <a:schemeClr val="tx1"/>
                </a:solidFill>
                <a:latin typeface="Arial" charset="0"/>
                <a:ea typeface="+mn-ea"/>
                <a:cs typeface="+mn-cs"/>
              </a:rPr>
              <a:t> stores its path. The Boolean value indicates which side of the path the </a:t>
            </a:r>
            <a:r>
              <a:rPr lang="en-GB" sz="1100" kern="1200" dirty="0" err="1" smtClean="0">
                <a:solidFill>
                  <a:schemeClr val="tx1"/>
                </a:solidFill>
                <a:latin typeface="Arial" charset="0"/>
                <a:ea typeface="+mn-ea"/>
                <a:cs typeface="+mn-cs"/>
              </a:rPr>
              <a:t>PathReinforcement</a:t>
            </a:r>
            <a:r>
              <a:rPr lang="en-GB" sz="1100" kern="1200" dirty="0" smtClean="0">
                <a:solidFill>
                  <a:schemeClr val="tx1"/>
                </a:solidFill>
                <a:latin typeface="Arial" charset="0"/>
                <a:ea typeface="+mn-ea"/>
                <a:cs typeface="+mn-cs"/>
              </a:rPr>
              <a:t> is located on.</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48</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51</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Dynamic model update offers the ability for a Revit API application to modify the Revit model as a reaction to changes happening in the model. </a:t>
            </a:r>
            <a:r>
              <a:rPr lang="en-US" sz="1100" dirty="0" err="1" smtClean="0"/>
              <a:t>Application.DocumentChanged</a:t>
            </a:r>
            <a:r>
              <a:rPr lang="en-US" sz="1100" baseline="0" dirty="0" smtClean="0"/>
              <a:t> event is read-only event and thus it does not support modification to Revit database. For that, we can use the DMU mechanism.  </a:t>
            </a: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With this mechanism, Revit will now let you know when elements are added, modified or deleted.  </a:t>
            </a:r>
          </a:p>
          <a:p>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The ability to track and modify the model as a reaction to changes</a:t>
            </a:r>
            <a:r>
              <a:rPr lang="en-US" sz="1100" baseline="0" dirty="0" smtClean="0"/>
              <a:t> in the model, </a:t>
            </a:r>
            <a:r>
              <a:rPr lang="en-US" sz="1100" dirty="0" smtClean="0"/>
              <a:t>is offered through implementation of </a:t>
            </a:r>
            <a:r>
              <a:rPr lang="en-US" sz="1100" i="1" dirty="0" smtClean="0"/>
              <a:t>updaters</a:t>
            </a:r>
            <a:r>
              <a:rPr lang="en-US" sz="1100" dirty="0" smtClean="0"/>
              <a:t>. The updater interface offers the ability to implement a method that is informed of the scope of changes that triggered the changes. </a:t>
            </a:r>
          </a:p>
          <a:p>
            <a:pPr eaLnBrk="1" hangingPunct="1"/>
            <a:endParaRPr lang="en-US" sz="1100" baseline="0" dirty="0" smtClean="0"/>
          </a:p>
          <a:p>
            <a:r>
              <a:rPr lang="en-US" sz="1100" kern="1200" dirty="0" smtClean="0">
                <a:solidFill>
                  <a:schemeClr val="tx1"/>
                </a:solidFill>
                <a:latin typeface="+mn-lt"/>
                <a:ea typeface="+mn-ea"/>
                <a:cs typeface="+mn-cs"/>
              </a:rPr>
              <a:t>Updaters are classes which implement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interface. So as our next step, we shall create  Updater class and implement the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a:t>
            </a:r>
            <a:r>
              <a:rPr lang="en-US" sz="1100" kern="1200" dirty="0" err="1" smtClean="0">
                <a:solidFill>
                  <a:schemeClr val="tx1"/>
                </a:solidFill>
                <a:latin typeface="+mn-lt"/>
                <a:ea typeface="+mn-ea"/>
                <a:cs typeface="+mn-cs"/>
              </a:rPr>
              <a:t>interace</a:t>
            </a:r>
            <a:r>
              <a:rPr lang="en-US" sz="1100" kern="1200" dirty="0" smtClean="0">
                <a:solidFill>
                  <a:schemeClr val="tx1"/>
                </a:solidFill>
                <a:latin typeface="+mn-lt"/>
                <a:ea typeface="+mn-ea"/>
                <a:cs typeface="+mn-cs"/>
              </a:rPr>
              <a:t> in it. This interface implementation includes some methods like -</a:t>
            </a:r>
          </a:p>
          <a:p>
            <a:pPr lvl="0"/>
            <a:r>
              <a:rPr lang="en-US" sz="1100" b="1" kern="1200" dirty="0" err="1" smtClean="0">
                <a:solidFill>
                  <a:schemeClr val="tx1"/>
                </a:solidFill>
                <a:latin typeface="+mn-lt"/>
                <a:ea typeface="+mn-ea"/>
                <a:cs typeface="+mn-cs"/>
              </a:rPr>
              <a:t>GetUpdaterId</a:t>
            </a:r>
            <a:r>
              <a:rPr lang="en-US" sz="1100" kern="1200" dirty="0" smtClean="0">
                <a:solidFill>
                  <a:schemeClr val="tx1"/>
                </a:solidFill>
                <a:latin typeface="+mn-lt"/>
                <a:ea typeface="+mn-ea"/>
                <a:cs typeface="+mn-cs"/>
              </a:rPr>
              <a:t> – This method returns the unique id of the updater which includes the application Id and a GUID for this updater. This is used when Revit remembers the details about the updater which drives a set of elements in the document and is called once during the registration of the Updater. </a:t>
            </a:r>
          </a:p>
          <a:p>
            <a:pPr lvl="0"/>
            <a:r>
              <a:rPr lang="en-US" sz="1100" b="1" kern="1200" dirty="0" err="1" smtClean="0">
                <a:solidFill>
                  <a:schemeClr val="tx1"/>
                </a:solidFill>
                <a:latin typeface="+mn-lt"/>
                <a:ea typeface="+mn-ea"/>
                <a:cs typeface="+mn-cs"/>
              </a:rPr>
              <a:t>GetUpdaterName</a:t>
            </a:r>
            <a:r>
              <a:rPr lang="en-US" sz="1100" kern="1200" dirty="0" smtClean="0">
                <a:solidFill>
                  <a:schemeClr val="tx1"/>
                </a:solidFill>
                <a:latin typeface="+mn-lt"/>
                <a:ea typeface="+mn-ea"/>
                <a:cs typeface="+mn-cs"/>
              </a:rPr>
              <a:t> – This method returns the name by which the updater can be identified by the user, in case there is any problem with the Updater at runtime. </a:t>
            </a:r>
          </a:p>
          <a:p>
            <a:pPr lvl="0"/>
            <a:r>
              <a:rPr lang="en-US" sz="1100" b="1" kern="1200" dirty="0" err="1" smtClean="0">
                <a:solidFill>
                  <a:schemeClr val="tx1"/>
                </a:solidFill>
                <a:latin typeface="+mn-lt"/>
                <a:ea typeface="+mn-ea"/>
                <a:cs typeface="+mn-cs"/>
              </a:rPr>
              <a:t>GetAdditionalInformation</a:t>
            </a:r>
            <a:r>
              <a:rPr lang="en-US" sz="1100" kern="1200" dirty="0" smtClean="0">
                <a:solidFill>
                  <a:schemeClr val="tx1"/>
                </a:solidFill>
                <a:latin typeface="+mn-lt"/>
                <a:ea typeface="+mn-ea"/>
                <a:cs typeface="+mn-cs"/>
              </a:rPr>
              <a:t> – This method returns the auxiliary strings which are displayed in situations when the updater (that was used to drive the document) is not present or not loaded. </a:t>
            </a:r>
          </a:p>
          <a:p>
            <a:pPr lvl="0"/>
            <a:r>
              <a:rPr lang="en-US" sz="1100" b="1" kern="1200" dirty="0" err="1" smtClean="0">
                <a:solidFill>
                  <a:schemeClr val="tx1"/>
                </a:solidFill>
                <a:latin typeface="+mn-lt"/>
                <a:ea typeface="+mn-ea"/>
                <a:cs typeface="+mn-cs"/>
              </a:rPr>
              <a:t>GetChangePriority</a:t>
            </a:r>
            <a:r>
              <a:rPr lang="en-US" sz="1100" kern="1200" dirty="0" smtClean="0">
                <a:solidFill>
                  <a:schemeClr val="tx1"/>
                </a:solidFill>
                <a:latin typeface="+mn-lt"/>
                <a:ea typeface="+mn-ea"/>
                <a:cs typeface="+mn-cs"/>
              </a:rPr>
              <a:t> – This method identifies the nature of the changes the Updater will be performing. It is used to identify the order of execution of updaters and called once during the registration of the Updater. </a:t>
            </a:r>
          </a:p>
          <a:p>
            <a:pPr lvl="0"/>
            <a:r>
              <a:rPr lang="en-US" sz="1100" kern="1200" dirty="0" smtClean="0">
                <a:solidFill>
                  <a:schemeClr val="tx1"/>
                </a:solidFill>
                <a:latin typeface="+mn-lt"/>
                <a:ea typeface="+mn-ea"/>
                <a:cs typeface="+mn-cs"/>
              </a:rPr>
              <a:t>And </a:t>
            </a:r>
            <a:r>
              <a:rPr lang="en-US" sz="1100" b="1" kern="1200" dirty="0" smtClean="0">
                <a:solidFill>
                  <a:schemeClr val="tx1"/>
                </a:solidFill>
                <a:latin typeface="+mn-lt"/>
                <a:ea typeface="+mn-ea"/>
                <a:cs typeface="+mn-cs"/>
              </a:rPr>
              <a:t>Execute</a:t>
            </a:r>
            <a:r>
              <a:rPr lang="en-US" sz="1100" kern="1200" dirty="0" smtClean="0">
                <a:solidFill>
                  <a:schemeClr val="tx1"/>
                </a:solidFill>
                <a:latin typeface="+mn-lt"/>
                <a:ea typeface="+mn-ea"/>
                <a:cs typeface="+mn-cs"/>
              </a:rPr>
              <a:t> – this method is updated of the scope of the changes that triggered the update and allows API users to make changes of its own to the elements in the document. </a:t>
            </a:r>
          </a:p>
          <a:p>
            <a:pPr eaLnBrk="1" hangingPunct="1"/>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mn-lt"/>
                <a:ea typeface="+mn-ea"/>
                <a:cs typeface="+mn-cs"/>
              </a:rPr>
              <a:t>The next step is to register the Updater class in the </a:t>
            </a:r>
            <a:r>
              <a:rPr lang="en-US" sz="1100" kern="1200" dirty="0" err="1" smtClean="0">
                <a:solidFill>
                  <a:schemeClr val="tx1"/>
                </a:solidFill>
                <a:latin typeface="+mn-lt"/>
                <a:ea typeface="+mn-ea"/>
                <a:cs typeface="+mn-cs"/>
              </a:rPr>
              <a:t>onStartUp</a:t>
            </a:r>
            <a:r>
              <a:rPr lang="en-US" sz="1100" kern="1200" dirty="0" smtClean="0">
                <a:solidFill>
                  <a:schemeClr val="tx1"/>
                </a:solidFill>
                <a:latin typeface="+mn-lt"/>
                <a:ea typeface="+mn-ea"/>
                <a:cs typeface="+mn-cs"/>
              </a:rPr>
              <a:t> method of the external application. We create a new instance of the Updater class. Using the application level singleton </a:t>
            </a:r>
            <a:r>
              <a:rPr lang="en-US" sz="1100" kern="1200" dirty="0" err="1" smtClean="0">
                <a:solidFill>
                  <a:schemeClr val="tx1"/>
                </a:solidFill>
                <a:latin typeface="+mn-lt"/>
                <a:ea typeface="+mn-ea"/>
                <a:cs typeface="+mn-cs"/>
              </a:rPr>
              <a:t>UpdaterRegistry</a:t>
            </a:r>
            <a:r>
              <a:rPr lang="en-US" sz="1100" kern="1200" dirty="0" smtClean="0">
                <a:solidFill>
                  <a:schemeClr val="tx1"/>
                </a:solidFill>
                <a:latin typeface="+mn-lt"/>
                <a:ea typeface="+mn-ea"/>
                <a:cs typeface="+mn-cs"/>
              </a:rPr>
              <a:t> class which stores all the registered Updaters, we can use its </a:t>
            </a:r>
            <a:r>
              <a:rPr lang="en-US" sz="1100" kern="1200" dirty="0" err="1" smtClean="0">
                <a:solidFill>
                  <a:schemeClr val="tx1"/>
                </a:solidFill>
                <a:latin typeface="+mn-lt"/>
                <a:ea typeface="+mn-ea"/>
                <a:cs typeface="+mn-cs"/>
              </a:rPr>
              <a:t>RegistryUpdater</a:t>
            </a:r>
            <a:r>
              <a:rPr lang="en-US" sz="1100" kern="1200" dirty="0" smtClean="0">
                <a:solidFill>
                  <a:schemeClr val="tx1"/>
                </a:solidFill>
                <a:latin typeface="+mn-lt"/>
                <a:ea typeface="+mn-ea"/>
                <a:cs typeface="+mn-cs"/>
              </a:rPr>
              <a:t>() method to register the Updater object.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mn-lt"/>
              <a:ea typeface="+mn-ea"/>
              <a:cs typeface="+mn-cs"/>
            </a:endParaRPr>
          </a:p>
          <a:p>
            <a:r>
              <a:rPr lang="en-US" sz="1100" kern="1200" dirty="0" smtClean="0">
                <a:solidFill>
                  <a:schemeClr val="tx1"/>
                </a:solidFill>
                <a:latin typeface="+mn-lt"/>
                <a:ea typeface="+mn-ea"/>
                <a:cs typeface="+mn-cs"/>
              </a:rPr>
              <a:t>The process of subscribing an Updater is done using update triggers. Update triggers are combination of “Change Scope” and “Change Type”. Change Scope may either be an explicit list of element Ids or an implicit list of elements communicated via the </a:t>
            </a:r>
            <a:r>
              <a:rPr lang="en-US" sz="1100" kern="1200" dirty="0" err="1" smtClean="0">
                <a:solidFill>
                  <a:schemeClr val="tx1"/>
                </a:solidFill>
                <a:latin typeface="+mn-lt"/>
                <a:ea typeface="+mn-ea"/>
                <a:cs typeface="+mn-cs"/>
              </a:rPr>
              <a:t>ElementFilter</a:t>
            </a:r>
            <a:r>
              <a:rPr lang="en-US" sz="1100" kern="1200" dirty="0" smtClean="0">
                <a:solidFill>
                  <a:schemeClr val="tx1"/>
                </a:solidFill>
                <a:latin typeface="+mn-lt"/>
                <a:ea typeface="+mn-ea"/>
                <a:cs typeface="+mn-cs"/>
              </a:rPr>
              <a:t>. Change Type represents one of possible changes including element addition, deletion and modification of geometry, parameters or any property of the element.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52</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dirty="0" smtClean="0"/>
              <a:t>This new functionality creates a mechanism for external analysis applications to easily display the results of their computation as 3D data in the Revit model. Note that the results data is transient; it is stored only in the model for the duration of the current Revit session. This feature is designed to allow third party applications to deeply integrate into Revit, do the calculations in their own third party applications, and then create this framework for displaying the results of the computations inside the Revit model. The analysis colors are based on certain values applied based on U and V points on the surface. And a new analysis display style will be used to decide on the display colors, marker types, legend style, text on surface, etc. </a:t>
            </a:r>
          </a:p>
          <a:p>
            <a:endParaRPr lang="en-US" sz="1100" dirty="0" smtClean="0"/>
          </a:p>
          <a:p>
            <a:r>
              <a:rPr lang="en-US" sz="1100" dirty="0" smtClean="0"/>
              <a:t>The </a:t>
            </a:r>
            <a:r>
              <a:rPr lang="en-US" sz="1100" dirty="0" err="1" smtClean="0"/>
              <a:t>SpatialFieldManager</a:t>
            </a:r>
            <a:r>
              <a:rPr lang="en-US" sz="1100" dirty="0" smtClean="0"/>
              <a:t> class is used to create, delete, and modify the "containers" in which the analysis results are stored.</a:t>
            </a:r>
          </a:p>
          <a:p>
            <a:r>
              <a:rPr lang="en-US" sz="1100" dirty="0" smtClean="0"/>
              <a:t>The </a:t>
            </a:r>
            <a:r>
              <a:rPr lang="en-US" sz="1100" dirty="0" err="1" smtClean="0"/>
              <a:t>FieldDomainPoints</a:t>
            </a:r>
            <a:r>
              <a:rPr lang="en-US" sz="1100" dirty="0" smtClean="0"/>
              <a:t> sub-classes indicate the points where analysis results are computed.</a:t>
            </a:r>
          </a:p>
          <a:p>
            <a:r>
              <a:rPr lang="en-US" sz="1100" dirty="0" smtClean="0"/>
              <a:t>The </a:t>
            </a:r>
            <a:r>
              <a:rPr lang="en-US" sz="1100" dirty="0" err="1" smtClean="0"/>
              <a:t>FieldValues</a:t>
            </a:r>
            <a:r>
              <a:rPr lang="en-US" sz="1100" dirty="0" smtClean="0"/>
              <a:t> class contains the values for each domain point. Each domain point can have multiple values, each for a separate "measurement" at this point. For example, if a solar calculation is being done for every day of the year, each point would have 365 corresponding values</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54</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56</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57</a:t>
            </a:fld>
            <a:endParaRPr lang="en-US" smtClean="0"/>
          </a:p>
        </p:txBody>
      </p:sp>
      <p:sp>
        <p:nvSpPr>
          <p:cNvPr id="293891" name="Rectangle 2"/>
          <p:cNvSpPr>
            <a:spLocks noGrp="1" noRot="1" noChangeAspect="1" noChangeArrowheads="1" noTextEdit="1"/>
          </p:cNvSpPr>
          <p:nvPr>
            <p:ph type="sldImg"/>
          </p:nvPr>
        </p:nvSpPr>
        <p:spPr>
          <a:xfrm>
            <a:off x="1559073" y="699470"/>
            <a:ext cx="3998504" cy="2723467"/>
          </a:xfrm>
          <a:ln/>
        </p:spPr>
      </p:sp>
      <p:sp>
        <p:nvSpPr>
          <p:cNvPr id="293892" name="Rectangle 3"/>
          <p:cNvSpPr>
            <a:spLocks noGrp="1" noChangeArrowheads="1"/>
          </p:cNvSpPr>
          <p:nvPr>
            <p:ph type="body" idx="1"/>
          </p:nvPr>
        </p:nvSpPr>
        <p:spPr>
          <a:noFill/>
          <a:ln/>
        </p:spPr>
        <p:txBody>
          <a:bodyPr/>
          <a:lstStyle/>
          <a:p>
            <a:pPr eaLnBrk="1" hangingPunct="1"/>
            <a:r>
              <a:rPr lang="en-US" smtClean="0"/>
              <a:t>Point out that the webcast is *this* webcast. The bottom two items are for members only, the top ones are all publicly available.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59</a:t>
            </a:fld>
            <a:endParaRPr lang="en-US" smtClean="0"/>
          </a:p>
        </p:txBody>
      </p:sp>
      <p:sp>
        <p:nvSpPr>
          <p:cNvPr id="295939" name="Rectangle 2"/>
          <p:cNvSpPr>
            <a:spLocks noGrp="1" noRot="1" noChangeAspect="1" noChangeArrowheads="1" noTextEdit="1"/>
          </p:cNvSpPr>
          <p:nvPr>
            <p:ph type="sldImg"/>
          </p:nvPr>
        </p:nvSpPr>
        <p:spPr>
          <a:xfrm>
            <a:off x="1741488" y="698500"/>
            <a:ext cx="3632200" cy="27241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100" dirty="0" smtClean="0"/>
              <a:t>Load Nature</a:t>
            </a:r>
            <a:r>
              <a:rPr lang="en-US" sz="1100" baseline="0" dirty="0" smtClean="0"/>
              <a:t>: Refers to Dead, Live, Snow, Roof, Accidental, Temperature etc</a:t>
            </a:r>
          </a:p>
          <a:p>
            <a:r>
              <a:rPr lang="en-US" sz="1100" baseline="0" dirty="0" smtClean="0"/>
              <a:t>Load Cases: refers to forces caused by different nature and category (for example load caused by wind : nature is wind and category is wind loads). </a:t>
            </a:r>
            <a:r>
              <a:rPr lang="en-US" sz="1100" kern="1200" dirty="0" smtClean="0">
                <a:solidFill>
                  <a:schemeClr val="tx1"/>
                </a:solidFill>
                <a:latin typeface="+mn-lt"/>
                <a:ea typeface="+mn-ea"/>
                <a:cs typeface="+mn-cs"/>
              </a:rPr>
              <a:t>A load case is a set of loads that make up a specific set of loading such as Self Weight (Dead Load). </a:t>
            </a:r>
            <a:endParaRPr lang="en-US" sz="1100" baseline="0" dirty="0" smtClean="0"/>
          </a:p>
          <a:p>
            <a:r>
              <a:rPr lang="en-US" sz="1100" baseline="0" dirty="0" smtClean="0"/>
              <a:t>Load Combination : refers to combining several different load cases, all of which work together on a building. For example: during earthquake, typical load combination would include self gravity + dead load + seismic load + live load. </a:t>
            </a:r>
          </a:p>
          <a:p>
            <a:r>
              <a:rPr lang="en-US" sz="1100" dirty="0" smtClean="0"/>
              <a:t>The load combination usage parameter is user defined (either gravity, lateral or combined). </a:t>
            </a:r>
          </a:p>
          <a:p>
            <a:pPr lvl="1"/>
            <a:r>
              <a:rPr lang="en-US" sz="1100" dirty="0" smtClean="0"/>
              <a:t>Gravity Load Combinations include the vertical loads, both permanent or dead (self weight of the structure - floor, beams, columns etc.) and live loads based on occupancy (people on an office floor, boxes in a storage room, snow on a roof, etc.). </a:t>
            </a:r>
          </a:p>
          <a:p>
            <a:pPr lvl="1"/>
            <a:r>
              <a:rPr lang="en-US" sz="1100" dirty="0" smtClean="0"/>
              <a:t>Lateral Load Combinations include the horizontal loads, both permanent or dead (soil resting up against a foundation wall) and live loads (wind against the face of a structure or the shaking of a structure from an earthquake). </a:t>
            </a:r>
          </a:p>
          <a:p>
            <a:pPr lvl="1"/>
            <a:r>
              <a:rPr lang="en-US" sz="1100" dirty="0" smtClean="0"/>
              <a:t>Combined Load Combinations include varying degrees of both gravity and lateral loads in order to account for cases when structures are both occupied and experiencing wind or earthquake loads. </a:t>
            </a:r>
          </a:p>
          <a:p>
            <a:endParaRPr lang="en-US" sz="1100" dirty="0" smtClean="0"/>
          </a:p>
          <a:p>
            <a:r>
              <a:rPr lang="en-US" sz="1100" dirty="0" smtClean="0"/>
              <a:t>All the functionality</a:t>
            </a:r>
            <a:r>
              <a:rPr lang="en-US" sz="1100" baseline="0" dirty="0" smtClean="0"/>
              <a:t> in the Settings dialog box of Load cases and Load Combinations tabs can be accessed using the API.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70"/>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dirty="0" smtClean="0"/>
              <a:t>Click to edit Master title style</a:t>
            </a:r>
            <a:endParaRPr 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a:p>
            <a:pPr lvl="4"/>
            <a:r>
              <a:rPr lang="en-US" dirty="0" smtClean="0">
                <a:sym typeface="Arial" pitchFamily="34" charset="0"/>
              </a:rPr>
              <a:t>Fifth level</a:t>
            </a:r>
          </a:p>
        </p:txBody>
      </p:sp>
      <p:pic>
        <p:nvPicPr>
          <p:cNvPr id="4" name="Picture 2"/>
          <p:cNvPicPr>
            <a:picLocks noChangeAspect="1" noChangeArrowheads="1"/>
          </p:cNvPicPr>
          <p:nvPr userDrawn="1"/>
        </p:nvPicPr>
        <p:blipFill>
          <a:blip r:embed="rId7"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userDrawn="1"/>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6" name="TextBox 5"/>
          <p:cNvSpPr txBox="1"/>
          <p:nvPr userDrawn="1"/>
        </p:nvSpPr>
        <p:spPr>
          <a:xfrm>
            <a:off x="3950811" y="9297987"/>
            <a:ext cx="2389629" cy="338554"/>
          </a:xfrm>
          <a:prstGeom prst="rect">
            <a:avLst/>
          </a:prstGeom>
          <a:noFill/>
        </p:spPr>
        <p:txBody>
          <a:bodyPr wrap="none" rtlCol="0">
            <a:spAutoFit/>
          </a:bodyPr>
          <a:lstStyle/>
          <a:p>
            <a:r>
              <a:rPr lang="en-US" sz="1600" dirty="0" smtClean="0"/>
              <a:t>PKPM RST API Training</a:t>
            </a:r>
            <a:endParaRPr lang="en-US" sz="1600" i="1" dirty="0"/>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92" r:id="rId4"/>
  </p:sldLayoutIdLst>
  <p:transition/>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rgbClr val="FFFFFF"/>
        </a:buClr>
        <a:buSzPct val="80000"/>
        <a:buFont typeface="Wingdings" pitchFamily="2" charset="2"/>
        <a:buChar char="§"/>
        <a:defRPr sz="3100">
          <a:solidFill>
            <a:srgbClr val="FFFFFF"/>
          </a:solidFill>
          <a:latin typeface="+mn-lt"/>
          <a:ea typeface="+mn-ea"/>
          <a:cs typeface="+mn-cs"/>
          <a:sym typeface="Arial" pitchFamily="34" charset="0"/>
        </a:defRPr>
      </a:lvl1pPr>
      <a:lvl2pPr marL="565764" indent="-282894"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5557" indent="-254449"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16026" indent="-227575"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69592" indent="-205464"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6"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6" name="TextBox 5"/>
          <p:cNvSpPr txBox="1"/>
          <p:nvPr userDrawn="1"/>
        </p:nvSpPr>
        <p:spPr>
          <a:xfrm>
            <a:off x="3950811" y="9297987"/>
            <a:ext cx="5374164" cy="338554"/>
          </a:xfrm>
          <a:prstGeom prst="rect">
            <a:avLst/>
          </a:prstGeom>
          <a:noFill/>
        </p:spPr>
        <p:txBody>
          <a:bodyPr wrap="none" rtlCol="0">
            <a:spAutoFit/>
          </a:bodyPr>
          <a:lstStyle/>
          <a:p>
            <a:r>
              <a:rPr lang="en-US" sz="1600" dirty="0" smtClean="0">
                <a:solidFill>
                  <a:schemeClr val="bg1"/>
                </a:solidFill>
              </a:rPr>
              <a:t>Autodesk AEC Developer’s Camp 2010   </a:t>
            </a:r>
            <a:r>
              <a:rPr lang="en-US" sz="1600" i="1" dirty="0" smtClean="0">
                <a:solidFill>
                  <a:schemeClr val="bg1"/>
                </a:solidFill>
              </a:rPr>
              <a:t>Leveraging BIM</a:t>
            </a:r>
            <a:endParaRPr lang="en-US" sz="1600" i="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Lst>
  <p:transition/>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Char char="§"/>
        <a:defRPr sz="31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download.autodesk.com/media/adn/Revit_2011_API_DevTV_Chinese.zip"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hyperlink" Target="http://a/" TargetMode="External"/><Relationship Id="rId5" Type="http://schemas.openxmlformats.org/officeDocument/2006/relationships/hyperlink" Target="http://download.autodesk.com/media/adn/Autodesk_Revit_2012_API_Update.zip" TargetMode="External"/><Relationship Id="rId4" Type="http://schemas.openxmlformats.org/officeDocument/2006/relationships/hyperlink" Target="http://download.autodesk.com/media/adn/Revit2011_new_API_webcast(Chinese).zip"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9.wmf"/><Relationship Id="rId7" Type="http://schemas.openxmlformats.org/officeDocument/2006/relationships/image" Target="../media/image23.wmf"/><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wmf"/><Relationship Id="rId4" Type="http://schemas.openxmlformats.org/officeDocument/2006/relationships/image" Target="../media/image20.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notesSlide" Target="../notesSlides/notesSlide25.xml"/><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6.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10" Type="http://schemas.openxmlformats.org/officeDocument/2006/relationships/oleObject" Target="../embeddings/oleObject7.bin"/><Relationship Id="rId19" Type="http://schemas.openxmlformats.org/officeDocument/2006/relationships/oleObject" Target="../embeddings/oleObject16.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www.adaptsoft.com/revitstructure" TargetMode="External"/><Relationship Id="rId7" Type="http://schemas.openxmlformats.org/officeDocument/2006/relationships/hyperlink" Target="http://usa.autodesk.com/adsk/servlet/index?siteID=123112&amp;id=9727285#content2"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hyperlink" Target="http://www.extensions4revit.com/n/e4r" TargetMode="External"/><Relationship Id="rId5" Type="http://schemas.openxmlformats.org/officeDocument/2006/relationships/hyperlink" Target="http://www.bentley.com/structural" TargetMode="External"/><Relationship Id="rId4" Type="http://schemas.openxmlformats.org/officeDocument/2006/relationships/hyperlink" Target="http://www.risatech.com/partner/revit_structure.asp"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download.autodesk.com/media/adn/Revit_2011_API_DevTV_Chinese.zip" TargetMode="External"/><Relationship Id="rId7" Type="http://schemas.openxmlformats.org/officeDocument/2006/relationships/hyperlink" Target="http://blog.csdn.net/joexiongjin"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 Id="rId6" Type="http://schemas.openxmlformats.org/officeDocument/2006/relationships/hyperlink" Target="http://thebuildingcoder.typepad.com/"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 Id="rId9" Type="http://schemas.openxmlformats.org/officeDocument/2006/relationships/hyperlink" Target="http://adn.autodesk.com/"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bg1">
              <a:alpha val="81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dirty="0" smtClean="0"/>
              <a:t>RST </a:t>
            </a:r>
            <a:r>
              <a:rPr lang="zh-CN" altLang="en-US" dirty="0" smtClean="0"/>
              <a:t> </a:t>
            </a:r>
            <a:r>
              <a:rPr lang="en-US" altLang="zh-CN" dirty="0" smtClean="0"/>
              <a:t>API</a:t>
            </a:r>
            <a:r>
              <a:rPr lang="en-US" dirty="0" smtClean="0"/>
              <a:t/>
            </a:r>
            <a:br>
              <a:rPr lang="en-US" dirty="0" smtClean="0"/>
            </a:br>
            <a:r>
              <a:rPr lang="en-US" dirty="0" smtClean="0"/>
              <a:t>2011.8.4</a:t>
            </a:r>
            <a:br>
              <a:rPr lang="en-US" dirty="0" smtClean="0"/>
            </a:br>
            <a:endParaRPr lang="en-US" dirty="0" smtClean="0"/>
          </a:p>
        </p:txBody>
      </p:sp>
      <p:sp>
        <p:nvSpPr>
          <p:cNvPr id="2052" name="Rectangle 4"/>
          <p:cNvSpPr>
            <a:spLocks noGrp="1" noChangeArrowheads="1"/>
          </p:cNvSpPr>
          <p:nvPr>
            <p:ph idx="1"/>
          </p:nvPr>
        </p:nvSpPr>
        <p:spPr>
          <a:xfrm>
            <a:off x="594361" y="4725639"/>
            <a:ext cx="9034109" cy="1067148"/>
          </a:xfrm>
        </p:spPr>
        <p:txBody>
          <a:bodyPr/>
          <a:lstStyle/>
          <a:p>
            <a:pPr marL="0" indent="0">
              <a:spcBef>
                <a:spcPct val="0"/>
              </a:spcBef>
              <a:buNone/>
            </a:pPr>
            <a:r>
              <a:rPr lang="zh-CN" altLang="en-US" dirty="0" smtClean="0"/>
              <a:t>叶雄进 </a:t>
            </a:r>
            <a:r>
              <a:rPr lang="en-US" altLang="zh-CN" dirty="0" smtClean="0"/>
              <a:t>Joe Ye</a:t>
            </a:r>
            <a:endParaRPr lang="en-US" dirty="0" smtClean="0"/>
          </a:p>
          <a:p>
            <a:pPr marL="0" indent="0">
              <a:spcBef>
                <a:spcPts val="201"/>
              </a:spcBef>
              <a:buNone/>
            </a:pPr>
            <a:r>
              <a:rPr lang="en-US" sz="2400" dirty="0" smtClean="0"/>
              <a:t>DevTech China Supervisor</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访问荷载组合 </a:t>
            </a:r>
            <a:r>
              <a:rPr lang="en-US" dirty="0" smtClean="0"/>
              <a:t>Load Combination</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a:p>
        </p:txBody>
      </p:sp>
      <p:sp>
        <p:nvSpPr>
          <p:cNvPr id="5" name="TextBox 4"/>
          <p:cNvSpPr txBox="1"/>
          <p:nvPr/>
        </p:nvSpPr>
        <p:spPr>
          <a:xfrm>
            <a:off x="561975" y="2211387"/>
            <a:ext cx="11811000" cy="6463308"/>
          </a:xfrm>
          <a:prstGeom prst="rect">
            <a:avLst/>
          </a:prstGeom>
          <a:solidFill>
            <a:schemeClr val="bg1">
              <a:lumMod val="85000"/>
            </a:schemeClr>
          </a:solidFill>
        </p:spPr>
        <p:txBody>
          <a:bodyPr wrap="square" rtlCol="0">
            <a:spAutoFit/>
          </a:bodyPr>
          <a:lstStyle/>
          <a:p>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LoadCombination</a:t>
            </a:r>
            <a:r>
              <a:rPr lang="en-US" sz="1800" dirty="0" smtClean="0">
                <a:solidFill>
                  <a:srgbClr val="2B91AF"/>
                </a:solidFill>
                <a:latin typeface="Courier New" pitchFamily="49" charset="0"/>
                <a:cs typeface="Courier New" pitchFamily="49" charset="0"/>
              </a:rPr>
              <a:t> comb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listLC</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lc1 = comb;</a:t>
            </a: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combinaton</a:t>
            </a:r>
            <a:r>
              <a:rPr lang="en-US" sz="1800" dirty="0" smtClean="0">
                <a:solidFill>
                  <a:srgbClr val="008000"/>
                </a:solidFill>
                <a:latin typeface="Courier New" pitchFamily="49" charset="0"/>
                <a:cs typeface="Courier New" pitchFamily="49" charset="0"/>
              </a:rPr>
              <a:t> properties</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usageNames</a:t>
            </a:r>
            <a:r>
              <a:rPr lang="en-US" sz="1800" dirty="0" smtClean="0">
                <a:solidFill>
                  <a:srgbClr val="0000FF"/>
                </a:solidFill>
                <a:latin typeface="Courier New" pitchFamily="49" charset="0"/>
                <a:cs typeface="Courier New" pitchFamily="49" charset="0"/>
              </a:rPr>
              <a:t> = ( 0 == </a:t>
            </a:r>
            <a:r>
              <a:rPr lang="en-US" sz="1800" b="1" dirty="0" err="1" smtClean="0">
                <a:solidFill>
                  <a:srgbClr val="0000FF"/>
                </a:solidFill>
                <a:latin typeface="Courier New" pitchFamily="49" charset="0"/>
                <a:cs typeface="Courier New" pitchFamily="49" charset="0"/>
              </a:rPr>
              <a:t>comb.NumberOfUsages</a:t>
            </a:r>
            <a:r>
              <a:rPr lang="en-US" sz="1800" dirty="0" smtClean="0">
                <a:solidFill>
                  <a:srgbClr val="0000FF"/>
                </a:solidFill>
                <a:latin typeface="Courier New" pitchFamily="49" charset="0"/>
                <a:cs typeface="Courier New" pitchFamily="49" charset="0"/>
              </a:rPr>
              <a:t> ) ? </a:t>
            </a:r>
            <a:r>
              <a:rPr lang="en-US" sz="1800" dirty="0" smtClean="0">
                <a:solidFill>
                  <a:srgbClr val="A31515"/>
                </a:solidFill>
                <a:latin typeface="Courier New" pitchFamily="49" charset="0"/>
                <a:cs typeface="Courier New" pitchFamily="49" charset="0"/>
              </a:rPr>
              <a:t>"[NONE]“ : </a:t>
            </a:r>
            <a:r>
              <a:rPr lang="en-US" sz="1800" dirty="0" err="1" smtClean="0">
                <a:solidFill>
                  <a:srgbClr val="A31515"/>
                </a:solidFill>
                <a:latin typeface="Courier New" pitchFamily="49" charset="0"/>
                <a:cs typeface="Courier New" pitchFamily="49" charset="0"/>
              </a:rPr>
              <a:t>comb.get_UsageName</a:t>
            </a:r>
            <a:r>
              <a:rPr lang="en-US" sz="1800" dirty="0" smtClean="0">
                <a:solidFill>
                  <a:srgbClr val="A31515"/>
                </a:solidFill>
                <a:latin typeface="Courier New" pitchFamily="49" charset="0"/>
                <a:cs typeface="Courier New" pitchFamily="49" charset="0"/>
              </a:rPr>
              <a:t>( 0 );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for( </a:t>
            </a:r>
            <a:r>
              <a:rPr lang="en-US" sz="1800" dirty="0" err="1" smtClean="0">
                <a:solidFill>
                  <a:srgbClr val="0000FF"/>
                </a:solidFill>
                <a:latin typeface="Courier New" pitchFamily="49" charset="0"/>
                <a:cs typeface="Courier New" pitchFamily="49" charset="0"/>
              </a:rPr>
              <a:t>int</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 1;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&lt; </a:t>
            </a:r>
            <a:r>
              <a:rPr lang="en-US" sz="1800" dirty="0" err="1" smtClean="0">
                <a:solidFill>
                  <a:srgbClr val="0000FF"/>
                </a:solidFill>
                <a:latin typeface="Courier New" pitchFamily="49" charset="0"/>
                <a:cs typeface="Courier New" pitchFamily="49" charset="0"/>
              </a:rPr>
              <a:t>comb.NumberOfUsages</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usageNames</a:t>
            </a:r>
            <a:r>
              <a:rPr lang="en-US" sz="1800" dirty="0" smtClean="0">
                <a:solidFill>
                  <a:srgbClr val="A31515"/>
                </a:solidFill>
                <a:latin typeface="Courier New" pitchFamily="49" charset="0"/>
                <a:cs typeface="Courier New" pitchFamily="49" charset="0"/>
              </a:rPr>
              <a:t> += </a:t>
            </a:r>
            <a:r>
              <a:rPr lang="en-US" sz="1800" b="1" dirty="0" err="1" smtClean="0">
                <a:solidFill>
                  <a:srgbClr val="A31515"/>
                </a:solidFill>
                <a:latin typeface="Courier New" pitchFamily="49" charset="0"/>
                <a:cs typeface="Courier New" pitchFamily="49" charset="0"/>
              </a:rPr>
              <a:t>comb.get_UsageName</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i</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sMsg</a:t>
            </a:r>
            <a:r>
              <a:rPr lang="en-US" sz="1800" dirty="0" smtClean="0">
                <a:solidFill>
                  <a:srgbClr val="A31515"/>
                </a:solidFill>
                <a:latin typeface="Courier New" pitchFamily="49" charset="0"/>
                <a:cs typeface="Courier New" pitchFamily="49" charset="0"/>
              </a:rPr>
              <a:t> += "\r\n\r\n  " + </a:t>
            </a:r>
            <a:r>
              <a:rPr lang="en-US" sz="1800" dirty="0" err="1" smtClean="0">
                <a:solidFill>
                  <a:srgbClr val="A31515"/>
                </a:solidFill>
                <a:latin typeface="Courier New" pitchFamily="49" charset="0"/>
                <a:cs typeface="Courier New" pitchFamily="49" charset="0"/>
              </a:rPr>
              <a:t>comb.Name</a:t>
            </a:r>
            <a:r>
              <a:rPr lang="en-US" sz="1800" dirty="0" smtClean="0">
                <a:solidFill>
                  <a:srgbClr val="A31515"/>
                </a:solidFill>
                <a:latin typeface="Courier New" pitchFamily="49" charset="0"/>
                <a:cs typeface="Courier New" pitchFamily="49" charset="0"/>
              </a:rPr>
              <a:t> + ", Id=" + </a:t>
            </a:r>
            <a:r>
              <a:rPr lang="en-US" sz="1800" b="1" dirty="0" err="1" smtClean="0">
                <a:solidFill>
                  <a:srgbClr val="A31515"/>
                </a:solidFill>
                <a:latin typeface="Courier New" pitchFamily="49" charset="0"/>
                <a:cs typeface="Courier New" pitchFamily="49" charset="0"/>
              </a:rPr>
              <a:t>comb.Id.IntegerValue.ToString</a:t>
            </a:r>
            <a:r>
              <a:rPr lang="en-US" sz="1800" dirty="0" smtClean="0">
                <a:solidFill>
                  <a:srgbClr val="A31515"/>
                </a:solidFill>
                <a:latin typeface="Courier New" pitchFamily="49" charset="0"/>
                <a:cs typeface="Courier New" pitchFamily="49" charset="0"/>
              </a:rPr>
              <a:t>() + ", Type=" + </a:t>
            </a:r>
            <a:r>
              <a:rPr lang="en-US" sz="1800" b="1" dirty="0" err="1" smtClean="0">
                <a:solidFill>
                  <a:srgbClr val="A31515"/>
                </a:solidFill>
                <a:latin typeface="Courier New" pitchFamily="49" charset="0"/>
                <a:cs typeface="Courier New" pitchFamily="49" charset="0"/>
              </a:rPr>
              <a:t>comb.CombinationType</a:t>
            </a:r>
            <a:r>
              <a:rPr lang="en-US" sz="1800" dirty="0" smtClean="0">
                <a:solidFill>
                  <a:srgbClr val="A31515"/>
                </a:solidFill>
                <a:latin typeface="Courier New" pitchFamily="49" charset="0"/>
                <a:cs typeface="Courier New" pitchFamily="49" charset="0"/>
              </a:rPr>
              <a:t> + ", </a:t>
            </a:r>
            <a:r>
              <a:rPr lang="en-US" sz="1800" dirty="0" err="1" smtClean="0">
                <a:solidFill>
                  <a:srgbClr val="A31515"/>
                </a:solidFill>
                <a:latin typeface="Courier New" pitchFamily="49" charset="0"/>
                <a:cs typeface="Courier New" pitchFamily="49" charset="0"/>
              </a:rPr>
              <a:t>TypeIndex</a:t>
            </a:r>
            <a:r>
              <a:rPr lang="en-US" sz="1800" dirty="0" smtClean="0">
                <a:solidFill>
                  <a:srgbClr val="A31515"/>
                </a:solidFill>
                <a:latin typeface="Courier New" pitchFamily="49" charset="0"/>
                <a:cs typeface="Courier New" pitchFamily="49" charset="0"/>
              </a:rPr>
              <a:t>=" + </a:t>
            </a:r>
            <a:r>
              <a:rPr lang="en-US" sz="1800" b="1" dirty="0" err="1" smtClean="0">
                <a:solidFill>
                  <a:srgbClr val="A31515"/>
                </a:solidFill>
                <a:latin typeface="Courier New" pitchFamily="49" charset="0"/>
                <a:cs typeface="Courier New" pitchFamily="49" charset="0"/>
              </a:rPr>
              <a:t>comb.CombinationTypeIndex</a:t>
            </a:r>
            <a:r>
              <a:rPr lang="en-US" sz="1800" dirty="0" smtClean="0">
                <a:solidFill>
                  <a:srgbClr val="A31515"/>
                </a:solidFill>
                <a:latin typeface="Courier New" pitchFamily="49" charset="0"/>
                <a:cs typeface="Courier New" pitchFamily="49" charset="0"/>
              </a:rPr>
              <a:t> + ", State=" + </a:t>
            </a:r>
            <a:r>
              <a:rPr lang="en-US" sz="1800" b="1" dirty="0" err="1" smtClean="0">
                <a:solidFill>
                  <a:srgbClr val="A31515"/>
                </a:solidFill>
                <a:latin typeface="Courier New" pitchFamily="49" charset="0"/>
                <a:cs typeface="Courier New" pitchFamily="49" charset="0"/>
              </a:rPr>
              <a:t>comb.CombinationState</a:t>
            </a:r>
            <a:r>
              <a:rPr lang="en-US" sz="1800" b="1" dirty="0" smtClean="0">
                <a:solidFill>
                  <a:srgbClr val="A31515"/>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StateIndex</a:t>
            </a:r>
            <a:r>
              <a:rPr lang="en-US" sz="1800" dirty="0" smtClean="0">
                <a:solidFill>
                  <a:srgbClr val="A31515"/>
                </a:solidFill>
                <a:latin typeface="Courier New" pitchFamily="49" charset="0"/>
                <a:cs typeface="Courier New" pitchFamily="49" charset="0"/>
              </a:rPr>
              <a:t>=" + </a:t>
            </a:r>
            <a:r>
              <a:rPr lang="en-US" sz="1800" b="1" dirty="0" err="1" smtClean="0">
                <a:solidFill>
                  <a:srgbClr val="A31515"/>
                </a:solidFill>
                <a:latin typeface="Courier New" pitchFamily="49" charset="0"/>
                <a:cs typeface="Courier New" pitchFamily="49" charset="0"/>
              </a:rPr>
              <a:t>comb.CombinationStateIndex</a:t>
            </a:r>
            <a:r>
              <a:rPr lang="en-US" sz="1800" dirty="0" smtClean="0">
                <a:solidFill>
                  <a:srgbClr val="A31515"/>
                </a:solidFill>
                <a:latin typeface="Courier New" pitchFamily="49" charset="0"/>
                <a:cs typeface="Courier New" pitchFamily="49" charset="0"/>
              </a:rPr>
              <a:t> + ", Usages=" + </a:t>
            </a:r>
            <a:r>
              <a:rPr lang="en-US" sz="1800" dirty="0" err="1" smtClean="0">
                <a:solidFill>
                  <a:srgbClr val="A31515"/>
                </a:solidFill>
                <a:latin typeface="Courier New" pitchFamily="49" charset="0"/>
                <a:cs typeface="Courier New" pitchFamily="49" charset="0"/>
              </a:rPr>
              <a:t>usageNames</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sMsg</a:t>
            </a:r>
            <a:r>
              <a:rPr lang="en-US" sz="1800" dirty="0" smtClean="0">
                <a:solidFill>
                  <a:srgbClr val="A31515"/>
                </a:solidFill>
                <a:latin typeface="Courier New" pitchFamily="49" charset="0"/>
                <a:cs typeface="Courier New" pitchFamily="49" charset="0"/>
              </a:rPr>
              <a:t> += "\r\n    Number of components = " + </a:t>
            </a:r>
            <a:r>
              <a:rPr lang="en-US" sz="1800" b="1" dirty="0" err="1" smtClean="0">
                <a:solidFill>
                  <a:srgbClr val="A31515"/>
                </a:solidFill>
                <a:latin typeface="Courier New" pitchFamily="49" charset="0"/>
                <a:cs typeface="Courier New" pitchFamily="49" charset="0"/>
              </a:rPr>
              <a:t>comb.NumberOfComponents</a:t>
            </a:r>
            <a:r>
              <a:rPr lang="en-US" sz="1800" dirty="0" smtClean="0">
                <a:solidFill>
                  <a:srgbClr val="A31515"/>
                </a:solidFill>
                <a:latin typeface="Courier New" pitchFamily="49" charset="0"/>
                <a:cs typeface="Courier New" pitchFamily="49" charset="0"/>
              </a:rPr>
              <a:t> + ":";</a:t>
            </a:r>
          </a:p>
          <a:p>
            <a:r>
              <a:rPr lang="en-US" sz="1800" dirty="0" smtClean="0">
                <a:solidFill>
                  <a:srgbClr val="A31515"/>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loop all component properties</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for( </a:t>
            </a:r>
            <a:r>
              <a:rPr lang="en-US" sz="1800" dirty="0" err="1" smtClean="0">
                <a:solidFill>
                  <a:srgbClr val="0000FF"/>
                </a:solidFill>
                <a:latin typeface="Courier New" pitchFamily="49" charset="0"/>
                <a:cs typeface="Courier New" pitchFamily="49" charset="0"/>
              </a:rPr>
              <a:t>int</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 0;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&lt; </a:t>
            </a:r>
            <a:r>
              <a:rPr lang="en-US" sz="1800" dirty="0" err="1" smtClean="0">
                <a:solidFill>
                  <a:srgbClr val="0000FF"/>
                </a:solidFill>
                <a:latin typeface="Courier New" pitchFamily="49" charset="0"/>
                <a:cs typeface="Courier New" pitchFamily="49" charset="0"/>
              </a:rPr>
              <a:t>comb.NumberOfComponents</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"\r\n    Comp.name=" + </a:t>
            </a:r>
            <a:r>
              <a:rPr lang="en-US" sz="1800" dirty="0" err="1" smtClean="0">
                <a:solidFill>
                  <a:srgbClr val="A31515"/>
                </a:solidFill>
                <a:latin typeface="Courier New" pitchFamily="49" charset="0"/>
                <a:cs typeface="Courier New" pitchFamily="49" charset="0"/>
              </a:rPr>
              <a:t>comb.get_CombinationCaseName</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i</a:t>
            </a:r>
            <a:r>
              <a:rPr lang="en-US" sz="1800" dirty="0" smtClean="0">
                <a:solidFill>
                  <a:srgbClr val="A31515"/>
                </a:solidFill>
                <a:latin typeface="Courier New" pitchFamily="49" charset="0"/>
                <a:cs typeface="Courier New" pitchFamily="49" charset="0"/>
              </a:rPr>
              <a:t> ) + "  </a:t>
            </a:r>
            <a:r>
              <a:rPr lang="en-US" sz="1800" dirty="0" err="1" smtClean="0">
                <a:solidFill>
                  <a:srgbClr val="A31515"/>
                </a:solidFill>
                <a:latin typeface="Courier New" pitchFamily="49" charset="0"/>
                <a:cs typeface="Courier New" pitchFamily="49" charset="0"/>
              </a:rPr>
              <a:t>Comp.nature</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comb.get_CombinationNatureName</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i</a:t>
            </a:r>
            <a:r>
              <a:rPr lang="en-US" sz="1800" dirty="0" smtClean="0">
                <a:solidFill>
                  <a:srgbClr val="A31515"/>
                </a:solidFill>
                <a:latin typeface="Courier New" pitchFamily="49" charset="0"/>
                <a:cs typeface="Courier New" pitchFamily="49" charset="0"/>
              </a:rPr>
              <a:t> ) + "  Factor=" + </a:t>
            </a:r>
            <a:r>
              <a:rPr lang="en-US" sz="1800" dirty="0" err="1" smtClean="0">
                <a:solidFill>
                  <a:srgbClr val="A31515"/>
                </a:solidFill>
                <a:latin typeface="Courier New" pitchFamily="49" charset="0"/>
                <a:cs typeface="Courier New" pitchFamily="49" charset="0"/>
              </a:rPr>
              <a:t>comb.get_Factor</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i</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endParaRPr lang="en-US" sz="1800" dirty="0">
              <a:latin typeface="Courier New" pitchFamily="49" charset="0"/>
              <a:cs typeface="Courier New" pitchFamily="49" charset="0"/>
            </a:endParaRPr>
          </a:p>
        </p:txBody>
      </p:sp>
      <p:pic>
        <p:nvPicPr>
          <p:cNvPr id="6" name="Picture 5"/>
          <p:cNvPicPr/>
          <p:nvPr/>
        </p:nvPicPr>
        <p:blipFill>
          <a:blip r:embed="rId3" cstate="print"/>
          <a:srcRect l="15812" t="16417" r="42125" b="67083"/>
          <a:stretch>
            <a:fillRect/>
          </a:stretch>
        </p:blipFill>
        <p:spPr bwMode="auto">
          <a:xfrm>
            <a:off x="6429375" y="1316037"/>
            <a:ext cx="6410325" cy="1885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点荷载（</a:t>
            </a:r>
            <a:r>
              <a:rPr lang="en-GB" dirty="0" smtClean="0"/>
              <a:t>Point Load)</a:t>
            </a:r>
            <a:r>
              <a:rPr lang="zh-CN" altLang="en-US" dirty="0" smtClean="0"/>
              <a:t>属性</a:t>
            </a:r>
            <a:endParaRPr lang="en-GB" dirty="0" smtClean="0"/>
          </a:p>
        </p:txBody>
      </p:sp>
      <p:sp>
        <p:nvSpPr>
          <p:cNvPr id="37891" name="Rectangle 3"/>
          <p:cNvSpPr>
            <a:spLocks noGrp="1" noChangeArrowheads="1"/>
          </p:cNvSpPr>
          <p:nvPr>
            <p:ph idx="1"/>
          </p:nvPr>
        </p:nvSpPr>
        <p:spPr>
          <a:xfrm>
            <a:off x="454042" y="1626108"/>
            <a:ext cx="11994654" cy="7283703"/>
          </a:xfrm>
        </p:spPr>
        <p:txBody>
          <a:bodyPr/>
          <a:lstStyle/>
          <a:p>
            <a:pPr marL="130940" indent="-2259">
              <a:spcBef>
                <a:spcPct val="0"/>
              </a:spcBef>
            </a:pPr>
            <a:r>
              <a:rPr lang="en-US" dirty="0" err="1" smtClean="0"/>
              <a:t>LoadBase</a:t>
            </a:r>
            <a:endParaRPr lang="en-US" dirty="0" smtClean="0"/>
          </a:p>
          <a:p>
            <a:pPr marL="765321" lvl="1">
              <a:spcBef>
                <a:spcPct val="0"/>
              </a:spcBef>
            </a:pPr>
            <a:r>
              <a:rPr lang="en-US" dirty="0" err="1" smtClean="0"/>
              <a:t>HostElement</a:t>
            </a:r>
            <a:endParaRPr lang="en-US" dirty="0" smtClean="0"/>
          </a:p>
          <a:p>
            <a:pPr marL="765321" lvl="1">
              <a:spcBef>
                <a:spcPct val="0"/>
              </a:spcBef>
            </a:pPr>
            <a:r>
              <a:rPr lang="en-US" dirty="0" err="1" smtClean="0"/>
              <a:t>LoadCaseName</a:t>
            </a:r>
            <a:endParaRPr lang="en-US" dirty="0" smtClean="0"/>
          </a:p>
          <a:p>
            <a:pPr marL="765321" lvl="1">
              <a:spcBef>
                <a:spcPct val="0"/>
              </a:spcBef>
            </a:pPr>
            <a:r>
              <a:rPr lang="en-US" dirty="0" err="1" smtClean="0"/>
              <a:t>LoadCategoryName</a:t>
            </a:r>
            <a:endParaRPr lang="en-US" dirty="0" smtClean="0"/>
          </a:p>
          <a:p>
            <a:pPr marL="765321" lvl="1">
              <a:spcBef>
                <a:spcPct val="0"/>
              </a:spcBef>
            </a:pPr>
            <a:r>
              <a:rPr lang="en-US" dirty="0" err="1" smtClean="0"/>
              <a:t>LoadNatureName</a:t>
            </a:r>
            <a:endParaRPr lang="en-US" dirty="0" smtClean="0"/>
          </a:p>
          <a:p>
            <a:pPr marL="482451">
              <a:spcBef>
                <a:spcPct val="0"/>
              </a:spcBef>
            </a:pPr>
            <a:r>
              <a:rPr lang="en-US" dirty="0" err="1" smtClean="0"/>
              <a:t>AreaLoad</a:t>
            </a:r>
            <a:endParaRPr lang="en-US" dirty="0" smtClean="0"/>
          </a:p>
          <a:p>
            <a:pPr marL="482451">
              <a:spcBef>
                <a:spcPct val="0"/>
              </a:spcBef>
            </a:pPr>
            <a:r>
              <a:rPr lang="en-US" dirty="0" err="1" smtClean="0"/>
              <a:t>LineLoad</a:t>
            </a:r>
            <a:endParaRPr lang="en-US" dirty="0" smtClean="0"/>
          </a:p>
          <a:p>
            <a:pPr marL="482451">
              <a:spcBef>
                <a:spcPct val="0"/>
              </a:spcBef>
            </a:pPr>
            <a:r>
              <a:rPr lang="en-US" dirty="0" err="1" smtClean="0"/>
              <a:t>PointLoad</a:t>
            </a:r>
            <a:endParaRPr lang="en-US" dirty="0" smtClean="0"/>
          </a:p>
          <a:p>
            <a:pPr marL="765321" lvl="1">
              <a:spcBef>
                <a:spcPct val="0"/>
              </a:spcBef>
            </a:pPr>
            <a:r>
              <a:rPr lang="en-US" dirty="0" err="1" smtClean="0"/>
              <a:t>Force</a:t>
            </a:r>
          </a:p>
          <a:p>
            <a:pPr marL="765321" lvl="1">
              <a:spcBef>
                <a:spcPct val="0"/>
              </a:spcBef>
            </a:pPr>
            <a:r>
              <a:rPr lang="en-US" dirty="0" err="1" smtClean="0"/>
              <a:t>Moment</a:t>
            </a:r>
          </a:p>
          <a:p>
            <a:pPr marL="765321" lvl="1">
              <a:spcBef>
                <a:spcPct val="0"/>
              </a:spcBef>
            </a:pPr>
            <a:r>
              <a:rPr lang="en-US" dirty="0" smtClean="0"/>
              <a:t>Point</a:t>
            </a:r>
          </a:p>
          <a:p>
            <a:pPr marL="482451">
              <a:spcBef>
                <a:spcPct val="0"/>
              </a:spcBef>
            </a:pPr>
            <a:r>
              <a:rPr lang="en-GB" dirty="0" smtClean="0"/>
              <a:t>Explore</a:t>
            </a:r>
          </a:p>
          <a:p>
            <a:pPr marL="765321" lvl="1">
              <a:spcBef>
                <a:spcPct val="0"/>
              </a:spcBef>
            </a:pPr>
            <a:r>
              <a:rPr lang="en-GB" dirty="0" err="1" smtClean="0"/>
              <a:t>Help file</a:t>
            </a:r>
          </a:p>
          <a:p>
            <a:pPr marL="765321" lvl="1">
              <a:spcBef>
                <a:spcPct val="0"/>
              </a:spcBef>
            </a:pPr>
            <a:r>
              <a:rPr lang="en-GB" dirty="0" err="1" smtClean="0"/>
              <a:t>Debugger</a:t>
            </a:r>
          </a:p>
          <a:p>
            <a:pPr marL="765321" lvl="1">
              <a:spcBef>
                <a:spcPct val="0"/>
              </a:spcBef>
            </a:pPr>
            <a:r>
              <a:rPr lang="en-US" dirty="0" err="1" smtClean="0"/>
              <a:t>RevitLookUp</a:t>
            </a:r>
            <a:r>
              <a:rPr lang="en-US" dirty="0" smtClean="0"/>
              <a:t>(</a:t>
            </a:r>
            <a:r>
              <a:rPr lang="en-US" dirty="0" err="1" smtClean="0"/>
              <a:t>RvtMgdDbg</a:t>
            </a:r>
            <a:r>
              <a:rPr lang="en-US" dirty="0" smtClean="0"/>
              <a:t>)</a:t>
            </a:r>
          </a:p>
          <a:p>
            <a:pPr marL="765321" lvl="1">
              <a:spcBef>
                <a:spcPct val="0"/>
              </a:spcBef>
            </a:pPr>
            <a:r>
              <a:rPr lang="en-GB" dirty="0" err="1" smtClean="0"/>
              <a:t>Reflection</a:t>
            </a:r>
          </a:p>
        </p:txBody>
      </p:sp>
      <p:pic>
        <p:nvPicPr>
          <p:cNvPr id="6" name="Picture 5" descr="pointload.PNG"/>
          <p:cNvPicPr>
            <a:picLocks noChangeAspect="1"/>
          </p:cNvPicPr>
          <p:nvPr/>
        </p:nvPicPr>
        <p:blipFill>
          <a:blip r:embed="rId3" cstate="print"/>
          <a:stretch>
            <a:fillRect/>
          </a:stretch>
        </p:blipFill>
        <p:spPr>
          <a:xfrm>
            <a:off x="5365137" y="1479695"/>
            <a:ext cx="7236438" cy="7437292"/>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创建，访问和修改点荷载</a:t>
            </a:r>
            <a:r>
              <a:rPr lang="en-US" dirty="0" smtClean="0"/>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zh-CN" altLang="en-US" dirty="0" smtClean="0"/>
              <a:t>创建点荷载，包含力和力矩</a:t>
            </a:r>
            <a:endParaRPr lang="en-US" dirty="0" smtClean="0"/>
          </a:p>
          <a:p>
            <a:endParaRPr lang="en-US" dirty="0"/>
          </a:p>
        </p:txBody>
      </p:sp>
      <p:pic>
        <p:nvPicPr>
          <p:cNvPr id="4" name="Picture 3"/>
          <p:cNvPicPr/>
          <p:nvPr/>
        </p:nvPicPr>
        <p:blipFill>
          <a:blip r:embed="rId3" cstate="print"/>
          <a:srcRect l="35625" t="44750" r="38063" b="44917"/>
          <a:stretch>
            <a:fillRect/>
          </a:stretch>
        </p:blipFill>
        <p:spPr bwMode="auto">
          <a:xfrm>
            <a:off x="8181975" y="7164387"/>
            <a:ext cx="4238625" cy="1333500"/>
          </a:xfrm>
          <a:prstGeom prst="rect">
            <a:avLst/>
          </a:prstGeom>
          <a:noFill/>
          <a:ln w="9525">
            <a:noFill/>
            <a:miter lim="800000"/>
            <a:headEnd/>
            <a:tailEnd/>
          </a:ln>
        </p:spPr>
      </p:pic>
      <p:sp>
        <p:nvSpPr>
          <p:cNvPr id="5" name="Rectangle 4"/>
          <p:cNvSpPr/>
          <p:nvPr/>
        </p:nvSpPr>
        <p:spPr>
          <a:xfrm>
            <a:off x="561975" y="2973387"/>
            <a:ext cx="11811000" cy="3693319"/>
          </a:xfrm>
          <a:prstGeom prst="rect">
            <a:avLst/>
          </a:prstGeom>
          <a:solidFill>
            <a:schemeClr val="bg1">
              <a:lumMod val="85000"/>
            </a:schemeClr>
          </a:solidFill>
        </p:spPr>
        <p:txBody>
          <a:bodyPr wrap="square">
            <a:spAutoFit/>
          </a:bodyPr>
          <a:lstStyle/>
          <a:p>
            <a:r>
              <a:rPr lang="en-US" sz="1800" dirty="0" smtClean="0">
                <a:solidFill>
                  <a:srgbClr val="008000"/>
                </a:solidFill>
                <a:latin typeface="Courier New" pitchFamily="49" charset="0"/>
                <a:cs typeface="Courier New" pitchFamily="49" charset="0"/>
              </a:rPr>
              <a:t>//List Point load types, get the first load type for later usage.</a:t>
            </a:r>
          </a:p>
          <a:p>
            <a:r>
              <a:rPr lang="en-US" sz="1800" dirty="0" err="1" smtClean="0">
                <a:solidFill>
                  <a:srgbClr val="2B91AF"/>
                </a:solidFill>
                <a:latin typeface="Courier New" pitchFamily="49" charset="0"/>
                <a:cs typeface="Courier New" pitchFamily="49" charset="0"/>
              </a:rPr>
              <a:t>FilteredElementCollector</a:t>
            </a:r>
            <a:r>
              <a:rPr lang="en-US" sz="1800" dirty="0" smtClean="0">
                <a:solidFill>
                  <a:srgbClr val="2B91AF"/>
                </a:solidFill>
                <a:latin typeface="Courier New" pitchFamily="49" charset="0"/>
                <a:cs typeface="Courier New" pitchFamily="49" charset="0"/>
              </a:rPr>
              <a:t> collector = </a:t>
            </a:r>
            <a:r>
              <a:rPr lang="en-US" sz="1800" dirty="0" smtClean="0">
                <a:solidFill>
                  <a:srgbClr val="0000FF"/>
                </a:solidFill>
                <a:latin typeface="Courier New" pitchFamily="49" charset="0"/>
                <a:cs typeface="Courier New" pitchFamily="49" charset="0"/>
              </a:rPr>
              <a:t>new </a:t>
            </a:r>
            <a:r>
              <a:rPr lang="en-US" sz="1800" dirty="0" err="1" smtClean="0">
                <a:solidFill>
                  <a:srgbClr val="2B91AF"/>
                </a:solidFill>
                <a:latin typeface="Courier New" pitchFamily="49" charset="0"/>
                <a:cs typeface="Courier New" pitchFamily="49" charset="0"/>
              </a:rPr>
              <a:t>FilteredElementCollector</a:t>
            </a:r>
            <a:r>
              <a:rPr lang="en-US" sz="1800" dirty="0" smtClean="0">
                <a:solidFill>
                  <a:srgbClr val="2B91AF"/>
                </a:solidFill>
                <a:latin typeface="Courier New" pitchFamily="49" charset="0"/>
                <a:cs typeface="Courier New" pitchFamily="49" charset="0"/>
              </a:rPr>
              <a:t>( doc );</a:t>
            </a:r>
          </a:p>
          <a:p>
            <a:r>
              <a:rPr lang="en-US" sz="1800" dirty="0" err="1" smtClean="0">
                <a:solidFill>
                  <a:srgbClr val="2B91AF"/>
                </a:solidFill>
                <a:latin typeface="Courier New" pitchFamily="49" charset="0"/>
                <a:cs typeface="Courier New" pitchFamily="49" charset="0"/>
              </a:rPr>
              <a:t>collector.OfClass</a:t>
            </a:r>
            <a:r>
              <a:rPr lang="en-US" sz="1800" dirty="0" smtClean="0">
                <a:solidFill>
                  <a:srgbClr val="2B91A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PointLoadType</a:t>
            </a:r>
            <a:r>
              <a:rPr lang="en-US" sz="1800" dirty="0" smtClean="0">
                <a:solidFill>
                  <a:srgbClr val="2B91AF"/>
                </a:solidFill>
                <a:latin typeface="Courier New" pitchFamily="49" charset="0"/>
                <a:cs typeface="Courier New" pitchFamily="49" charset="0"/>
              </a:rPr>
              <a:t> ) );</a:t>
            </a:r>
          </a:p>
          <a:p>
            <a:r>
              <a:rPr lang="en-US" sz="1800" dirty="0" err="1" smtClean="0">
                <a:solidFill>
                  <a:srgbClr val="2B91AF"/>
                </a:solidFill>
                <a:latin typeface="Courier New" pitchFamily="49" charset="0"/>
                <a:cs typeface="Courier New" pitchFamily="49" charset="0"/>
              </a:rPr>
              <a:t>PointLoadType</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loadType</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collector.FirstElement</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as </a:t>
            </a:r>
            <a:r>
              <a:rPr lang="en-US" sz="1800" dirty="0" err="1" smtClean="0">
                <a:solidFill>
                  <a:srgbClr val="2B91AF"/>
                </a:solidFill>
                <a:latin typeface="Courier New" pitchFamily="49" charset="0"/>
                <a:cs typeface="Courier New" pitchFamily="49" charset="0"/>
              </a:rPr>
              <a:t>PointLoadType</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//create a point load using the </a:t>
            </a:r>
            <a:r>
              <a:rPr lang="en-US" sz="1800" dirty="0" err="1" smtClean="0">
                <a:solidFill>
                  <a:srgbClr val="008000"/>
                </a:solidFill>
                <a:latin typeface="Courier New" pitchFamily="49" charset="0"/>
                <a:cs typeface="Courier New" pitchFamily="49" charset="0"/>
              </a:rPr>
              <a:t>PointLoadType</a:t>
            </a:r>
            <a:r>
              <a:rPr lang="en-US" sz="1800" dirty="0" smtClean="0">
                <a:solidFill>
                  <a:srgbClr val="008000"/>
                </a:solidFill>
                <a:latin typeface="Courier New" pitchFamily="49" charset="0"/>
                <a:cs typeface="Courier New" pitchFamily="49" charset="0"/>
              </a:rPr>
              <a:t> obtained previously</a:t>
            </a:r>
          </a:p>
          <a:p>
            <a:r>
              <a:rPr lang="en-US" sz="1800" dirty="0" smtClean="0">
                <a:solidFill>
                  <a:srgbClr val="2B91AF"/>
                </a:solidFill>
                <a:latin typeface="Courier New" pitchFamily="49" charset="0"/>
                <a:cs typeface="Courier New" pitchFamily="49" charset="0"/>
              </a:rPr>
              <a:t>XYZ </a:t>
            </a:r>
            <a:r>
              <a:rPr lang="en-US" sz="1800" dirty="0" err="1" smtClean="0">
                <a:solidFill>
                  <a:srgbClr val="2B91AF"/>
                </a:solidFill>
                <a:latin typeface="Courier New" pitchFamily="49" charset="0"/>
                <a:cs typeface="Courier New" pitchFamily="49" charset="0"/>
              </a:rPr>
              <a:t>xyzPt</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uiApp.ActiveUIDocument.Selection.PickPoint</a:t>
            </a:r>
            <a:r>
              <a:rPr lang="en-US" sz="1800" dirty="0" smtClean="0">
                <a:solidFill>
                  <a:srgbClr val="2B91AF"/>
                </a:solidFill>
                <a:latin typeface="Courier New" pitchFamily="49" charset="0"/>
                <a:cs typeface="Courier New" pitchFamily="49" charset="0"/>
              </a:rPr>
              <a:t>(</a:t>
            </a:r>
            <a:r>
              <a:rPr lang="en-US" sz="1800" dirty="0" smtClean="0">
                <a:solidFill>
                  <a:srgbClr val="A31515"/>
                </a:solidFill>
                <a:latin typeface="Courier New" pitchFamily="49" charset="0"/>
                <a:cs typeface="Courier New" pitchFamily="49" charset="0"/>
              </a:rPr>
              <a:t>"Please pick a point to create a point load" );</a:t>
            </a:r>
          </a:p>
          <a:p>
            <a:r>
              <a:rPr lang="en-US" sz="1800" dirty="0" smtClean="0">
                <a:solidFill>
                  <a:srgbClr val="2B91AF"/>
                </a:solidFill>
                <a:latin typeface="Courier New" pitchFamily="49" charset="0"/>
                <a:cs typeface="Courier New" pitchFamily="49" charset="0"/>
              </a:rPr>
              <a:t>XYZ </a:t>
            </a:r>
            <a:r>
              <a:rPr lang="en-US" sz="1800" dirty="0" err="1" smtClean="0">
                <a:solidFill>
                  <a:srgbClr val="2B91AF"/>
                </a:solidFill>
                <a:latin typeface="Courier New" pitchFamily="49" charset="0"/>
                <a:cs typeface="Courier New" pitchFamily="49" charset="0"/>
              </a:rPr>
              <a:t>xyzForce</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dirty="0" smtClean="0">
                <a:solidFill>
                  <a:srgbClr val="2B91AF"/>
                </a:solidFill>
                <a:latin typeface="Courier New" pitchFamily="49" charset="0"/>
                <a:cs typeface="Courier New" pitchFamily="49" charset="0"/>
              </a:rPr>
              <a:t>XYZ( 0, 0, </a:t>
            </a:r>
            <a:r>
              <a:rPr lang="en-US" sz="1800" dirty="0" err="1" smtClean="0">
                <a:solidFill>
                  <a:srgbClr val="2B91AF"/>
                </a:solidFill>
                <a:latin typeface="Courier New" pitchFamily="49" charset="0"/>
                <a:cs typeface="Courier New" pitchFamily="49" charset="0"/>
              </a:rPr>
              <a:t>dKip</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XYZ </a:t>
            </a:r>
            <a:r>
              <a:rPr lang="en-US" sz="1800" dirty="0" err="1" smtClean="0">
                <a:solidFill>
                  <a:srgbClr val="2B91AF"/>
                </a:solidFill>
                <a:latin typeface="Courier New" pitchFamily="49" charset="0"/>
                <a:cs typeface="Courier New" pitchFamily="49" charset="0"/>
              </a:rPr>
              <a:t>xyzMoment</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dirty="0" smtClean="0">
                <a:solidFill>
                  <a:srgbClr val="2B91AF"/>
                </a:solidFill>
                <a:latin typeface="Courier New" pitchFamily="49" charset="0"/>
                <a:cs typeface="Courier New" pitchFamily="49" charset="0"/>
              </a:rPr>
              <a:t>XYZ( </a:t>
            </a:r>
            <a:r>
              <a:rPr lang="en-US" sz="1800" dirty="0" err="1" smtClean="0">
                <a:solidFill>
                  <a:srgbClr val="2B91AF"/>
                </a:solidFill>
                <a:latin typeface="Courier New" pitchFamily="49" charset="0"/>
                <a:cs typeface="Courier New" pitchFamily="49" charset="0"/>
              </a:rPr>
              <a:t>dKip</a:t>
            </a:r>
            <a:r>
              <a:rPr lang="en-US" sz="1800" dirty="0" smtClean="0">
                <a:solidFill>
                  <a:srgbClr val="2B91AF"/>
                </a:solidFill>
                <a:latin typeface="Courier New" pitchFamily="49" charset="0"/>
                <a:cs typeface="Courier New" pitchFamily="49" charset="0"/>
              </a:rPr>
              <a:t>, 0, 0 );</a:t>
            </a:r>
          </a:p>
          <a:p>
            <a:r>
              <a:rPr lang="en-US" sz="1800" dirty="0" err="1" smtClean="0">
                <a:solidFill>
                  <a:srgbClr val="2B91AF"/>
                </a:solidFill>
                <a:latin typeface="Courier New" pitchFamily="49" charset="0"/>
                <a:cs typeface="Courier New" pitchFamily="49" charset="0"/>
              </a:rPr>
              <a:t>PointLoad</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plNew</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doc.Create.NewPointLoad</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xyzPt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xyzForce</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xyzMoment</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true, </a:t>
            </a:r>
            <a:r>
              <a:rPr lang="en-US" sz="1800" dirty="0" err="1" smtClean="0">
                <a:solidFill>
                  <a:srgbClr val="0000FF"/>
                </a:solidFill>
                <a:latin typeface="Courier New" pitchFamily="49" charset="0"/>
                <a:cs typeface="Courier New" pitchFamily="49" charset="0"/>
              </a:rPr>
              <a:t>loadType</a:t>
            </a:r>
            <a:r>
              <a:rPr lang="en-US" sz="1800" dirty="0" smtClean="0">
                <a:solidFill>
                  <a:srgbClr val="0000FF"/>
                </a:solidFill>
                <a:latin typeface="Courier New" pitchFamily="49" charset="0"/>
                <a:cs typeface="Courier New" pitchFamily="49" charset="0"/>
              </a:rPr>
              <a:t>, null );</a:t>
            </a:r>
          </a:p>
          <a:p>
            <a:r>
              <a:rPr lang="en-US" sz="1800" dirty="0" err="1" smtClean="0">
                <a:solidFill>
                  <a:srgbClr val="0000FF"/>
                </a:solidFill>
                <a:latin typeface="Courier New" pitchFamily="49" charset="0"/>
                <a:cs typeface="Courier New" pitchFamily="49" charset="0"/>
              </a:rPr>
              <a:t>doc.Regenerate</a:t>
            </a:r>
            <a:r>
              <a:rPr lang="en-US" sz="1800" dirty="0" smtClean="0">
                <a:solidFill>
                  <a:srgbClr val="0000FF"/>
                </a:solidFill>
                <a:latin typeface="Courier New" pitchFamily="49" charset="0"/>
                <a:cs typeface="Courier New" pitchFamily="49" charset="0"/>
              </a:rPr>
              <a:t>();</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a:t>
            </a:r>
            <a:r>
              <a:rPr lang="zh-CN" altLang="en-US" dirty="0" smtClean="0"/>
              <a:t>创建，访问和修改点荷载</a:t>
            </a:r>
            <a:r>
              <a:rPr lang="en-US" dirty="0" smtClean="0"/>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zh-CN" altLang="en-US" dirty="0" smtClean="0"/>
              <a:t>列举所有点荷载，同样方法可获得线荷载，面荷载</a:t>
            </a:r>
            <a:endParaRPr lang="en-US" dirty="0"/>
          </a:p>
        </p:txBody>
      </p:sp>
      <p:sp>
        <p:nvSpPr>
          <p:cNvPr id="5" name="Rectangle 4"/>
          <p:cNvSpPr/>
          <p:nvPr/>
        </p:nvSpPr>
        <p:spPr>
          <a:xfrm>
            <a:off x="561975" y="2668587"/>
            <a:ext cx="11811000" cy="5909310"/>
          </a:xfrm>
          <a:prstGeom prst="rect">
            <a:avLst/>
          </a:prstGeom>
          <a:solidFill>
            <a:schemeClr val="bg1">
              <a:lumMod val="85000"/>
            </a:schemeClr>
          </a:solidFill>
        </p:spPr>
        <p:txBody>
          <a:bodyPr wrap="square">
            <a:spAutoFit/>
          </a:bodyPr>
          <a:lstStyle/>
          <a:p>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&lt;Element&gt; </a:t>
            </a:r>
            <a:r>
              <a:rPr lang="en-US" sz="1800" dirty="0" err="1" smtClean="0">
                <a:solidFill>
                  <a:srgbClr val="0000FF"/>
                </a:solidFill>
                <a:latin typeface="Courier New" pitchFamily="49" charset="0"/>
                <a:cs typeface="Courier New" pitchFamily="49" charset="0"/>
              </a:rPr>
              <a:t>listLoads</a:t>
            </a:r>
            <a:r>
              <a:rPr lang="en-US" sz="1800" dirty="0" smtClean="0">
                <a:solidFill>
                  <a:srgbClr val="0000F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RstUtils.GetElementOfClass</a:t>
            </a:r>
            <a:r>
              <a:rPr lang="en-US" sz="1800" dirty="0" smtClean="0">
                <a:solidFill>
                  <a:srgbClr val="2B91AF"/>
                </a:solidFill>
                <a:latin typeface="Courier New" pitchFamily="49" charset="0"/>
                <a:cs typeface="Courier New" pitchFamily="49" charset="0"/>
              </a:rPr>
              <a:t>(doc, </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PointLoad</a:t>
            </a:r>
            <a:r>
              <a:rPr lang="en-US" sz="1800" dirty="0" smtClean="0">
                <a:solidFill>
                  <a:srgbClr val="2B91AF"/>
                </a:solidFill>
                <a:latin typeface="Courier New" pitchFamily="49" charset="0"/>
                <a:cs typeface="Courier New" pitchFamily="49" charset="0"/>
              </a:rPr>
              <a:t>));</a:t>
            </a:r>
          </a:p>
          <a:p>
            <a:r>
              <a:rPr lang="en-US" sz="1800" dirty="0" err="1" smtClean="0">
                <a:solidFill>
                  <a:srgbClr val="2B91AF"/>
                </a:solidFill>
                <a:latin typeface="Courier New" pitchFamily="49" charset="0"/>
                <a:cs typeface="Courier New" pitchFamily="49" charset="0"/>
              </a:rPr>
              <a:t>PointLoad</a:t>
            </a:r>
            <a:r>
              <a:rPr lang="en-US" sz="1800" dirty="0" smtClean="0">
                <a:solidFill>
                  <a:srgbClr val="2B91AF"/>
                </a:solidFill>
                <a:latin typeface="Courier New" pitchFamily="49" charset="0"/>
                <a:cs typeface="Courier New" pitchFamily="49" charset="0"/>
              </a:rPr>
              <a:t> ptLoad1 = </a:t>
            </a:r>
            <a:r>
              <a:rPr lang="en-US" sz="1800" dirty="0" smtClean="0">
                <a:solidFill>
                  <a:srgbClr val="0000FF"/>
                </a:solidFill>
                <a:latin typeface="Courier New" pitchFamily="49" charset="0"/>
                <a:cs typeface="Courier New" pitchFamily="49" charset="0"/>
              </a:rPr>
              <a:t>null;</a:t>
            </a:r>
          </a:p>
          <a:p>
            <a:endParaRPr lang="en-US" sz="1800" dirty="0" smtClean="0">
              <a:solidFill>
                <a:srgbClr val="0000FF"/>
              </a:solidFill>
              <a:latin typeface="Courier New" pitchFamily="49" charset="0"/>
              <a:cs typeface="Courier New" pitchFamily="49" charset="0"/>
            </a:endParaRPr>
          </a:p>
          <a:p>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PointLoad</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ptLd</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listLoads</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 The following are all specific READ-ONLY properties:</a:t>
            </a: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XYZ F = </a:t>
            </a:r>
            <a:r>
              <a:rPr lang="en-US" sz="1800" b="1" dirty="0" err="1" smtClean="0">
                <a:solidFill>
                  <a:srgbClr val="2B91AF"/>
                </a:solidFill>
                <a:latin typeface="Courier New" pitchFamily="49" charset="0"/>
                <a:cs typeface="Courier New" pitchFamily="49" charset="0"/>
              </a:rPr>
              <a:t>ptLd.Force</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XYZ M = </a:t>
            </a:r>
            <a:r>
              <a:rPr lang="en-US" sz="1800" b="1" dirty="0" err="1" smtClean="0">
                <a:solidFill>
                  <a:srgbClr val="2B91AF"/>
                </a:solidFill>
                <a:latin typeface="Courier New" pitchFamily="49" charset="0"/>
                <a:cs typeface="Courier New" pitchFamily="49" charset="0"/>
              </a:rPr>
              <a:t>ptLd.Moment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XYZ p = </a:t>
            </a:r>
            <a:r>
              <a:rPr lang="en-US" sz="1800" b="1" dirty="0" err="1" smtClean="0">
                <a:solidFill>
                  <a:srgbClr val="2B91AF"/>
                </a:solidFill>
                <a:latin typeface="Courier New" pitchFamily="49" charset="0"/>
                <a:cs typeface="Courier New" pitchFamily="49" charset="0"/>
              </a:rPr>
              <a:t>ptLd.Point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nameLoadCase</a:t>
            </a:r>
            <a:r>
              <a:rPr lang="en-US" sz="1800" dirty="0" smtClean="0">
                <a:solidFill>
                  <a:srgbClr val="0000FF"/>
                </a:solidFill>
                <a:latin typeface="Courier New" pitchFamily="49" charset="0"/>
                <a:cs typeface="Courier New" pitchFamily="49" charset="0"/>
              </a:rPr>
              <a:t> = </a:t>
            </a:r>
            <a:r>
              <a:rPr lang="en-US" sz="1800" b="1" dirty="0" err="1" smtClean="0">
                <a:solidFill>
                  <a:srgbClr val="0000FF"/>
                </a:solidFill>
                <a:latin typeface="Courier New" pitchFamily="49" charset="0"/>
                <a:cs typeface="Courier New" pitchFamily="49" charset="0"/>
              </a:rPr>
              <a:t>ptLd.LoadCaseName</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endParaRPr lang="en-US" sz="1800" dirty="0" smtClean="0">
              <a:solidFill>
                <a:srgbClr val="008000"/>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nameLoadCategory</a:t>
            </a:r>
            <a:r>
              <a:rPr lang="en-US" sz="1800" dirty="0" smtClean="0">
                <a:solidFill>
                  <a:srgbClr val="0000FF"/>
                </a:solidFill>
                <a:latin typeface="Courier New" pitchFamily="49" charset="0"/>
                <a:cs typeface="Courier New" pitchFamily="49" charset="0"/>
              </a:rPr>
              <a:t> = </a:t>
            </a:r>
            <a:r>
              <a:rPr lang="en-US" sz="1800" b="1" dirty="0" err="1" smtClean="0">
                <a:solidFill>
                  <a:srgbClr val="0000FF"/>
                </a:solidFill>
                <a:latin typeface="Courier New" pitchFamily="49" charset="0"/>
                <a:cs typeface="Courier New" pitchFamily="49" charset="0"/>
              </a:rPr>
              <a:t>ptLd.LoadCategoryName</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string </a:t>
            </a:r>
            <a:r>
              <a:rPr lang="en-US" sz="1800" dirty="0" err="1" smtClean="0">
                <a:solidFill>
                  <a:srgbClr val="0000FF"/>
                </a:solidFill>
                <a:latin typeface="Courier New" pitchFamily="49" charset="0"/>
                <a:cs typeface="Courier New" pitchFamily="49" charset="0"/>
              </a:rPr>
              <a:t>nameLoadNature</a:t>
            </a:r>
            <a:r>
              <a:rPr lang="en-US" sz="1800" dirty="0" smtClean="0">
                <a:solidFill>
                  <a:srgbClr val="0000FF"/>
                </a:solidFill>
                <a:latin typeface="Courier New" pitchFamily="49" charset="0"/>
                <a:cs typeface="Courier New" pitchFamily="49" charset="0"/>
              </a:rPr>
              <a:t> = </a:t>
            </a:r>
            <a:r>
              <a:rPr lang="en-US" sz="1800" b="1" dirty="0" err="1" smtClean="0">
                <a:solidFill>
                  <a:srgbClr val="0000FF"/>
                </a:solidFill>
                <a:latin typeface="Courier New" pitchFamily="49" charset="0"/>
                <a:cs typeface="Courier New" pitchFamily="49" charset="0"/>
              </a:rPr>
              <a:t>ptLd.LoadNatureName</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"\r\n  Id=" + </a:t>
            </a:r>
            <a:r>
              <a:rPr lang="en-US" sz="1800" b="1" dirty="0" err="1" smtClean="0">
                <a:solidFill>
                  <a:srgbClr val="A31515"/>
                </a:solidFill>
                <a:latin typeface="Courier New" pitchFamily="49" charset="0"/>
                <a:cs typeface="Courier New" pitchFamily="49" charset="0"/>
              </a:rPr>
              <a:t>ptLd.Id</a:t>
            </a:r>
            <a:r>
              <a:rPr lang="en-US" sz="1800" dirty="0" err="1" smtClean="0">
                <a:solidFill>
                  <a:srgbClr val="A31515"/>
                </a:solidFill>
                <a:latin typeface="Courier New" pitchFamily="49" charset="0"/>
                <a:cs typeface="Courier New" pitchFamily="49" charset="0"/>
              </a:rPr>
              <a:t>.IntegerValue.ToString</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     + ": F=" + </a:t>
            </a:r>
            <a:r>
              <a:rPr lang="en-US" sz="1800" dirty="0" err="1" smtClean="0">
                <a:solidFill>
                  <a:srgbClr val="2B91AF"/>
                </a:solidFill>
                <a:latin typeface="Courier New" pitchFamily="49" charset="0"/>
                <a:cs typeface="Courier New" pitchFamily="49" charset="0"/>
              </a:rPr>
              <a:t>RstUtils.PointString</a:t>
            </a:r>
            <a:r>
              <a:rPr lang="en-US" sz="1800" dirty="0" smtClean="0">
                <a:solidFill>
                  <a:srgbClr val="2B91AF"/>
                </a:solidFill>
                <a:latin typeface="Courier New" pitchFamily="49" charset="0"/>
                <a:cs typeface="Courier New" pitchFamily="49" charset="0"/>
              </a:rPr>
              <a:t>( F )</a:t>
            </a:r>
          </a:p>
          <a:p>
            <a:r>
              <a:rPr lang="en-US" sz="1800" dirty="0" smtClean="0">
                <a:solidFill>
                  <a:srgbClr val="2B91A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 M=" + </a:t>
            </a:r>
            <a:r>
              <a:rPr lang="en-US" sz="1800" dirty="0" err="1" smtClean="0">
                <a:solidFill>
                  <a:srgbClr val="2B91AF"/>
                </a:solidFill>
                <a:latin typeface="Courier New" pitchFamily="49" charset="0"/>
                <a:cs typeface="Courier New" pitchFamily="49" charset="0"/>
              </a:rPr>
              <a:t>RstUtils.PointString</a:t>
            </a:r>
            <a:r>
              <a:rPr lang="en-US" sz="1800" dirty="0" smtClean="0">
                <a:solidFill>
                  <a:srgbClr val="2B91AF"/>
                </a:solidFill>
                <a:latin typeface="Courier New" pitchFamily="49" charset="0"/>
                <a:cs typeface="Courier New" pitchFamily="49" charset="0"/>
              </a:rPr>
              <a:t>( M )</a:t>
            </a:r>
          </a:p>
          <a:p>
            <a:r>
              <a:rPr lang="en-US" sz="1800" dirty="0" smtClean="0">
                <a:solidFill>
                  <a:srgbClr val="2B91A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 Pt=" + </a:t>
            </a:r>
            <a:r>
              <a:rPr lang="en-US" sz="1800" dirty="0" err="1" smtClean="0">
                <a:solidFill>
                  <a:srgbClr val="2B91AF"/>
                </a:solidFill>
                <a:latin typeface="Courier New" pitchFamily="49" charset="0"/>
                <a:cs typeface="Courier New" pitchFamily="49" charset="0"/>
              </a:rPr>
              <a:t>RstUtils.PointString</a:t>
            </a:r>
            <a:r>
              <a:rPr lang="en-US" sz="1800" dirty="0" smtClean="0">
                <a:solidFill>
                  <a:srgbClr val="2B91AF"/>
                </a:solidFill>
                <a:latin typeface="Courier New" pitchFamily="49" charset="0"/>
                <a:cs typeface="Courier New" pitchFamily="49" charset="0"/>
              </a:rPr>
              <a:t>( p )</a:t>
            </a:r>
          </a:p>
          <a:p>
            <a:r>
              <a:rPr lang="en-US" sz="1800" dirty="0" smtClean="0">
                <a:solidFill>
                  <a:srgbClr val="2B91A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LoadCase</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nameLoadCase</a:t>
            </a:r>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 ", </a:t>
            </a:r>
            <a:r>
              <a:rPr lang="en-US" sz="1800" dirty="0" err="1" smtClean="0">
                <a:solidFill>
                  <a:srgbClr val="A31515"/>
                </a:solidFill>
                <a:latin typeface="Courier New" pitchFamily="49" charset="0"/>
                <a:cs typeface="Courier New" pitchFamily="49" charset="0"/>
              </a:rPr>
              <a:t>LoadCat</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nameLoadCategory</a:t>
            </a:r>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 ", </a:t>
            </a:r>
            <a:r>
              <a:rPr lang="en-US" sz="1800" dirty="0" err="1" smtClean="0">
                <a:solidFill>
                  <a:srgbClr val="A31515"/>
                </a:solidFill>
                <a:latin typeface="Courier New" pitchFamily="49" charset="0"/>
                <a:cs typeface="Courier New" pitchFamily="49" charset="0"/>
              </a:rPr>
              <a:t>LoadNature</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nameLoadNature</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pic>
        <p:nvPicPr>
          <p:cNvPr id="4" name="Picture 3"/>
          <p:cNvPicPr/>
          <p:nvPr/>
        </p:nvPicPr>
        <p:blipFill>
          <a:blip r:embed="rId3" cstate="print"/>
          <a:srcRect l="20188" t="16167" r="40687" b="72749"/>
          <a:stretch>
            <a:fillRect/>
          </a:stretch>
        </p:blipFill>
        <p:spPr bwMode="auto">
          <a:xfrm>
            <a:off x="6084615" y="7445375"/>
            <a:ext cx="6926535" cy="14716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a:t>
            </a:r>
            <a:r>
              <a:rPr lang="zh-CN" altLang="en-US" dirty="0" smtClean="0"/>
              <a:t>创建，访问和修改点荷载</a:t>
            </a:r>
            <a:r>
              <a:rPr lang="en-US" dirty="0" smtClean="0"/>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zh-CN" altLang="en-US" dirty="0" smtClean="0"/>
              <a:t>修改力的值</a:t>
            </a:r>
            <a:endParaRPr lang="en-US" dirty="0"/>
          </a:p>
        </p:txBody>
      </p:sp>
      <p:sp>
        <p:nvSpPr>
          <p:cNvPr id="5" name="Rectangle 4"/>
          <p:cNvSpPr/>
          <p:nvPr/>
        </p:nvSpPr>
        <p:spPr>
          <a:xfrm>
            <a:off x="561975" y="3547268"/>
            <a:ext cx="11734800" cy="3416320"/>
          </a:xfrm>
          <a:prstGeom prst="rect">
            <a:avLst/>
          </a:prstGeom>
          <a:solidFill>
            <a:schemeClr val="bg1">
              <a:lumMod val="85000"/>
            </a:schemeClr>
          </a:solidFill>
        </p:spPr>
        <p:txBody>
          <a:bodyPr wrap="square">
            <a:spAutoFit/>
          </a:bodyPr>
          <a:lstStyle/>
          <a:p>
            <a:r>
              <a:rPr lang="en-US" sz="1800" dirty="0" smtClean="0">
                <a:solidFill>
                  <a:srgbClr val="2B91AF"/>
                </a:solidFill>
                <a:latin typeface="Courier New" pitchFamily="49" charset="0"/>
                <a:cs typeface="Courier New" pitchFamily="49" charset="0"/>
              </a:rPr>
              <a:t>Parameter </a:t>
            </a:r>
            <a:r>
              <a:rPr lang="en-US" sz="1800" dirty="0" err="1" smtClean="0">
                <a:solidFill>
                  <a:srgbClr val="2B91AF"/>
                </a:solidFill>
                <a:latin typeface="Courier New" pitchFamily="49" charset="0"/>
                <a:cs typeface="Courier New" pitchFamily="49" charset="0"/>
              </a:rPr>
              <a:t>paramFx</a:t>
            </a:r>
            <a:r>
              <a:rPr lang="en-US" sz="1800" dirty="0" smtClean="0">
                <a:solidFill>
                  <a:srgbClr val="2B91AF"/>
                </a:solidFill>
                <a:latin typeface="Courier New" pitchFamily="49" charset="0"/>
                <a:cs typeface="Courier New" pitchFamily="49" charset="0"/>
              </a:rPr>
              <a:t> = ptLoad1.get_Parameter( </a:t>
            </a:r>
            <a:r>
              <a:rPr lang="en-US" sz="1800" b="1" dirty="0" err="1" smtClean="0">
                <a:solidFill>
                  <a:srgbClr val="2B91AF"/>
                </a:solidFill>
                <a:latin typeface="Courier New" pitchFamily="49" charset="0"/>
                <a:cs typeface="Courier New" pitchFamily="49" charset="0"/>
              </a:rPr>
              <a:t>BuiltInParameter.LOAD_FORCE_FX</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Parameter </a:t>
            </a:r>
            <a:r>
              <a:rPr lang="en-US" sz="1800" dirty="0" err="1" smtClean="0">
                <a:solidFill>
                  <a:srgbClr val="2B91AF"/>
                </a:solidFill>
                <a:latin typeface="Courier New" pitchFamily="49" charset="0"/>
                <a:cs typeface="Courier New" pitchFamily="49" charset="0"/>
              </a:rPr>
              <a:t>paramFy</a:t>
            </a:r>
            <a:r>
              <a:rPr lang="en-US" sz="1800" dirty="0" smtClean="0">
                <a:solidFill>
                  <a:srgbClr val="2B91AF"/>
                </a:solidFill>
                <a:latin typeface="Courier New" pitchFamily="49" charset="0"/>
                <a:cs typeface="Courier New" pitchFamily="49" charset="0"/>
              </a:rPr>
              <a:t> = ptLoad1.get_Parameter( </a:t>
            </a:r>
            <a:r>
              <a:rPr lang="en-US" sz="1800" b="1" dirty="0" err="1" smtClean="0">
                <a:solidFill>
                  <a:srgbClr val="2B91AF"/>
                </a:solidFill>
                <a:latin typeface="Courier New" pitchFamily="49" charset="0"/>
                <a:cs typeface="Courier New" pitchFamily="49" charset="0"/>
              </a:rPr>
              <a:t>BuiltInParameter.LOAD_FORCE_FY</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Parameter </a:t>
            </a:r>
            <a:r>
              <a:rPr lang="en-US" sz="1800" dirty="0" err="1" smtClean="0">
                <a:solidFill>
                  <a:srgbClr val="2B91AF"/>
                </a:solidFill>
                <a:latin typeface="Courier New" pitchFamily="49" charset="0"/>
                <a:cs typeface="Courier New" pitchFamily="49" charset="0"/>
              </a:rPr>
              <a:t>paramFz</a:t>
            </a:r>
            <a:r>
              <a:rPr lang="en-US" sz="1800" dirty="0" smtClean="0">
                <a:solidFill>
                  <a:srgbClr val="2B91AF"/>
                </a:solidFill>
                <a:latin typeface="Courier New" pitchFamily="49" charset="0"/>
                <a:cs typeface="Courier New" pitchFamily="49" charset="0"/>
              </a:rPr>
              <a:t> = ptLoad1.get_Parameter( </a:t>
            </a:r>
            <a:r>
              <a:rPr lang="en-US" sz="1800" b="1" dirty="0" err="1" smtClean="0">
                <a:solidFill>
                  <a:srgbClr val="2B91AF"/>
                </a:solidFill>
                <a:latin typeface="Courier New" pitchFamily="49" charset="0"/>
                <a:cs typeface="Courier New" pitchFamily="49" charset="0"/>
              </a:rPr>
              <a:t>BuiltInParameter.LOAD_FORCE_FZ</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double </a:t>
            </a:r>
            <a:r>
              <a:rPr lang="en-US" sz="1800" dirty="0" err="1" smtClean="0">
                <a:solidFill>
                  <a:srgbClr val="0000FF"/>
                </a:solidFill>
                <a:latin typeface="Courier New" pitchFamily="49" charset="0"/>
                <a:cs typeface="Courier New" pitchFamily="49" charset="0"/>
              </a:rPr>
              <a:t>dFx</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paramFx.AsDouble</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double </a:t>
            </a:r>
            <a:r>
              <a:rPr lang="en-US" sz="1800" dirty="0" err="1" smtClean="0">
                <a:solidFill>
                  <a:srgbClr val="0000FF"/>
                </a:solidFill>
                <a:latin typeface="Courier New" pitchFamily="49" charset="0"/>
                <a:cs typeface="Courier New" pitchFamily="49" charset="0"/>
              </a:rPr>
              <a:t>dFy</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paramFy.AsDouble</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double </a:t>
            </a:r>
            <a:r>
              <a:rPr lang="en-US" sz="1800" dirty="0" err="1" smtClean="0">
                <a:solidFill>
                  <a:srgbClr val="0000FF"/>
                </a:solidFill>
                <a:latin typeface="Courier New" pitchFamily="49" charset="0"/>
                <a:cs typeface="Courier New" pitchFamily="49" charset="0"/>
              </a:rPr>
              <a:t>dfz</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paramFz.AsDouble</a:t>
            </a:r>
            <a:r>
              <a:rPr lang="en-US" sz="1800" dirty="0" smtClean="0">
                <a:solidFill>
                  <a:srgbClr val="0000FF"/>
                </a:solidFill>
                <a:latin typeface="Courier New" pitchFamily="49" charset="0"/>
                <a:cs typeface="Courier New" pitchFamily="49" charset="0"/>
              </a:rPr>
              <a:t>();</a:t>
            </a:r>
          </a:p>
          <a:p>
            <a:endParaRPr lang="en-US" sz="1800" dirty="0" smtClean="0">
              <a:solidFill>
                <a:srgbClr val="0000FF"/>
              </a:solidFill>
              <a:latin typeface="Courier New" pitchFamily="49" charset="0"/>
              <a:cs typeface="Courier New" pitchFamily="49" charset="0"/>
            </a:endParaRPr>
          </a:p>
          <a:p>
            <a:r>
              <a:rPr lang="en-US" sz="1800" b="1" dirty="0" err="1" smtClean="0">
                <a:solidFill>
                  <a:srgbClr val="0000FF"/>
                </a:solidFill>
                <a:latin typeface="Courier New" pitchFamily="49" charset="0"/>
                <a:cs typeface="Courier New" pitchFamily="49" charset="0"/>
              </a:rPr>
              <a:t>paramFx.Set</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dKip</a:t>
            </a:r>
            <a:r>
              <a:rPr lang="en-US" sz="1800" dirty="0" smtClean="0">
                <a:solidFill>
                  <a:srgbClr val="0000FF"/>
                </a:solidFill>
                <a:latin typeface="Courier New" pitchFamily="49" charset="0"/>
                <a:cs typeface="Courier New" pitchFamily="49" charset="0"/>
              </a:rPr>
              <a:t> );</a:t>
            </a:r>
          </a:p>
          <a:p>
            <a:r>
              <a:rPr lang="en-US" sz="1800" b="1" dirty="0" err="1" smtClean="0">
                <a:solidFill>
                  <a:srgbClr val="0000FF"/>
                </a:solidFill>
                <a:latin typeface="Courier New" pitchFamily="49" charset="0"/>
                <a:cs typeface="Courier New" pitchFamily="49" charset="0"/>
              </a:rPr>
              <a:t>paramFy.Set</a:t>
            </a:r>
            <a:r>
              <a:rPr lang="en-US" sz="1800" dirty="0" smtClean="0">
                <a:solidFill>
                  <a:srgbClr val="0000FF"/>
                </a:solidFill>
                <a:latin typeface="Courier New" pitchFamily="49" charset="0"/>
                <a:cs typeface="Courier New" pitchFamily="49" charset="0"/>
              </a:rPr>
              <a:t>( 2 * </a:t>
            </a:r>
            <a:r>
              <a:rPr lang="en-US" sz="1800" dirty="0" err="1" smtClean="0">
                <a:solidFill>
                  <a:srgbClr val="0000FF"/>
                </a:solidFill>
                <a:latin typeface="Courier New" pitchFamily="49" charset="0"/>
                <a:cs typeface="Courier New" pitchFamily="49" charset="0"/>
              </a:rPr>
              <a:t>dKip</a:t>
            </a:r>
            <a:r>
              <a:rPr lang="en-US" sz="1800" dirty="0" smtClean="0">
                <a:solidFill>
                  <a:srgbClr val="0000FF"/>
                </a:solidFill>
                <a:latin typeface="Courier New" pitchFamily="49" charset="0"/>
                <a:cs typeface="Courier New" pitchFamily="49" charset="0"/>
              </a:rPr>
              <a:t> );</a:t>
            </a:r>
          </a:p>
          <a:p>
            <a:r>
              <a:rPr lang="en-US" sz="1800" b="1" dirty="0" err="1" smtClean="0">
                <a:solidFill>
                  <a:srgbClr val="0000FF"/>
                </a:solidFill>
                <a:latin typeface="Courier New" pitchFamily="49" charset="0"/>
                <a:cs typeface="Courier New" pitchFamily="49" charset="0"/>
              </a:rPr>
              <a:t>paramFz.Set</a:t>
            </a:r>
            <a:r>
              <a:rPr lang="en-US" sz="1800" dirty="0" smtClean="0">
                <a:solidFill>
                  <a:srgbClr val="0000FF"/>
                </a:solidFill>
                <a:latin typeface="Courier New" pitchFamily="49" charset="0"/>
                <a:cs typeface="Courier New" pitchFamily="49" charset="0"/>
              </a:rPr>
              <a:t>( 3 * </a:t>
            </a:r>
            <a:r>
              <a:rPr lang="en-US" sz="1800" dirty="0" err="1" smtClean="0">
                <a:solidFill>
                  <a:srgbClr val="0000FF"/>
                </a:solidFill>
                <a:latin typeface="Courier New" pitchFamily="49" charset="0"/>
                <a:cs typeface="Courier New" pitchFamily="49" charset="0"/>
              </a:rPr>
              <a:t>dKip</a:t>
            </a:r>
            <a:r>
              <a:rPr lang="en-US" sz="1800" dirty="0" smtClean="0">
                <a:solidFill>
                  <a:srgbClr val="0000FF"/>
                </a:solidFill>
                <a:latin typeface="Courier New" pitchFamily="49" charset="0"/>
                <a:cs typeface="Courier New" pitchFamily="49" charset="0"/>
              </a:rPr>
              <a:t> );</a:t>
            </a:r>
          </a:p>
          <a:p>
            <a:r>
              <a:rPr lang="en-US" sz="1800" dirty="0" err="1" smtClean="0">
                <a:solidFill>
                  <a:srgbClr val="0000FF"/>
                </a:solidFill>
                <a:latin typeface="Courier New" pitchFamily="49" charset="0"/>
                <a:cs typeface="Courier New" pitchFamily="49" charset="0"/>
              </a:rPr>
              <a:t>doc.Regenerate</a:t>
            </a:r>
            <a:r>
              <a:rPr lang="en-US" sz="1800" dirty="0" smtClean="0">
                <a:solidFill>
                  <a:srgbClr val="0000F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结构构件访问</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结构相关对象的类名和类别一览表</a:t>
            </a:r>
            <a:r>
              <a:rPr lang="en-US" dirty="0" smtClean="0"/>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lvl="1"/>
            <a:endParaRPr lang="en-US" dirty="0"/>
          </a:p>
        </p:txBody>
      </p:sp>
      <p:graphicFrame>
        <p:nvGraphicFramePr>
          <p:cNvPr id="4" name="Content Placeholder 6"/>
          <p:cNvGraphicFramePr>
            <a:graphicFrameLocks/>
          </p:cNvGraphicFramePr>
          <p:nvPr/>
        </p:nvGraphicFramePr>
        <p:xfrm>
          <a:off x="104775" y="1830388"/>
          <a:ext cx="12830175" cy="6859600"/>
        </p:xfrm>
        <a:graphic>
          <a:graphicData uri="http://schemas.openxmlformats.org/drawingml/2006/table">
            <a:tbl>
              <a:tblPr/>
              <a:tblGrid>
                <a:gridCol w="2760663"/>
                <a:gridCol w="3209925"/>
                <a:gridCol w="2239962"/>
                <a:gridCol w="61913"/>
                <a:gridCol w="2590800"/>
                <a:gridCol w="1966912"/>
              </a:tblGrid>
              <a:tr h="236538">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ea typeface="ヒラギノ角ゴ Pro W3"/>
                          <a:cs typeface="ヒラギノ角ゴ Pro W3"/>
                        </a:rPr>
                        <a:t>Element</a:t>
                      </a:r>
                    </a:p>
                  </a:txBody>
                  <a:tcPr marL="11836" marR="11836" marT="11836" marB="0" anchor="b"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Symbol</a:t>
                      </a:r>
                    </a:p>
                  </a:txBody>
                  <a:tcPr marL="11836" marR="11836" marT="11836" marB="0" anchor="b" horzOverflow="overflow">
                    <a:lnL>
                      <a:noFill/>
                    </a:lnL>
                    <a:lnR>
                      <a:noFill/>
                    </a:lnR>
                    <a:lnT>
                      <a:noFill/>
                    </a:lnT>
                    <a:lnB>
                      <a:noFill/>
                    </a:lnB>
                    <a:lnTlToBr>
                      <a:noFill/>
                    </a:lnTlToBr>
                    <a:lnBlToTr>
                      <a:noFill/>
                    </a:lnBlToTr>
                    <a:noFill/>
                  </a:tcPr>
                </a:tc>
                <a:tc hMerge="1">
                  <a:txBody>
                    <a:bodyPr/>
                    <a:lstStyle/>
                    <a:p>
                      <a:endParaRPr lang="en-US"/>
                    </a:p>
                  </a:txBody>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Kind of Element in UI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ea typeface="ヒラギノ角ゴ Pro W3"/>
                          <a:cs typeface="ヒラギノ角ゴ Pro W3"/>
                        </a:rPr>
                        <a:t>Derived from Element/</a:t>
                      </a:r>
                      <a:r>
                        <a:rPr kumimoji="0" lang="en-US" sz="1400" b="1" i="0" u="none" strike="noStrike" cap="none" normalizeH="0" baseline="0" dirty="0" err="1" smtClean="0">
                          <a:ln>
                            <a:noFill/>
                          </a:ln>
                          <a:solidFill>
                            <a:srgbClr val="000000"/>
                          </a:solidFill>
                          <a:effectLst/>
                          <a:latin typeface="Calibri" pitchFamily="34" charset="0"/>
                          <a:ea typeface="ヒラギノ角ゴ Pro W3"/>
                          <a:cs typeface="ヒラギノ角ゴ Pro W3"/>
                        </a:rPr>
                        <a:t>TypeOf</a:t>
                      </a:r>
                      <a:endParaRPr kumimoji="0" lang="en-US" sz="1400" b="1" i="0" u="none" strike="noStrike" cap="none" normalizeH="0" baseline="0" dirty="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000000"/>
                          </a:solidFill>
                          <a:effectLst/>
                          <a:latin typeface="Calibri" pitchFamily="34" charset="0"/>
                          <a:ea typeface="ヒラギノ角ゴ Pro W3"/>
                          <a:cs typeface="ヒラギノ角ゴ Pro W3"/>
                        </a:rPr>
                        <a:t>类别</a:t>
                      </a:r>
                      <a:r>
                        <a:rPr kumimoji="0" lang="en-US" altLang="zh-CN" sz="1400" b="1" i="0" u="none" strike="noStrike" cap="none" normalizeH="0" baseline="0" dirty="0" smtClean="0">
                          <a:ln>
                            <a:noFill/>
                          </a:ln>
                          <a:solidFill>
                            <a:srgbClr val="000000"/>
                          </a:solidFill>
                          <a:effectLst/>
                          <a:latin typeface="Calibri" pitchFamily="34" charset="0"/>
                          <a:ea typeface="ヒラギノ角ゴ Pro W3"/>
                          <a:cs typeface="ヒラギノ角ゴ Pro W3"/>
                        </a:rPr>
                        <a:t>/</a:t>
                      </a:r>
                      <a:r>
                        <a:rPr kumimoji="0" lang="en-US" sz="1400" b="1" i="0" u="none" strike="noStrike" cap="none" normalizeH="0" baseline="0" dirty="0" smtClean="0">
                          <a:ln>
                            <a:noFill/>
                          </a:ln>
                          <a:solidFill>
                            <a:srgbClr val="000000"/>
                          </a:solidFill>
                          <a:effectLst/>
                          <a:latin typeface="Calibri" pitchFamily="34" charset="0"/>
                          <a:ea typeface="ヒラギノ角ゴ Pro W3"/>
                          <a:cs typeface="ヒラギノ角ゴ Pro W3"/>
                        </a:rPr>
                        <a:t>Category</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Derived from Symbol/TypeOf</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Category</a:t>
                      </a:r>
                    </a:p>
                  </a:txBody>
                  <a:tcPr marL="11836" marR="11836" marT="11836" marB="0" anchor="b" horzOverflow="overflow">
                    <a:lnL>
                      <a:noFill/>
                    </a:lnL>
                    <a:lnR>
                      <a:noFill/>
                    </a:lnR>
                    <a:lnT>
                      <a:noFill/>
                    </a:lnT>
                    <a:lnB>
                      <a:noFill/>
                    </a:lnB>
                    <a:lnTlToBr>
                      <a:noFill/>
                    </a:lnTlToBr>
                    <a:lnBlToTr>
                      <a:noFill/>
                    </a:lnBlToTr>
                    <a:no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Loads (point load)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538ED5"/>
                          </a:solidFill>
                          <a:effectLst/>
                          <a:latin typeface="Calibri" pitchFamily="34" charset="0"/>
                          <a:ea typeface="ヒラギノ角ゴ Pro W3"/>
                          <a:cs typeface="ヒラギノ角ゴ Pro W3"/>
                        </a:rPr>
                        <a:t>LoadBase</a:t>
                      </a: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PointLoad</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Point Loads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LoadTypeBase/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PointLoadType</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Loads</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Loads (line load)</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538ED5"/>
                          </a:solidFill>
                          <a:effectLst/>
                          <a:latin typeface="Calibri" pitchFamily="34" charset="0"/>
                          <a:ea typeface="ヒラギノ角ゴ Pro W3"/>
                          <a:cs typeface="ヒラギノ角ゴ Pro W3"/>
                        </a:rPr>
                        <a:t>LoadBase</a:t>
                      </a: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LineLoad</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Line Loads</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LoadTypeBase/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LineLoadType</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Loads</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Loads (area load)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538ED5"/>
                          </a:solidFill>
                          <a:effectLst/>
                          <a:latin typeface="Calibri" pitchFamily="34" charset="0"/>
                          <a:ea typeface="ヒラギノ角ゴ Pro W3"/>
                          <a:cs typeface="ヒラギノ角ゴ Pro W3"/>
                        </a:rPr>
                        <a:t>LoadBase</a:t>
                      </a: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AreaLoad</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Area Loads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LoadTypeBase/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AreaLoadType</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Loads</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Bounding Conditions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BoundaryConditions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Boundary Conditions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 &lt; null &gt;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no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Columns</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Columns </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Wall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Wall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Walls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HostObjAttributes/</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WallType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Walls</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Beam</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Framing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Framing</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Brace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Framing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Framing</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ea typeface="ヒラギノ角ゴ Pro W3"/>
                          <a:cs typeface="ヒラギノ角ゴ Pro W3"/>
                        </a:rPr>
                        <a:t>Component (Column)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Columns</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Columns </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Floors</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Floors </a:t>
                      </a:r>
                    </a:p>
                  </a:txBody>
                  <a:tcPr marL="11836" marR="11836" marT="11836" marB="0" anchor="b" horzOverflow="overflow">
                    <a:lnL>
                      <a:noFill/>
                    </a:lnL>
                    <a:lnR>
                      <a:noFill/>
                    </a:lnR>
                    <a:lnT>
                      <a:noFill/>
                    </a:lnT>
                    <a:lnB>
                      <a:noFill/>
                    </a:lnB>
                    <a:lnTlToBr>
                      <a:noFill/>
                    </a:lnTlToBr>
                    <a:lnBlToTr>
                      <a:noFill/>
                    </a:lnBlToTr>
                    <a:solidFill>
                      <a:srgbClr val="EAF1DD"/>
                    </a:solidFill>
                  </a:tcPr>
                </a:tc>
              </a:tr>
              <a:tr h="4730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 Edge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HostObject/HostedSweep/</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SlabEdge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 Edges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HostObjAttributes/HostedSweepType/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SlabEdgeType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 Edges </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Beam System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BeamSystem</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Beam Systems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BeamSystemType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Beam Systems</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Truss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Truss</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Trusses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TrussType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Trusses </a:t>
                      </a:r>
                    </a:p>
                  </a:txBody>
                  <a:tcPr marL="11836" marR="11836" marT="11836" marB="0" anchor="b" horzOverflow="overflow">
                    <a:lnL>
                      <a:noFill/>
                    </a:lnL>
                    <a:lnR>
                      <a:noFill/>
                    </a:lnR>
                    <a:lnT>
                      <a:noFill/>
                    </a:lnT>
                    <a:lnB>
                      <a:noFill/>
                    </a:lnB>
                    <a:lnTlToBr>
                      <a:noFill/>
                    </a:lnTlToBr>
                    <a:lnBlToTr>
                      <a:noFill/>
                    </a:lnBlToTr>
                    <a:solidFill>
                      <a:srgbClr val="EAF1DD"/>
                    </a:solidFill>
                  </a:tcPr>
                </a:tc>
              </a:tr>
              <a:tr h="4730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Foundation &gt;&gt; Wall</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a:t>
                      </a: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ContFooting</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HostObjAttributes/</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ContFootingType</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Foundation &gt;&gt; Isolated</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7F7F7F"/>
                          </a:solidFill>
                          <a:effectLst/>
                          <a:latin typeface="Calibri" pitchFamily="34" charset="0"/>
                          <a:ea typeface="ヒラギノ角ゴ Pro W3"/>
                          <a:cs typeface="ヒラギノ角ゴ Pro W3"/>
                        </a:rPr>
                        <a:t>/</a:t>
                      </a: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Foundation &gt;&gt; Slab</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a:t>
                      </a: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Floor</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HostObjAttributes/</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FloorType</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 &gt;&gt; Place Rebar Parallel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Rebar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RebarBarType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Rebar </a:t>
                      </a:r>
                    </a:p>
                  </a:txBody>
                  <a:tcPr marL="11836" marR="11836" marT="11836" marB="0" anchor="b" horzOverflow="overflow">
                    <a:lnL>
                      <a:noFill/>
                    </a:lnL>
                    <a:lnR>
                      <a:noFill/>
                    </a:lnR>
                    <a:lnT>
                      <a:noFill/>
                    </a:lnT>
                    <a:lnB>
                      <a:noFill/>
                    </a:lnB>
                    <a:lnTlToBr>
                      <a:noFill/>
                    </a:lnTlToBr>
                    <a:lnBlToTr>
                      <a:noFill/>
                    </a:lnBlToTr>
                    <a:solidFill>
                      <a:srgbClr val="DDD9C3"/>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 &gt;&gt; Place Rebar Perpendicular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Rebar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RebarBarType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Rebar </a:t>
                      </a:r>
                    </a:p>
                  </a:txBody>
                  <a:tcPr marL="11836" marR="11836" marT="11836" marB="0" anchor="b" horzOverflow="overflow">
                    <a:lnL>
                      <a:noFill/>
                    </a:lnL>
                    <a:lnR>
                      <a:noFill/>
                    </a:lnR>
                    <a:lnT>
                      <a:noFill/>
                    </a:lnT>
                    <a:lnB>
                      <a:noFill/>
                    </a:lnB>
                    <a:lnTlToBr>
                      <a:noFill/>
                    </a:lnTlToBr>
                    <a:lnBlToTr>
                      <a:noFill/>
                    </a:lnBlToTr>
                    <a:solidFill>
                      <a:srgbClr val="DDD9C3"/>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 &gt;&gt; Sketch Area Reinforcement</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AreaReinforcement</a:t>
                      </a:r>
                    </a:p>
                  </a:txBody>
                  <a:tcPr marL="11836" marR="11836" marT="11836" marB="0" anchor="b" horzOverflow="overflow">
                    <a:lnL>
                      <a:noFill/>
                    </a:lnL>
                    <a:lnR>
                      <a:noFill/>
                    </a:lnR>
                    <a:lnT>
                      <a:noFill/>
                    </a:lnT>
                    <a:lnB>
                      <a:noFill/>
                    </a:lnB>
                    <a:lnTlToBr>
                      <a:noFill/>
                    </a:lnTlToBr>
                    <a:lnBlToTr>
                      <a:noFill/>
                    </a:lnBlToTr>
                    <a:solidFill>
                      <a:srgbClr val="DDD9C3"/>
                    </a:solidFill>
                  </a:tcPr>
                </a:tc>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Area Reinforcement </a:t>
                      </a:r>
                    </a:p>
                  </a:txBody>
                  <a:tcPr marL="11836" marR="11836" marT="11836" marB="0" anchor="b" horzOverflow="overflow">
                    <a:lnL>
                      <a:noFill/>
                    </a:lnL>
                    <a:lnR>
                      <a:noFill/>
                    </a:lnR>
                    <a:lnT>
                      <a:noFill/>
                    </a:lnT>
                    <a:lnB>
                      <a:noFill/>
                    </a:lnB>
                    <a:lnTlToBr>
                      <a:noFill/>
                    </a:lnTlToBr>
                    <a:lnBlToTr>
                      <a:noFill/>
                    </a:lnBlToTr>
                    <a:solidFill>
                      <a:srgbClr val="DDD9C3"/>
                    </a:solidFill>
                  </a:tcPr>
                </a:tc>
                <a:tc h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DD9C3"/>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 &gt;&gt; Sketch Path Reinforcement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PathReinforcement </a:t>
                      </a:r>
                    </a:p>
                  </a:txBody>
                  <a:tcPr marL="11836" marR="11836" marT="11836" marB="0" anchor="b" horzOverflow="overflow">
                    <a:lnL>
                      <a:noFill/>
                    </a:lnL>
                    <a:lnR>
                      <a:noFill/>
                    </a:lnR>
                    <a:lnT>
                      <a:noFill/>
                    </a:lnT>
                    <a:lnB>
                      <a:noFill/>
                    </a:lnB>
                    <a:lnTlToBr>
                      <a:noFill/>
                    </a:lnTlToBr>
                    <a:lnBlToTr>
                      <a:noFill/>
                    </a:lnBlToTr>
                    <a:solidFill>
                      <a:srgbClr val="DDD9C3"/>
                    </a:solidFill>
                  </a:tcPr>
                </a:tc>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Path Reinforcement </a:t>
                      </a:r>
                    </a:p>
                  </a:txBody>
                  <a:tcPr marL="11836" marR="11836" marT="11836" marB="0" anchor="b" horzOverflow="overflow">
                    <a:lnL>
                      <a:noFill/>
                    </a:lnL>
                    <a:lnR>
                      <a:noFill/>
                    </a:lnR>
                    <a:lnT>
                      <a:noFill/>
                    </a:lnT>
                    <a:lnB>
                      <a:noFill/>
                    </a:lnB>
                    <a:lnTlToBr>
                      <a:noFill/>
                    </a:lnTlToBr>
                    <a:lnBlToTr>
                      <a:noFill/>
                    </a:lnBlToTr>
                    <a:solidFill>
                      <a:srgbClr val="DDD9C3"/>
                    </a:solidFill>
                  </a:tcPr>
                </a:tc>
                <a:tc h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DDD9C3"/>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 Cases</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LoadCase</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 Natures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LoadNature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 Combination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LoadCombination</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 Usage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LoadUsage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EEECE1"/>
                    </a:solidFill>
                  </a:tcPr>
                </a:tc>
              </a:tr>
            </a:tbl>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访问结构相关的对象</a:t>
            </a:r>
            <a:r>
              <a:rPr lang="en-US" dirty="0" smtClean="0"/>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zh-CN" altLang="en-US" dirty="0" smtClean="0"/>
              <a:t>结构</a:t>
            </a:r>
            <a:r>
              <a:rPr lang="en-US" dirty="0" smtClean="0"/>
              <a:t> beams, columns </a:t>
            </a:r>
            <a:r>
              <a:rPr lang="zh-CN" altLang="en-US" dirty="0" smtClean="0"/>
              <a:t>和</a:t>
            </a:r>
            <a:r>
              <a:rPr lang="en-US" dirty="0" smtClean="0"/>
              <a:t> braces </a:t>
            </a:r>
            <a:r>
              <a:rPr lang="zh-CN" altLang="en-US" dirty="0" smtClean="0"/>
              <a:t>都采用</a:t>
            </a:r>
            <a:r>
              <a:rPr lang="en-US" dirty="0" smtClean="0"/>
              <a:t> </a:t>
            </a:r>
            <a:r>
              <a:rPr lang="en-US" i="1" dirty="0" err="1" smtClean="0">
                <a:solidFill>
                  <a:schemeClr val="accent4">
                    <a:lumMod val="60000"/>
                    <a:lumOff val="40000"/>
                  </a:schemeClr>
                </a:solidFill>
              </a:rPr>
              <a:t>FamilyInstance</a:t>
            </a:r>
            <a:r>
              <a:rPr lang="en-US" dirty="0" smtClean="0"/>
              <a:t> </a:t>
            </a:r>
            <a:r>
              <a:rPr lang="zh-CN" altLang="en-US" dirty="0" smtClean="0"/>
              <a:t>类</a:t>
            </a:r>
            <a:endParaRPr lang="en-US" dirty="0" smtClean="0"/>
          </a:p>
          <a:p>
            <a:endParaRPr lang="en-US" dirty="0" smtClean="0"/>
          </a:p>
          <a:p>
            <a:r>
              <a:rPr lang="zh-CN" altLang="en-US" dirty="0" smtClean="0"/>
              <a:t>可以使用</a:t>
            </a:r>
            <a:r>
              <a:rPr lang="en-US" dirty="0" smtClean="0"/>
              <a:t> </a:t>
            </a:r>
            <a:r>
              <a:rPr lang="en-US" i="1" dirty="0" err="1" smtClean="0">
                <a:solidFill>
                  <a:schemeClr val="accent4">
                    <a:lumMod val="60000"/>
                    <a:lumOff val="40000"/>
                  </a:schemeClr>
                </a:solidFill>
              </a:rPr>
              <a:t>Familyinstance.StructuralType</a:t>
            </a:r>
            <a:r>
              <a:rPr lang="en-US" dirty="0" smtClean="0"/>
              <a:t> </a:t>
            </a:r>
            <a:r>
              <a:rPr lang="zh-CN" altLang="en-US" dirty="0" smtClean="0"/>
              <a:t>属性来进一步区分</a:t>
            </a:r>
            <a:endParaRPr lang="en-US" dirty="0" smtClean="0"/>
          </a:p>
          <a:p>
            <a:pPr lvl="2"/>
            <a:r>
              <a:rPr lang="en-US" dirty="0" smtClean="0"/>
              <a:t>Beam / Brace / Column / Footing</a:t>
            </a:r>
          </a:p>
          <a:p>
            <a:pPr lvl="2"/>
            <a:endParaRPr lang="en-US" dirty="0" smtClean="0"/>
          </a:p>
          <a:p>
            <a:r>
              <a:rPr lang="zh-CN" altLang="en-US" dirty="0" smtClean="0"/>
              <a:t>也可以使用</a:t>
            </a:r>
            <a:r>
              <a:rPr lang="en-US" altLang="zh-CN" dirty="0" smtClean="0"/>
              <a:t>Category</a:t>
            </a:r>
            <a:r>
              <a:rPr lang="zh-CN" altLang="en-US" dirty="0" smtClean="0"/>
              <a:t>属性来区分结构柱，梁和斜撑</a:t>
            </a:r>
            <a:endParaRPr lang="en-US" altLang="zh-CN" dirty="0" smtClean="0"/>
          </a:p>
          <a:p>
            <a:endParaRPr lang="en-US" dirty="0" smtClean="0"/>
          </a:p>
          <a:p>
            <a:r>
              <a:rPr lang="zh-CN" altLang="en-US" dirty="0" smtClean="0"/>
              <a:t>建筑柱与结构柱的</a:t>
            </a:r>
            <a:r>
              <a:rPr lang="en-US" altLang="zh-CN" dirty="0" smtClean="0"/>
              <a:t>Category</a:t>
            </a:r>
            <a:r>
              <a:rPr lang="zh-CN" altLang="en-US" dirty="0" smtClean="0"/>
              <a:t>不同</a:t>
            </a:r>
            <a:endParaRPr lang="en-US" altLang="zh-CN" dirty="0" smtClean="0"/>
          </a:p>
          <a:p>
            <a:pPr lvl="1"/>
            <a:r>
              <a:rPr lang="zh-CN" altLang="en-US" dirty="0" smtClean="0"/>
              <a:t>建筑柱：</a:t>
            </a:r>
            <a:r>
              <a:rPr lang="en-US" altLang="zh-CN" dirty="0" err="1" smtClean="0"/>
              <a:t>OST_Columns</a:t>
            </a:r>
            <a:endParaRPr lang="en-US" altLang="zh-CN" dirty="0" smtClean="0"/>
          </a:p>
          <a:p>
            <a:pPr lvl="1"/>
            <a:r>
              <a:rPr lang="zh-CN" altLang="en-US" dirty="0" smtClean="0"/>
              <a:t>结构柱：</a:t>
            </a:r>
            <a:r>
              <a:rPr lang="en-US" altLang="zh-CN" dirty="0" err="1" smtClean="0"/>
              <a:t>OST_StructuralColumns</a:t>
            </a: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列出所有结构柱</a:t>
            </a:r>
            <a:r>
              <a:rPr lang="en-US" dirty="0" smtClean="0"/>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marL="282894" lvl="1"/>
            <a:r>
              <a:rPr lang="en-US" altLang="zh-CN" dirty="0" err="1" smtClean="0"/>
              <a:t>F</a:t>
            </a:r>
            <a:r>
              <a:rPr lang="en-US" dirty="0" err="1" smtClean="0"/>
              <a:t>amily</a:t>
            </a:r>
            <a:r>
              <a:rPr lang="en-US" altLang="zh-CN" dirty="0" err="1" smtClean="0"/>
              <a:t>I</a:t>
            </a:r>
            <a:r>
              <a:rPr lang="en-US" dirty="0" err="1" smtClean="0"/>
              <a:t>nstances</a:t>
            </a:r>
            <a:r>
              <a:rPr lang="en-US" dirty="0" smtClean="0"/>
              <a:t> </a:t>
            </a:r>
          </a:p>
          <a:p>
            <a:pPr marL="282894" lvl="1"/>
            <a:r>
              <a:rPr lang="en-US" dirty="0" err="1" smtClean="0"/>
              <a:t>OST_StructuralColumns</a:t>
            </a:r>
            <a:endParaRPr lang="en-GB" sz="1400" dirty="0" smtClean="0"/>
          </a:p>
          <a:p>
            <a:endParaRPr lang="en-US" dirty="0"/>
          </a:p>
        </p:txBody>
      </p:sp>
      <p:sp>
        <p:nvSpPr>
          <p:cNvPr id="4" name="Rectangle 3"/>
          <p:cNvSpPr/>
          <p:nvPr/>
        </p:nvSpPr>
        <p:spPr>
          <a:xfrm>
            <a:off x="561975" y="3428861"/>
            <a:ext cx="11811000" cy="1754326"/>
          </a:xfrm>
          <a:prstGeom prst="rect">
            <a:avLst/>
          </a:prstGeom>
          <a:solidFill>
            <a:schemeClr val="bg1">
              <a:lumMod val="85000"/>
            </a:schemeClr>
          </a:solidFill>
        </p:spPr>
        <p:txBody>
          <a:bodyPr wrap="square">
            <a:spAutoFit/>
          </a:bodyPr>
          <a:lstStyle/>
          <a:p>
            <a:r>
              <a:rPr lang="en-US" sz="1800" dirty="0" smtClean="0">
                <a:solidFill>
                  <a:srgbClr val="008000"/>
                </a:solidFill>
                <a:latin typeface="Courier New" pitchFamily="49" charset="0"/>
                <a:cs typeface="Courier New" pitchFamily="49" charset="0"/>
              </a:rPr>
              <a:t>// Get all Structural COLUMNS - we can use a generic utility.              </a:t>
            </a:r>
          </a:p>
          <a:p>
            <a:r>
              <a:rPr lang="en-US" sz="1800" dirty="0" err="1" smtClean="0">
                <a:solidFill>
                  <a:srgbClr val="2B91AF"/>
                </a:solidFill>
                <a:latin typeface="Courier New" pitchFamily="49" charset="0"/>
                <a:cs typeface="Courier New" pitchFamily="49" charset="0"/>
              </a:rPr>
              <a:t>BuiltInCategory</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bicSc</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BuiltInCategory.OST_StructuralColumns</a:t>
            </a:r>
            <a:r>
              <a:rPr lang="en-US" sz="1800" dirty="0" smtClean="0">
                <a:solidFill>
                  <a:srgbClr val="2B91AF"/>
                </a:solidFill>
                <a:latin typeface="Courier New" pitchFamily="49" charset="0"/>
                <a:cs typeface="Courier New" pitchFamily="49" charset="0"/>
              </a:rPr>
              <a:t>;</a:t>
            </a:r>
          </a:p>
          <a:p>
            <a:r>
              <a:rPr lang="en-US" sz="1800" dirty="0" err="1" smtClean="0">
                <a:solidFill>
                  <a:srgbClr val="2B91AF"/>
                </a:solidFill>
                <a:latin typeface="Courier New" pitchFamily="49" charset="0"/>
                <a:cs typeface="Courier New" pitchFamily="49" charset="0"/>
              </a:rPr>
              <a:t>FilteredElementCollector</a:t>
            </a:r>
            <a:r>
              <a:rPr lang="en-US" sz="1800" dirty="0" smtClean="0">
                <a:solidFill>
                  <a:srgbClr val="2B91AF"/>
                </a:solidFill>
                <a:latin typeface="Courier New" pitchFamily="49" charset="0"/>
                <a:cs typeface="Courier New" pitchFamily="49" charset="0"/>
              </a:rPr>
              <a:t> collector = </a:t>
            </a:r>
            <a:r>
              <a:rPr lang="en-US" sz="1800" dirty="0" smtClean="0">
                <a:solidFill>
                  <a:srgbClr val="0000FF"/>
                </a:solidFill>
                <a:latin typeface="Courier New" pitchFamily="49" charset="0"/>
                <a:cs typeface="Courier New" pitchFamily="49" charset="0"/>
              </a:rPr>
              <a:t>new </a:t>
            </a:r>
            <a:r>
              <a:rPr lang="en-US" sz="1800" dirty="0" err="1" smtClean="0">
                <a:solidFill>
                  <a:srgbClr val="2B91AF"/>
                </a:solidFill>
                <a:latin typeface="Courier New" pitchFamily="49" charset="0"/>
                <a:cs typeface="Courier New" pitchFamily="49" charset="0"/>
              </a:rPr>
              <a:t>FilteredElementCollector</a:t>
            </a:r>
            <a:r>
              <a:rPr lang="en-US" sz="1800" dirty="0" smtClean="0">
                <a:solidFill>
                  <a:srgbClr val="2B91AF"/>
                </a:solidFill>
                <a:latin typeface="Courier New" pitchFamily="49" charset="0"/>
                <a:cs typeface="Courier New" pitchFamily="49" charset="0"/>
              </a:rPr>
              <a:t>(doc);</a:t>
            </a:r>
          </a:p>
          <a:p>
            <a:endParaRPr lang="en-US" sz="1800" dirty="0" smtClean="0">
              <a:solidFill>
                <a:srgbClr val="2B91AF"/>
              </a:solidFill>
              <a:latin typeface="Courier New" pitchFamily="49" charset="0"/>
              <a:cs typeface="Courier New" pitchFamily="49" charset="0"/>
            </a:endParaRPr>
          </a:p>
          <a:p>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&lt;Element&gt; columns = </a:t>
            </a:r>
            <a:r>
              <a:rPr lang="en-US" sz="1800" dirty="0" err="1" smtClean="0">
                <a:solidFill>
                  <a:srgbClr val="0000FF"/>
                </a:solidFill>
                <a:latin typeface="Courier New" pitchFamily="49" charset="0"/>
                <a:cs typeface="Courier New" pitchFamily="49" charset="0"/>
              </a:rPr>
              <a:t>collector.OfCategory</a:t>
            </a:r>
            <a:r>
              <a:rPr lang="en-US" sz="1800" dirty="0" smtClean="0">
                <a:solidFill>
                  <a:srgbClr val="0000F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bicSc</a:t>
            </a:r>
            <a:r>
              <a:rPr lang="en-US" sz="1800" dirty="0" smtClean="0">
                <a:solidFill>
                  <a:srgbClr val="0000FF"/>
                </a:solidFill>
                <a:latin typeface="Courier New" pitchFamily="49" charset="0"/>
                <a:cs typeface="Courier New" pitchFamily="49" charset="0"/>
              </a:rPr>
              <a:t>).</a:t>
            </a:r>
            <a:r>
              <a:rPr lang="en-US" sz="1800" dirty="0" err="1" smtClean="0">
                <a:solidFill>
                  <a:srgbClr val="0000FF"/>
                </a:solidFill>
                <a:latin typeface="Courier New" pitchFamily="49" charset="0"/>
                <a:cs typeface="Courier New" pitchFamily="49" charset="0"/>
              </a:rPr>
              <a:t>OfClass</a:t>
            </a:r>
            <a:r>
              <a:rPr lang="en-US" sz="1800" dirty="0" smtClean="0">
                <a:solidFill>
                  <a:srgbClr val="0000FF"/>
                </a:solidFill>
                <a:latin typeface="Courier New" pitchFamily="49" charset="0"/>
                <a:cs typeface="Courier New" pitchFamily="49" charset="0"/>
              </a:rPr>
              <a:t>(</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FamilyInstance</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ToElements</a:t>
            </a:r>
            <a:r>
              <a:rPr lang="en-US" sz="1800" dirty="0" smtClean="0">
                <a:solidFill>
                  <a:srgbClr val="2B91AF"/>
                </a:solidFill>
                <a:latin typeface="Courier New" pitchFamily="49" charset="0"/>
                <a:cs typeface="Courier New" pitchFamily="49" charset="0"/>
              </a:rPr>
              <a:t>();</a:t>
            </a:r>
          </a:p>
        </p:txBody>
      </p:sp>
      <p:pic>
        <p:nvPicPr>
          <p:cNvPr id="5" name="Picture 4"/>
          <p:cNvPicPr/>
          <p:nvPr/>
        </p:nvPicPr>
        <p:blipFill>
          <a:blip r:embed="rId3" cstate="print"/>
          <a:srcRect l="16125" t="19750" r="51188" b="66417"/>
          <a:stretch>
            <a:fillRect/>
          </a:stretch>
        </p:blipFill>
        <p:spPr bwMode="auto">
          <a:xfrm>
            <a:off x="5972175" y="5716587"/>
            <a:ext cx="6482049" cy="2057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列举出所有结构承重墙</a:t>
            </a:r>
            <a:r>
              <a:rPr lang="en-US" dirty="0" smtClean="0"/>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marL="282894" lvl="1"/>
            <a:r>
              <a:rPr lang="zh-CN" altLang="en-US" dirty="0" smtClean="0"/>
              <a:t>检查</a:t>
            </a:r>
            <a:r>
              <a:rPr lang="en-US" dirty="0" smtClean="0"/>
              <a:t> </a:t>
            </a:r>
            <a:r>
              <a:rPr lang="en-US" i="1" dirty="0" err="1" smtClean="0">
                <a:solidFill>
                  <a:schemeClr val="accent4">
                    <a:lumMod val="60000"/>
                    <a:lumOff val="40000"/>
                  </a:schemeClr>
                </a:solidFill>
              </a:rPr>
              <a:t>StructuralUsage</a:t>
            </a:r>
            <a:r>
              <a:rPr lang="en-US" dirty="0" smtClean="0"/>
              <a:t> </a:t>
            </a:r>
            <a:r>
              <a:rPr lang="zh-CN" altLang="en-US" dirty="0" smtClean="0"/>
              <a:t>是否是</a:t>
            </a:r>
            <a:r>
              <a:rPr lang="en-US" dirty="0" smtClean="0"/>
              <a:t> </a:t>
            </a:r>
            <a:r>
              <a:rPr lang="en-US" i="1" dirty="0" err="1" smtClean="0">
                <a:solidFill>
                  <a:schemeClr val="accent4">
                    <a:lumMod val="60000"/>
                    <a:lumOff val="40000"/>
                  </a:schemeClr>
                </a:solidFill>
              </a:rPr>
              <a:t>StructuralWallUsage.Bearing</a:t>
            </a:r>
            <a:endParaRPr lang="en-GB" sz="1400" i="1" dirty="0" smtClean="0">
              <a:solidFill>
                <a:schemeClr val="accent4">
                  <a:lumMod val="60000"/>
                  <a:lumOff val="40000"/>
                </a:schemeClr>
              </a:solidFill>
            </a:endParaRPr>
          </a:p>
          <a:p>
            <a:endParaRPr lang="en-US" dirty="0"/>
          </a:p>
        </p:txBody>
      </p:sp>
      <p:sp>
        <p:nvSpPr>
          <p:cNvPr id="4" name="Rectangle 3"/>
          <p:cNvSpPr/>
          <p:nvPr/>
        </p:nvSpPr>
        <p:spPr>
          <a:xfrm>
            <a:off x="561975" y="2820987"/>
            <a:ext cx="11811000" cy="3970318"/>
          </a:xfrm>
          <a:prstGeom prst="rect">
            <a:avLst/>
          </a:prstGeom>
          <a:solidFill>
            <a:schemeClr val="bg1">
              <a:lumMod val="85000"/>
            </a:schemeClr>
          </a:solidFill>
        </p:spPr>
        <p:txBody>
          <a:bodyPr wrap="square">
            <a:spAutoFit/>
          </a:bodyPr>
          <a:lstStyle/>
          <a:p>
            <a:r>
              <a:rPr lang="en-US" sz="1800" dirty="0" smtClean="0">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&lt;Element&gt; </a:t>
            </a:r>
            <a:r>
              <a:rPr lang="en-US" sz="1800" dirty="0" err="1" smtClean="0">
                <a:solidFill>
                  <a:srgbClr val="2B91AF"/>
                </a:solidFill>
                <a:latin typeface="Courier New" pitchFamily="49" charset="0"/>
                <a:cs typeface="Courier New" pitchFamily="49" charset="0"/>
              </a:rPr>
              <a:t>listWalls</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RstUtils.GetElementOfClass</a:t>
            </a:r>
            <a:r>
              <a:rPr lang="en-US" sz="1800" dirty="0" smtClean="0">
                <a:solidFill>
                  <a:srgbClr val="2B91AF"/>
                </a:solidFill>
                <a:latin typeface="Courier New" pitchFamily="49" charset="0"/>
                <a:cs typeface="Courier New" pitchFamily="49" charset="0"/>
              </a:rPr>
              <a:t>( doc, </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Wall ) );</a:t>
            </a: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//Above </a:t>
            </a:r>
            <a:r>
              <a:rPr lang="en-US" sz="1800" dirty="0" err="1" smtClean="0">
                <a:solidFill>
                  <a:srgbClr val="008000"/>
                </a:solidFill>
                <a:latin typeface="Courier New" pitchFamily="49" charset="0"/>
                <a:cs typeface="Courier New" pitchFamily="49" charset="0"/>
              </a:rPr>
              <a:t>listWalls</a:t>
            </a:r>
            <a:r>
              <a:rPr lang="en-US" sz="1800" dirty="0" smtClean="0">
                <a:solidFill>
                  <a:srgbClr val="008000"/>
                </a:solidFill>
                <a:latin typeface="Courier New" pitchFamily="49" charset="0"/>
                <a:cs typeface="Courier New" pitchFamily="49" charset="0"/>
              </a:rPr>
              <a:t> includes structural wall and architecture wall. </a:t>
            </a:r>
          </a:p>
          <a:p>
            <a:r>
              <a:rPr lang="en-US" sz="1800" dirty="0" smtClean="0">
                <a:solidFill>
                  <a:srgbClr val="008000"/>
                </a:solidFill>
                <a:latin typeface="Courier New" pitchFamily="49" charset="0"/>
                <a:cs typeface="Courier New" pitchFamily="49" charset="0"/>
              </a:rPr>
              <a:t>      //Filter out architecture wall by </a:t>
            </a:r>
            <a:r>
              <a:rPr lang="en-US" sz="1800" dirty="0" err="1" smtClean="0">
                <a:solidFill>
                  <a:srgbClr val="008000"/>
                </a:solidFill>
                <a:latin typeface="Courier New" pitchFamily="49" charset="0"/>
                <a:cs typeface="Courier New" pitchFamily="49" charset="0"/>
              </a:rPr>
              <a:t>Wall.StructuralUsage</a:t>
            </a:r>
            <a:r>
              <a:rPr lang="en-US" sz="1800" dirty="0" smtClean="0">
                <a:solidFill>
                  <a:srgbClr val="008000"/>
                </a:solidFill>
                <a:latin typeface="Courier New" pitchFamily="49" charset="0"/>
                <a:cs typeface="Courier New" pitchFamily="49" charset="0"/>
              </a:rPr>
              <a:t> property.</a:t>
            </a:r>
          </a:p>
          <a:p>
            <a:endParaRPr lang="en-US" sz="1800" dirty="0" smtClean="0">
              <a:solidFill>
                <a:srgbClr val="008000"/>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List&lt;Wall&gt; walls = </a:t>
            </a:r>
            <a:r>
              <a:rPr lang="en-US" sz="1800" dirty="0" smtClean="0">
                <a:solidFill>
                  <a:srgbClr val="0000FF"/>
                </a:solidFill>
                <a:latin typeface="Courier New" pitchFamily="49" charset="0"/>
                <a:cs typeface="Courier New" pitchFamily="49" charset="0"/>
              </a:rPr>
              <a:t>new </a:t>
            </a:r>
            <a:r>
              <a:rPr lang="en-US" sz="1800" dirty="0" smtClean="0">
                <a:solidFill>
                  <a:srgbClr val="2B91AF"/>
                </a:solidFill>
                <a:latin typeface="Courier New" pitchFamily="49" charset="0"/>
                <a:cs typeface="Courier New" pitchFamily="49" charset="0"/>
              </a:rPr>
              <a:t>List&lt;Wall&gt;();</a:t>
            </a:r>
          </a:p>
          <a:p>
            <a:r>
              <a:rPr lang="en-US" sz="1800" dirty="0" smtClean="0">
                <a:solidFill>
                  <a:srgbClr val="2B91A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Wall </a:t>
            </a:r>
            <a:r>
              <a:rPr lang="en-US" sz="1800" dirty="0" err="1" smtClean="0">
                <a:solidFill>
                  <a:srgbClr val="2B91AF"/>
                </a:solidFill>
                <a:latin typeface="Courier New" pitchFamily="49" charset="0"/>
                <a:cs typeface="Courier New" pitchFamily="49" charset="0"/>
              </a:rPr>
              <a:t>wall</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listWalls</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 </a:t>
            </a:r>
            <a:r>
              <a:rPr lang="en-US" sz="1800" dirty="0" err="1" smtClean="0">
                <a:solidFill>
                  <a:srgbClr val="008000"/>
                </a:solidFill>
                <a:latin typeface="Courier New" pitchFamily="49" charset="0"/>
                <a:cs typeface="Courier New" pitchFamily="49" charset="0"/>
              </a:rPr>
              <a:t>StructuralUsage</a:t>
            </a:r>
            <a:r>
              <a:rPr lang="en-US" sz="1800" dirty="0" smtClean="0">
                <a:solidFill>
                  <a:srgbClr val="008000"/>
                </a:solidFill>
                <a:latin typeface="Courier New" pitchFamily="49" charset="0"/>
                <a:cs typeface="Courier New" pitchFamily="49" charset="0"/>
              </a:rPr>
              <a:t> has better performance than </a:t>
            </a:r>
            <a:r>
              <a:rPr lang="en-US" sz="1800" dirty="0" err="1" smtClean="0">
                <a:solidFill>
                  <a:srgbClr val="008000"/>
                </a:solidFill>
                <a:latin typeface="Courier New" pitchFamily="49" charset="0"/>
                <a:cs typeface="Courier New" pitchFamily="49" charset="0"/>
              </a:rPr>
              <a:t>GetAnalyticalModel</a:t>
            </a:r>
            <a:r>
              <a:rPr lang="en-US" sz="1800" dirty="0" smtClean="0">
                <a:solidFill>
                  <a:srgbClr val="008000"/>
                </a:solidFill>
                <a:latin typeface="Courier New" pitchFamily="49" charset="0"/>
                <a:cs typeface="Courier New" pitchFamily="49" charset="0"/>
              </a:rPr>
              <a:t> method.</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b="1" dirty="0" err="1" smtClean="0">
                <a:solidFill>
                  <a:srgbClr val="2B91AF"/>
                </a:solidFill>
                <a:latin typeface="Courier New" pitchFamily="49" charset="0"/>
                <a:cs typeface="Courier New" pitchFamily="49" charset="0"/>
              </a:rPr>
              <a:t>StructuralWallUsage.NonBearing</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wall.StructuralUsage</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walls.Add</a:t>
            </a:r>
            <a:r>
              <a:rPr lang="en-US" sz="1800" dirty="0" smtClean="0">
                <a:solidFill>
                  <a:srgbClr val="2B91AF"/>
                </a:solidFill>
                <a:latin typeface="Courier New" pitchFamily="49" charset="0"/>
                <a:cs typeface="Courier New" pitchFamily="49" charset="0"/>
              </a:rPr>
              <a:t>( wall );</a:t>
            </a:r>
          </a:p>
          <a:p>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p>
        </p:txBody>
      </p:sp>
      <p:pic>
        <p:nvPicPr>
          <p:cNvPr id="6" name="Picture 5"/>
          <p:cNvPicPr/>
          <p:nvPr/>
        </p:nvPicPr>
        <p:blipFill>
          <a:blip r:embed="rId3" cstate="print"/>
          <a:srcRect l="20688" t="15917" r="38625" b="72750"/>
          <a:stretch>
            <a:fillRect/>
          </a:stretch>
        </p:blipFill>
        <p:spPr bwMode="auto">
          <a:xfrm>
            <a:off x="3457575" y="6859587"/>
            <a:ext cx="8936411" cy="1866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预备知识</a:t>
            </a:r>
            <a:endParaRPr lang="en-US" dirty="0"/>
          </a:p>
        </p:txBody>
      </p:sp>
      <p:sp>
        <p:nvSpPr>
          <p:cNvPr id="3" name="Content Placeholder 2"/>
          <p:cNvSpPr>
            <a:spLocks noGrp="1"/>
          </p:cNvSpPr>
          <p:nvPr>
            <p:ph idx="1"/>
          </p:nvPr>
        </p:nvSpPr>
        <p:spPr/>
        <p:txBody>
          <a:bodyPr/>
          <a:lstStyle/>
          <a:p>
            <a:pPr>
              <a:buNone/>
            </a:pPr>
            <a:r>
              <a:rPr lang="en-US" altLang="zh-CN" sz="3200" dirty="0" smtClean="0"/>
              <a:t>Revit API </a:t>
            </a:r>
            <a:r>
              <a:rPr lang="zh-CN" altLang="en-US" sz="3200" dirty="0" smtClean="0"/>
              <a:t>基础</a:t>
            </a:r>
            <a:endParaRPr lang="en-US" altLang="zh-CN" sz="3200" dirty="0" smtClean="0"/>
          </a:p>
          <a:p>
            <a:pPr>
              <a:buNone/>
            </a:pPr>
            <a:endParaRPr lang="en-GB" sz="3200" dirty="0" smtClean="0"/>
          </a:p>
          <a:p>
            <a:pPr>
              <a:buNone/>
            </a:pPr>
            <a:r>
              <a:rPr lang="zh-CN" altLang="en-US" sz="3200" dirty="0" smtClean="0"/>
              <a:t>在</a:t>
            </a:r>
            <a:r>
              <a:rPr lang="en-US" altLang="zh-CN" sz="3200" dirty="0" smtClean="0"/>
              <a:t>ADN</a:t>
            </a:r>
            <a:r>
              <a:rPr lang="zh-CN" altLang="en-US" sz="3200" dirty="0" smtClean="0"/>
              <a:t>网站和</a:t>
            </a:r>
            <a:r>
              <a:rPr lang="en-US" altLang="zh-CN" sz="3200" dirty="0" smtClean="0"/>
              <a:t>Autodesk </a:t>
            </a:r>
            <a:r>
              <a:rPr lang="zh-CN" altLang="en-US" sz="3200" dirty="0" smtClean="0"/>
              <a:t>网站有我所做过的培训录像</a:t>
            </a:r>
            <a:endParaRPr lang="en-US" altLang="zh-CN" sz="3200" dirty="0" smtClean="0"/>
          </a:p>
          <a:p>
            <a:pPr>
              <a:buNone/>
            </a:pPr>
            <a:r>
              <a:rPr lang="en-US" altLang="zh-CN" sz="3200" dirty="0" smtClean="0">
                <a:hlinkClick r:id="rId3"/>
              </a:rPr>
              <a:t>   Revit 2011 API DevTV</a:t>
            </a:r>
            <a:endParaRPr lang="en-US" altLang="zh-CN" sz="3200" dirty="0" smtClean="0"/>
          </a:p>
          <a:p>
            <a:pPr>
              <a:buNone/>
            </a:pPr>
            <a:endParaRPr lang="en-GB" sz="3200" dirty="0" smtClean="0"/>
          </a:p>
          <a:p>
            <a:pPr marL="271463" lvl="1" indent="-271463">
              <a:spcBef>
                <a:spcPts val="1200"/>
              </a:spcBef>
            </a:pPr>
            <a:r>
              <a:rPr lang="en-GB" dirty="0" smtClean="0"/>
              <a:t>Revit API – 2011 &amp; 2012 </a:t>
            </a:r>
            <a:r>
              <a:rPr lang="zh-CN" altLang="en-US" dirty="0" smtClean="0"/>
              <a:t>新功能</a:t>
            </a:r>
            <a:endParaRPr lang="en-GB" dirty="0" smtClean="0"/>
          </a:p>
          <a:p>
            <a:pPr>
              <a:buNone/>
            </a:pPr>
            <a:r>
              <a:rPr lang="en-US" altLang="zh-CN" sz="3200" dirty="0" smtClean="0"/>
              <a:t>	</a:t>
            </a:r>
            <a:r>
              <a:rPr lang="en-US" altLang="zh-CN" sz="3200" dirty="0" smtClean="0">
                <a:hlinkClick r:id="rId4"/>
              </a:rPr>
              <a:t>Revit 2011 API</a:t>
            </a:r>
            <a:r>
              <a:rPr lang="en-US" altLang="zh-CN" sz="3200" dirty="0" smtClean="0"/>
              <a:t>  </a:t>
            </a:r>
            <a:r>
              <a:rPr lang="zh-CN" altLang="en-US" sz="3200" dirty="0" smtClean="0"/>
              <a:t>（中文）</a:t>
            </a:r>
            <a:endParaRPr lang="en-US" altLang="zh-CN" sz="3200" dirty="0" smtClean="0"/>
          </a:p>
          <a:p>
            <a:pPr>
              <a:buNone/>
            </a:pPr>
            <a:r>
              <a:rPr lang="en-US" altLang="zh-CN" sz="3200" dirty="0" smtClean="0"/>
              <a:t>   </a:t>
            </a:r>
            <a:r>
              <a:rPr lang="en-US" altLang="zh-CN" sz="3200" dirty="0" smtClean="0">
                <a:hlinkClick r:id="rId5"/>
              </a:rPr>
              <a:t>Revit 2012 </a:t>
            </a:r>
            <a:r>
              <a:rPr lang="zh-CN" altLang="en-US" sz="3200" dirty="0" smtClean="0">
                <a:hlinkClick r:id="rId5"/>
              </a:rPr>
              <a:t>新 </a:t>
            </a:r>
            <a:r>
              <a:rPr lang="en-US" altLang="zh-CN" sz="3200" dirty="0" smtClean="0">
                <a:hlinkClick r:id="rId5"/>
              </a:rPr>
              <a:t>API</a:t>
            </a:r>
            <a:r>
              <a:rPr lang="zh-CN" altLang="en-US" sz="3200" dirty="0" smtClean="0">
                <a:hlinkClick r:id="rId5"/>
              </a:rPr>
              <a:t>的用法  </a:t>
            </a:r>
            <a:endParaRPr lang="zh-CN" altLang="en-US" sz="3200" dirty="0" smtClean="0"/>
          </a:p>
          <a:p>
            <a:pPr marL="541338" lvl="2" indent="0">
              <a:buNone/>
            </a:pPr>
            <a:endParaRPr lang="en-GB" dirty="0" smtClean="0"/>
          </a:p>
          <a:p>
            <a:pPr marL="271463" lvl="1" indent="-271463">
              <a:spcBef>
                <a:spcPts val="1200"/>
              </a:spcBef>
            </a:pPr>
            <a:r>
              <a:rPr lang="zh-CN" altLang="en-US" dirty="0" smtClean="0"/>
              <a:t>教室培训</a:t>
            </a:r>
            <a:endParaRPr lang="en-GB" dirty="0" smtClean="0"/>
          </a:p>
          <a:p>
            <a:pPr marL="541338" lvl="2" indent="0">
              <a:buNone/>
            </a:pPr>
            <a:endParaRPr lang="en-GB" u="sng" dirty="0" smtClean="0">
              <a:hlinkClick r:id="rId6"/>
            </a:endParaRPr>
          </a:p>
          <a:p>
            <a:pPr marL="201545" lvl="1" indent="0">
              <a:buNone/>
            </a:pPr>
            <a:endParaRPr lang="en-US" u="sng" dirty="0" smtClean="0">
              <a:hlinkClick r:id="rId6"/>
            </a:endParaRPr>
          </a:p>
          <a:p>
            <a:pPr marL="201545" lvl="1" indent="0"/>
            <a:endParaRPr lang="en-GB" u="sng" dirty="0" smtClean="0">
              <a:hlinkClick r:id="rId6"/>
            </a:endParaRPr>
          </a:p>
          <a:p>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列举出所有约束条件</a:t>
            </a:r>
            <a:r>
              <a:rPr lang="en-US" dirty="0" smtClean="0"/>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561975" y="1906587"/>
            <a:ext cx="11811000" cy="7017306"/>
          </a:xfrm>
          <a:prstGeom prst="rect">
            <a:avLst/>
          </a:prstGeom>
          <a:solidFill>
            <a:schemeClr val="bg1">
              <a:lumMod val="85000"/>
            </a:schemeClr>
          </a:solidFill>
        </p:spPr>
        <p:txBody>
          <a:bodyPr wrap="square">
            <a:spAutoFit/>
          </a:bodyPr>
          <a:lstStyle/>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listBCs</a:t>
            </a:r>
            <a:r>
              <a:rPr lang="en-US" sz="1800" dirty="0" smtClean="0">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RstUtils.GetElementOfClass</a:t>
            </a:r>
            <a:r>
              <a:rPr lang="en-US" sz="1800" dirty="0" smtClean="0">
                <a:solidFill>
                  <a:srgbClr val="2B91AF"/>
                </a:solidFill>
                <a:latin typeface="Courier New" pitchFamily="49" charset="0"/>
                <a:cs typeface="Courier New" pitchFamily="49" charset="0"/>
              </a:rPr>
              <a:t>(doc, </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a:t>
            </a:r>
            <a:r>
              <a:rPr lang="en-US" sz="1800" b="1" dirty="0" err="1" smtClean="0">
                <a:solidFill>
                  <a:srgbClr val="2B91AF"/>
                </a:solidFill>
                <a:latin typeface="Courier New" pitchFamily="49" charset="0"/>
                <a:cs typeface="Courier New" pitchFamily="49" charset="0"/>
              </a:rPr>
              <a:t>BoundaryConditions</a:t>
            </a:r>
            <a:r>
              <a:rPr lang="en-US" sz="1800" dirty="0" smtClean="0">
                <a:solidFill>
                  <a:srgbClr val="2B91A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string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null;</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BoundaryConditions</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bc</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listBCs</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nBoundary</a:t>
            </a:r>
            <a:r>
              <a:rPr lang="en-US" sz="1800" dirty="0" smtClean="0">
                <a:solidFill>
                  <a:srgbClr val="A31515"/>
                </a:solidFill>
                <a:latin typeface="Courier New" pitchFamily="49" charset="0"/>
                <a:cs typeface="Courier New" pitchFamily="49" charset="0"/>
              </a:rPr>
              <a:t> condition Id = " + </a:t>
            </a:r>
            <a:r>
              <a:rPr lang="en-US" sz="1800" b="1" dirty="0" err="1" smtClean="0">
                <a:solidFill>
                  <a:srgbClr val="A31515"/>
                </a:solidFill>
                <a:latin typeface="Courier New" pitchFamily="49" charset="0"/>
                <a:cs typeface="Courier New" pitchFamily="49" charset="0"/>
              </a:rPr>
              <a:t>bc.Id</a:t>
            </a:r>
            <a:r>
              <a:rPr lang="en-US" sz="1800" dirty="0" err="1" smtClean="0">
                <a:solidFill>
                  <a:srgbClr val="A31515"/>
                </a:solidFill>
                <a:latin typeface="Courier New" pitchFamily="49" charset="0"/>
                <a:cs typeface="Courier New" pitchFamily="49" charset="0"/>
              </a:rPr>
              <a:t>.IntegerValue.ToString</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sMsg</a:t>
            </a:r>
            <a:r>
              <a:rPr lang="en-US" sz="1800" dirty="0" smtClean="0">
                <a:solidFill>
                  <a:srgbClr val="A31515"/>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nThe</a:t>
            </a:r>
            <a:r>
              <a:rPr lang="en-US" sz="1800" dirty="0" smtClean="0">
                <a:solidFill>
                  <a:srgbClr val="A31515"/>
                </a:solidFill>
                <a:latin typeface="Courier New" pitchFamily="49" charset="0"/>
                <a:cs typeface="Courier New" pitchFamily="49" charset="0"/>
              </a:rPr>
              <a:t> host element:{0}, id = {1}",</a:t>
            </a:r>
          </a:p>
          <a:p>
            <a:r>
              <a:rPr lang="en-US" sz="1800" dirty="0" smtClean="0">
                <a:solidFill>
                  <a:srgbClr val="A31515"/>
                </a:solidFill>
                <a:latin typeface="Courier New" pitchFamily="49" charset="0"/>
                <a:cs typeface="Courier New" pitchFamily="49" charset="0"/>
              </a:rPr>
              <a:t>           </a:t>
            </a:r>
            <a:r>
              <a:rPr lang="en-US" sz="1800" b="1" dirty="0" err="1" smtClean="0">
                <a:solidFill>
                  <a:srgbClr val="A31515"/>
                </a:solidFill>
                <a:latin typeface="Courier New" pitchFamily="49" charset="0"/>
                <a:cs typeface="Courier New" pitchFamily="49" charset="0"/>
              </a:rPr>
              <a:t>bc.HostElement.Name</a:t>
            </a:r>
            <a:r>
              <a:rPr lang="en-US" sz="1800" dirty="0" smtClean="0">
                <a:solidFill>
                  <a:srgbClr val="A31515"/>
                </a:solidFill>
                <a:latin typeface="Courier New" pitchFamily="49" charset="0"/>
                <a:cs typeface="Courier New" pitchFamily="49" charset="0"/>
              </a:rPr>
              <a:t>, </a:t>
            </a:r>
            <a:r>
              <a:rPr lang="en-US" sz="1800" b="1" dirty="0" err="1" smtClean="0">
                <a:solidFill>
                  <a:srgbClr val="A31515"/>
                </a:solidFill>
                <a:latin typeface="Courier New" pitchFamily="49" charset="0"/>
                <a:cs typeface="Courier New" pitchFamily="49" charset="0"/>
              </a:rPr>
              <a:t>bc.HostElement.Id.</a:t>
            </a:r>
            <a:r>
              <a:rPr lang="en-US" sz="1800" dirty="0" err="1" smtClean="0">
                <a:solidFill>
                  <a:srgbClr val="A31515"/>
                </a:solidFill>
                <a:latin typeface="Courier New" pitchFamily="49" charset="0"/>
                <a:cs typeface="Courier New" pitchFamily="49" charset="0"/>
              </a:rPr>
              <a:t>IntegerValue.ToString</a:t>
            </a:r>
            <a:r>
              <a:rPr lang="en-US" sz="1800" dirty="0" smtClean="0">
                <a:solidFill>
                  <a:srgbClr val="A31515"/>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Parameter </a:t>
            </a:r>
            <a:r>
              <a:rPr lang="en-US" sz="1800" dirty="0" err="1" smtClean="0">
                <a:solidFill>
                  <a:srgbClr val="0000FF"/>
                </a:solidFill>
                <a:latin typeface="Courier New" pitchFamily="49" charset="0"/>
                <a:cs typeface="Courier New" pitchFamily="49" charset="0"/>
              </a:rPr>
              <a:t>param</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bc.get_Parameter</a:t>
            </a:r>
            <a:r>
              <a:rPr lang="en-US" sz="1800" dirty="0" smtClean="0">
                <a:solidFill>
                  <a:srgbClr val="0000FF"/>
                </a:solidFill>
                <a:latin typeface="Courier New" pitchFamily="49" charset="0"/>
                <a:cs typeface="Courier New" pitchFamily="49" charset="0"/>
              </a:rPr>
              <a:t>(</a:t>
            </a:r>
            <a:r>
              <a:rPr lang="en-US" sz="1800" b="1" dirty="0" err="1" smtClean="0">
                <a:solidFill>
                  <a:srgbClr val="2B91AF"/>
                </a:solidFill>
                <a:latin typeface="Courier New" pitchFamily="49" charset="0"/>
                <a:cs typeface="Courier New" pitchFamily="49" charset="0"/>
              </a:rPr>
              <a:t>BuiltInParameter.BOUNDARY_CONDITIONS_TYPE</a:t>
            </a:r>
            <a:r>
              <a:rPr lang="en-US" sz="1800" dirty="0" smtClean="0">
                <a:solidFill>
                  <a:srgbClr val="2B91A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a:t>
            </a:r>
            <a:r>
              <a:rPr lang="en-US" sz="1800" b="1" dirty="0" smtClean="0">
                <a:solidFill>
                  <a:srgbClr val="0000FF"/>
                </a:solidFill>
                <a:latin typeface="Courier New" pitchFamily="49" charset="0"/>
                <a:cs typeface="Courier New" pitchFamily="49" charset="0"/>
              </a:rPr>
              <a:t>switch( </a:t>
            </a:r>
            <a:r>
              <a:rPr lang="en-US" sz="1800" b="1" dirty="0" err="1" smtClean="0">
                <a:solidFill>
                  <a:srgbClr val="0000FF"/>
                </a:solidFill>
                <a:latin typeface="Courier New" pitchFamily="49" charset="0"/>
                <a:cs typeface="Courier New" pitchFamily="49" charset="0"/>
              </a:rPr>
              <a:t>param.AsInteger</a:t>
            </a:r>
            <a:r>
              <a:rPr lang="en-US" sz="1800" b="1" dirty="0" smtClean="0">
                <a:solidFill>
                  <a:srgbClr val="0000FF"/>
                </a:solidFill>
                <a:latin typeface="Courier New" pitchFamily="49" charset="0"/>
                <a:cs typeface="Courier New" pitchFamily="49" charset="0"/>
              </a:rPr>
              <a:t>()</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b="1" dirty="0" smtClean="0">
                <a:solidFill>
                  <a:srgbClr val="0000FF"/>
                </a:solidFill>
                <a:latin typeface="Courier New" pitchFamily="49" charset="0"/>
                <a:cs typeface="Courier New" pitchFamily="49" charset="0"/>
              </a:rPr>
              <a:t>case 0</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XYZ point = </a:t>
            </a:r>
            <a:r>
              <a:rPr lang="en-US" sz="1800" b="1" dirty="0" err="1" smtClean="0">
                <a:solidFill>
                  <a:srgbClr val="2B91AF"/>
                </a:solidFill>
                <a:latin typeface="Courier New" pitchFamily="49" charset="0"/>
                <a:cs typeface="Courier New" pitchFamily="49" charset="0"/>
              </a:rPr>
              <a:t>bc.Point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break;</a:t>
            </a:r>
          </a:p>
          <a:p>
            <a:r>
              <a:rPr lang="en-US" sz="1800" dirty="0" smtClean="0">
                <a:solidFill>
                  <a:srgbClr val="0000FF"/>
                </a:solidFill>
                <a:latin typeface="Courier New" pitchFamily="49" charset="0"/>
                <a:cs typeface="Courier New" pitchFamily="49" charset="0"/>
              </a:rPr>
              <a:t>     </a:t>
            </a:r>
            <a:r>
              <a:rPr lang="en-US" sz="1800" b="1" dirty="0" smtClean="0">
                <a:solidFill>
                  <a:srgbClr val="0000FF"/>
                </a:solidFill>
                <a:latin typeface="Courier New" pitchFamily="49" charset="0"/>
                <a:cs typeface="Courier New" pitchFamily="49" charset="0"/>
              </a:rPr>
              <a:t>case 1:</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nThis</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bc</a:t>
            </a:r>
            <a:r>
              <a:rPr lang="en-US" sz="1800" dirty="0" smtClean="0">
                <a:solidFill>
                  <a:srgbClr val="A31515"/>
                </a:solidFill>
                <a:latin typeface="Courier New" pitchFamily="49" charset="0"/>
                <a:cs typeface="Courier New" pitchFamily="49" charset="0"/>
              </a:rPr>
              <a:t> is a </a:t>
            </a:r>
            <a:r>
              <a:rPr lang="en-US" sz="1800" b="1" dirty="0" smtClean="0">
                <a:solidFill>
                  <a:srgbClr val="A31515"/>
                </a:solidFill>
                <a:latin typeface="Courier New" pitchFamily="49" charset="0"/>
                <a:cs typeface="Courier New" pitchFamily="49" charset="0"/>
              </a:rPr>
              <a:t>Line</a:t>
            </a:r>
            <a:r>
              <a:rPr lang="en-US" sz="1800" dirty="0" smtClean="0">
                <a:solidFill>
                  <a:srgbClr val="A31515"/>
                </a:solidFill>
                <a:latin typeface="Courier New" pitchFamily="49" charset="0"/>
                <a:cs typeface="Courier New" pitchFamily="49" charset="0"/>
              </a:rPr>
              <a:t> Boundary Conditions.";</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break;</a:t>
            </a:r>
          </a:p>
          <a:p>
            <a:r>
              <a:rPr lang="en-US" sz="1800" dirty="0" smtClean="0">
                <a:solidFill>
                  <a:srgbClr val="0000FF"/>
                </a:solidFill>
                <a:latin typeface="Courier New" pitchFamily="49" charset="0"/>
                <a:cs typeface="Courier New" pitchFamily="49" charset="0"/>
              </a:rPr>
              <a:t>     </a:t>
            </a:r>
            <a:r>
              <a:rPr lang="en-US" sz="1800" b="1" dirty="0" smtClean="0">
                <a:solidFill>
                  <a:srgbClr val="0000FF"/>
                </a:solidFill>
                <a:latin typeface="Courier New" pitchFamily="49" charset="0"/>
                <a:cs typeface="Courier New" pitchFamily="49" charset="0"/>
              </a:rPr>
              <a:t>case 2:</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nThis</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bc</a:t>
            </a:r>
            <a:r>
              <a:rPr lang="en-US" sz="1800" dirty="0" smtClean="0">
                <a:solidFill>
                  <a:srgbClr val="A31515"/>
                </a:solidFill>
                <a:latin typeface="Courier New" pitchFamily="49" charset="0"/>
                <a:cs typeface="Courier New" pitchFamily="49" charset="0"/>
              </a:rPr>
              <a:t> is an </a:t>
            </a:r>
            <a:r>
              <a:rPr lang="en-US" sz="1800" b="1" dirty="0" smtClean="0">
                <a:solidFill>
                  <a:srgbClr val="A31515"/>
                </a:solidFill>
                <a:latin typeface="Courier New" pitchFamily="49" charset="0"/>
                <a:cs typeface="Courier New" pitchFamily="49" charset="0"/>
              </a:rPr>
              <a:t>Area</a:t>
            </a:r>
            <a:r>
              <a:rPr lang="en-US" sz="1800" dirty="0" smtClean="0">
                <a:solidFill>
                  <a:srgbClr val="A31515"/>
                </a:solidFill>
                <a:latin typeface="Courier New" pitchFamily="49" charset="0"/>
                <a:cs typeface="Courier New" pitchFamily="49" charset="0"/>
              </a:rPr>
              <a:t> Boundary Conditions.";</a:t>
            </a:r>
          </a:p>
          <a:p>
            <a:r>
              <a:rPr lang="en-US" sz="1800" dirty="0" smtClean="0">
                <a:solidFill>
                  <a:srgbClr val="A31515"/>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break;</a:t>
            </a:r>
          </a:p>
          <a:p>
            <a:r>
              <a:rPr lang="en-US" sz="1800" dirty="0" smtClean="0">
                <a:solidFill>
                  <a:srgbClr val="0000FF"/>
                </a:solidFill>
                <a:latin typeface="Courier New" pitchFamily="49" charset="0"/>
                <a:cs typeface="Courier New" pitchFamily="49" charset="0"/>
              </a:rPr>
              <a:t>     default:</a:t>
            </a:r>
          </a:p>
          <a:p>
            <a:r>
              <a:rPr lang="en-US" sz="1800" dirty="0" smtClean="0">
                <a:solidFill>
                  <a:srgbClr val="0000FF"/>
                </a:solidFill>
                <a:latin typeface="Courier New" pitchFamily="49" charset="0"/>
                <a:cs typeface="Courier New" pitchFamily="49" charset="0"/>
              </a:rPr>
              <a:t>      break;</a:t>
            </a:r>
          </a:p>
          <a:p>
            <a:r>
              <a:rPr lang="en-US" sz="1800" dirty="0" smtClean="0">
                <a:solidFill>
                  <a:srgbClr val="0000FF"/>
                </a:solidFill>
                <a:latin typeface="Courier New" pitchFamily="49" charset="0"/>
                <a:cs typeface="Courier New" pitchFamily="49" charset="0"/>
              </a:rPr>
              <a:t>   }</a:t>
            </a:r>
            <a:endParaRPr lang="en-US" sz="1800" dirty="0" smtClean="0">
              <a:solidFill>
                <a:srgbClr val="2B91AF"/>
              </a:solidFill>
              <a:latin typeface="Courier New" pitchFamily="49" charset="0"/>
              <a:cs typeface="Courier New" pitchFamily="49" charset="0"/>
            </a:endParaRPr>
          </a:p>
        </p:txBody>
      </p:sp>
      <p:pic>
        <p:nvPicPr>
          <p:cNvPr id="7" name="Picture 6"/>
          <p:cNvPicPr/>
          <p:nvPr/>
        </p:nvPicPr>
        <p:blipFill>
          <a:blip r:embed="rId3" cstate="print"/>
          <a:srcRect l="19813" t="21750" r="53312" b="49750"/>
          <a:stretch>
            <a:fillRect/>
          </a:stretch>
        </p:blipFill>
        <p:spPr bwMode="auto">
          <a:xfrm>
            <a:off x="8639175" y="5487987"/>
            <a:ext cx="4095750" cy="3257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结构分析模型</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什么是结构分析模型</a:t>
            </a:r>
            <a:endParaRPr lang="en-US" dirty="0"/>
          </a:p>
        </p:txBody>
      </p:sp>
      <p:sp>
        <p:nvSpPr>
          <p:cNvPr id="3" name="Content Placeholder 2"/>
          <p:cNvSpPr>
            <a:spLocks noGrp="1"/>
          </p:cNvSpPr>
          <p:nvPr>
            <p:ph idx="1"/>
          </p:nvPr>
        </p:nvSpPr>
        <p:spPr>
          <a:xfrm>
            <a:off x="593725" y="2141135"/>
            <a:ext cx="11762080" cy="6699652"/>
          </a:xfrm>
        </p:spPr>
        <p:txBody>
          <a:bodyPr/>
          <a:lstStyle/>
          <a:p>
            <a:pPr marL="271397" indent="-271397"/>
            <a:r>
              <a:rPr lang="zh-CN" altLang="en-US" sz="3200" dirty="0" smtClean="0"/>
              <a:t>给结构计算工程师使用的建筑结构模型</a:t>
            </a:r>
            <a:endParaRPr lang="en-US" sz="3200" dirty="0" smtClean="0"/>
          </a:p>
          <a:p>
            <a:pPr marL="271397" indent="-271397"/>
            <a:r>
              <a:rPr lang="zh-CN" altLang="en-US" sz="3200" b="1" dirty="0" smtClean="0"/>
              <a:t>物理</a:t>
            </a:r>
            <a:r>
              <a:rPr lang="zh-CN" altLang="en-US" sz="3200" dirty="0" smtClean="0"/>
              <a:t>模型用于绘图，协作和建造</a:t>
            </a:r>
            <a:endParaRPr lang="en-US" altLang="en-US" sz="3200" dirty="0" smtClean="0"/>
          </a:p>
          <a:p>
            <a:pPr marL="271397" indent="-271397"/>
            <a:r>
              <a:rPr lang="zh-CN" altLang="en-US" sz="3200" b="1" dirty="0" smtClean="0"/>
              <a:t>分析</a:t>
            </a:r>
            <a:r>
              <a:rPr lang="zh-CN" altLang="en-US" sz="3200" dirty="0" smtClean="0"/>
              <a:t>模型是简化的用于计算的模型</a:t>
            </a:r>
            <a:endParaRPr lang="en-US" sz="3200" dirty="0" smtClean="0"/>
          </a:p>
          <a:p>
            <a:endParaRPr lang="en-US" altLang="en-US" sz="3200" dirty="0"/>
          </a:p>
        </p:txBody>
      </p:sp>
      <p:pic>
        <p:nvPicPr>
          <p:cNvPr id="4" name="Picture 2"/>
          <p:cNvPicPr>
            <a:picLocks noChangeAspect="1" noChangeArrowheads="1"/>
          </p:cNvPicPr>
          <p:nvPr/>
        </p:nvPicPr>
        <p:blipFill>
          <a:blip r:embed="rId3" cstate="print"/>
          <a:srcRect/>
          <a:stretch>
            <a:fillRect/>
          </a:stretch>
        </p:blipFill>
        <p:spPr bwMode="auto">
          <a:xfrm>
            <a:off x="1714471" y="5530847"/>
            <a:ext cx="2433638" cy="3076575"/>
          </a:xfrm>
          <a:prstGeom prst="rect">
            <a:avLst/>
          </a:prstGeom>
          <a:noFill/>
          <a:ln w="9525">
            <a:noFill/>
            <a:miter lim="800000"/>
            <a:headEnd/>
            <a:tailEnd/>
          </a:ln>
        </p:spPr>
      </p:pic>
      <p:pic>
        <p:nvPicPr>
          <p:cNvPr id="5" name="Picture 5"/>
          <p:cNvPicPr>
            <a:picLocks noChangeAspect="1" noChangeArrowheads="1"/>
          </p:cNvPicPr>
          <p:nvPr/>
        </p:nvPicPr>
        <p:blipFill>
          <a:blip r:embed="rId4" cstate="print"/>
          <a:srcRect/>
          <a:stretch>
            <a:fillRect/>
          </a:stretch>
        </p:blipFill>
        <p:spPr bwMode="auto">
          <a:xfrm>
            <a:off x="4429108" y="6245228"/>
            <a:ext cx="3290888" cy="1935163"/>
          </a:xfrm>
          <a:prstGeom prst="rect">
            <a:avLst/>
          </a:prstGeom>
          <a:noFill/>
          <a:ln w="9525">
            <a:noFill/>
            <a:miter lim="800000"/>
            <a:headEnd/>
            <a:tailEnd/>
          </a:ln>
        </p:spPr>
      </p:pic>
      <p:pic>
        <p:nvPicPr>
          <p:cNvPr id="6" name="Picture 9" descr="analytical_plan_text"/>
          <p:cNvPicPr>
            <a:picLocks noChangeAspect="1" noChangeArrowheads="1"/>
          </p:cNvPicPr>
          <p:nvPr/>
        </p:nvPicPr>
        <p:blipFill>
          <a:blip r:embed="rId5" cstate="print"/>
          <a:srcRect/>
          <a:stretch>
            <a:fillRect/>
          </a:stretch>
        </p:blipFill>
        <p:spPr bwMode="auto">
          <a:xfrm>
            <a:off x="7953375" y="6097587"/>
            <a:ext cx="2195512" cy="214788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分析模型包含的信息</a:t>
            </a:r>
            <a:endParaRPr lang="en-US" dirty="0"/>
          </a:p>
        </p:txBody>
      </p:sp>
      <p:sp>
        <p:nvSpPr>
          <p:cNvPr id="3" name="Content Placeholder 2"/>
          <p:cNvSpPr>
            <a:spLocks noGrp="1"/>
          </p:cNvSpPr>
          <p:nvPr>
            <p:ph idx="1"/>
          </p:nvPr>
        </p:nvSpPr>
        <p:spPr/>
        <p:txBody>
          <a:bodyPr/>
          <a:lstStyle/>
          <a:p>
            <a:r>
              <a:rPr lang="zh-CN" altLang="en-US" dirty="0" smtClean="0"/>
              <a:t>需要参与到结构受力的构件</a:t>
            </a:r>
            <a:endParaRPr lang="en-US" dirty="0" smtClean="0"/>
          </a:p>
          <a:p>
            <a:r>
              <a:rPr lang="zh-CN" altLang="en-US" dirty="0" smtClean="0"/>
              <a:t>几何</a:t>
            </a:r>
            <a:r>
              <a:rPr lang="en-US" altLang="zh-CN" dirty="0" smtClean="0"/>
              <a:t>+</a:t>
            </a:r>
            <a:r>
              <a:rPr lang="zh-CN" altLang="en-US" dirty="0" smtClean="0"/>
              <a:t>物理数据</a:t>
            </a:r>
            <a:r>
              <a:rPr lang="en-US" dirty="0" smtClean="0"/>
              <a:t> </a:t>
            </a:r>
          </a:p>
          <a:p>
            <a:pPr lvl="1"/>
            <a:r>
              <a:rPr lang="zh-CN" altLang="en-US" dirty="0" smtClean="0"/>
              <a:t>截面</a:t>
            </a:r>
            <a:endParaRPr lang="en-US" dirty="0" smtClean="0"/>
          </a:p>
          <a:p>
            <a:pPr lvl="1"/>
            <a:r>
              <a:rPr lang="zh-CN" altLang="en-US" dirty="0" smtClean="0"/>
              <a:t>材料</a:t>
            </a:r>
            <a:endParaRPr lang="en-US" dirty="0" smtClean="0"/>
          </a:p>
          <a:p>
            <a:pPr lvl="1"/>
            <a:r>
              <a:rPr lang="zh-CN" altLang="en-US" dirty="0" smtClean="0"/>
              <a:t>构件连接</a:t>
            </a:r>
            <a:r>
              <a:rPr lang="en-US" altLang="zh-CN" dirty="0" smtClean="0"/>
              <a:t>(</a:t>
            </a:r>
            <a:r>
              <a:rPr lang="zh-CN" altLang="en-US" dirty="0" smtClean="0"/>
              <a:t>铰接，固接）</a:t>
            </a:r>
            <a:endParaRPr lang="en-US" dirty="0" smtClean="0"/>
          </a:p>
          <a:p>
            <a:pPr lvl="1"/>
            <a:r>
              <a:rPr lang="zh-CN" altLang="en-US" dirty="0" smtClean="0"/>
              <a:t>楼层参考</a:t>
            </a:r>
            <a:r>
              <a:rPr lang="en-US" dirty="0" smtClean="0"/>
              <a:t> (</a:t>
            </a:r>
            <a:r>
              <a:rPr lang="zh-CN" altLang="en-US" dirty="0" smtClean="0"/>
              <a:t>可选</a:t>
            </a:r>
            <a:r>
              <a:rPr lang="en-US" dirty="0" smtClean="0"/>
              <a:t>)</a:t>
            </a:r>
          </a:p>
          <a:p>
            <a:r>
              <a:rPr lang="zh-CN" altLang="en-US" dirty="0" smtClean="0"/>
              <a:t>荷载信息</a:t>
            </a:r>
            <a:endParaRPr lang="en-US" dirty="0" smtClean="0"/>
          </a:p>
          <a:p>
            <a:pPr lvl="1"/>
            <a:r>
              <a:rPr lang="zh-CN" altLang="en-US" dirty="0" smtClean="0"/>
              <a:t>工况</a:t>
            </a:r>
            <a:r>
              <a:rPr lang="en-US" dirty="0" smtClean="0"/>
              <a:t>Load cases</a:t>
            </a:r>
          </a:p>
          <a:p>
            <a:pPr lvl="1"/>
            <a:r>
              <a:rPr lang="zh-CN" altLang="en-US" dirty="0" smtClean="0"/>
              <a:t>荷载组合</a:t>
            </a:r>
            <a:r>
              <a:rPr lang="en-US" dirty="0" smtClean="0"/>
              <a:t>Load combinations</a:t>
            </a:r>
          </a:p>
          <a:p>
            <a:pPr lvl="1"/>
            <a:r>
              <a:rPr lang="zh-CN" altLang="en-US" dirty="0" smtClean="0"/>
              <a:t>点荷载，线荷载，面荷载</a:t>
            </a:r>
            <a:endParaRPr lang="en-US" dirty="0" smtClean="0"/>
          </a:p>
          <a:p>
            <a:r>
              <a:rPr lang="zh-CN" altLang="en-US" dirty="0" smtClean="0"/>
              <a:t>边界条件</a:t>
            </a:r>
            <a:endParaRPr lang="en-US" dirty="0" smtClean="0"/>
          </a:p>
          <a:p>
            <a:pPr lvl="1"/>
            <a:r>
              <a:rPr lang="zh-CN" altLang="en-US" dirty="0" smtClean="0"/>
              <a:t>外界支撑</a:t>
            </a:r>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分析模型 </a:t>
            </a:r>
            <a:r>
              <a:rPr lang="en-US" altLang="zh-CN" dirty="0" smtClean="0"/>
              <a:t>VS</a:t>
            </a:r>
            <a:r>
              <a:rPr lang="en-US" dirty="0" smtClean="0"/>
              <a:t> </a:t>
            </a:r>
            <a:r>
              <a:rPr lang="zh-CN" altLang="en-US" dirty="0" smtClean="0"/>
              <a:t>物理模型</a:t>
            </a:r>
            <a:endParaRPr lang="en-US" dirty="0"/>
          </a:p>
        </p:txBody>
      </p:sp>
      <p:sp>
        <p:nvSpPr>
          <p:cNvPr id="3" name="Content Placeholder 2"/>
          <p:cNvSpPr>
            <a:spLocks noGrp="1"/>
          </p:cNvSpPr>
          <p:nvPr>
            <p:ph idx="1"/>
          </p:nvPr>
        </p:nvSpPr>
        <p:spPr/>
        <p:txBody>
          <a:bodyPr/>
          <a:lstStyle/>
          <a:p>
            <a:endParaRPr lang="en-US"/>
          </a:p>
        </p:txBody>
      </p:sp>
      <p:pic>
        <p:nvPicPr>
          <p:cNvPr id="4" name="Picture 4" descr="analytical_vs_physical"/>
          <p:cNvPicPr>
            <a:picLocks noChangeAspect="1" noChangeArrowheads="1"/>
          </p:cNvPicPr>
          <p:nvPr/>
        </p:nvPicPr>
        <p:blipFill>
          <a:blip r:embed="rId3" cstate="print"/>
          <a:srcRect/>
          <a:stretch>
            <a:fillRect/>
          </a:stretch>
        </p:blipFill>
        <p:spPr bwMode="auto">
          <a:xfrm>
            <a:off x="2238375" y="2211386"/>
            <a:ext cx="7696200" cy="64060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分析模型 </a:t>
            </a:r>
            <a:r>
              <a:rPr lang="en-US" altLang="zh-CN" dirty="0" smtClean="0"/>
              <a:t>VS</a:t>
            </a:r>
            <a:r>
              <a:rPr lang="en-US" dirty="0" smtClean="0"/>
              <a:t> </a:t>
            </a:r>
            <a:r>
              <a:rPr lang="zh-CN" altLang="en-US" dirty="0" smtClean="0"/>
              <a:t>物理模型</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noChangeArrowheads="1"/>
          </p:cNvPicPr>
          <p:nvPr/>
        </p:nvPicPr>
        <p:blipFill>
          <a:blip r:embed="rId3" cstate="print"/>
          <a:srcRect/>
          <a:stretch>
            <a:fillRect/>
          </a:stretch>
        </p:blipFill>
        <p:spPr bwMode="auto">
          <a:xfrm>
            <a:off x="1628775" y="2516187"/>
            <a:ext cx="8556625" cy="2835275"/>
          </a:xfrm>
          <a:prstGeom prst="rect">
            <a:avLst/>
          </a:prstGeom>
          <a:noFill/>
          <a:ln w="9525" algn="ctr">
            <a:noFill/>
            <a:miter lim="800000"/>
            <a:headEnd/>
            <a:tailEnd/>
          </a:ln>
        </p:spPr>
      </p:pic>
      <p:pic>
        <p:nvPicPr>
          <p:cNvPr id="5" name="Picture 4"/>
          <p:cNvPicPr>
            <a:picLocks noChangeAspect="1" noChangeArrowheads="1"/>
          </p:cNvPicPr>
          <p:nvPr/>
        </p:nvPicPr>
        <p:blipFill>
          <a:blip r:embed="rId4" cstate="print"/>
          <a:srcRect/>
          <a:stretch>
            <a:fillRect/>
          </a:stretch>
        </p:blipFill>
        <p:spPr bwMode="auto">
          <a:xfrm>
            <a:off x="2347913" y="3284536"/>
            <a:ext cx="3208337" cy="1808162"/>
          </a:xfrm>
          <a:prstGeom prst="rect">
            <a:avLst/>
          </a:prstGeom>
          <a:noFill/>
          <a:ln w="9525" algn="ctr">
            <a:noFill/>
            <a:miter lim="800000"/>
            <a:headEnd/>
            <a:tailEnd/>
          </a:ln>
        </p:spPr>
      </p:pic>
      <p:pic>
        <p:nvPicPr>
          <p:cNvPr id="6" name="Picture 5"/>
          <p:cNvPicPr>
            <a:picLocks noChangeAspect="1" noChangeArrowheads="1"/>
          </p:cNvPicPr>
          <p:nvPr/>
        </p:nvPicPr>
        <p:blipFill>
          <a:blip r:embed="rId5" cstate="print"/>
          <a:srcRect/>
          <a:stretch>
            <a:fillRect/>
          </a:stretch>
        </p:blipFill>
        <p:spPr bwMode="auto">
          <a:xfrm>
            <a:off x="2759072" y="3529012"/>
            <a:ext cx="4205288" cy="3970337"/>
          </a:xfrm>
          <a:prstGeom prst="rect">
            <a:avLst/>
          </a:prstGeom>
          <a:noFill/>
          <a:ln w="9525" algn="ctr">
            <a:noFill/>
            <a:miter lim="800000"/>
            <a:headEnd/>
            <a:tailEnd/>
          </a:ln>
        </p:spPr>
      </p:pic>
      <p:pic>
        <p:nvPicPr>
          <p:cNvPr id="7" name="Picture 6"/>
          <p:cNvPicPr>
            <a:picLocks noChangeAspect="1" noChangeArrowheads="1"/>
          </p:cNvPicPr>
          <p:nvPr/>
        </p:nvPicPr>
        <p:blipFill>
          <a:blip r:embed="rId6" cstate="print"/>
          <a:srcRect/>
          <a:stretch>
            <a:fillRect/>
          </a:stretch>
        </p:blipFill>
        <p:spPr bwMode="auto">
          <a:xfrm>
            <a:off x="3108322" y="4192587"/>
            <a:ext cx="6946900" cy="3436938"/>
          </a:xfrm>
          <a:prstGeom prst="rect">
            <a:avLst/>
          </a:prstGeom>
          <a:noFill/>
          <a:ln w="9525" algn="ctr">
            <a:noFill/>
            <a:miter lim="800000"/>
            <a:headEnd/>
            <a:tailEnd/>
          </a:ln>
        </p:spPr>
      </p:pic>
      <p:pic>
        <p:nvPicPr>
          <p:cNvPr id="8" name="Picture 7"/>
          <p:cNvPicPr>
            <a:picLocks noChangeAspect="1" noChangeArrowheads="1"/>
          </p:cNvPicPr>
          <p:nvPr/>
        </p:nvPicPr>
        <p:blipFill>
          <a:blip r:embed="rId7" cstate="print"/>
          <a:srcRect/>
          <a:stretch>
            <a:fillRect/>
          </a:stretch>
        </p:blipFill>
        <p:spPr bwMode="auto">
          <a:xfrm>
            <a:off x="1628772" y="7697787"/>
            <a:ext cx="5969000" cy="1116013"/>
          </a:xfrm>
          <a:prstGeom prst="rect">
            <a:avLst/>
          </a:prstGeom>
          <a:noFill/>
          <a:ln w="9525" algn="ctr">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Exchange Workflow</a:t>
            </a:r>
            <a:endParaRPr lang="en-US" dirty="0"/>
          </a:p>
        </p:txBody>
      </p:sp>
      <p:sp>
        <p:nvSpPr>
          <p:cNvPr id="3" name="Content Placeholder 2"/>
          <p:cNvSpPr>
            <a:spLocks noGrp="1"/>
          </p:cNvSpPr>
          <p:nvPr>
            <p:ph idx="1"/>
          </p:nvPr>
        </p:nvSpPr>
        <p:spPr/>
        <p:txBody>
          <a:bodyPr/>
          <a:lstStyle/>
          <a:p>
            <a:endParaRPr lang="en-US"/>
          </a:p>
        </p:txBody>
      </p:sp>
      <p:graphicFrame>
        <p:nvGraphicFramePr>
          <p:cNvPr id="4" name="Object 3"/>
          <p:cNvGraphicFramePr>
            <a:graphicFrameLocks noChangeAspect="1"/>
          </p:cNvGraphicFramePr>
          <p:nvPr/>
        </p:nvGraphicFramePr>
        <p:xfrm>
          <a:off x="3798885" y="2282824"/>
          <a:ext cx="2381250" cy="1790700"/>
        </p:xfrm>
        <a:graphic>
          <a:graphicData uri="http://schemas.openxmlformats.org/presentationml/2006/ole">
            <p:oleObj spid="_x0000_s1026" name="Bitmap Image" r:id="rId4" imgW="2381582" imgH="1790476" progId="PBrush">
              <p:embed/>
            </p:oleObj>
          </a:graphicData>
        </a:graphic>
      </p:graphicFrame>
      <p:graphicFrame>
        <p:nvGraphicFramePr>
          <p:cNvPr id="5" name="Object 4"/>
          <p:cNvGraphicFramePr>
            <a:graphicFrameLocks noChangeAspect="1"/>
          </p:cNvGraphicFramePr>
          <p:nvPr/>
        </p:nvGraphicFramePr>
        <p:xfrm>
          <a:off x="3798885" y="2282824"/>
          <a:ext cx="2381250" cy="1790700"/>
        </p:xfrm>
        <a:graphic>
          <a:graphicData uri="http://schemas.openxmlformats.org/presentationml/2006/ole">
            <p:oleObj spid="_x0000_s1027" name="Bitmap Image" r:id="rId5" imgW="2381582" imgH="1790476" progId="PBrush">
              <p:embed/>
            </p:oleObj>
          </a:graphicData>
        </a:graphic>
      </p:graphicFrame>
      <p:graphicFrame>
        <p:nvGraphicFramePr>
          <p:cNvPr id="6" name="Object 5"/>
          <p:cNvGraphicFramePr>
            <a:graphicFrameLocks noChangeAspect="1"/>
          </p:cNvGraphicFramePr>
          <p:nvPr/>
        </p:nvGraphicFramePr>
        <p:xfrm>
          <a:off x="3798885" y="2282826"/>
          <a:ext cx="2400300" cy="1819275"/>
        </p:xfrm>
        <a:graphic>
          <a:graphicData uri="http://schemas.openxmlformats.org/presentationml/2006/ole">
            <p:oleObj spid="_x0000_s1028" name="Bitmap Image" r:id="rId6" imgW="2400635" imgH="1819529" progId="PBrush">
              <p:embed/>
            </p:oleObj>
          </a:graphicData>
        </a:graphic>
      </p:graphicFrame>
      <p:graphicFrame>
        <p:nvGraphicFramePr>
          <p:cNvPr id="7" name="Object 6"/>
          <p:cNvGraphicFramePr>
            <a:graphicFrameLocks noChangeAspect="1"/>
          </p:cNvGraphicFramePr>
          <p:nvPr/>
        </p:nvGraphicFramePr>
        <p:xfrm>
          <a:off x="3798885" y="2301877"/>
          <a:ext cx="2381250" cy="1800225"/>
        </p:xfrm>
        <a:graphic>
          <a:graphicData uri="http://schemas.openxmlformats.org/presentationml/2006/ole">
            <p:oleObj spid="_x0000_s1029" name="Bitmap Image" r:id="rId7" imgW="2381582" imgH="1800476" progId="PBrush">
              <p:embed/>
            </p:oleObj>
          </a:graphicData>
        </a:graphic>
      </p:graphicFrame>
      <p:graphicFrame>
        <p:nvGraphicFramePr>
          <p:cNvPr id="8" name="Object 7"/>
          <p:cNvGraphicFramePr>
            <a:graphicFrameLocks noChangeAspect="1"/>
          </p:cNvGraphicFramePr>
          <p:nvPr/>
        </p:nvGraphicFramePr>
        <p:xfrm>
          <a:off x="3798885" y="2301875"/>
          <a:ext cx="2419350" cy="1819275"/>
        </p:xfrm>
        <a:graphic>
          <a:graphicData uri="http://schemas.openxmlformats.org/presentationml/2006/ole">
            <p:oleObj spid="_x0000_s1030" name="Bitmap Image" r:id="rId8" imgW="2419048" imgH="1819529" progId="PBrush">
              <p:embed/>
            </p:oleObj>
          </a:graphicData>
        </a:graphic>
      </p:graphicFrame>
      <p:graphicFrame>
        <p:nvGraphicFramePr>
          <p:cNvPr id="9" name="Object 8"/>
          <p:cNvGraphicFramePr>
            <a:graphicFrameLocks noChangeAspect="1"/>
          </p:cNvGraphicFramePr>
          <p:nvPr/>
        </p:nvGraphicFramePr>
        <p:xfrm>
          <a:off x="8234360" y="4294187"/>
          <a:ext cx="2390775" cy="1809750"/>
        </p:xfrm>
        <a:graphic>
          <a:graphicData uri="http://schemas.openxmlformats.org/presentationml/2006/ole">
            <p:oleObj spid="_x0000_s1031" name="Bitmap Image" r:id="rId9" imgW="2390476" imgH="1809524" progId="PBrush">
              <p:embed/>
            </p:oleObj>
          </a:graphicData>
        </a:graphic>
      </p:graphicFrame>
      <p:graphicFrame>
        <p:nvGraphicFramePr>
          <p:cNvPr id="10" name="Object 9"/>
          <p:cNvGraphicFramePr>
            <a:graphicFrameLocks noChangeAspect="1"/>
          </p:cNvGraphicFramePr>
          <p:nvPr/>
        </p:nvGraphicFramePr>
        <p:xfrm>
          <a:off x="8224836" y="4294186"/>
          <a:ext cx="2400300" cy="1819275"/>
        </p:xfrm>
        <a:graphic>
          <a:graphicData uri="http://schemas.openxmlformats.org/presentationml/2006/ole">
            <p:oleObj spid="_x0000_s1032" name="Bitmap Image" r:id="rId10" imgW="2400635" imgH="1819529" progId="PBrush">
              <p:embed/>
            </p:oleObj>
          </a:graphicData>
        </a:graphic>
      </p:graphicFrame>
      <p:graphicFrame>
        <p:nvGraphicFramePr>
          <p:cNvPr id="11" name="Object 10"/>
          <p:cNvGraphicFramePr>
            <a:graphicFrameLocks noChangeAspect="1"/>
          </p:cNvGraphicFramePr>
          <p:nvPr/>
        </p:nvGraphicFramePr>
        <p:xfrm>
          <a:off x="8226423" y="4294186"/>
          <a:ext cx="2381250" cy="1790700"/>
        </p:xfrm>
        <a:graphic>
          <a:graphicData uri="http://schemas.openxmlformats.org/presentationml/2006/ole">
            <p:oleObj spid="_x0000_s1033" name="Bitmap Image" r:id="rId11" imgW="2381582" imgH="1790476" progId="PBrush">
              <p:embed/>
            </p:oleObj>
          </a:graphicData>
        </a:graphic>
      </p:graphicFrame>
      <p:graphicFrame>
        <p:nvGraphicFramePr>
          <p:cNvPr id="12" name="Object 11"/>
          <p:cNvGraphicFramePr>
            <a:graphicFrameLocks noChangeAspect="1"/>
          </p:cNvGraphicFramePr>
          <p:nvPr/>
        </p:nvGraphicFramePr>
        <p:xfrm>
          <a:off x="8235947" y="4294189"/>
          <a:ext cx="2371725" cy="1800225"/>
        </p:xfrm>
        <a:graphic>
          <a:graphicData uri="http://schemas.openxmlformats.org/presentationml/2006/ole">
            <p:oleObj spid="_x0000_s1034" name="Bitmap Image" r:id="rId12" imgW="2371429" imgH="1800476" progId="PBrush">
              <p:embed/>
            </p:oleObj>
          </a:graphicData>
        </a:graphic>
      </p:graphicFrame>
      <p:graphicFrame>
        <p:nvGraphicFramePr>
          <p:cNvPr id="13" name="Object 12"/>
          <p:cNvGraphicFramePr>
            <a:graphicFrameLocks noChangeAspect="1"/>
          </p:cNvGraphicFramePr>
          <p:nvPr/>
        </p:nvGraphicFramePr>
        <p:xfrm>
          <a:off x="8229598" y="4340224"/>
          <a:ext cx="2381250" cy="1790700"/>
        </p:xfrm>
        <a:graphic>
          <a:graphicData uri="http://schemas.openxmlformats.org/presentationml/2006/ole">
            <p:oleObj spid="_x0000_s1035" name="Bitmap Image" r:id="rId13" imgW="2381582" imgH="1790476" progId="PBrush">
              <p:embed/>
            </p:oleObj>
          </a:graphicData>
        </a:graphic>
      </p:graphicFrame>
      <p:graphicFrame>
        <p:nvGraphicFramePr>
          <p:cNvPr id="14" name="Object 13"/>
          <p:cNvGraphicFramePr>
            <a:graphicFrameLocks noChangeAspect="1"/>
          </p:cNvGraphicFramePr>
          <p:nvPr/>
        </p:nvGraphicFramePr>
        <p:xfrm>
          <a:off x="8185147" y="4294187"/>
          <a:ext cx="2447925" cy="1857375"/>
        </p:xfrm>
        <a:graphic>
          <a:graphicData uri="http://schemas.openxmlformats.org/presentationml/2006/ole">
            <p:oleObj spid="_x0000_s1036" name="Bitmap Image" r:id="rId14" imgW="2448267" imgH="1857143" progId="PBrush">
              <p:embed/>
            </p:oleObj>
          </a:graphicData>
        </a:graphic>
      </p:graphicFrame>
      <p:grpSp>
        <p:nvGrpSpPr>
          <p:cNvPr id="15" name="Group 14"/>
          <p:cNvGrpSpPr>
            <a:grpSpLocks/>
          </p:cNvGrpSpPr>
          <p:nvPr/>
        </p:nvGrpSpPr>
        <p:grpSpPr bwMode="auto">
          <a:xfrm>
            <a:off x="6264272" y="2876550"/>
            <a:ext cx="1231900" cy="609600"/>
            <a:chOff x="2448" y="835"/>
            <a:chExt cx="776" cy="384"/>
          </a:xfrm>
        </p:grpSpPr>
        <p:sp>
          <p:nvSpPr>
            <p:cNvPr id="16" name="Line 15"/>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7" name="AutoShape 16"/>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18" name="Group 17"/>
          <p:cNvGrpSpPr>
            <a:grpSpLocks/>
          </p:cNvGrpSpPr>
          <p:nvPr/>
        </p:nvGrpSpPr>
        <p:grpSpPr bwMode="auto">
          <a:xfrm>
            <a:off x="7496175" y="2211387"/>
            <a:ext cx="3089275" cy="1819275"/>
            <a:chOff x="3224" y="416"/>
            <a:chExt cx="1946" cy="1146"/>
          </a:xfrm>
        </p:grpSpPr>
        <p:graphicFrame>
          <p:nvGraphicFramePr>
            <p:cNvPr id="19" name="Object 18"/>
            <p:cNvGraphicFramePr>
              <a:graphicFrameLocks noChangeAspect="1"/>
            </p:cNvGraphicFramePr>
            <p:nvPr/>
          </p:nvGraphicFramePr>
          <p:xfrm>
            <a:off x="3658" y="416"/>
            <a:ext cx="1512" cy="1146"/>
          </p:xfrm>
          <a:graphic>
            <a:graphicData uri="http://schemas.openxmlformats.org/presentationml/2006/ole">
              <p:oleObj spid="_x0000_s1037" name="Bitmap Image" r:id="rId15" imgW="2400635" imgH="1819529" progId="PBrush">
                <p:embed/>
              </p:oleObj>
            </a:graphicData>
          </a:graphic>
        </p:graphicFrame>
        <p:sp>
          <p:nvSpPr>
            <p:cNvPr id="20" name="Line 19"/>
            <p:cNvSpPr>
              <a:spLocks noChangeShapeType="1"/>
            </p:cNvSpPr>
            <p:nvPr/>
          </p:nvSpPr>
          <p:spPr bwMode="auto">
            <a:xfrm flipH="1">
              <a:off x="3224" y="1008"/>
              <a:ext cx="312" cy="0"/>
            </a:xfrm>
            <a:prstGeom prst="line">
              <a:avLst/>
            </a:prstGeom>
            <a:noFill/>
            <a:ln w="9525">
              <a:solidFill>
                <a:schemeClr val="tx1"/>
              </a:solidFill>
              <a:round/>
              <a:headEnd type="triangle" w="med" len="med"/>
              <a:tailEnd/>
            </a:ln>
          </p:spPr>
          <p:txBody>
            <a:bodyPr/>
            <a:lstStyle/>
            <a:p>
              <a:endParaRPr lang="en-GB"/>
            </a:p>
          </p:txBody>
        </p:sp>
      </p:grpSp>
      <p:graphicFrame>
        <p:nvGraphicFramePr>
          <p:cNvPr id="21" name="Object 20"/>
          <p:cNvGraphicFramePr>
            <a:graphicFrameLocks noChangeAspect="1"/>
          </p:cNvGraphicFramePr>
          <p:nvPr/>
        </p:nvGraphicFramePr>
        <p:xfrm>
          <a:off x="8175622" y="4257674"/>
          <a:ext cx="2409825" cy="1819275"/>
        </p:xfrm>
        <a:graphic>
          <a:graphicData uri="http://schemas.openxmlformats.org/presentationml/2006/ole">
            <p:oleObj spid="_x0000_s1038" name="Bitmap Image" r:id="rId16" imgW="2409524" imgH="1819529" progId="PBrush">
              <p:embed/>
            </p:oleObj>
          </a:graphicData>
        </a:graphic>
      </p:graphicFrame>
      <p:grpSp>
        <p:nvGrpSpPr>
          <p:cNvPr id="22" name="Group 21"/>
          <p:cNvGrpSpPr>
            <a:grpSpLocks/>
          </p:cNvGrpSpPr>
          <p:nvPr/>
        </p:nvGrpSpPr>
        <p:grpSpPr bwMode="auto">
          <a:xfrm>
            <a:off x="6810372" y="4751387"/>
            <a:ext cx="1181100" cy="609600"/>
            <a:chOff x="2792" y="2016"/>
            <a:chExt cx="744" cy="384"/>
          </a:xfrm>
        </p:grpSpPr>
        <p:sp>
          <p:nvSpPr>
            <p:cNvPr id="23" name="AutoShape 22"/>
            <p:cNvSpPr>
              <a:spLocks noChangeArrowheads="1"/>
            </p:cNvSpPr>
            <p:nvPr/>
          </p:nvSpPr>
          <p:spPr bwMode="auto">
            <a:xfrm>
              <a:off x="2792" y="2016"/>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sp>
          <p:nvSpPr>
            <p:cNvPr id="24" name="Line 23"/>
            <p:cNvSpPr>
              <a:spLocks noChangeShapeType="1"/>
            </p:cNvSpPr>
            <p:nvPr/>
          </p:nvSpPr>
          <p:spPr bwMode="auto">
            <a:xfrm flipH="1">
              <a:off x="3224" y="2189"/>
              <a:ext cx="312" cy="0"/>
            </a:xfrm>
            <a:prstGeom prst="line">
              <a:avLst/>
            </a:prstGeom>
            <a:noFill/>
            <a:ln w="9525">
              <a:solidFill>
                <a:schemeClr val="tx1"/>
              </a:solidFill>
              <a:round/>
              <a:headEnd/>
              <a:tailEnd type="triangle" w="med" len="med"/>
            </a:ln>
          </p:spPr>
          <p:txBody>
            <a:bodyPr/>
            <a:lstStyle/>
            <a:p>
              <a:endParaRPr lang="en-GB"/>
            </a:p>
          </p:txBody>
        </p:sp>
      </p:grpSp>
      <p:grpSp>
        <p:nvGrpSpPr>
          <p:cNvPr id="25" name="Group 24"/>
          <p:cNvGrpSpPr>
            <a:grpSpLocks/>
          </p:cNvGrpSpPr>
          <p:nvPr/>
        </p:nvGrpSpPr>
        <p:grpSpPr bwMode="auto">
          <a:xfrm>
            <a:off x="3806822" y="4111627"/>
            <a:ext cx="2986088" cy="2257425"/>
            <a:chOff x="900" y="1613"/>
            <a:chExt cx="1881" cy="1422"/>
          </a:xfrm>
        </p:grpSpPr>
        <p:sp>
          <p:nvSpPr>
            <p:cNvPr id="26" name="Line 25"/>
            <p:cNvSpPr>
              <a:spLocks noChangeShapeType="1"/>
            </p:cNvSpPr>
            <p:nvPr/>
          </p:nvSpPr>
          <p:spPr bwMode="auto">
            <a:xfrm>
              <a:off x="2448" y="2113"/>
              <a:ext cx="333" cy="0"/>
            </a:xfrm>
            <a:prstGeom prst="line">
              <a:avLst/>
            </a:prstGeom>
            <a:noFill/>
            <a:ln w="9525">
              <a:solidFill>
                <a:schemeClr val="tx1"/>
              </a:solidFill>
              <a:round/>
              <a:headEnd type="triangle" w="med" len="med"/>
              <a:tailEnd/>
            </a:ln>
          </p:spPr>
          <p:txBody>
            <a:bodyPr/>
            <a:lstStyle/>
            <a:p>
              <a:endParaRPr lang="en-GB"/>
            </a:p>
          </p:txBody>
        </p:sp>
        <p:graphicFrame>
          <p:nvGraphicFramePr>
            <p:cNvPr id="27" name="Object 26"/>
            <p:cNvGraphicFramePr>
              <a:graphicFrameLocks noChangeAspect="1"/>
            </p:cNvGraphicFramePr>
            <p:nvPr/>
          </p:nvGraphicFramePr>
          <p:xfrm>
            <a:off x="900" y="1613"/>
            <a:ext cx="1548" cy="1422"/>
          </p:xfrm>
          <a:graphic>
            <a:graphicData uri="http://schemas.openxmlformats.org/presentationml/2006/ole">
              <p:oleObj spid="_x0000_s1039" name="Bitmap Image" r:id="rId17" imgW="2457143" imgH="2257740" progId="PBrush">
                <p:embed/>
              </p:oleObj>
            </a:graphicData>
          </a:graphic>
        </p:graphicFrame>
      </p:grpSp>
      <p:graphicFrame>
        <p:nvGraphicFramePr>
          <p:cNvPr id="28" name="Object 27"/>
          <p:cNvGraphicFramePr>
            <a:graphicFrameLocks noChangeAspect="1"/>
          </p:cNvGraphicFramePr>
          <p:nvPr/>
        </p:nvGraphicFramePr>
        <p:xfrm>
          <a:off x="3806825" y="5916611"/>
          <a:ext cx="2486025" cy="2247900"/>
        </p:xfrm>
        <a:graphic>
          <a:graphicData uri="http://schemas.openxmlformats.org/presentationml/2006/ole">
            <p:oleObj spid="_x0000_s1040" name="Bitmap Image" r:id="rId18" imgW="2486372" imgH="2247619" progId="PBrush">
              <p:embed/>
            </p:oleObj>
          </a:graphicData>
        </a:graphic>
      </p:graphicFrame>
      <p:graphicFrame>
        <p:nvGraphicFramePr>
          <p:cNvPr id="29" name="Object 28"/>
          <p:cNvGraphicFramePr>
            <a:graphicFrameLocks noChangeAspect="1"/>
          </p:cNvGraphicFramePr>
          <p:nvPr/>
        </p:nvGraphicFramePr>
        <p:xfrm>
          <a:off x="3770313" y="5878514"/>
          <a:ext cx="2486025" cy="2257425"/>
        </p:xfrm>
        <a:graphic>
          <a:graphicData uri="http://schemas.openxmlformats.org/presentationml/2006/ole">
            <p:oleObj spid="_x0000_s1041" name="Bitmap Image" r:id="rId19" imgW="2486372" imgH="2257740" progId="PBrush">
              <p:embed/>
            </p:oleObj>
          </a:graphicData>
        </a:graphic>
      </p:graphicFrame>
      <p:grpSp>
        <p:nvGrpSpPr>
          <p:cNvPr id="30" name="Group 29"/>
          <p:cNvGrpSpPr>
            <a:grpSpLocks/>
          </p:cNvGrpSpPr>
          <p:nvPr/>
        </p:nvGrpSpPr>
        <p:grpSpPr bwMode="auto">
          <a:xfrm>
            <a:off x="6194422" y="6762749"/>
            <a:ext cx="1231900" cy="609600"/>
            <a:chOff x="2448" y="835"/>
            <a:chExt cx="776" cy="384"/>
          </a:xfrm>
        </p:grpSpPr>
        <p:sp>
          <p:nvSpPr>
            <p:cNvPr id="31" name="Line 30"/>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32" name="AutoShape 31"/>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33" name="Group 32"/>
          <p:cNvGrpSpPr>
            <a:grpSpLocks/>
          </p:cNvGrpSpPr>
          <p:nvPr/>
        </p:nvGrpSpPr>
        <p:grpSpPr bwMode="auto">
          <a:xfrm>
            <a:off x="7453310" y="6113461"/>
            <a:ext cx="3103562" cy="1790700"/>
            <a:chOff x="3197" y="2874"/>
            <a:chExt cx="1955" cy="1128"/>
          </a:xfrm>
        </p:grpSpPr>
        <p:graphicFrame>
          <p:nvGraphicFramePr>
            <p:cNvPr id="34" name="Object 33"/>
            <p:cNvGraphicFramePr>
              <a:graphicFrameLocks noChangeAspect="1"/>
            </p:cNvGraphicFramePr>
            <p:nvPr/>
          </p:nvGraphicFramePr>
          <p:xfrm>
            <a:off x="3658" y="2874"/>
            <a:ext cx="1494" cy="1128"/>
          </p:xfrm>
          <a:graphic>
            <a:graphicData uri="http://schemas.openxmlformats.org/presentationml/2006/ole">
              <p:oleObj spid="_x0000_s1042" name="Bitmap Image" r:id="rId20" imgW="2371429" imgH="1790476" progId="PBrush">
                <p:embed/>
              </p:oleObj>
            </a:graphicData>
          </a:graphic>
        </p:graphicFrame>
        <p:sp>
          <p:nvSpPr>
            <p:cNvPr id="35" name="Line 34"/>
            <p:cNvSpPr>
              <a:spLocks noChangeShapeType="1"/>
            </p:cNvSpPr>
            <p:nvPr/>
          </p:nvSpPr>
          <p:spPr bwMode="auto">
            <a:xfrm flipH="1">
              <a:off x="3197" y="3456"/>
              <a:ext cx="312" cy="0"/>
            </a:xfrm>
            <a:prstGeom prst="line">
              <a:avLst/>
            </a:prstGeom>
            <a:noFill/>
            <a:ln w="9525">
              <a:solidFill>
                <a:schemeClr val="tx1"/>
              </a:solidFill>
              <a:round/>
              <a:headEnd type="triangle" w="med" len="med"/>
              <a:tailEnd/>
            </a:ln>
          </p:spPr>
          <p:txBody>
            <a:bodyPr/>
            <a:lstStyle/>
            <a:p>
              <a:endParaRPr lang="en-GB"/>
            </a:p>
          </p:txBody>
        </p:sp>
      </p:grpSp>
      <p:sp>
        <p:nvSpPr>
          <p:cNvPr id="36" name="Text Box 35"/>
          <p:cNvSpPr txBox="1">
            <a:spLocks noChangeArrowheads="1"/>
          </p:cNvSpPr>
          <p:nvPr/>
        </p:nvSpPr>
        <p:spPr bwMode="auto">
          <a:xfrm>
            <a:off x="2381247" y="2343150"/>
            <a:ext cx="1417638" cy="1631181"/>
          </a:xfrm>
          <a:prstGeom prst="rect">
            <a:avLst/>
          </a:prstGeom>
          <a:noFill/>
          <a:ln w="9525">
            <a:noFill/>
            <a:miter lim="800000"/>
            <a:headEnd/>
            <a:tailEnd/>
          </a:ln>
        </p:spPr>
        <p:txBody>
          <a:bodyPr lIns="91405" tIns="45703" rIns="91405" bIns="45703">
            <a:spAutoFit/>
          </a:bodyPr>
          <a:lstStyle/>
          <a:p>
            <a:pPr>
              <a:spcBef>
                <a:spcPct val="50000"/>
              </a:spcBef>
              <a:tabLst>
                <a:tab pos="179322" algn="l"/>
              </a:tabLst>
            </a:pPr>
            <a:r>
              <a:rPr lang="en-US" sz="1000" b="1">
                <a:solidFill>
                  <a:schemeClr val="tx1"/>
                </a:solidFill>
                <a:latin typeface="Tahoma" pitchFamily="34" charset="0"/>
              </a:rPr>
              <a:t>Geometry</a:t>
            </a:r>
          </a:p>
          <a:p>
            <a:pPr>
              <a:spcBef>
                <a:spcPct val="50000"/>
              </a:spcBef>
              <a:tabLst>
                <a:tab pos="179322" algn="l"/>
              </a:tabLst>
            </a:pPr>
            <a:r>
              <a:rPr lang="en-US" sz="1000" b="1">
                <a:solidFill>
                  <a:schemeClr val="tx1"/>
                </a:solidFill>
                <a:latin typeface="Tahoma" pitchFamily="34" charset="0"/>
              </a:rPr>
              <a:t>	Physical</a:t>
            </a:r>
          </a:p>
          <a:p>
            <a:pPr>
              <a:spcBef>
                <a:spcPct val="50000"/>
              </a:spcBef>
              <a:tabLst>
                <a:tab pos="179322" algn="l"/>
              </a:tabLst>
            </a:pPr>
            <a:r>
              <a:rPr lang="en-US" sz="1000" b="1">
                <a:solidFill>
                  <a:schemeClr val="tx1"/>
                </a:solidFill>
                <a:latin typeface="Tahoma" pitchFamily="34" charset="0"/>
              </a:rPr>
              <a:t>	Analytical</a:t>
            </a:r>
          </a:p>
          <a:p>
            <a:pPr>
              <a:spcBef>
                <a:spcPct val="50000"/>
              </a:spcBef>
              <a:tabLst>
                <a:tab pos="179322" algn="l"/>
              </a:tabLst>
            </a:pPr>
            <a:r>
              <a:rPr lang="en-US" sz="1000" b="1">
                <a:solidFill>
                  <a:schemeClr val="tx1"/>
                </a:solidFill>
                <a:latin typeface="Tahoma" pitchFamily="34" charset="0"/>
              </a:rPr>
              <a:t>Loads</a:t>
            </a:r>
          </a:p>
          <a:p>
            <a:pPr>
              <a:spcBef>
                <a:spcPct val="50000"/>
              </a:spcBef>
              <a:tabLst>
                <a:tab pos="179322" algn="l"/>
              </a:tabLst>
            </a:pPr>
            <a:r>
              <a:rPr lang="en-US" sz="1000" b="1">
                <a:solidFill>
                  <a:schemeClr val="tx1"/>
                </a:solidFill>
                <a:latin typeface="Tahoma" pitchFamily="34" charset="0"/>
              </a:rPr>
              <a:t>Connectivity</a:t>
            </a:r>
          </a:p>
          <a:p>
            <a:pPr>
              <a:spcBef>
                <a:spcPct val="50000"/>
              </a:spcBef>
              <a:tabLst>
                <a:tab pos="179322" algn="l"/>
              </a:tabLst>
            </a:pPr>
            <a:r>
              <a:rPr lang="en-US" sz="1000" b="1">
                <a:solidFill>
                  <a:schemeClr val="tx1"/>
                </a:solidFill>
                <a:latin typeface="Tahoma" pitchFamily="34" charset="0"/>
              </a:rPr>
              <a:t>Material</a:t>
            </a:r>
          </a:p>
          <a:p>
            <a:pPr>
              <a:spcBef>
                <a:spcPct val="50000"/>
              </a:spcBef>
              <a:tabLst>
                <a:tab pos="179322" algn="l"/>
              </a:tabLst>
            </a:pPr>
            <a:r>
              <a:rPr lang="en-US" sz="1000" b="1">
                <a:solidFill>
                  <a:schemeClr val="tx1"/>
                </a:solidFill>
                <a:latin typeface="Tahoma" pitchFamily="34" charset="0"/>
              </a:rPr>
              <a:t>Project parameters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1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1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14"/>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12"/>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13"/>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9"/>
                                        </p:tgtEl>
                                        <p:attrNameLst>
                                          <p:attrName>style.visibility</p:attrName>
                                        </p:attrNameLst>
                                      </p:cBhvr>
                                      <p:to>
                                        <p:strVal val="visible"/>
                                      </p:to>
                                    </p:set>
                                  </p:childTnLst>
                                </p:cTn>
                              </p:par>
                              <p:par>
                                <p:cTn id="91" presetID="1" presetClass="exit" presetSubtype="0" fill="hold" nodeType="withEffect">
                                  <p:stCondLst>
                                    <p:cond delay="0"/>
                                  </p:stCondLst>
                                  <p:childTnLst>
                                    <p:set>
                                      <p:cBhvr>
                                        <p:cTn id="92" dur="1" fill="hold">
                                          <p:stCondLst>
                                            <p:cond delay="0"/>
                                          </p:stCondLst>
                                        </p:cTn>
                                        <p:tgtEl>
                                          <p:spTgt spid="28"/>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3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访问分析模型线</a:t>
            </a:r>
            <a:endParaRPr lang="en-US" dirty="0"/>
          </a:p>
        </p:txBody>
      </p:sp>
      <p:sp>
        <p:nvSpPr>
          <p:cNvPr id="3" name="Content Placeholder 2"/>
          <p:cNvSpPr>
            <a:spLocks noGrp="1"/>
          </p:cNvSpPr>
          <p:nvPr>
            <p:ph idx="1"/>
          </p:nvPr>
        </p:nvSpPr>
        <p:spPr>
          <a:xfrm>
            <a:off x="561975" y="2211387"/>
            <a:ext cx="11762080" cy="6699652"/>
          </a:xfrm>
        </p:spPr>
        <p:txBody>
          <a:bodyPr/>
          <a:lstStyle/>
          <a:p>
            <a:r>
              <a:rPr lang="en-US" dirty="0" err="1" smtClean="0"/>
              <a:t>GetAnalyticalModel</a:t>
            </a:r>
            <a:r>
              <a:rPr lang="en-US" dirty="0" smtClean="0"/>
              <a:t> </a:t>
            </a:r>
            <a:r>
              <a:rPr lang="zh-CN" altLang="en-US" dirty="0" smtClean="0"/>
              <a:t>是主要方法</a:t>
            </a:r>
            <a:endParaRPr lang="en-US" dirty="0" smtClean="0"/>
          </a:p>
          <a:p>
            <a:r>
              <a:rPr lang="zh-CN" altLang="en-US" dirty="0" smtClean="0"/>
              <a:t>所获取的分析模型线包含如下信息</a:t>
            </a:r>
            <a:endParaRPr lang="en-US" dirty="0" smtClean="0"/>
          </a:p>
          <a:p>
            <a:pPr lvl="2"/>
            <a:r>
              <a:rPr lang="zh-CN" altLang="en-US" dirty="0" smtClean="0"/>
              <a:t>位置</a:t>
            </a:r>
            <a:r>
              <a:rPr lang="en-US" dirty="0" smtClean="0"/>
              <a:t>, </a:t>
            </a:r>
            <a:r>
              <a:rPr lang="zh-CN" altLang="en-US" dirty="0" smtClean="0"/>
              <a:t>参数信息</a:t>
            </a:r>
            <a:r>
              <a:rPr lang="en-US" dirty="0" smtClean="0"/>
              <a:t> (projection, hard points, approximation, rigid links), </a:t>
            </a:r>
            <a:r>
              <a:rPr lang="zh-CN" altLang="en-US" dirty="0" smtClean="0"/>
              <a:t>支撑信息</a:t>
            </a:r>
            <a:r>
              <a:rPr lang="en-US" dirty="0" smtClean="0"/>
              <a:t> and </a:t>
            </a:r>
            <a:r>
              <a:rPr lang="zh-CN" altLang="en-US" dirty="0" smtClean="0"/>
              <a:t>位置调整信息</a:t>
            </a:r>
            <a:r>
              <a:rPr lang="en-US" dirty="0" smtClean="0"/>
              <a:t> (manual and automatic)</a:t>
            </a:r>
            <a:endParaRPr lang="en-US" dirty="0"/>
          </a:p>
        </p:txBody>
      </p:sp>
      <p:sp>
        <p:nvSpPr>
          <p:cNvPr id="4" name="Rectangle 3"/>
          <p:cNvSpPr/>
          <p:nvPr/>
        </p:nvSpPr>
        <p:spPr>
          <a:xfrm>
            <a:off x="561975" y="4573587"/>
            <a:ext cx="11887200" cy="4247317"/>
          </a:xfrm>
          <a:prstGeom prst="rect">
            <a:avLst/>
          </a:prstGeom>
          <a:solidFill>
            <a:schemeClr val="bg1">
              <a:lumMod val="85000"/>
            </a:schemeClr>
          </a:solidFill>
        </p:spPr>
        <p:txBody>
          <a:bodyPr wrap="square">
            <a:spAutoFit/>
          </a:bodyPr>
          <a:lstStyle/>
          <a:p>
            <a:r>
              <a:rPr lang="en-US" sz="1800" dirty="0" smtClean="0">
                <a:solidFill>
                  <a:srgbClr val="008000"/>
                </a:solidFill>
                <a:latin typeface="Courier New" pitchFamily="49" charset="0"/>
                <a:cs typeface="Courier New" pitchFamily="49" charset="0"/>
              </a:rPr>
              <a:t>  //Get the analytical model of the beam.</a:t>
            </a:r>
          </a:p>
          <a:p>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AnalyticalModel</a:t>
            </a:r>
            <a:r>
              <a:rPr lang="en-US" sz="1800" dirty="0" smtClean="0">
                <a:solidFill>
                  <a:srgbClr val="2B91AF"/>
                </a:solidFill>
                <a:latin typeface="Courier New" pitchFamily="49" charset="0"/>
                <a:cs typeface="Courier New" pitchFamily="49" charset="0"/>
              </a:rPr>
              <a:t> model = </a:t>
            </a:r>
            <a:r>
              <a:rPr lang="en-US" sz="1800" b="1" dirty="0" err="1" smtClean="0">
                <a:solidFill>
                  <a:srgbClr val="2B91AF"/>
                </a:solidFill>
                <a:latin typeface="Courier New" pitchFamily="49" charset="0"/>
                <a:cs typeface="Courier New" pitchFamily="49" charset="0"/>
              </a:rPr>
              <a:t>beam.GetAnalyticalModel</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//Get the analytical curve for column.</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dirty="0" err="1" smtClean="0">
                <a:solidFill>
                  <a:srgbClr val="0000FF"/>
                </a:solidFill>
                <a:latin typeface="Courier New" pitchFamily="49" charset="0"/>
                <a:cs typeface="Courier New" pitchFamily="49" charset="0"/>
              </a:rPr>
              <a:t>model.</a:t>
            </a:r>
            <a:r>
              <a:rPr lang="en-US" sz="1800" b="1" dirty="0" err="1" smtClean="0">
                <a:solidFill>
                  <a:srgbClr val="0000FF"/>
                </a:solidFill>
                <a:latin typeface="Courier New" pitchFamily="49" charset="0"/>
                <a:cs typeface="Courier New" pitchFamily="49" charset="0"/>
              </a:rPr>
              <a:t>IsSingleCurve</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Curve </a:t>
            </a:r>
            <a:r>
              <a:rPr lang="en-US" sz="1800" dirty="0" err="1" smtClean="0">
                <a:solidFill>
                  <a:srgbClr val="2B91AF"/>
                </a:solidFill>
                <a:latin typeface="Courier New" pitchFamily="49" charset="0"/>
                <a:cs typeface="Courier New" pitchFamily="49" charset="0"/>
              </a:rPr>
              <a:t>colCurve</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model.GetCurve</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 The structural beam's analytical model curve “ </a:t>
            </a:r>
          </a:p>
          <a:p>
            <a:r>
              <a:rPr lang="en-US" sz="1800" dirty="0" smtClean="0">
                <a:solidFill>
                  <a:srgbClr val="A31515"/>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RstUtils.ListCurve</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ref </a:t>
            </a:r>
            <a:r>
              <a:rPr lang="en-US" sz="1800" dirty="0" err="1" smtClean="0">
                <a:solidFill>
                  <a:srgbClr val="0000FF"/>
                </a:solidFill>
                <a:latin typeface="Courier New" pitchFamily="49" charset="0"/>
                <a:cs typeface="Courier New" pitchFamily="49" charset="0"/>
              </a:rPr>
              <a:t>colCurve</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endParaRPr lang="en-US" sz="1800" dirty="0" smtClean="0">
              <a:solidFill>
                <a:srgbClr val="0000FF"/>
              </a:solidFill>
              <a:latin typeface="Courier New" pitchFamily="49" charset="0"/>
              <a:cs typeface="Courier New" pitchFamily="49" charset="0"/>
            </a:endParaRP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//get the approximated property</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dirty="0" err="1" smtClean="0">
                <a:solidFill>
                  <a:srgbClr val="0000FF"/>
                </a:solidFill>
                <a:latin typeface="Courier New" pitchFamily="49" charset="0"/>
                <a:cs typeface="Courier New" pitchFamily="49" charset="0"/>
              </a:rPr>
              <a:t>model.</a:t>
            </a:r>
            <a:r>
              <a:rPr lang="en-US" sz="1800" b="1" dirty="0" err="1" smtClean="0">
                <a:solidFill>
                  <a:srgbClr val="0000FF"/>
                </a:solidFill>
                <a:latin typeface="Courier New" pitchFamily="49" charset="0"/>
                <a:cs typeface="Courier New" pitchFamily="49" charset="0"/>
              </a:rPr>
              <a:t>IsApproximated</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 The analytical model of this beam is approximated";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else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 The analytical model of this beam is non-approximated"; }</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访问支撑信息</a:t>
            </a:r>
            <a:endParaRPr lang="en-US" dirty="0"/>
          </a:p>
        </p:txBody>
      </p:sp>
      <p:sp>
        <p:nvSpPr>
          <p:cNvPr id="3" name="Content Placeholder 2"/>
          <p:cNvSpPr>
            <a:spLocks noGrp="1"/>
          </p:cNvSpPr>
          <p:nvPr>
            <p:ph idx="1"/>
          </p:nvPr>
        </p:nvSpPr>
        <p:spPr>
          <a:xfrm>
            <a:off x="561975" y="2211387"/>
            <a:ext cx="11762080" cy="6699652"/>
          </a:xfrm>
        </p:spPr>
        <p:txBody>
          <a:bodyPr/>
          <a:lstStyle/>
          <a:p>
            <a:r>
              <a:rPr lang="en-US" dirty="0" smtClean="0"/>
              <a:t>Access Support information from analytical model (line)</a:t>
            </a:r>
            <a:endParaRPr lang="en-US" dirty="0"/>
          </a:p>
        </p:txBody>
      </p:sp>
      <p:sp>
        <p:nvSpPr>
          <p:cNvPr id="4" name="Rectangle 3"/>
          <p:cNvSpPr/>
          <p:nvPr/>
        </p:nvSpPr>
        <p:spPr>
          <a:xfrm>
            <a:off x="561975" y="3049587"/>
            <a:ext cx="11887200" cy="4524315"/>
          </a:xfrm>
          <a:prstGeom prst="rect">
            <a:avLst/>
          </a:prstGeom>
          <a:solidFill>
            <a:schemeClr val="bg1">
              <a:lumMod val="85000"/>
            </a:schemeClr>
          </a:solidFill>
        </p:spPr>
        <p:txBody>
          <a:bodyPr wrap="square">
            <a:spAutoFit/>
          </a:bodyPr>
          <a:lstStyle/>
          <a:p>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AnalyticalModelSupport</a:t>
            </a:r>
            <a:r>
              <a:rPr lang="en-US" sz="1800" dirty="0" smtClean="0">
                <a:solidFill>
                  <a:srgbClr val="2B91AF"/>
                </a:solidFill>
                <a:latin typeface="Courier New" pitchFamily="49" charset="0"/>
                <a:cs typeface="Courier New" pitchFamily="49" charset="0"/>
              </a:rPr>
              <a:t>&gt; supports = </a:t>
            </a:r>
            <a:r>
              <a:rPr lang="en-US" sz="1800" b="1" dirty="0" err="1" smtClean="0">
                <a:solidFill>
                  <a:srgbClr val="2B91AF"/>
                </a:solidFill>
                <a:latin typeface="Courier New" pitchFamily="49" charset="0"/>
                <a:cs typeface="Courier New" pitchFamily="49" charset="0"/>
              </a:rPr>
              <a:t>model.GetAnalyticalModelSupports</a:t>
            </a:r>
            <a:r>
              <a:rPr lang="en-US" sz="1800" b="1" dirty="0" smtClean="0">
                <a:solidFill>
                  <a:srgbClr val="2B91AF"/>
                </a:solidFill>
                <a:latin typeface="Courier New" pitchFamily="49" charset="0"/>
                <a:cs typeface="Courier New" pitchFamily="49" charset="0"/>
              </a:rPr>
              <a:t>();</a:t>
            </a:r>
          </a:p>
          <a:p>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nThe</a:t>
            </a:r>
            <a:r>
              <a:rPr lang="en-US" sz="1800" dirty="0" smtClean="0">
                <a:solidFill>
                  <a:srgbClr val="A31515"/>
                </a:solidFill>
                <a:latin typeface="Courier New" pitchFamily="49" charset="0"/>
                <a:cs typeface="Courier New" pitchFamily="49" charset="0"/>
              </a:rPr>
              <a:t> beam has {0} support(s)", </a:t>
            </a:r>
            <a:r>
              <a:rPr lang="en-US" sz="1800" dirty="0" err="1" smtClean="0">
                <a:solidFill>
                  <a:srgbClr val="A31515"/>
                </a:solidFill>
                <a:latin typeface="Courier New" pitchFamily="49" charset="0"/>
                <a:cs typeface="Courier New" pitchFamily="49" charset="0"/>
              </a:rPr>
              <a:t>supports.Count</a:t>
            </a:r>
            <a:r>
              <a:rPr lang="en-US" sz="1800" dirty="0" smtClean="0">
                <a:solidFill>
                  <a:srgbClr val="A31515"/>
                </a:solidFill>
                <a:latin typeface="Courier New" pitchFamily="49" charset="0"/>
                <a:cs typeface="Courier New" pitchFamily="49" charset="0"/>
              </a:rPr>
              <a:t> );</a:t>
            </a:r>
          </a:p>
          <a:p>
            <a:endParaRPr lang="en-US" sz="1800" dirty="0" smtClean="0">
              <a:solidFill>
                <a:srgbClr val="0000FF"/>
              </a:solidFill>
              <a:latin typeface="Courier New" pitchFamily="49" charset="0"/>
              <a:cs typeface="Courier New" pitchFamily="49" charset="0"/>
            </a:endParaRPr>
          </a:p>
          <a:p>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AnalyticalModelSupport</a:t>
            </a:r>
            <a:r>
              <a:rPr lang="en-US" sz="1800" dirty="0" smtClean="0">
                <a:solidFill>
                  <a:srgbClr val="2B91AF"/>
                </a:solidFill>
                <a:latin typeface="Courier New" pitchFamily="49" charset="0"/>
                <a:cs typeface="Courier New" pitchFamily="49" charset="0"/>
              </a:rPr>
              <a:t> support </a:t>
            </a:r>
            <a:r>
              <a:rPr lang="en-US" sz="1800" dirty="0" smtClean="0">
                <a:solidFill>
                  <a:srgbClr val="0000FF"/>
                </a:solidFill>
                <a:latin typeface="Courier New" pitchFamily="49" charset="0"/>
                <a:cs typeface="Courier New" pitchFamily="49" charset="0"/>
              </a:rPr>
              <a:t>in supports )</a:t>
            </a:r>
          </a:p>
          <a:p>
            <a:r>
              <a:rPr lang="en-US" sz="1800" dirty="0" smtClean="0">
                <a:solidFill>
                  <a:srgbClr val="0000F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XYZ </a:t>
            </a:r>
            <a:r>
              <a:rPr lang="en-US" sz="1800" dirty="0" err="1" smtClean="0">
                <a:solidFill>
                  <a:srgbClr val="2B91AF"/>
                </a:solidFill>
                <a:latin typeface="Courier New" pitchFamily="49" charset="0"/>
                <a:cs typeface="Courier New" pitchFamily="49" charset="0"/>
              </a:rPr>
              <a:t>supportPt</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support.GetPoint</a:t>
            </a:r>
            <a:r>
              <a:rPr lang="en-US" sz="1800" b="1"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"\n  support#{0}  point:{1}; support type: {2}",</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nCounter</a:t>
            </a:r>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RstUtils.PointString</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supportPt</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support.GetSupportType</a:t>
            </a:r>
            <a:r>
              <a:rPr lang="en-US" sz="1800" b="1" dirty="0" smtClean="0">
                <a:solidFill>
                  <a:srgbClr val="2B91AF"/>
                </a:solidFill>
                <a:latin typeface="Courier New" pitchFamily="49" charset="0"/>
                <a:cs typeface="Courier New" pitchFamily="49" charset="0"/>
              </a:rPr>
              <a:t>()</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ToString</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idSupporter</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support.GetSupportingElement</a:t>
            </a:r>
            <a:r>
              <a:rPr lang="en-US" sz="1800" b="1"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Element </a:t>
            </a:r>
            <a:r>
              <a:rPr lang="en-US" sz="1800" dirty="0" err="1" smtClean="0">
                <a:solidFill>
                  <a:srgbClr val="2B91AF"/>
                </a:solidFill>
                <a:latin typeface="Courier New" pitchFamily="49" charset="0"/>
                <a:cs typeface="Courier New" pitchFamily="49" charset="0"/>
              </a:rPr>
              <a:t>elemSupporter</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doc.get_Element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idSupporter</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"\n  support#{0} is provided by a(n) {1}",</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nCounter</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elemSupporter.Category.Name.ToString</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sMsg</a:t>
            </a:r>
            <a:r>
              <a:rPr lang="en-US" sz="1800" dirty="0" smtClean="0">
                <a:solidFill>
                  <a:srgbClr val="A31515"/>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"\n  support#{0}'s support priority is ",</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nCounter</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support.GetPriority</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ToString</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访问刚域曲线</a:t>
            </a:r>
            <a:endParaRPr lang="en-US" dirty="0"/>
          </a:p>
        </p:txBody>
      </p:sp>
      <p:sp>
        <p:nvSpPr>
          <p:cNvPr id="3" name="Content Placeholder 2"/>
          <p:cNvSpPr>
            <a:spLocks noGrp="1"/>
          </p:cNvSpPr>
          <p:nvPr>
            <p:ph idx="1"/>
          </p:nvPr>
        </p:nvSpPr>
        <p:spPr/>
        <p:txBody>
          <a:bodyPr/>
          <a:lstStyle/>
          <a:p>
            <a:r>
              <a:rPr lang="en-US" dirty="0" smtClean="0"/>
              <a:t>Display the rigid link curve of a selected beam</a:t>
            </a:r>
          </a:p>
          <a:p>
            <a:endParaRPr lang="en-US" dirty="0" smtClean="0"/>
          </a:p>
          <a:p>
            <a:endParaRPr lang="en-US" dirty="0"/>
          </a:p>
        </p:txBody>
      </p:sp>
      <p:sp>
        <p:nvSpPr>
          <p:cNvPr id="4" name="Rectangle 3"/>
          <p:cNvSpPr/>
          <p:nvPr/>
        </p:nvSpPr>
        <p:spPr>
          <a:xfrm>
            <a:off x="561975" y="2897187"/>
            <a:ext cx="11811000" cy="5909310"/>
          </a:xfrm>
          <a:prstGeom prst="rect">
            <a:avLst/>
          </a:prstGeom>
          <a:solidFill>
            <a:schemeClr val="bg1">
              <a:lumMod val="85000"/>
            </a:schemeClr>
          </a:solidFill>
        </p:spPr>
        <p:txBody>
          <a:bodyPr wrap="square">
            <a:spAutoFit/>
          </a:bodyPr>
          <a:lstStyle/>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AnalyticalModel</a:t>
            </a:r>
            <a:r>
              <a:rPr lang="en-US" sz="1800" dirty="0" smtClean="0">
                <a:solidFill>
                  <a:srgbClr val="2B91AF"/>
                </a:solidFill>
                <a:latin typeface="Courier New" pitchFamily="49" charset="0"/>
                <a:cs typeface="Courier New" pitchFamily="49" charset="0"/>
              </a:rPr>
              <a:t> model = </a:t>
            </a:r>
            <a:r>
              <a:rPr lang="en-US" sz="1800" dirty="0" err="1" smtClean="0">
                <a:solidFill>
                  <a:srgbClr val="2B91AF"/>
                </a:solidFill>
                <a:latin typeface="Courier New" pitchFamily="49" charset="0"/>
                <a:cs typeface="Courier New" pitchFamily="49" charset="0"/>
              </a:rPr>
              <a:t>beam.</a:t>
            </a:r>
            <a:r>
              <a:rPr lang="en-US" sz="1800" b="1" dirty="0" err="1" smtClean="0">
                <a:solidFill>
                  <a:srgbClr val="2B91AF"/>
                </a:solidFill>
                <a:latin typeface="Courier New" pitchFamily="49" charset="0"/>
                <a:cs typeface="Courier New" pitchFamily="49" charset="0"/>
              </a:rPr>
              <a:t>GetAnalyticalModel</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dirty="0" err="1" smtClean="0">
                <a:solidFill>
                  <a:srgbClr val="0000FF"/>
                </a:solidFill>
                <a:latin typeface="Courier New" pitchFamily="49" charset="0"/>
                <a:cs typeface="Courier New" pitchFamily="49" charset="0"/>
              </a:rPr>
              <a:t>model.CanHaveRigidLinks</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"\r\</a:t>
            </a:r>
            <a:r>
              <a:rPr lang="en-US" sz="1800" dirty="0" err="1" smtClean="0">
                <a:solidFill>
                  <a:srgbClr val="A31515"/>
                </a:solidFill>
                <a:latin typeface="Courier New" pitchFamily="49" charset="0"/>
                <a:cs typeface="Courier New" pitchFamily="49" charset="0"/>
              </a:rPr>
              <a:t>nRigid</a:t>
            </a:r>
            <a:r>
              <a:rPr lang="en-US" sz="1800" dirty="0" smtClean="0">
                <a:solidFill>
                  <a:srgbClr val="A31515"/>
                </a:solidFill>
                <a:latin typeface="Courier New" pitchFamily="49" charset="0"/>
                <a:cs typeface="Courier New" pitchFamily="49" charset="0"/>
              </a:rPr>
              <a:t> Link START = ";</a:t>
            </a:r>
          </a:p>
          <a:p>
            <a:r>
              <a:rPr lang="en-US" sz="1800" dirty="0" smtClean="0">
                <a:solidFill>
                  <a:srgbClr val="A31515"/>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AnalyticalModelSelector</a:t>
            </a:r>
            <a:r>
              <a:rPr lang="en-US" sz="1800" dirty="0" smtClean="0">
                <a:solidFill>
                  <a:srgbClr val="2B91AF"/>
                </a:solidFill>
                <a:latin typeface="Courier New" pitchFamily="49" charset="0"/>
                <a:cs typeface="Courier New" pitchFamily="49" charset="0"/>
              </a:rPr>
              <a:t> selector = </a:t>
            </a:r>
            <a:r>
              <a:rPr lang="en-US" sz="1800"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AnalyticalModelSelector</a:t>
            </a:r>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AnalyticalCurveSelector.StartPoint</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Curve </a:t>
            </a:r>
            <a:r>
              <a:rPr lang="en-US" sz="1800" dirty="0" err="1" smtClean="0">
                <a:solidFill>
                  <a:srgbClr val="2B91AF"/>
                </a:solidFill>
                <a:latin typeface="Courier New" pitchFamily="49" charset="0"/>
                <a:cs typeface="Courier New" pitchFamily="49" charset="0"/>
              </a:rPr>
              <a:t>rigidLinkStart</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model.</a:t>
            </a:r>
            <a:r>
              <a:rPr lang="en-US" sz="1800" b="1" dirty="0" err="1" smtClean="0">
                <a:solidFill>
                  <a:srgbClr val="2B91AF"/>
                </a:solidFill>
                <a:latin typeface="Courier New" pitchFamily="49" charset="0"/>
                <a:cs typeface="Courier New" pitchFamily="49" charset="0"/>
              </a:rPr>
              <a:t>GetRigidLink</a:t>
            </a:r>
            <a:r>
              <a:rPr lang="en-US" sz="1800" dirty="0" smtClean="0">
                <a:solidFill>
                  <a:srgbClr val="2B91AF"/>
                </a:solidFill>
                <a:latin typeface="Courier New" pitchFamily="49" charset="0"/>
                <a:cs typeface="Courier New" pitchFamily="49" charset="0"/>
              </a:rPr>
              <a:t>( selector );</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null == </a:t>
            </a:r>
            <a:r>
              <a:rPr lang="en-US" sz="1800" dirty="0" err="1" smtClean="0">
                <a:solidFill>
                  <a:srgbClr val="0000FF"/>
                </a:solidFill>
                <a:latin typeface="Courier New" pitchFamily="49" charset="0"/>
                <a:cs typeface="Courier New" pitchFamily="49" charset="0"/>
              </a:rPr>
              <a:t>rigidLinkStart</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"None\r\n";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else</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RstUtils.ListCurve</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ref </a:t>
            </a:r>
            <a:r>
              <a:rPr lang="en-US" sz="1800" dirty="0" err="1" smtClean="0">
                <a:solidFill>
                  <a:srgbClr val="0000FF"/>
                </a:solidFill>
                <a:latin typeface="Courier New" pitchFamily="49" charset="0"/>
                <a:cs typeface="Courier New" pitchFamily="49" charset="0"/>
              </a:rPr>
              <a:t>rigidLinkStart</a:t>
            </a:r>
            <a:r>
              <a:rPr lang="en-US" sz="1800" dirty="0" smtClean="0">
                <a:solidFill>
                  <a:srgbClr val="0000FF"/>
                </a:solidFill>
                <a:latin typeface="Courier New" pitchFamily="49" charset="0"/>
                <a:cs typeface="Courier New" pitchFamily="49" charset="0"/>
              </a:rPr>
              <a:t> );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"\r\</a:t>
            </a:r>
            <a:r>
              <a:rPr lang="en-US" sz="1800" dirty="0" err="1" smtClean="0">
                <a:solidFill>
                  <a:srgbClr val="A31515"/>
                </a:solidFill>
                <a:latin typeface="Courier New" pitchFamily="49" charset="0"/>
                <a:cs typeface="Courier New" pitchFamily="49" charset="0"/>
              </a:rPr>
              <a:t>nRigid</a:t>
            </a:r>
            <a:r>
              <a:rPr lang="en-US" sz="1800" dirty="0" smtClean="0">
                <a:solidFill>
                  <a:srgbClr val="A31515"/>
                </a:solidFill>
                <a:latin typeface="Courier New" pitchFamily="49" charset="0"/>
                <a:cs typeface="Courier New" pitchFamily="49" charset="0"/>
              </a:rPr>
              <a:t> Link END   = ";</a:t>
            </a:r>
          </a:p>
          <a:p>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selector = </a:t>
            </a:r>
            <a:r>
              <a:rPr lang="en-US" sz="1800" dirty="0" smtClean="0">
                <a:solidFill>
                  <a:srgbClr val="0000FF"/>
                </a:solidFill>
                <a:latin typeface="Courier New" pitchFamily="49" charset="0"/>
                <a:cs typeface="Courier New" pitchFamily="49" charset="0"/>
              </a:rPr>
              <a:t>new </a:t>
            </a:r>
            <a:r>
              <a:rPr lang="en-US" sz="1800" dirty="0" err="1" smtClean="0">
                <a:solidFill>
                  <a:srgbClr val="2B91AF"/>
                </a:solidFill>
                <a:latin typeface="Courier New" pitchFamily="49" charset="0"/>
                <a:cs typeface="Courier New" pitchFamily="49" charset="0"/>
              </a:rPr>
              <a:t>AnalyticalModelSelector</a:t>
            </a:r>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AnalyticalCurveSelector.EndPoint</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Curve </a:t>
            </a:r>
            <a:r>
              <a:rPr lang="en-US" sz="1800" dirty="0" err="1" smtClean="0">
                <a:solidFill>
                  <a:srgbClr val="2B91AF"/>
                </a:solidFill>
                <a:latin typeface="Courier New" pitchFamily="49" charset="0"/>
                <a:cs typeface="Courier New" pitchFamily="49" charset="0"/>
              </a:rPr>
              <a:t>rigidLinkEnd</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model.GetRigidLink</a:t>
            </a:r>
            <a:r>
              <a:rPr lang="en-US" sz="1800" dirty="0" smtClean="0">
                <a:solidFill>
                  <a:srgbClr val="2B91AF"/>
                </a:solidFill>
                <a:latin typeface="Courier New" pitchFamily="49" charset="0"/>
                <a:cs typeface="Courier New" pitchFamily="49" charset="0"/>
              </a:rPr>
              <a:t>( selector );</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null == </a:t>
            </a:r>
            <a:r>
              <a:rPr lang="en-US" sz="1800" dirty="0" err="1" smtClean="0">
                <a:solidFill>
                  <a:srgbClr val="0000FF"/>
                </a:solidFill>
                <a:latin typeface="Courier New" pitchFamily="49" charset="0"/>
                <a:cs typeface="Courier New" pitchFamily="49" charset="0"/>
              </a:rPr>
              <a:t>rigidLinkEnd</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"None\r\n";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else</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RstUtils.ListCurve</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ref </a:t>
            </a:r>
            <a:r>
              <a:rPr lang="en-US" sz="1800" dirty="0" err="1" smtClean="0">
                <a:solidFill>
                  <a:srgbClr val="0000FF"/>
                </a:solidFill>
                <a:latin typeface="Courier New" pitchFamily="49" charset="0"/>
                <a:cs typeface="Courier New" pitchFamily="49" charset="0"/>
              </a:rPr>
              <a:t>rigidLinkEnd</a:t>
            </a:r>
            <a:r>
              <a:rPr lang="en-US" sz="1800" dirty="0" smtClean="0">
                <a:solidFill>
                  <a:srgbClr val="0000FF"/>
                </a:solidFill>
                <a:latin typeface="Courier New" pitchFamily="49" charset="0"/>
                <a:cs typeface="Courier New" pitchFamily="49" charset="0"/>
              </a:rPr>
              <a:t> );  }</a:t>
            </a:r>
          </a:p>
          <a:p>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RstUtils.InfoMsg</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endParaRPr lang="en-US" sz="1800" dirty="0">
              <a:latin typeface="Courier New" pitchFamily="49" charset="0"/>
              <a:cs typeface="Courier New" pitchFamily="49" charset="0"/>
            </a:endParaRPr>
          </a:p>
        </p:txBody>
      </p:sp>
      <p:pic>
        <p:nvPicPr>
          <p:cNvPr id="6" name="Picture 5"/>
          <p:cNvPicPr/>
          <p:nvPr/>
        </p:nvPicPr>
        <p:blipFill>
          <a:blip r:embed="rId3" cstate="print"/>
          <a:srcRect l="18250" t="26417" r="57438" b="61333"/>
          <a:stretch>
            <a:fillRect/>
          </a:stretch>
        </p:blipFill>
        <p:spPr bwMode="auto">
          <a:xfrm>
            <a:off x="8181975" y="7240587"/>
            <a:ext cx="4191000" cy="158374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altLang="zh-CN" dirty="0" smtClean="0"/>
              <a:t>RST API</a:t>
            </a:r>
            <a:r>
              <a:rPr lang="zh-CN" altLang="en-US" dirty="0" smtClean="0"/>
              <a:t>功能</a:t>
            </a:r>
            <a:endParaRPr lang="en-US" altLang="zh-CN" dirty="0" smtClean="0"/>
          </a:p>
          <a:p>
            <a:r>
              <a:rPr lang="en-US" altLang="zh-CN" dirty="0" smtClean="0"/>
              <a:t>RST</a:t>
            </a:r>
            <a:r>
              <a:rPr lang="zh-CN" altLang="en-US" dirty="0" smtClean="0"/>
              <a:t>基础知识</a:t>
            </a:r>
            <a:endParaRPr lang="en-US" dirty="0" smtClean="0"/>
          </a:p>
          <a:p>
            <a:pPr lvl="1"/>
            <a:r>
              <a:rPr lang="zh-CN" altLang="en-US" dirty="0" smtClean="0"/>
              <a:t>荷载和荷载工况</a:t>
            </a:r>
            <a:endParaRPr lang="en-US" dirty="0" smtClean="0"/>
          </a:p>
          <a:p>
            <a:pPr lvl="1"/>
            <a:r>
              <a:rPr lang="zh-CN" altLang="en-US" dirty="0" smtClean="0"/>
              <a:t>结构构件</a:t>
            </a:r>
            <a:endParaRPr lang="en-US" dirty="0" smtClean="0"/>
          </a:p>
          <a:p>
            <a:pPr lvl="1"/>
            <a:r>
              <a:rPr lang="zh-CN" altLang="en-US" dirty="0" smtClean="0"/>
              <a:t>结构分析模型</a:t>
            </a:r>
            <a:endParaRPr lang="en-US" dirty="0" smtClean="0"/>
          </a:p>
          <a:p>
            <a:pPr lvl="1"/>
            <a:r>
              <a:rPr lang="zh-CN" altLang="en-US" dirty="0" smtClean="0"/>
              <a:t>钢筋与配筋</a:t>
            </a:r>
            <a:endParaRPr lang="en-US" dirty="0" smtClean="0"/>
          </a:p>
          <a:p>
            <a:r>
              <a:rPr lang="en-US" dirty="0" smtClean="0"/>
              <a:t>Revit </a:t>
            </a:r>
            <a:r>
              <a:rPr lang="zh-CN" altLang="en-US" dirty="0" smtClean="0"/>
              <a:t>平台</a:t>
            </a:r>
            <a:r>
              <a:rPr lang="en-US" altLang="zh-CN" dirty="0" smtClean="0"/>
              <a:t>API</a:t>
            </a:r>
            <a:r>
              <a:rPr lang="zh-CN" altLang="en-US" dirty="0" smtClean="0"/>
              <a:t>在</a:t>
            </a:r>
            <a:r>
              <a:rPr lang="en-US" altLang="zh-CN" dirty="0" smtClean="0"/>
              <a:t>Revit </a:t>
            </a:r>
            <a:r>
              <a:rPr lang="zh-CN" altLang="en-US" dirty="0" smtClean="0"/>
              <a:t>结构中的应用</a:t>
            </a:r>
            <a:endParaRPr lang="en-US" dirty="0" smtClean="0"/>
          </a:p>
          <a:p>
            <a:pPr lvl="1"/>
            <a:r>
              <a:rPr lang="zh-CN" altLang="en-US" dirty="0" smtClean="0"/>
              <a:t>可视化分析显示</a:t>
            </a:r>
            <a:endParaRPr lang="en-US" dirty="0" smtClean="0"/>
          </a:p>
          <a:p>
            <a:pPr lvl="1"/>
            <a:r>
              <a:rPr lang="zh-CN" altLang="en-US" dirty="0" smtClean="0"/>
              <a:t>动态模型更新</a:t>
            </a:r>
            <a:endParaRPr lang="en-US" dirty="0" smtClean="0"/>
          </a:p>
          <a:p>
            <a:pPr lvl="1"/>
            <a:r>
              <a:rPr lang="en-US" dirty="0" smtClean="0"/>
              <a:t>Idling </a:t>
            </a:r>
            <a:r>
              <a:rPr lang="zh-CN" altLang="en-US" dirty="0" smtClean="0"/>
              <a:t>事件</a:t>
            </a:r>
            <a:endParaRPr lang="en-US" dirty="0" smtClean="0"/>
          </a:p>
          <a:p>
            <a:r>
              <a:rPr lang="en-US" dirty="0" smtClean="0"/>
              <a:t>Revit Structure (RST) 2012 API </a:t>
            </a:r>
            <a:r>
              <a:rPr lang="zh-CN" altLang="en-US" dirty="0" smtClean="0"/>
              <a:t>新功能</a:t>
            </a:r>
            <a:endParaRPr lang="en-US" dirty="0" smtClean="0"/>
          </a:p>
          <a:p>
            <a:pPr lvl="1"/>
            <a:endParaRPr lang="en-US" dirty="0" smtClean="0"/>
          </a:p>
          <a:p>
            <a:pPr lvl="1"/>
            <a:endParaRPr lang="en-US" dirty="0" smtClean="0"/>
          </a:p>
          <a:p>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编辑分析模型线</a:t>
            </a:r>
            <a:endParaRPr lang="en-US" dirty="0"/>
          </a:p>
        </p:txBody>
      </p:sp>
      <p:sp>
        <p:nvSpPr>
          <p:cNvPr id="3" name="Content Placeholder 2"/>
          <p:cNvSpPr>
            <a:spLocks noGrp="1"/>
          </p:cNvSpPr>
          <p:nvPr>
            <p:ph idx="1"/>
          </p:nvPr>
        </p:nvSpPr>
        <p:spPr/>
        <p:txBody>
          <a:bodyPr/>
          <a:lstStyle/>
          <a:p>
            <a:r>
              <a:rPr lang="en-US" dirty="0" smtClean="0"/>
              <a:t>Change projection and offset column’s analytical model </a:t>
            </a:r>
          </a:p>
          <a:p>
            <a:endParaRPr lang="en-US" dirty="0" smtClean="0"/>
          </a:p>
          <a:p>
            <a:endParaRPr lang="en-US" dirty="0"/>
          </a:p>
        </p:txBody>
      </p:sp>
      <p:sp>
        <p:nvSpPr>
          <p:cNvPr id="4" name="Rectangle 3"/>
          <p:cNvSpPr/>
          <p:nvPr/>
        </p:nvSpPr>
        <p:spPr>
          <a:xfrm>
            <a:off x="561975" y="2897187"/>
            <a:ext cx="11811000" cy="2585323"/>
          </a:xfrm>
          <a:prstGeom prst="rect">
            <a:avLst/>
          </a:prstGeom>
          <a:solidFill>
            <a:schemeClr val="bg1">
              <a:lumMod val="85000"/>
            </a:schemeClr>
          </a:solidFill>
        </p:spPr>
        <p:txBody>
          <a:bodyPr wrap="square">
            <a:spAutoFit/>
          </a:bodyPr>
          <a:lstStyle/>
          <a:p>
            <a:r>
              <a:rPr lang="en-US" sz="1800" dirty="0" smtClean="0">
                <a:latin typeface="Courier New" pitchFamily="49" charset="0"/>
                <a:cs typeface="Courier New" pitchFamily="49" charset="0"/>
              </a:rPr>
              <a:t>    model = </a:t>
            </a:r>
            <a:r>
              <a:rPr lang="en-US" sz="1800" dirty="0" err="1" smtClean="0">
                <a:latin typeface="Courier New" pitchFamily="49" charset="0"/>
                <a:cs typeface="Courier New" pitchFamily="49" charset="0"/>
              </a:rPr>
              <a:t>column.</a:t>
            </a:r>
            <a:r>
              <a:rPr lang="en-US" sz="1800" b="1" dirty="0" err="1" smtClean="0">
                <a:latin typeface="Courier New" pitchFamily="49" charset="0"/>
                <a:cs typeface="Courier New" pitchFamily="49" charset="0"/>
              </a:rPr>
              <a:t>GetAnalyticalModel</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//Some structural component's analytical model can be offset, for instance,</a:t>
            </a:r>
          </a:p>
          <a:p>
            <a:r>
              <a:rPr lang="en-US" sz="1800" dirty="0" smtClean="0">
                <a:solidFill>
                  <a:srgbClr val="008000"/>
                </a:solidFill>
                <a:latin typeface="Courier New" pitchFamily="49" charset="0"/>
                <a:cs typeface="Courier New" pitchFamily="49" charset="0"/>
              </a:rPr>
              <a:t>    // column but some cannot for example, beam. </a:t>
            </a:r>
          </a:p>
          <a:p>
            <a:r>
              <a:rPr lang="en-US" sz="1800" dirty="0" smtClean="0">
                <a:solidFill>
                  <a:srgbClr val="0000FF"/>
                </a:solidFill>
                <a:latin typeface="Courier New" pitchFamily="49" charset="0"/>
                <a:cs typeface="Courier New" pitchFamily="49" charset="0"/>
              </a:rPr>
              <a:t>    if( </a:t>
            </a:r>
            <a:r>
              <a:rPr lang="en-US" sz="1800" dirty="0" err="1" smtClean="0">
                <a:solidFill>
                  <a:srgbClr val="0000FF"/>
                </a:solidFill>
                <a:latin typeface="Courier New" pitchFamily="49" charset="0"/>
                <a:cs typeface="Courier New" pitchFamily="49" charset="0"/>
              </a:rPr>
              <a:t>model.</a:t>
            </a:r>
            <a:r>
              <a:rPr lang="en-US" sz="1800" b="1" dirty="0" err="1" smtClean="0">
                <a:solidFill>
                  <a:srgbClr val="0000FF"/>
                </a:solidFill>
                <a:latin typeface="Courier New" pitchFamily="49" charset="0"/>
                <a:cs typeface="Courier New" pitchFamily="49" charset="0"/>
              </a:rPr>
              <a:t>CanSetAnalyticalOffset</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//move the analytical model 3 feet along with X axis.</a:t>
            </a:r>
          </a:p>
          <a:p>
            <a:r>
              <a:rPr lang="en-US" sz="1800" dirty="0" smtClean="0">
                <a:solidFill>
                  <a:srgbClr val="008000"/>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model.</a:t>
            </a:r>
            <a:r>
              <a:rPr lang="en-US" sz="1800" b="1" dirty="0" err="1" smtClean="0">
                <a:solidFill>
                  <a:srgbClr val="0000FF"/>
                </a:solidFill>
                <a:latin typeface="Courier New" pitchFamily="49" charset="0"/>
                <a:cs typeface="Courier New" pitchFamily="49" charset="0"/>
              </a:rPr>
              <a:t>SetAnalyticalOffset</a:t>
            </a:r>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new </a:t>
            </a:r>
            <a:r>
              <a:rPr lang="en-US" sz="1800" dirty="0" smtClean="0">
                <a:solidFill>
                  <a:srgbClr val="2B91AF"/>
                </a:solidFill>
                <a:latin typeface="Courier New" pitchFamily="49" charset="0"/>
                <a:cs typeface="Courier New" pitchFamily="49" charset="0"/>
              </a:rPr>
              <a:t>XYZ( 3, 0, 0 ) );</a:t>
            </a:r>
          </a:p>
          <a:p>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doc.Regenerate</a:t>
            </a:r>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
        <p:nvSpPr>
          <p:cNvPr id="7" name="Rectangle 6"/>
          <p:cNvSpPr/>
          <p:nvPr/>
        </p:nvSpPr>
        <p:spPr>
          <a:xfrm>
            <a:off x="561975" y="6192658"/>
            <a:ext cx="11811000" cy="1200329"/>
          </a:xfrm>
          <a:prstGeom prst="rect">
            <a:avLst/>
          </a:prstGeom>
          <a:solidFill>
            <a:schemeClr val="bg1">
              <a:lumMod val="85000"/>
            </a:schemeClr>
          </a:solidFill>
        </p:spPr>
        <p:txBody>
          <a:bodyPr wrap="square">
            <a:spAutoFit/>
          </a:bodyPr>
          <a:lstStyle/>
          <a:p>
            <a:r>
              <a:rPr lang="en-US" sz="1800" dirty="0" smtClean="0">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//Change the projection type</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model.</a:t>
            </a:r>
            <a:r>
              <a:rPr lang="en-US" sz="1800" b="1" dirty="0" err="1" smtClean="0">
                <a:solidFill>
                  <a:srgbClr val="008000"/>
                </a:solidFill>
                <a:latin typeface="Courier New" pitchFamily="49" charset="0"/>
                <a:cs typeface="Courier New" pitchFamily="49" charset="0"/>
              </a:rPr>
              <a:t>SetAnalyticalProjectionType</a:t>
            </a:r>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AnalyticalDirection.VerticalTop</a:t>
            </a:r>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AnalyticalProjectionType.Top</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doc.Regenerate</a:t>
            </a:r>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程序演示：</a:t>
            </a:r>
            <a:r>
              <a:rPr lang="en-US" altLang="zh-CN" dirty="0" smtClean="0"/>
              <a:t> </a:t>
            </a:r>
            <a:r>
              <a:rPr lang="zh-CN" altLang="en-US" dirty="0" smtClean="0"/>
              <a:t>结构分析</a:t>
            </a:r>
            <a:r>
              <a:rPr lang="en-US" dirty="0" smtClean="0"/>
              <a:t> Link</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Structural Analysis Link</a:t>
            </a:r>
            <a:endParaRPr lang="en-US" dirty="0"/>
          </a:p>
        </p:txBody>
      </p:sp>
      <p:sp>
        <p:nvSpPr>
          <p:cNvPr id="3" name="Content Placeholder 2"/>
          <p:cNvSpPr>
            <a:spLocks noGrp="1"/>
          </p:cNvSpPr>
          <p:nvPr>
            <p:ph idx="1"/>
          </p:nvPr>
        </p:nvSpPr>
        <p:spPr/>
        <p:txBody>
          <a:bodyPr/>
          <a:lstStyle/>
          <a:p>
            <a:r>
              <a:rPr lang="en-US" dirty="0" smtClean="0"/>
              <a:t>Introduction</a:t>
            </a:r>
          </a:p>
          <a:p>
            <a:r>
              <a:rPr lang="en-US" dirty="0" smtClean="0"/>
              <a:t>Export and import</a:t>
            </a:r>
          </a:p>
          <a:p>
            <a:r>
              <a:rPr lang="en-US" dirty="0" smtClean="0"/>
              <a:t>Practical examples</a:t>
            </a:r>
          </a:p>
          <a:p>
            <a:r>
              <a:rPr lang="en-US" dirty="0" smtClean="0"/>
              <a:t>Sample application</a:t>
            </a:r>
          </a:p>
          <a:p>
            <a:endParaRPr lang="en-US" dirty="0"/>
          </a:p>
        </p:txBody>
      </p:sp>
      <p:pic>
        <p:nvPicPr>
          <p:cNvPr id="5" name="Picture 4"/>
          <p:cNvPicPr/>
          <p:nvPr/>
        </p:nvPicPr>
        <p:blipFill>
          <a:blip r:embed="rId3" cstate="print"/>
          <a:srcRect l="21438" t="33250" r="5437" b="26083"/>
          <a:stretch>
            <a:fillRect/>
          </a:stretch>
        </p:blipFill>
        <p:spPr bwMode="auto">
          <a:xfrm>
            <a:off x="1954499" y="4344987"/>
            <a:ext cx="11056651" cy="46116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 </a:t>
            </a:r>
            <a:br>
              <a:rPr lang="en-US" dirty="0" smtClean="0"/>
            </a:br>
            <a:r>
              <a:rPr lang="zh-CN" altLang="en-US" sz="2800" b="0" i="1" dirty="0" smtClean="0">
                <a:solidFill>
                  <a:schemeClr val="accent4">
                    <a:lumMod val="75000"/>
                  </a:schemeClr>
                </a:solidFill>
              </a:rPr>
              <a:t>介绍</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zh-CN" altLang="en-US" dirty="0" smtClean="0"/>
              <a:t>有很多种方式来设计这个</a:t>
            </a:r>
            <a:r>
              <a:rPr lang="en-US" altLang="zh-CN" dirty="0" smtClean="0"/>
              <a:t>link</a:t>
            </a:r>
            <a:endParaRPr lang="en-US" dirty="0" smtClean="0"/>
          </a:p>
          <a:p>
            <a:r>
              <a:rPr lang="zh-CN" altLang="en-US" dirty="0" smtClean="0"/>
              <a:t>多种应用场景考虑</a:t>
            </a:r>
            <a:endParaRPr lang="en-US" dirty="0" smtClean="0"/>
          </a:p>
          <a:p>
            <a:pPr lvl="2"/>
            <a:r>
              <a:rPr lang="zh-CN" altLang="en-US" dirty="0" smtClean="0"/>
              <a:t>哪些结构构件在两个程序间传递</a:t>
            </a:r>
            <a:endParaRPr lang="en-US" dirty="0" smtClean="0"/>
          </a:p>
          <a:p>
            <a:pPr lvl="2"/>
            <a:r>
              <a:rPr lang="zh-CN" altLang="en-US" dirty="0" smtClean="0"/>
              <a:t>哪种模型的修改会在任一个程序中都支持</a:t>
            </a:r>
            <a:endParaRPr lang="en-US" dirty="0" smtClean="0"/>
          </a:p>
          <a:p>
            <a:r>
              <a:rPr lang="zh-CN" altLang="en-US" dirty="0" smtClean="0"/>
              <a:t>第三方决定文件格式以及读写代码</a:t>
            </a:r>
            <a:endParaRPr lang="en-US" dirty="0" smtClean="0"/>
          </a:p>
          <a:p>
            <a:pPr lvl="2"/>
            <a:r>
              <a:rPr lang="en-US" dirty="0" smtClean="0"/>
              <a:t>Revit Structure API </a:t>
            </a:r>
            <a:r>
              <a:rPr lang="zh-CN" altLang="en-US" dirty="0" smtClean="0"/>
              <a:t>提供</a:t>
            </a:r>
            <a:r>
              <a:rPr lang="en-US" altLang="zh-CN" dirty="0" smtClean="0"/>
              <a:t>Rvt</a:t>
            </a:r>
            <a:r>
              <a:rPr lang="zh-CN" altLang="en-US" dirty="0" smtClean="0"/>
              <a:t>读写接口从第三方文件读写结构信息</a:t>
            </a:r>
            <a:endParaRPr lang="en-US" dirty="0" smtClean="0"/>
          </a:p>
          <a:p>
            <a:pPr lvl="2"/>
            <a:r>
              <a:rPr lang="en-US" dirty="0" smtClean="0"/>
              <a:t>RST </a:t>
            </a:r>
            <a:r>
              <a:rPr lang="zh-CN" altLang="en-US" dirty="0" smtClean="0"/>
              <a:t>没有预先设计读写程序</a:t>
            </a:r>
            <a:endParaRPr lang="en-US"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 </a:t>
            </a:r>
            <a:br>
              <a:rPr lang="en-US" dirty="0" smtClean="0"/>
            </a:br>
            <a:r>
              <a:rPr lang="zh-CN" altLang="en-US" sz="2800" b="0" i="1" dirty="0" smtClean="0">
                <a:solidFill>
                  <a:schemeClr val="accent4">
                    <a:lumMod val="75000"/>
                  </a:schemeClr>
                </a:solidFill>
              </a:rPr>
              <a:t>导出</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zh-CN" altLang="en-US" dirty="0" smtClean="0"/>
              <a:t>从</a:t>
            </a:r>
            <a:r>
              <a:rPr lang="en-US" altLang="zh-CN" dirty="0" smtClean="0"/>
              <a:t>Revit</a:t>
            </a:r>
            <a:r>
              <a:rPr lang="zh-CN" altLang="en-US" dirty="0" smtClean="0"/>
              <a:t>导出数据到第三方计算分析程序</a:t>
            </a:r>
            <a:endParaRPr lang="en-US" dirty="0" smtClean="0"/>
          </a:p>
          <a:p>
            <a:r>
              <a:rPr lang="zh-CN" altLang="en-US" dirty="0" smtClean="0"/>
              <a:t>使用</a:t>
            </a:r>
            <a:r>
              <a:rPr lang="en-US" altLang="zh-CN" dirty="0" smtClean="0"/>
              <a:t>Revit</a:t>
            </a:r>
            <a:r>
              <a:rPr lang="zh-CN" altLang="en-US" dirty="0" smtClean="0"/>
              <a:t>的二次开发命令导出相关数据</a:t>
            </a:r>
            <a:endParaRPr lang="en-US" dirty="0" smtClean="0"/>
          </a:p>
          <a:p>
            <a:r>
              <a:rPr lang="zh-CN" altLang="en-US" dirty="0" smtClean="0"/>
              <a:t>写入数据到中间文件中</a:t>
            </a:r>
            <a:endParaRPr lang="en-US" altLang="zh-CN" dirty="0" smtClean="0"/>
          </a:p>
          <a:p>
            <a:pPr marL="736460" lvl="4" indent="-282894">
              <a:spcBef>
                <a:spcPts val="499"/>
              </a:spcBef>
            </a:pPr>
            <a:r>
              <a:rPr lang="zh-CN" altLang="en-US" dirty="0" smtClean="0"/>
              <a:t>使用中间文件格式</a:t>
            </a:r>
            <a:r>
              <a:rPr lang="en-US" altLang="zh-CN" dirty="0" smtClean="0"/>
              <a:t>...</a:t>
            </a:r>
          </a:p>
          <a:p>
            <a:endParaRPr lang="en-US" dirty="0" smtClean="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 </a:t>
            </a:r>
            <a:br>
              <a:rPr lang="en-US" dirty="0" smtClean="0"/>
            </a:br>
            <a:r>
              <a:rPr lang="zh-CN" altLang="en-US" sz="2800" b="0" i="1" dirty="0" smtClean="0">
                <a:solidFill>
                  <a:schemeClr val="accent4">
                    <a:lumMod val="75000"/>
                  </a:schemeClr>
                </a:solidFill>
              </a:rPr>
              <a:t>导入</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zh-CN" altLang="en-US" dirty="0" smtClean="0"/>
              <a:t>开发另一个命令</a:t>
            </a:r>
            <a:endParaRPr lang="en-US" dirty="0" smtClean="0"/>
          </a:p>
          <a:p>
            <a:r>
              <a:rPr lang="zh-CN" altLang="en-US" dirty="0" smtClean="0"/>
              <a:t>根据中间文件格式，读取其中的结构信息</a:t>
            </a:r>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zh-CN" altLang="en-US" sz="2800" b="0" i="1" dirty="0" smtClean="0">
                <a:solidFill>
                  <a:schemeClr val="accent4">
                    <a:lumMod val="75000"/>
                  </a:schemeClr>
                </a:solidFill>
              </a:rPr>
              <a:t>实践例子</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GB" dirty="0" err="1" smtClean="0"/>
              <a:t>RstLink</a:t>
            </a:r>
            <a:endParaRPr lang="en-GB" dirty="0" smtClean="0"/>
          </a:p>
          <a:p>
            <a:pPr lvl="1"/>
            <a:r>
              <a:rPr lang="zh-CN" altLang="en-US" dirty="0" smtClean="0"/>
              <a:t>简单的演示程序</a:t>
            </a:r>
            <a:endParaRPr lang="en-GB" dirty="0" smtClean="0"/>
          </a:p>
          <a:p>
            <a:r>
              <a:rPr lang="en-GB" dirty="0" err="1" smtClean="0"/>
              <a:t>MidasLink</a:t>
            </a:r>
            <a:endParaRPr lang="en-GB" dirty="0" smtClean="0"/>
          </a:p>
          <a:p>
            <a:pPr lvl="1"/>
            <a:r>
              <a:rPr lang="zh-CN" altLang="en-US" dirty="0" smtClean="0"/>
              <a:t>简单，但是真实</a:t>
            </a:r>
            <a:endParaRPr lang="en-GB" dirty="0" smtClean="0"/>
          </a:p>
          <a:p>
            <a:r>
              <a:rPr lang="en-GB" dirty="0" err="1" smtClean="0"/>
              <a:t>FireRating</a:t>
            </a:r>
            <a:endParaRPr lang="en-GB" dirty="0" smtClean="0"/>
          </a:p>
          <a:p>
            <a:pPr lvl="1"/>
            <a:r>
              <a:rPr lang="en-US" dirty="0" smtClean="0"/>
              <a:t> </a:t>
            </a:r>
            <a:r>
              <a:rPr lang="zh-CN" altLang="en-US" dirty="0" smtClean="0"/>
              <a:t>与</a:t>
            </a:r>
            <a:r>
              <a:rPr lang="en-US" altLang="zh-CN" dirty="0" smtClean="0"/>
              <a:t>Excel</a:t>
            </a:r>
            <a:r>
              <a:rPr lang="zh-CN" altLang="en-US" dirty="0" smtClean="0"/>
              <a:t> 读入读出防火等级数据</a:t>
            </a:r>
            <a:endParaRPr lang="en-GB" dirty="0" smtClean="0"/>
          </a:p>
          <a:p>
            <a:r>
              <a:rPr lang="en-GB" dirty="0" err="1" smtClean="0"/>
              <a:t>RDBLink</a:t>
            </a:r>
            <a:endParaRPr lang="en-GB" dirty="0" smtClean="0"/>
          </a:p>
          <a:p>
            <a:pPr lvl="1"/>
            <a:r>
              <a:rPr lang="zh-CN" altLang="en-US" dirty="0" smtClean="0"/>
              <a:t>与数据库交换数据</a:t>
            </a:r>
            <a:endParaRPr lang="en-GB" dirty="0" smtClean="0"/>
          </a:p>
          <a:p>
            <a:r>
              <a:rPr lang="zh-CN" altLang="en-US" dirty="0" smtClean="0"/>
              <a:t>很多的商业应用程序</a:t>
            </a:r>
            <a:endParaRPr lang="en-GB" dirty="0" smtClean="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smtClean="0">
                <a:solidFill>
                  <a:schemeClr val="accent4">
                    <a:lumMod val="75000"/>
                  </a:schemeClr>
                </a:solidFill>
              </a:rPr>
              <a:t>Practical Example</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AutoCAD 2012 simulates A&amp;D 3rd party app</a:t>
            </a:r>
          </a:p>
          <a:p>
            <a:pPr lvl="1"/>
            <a:r>
              <a:rPr lang="en-US" dirty="0" smtClean="0"/>
              <a:t>AutoCAD.NET API utilities used on the 'other' side</a:t>
            </a:r>
          </a:p>
          <a:p>
            <a:pPr lvl="1"/>
            <a:r>
              <a:rPr lang="en-US" dirty="0" err="1" smtClean="0"/>
              <a:t>Xdata</a:t>
            </a:r>
            <a:r>
              <a:rPr lang="en-US" dirty="0" smtClean="0"/>
              <a:t> used to store Revit Structure specific info on standard AutoCAD entities</a:t>
            </a:r>
          </a:p>
          <a:p>
            <a:pPr lvl="1"/>
            <a:r>
              <a:rPr lang="en-US" dirty="0" smtClean="0"/>
              <a:t>AutoCAD Dynamic Properties COM API used for the link-specific UI within AutoCAD</a:t>
            </a:r>
          </a:p>
          <a:p>
            <a:r>
              <a:rPr lang="en-US" dirty="0" smtClean="0"/>
              <a:t>Intermediate, purpose designed XML</a:t>
            </a:r>
          </a:p>
          <a:p>
            <a:pPr lvl="1"/>
            <a:r>
              <a:rPr lang="en-US" dirty="0" smtClean="0"/>
              <a:t>Used in both directions</a:t>
            </a:r>
          </a:p>
          <a:p>
            <a:pPr lvl="1"/>
            <a:r>
              <a:rPr lang="en-US" dirty="0" smtClean="0"/>
              <a:t>For simplicity, based on .NET SOAP serialization</a:t>
            </a:r>
          </a:p>
          <a:p>
            <a:pPr lvl="1"/>
            <a:r>
              <a:rPr lang="en-US" dirty="0" smtClean="0"/>
              <a:t>Custom .NET neutral classes utilized by both sides' export/import commands</a:t>
            </a:r>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err="1" smtClean="0">
                <a:solidFill>
                  <a:schemeClr val="accent4">
                    <a:lumMod val="75000"/>
                  </a:schemeClr>
                </a:solidFill>
              </a:rPr>
              <a:t>RstLink</a:t>
            </a:r>
            <a:r>
              <a:rPr lang="en-US" sz="2800" b="0" i="1" dirty="0" smtClean="0">
                <a:solidFill>
                  <a:schemeClr val="accent4">
                    <a:lumMod val="75000"/>
                  </a:schemeClr>
                </a:solidFill>
              </a:rPr>
              <a:t> modules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err="1" smtClean="0"/>
              <a:t>RstLink</a:t>
            </a:r>
            <a:endParaRPr lang="en-US" dirty="0" smtClean="0"/>
          </a:p>
          <a:p>
            <a:pPr lvl="1"/>
            <a:r>
              <a:rPr lang="en-US" dirty="0" smtClean="0"/>
              <a:t>Helper </a:t>
            </a:r>
            <a:r>
              <a:rPr lang="en-US" dirty="0" err="1" smtClean="0"/>
              <a:t>dll</a:t>
            </a:r>
            <a:r>
              <a:rPr lang="en-US" dirty="0" smtClean="0"/>
              <a:t> shared by both </a:t>
            </a:r>
            <a:r>
              <a:rPr lang="en-US" dirty="0" err="1" smtClean="0"/>
              <a:t>acad</a:t>
            </a:r>
            <a:r>
              <a:rPr lang="en-US" dirty="0" smtClean="0"/>
              <a:t> and </a:t>
            </a:r>
            <a:r>
              <a:rPr lang="en-US" dirty="0" err="1" smtClean="0"/>
              <a:t>revit</a:t>
            </a:r>
            <a:r>
              <a:rPr lang="en-US" dirty="0" smtClean="0"/>
              <a:t> client</a:t>
            </a:r>
          </a:p>
          <a:p>
            <a:r>
              <a:rPr lang="en-US" dirty="0" err="1" smtClean="0"/>
              <a:t>RSLinkRevitClient</a:t>
            </a:r>
            <a:endParaRPr lang="en-US" dirty="0" smtClean="0"/>
          </a:p>
          <a:p>
            <a:pPr lvl="1"/>
            <a:r>
              <a:rPr lang="en-US" dirty="0" smtClean="0"/>
              <a:t>Revit command implementations</a:t>
            </a:r>
          </a:p>
          <a:p>
            <a:pPr lvl="1"/>
            <a:r>
              <a:rPr lang="en-US" dirty="0" err="1" smtClean="0"/>
              <a:t>RSLinkImport</a:t>
            </a:r>
            <a:r>
              <a:rPr lang="en-US" dirty="0" smtClean="0"/>
              <a:t>, </a:t>
            </a:r>
            <a:r>
              <a:rPr lang="en-US" dirty="0" err="1" smtClean="0"/>
              <a:t>RSLinkExport</a:t>
            </a:r>
            <a:r>
              <a:rPr lang="en-US" dirty="0" smtClean="0"/>
              <a:t>, </a:t>
            </a:r>
            <a:r>
              <a:rPr lang="en-US" dirty="0" err="1" smtClean="0"/>
              <a:t>RsLinkLiveLink</a:t>
            </a:r>
            <a:endParaRPr lang="en-US" dirty="0" smtClean="0"/>
          </a:p>
          <a:p>
            <a:r>
              <a:rPr lang="en-US" dirty="0" err="1" smtClean="0"/>
              <a:t>RSLinkAcadClient</a:t>
            </a:r>
            <a:endParaRPr lang="en-US" dirty="0" smtClean="0"/>
          </a:p>
          <a:p>
            <a:pPr lvl="1"/>
            <a:r>
              <a:rPr lang="en-US" dirty="0" smtClean="0"/>
              <a:t>AutoCAD client</a:t>
            </a:r>
          </a:p>
          <a:p>
            <a:pPr lvl="1"/>
            <a:r>
              <a:rPr lang="en-US" dirty="0" err="1" smtClean="0"/>
              <a:t>RSImport</a:t>
            </a:r>
            <a:r>
              <a:rPr lang="en-US" dirty="0" smtClean="0"/>
              <a:t>, </a:t>
            </a:r>
            <a:r>
              <a:rPr lang="en-US" dirty="0" err="1" smtClean="0"/>
              <a:t>RSExport</a:t>
            </a:r>
            <a:r>
              <a:rPr lang="en-US" dirty="0" smtClean="0"/>
              <a:t>, </a:t>
            </a:r>
            <a:r>
              <a:rPr lang="en-US" dirty="0" err="1" smtClean="0"/>
              <a:t>RSMakeMember</a:t>
            </a:r>
            <a:endParaRPr lang="en-US" dirty="0" smtClean="0"/>
          </a:p>
          <a:p>
            <a:r>
              <a:rPr lang="en-US" dirty="0" err="1" smtClean="0"/>
              <a:t>RSLinkAcadClientDynProps</a:t>
            </a:r>
            <a:endParaRPr lang="en-US" dirty="0" smtClean="0"/>
          </a:p>
          <a:p>
            <a:pPr lvl="1"/>
            <a:r>
              <a:rPr lang="en-US" dirty="0" smtClean="0"/>
              <a:t>Dynamic Revit properties for AutoCAD objects</a:t>
            </a:r>
          </a:p>
          <a:p>
            <a:endParaRPr lang="en-US" dirty="0" smtClean="0"/>
          </a:p>
          <a:p>
            <a:endParaRPr lang="en-US" dirty="0" smtClean="0"/>
          </a:p>
        </p:txBody>
      </p:sp>
      <p:pic>
        <p:nvPicPr>
          <p:cNvPr id="5" name="Picture 5" descr="rslink-07"/>
          <p:cNvPicPr>
            <a:picLocks noChangeAspect="1" noChangeArrowheads="1"/>
          </p:cNvPicPr>
          <p:nvPr/>
        </p:nvPicPr>
        <p:blipFill>
          <a:blip r:embed="rId3" cstate="print"/>
          <a:srcRect/>
          <a:stretch>
            <a:fillRect/>
          </a:stretch>
        </p:blipFill>
        <p:spPr bwMode="auto">
          <a:xfrm>
            <a:off x="9450606" y="3049587"/>
            <a:ext cx="3074769" cy="40751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err="1" smtClean="0">
                <a:solidFill>
                  <a:schemeClr val="accent4">
                    <a:lumMod val="75000"/>
                  </a:schemeClr>
                </a:solidFill>
              </a:rPr>
              <a:t>RstLink</a:t>
            </a:r>
            <a:r>
              <a:rPr lang="en-US" sz="2800" b="0" i="1" dirty="0" smtClean="0">
                <a:solidFill>
                  <a:schemeClr val="accent4">
                    <a:lumMod val="75000"/>
                  </a:schemeClr>
                </a:solidFill>
              </a:rPr>
              <a:t> Revit Export</a:t>
            </a:r>
            <a:endParaRPr lang="en-US" sz="2800" b="0" i="1" dirty="0">
              <a:solidFill>
                <a:schemeClr val="accent4">
                  <a:lumMod val="75000"/>
                </a:schemeClr>
              </a:solidFill>
            </a:endParaRPr>
          </a:p>
        </p:txBody>
      </p:sp>
      <p:pic>
        <p:nvPicPr>
          <p:cNvPr id="8" name="Content Placeholder 7"/>
          <p:cNvPicPr>
            <a:picLocks noGrp="1"/>
          </p:cNvPicPr>
          <p:nvPr>
            <p:ph idx="1"/>
          </p:nvPr>
        </p:nvPicPr>
        <p:blipFill>
          <a:blip r:embed="rId2" cstate="print"/>
          <a:srcRect l="22688" t="73084" r="20250" b="15583"/>
          <a:stretch>
            <a:fillRect/>
          </a:stretch>
        </p:blipFill>
        <p:spPr bwMode="auto">
          <a:xfrm>
            <a:off x="2771775" y="7240587"/>
            <a:ext cx="10230926" cy="1523962"/>
          </a:xfrm>
          <a:prstGeom prst="rect">
            <a:avLst/>
          </a:prstGeom>
          <a:noFill/>
          <a:ln w="9525">
            <a:noFill/>
            <a:miter lim="800000"/>
            <a:headEnd/>
            <a:tailEnd/>
          </a:ln>
        </p:spPr>
      </p:pic>
      <p:pic>
        <p:nvPicPr>
          <p:cNvPr id="9" name="Picture 8"/>
          <p:cNvPicPr/>
          <p:nvPr/>
        </p:nvPicPr>
        <p:blipFill>
          <a:blip r:embed="rId3" cstate="print"/>
          <a:srcRect l="21438" t="33250" r="5437" b="26083"/>
          <a:stretch>
            <a:fillRect/>
          </a:stretch>
        </p:blipFill>
        <p:spPr bwMode="auto">
          <a:xfrm>
            <a:off x="409575" y="2516187"/>
            <a:ext cx="11056651" cy="46116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RST API </a:t>
            </a:r>
            <a:r>
              <a:rPr lang="zh-CN" altLang="en-US" dirty="0" smtClean="0"/>
              <a:t>功能</a:t>
            </a:r>
            <a:endParaRPr lang="zh-CN" altLang="en-US" dirty="0"/>
          </a:p>
        </p:txBody>
      </p:sp>
      <p:sp>
        <p:nvSpPr>
          <p:cNvPr id="3" name="Content Placeholder 2"/>
          <p:cNvSpPr>
            <a:spLocks noGrp="1"/>
          </p:cNvSpPr>
          <p:nvPr>
            <p:ph idx="1"/>
          </p:nvPr>
        </p:nvSpPr>
        <p:spPr/>
        <p:txBody>
          <a:bodyPr/>
          <a:lstStyle/>
          <a:p>
            <a:r>
              <a:rPr lang="en-US" altLang="zh-CN" dirty="0" smtClean="0"/>
              <a:t>Structure</a:t>
            </a:r>
            <a:r>
              <a:rPr lang="zh-CN" altLang="en-US" dirty="0" smtClean="0"/>
              <a:t>对象的创建，读取，编辑</a:t>
            </a:r>
            <a:endParaRPr lang="en-US" altLang="zh-CN" dirty="0" smtClean="0"/>
          </a:p>
          <a:p>
            <a:pPr lvl="1"/>
            <a:r>
              <a:rPr lang="zh-CN" altLang="en-US" dirty="0" smtClean="0"/>
              <a:t>结构构件信息</a:t>
            </a:r>
            <a:endParaRPr lang="en-US" altLang="zh-CN" dirty="0" smtClean="0"/>
          </a:p>
          <a:p>
            <a:pPr lvl="1"/>
            <a:r>
              <a:rPr lang="zh-CN" altLang="en-US" dirty="0" smtClean="0"/>
              <a:t>荷载（点线面），荷载组合和工况</a:t>
            </a:r>
            <a:endParaRPr lang="en-US" altLang="zh-CN" dirty="0" smtClean="0"/>
          </a:p>
          <a:p>
            <a:pPr lvl="1"/>
            <a:r>
              <a:rPr lang="zh-CN" altLang="en-US" dirty="0" smtClean="0"/>
              <a:t>构件约束</a:t>
            </a:r>
            <a:endParaRPr lang="en-US" altLang="zh-CN" dirty="0" smtClean="0"/>
          </a:p>
          <a:p>
            <a:pPr lvl="1"/>
            <a:r>
              <a:rPr lang="zh-CN" altLang="en-US" dirty="0" smtClean="0"/>
              <a:t>分析模型线信息</a:t>
            </a:r>
            <a:endParaRPr lang="en-US" altLang="zh-CN" dirty="0" smtClean="0"/>
          </a:p>
          <a:p>
            <a:pPr lvl="1"/>
            <a:r>
              <a:rPr lang="zh-CN" altLang="en-US" dirty="0" smtClean="0"/>
              <a:t>构件之间的支撑关系（只读）</a:t>
            </a:r>
            <a:endParaRPr lang="en-US" altLang="zh-CN" dirty="0" smtClean="0"/>
          </a:p>
          <a:p>
            <a:pPr lvl="1"/>
            <a:r>
              <a:rPr lang="zh-CN" altLang="en-US" dirty="0" smtClean="0"/>
              <a:t>钢筋形状、钢筋</a:t>
            </a:r>
            <a:endParaRPr lang="zh-CN" alt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 </a:t>
            </a:r>
            <a:br>
              <a:rPr lang="en-US" dirty="0" smtClean="0"/>
            </a:br>
            <a:r>
              <a:rPr lang="en-US" sz="2800" b="0" i="1" dirty="0" err="1" smtClean="0">
                <a:solidFill>
                  <a:schemeClr val="accent4">
                    <a:lumMod val="75000"/>
                  </a:schemeClr>
                </a:solidFill>
              </a:rPr>
              <a:t>RstLink</a:t>
            </a:r>
            <a:r>
              <a:rPr lang="en-US" sz="2800" b="0" i="1" dirty="0" smtClean="0">
                <a:solidFill>
                  <a:schemeClr val="accent4">
                    <a:lumMod val="75000"/>
                  </a:schemeClr>
                </a:solidFill>
              </a:rPr>
              <a:t> AutoCAD Import</a:t>
            </a:r>
            <a:endParaRPr lang="en-US" sz="2800" b="0" i="1" dirty="0">
              <a:solidFill>
                <a:schemeClr val="accent4">
                  <a:lumMod val="75000"/>
                </a:schemeClr>
              </a:solidFill>
            </a:endParaRPr>
          </a:p>
        </p:txBody>
      </p:sp>
      <p:sp>
        <p:nvSpPr>
          <p:cNvPr id="5" name="Content Placeholder 4"/>
          <p:cNvSpPr>
            <a:spLocks noGrp="1"/>
          </p:cNvSpPr>
          <p:nvPr>
            <p:ph idx="1"/>
          </p:nvPr>
        </p:nvSpPr>
        <p:spPr/>
        <p:txBody>
          <a:bodyPr/>
          <a:lstStyle/>
          <a:p>
            <a:endParaRPr lang="en-US"/>
          </a:p>
        </p:txBody>
      </p:sp>
      <p:pic>
        <p:nvPicPr>
          <p:cNvPr id="7" name="Picture 6"/>
          <p:cNvPicPr/>
          <p:nvPr/>
        </p:nvPicPr>
        <p:blipFill>
          <a:blip r:embed="rId3" cstate="print"/>
          <a:srcRect l="18750" t="16000" r="18625" b="23000"/>
          <a:stretch>
            <a:fillRect/>
          </a:stretch>
        </p:blipFill>
        <p:spPr bwMode="auto">
          <a:xfrm>
            <a:off x="590550" y="2128685"/>
            <a:ext cx="8874958" cy="6483502"/>
          </a:xfrm>
          <a:prstGeom prst="rect">
            <a:avLst/>
          </a:prstGeom>
          <a:noFill/>
          <a:ln w="9525">
            <a:noFill/>
            <a:miter lim="800000"/>
            <a:headEnd/>
            <a:tailEnd/>
          </a:ln>
        </p:spPr>
      </p:pic>
      <p:pic>
        <p:nvPicPr>
          <p:cNvPr id="6" name="Picture 5"/>
          <p:cNvPicPr/>
          <p:nvPr/>
        </p:nvPicPr>
        <p:blipFill>
          <a:blip r:embed="rId4" cstate="print"/>
          <a:srcRect l="41250" t="42083" r="41250" b="46834"/>
          <a:stretch>
            <a:fillRect/>
          </a:stretch>
        </p:blipFill>
        <p:spPr bwMode="auto">
          <a:xfrm>
            <a:off x="9096375" y="7240587"/>
            <a:ext cx="3098133" cy="14716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smtClean="0">
                <a:solidFill>
                  <a:schemeClr val="accent4">
                    <a:lumMod val="75000"/>
                  </a:schemeClr>
                </a:solidFill>
              </a:rPr>
              <a:t>Modify Cross Section</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GB" dirty="0" smtClean="0"/>
              <a:t>Edit dynamic properties</a:t>
            </a:r>
          </a:p>
          <a:p>
            <a:r>
              <a:rPr lang="en-GB" dirty="0" smtClean="0"/>
              <a:t>Change cross section</a:t>
            </a:r>
          </a:p>
        </p:txBody>
      </p:sp>
      <p:pic>
        <p:nvPicPr>
          <p:cNvPr id="5" name="Picture 4"/>
          <p:cNvPicPr/>
          <p:nvPr/>
        </p:nvPicPr>
        <p:blipFill>
          <a:blip r:embed="rId2" cstate="print"/>
          <a:srcRect l="24250" t="27041" r="24750" b="16667"/>
          <a:stretch>
            <a:fillRect/>
          </a:stretch>
        </p:blipFill>
        <p:spPr bwMode="auto">
          <a:xfrm>
            <a:off x="4981575" y="2516187"/>
            <a:ext cx="7772400" cy="64341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a:blip r:embed="rId2" cstate="print"/>
          <a:srcRect l="18688" t="30417" r="7375" b="26917"/>
          <a:stretch>
            <a:fillRect/>
          </a:stretch>
        </p:blipFill>
        <p:spPr bwMode="auto">
          <a:xfrm>
            <a:off x="2766331" y="4116388"/>
            <a:ext cx="9954986" cy="44958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Analysis Link</a:t>
            </a:r>
            <a:br>
              <a:rPr lang="en-US" dirty="0" smtClean="0"/>
            </a:br>
            <a:r>
              <a:rPr lang="en-US" sz="2800" b="0" i="1" dirty="0" smtClean="0">
                <a:solidFill>
                  <a:schemeClr val="accent4">
                    <a:lumMod val="75000"/>
                  </a:schemeClr>
                </a:solidFill>
              </a:rPr>
              <a:t>Import Modified Data Into RST</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a:buNone/>
            </a:pPr>
            <a:r>
              <a:rPr lang="en-GB" dirty="0" err="1" smtClean="0"/>
              <a:t>RSExport</a:t>
            </a:r>
            <a:r>
              <a:rPr lang="en-GB" dirty="0" smtClean="0"/>
              <a:t> from AutoCAD</a:t>
            </a:r>
          </a:p>
          <a:p>
            <a:pPr>
              <a:buNone/>
            </a:pPr>
            <a:r>
              <a:rPr lang="en-GB" dirty="0" smtClean="0"/>
              <a:t>Import into Revit</a:t>
            </a:r>
          </a:p>
          <a:p>
            <a:pPr lvl="1"/>
            <a:r>
              <a:rPr lang="en-GB" dirty="0" smtClean="0"/>
              <a:t>Column type was swapped</a:t>
            </a:r>
          </a:p>
          <a:p>
            <a:pPr lvl="1"/>
            <a:r>
              <a:rPr lang="en-GB" dirty="0" smtClean="0"/>
              <a:t>New elements are ignored</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zh-CN" altLang="en-US" sz="2800" b="0" i="1" dirty="0" smtClean="0">
                <a:solidFill>
                  <a:schemeClr val="accent4">
                    <a:lumMod val="75000"/>
                  </a:schemeClr>
                </a:solidFill>
              </a:rPr>
              <a:t>结构计算软件</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ADAPT</a:t>
            </a:r>
          </a:p>
          <a:p>
            <a:pPr lvl="2">
              <a:buNone/>
            </a:pPr>
            <a:r>
              <a:rPr lang="en-US" dirty="0" smtClean="0">
                <a:hlinkClick r:id="rId3"/>
              </a:rPr>
              <a:t>www.adaptsoft.com/revitstructure</a:t>
            </a:r>
            <a:endParaRPr lang="en-US" dirty="0" smtClean="0"/>
          </a:p>
          <a:p>
            <a:r>
              <a:rPr lang="en-US" dirty="0" smtClean="0"/>
              <a:t>RISA</a:t>
            </a:r>
          </a:p>
          <a:p>
            <a:pPr lvl="2">
              <a:buNone/>
            </a:pPr>
            <a:r>
              <a:rPr lang="en-US" dirty="0" smtClean="0">
                <a:hlinkClick r:id="rId4"/>
              </a:rPr>
              <a:t>www.risatech.com/partner/revit_structure.asp</a:t>
            </a:r>
            <a:endParaRPr lang="en-US" dirty="0" smtClean="0"/>
          </a:p>
          <a:p>
            <a:r>
              <a:rPr lang="en-US" dirty="0" smtClean="0"/>
              <a:t>RAM</a:t>
            </a:r>
          </a:p>
          <a:p>
            <a:pPr lvl="2">
              <a:buNone/>
            </a:pPr>
            <a:r>
              <a:rPr lang="en-US" dirty="0" smtClean="0">
                <a:hlinkClick r:id="rId5"/>
              </a:rPr>
              <a:t>www.bentley.com/structural</a:t>
            </a:r>
            <a:endParaRPr lang="en-US" dirty="0" smtClean="0"/>
          </a:p>
          <a:p>
            <a:r>
              <a:rPr lang="en-US" dirty="0" smtClean="0"/>
              <a:t>CSC</a:t>
            </a:r>
          </a:p>
          <a:p>
            <a:r>
              <a:rPr lang="en-US" dirty="0" smtClean="0"/>
              <a:t>MIDAS – </a:t>
            </a:r>
            <a:r>
              <a:rPr lang="en-US" dirty="0" err="1" smtClean="0"/>
              <a:t>MidasLink</a:t>
            </a:r>
            <a:r>
              <a:rPr lang="en-US" dirty="0" smtClean="0"/>
              <a:t> subscription module</a:t>
            </a:r>
          </a:p>
          <a:p>
            <a:r>
              <a:rPr lang="en-US" dirty="0" smtClean="0"/>
              <a:t>ROBOBAT – recently acquired by Autodesk</a:t>
            </a:r>
          </a:p>
          <a:p>
            <a:pPr lvl="2">
              <a:buNone/>
            </a:pPr>
            <a:r>
              <a:rPr lang="en-US" dirty="0" smtClean="0">
                <a:hlinkClick r:id="rId6"/>
              </a:rPr>
              <a:t>http://www.extensions4revit.com/n/e4r</a:t>
            </a:r>
            <a:endParaRPr lang="en-US" dirty="0" smtClean="0"/>
          </a:p>
          <a:p>
            <a:r>
              <a:rPr lang="en-US" dirty="0" smtClean="0"/>
              <a:t>Analysis Partners site: </a:t>
            </a:r>
          </a:p>
          <a:p>
            <a:pPr lvl="2">
              <a:buNone/>
            </a:pPr>
            <a:r>
              <a:rPr lang="en-US" dirty="0" smtClean="0">
                <a:hlinkClick r:id="rId7"/>
              </a:rPr>
              <a:t>http://usa.autodesk.com/adsk/servlet/index?siteID=123112&amp;id=9727285#content2</a:t>
            </a:r>
            <a:endParaRPr lang="en-US" dirty="0" smtClean="0"/>
          </a:p>
          <a:p>
            <a:pPr lvl="2">
              <a:buNone/>
            </a:pPr>
            <a:endParaRPr lang="en-US" dirty="0" smtClean="0"/>
          </a:p>
          <a:p>
            <a:pPr lvl="2">
              <a:buNone/>
            </a:pPr>
            <a:endParaRPr lang="en-US" dirty="0" smtClean="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Rebar</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RST </a:t>
            </a:r>
            <a:r>
              <a:rPr lang="zh-CN" altLang="en-US" dirty="0" smtClean="0"/>
              <a:t>配筋</a:t>
            </a:r>
            <a:r>
              <a:rPr lang="en-US" dirty="0" smtClean="0"/>
              <a:t/>
            </a:r>
            <a:br>
              <a:rPr lang="en-US" dirty="0" smtClean="0"/>
            </a:br>
            <a:r>
              <a:rPr lang="en-US" sz="2800" b="0" i="1" dirty="0" smtClean="0">
                <a:solidFill>
                  <a:schemeClr val="accent4">
                    <a:lumMod val="75000"/>
                  </a:schemeClr>
                </a:solidFill>
              </a:rPr>
              <a:t>Workflow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a:p>
        </p:txBody>
      </p:sp>
      <p:sp>
        <p:nvSpPr>
          <p:cNvPr id="4" name="Oval 3"/>
          <p:cNvSpPr>
            <a:spLocks noChangeAspect="1" noChangeArrowheads="1"/>
          </p:cNvSpPr>
          <p:nvPr/>
        </p:nvSpPr>
        <p:spPr bwMode="auto">
          <a:xfrm>
            <a:off x="3390898" y="2363787"/>
            <a:ext cx="5443538" cy="2813050"/>
          </a:xfrm>
          <a:prstGeom prst="ellipse">
            <a:avLst/>
          </a:prstGeom>
          <a:gradFill rotWithShape="1">
            <a:gsLst>
              <a:gs pos="0">
                <a:srgbClr val="FF0000"/>
              </a:gs>
              <a:gs pos="100000">
                <a:srgbClr val="7600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solidFill>
                  <a:schemeClr val="bg1"/>
                </a:solidFill>
              </a:rPr>
              <a:t>Revit Structure 3D </a:t>
            </a:r>
          </a:p>
          <a:p>
            <a:pPr algn="ctr"/>
            <a:r>
              <a:rPr lang="en-US" sz="1800" b="1" dirty="0">
                <a:solidFill>
                  <a:schemeClr val="bg1"/>
                </a:solidFill>
              </a:rPr>
              <a:t>Object Model</a:t>
            </a:r>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p:txBody>
      </p:sp>
      <p:sp>
        <p:nvSpPr>
          <p:cNvPr id="5" name="Line 4"/>
          <p:cNvSpPr>
            <a:spLocks noChangeShapeType="1"/>
          </p:cNvSpPr>
          <p:nvPr/>
        </p:nvSpPr>
        <p:spPr bwMode="auto">
          <a:xfrm>
            <a:off x="3675062" y="3130549"/>
            <a:ext cx="4851400" cy="0"/>
          </a:xfrm>
          <a:prstGeom prst="line">
            <a:avLst/>
          </a:prstGeom>
          <a:noFill/>
          <a:ln w="25400">
            <a:solidFill>
              <a:schemeClr val="bg1"/>
            </a:solidFill>
            <a:round/>
            <a:headEnd/>
            <a:tailEnd/>
          </a:ln>
        </p:spPr>
        <p:txBody>
          <a:bodyPr lIns="91417" tIns="45709" rIns="91417" bIns="45709"/>
          <a:lstStyle/>
          <a:p>
            <a:endParaRPr lang="en-GB" dirty="0"/>
          </a:p>
        </p:txBody>
      </p:sp>
      <p:sp>
        <p:nvSpPr>
          <p:cNvPr id="6" name="Text Box 5"/>
          <p:cNvSpPr txBox="1">
            <a:spLocks noChangeArrowheads="1"/>
          </p:cNvSpPr>
          <p:nvPr/>
        </p:nvSpPr>
        <p:spPr bwMode="auto">
          <a:xfrm>
            <a:off x="3994148" y="3343275"/>
            <a:ext cx="1881208" cy="373544"/>
          </a:xfrm>
          <a:prstGeom prst="rect">
            <a:avLst/>
          </a:prstGeom>
          <a:noFill/>
          <a:ln w="9525">
            <a:noFill/>
            <a:miter lim="800000"/>
            <a:headEnd/>
            <a:tailEnd/>
          </a:ln>
        </p:spPr>
        <p:txBody>
          <a:bodyPr wrap="none" lIns="91417" tIns="45709" rIns="91417" bIns="45709">
            <a:spAutoFit/>
          </a:bodyPr>
          <a:lstStyle/>
          <a:p>
            <a:r>
              <a:rPr lang="en-US" sz="1800" b="1" dirty="0">
                <a:solidFill>
                  <a:schemeClr val="bg1"/>
                </a:solidFill>
              </a:rPr>
              <a:t>Physical Model</a:t>
            </a:r>
          </a:p>
        </p:txBody>
      </p:sp>
      <p:sp>
        <p:nvSpPr>
          <p:cNvPr id="7" name="Text Box 6"/>
          <p:cNvSpPr txBox="1">
            <a:spLocks noChangeArrowheads="1"/>
          </p:cNvSpPr>
          <p:nvPr/>
        </p:nvSpPr>
        <p:spPr bwMode="auto">
          <a:xfrm>
            <a:off x="6400799" y="3343275"/>
            <a:ext cx="2036769" cy="373544"/>
          </a:xfrm>
          <a:prstGeom prst="rect">
            <a:avLst/>
          </a:prstGeom>
          <a:noFill/>
          <a:ln w="9525">
            <a:noFill/>
            <a:miter lim="800000"/>
            <a:headEnd/>
            <a:tailEnd/>
          </a:ln>
        </p:spPr>
        <p:txBody>
          <a:bodyPr wrap="none" lIns="91417" tIns="45709" rIns="91417" bIns="45709">
            <a:spAutoFit/>
          </a:bodyPr>
          <a:lstStyle/>
          <a:p>
            <a:r>
              <a:rPr lang="en-US" sz="1800" b="1" dirty="0">
                <a:solidFill>
                  <a:schemeClr val="bg1"/>
                </a:solidFill>
              </a:rPr>
              <a:t>Analytical Model</a:t>
            </a:r>
          </a:p>
        </p:txBody>
      </p:sp>
      <p:sp>
        <p:nvSpPr>
          <p:cNvPr id="8" name="Text Box 7"/>
          <p:cNvSpPr txBox="1">
            <a:spLocks noChangeArrowheads="1"/>
          </p:cNvSpPr>
          <p:nvPr/>
        </p:nvSpPr>
        <p:spPr bwMode="auto">
          <a:xfrm>
            <a:off x="6051548" y="4241800"/>
            <a:ext cx="2103438" cy="396875"/>
          </a:xfrm>
          <a:prstGeom prst="rect">
            <a:avLst/>
          </a:prstGeom>
          <a:noFill/>
          <a:ln w="9525">
            <a:noFill/>
            <a:miter lim="800000"/>
            <a:headEnd/>
            <a:tailEnd/>
          </a:ln>
        </p:spPr>
        <p:txBody>
          <a:bodyPr wrap="none" lIns="91417" tIns="45709" rIns="91417" bIns="45709">
            <a:spAutoFit/>
          </a:bodyPr>
          <a:lstStyle/>
          <a:p>
            <a:r>
              <a:rPr lang="en-US" sz="2000" b="1" i="1" u="sng" dirty="0">
                <a:solidFill>
                  <a:schemeClr val="bg1"/>
                </a:solidFill>
              </a:rPr>
              <a:t>3D Rebar Model</a:t>
            </a:r>
          </a:p>
        </p:txBody>
      </p:sp>
      <p:sp>
        <p:nvSpPr>
          <p:cNvPr id="9" name="Line 8"/>
          <p:cNvSpPr>
            <a:spLocks noChangeShapeType="1"/>
          </p:cNvSpPr>
          <p:nvPr/>
        </p:nvSpPr>
        <p:spPr bwMode="auto">
          <a:xfrm>
            <a:off x="2797175" y="3530599"/>
            <a:ext cx="119697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10" name="Line 9"/>
          <p:cNvSpPr>
            <a:spLocks noChangeShapeType="1"/>
          </p:cNvSpPr>
          <p:nvPr/>
        </p:nvSpPr>
        <p:spPr bwMode="auto">
          <a:xfrm>
            <a:off x="3516312" y="4217987"/>
            <a:ext cx="5187950" cy="0"/>
          </a:xfrm>
          <a:prstGeom prst="line">
            <a:avLst/>
          </a:prstGeom>
          <a:noFill/>
          <a:ln w="25400">
            <a:solidFill>
              <a:schemeClr val="bg1"/>
            </a:solidFill>
            <a:round/>
            <a:headEnd/>
            <a:tailEnd/>
          </a:ln>
        </p:spPr>
        <p:txBody>
          <a:bodyPr lIns="91417" tIns="45709" rIns="91417" bIns="45709"/>
          <a:lstStyle/>
          <a:p>
            <a:endParaRPr lang="en-GB" dirty="0"/>
          </a:p>
        </p:txBody>
      </p:sp>
      <p:sp>
        <p:nvSpPr>
          <p:cNvPr id="11" name="Line 10"/>
          <p:cNvSpPr>
            <a:spLocks noChangeShapeType="1"/>
          </p:cNvSpPr>
          <p:nvPr/>
        </p:nvSpPr>
        <p:spPr bwMode="auto">
          <a:xfrm>
            <a:off x="5808661" y="3530599"/>
            <a:ext cx="611187"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2" name="Text Box 11"/>
          <p:cNvSpPr txBox="1">
            <a:spLocks noChangeArrowheads="1"/>
          </p:cNvSpPr>
          <p:nvPr/>
        </p:nvSpPr>
        <p:spPr bwMode="auto">
          <a:xfrm>
            <a:off x="2041524" y="3209926"/>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13" name="Oval 12"/>
          <p:cNvSpPr>
            <a:spLocks noChangeAspect="1" noChangeArrowheads="1"/>
          </p:cNvSpPr>
          <p:nvPr/>
        </p:nvSpPr>
        <p:spPr bwMode="auto">
          <a:xfrm>
            <a:off x="9450388" y="3125787"/>
            <a:ext cx="1398587" cy="1352550"/>
          </a:xfrm>
          <a:prstGeom prst="ellipse">
            <a:avLst/>
          </a:prstGeom>
          <a:gradFill rotWithShape="1">
            <a:gsLst>
              <a:gs pos="0">
                <a:srgbClr val="00FF00"/>
              </a:gs>
              <a:gs pos="100000">
                <a:srgbClr val="0076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solidFill>
                  <a:schemeClr val="bg1"/>
                </a:solidFill>
              </a:rPr>
              <a:t>3</a:t>
            </a:r>
            <a:r>
              <a:rPr lang="en-US" sz="1800" b="1" baseline="30000" dirty="0">
                <a:solidFill>
                  <a:schemeClr val="bg1"/>
                </a:solidFill>
              </a:rPr>
              <a:t>rd</a:t>
            </a:r>
            <a:r>
              <a:rPr lang="en-US" sz="1800" b="1" dirty="0">
                <a:solidFill>
                  <a:schemeClr val="bg1"/>
                </a:solidFill>
              </a:rPr>
              <a:t> Party</a:t>
            </a:r>
          </a:p>
          <a:p>
            <a:pPr algn="ctr"/>
            <a:r>
              <a:rPr lang="en-US" sz="1800" b="1" dirty="0">
                <a:solidFill>
                  <a:schemeClr val="bg1"/>
                </a:solidFill>
              </a:rPr>
              <a:t>Analysis</a:t>
            </a:r>
          </a:p>
          <a:p>
            <a:pPr algn="ctr"/>
            <a:r>
              <a:rPr lang="en-US" sz="1800" b="1" dirty="0">
                <a:solidFill>
                  <a:schemeClr val="bg1"/>
                </a:solidFill>
              </a:rPr>
              <a:t>Design</a:t>
            </a:r>
          </a:p>
        </p:txBody>
      </p:sp>
      <p:sp>
        <p:nvSpPr>
          <p:cNvPr id="14" name="Line 13"/>
          <p:cNvSpPr>
            <a:spLocks noChangeShapeType="1"/>
          </p:cNvSpPr>
          <p:nvPr/>
        </p:nvSpPr>
        <p:spPr bwMode="auto">
          <a:xfrm>
            <a:off x="8388348" y="3525837"/>
            <a:ext cx="1201738"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5" name="Line 14"/>
          <p:cNvSpPr>
            <a:spLocks noChangeShapeType="1"/>
          </p:cNvSpPr>
          <p:nvPr/>
        </p:nvSpPr>
        <p:spPr bwMode="auto">
          <a:xfrm flipV="1">
            <a:off x="5394325" y="4106862"/>
            <a:ext cx="4195763" cy="11112"/>
          </a:xfrm>
          <a:prstGeom prst="line">
            <a:avLst/>
          </a:prstGeom>
          <a:noFill/>
          <a:ln w="38100">
            <a:solidFill>
              <a:srgbClr val="0000FF"/>
            </a:solidFill>
            <a:round/>
            <a:headEnd/>
            <a:tailEnd/>
          </a:ln>
        </p:spPr>
        <p:txBody>
          <a:bodyPr lIns="91417" tIns="45709" rIns="91417" bIns="45709"/>
          <a:lstStyle/>
          <a:p>
            <a:endParaRPr lang="en-GB" dirty="0"/>
          </a:p>
        </p:txBody>
      </p:sp>
      <p:sp>
        <p:nvSpPr>
          <p:cNvPr id="16" name="Line 15"/>
          <p:cNvSpPr>
            <a:spLocks noChangeShapeType="1"/>
          </p:cNvSpPr>
          <p:nvPr/>
        </p:nvSpPr>
        <p:spPr bwMode="auto">
          <a:xfrm flipV="1">
            <a:off x="5413373" y="3709989"/>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7" name="Line 16"/>
          <p:cNvSpPr>
            <a:spLocks noChangeShapeType="1"/>
          </p:cNvSpPr>
          <p:nvPr/>
        </p:nvSpPr>
        <p:spPr bwMode="auto">
          <a:xfrm flipV="1">
            <a:off x="7429498" y="3709989"/>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8" name="Line 17"/>
          <p:cNvSpPr>
            <a:spLocks noChangeShapeType="1"/>
          </p:cNvSpPr>
          <p:nvPr/>
        </p:nvSpPr>
        <p:spPr bwMode="auto">
          <a:xfrm>
            <a:off x="4872036" y="3709987"/>
            <a:ext cx="0" cy="1719262"/>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9" name="Text Box 18"/>
          <p:cNvSpPr txBox="1">
            <a:spLocks noChangeArrowheads="1"/>
          </p:cNvSpPr>
          <p:nvPr/>
        </p:nvSpPr>
        <p:spPr bwMode="auto">
          <a:xfrm>
            <a:off x="3565523" y="5429250"/>
            <a:ext cx="2624138" cy="373544"/>
          </a:xfrm>
          <a:prstGeom prst="rect">
            <a:avLst/>
          </a:prstGeom>
          <a:gradFill rotWithShape="1">
            <a:gsLst>
              <a:gs pos="0">
                <a:srgbClr val="3B003B"/>
              </a:gs>
              <a:gs pos="50000">
                <a:srgbClr val="800080"/>
              </a:gs>
              <a:gs pos="100000">
                <a:srgbClr val="3B003B"/>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Concrete Drawings</a:t>
            </a:r>
          </a:p>
        </p:txBody>
      </p:sp>
      <p:sp>
        <p:nvSpPr>
          <p:cNvPr id="20" name="Line 19"/>
          <p:cNvSpPr>
            <a:spLocks noChangeShapeType="1"/>
          </p:cNvSpPr>
          <p:nvPr/>
        </p:nvSpPr>
        <p:spPr bwMode="auto">
          <a:xfrm>
            <a:off x="5689598" y="5821364"/>
            <a:ext cx="0" cy="63023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21" name="Text Box 20"/>
          <p:cNvSpPr txBox="1">
            <a:spLocks noChangeArrowheads="1"/>
          </p:cNvSpPr>
          <p:nvPr/>
        </p:nvSpPr>
        <p:spPr bwMode="auto">
          <a:xfrm>
            <a:off x="4926011" y="6454775"/>
            <a:ext cx="1150937"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Specific Rebar Details</a:t>
            </a:r>
          </a:p>
        </p:txBody>
      </p:sp>
      <p:sp>
        <p:nvSpPr>
          <p:cNvPr id="22" name="Line 21"/>
          <p:cNvSpPr>
            <a:spLocks noChangeShapeType="1"/>
          </p:cNvSpPr>
          <p:nvPr/>
        </p:nvSpPr>
        <p:spPr bwMode="auto">
          <a:xfrm>
            <a:off x="2922586" y="6462712"/>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23" name="Text Box 22"/>
          <p:cNvSpPr txBox="1">
            <a:spLocks noChangeArrowheads="1"/>
          </p:cNvSpPr>
          <p:nvPr/>
        </p:nvSpPr>
        <p:spPr bwMode="auto">
          <a:xfrm>
            <a:off x="6286498" y="6454775"/>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Specific Rebar Details</a:t>
            </a:r>
          </a:p>
        </p:txBody>
      </p:sp>
      <p:sp>
        <p:nvSpPr>
          <p:cNvPr id="24" name="Text Box 23"/>
          <p:cNvSpPr txBox="1">
            <a:spLocks noChangeArrowheads="1"/>
          </p:cNvSpPr>
          <p:nvPr/>
        </p:nvSpPr>
        <p:spPr bwMode="auto">
          <a:xfrm>
            <a:off x="9009061" y="6454775"/>
            <a:ext cx="1150937" cy="923307"/>
          </a:xfrm>
          <a:prstGeom prst="rect">
            <a:avLst/>
          </a:prstGeom>
          <a:gradFill rotWithShape="1">
            <a:gsLst>
              <a:gs pos="0">
                <a:srgbClr val="454545"/>
              </a:gs>
              <a:gs pos="50000">
                <a:srgbClr val="969696"/>
              </a:gs>
              <a:gs pos="100000">
                <a:srgbClr val="454545"/>
              </a:gs>
            </a:gsLst>
            <a:lin ang="5400000" scaled="1"/>
          </a:gradFill>
          <a:ln w="25400">
            <a:solidFill>
              <a:schemeClr val="bg1"/>
            </a:solidFill>
            <a:prstDash val="sysDot"/>
            <a:miter lim="800000"/>
            <a:headEnd/>
            <a:tailEnd/>
          </a:ln>
        </p:spPr>
        <p:txBody>
          <a:bodyPr lIns="91417" tIns="45709" rIns="91417" bIns="45709">
            <a:spAutoFit/>
          </a:bodyPr>
          <a:lstStyle/>
          <a:p>
            <a:pPr algn="ctr"/>
            <a:r>
              <a:rPr lang="en-US" sz="1800" b="1" dirty="0">
                <a:solidFill>
                  <a:schemeClr val="bg1"/>
                </a:solidFill>
              </a:rPr>
              <a:t>Shop</a:t>
            </a:r>
          </a:p>
          <a:p>
            <a:pPr algn="ctr"/>
            <a:r>
              <a:rPr lang="en-US" sz="1800" b="1" dirty="0">
                <a:solidFill>
                  <a:schemeClr val="bg1"/>
                </a:solidFill>
              </a:rPr>
              <a:t>Drawing</a:t>
            </a:r>
          </a:p>
          <a:p>
            <a:pPr algn="ctr"/>
            <a:endParaRPr lang="en-US" sz="1800" b="1" dirty="0"/>
          </a:p>
        </p:txBody>
      </p:sp>
      <p:sp>
        <p:nvSpPr>
          <p:cNvPr id="25" name="Text Box 24"/>
          <p:cNvSpPr txBox="1">
            <a:spLocks noChangeArrowheads="1"/>
          </p:cNvSpPr>
          <p:nvPr/>
        </p:nvSpPr>
        <p:spPr bwMode="auto">
          <a:xfrm>
            <a:off x="3565523" y="6454775"/>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Typical Rebar Details</a:t>
            </a:r>
          </a:p>
        </p:txBody>
      </p:sp>
      <p:sp>
        <p:nvSpPr>
          <p:cNvPr id="26" name="Text Box 25"/>
          <p:cNvSpPr txBox="1">
            <a:spLocks noChangeArrowheads="1"/>
          </p:cNvSpPr>
          <p:nvPr/>
        </p:nvSpPr>
        <p:spPr bwMode="auto">
          <a:xfrm>
            <a:off x="7646986" y="6451600"/>
            <a:ext cx="1150937" cy="923307"/>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3D Design</a:t>
            </a:r>
          </a:p>
          <a:p>
            <a:pPr algn="ctr"/>
            <a:r>
              <a:rPr lang="en-US" sz="1800" b="1" dirty="0">
                <a:solidFill>
                  <a:schemeClr val="bg1"/>
                </a:solidFill>
              </a:rPr>
              <a:t>QTO</a:t>
            </a:r>
          </a:p>
        </p:txBody>
      </p:sp>
      <p:sp>
        <p:nvSpPr>
          <p:cNvPr id="27" name="Text Box 26"/>
          <p:cNvSpPr txBox="1">
            <a:spLocks noChangeArrowheads="1"/>
          </p:cNvSpPr>
          <p:nvPr/>
        </p:nvSpPr>
        <p:spPr bwMode="auto">
          <a:xfrm>
            <a:off x="2041524" y="5999163"/>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28" name="Line 27"/>
          <p:cNvSpPr>
            <a:spLocks noChangeShapeType="1"/>
          </p:cNvSpPr>
          <p:nvPr/>
        </p:nvSpPr>
        <p:spPr bwMode="auto">
          <a:xfrm>
            <a:off x="2922588" y="6159499"/>
            <a:ext cx="2471737" cy="0"/>
          </a:xfrm>
          <a:prstGeom prst="line">
            <a:avLst/>
          </a:prstGeom>
          <a:noFill/>
          <a:ln w="44450">
            <a:solidFill>
              <a:schemeClr val="accent2">
                <a:lumMod val="60000"/>
                <a:lumOff val="40000"/>
              </a:schemeClr>
            </a:solidFill>
            <a:round/>
            <a:headEnd/>
            <a:tailEnd/>
          </a:ln>
        </p:spPr>
        <p:txBody>
          <a:bodyPr lIns="91417" tIns="45709" rIns="91417" bIns="45709"/>
          <a:lstStyle/>
          <a:p>
            <a:pPr>
              <a:defRPr/>
            </a:pPr>
            <a:endParaRPr lang="en-US" dirty="0"/>
          </a:p>
        </p:txBody>
      </p:sp>
      <p:sp>
        <p:nvSpPr>
          <p:cNvPr id="29" name="Line 28"/>
          <p:cNvSpPr>
            <a:spLocks noChangeShapeType="1"/>
          </p:cNvSpPr>
          <p:nvPr/>
        </p:nvSpPr>
        <p:spPr bwMode="auto">
          <a:xfrm>
            <a:off x="5375273" y="6159499"/>
            <a:ext cx="0" cy="29210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30" name="Line 29"/>
          <p:cNvSpPr>
            <a:spLocks noChangeShapeType="1"/>
          </p:cNvSpPr>
          <p:nvPr/>
        </p:nvSpPr>
        <p:spPr bwMode="auto">
          <a:xfrm>
            <a:off x="6864348" y="4813300"/>
            <a:ext cx="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31" name="Line 30"/>
          <p:cNvSpPr>
            <a:spLocks noChangeShapeType="1"/>
          </p:cNvSpPr>
          <p:nvPr/>
        </p:nvSpPr>
        <p:spPr bwMode="auto">
          <a:xfrm>
            <a:off x="7646986" y="4813300"/>
            <a:ext cx="62865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32" name="Line 31"/>
          <p:cNvSpPr>
            <a:spLocks noChangeShapeType="1"/>
          </p:cNvSpPr>
          <p:nvPr/>
        </p:nvSpPr>
        <p:spPr bwMode="auto">
          <a:xfrm>
            <a:off x="7940673" y="4678362"/>
            <a:ext cx="1649413" cy="1636712"/>
          </a:xfrm>
          <a:prstGeom prst="line">
            <a:avLst/>
          </a:prstGeom>
          <a:noFill/>
          <a:ln w="44450">
            <a:solidFill>
              <a:schemeClr val="bg2"/>
            </a:solidFill>
            <a:prstDash val="sysDot"/>
            <a:round/>
            <a:headEnd/>
            <a:tailEnd type="triangle" w="med" len="med"/>
          </a:ln>
        </p:spPr>
        <p:txBody>
          <a:bodyPr lIns="91417" tIns="45709" rIns="91417" bIns="45709"/>
          <a:lstStyle/>
          <a:p>
            <a:endParaRPr lang="en-GB" dirty="0"/>
          </a:p>
        </p:txBody>
      </p:sp>
      <p:sp>
        <p:nvSpPr>
          <p:cNvPr id="33" name="Line 32"/>
          <p:cNvSpPr>
            <a:spLocks noChangeShapeType="1"/>
          </p:cNvSpPr>
          <p:nvPr/>
        </p:nvSpPr>
        <p:spPr bwMode="auto">
          <a:xfrm flipH="1">
            <a:off x="8154986" y="4267199"/>
            <a:ext cx="1435100" cy="211138"/>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34" name="Line 33"/>
          <p:cNvSpPr>
            <a:spLocks noChangeShapeType="1"/>
          </p:cNvSpPr>
          <p:nvPr/>
        </p:nvSpPr>
        <p:spPr bwMode="auto">
          <a:xfrm>
            <a:off x="2797174" y="4443413"/>
            <a:ext cx="3279775" cy="14287"/>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35" name="Text Box 34"/>
          <p:cNvSpPr txBox="1">
            <a:spLocks noChangeArrowheads="1"/>
          </p:cNvSpPr>
          <p:nvPr/>
        </p:nvSpPr>
        <p:spPr bwMode="auto">
          <a:xfrm>
            <a:off x="2041524" y="4122738"/>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36" name="Line 35"/>
          <p:cNvSpPr>
            <a:spLocks noChangeShapeType="1"/>
          </p:cNvSpPr>
          <p:nvPr/>
        </p:nvSpPr>
        <p:spPr bwMode="auto">
          <a:xfrm>
            <a:off x="9077325" y="8667749"/>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37" name="Text Box 36"/>
          <p:cNvSpPr txBox="1">
            <a:spLocks noChangeArrowheads="1"/>
          </p:cNvSpPr>
          <p:nvPr/>
        </p:nvSpPr>
        <p:spPr bwMode="auto">
          <a:xfrm>
            <a:off x="9674225" y="8535987"/>
            <a:ext cx="850900" cy="274638"/>
          </a:xfrm>
          <a:prstGeom prst="rect">
            <a:avLst/>
          </a:prstGeom>
          <a:noFill/>
          <a:ln w="9525">
            <a:noFill/>
            <a:miter lim="800000"/>
            <a:headEnd/>
            <a:tailEnd/>
          </a:ln>
        </p:spPr>
        <p:txBody>
          <a:bodyPr lIns="91417" tIns="45709" rIns="91417" bIns="45709">
            <a:spAutoFit/>
          </a:bodyPr>
          <a:lstStyle/>
          <a:p>
            <a:pPr>
              <a:defRPr/>
            </a:pPr>
            <a:r>
              <a:rPr lang="en-US" sz="1200" b="1" dirty="0">
                <a:solidFill>
                  <a:schemeClr val="accent2">
                    <a:lumMod val="60000"/>
                    <a:lumOff val="40000"/>
                  </a:schemeClr>
                </a:solidFill>
              </a:rPr>
              <a:t>Manual</a:t>
            </a:r>
          </a:p>
        </p:txBody>
      </p:sp>
      <p:sp>
        <p:nvSpPr>
          <p:cNvPr id="38" name="Line 37"/>
          <p:cNvSpPr>
            <a:spLocks noChangeShapeType="1"/>
          </p:cNvSpPr>
          <p:nvPr/>
        </p:nvSpPr>
        <p:spPr bwMode="auto">
          <a:xfrm>
            <a:off x="10709275" y="8667749"/>
            <a:ext cx="593725"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39" name="Text Box 38"/>
          <p:cNvSpPr txBox="1">
            <a:spLocks noChangeArrowheads="1"/>
          </p:cNvSpPr>
          <p:nvPr/>
        </p:nvSpPr>
        <p:spPr bwMode="auto">
          <a:xfrm>
            <a:off x="11306175" y="8535987"/>
            <a:ext cx="1085850" cy="274638"/>
          </a:xfrm>
          <a:prstGeom prst="rect">
            <a:avLst/>
          </a:prstGeom>
          <a:noFill/>
          <a:ln w="9525">
            <a:noFill/>
            <a:miter lim="800000"/>
            <a:headEnd/>
            <a:tailEnd/>
          </a:ln>
        </p:spPr>
        <p:txBody>
          <a:bodyPr lIns="91417" tIns="45709" rIns="91417" bIns="45709">
            <a:spAutoFit/>
          </a:bodyPr>
          <a:lstStyle/>
          <a:p>
            <a:r>
              <a:rPr lang="en-US" sz="1200" b="1" dirty="0">
                <a:solidFill>
                  <a:srgbClr val="0000FF"/>
                </a:solidFill>
              </a:rPr>
              <a:t>Automated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3" grpId="0" animBg="1"/>
      <p:bldP spid="25" grpId="0" animBg="1"/>
      <p:bldP spid="26" grpId="0" animBg="1"/>
      <p:bldP spid="27" grpId="0"/>
      <p:bldP spid="30" grpId="0" animBg="1"/>
      <p:bldP spid="31" grpId="0" animBg="1"/>
      <p:bldP spid="32" grpId="0" animBg="1"/>
      <p:bldP spid="33" grpId="0" animBg="1"/>
      <p:bldP spid="3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a:t>
            </a:r>
            <a:r>
              <a:rPr lang="zh-CN" altLang="en-US" dirty="0" smtClean="0"/>
              <a:t>钢筋模型</a:t>
            </a:r>
            <a:endParaRPr lang="en-US" dirty="0"/>
          </a:p>
        </p:txBody>
      </p:sp>
      <p:sp>
        <p:nvSpPr>
          <p:cNvPr id="3" name="Content Placeholder 2"/>
          <p:cNvSpPr>
            <a:spLocks noGrp="1"/>
          </p:cNvSpPr>
          <p:nvPr>
            <p:ph idx="1"/>
          </p:nvPr>
        </p:nvSpPr>
        <p:spPr>
          <a:xfrm>
            <a:off x="593725" y="1677987"/>
            <a:ext cx="11762080" cy="7168156"/>
          </a:xfrm>
        </p:spPr>
        <p:txBody>
          <a:bodyPr/>
          <a:lstStyle/>
          <a:p>
            <a:pPr lvl="1"/>
            <a:r>
              <a:rPr lang="en-US" dirty="0" smtClean="0"/>
              <a:t>Revit Structure </a:t>
            </a:r>
            <a:r>
              <a:rPr lang="zh-CN" altLang="en-US" dirty="0" smtClean="0"/>
              <a:t>的</a:t>
            </a:r>
            <a:r>
              <a:rPr lang="en-US" altLang="zh-CN" dirty="0" smtClean="0"/>
              <a:t>3D</a:t>
            </a:r>
            <a:r>
              <a:rPr lang="zh-CN" altLang="en-US" dirty="0" smtClean="0"/>
              <a:t>钢筋模型包含这些对象：</a:t>
            </a:r>
            <a:endParaRPr lang="en-US" dirty="0" smtClean="0"/>
          </a:p>
          <a:p>
            <a:pPr lvl="2"/>
            <a:r>
              <a:rPr lang="zh-CN" altLang="en-US" dirty="0" smtClean="0"/>
              <a:t>单一钢筋</a:t>
            </a:r>
            <a:endParaRPr lang="en-US" dirty="0" smtClean="0"/>
          </a:p>
          <a:p>
            <a:pPr lvl="2"/>
            <a:r>
              <a:rPr lang="zh-CN" altLang="en-US" dirty="0" smtClean="0"/>
              <a:t>箍筋</a:t>
            </a:r>
            <a:endParaRPr lang="en-US" altLang="zh-CN" dirty="0" smtClean="0"/>
          </a:p>
          <a:p>
            <a:pPr lvl="2"/>
            <a:r>
              <a:rPr lang="zh-CN" altLang="en-US" dirty="0" smtClean="0"/>
              <a:t>面积钢筋（板和墙）</a:t>
            </a:r>
            <a:endParaRPr lang="en-US" dirty="0" smtClean="0"/>
          </a:p>
          <a:p>
            <a:pPr lvl="2"/>
            <a:r>
              <a:rPr lang="zh-CN" altLang="en-US" dirty="0" smtClean="0"/>
              <a:t>路径钢筋（板）</a:t>
            </a:r>
            <a:endParaRPr lang="en-US" dirty="0" smtClean="0"/>
          </a:p>
          <a:p>
            <a:pPr lvl="1"/>
            <a:r>
              <a:rPr lang="en-US" dirty="0" smtClean="0"/>
              <a:t>3D </a:t>
            </a:r>
            <a:r>
              <a:rPr lang="zh-CN" altLang="en-US" dirty="0" smtClean="0"/>
              <a:t>钢筋模型可以被如下方式生成</a:t>
            </a:r>
            <a:endParaRPr lang="en-US" dirty="0" smtClean="0"/>
          </a:p>
          <a:p>
            <a:pPr lvl="2"/>
            <a:r>
              <a:rPr lang="zh-CN" altLang="en-US" dirty="0" smtClean="0"/>
              <a:t>用户手动</a:t>
            </a:r>
            <a:endParaRPr lang="en-US" dirty="0" smtClean="0"/>
          </a:p>
          <a:p>
            <a:pPr lvl="2"/>
            <a:r>
              <a:rPr lang="en-US" altLang="zh-CN" dirty="0" smtClean="0"/>
              <a:t>API </a:t>
            </a:r>
            <a:r>
              <a:rPr lang="zh-CN" altLang="en-US" dirty="0" smtClean="0"/>
              <a:t>开发的程序</a:t>
            </a:r>
            <a:endParaRPr lang="en-US" dirty="0" smtClean="0"/>
          </a:p>
          <a:p>
            <a:pPr lvl="1"/>
            <a:r>
              <a:rPr lang="en-US" dirty="0" smtClean="0"/>
              <a:t>3D</a:t>
            </a:r>
            <a:r>
              <a:rPr lang="zh-CN" altLang="en-US" dirty="0" smtClean="0"/>
              <a:t>钢筋的优势</a:t>
            </a:r>
            <a:endParaRPr lang="en-US" dirty="0" smtClean="0"/>
          </a:p>
          <a:p>
            <a:pPr lvl="2"/>
            <a:r>
              <a:rPr lang="zh-CN" altLang="en-US" dirty="0" smtClean="0"/>
              <a:t>数量</a:t>
            </a:r>
            <a:endParaRPr lang="en-US" dirty="0" smtClean="0"/>
          </a:p>
          <a:p>
            <a:pPr lvl="2"/>
            <a:r>
              <a:rPr lang="zh-CN" altLang="en-US" dirty="0" smtClean="0"/>
              <a:t>复杂的布局</a:t>
            </a:r>
            <a:endParaRPr lang="en-US" dirty="0" smtClean="0"/>
          </a:p>
          <a:p>
            <a:pPr lvl="2"/>
            <a:r>
              <a:rPr lang="zh-CN" altLang="en-US" dirty="0" smtClean="0"/>
              <a:t>自动绘制钢筋图</a:t>
            </a:r>
            <a:endParaRPr lang="en-US" dirty="0" smtClean="0"/>
          </a:p>
          <a:p>
            <a:pPr lvl="2"/>
            <a:r>
              <a:rPr lang="zh-CN" altLang="en-US" dirty="0" smtClean="0"/>
              <a:t>基本钢筋表</a:t>
            </a:r>
            <a:endParaRPr lang="en-US" dirty="0" smtClean="0"/>
          </a:p>
          <a:p>
            <a:pPr lvl="1"/>
            <a:r>
              <a:rPr lang="zh-CN" altLang="en-US" dirty="0" smtClean="0"/>
              <a:t>钢筋表各国不太一样</a:t>
            </a:r>
            <a:endParaRPr lang="en-US" dirty="0" smtClean="0"/>
          </a:p>
          <a:p>
            <a:pPr lvl="2"/>
            <a:r>
              <a:rPr lang="zh-CN" altLang="en-US" dirty="0" smtClean="0"/>
              <a:t>是二次开发的机会</a:t>
            </a:r>
            <a:endParaRPr lang="en-US" dirty="0" smtClean="0"/>
          </a:p>
          <a:p>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梁或柱配筋</a:t>
            </a:r>
            <a:endParaRPr lang="en-US" dirty="0"/>
          </a:p>
        </p:txBody>
      </p:sp>
      <p:sp>
        <p:nvSpPr>
          <p:cNvPr id="3" name="Content Placeholder 2"/>
          <p:cNvSpPr>
            <a:spLocks noGrp="1"/>
          </p:cNvSpPr>
          <p:nvPr>
            <p:ph idx="1"/>
          </p:nvPr>
        </p:nvSpPr>
        <p:spPr/>
        <p:txBody>
          <a:bodyPr/>
          <a:lstStyle/>
          <a:p>
            <a:r>
              <a:rPr lang="zh-CN" altLang="en-US" dirty="0" smtClean="0"/>
              <a:t>类</a:t>
            </a:r>
            <a:endParaRPr lang="en-US" dirty="0"/>
          </a:p>
          <a:p>
            <a:pPr>
              <a:buNone/>
            </a:pPr>
            <a:r>
              <a:rPr lang="en-US" sz="2800" dirty="0" smtClean="0"/>
              <a:t> 		</a:t>
            </a:r>
            <a:r>
              <a:rPr lang="en-US" sz="2800" dirty="0" err="1" smtClean="0">
                <a:solidFill>
                  <a:schemeClr val="accent4">
                    <a:lumMod val="60000"/>
                    <a:lumOff val="40000"/>
                  </a:schemeClr>
                </a:solidFill>
              </a:rPr>
              <a:t>Autodesk.Revit.Elements.Rebar</a:t>
            </a:r>
            <a:endParaRPr lang="en-US" sz="2800" dirty="0" smtClean="0">
              <a:solidFill>
                <a:schemeClr val="accent4">
                  <a:lumMod val="60000"/>
                  <a:lumOff val="40000"/>
                </a:schemeClr>
              </a:solidFill>
            </a:endParaRPr>
          </a:p>
          <a:p>
            <a:r>
              <a:rPr lang="zh-CN" altLang="en-US" sz="2800" dirty="0" smtClean="0"/>
              <a:t>代表钢筋用来加强构件，如混凝土梁，柱，板，基础</a:t>
            </a:r>
            <a:endParaRPr lang="en-US" sz="2800" dirty="0" smtClean="0"/>
          </a:p>
          <a:p>
            <a:endParaRPr lang="en-US" sz="2800" dirty="0" smtClean="0">
              <a:solidFill>
                <a:schemeClr val="accent4">
                  <a:lumMod val="60000"/>
                  <a:lumOff val="40000"/>
                </a:schemeClr>
              </a:solidFill>
            </a:endParaRPr>
          </a:p>
          <a:p>
            <a:endParaRPr lang="en-US" sz="2800" dirty="0" smtClean="0">
              <a:solidFill>
                <a:schemeClr val="accent4">
                  <a:lumMod val="60000"/>
                  <a:lumOff val="40000"/>
                </a:schemeClr>
              </a:solidFill>
            </a:endParaRPr>
          </a:p>
          <a:p>
            <a:endParaRPr lang="en-US" sz="2800" dirty="0" smtClean="0">
              <a:solidFill>
                <a:schemeClr val="accent4">
                  <a:lumMod val="60000"/>
                  <a:lumOff val="40000"/>
                </a:schemeClr>
              </a:solidFill>
            </a:endParaRPr>
          </a:p>
          <a:p>
            <a:endParaRPr lang="en-US" sz="2800" dirty="0" smtClean="0">
              <a:solidFill>
                <a:schemeClr val="accent4">
                  <a:lumMod val="60000"/>
                  <a:lumOff val="40000"/>
                </a:schemeClr>
              </a:solidFill>
            </a:endParaRPr>
          </a:p>
          <a:p>
            <a:endParaRPr lang="en-US" sz="2800" dirty="0" smtClean="0">
              <a:solidFill>
                <a:schemeClr val="accent4">
                  <a:lumMod val="60000"/>
                  <a:lumOff val="40000"/>
                </a:schemeClr>
              </a:solidFill>
            </a:endParaRPr>
          </a:p>
          <a:p>
            <a:r>
              <a:rPr lang="zh-CN" altLang="en-US" sz="2800" dirty="0" smtClean="0"/>
              <a:t>设置钢筋布局：</a:t>
            </a:r>
            <a:endParaRPr lang="en-US" sz="2800" dirty="0" smtClean="0"/>
          </a:p>
          <a:p>
            <a:endParaRPr lang="en-US" sz="2800" dirty="0" smtClean="0"/>
          </a:p>
          <a:p>
            <a:endParaRPr lang="en-US" sz="2800" dirty="0" smtClean="0"/>
          </a:p>
          <a:p>
            <a:pPr lvl="3">
              <a:buNone/>
            </a:pPr>
            <a:r>
              <a:rPr lang="en-US" dirty="0" smtClean="0"/>
              <a:t>0 – None; 1 – Fixed Number; 2 – Maximum Spacing; </a:t>
            </a:r>
          </a:p>
          <a:p>
            <a:pPr lvl="3">
              <a:buNone/>
            </a:pPr>
            <a:r>
              <a:rPr lang="en-US" dirty="0" smtClean="0"/>
              <a:t>3 – Number with Spacing; 4 – Minimum Clear Spacing;</a:t>
            </a:r>
          </a:p>
        </p:txBody>
      </p:sp>
      <p:sp>
        <p:nvSpPr>
          <p:cNvPr id="5" name="Rectangle 4"/>
          <p:cNvSpPr/>
          <p:nvPr/>
        </p:nvSpPr>
        <p:spPr>
          <a:xfrm>
            <a:off x="561975" y="3963987"/>
            <a:ext cx="11811000" cy="2031325"/>
          </a:xfrm>
          <a:prstGeom prst="rect">
            <a:avLst/>
          </a:prstGeom>
          <a:solidFill>
            <a:schemeClr val="bg1">
              <a:lumMod val="85000"/>
            </a:schemeClr>
          </a:solidFill>
          <a:ln>
            <a:noFill/>
          </a:ln>
        </p:spPr>
        <p:txBody>
          <a:bodyPr wrap="square">
            <a:spAutoFit/>
          </a:bodyPr>
          <a:lstStyle/>
          <a:p>
            <a:endParaRPr lang="en-GB" sz="1800" dirty="0" smtClean="0">
              <a:solidFill>
                <a:srgbClr val="000000"/>
              </a:solidFill>
              <a:latin typeface="Courier New"/>
            </a:endParaRPr>
          </a:p>
          <a:p>
            <a:r>
              <a:rPr lang="en-GB" sz="1800" dirty="0" smtClean="0">
                <a:solidFill>
                  <a:srgbClr val="000000"/>
                </a:solidFill>
                <a:latin typeface="Courier New"/>
              </a:rPr>
              <a:t>Rebar r = </a:t>
            </a:r>
            <a:r>
              <a:rPr lang="en-GB" sz="1800" dirty="0" err="1" smtClean="0">
                <a:solidFill>
                  <a:srgbClr val="000000"/>
                </a:solidFill>
                <a:latin typeface="Courier New"/>
              </a:rPr>
              <a:t>doc.Create.</a:t>
            </a:r>
            <a:r>
              <a:rPr lang="en-GB" sz="1800" b="1" dirty="0" err="1" smtClean="0">
                <a:solidFill>
                  <a:srgbClr val="C00000"/>
                </a:solidFill>
                <a:latin typeface="Courier New"/>
              </a:rPr>
              <a:t>NewRebar</a:t>
            </a:r>
            <a:r>
              <a:rPr lang="en-GB" sz="1800" dirty="0" smtClean="0">
                <a:solidFill>
                  <a:srgbClr val="000000"/>
                </a:solidFill>
                <a:latin typeface="Courier New"/>
              </a:rPr>
              <a:t>( </a:t>
            </a:r>
            <a:r>
              <a:rPr lang="en-GB" sz="1800" dirty="0" err="1" smtClean="0">
                <a:solidFill>
                  <a:srgbClr val="000000"/>
                </a:solidFill>
                <a:latin typeface="Courier New"/>
              </a:rPr>
              <a:t>rebarStyle</a:t>
            </a:r>
            <a:r>
              <a:rPr lang="en-GB" sz="1800" dirty="0" smtClean="0">
                <a:solidFill>
                  <a:srgbClr val="000000"/>
                </a:solidFill>
                <a:latin typeface="Courier New"/>
              </a:rPr>
              <a:t>, </a:t>
            </a:r>
            <a:r>
              <a:rPr lang="en-GB" sz="1800" dirty="0" err="1" smtClean="0">
                <a:solidFill>
                  <a:srgbClr val="000000"/>
                </a:solidFill>
                <a:latin typeface="Courier New"/>
              </a:rPr>
              <a:t>rebarType</a:t>
            </a:r>
            <a:r>
              <a:rPr lang="en-GB" sz="1800" dirty="0" smtClean="0">
                <a:solidFill>
                  <a:srgbClr val="000000"/>
                </a:solidFill>
                <a:latin typeface="Courier New"/>
              </a:rPr>
              <a:t>, </a:t>
            </a:r>
            <a:r>
              <a:rPr lang="en-GB" sz="1800" dirty="0" err="1" smtClean="0">
                <a:solidFill>
                  <a:srgbClr val="000000"/>
                </a:solidFill>
                <a:latin typeface="Courier New"/>
              </a:rPr>
              <a:t>startHook</a:t>
            </a:r>
            <a:r>
              <a:rPr lang="en-GB" sz="1800" dirty="0" smtClean="0">
                <a:solidFill>
                  <a:srgbClr val="000000"/>
                </a:solidFill>
                <a:latin typeface="Courier New"/>
              </a:rPr>
              <a:t>, </a:t>
            </a:r>
            <a:r>
              <a:rPr lang="en-GB" sz="1800" dirty="0" err="1" smtClean="0">
                <a:solidFill>
                  <a:srgbClr val="000000"/>
                </a:solidFill>
                <a:latin typeface="Courier New"/>
              </a:rPr>
              <a:t>endHook</a:t>
            </a:r>
            <a:r>
              <a:rPr lang="en-GB" sz="1800" dirty="0" smtClean="0">
                <a:solidFill>
                  <a:srgbClr val="000000"/>
                </a:solidFill>
                <a:latin typeface="Courier New"/>
              </a:rPr>
              <a:t>, </a:t>
            </a:r>
            <a:r>
              <a:rPr lang="en-GB" sz="1800" dirty="0" err="1" smtClean="0">
                <a:solidFill>
                  <a:srgbClr val="000000"/>
                </a:solidFill>
                <a:latin typeface="Courier New"/>
              </a:rPr>
              <a:t>hostObject</a:t>
            </a:r>
            <a:r>
              <a:rPr lang="en-GB" sz="1800" dirty="0" smtClean="0">
                <a:solidFill>
                  <a:srgbClr val="000000"/>
                </a:solidFill>
                <a:latin typeface="Courier New"/>
              </a:rPr>
              <a:t>, normal, curves, </a:t>
            </a:r>
            <a:r>
              <a:rPr lang="en-GB" sz="1800" dirty="0" err="1" smtClean="0">
                <a:solidFill>
                  <a:srgbClr val="000000"/>
                </a:solidFill>
                <a:latin typeface="Courier New"/>
              </a:rPr>
              <a:t>startRebarHookOrientation</a:t>
            </a:r>
            <a:r>
              <a:rPr lang="en-GB" sz="1800" dirty="0" smtClean="0">
                <a:solidFill>
                  <a:srgbClr val="000000"/>
                </a:solidFill>
                <a:latin typeface="Courier New"/>
              </a:rPr>
              <a:t>, </a:t>
            </a:r>
            <a:r>
              <a:rPr lang="en-GB" sz="1800" dirty="0" err="1" smtClean="0">
                <a:solidFill>
                  <a:srgbClr val="000000"/>
                </a:solidFill>
                <a:latin typeface="Courier New"/>
              </a:rPr>
              <a:t>endRebarHookOrientation</a:t>
            </a:r>
            <a:r>
              <a:rPr lang="en-GB" sz="1800" dirty="0" smtClean="0">
                <a:solidFill>
                  <a:srgbClr val="000000"/>
                </a:solidFill>
                <a:latin typeface="Courier New"/>
              </a:rPr>
              <a:t>, </a:t>
            </a:r>
            <a:r>
              <a:rPr lang="en-GB" sz="1800" dirty="0" err="1" smtClean="0">
                <a:solidFill>
                  <a:srgbClr val="000000"/>
                </a:solidFill>
                <a:latin typeface="Courier New"/>
              </a:rPr>
              <a:t>booleanUseExistingShapeIfPossible</a:t>
            </a:r>
            <a:r>
              <a:rPr lang="en-GB" sz="1800" dirty="0" smtClean="0">
                <a:solidFill>
                  <a:srgbClr val="000000"/>
                </a:solidFill>
                <a:latin typeface="Courier New"/>
              </a:rPr>
              <a:t>, </a:t>
            </a:r>
            <a:r>
              <a:rPr lang="en-GB" sz="1800" dirty="0" err="1" smtClean="0">
                <a:solidFill>
                  <a:srgbClr val="000000"/>
                </a:solidFill>
                <a:latin typeface="Courier New"/>
              </a:rPr>
              <a:t>boolCreateNewShape</a:t>
            </a:r>
            <a:r>
              <a:rPr lang="en-GB" sz="1800" dirty="0" smtClean="0">
                <a:solidFill>
                  <a:srgbClr val="000000"/>
                </a:solidFill>
                <a:latin typeface="Courier New"/>
              </a:rPr>
              <a:t> );</a:t>
            </a:r>
          </a:p>
          <a:p>
            <a:endParaRPr lang="en-US" sz="1800" dirty="0" smtClean="0">
              <a:solidFill>
                <a:srgbClr val="00B050"/>
              </a:solidFill>
              <a:latin typeface="Courier New"/>
            </a:endParaRPr>
          </a:p>
          <a:p>
            <a:r>
              <a:rPr lang="en-US" sz="1800" dirty="0" smtClean="0">
                <a:solidFill>
                  <a:srgbClr val="008080"/>
                </a:solidFill>
                <a:latin typeface="Courier New"/>
              </a:rPr>
              <a:t>Rebar</a:t>
            </a:r>
            <a:r>
              <a:rPr lang="en-US" sz="1800" dirty="0" smtClean="0">
                <a:solidFill>
                  <a:srgbClr val="000000"/>
                </a:solidFill>
                <a:latin typeface="Courier New"/>
              </a:rPr>
              <a:t> r = </a:t>
            </a:r>
            <a:r>
              <a:rPr lang="en-US" sz="1800" dirty="0" err="1" smtClean="0">
                <a:solidFill>
                  <a:srgbClr val="000000"/>
                </a:solidFill>
                <a:latin typeface="Courier New"/>
              </a:rPr>
              <a:t>doc.Create.</a:t>
            </a:r>
            <a:r>
              <a:rPr lang="en-US" sz="1800" b="1" dirty="0" err="1" smtClean="0">
                <a:solidFill>
                  <a:srgbClr val="C00000"/>
                </a:solidFill>
                <a:latin typeface="Courier New"/>
              </a:rPr>
              <a:t>NewRebar</a:t>
            </a:r>
            <a:r>
              <a:rPr lang="en-US" sz="1800" dirty="0" smtClean="0">
                <a:latin typeface="Courier New"/>
              </a:rPr>
              <a:t>(</a:t>
            </a:r>
            <a:r>
              <a:rPr lang="en-US" sz="1800" dirty="0" err="1" smtClean="0">
                <a:solidFill>
                  <a:srgbClr val="000000"/>
                </a:solidFill>
                <a:latin typeface="Courier New"/>
              </a:rPr>
              <a:t>RebarShape</a:t>
            </a:r>
            <a:r>
              <a:rPr lang="en-US" sz="1800" dirty="0" smtClean="0">
                <a:solidFill>
                  <a:srgbClr val="000000"/>
                </a:solidFill>
                <a:latin typeface="Courier New"/>
              </a:rPr>
              <a:t>, </a:t>
            </a:r>
            <a:r>
              <a:rPr lang="en-US" sz="1800" dirty="0" err="1" smtClean="0">
                <a:solidFill>
                  <a:srgbClr val="000000"/>
                </a:solidFill>
                <a:latin typeface="Courier New"/>
              </a:rPr>
              <a:t>RebarBarType</a:t>
            </a:r>
            <a:r>
              <a:rPr lang="en-US" sz="1800" dirty="0" smtClean="0">
                <a:solidFill>
                  <a:srgbClr val="000000"/>
                </a:solidFill>
                <a:latin typeface="Courier New"/>
              </a:rPr>
              <a:t>, host, origin, </a:t>
            </a:r>
            <a:r>
              <a:rPr lang="en-US" sz="1800" dirty="0" err="1" smtClean="0">
                <a:solidFill>
                  <a:srgbClr val="000000"/>
                </a:solidFill>
                <a:latin typeface="Courier New"/>
              </a:rPr>
              <a:t>xVec</a:t>
            </a:r>
            <a:r>
              <a:rPr lang="en-US" sz="1800" dirty="0" smtClean="0">
                <a:solidFill>
                  <a:srgbClr val="000000"/>
                </a:solidFill>
                <a:latin typeface="Courier New"/>
              </a:rPr>
              <a:t>, </a:t>
            </a:r>
            <a:r>
              <a:rPr lang="en-US" sz="1800" dirty="0" err="1" smtClean="0">
                <a:solidFill>
                  <a:srgbClr val="000000"/>
                </a:solidFill>
                <a:latin typeface="Courier New"/>
              </a:rPr>
              <a:t>yVec</a:t>
            </a:r>
            <a:r>
              <a:rPr lang="en-US" sz="1800" dirty="0" smtClean="0">
                <a:solidFill>
                  <a:srgbClr val="000000"/>
                </a:solidFill>
                <a:latin typeface="Courier New"/>
              </a:rPr>
              <a:t>); </a:t>
            </a:r>
          </a:p>
          <a:p>
            <a:endParaRPr lang="en-US" sz="1800" dirty="0" smtClean="0">
              <a:solidFill>
                <a:srgbClr val="000000"/>
              </a:solidFill>
              <a:latin typeface="Courier New"/>
            </a:endParaRPr>
          </a:p>
        </p:txBody>
      </p:sp>
      <p:sp>
        <p:nvSpPr>
          <p:cNvPr id="6" name="Rectangle 5"/>
          <p:cNvSpPr/>
          <p:nvPr/>
        </p:nvSpPr>
        <p:spPr>
          <a:xfrm>
            <a:off x="561975" y="6707187"/>
            <a:ext cx="11811000" cy="646331"/>
          </a:xfrm>
          <a:prstGeom prst="rect">
            <a:avLst/>
          </a:prstGeom>
          <a:solidFill>
            <a:schemeClr val="bg1">
              <a:lumMod val="85000"/>
            </a:schemeClr>
          </a:solidFill>
          <a:ln>
            <a:noFill/>
          </a:ln>
        </p:spPr>
        <p:txBody>
          <a:bodyPr wrap="square">
            <a:spAutoFit/>
          </a:bodyPr>
          <a:lstStyle/>
          <a:p>
            <a:r>
              <a:rPr lang="en-GB" sz="1800" dirty="0" smtClean="0">
                <a:solidFill>
                  <a:srgbClr val="000000"/>
                </a:solidFill>
                <a:latin typeface="Courier New"/>
              </a:rPr>
              <a:t>Parameter </a:t>
            </a:r>
            <a:r>
              <a:rPr lang="en-GB" sz="1800" dirty="0" err="1" smtClean="0">
                <a:solidFill>
                  <a:srgbClr val="000000"/>
                </a:solidFill>
                <a:latin typeface="Courier New"/>
              </a:rPr>
              <a:t>paramLayout</a:t>
            </a:r>
            <a:r>
              <a:rPr lang="en-GB" sz="1800" dirty="0" smtClean="0">
                <a:solidFill>
                  <a:srgbClr val="000000"/>
                </a:solidFill>
                <a:latin typeface="Courier New"/>
              </a:rPr>
              <a:t> = </a:t>
            </a:r>
            <a:r>
              <a:rPr lang="en-GB" sz="1800" dirty="0" err="1" smtClean="0">
                <a:solidFill>
                  <a:srgbClr val="000000"/>
                </a:solidFill>
                <a:latin typeface="Courier New"/>
              </a:rPr>
              <a:t>rebar.get_Parameter</a:t>
            </a:r>
            <a:r>
              <a:rPr lang="en-GB" sz="1800" dirty="0" smtClean="0">
                <a:solidFill>
                  <a:srgbClr val="000000"/>
                </a:solidFill>
                <a:latin typeface="Courier New"/>
              </a:rPr>
              <a:t>(</a:t>
            </a:r>
            <a:r>
              <a:rPr lang="en-GB" sz="1800" dirty="0" err="1" smtClean="0">
                <a:solidFill>
                  <a:srgbClr val="000000"/>
                </a:solidFill>
                <a:latin typeface="Courier New"/>
              </a:rPr>
              <a:t>BuiltInParameter.REBAR_ELEM_LAYOUT_RULE</a:t>
            </a:r>
            <a:r>
              <a:rPr lang="en-GB" sz="1800" dirty="0" smtClean="0">
                <a:solidFill>
                  <a:srgbClr val="000000"/>
                </a:solidFill>
                <a:latin typeface="Courier New"/>
              </a:rPr>
              <a:t>);</a:t>
            </a:r>
          </a:p>
          <a:p>
            <a:r>
              <a:rPr lang="en-GB" sz="1800" dirty="0" err="1" smtClean="0">
                <a:solidFill>
                  <a:srgbClr val="000000"/>
                </a:solidFill>
                <a:latin typeface="Courier New"/>
              </a:rPr>
              <a:t>paramLayout.Set</a:t>
            </a:r>
            <a:r>
              <a:rPr lang="en-GB" sz="1800" dirty="0" smtClean="0">
                <a:solidFill>
                  <a:srgbClr val="000000"/>
                </a:solidFill>
                <a:latin typeface="Courier New"/>
              </a:rPr>
              <a:t>(1); </a:t>
            </a:r>
            <a:endParaRPr lang="en-US" sz="1800" dirty="0" smtClean="0">
              <a:solidFill>
                <a:srgbClr val="000000"/>
              </a:solidFill>
              <a:latin typeface="Courier New"/>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创建楼板和墙钢筋</a:t>
            </a:r>
            <a:endParaRPr lang="en-US" dirty="0"/>
          </a:p>
        </p:txBody>
      </p:sp>
      <p:sp>
        <p:nvSpPr>
          <p:cNvPr id="3" name="Content Placeholder 2"/>
          <p:cNvSpPr>
            <a:spLocks noGrp="1"/>
          </p:cNvSpPr>
          <p:nvPr>
            <p:ph idx="1"/>
          </p:nvPr>
        </p:nvSpPr>
        <p:spPr/>
        <p:txBody>
          <a:bodyPr/>
          <a:lstStyle/>
          <a:p>
            <a:endParaRPr lang="en-US" sz="2800" dirty="0">
              <a:solidFill>
                <a:schemeClr val="accent4">
                  <a:lumMod val="60000"/>
                  <a:lumOff val="40000"/>
                </a:schemeClr>
              </a:solidFill>
            </a:endParaRPr>
          </a:p>
        </p:txBody>
      </p:sp>
      <p:sp>
        <p:nvSpPr>
          <p:cNvPr id="5" name="Rectangle 4"/>
          <p:cNvSpPr/>
          <p:nvPr/>
        </p:nvSpPr>
        <p:spPr>
          <a:xfrm>
            <a:off x="561975" y="3887787"/>
            <a:ext cx="11811000" cy="3139321"/>
          </a:xfrm>
          <a:prstGeom prst="rect">
            <a:avLst/>
          </a:prstGeom>
          <a:solidFill>
            <a:schemeClr val="bg1">
              <a:lumMod val="85000"/>
            </a:schemeClr>
          </a:solidFill>
        </p:spPr>
        <p:txBody>
          <a:bodyPr wrap="square">
            <a:spAutoFit/>
          </a:bodyPr>
          <a:lstStyle/>
          <a:p>
            <a:r>
              <a:rPr lang="en-US" sz="1800" b="1" dirty="0" smtClean="0">
                <a:solidFill>
                  <a:srgbClr val="000000"/>
                </a:solidFill>
                <a:latin typeface="Courier New"/>
              </a:rPr>
              <a:t>  XYZ p1, p2; Line curve;</a:t>
            </a:r>
          </a:p>
          <a:p>
            <a:r>
              <a:rPr lang="en-US" sz="1800" b="1" dirty="0" smtClean="0">
                <a:solidFill>
                  <a:srgbClr val="000000"/>
                </a:solidFill>
                <a:latin typeface="Courier New"/>
              </a:rPr>
              <a:t>  </a:t>
            </a:r>
            <a:r>
              <a:rPr lang="en-US" sz="1800" b="1" dirty="0" err="1" smtClean="0">
                <a:solidFill>
                  <a:srgbClr val="000000"/>
                </a:solidFill>
                <a:latin typeface="Courier New"/>
              </a:rPr>
              <a:t>CurveArray</a:t>
            </a:r>
            <a:r>
              <a:rPr lang="en-US" sz="1800" b="1" dirty="0" smtClean="0">
                <a:solidFill>
                  <a:srgbClr val="000000"/>
                </a:solidFill>
                <a:latin typeface="Courier New"/>
              </a:rPr>
              <a:t> curves = </a:t>
            </a:r>
            <a:r>
              <a:rPr lang="en-US" sz="1800" b="1" dirty="0" err="1" smtClean="0">
                <a:solidFill>
                  <a:srgbClr val="000000"/>
                </a:solidFill>
                <a:latin typeface="Courier New"/>
              </a:rPr>
              <a:t>m_appCreator.NewCurveArray</a:t>
            </a:r>
            <a:r>
              <a:rPr lang="en-US" sz="1800" b="1" dirty="0" smtClean="0">
                <a:solidFill>
                  <a:srgbClr val="000000"/>
                </a:solidFill>
                <a:latin typeface="Courier New"/>
              </a:rPr>
              <a:t>();</a:t>
            </a:r>
          </a:p>
          <a:p>
            <a:r>
              <a:rPr lang="en-US" sz="1800" b="1" dirty="0" smtClean="0">
                <a:solidFill>
                  <a:srgbClr val="000000"/>
                </a:solidFill>
                <a:latin typeface="Courier New"/>
              </a:rPr>
              <a:t>  for( </a:t>
            </a:r>
            <a:r>
              <a:rPr lang="en-US" sz="1800" b="1" dirty="0" err="1" smtClean="0">
                <a:solidFill>
                  <a:srgbClr val="000000"/>
                </a:solidFill>
                <a:latin typeface="Courier New"/>
              </a:rPr>
              <a:t>int</a:t>
            </a:r>
            <a:r>
              <a:rPr lang="en-US" sz="1800" b="1" dirty="0" smtClean="0">
                <a:solidFill>
                  <a:srgbClr val="000000"/>
                </a:solidFill>
                <a:latin typeface="Courier New"/>
              </a:rPr>
              <a:t> </a:t>
            </a:r>
            <a:r>
              <a:rPr lang="en-US" sz="1800" b="1" dirty="0" err="1" smtClean="0">
                <a:solidFill>
                  <a:srgbClr val="000000"/>
                </a:solidFill>
                <a:latin typeface="Courier New"/>
              </a:rPr>
              <a:t>i</a:t>
            </a:r>
            <a:r>
              <a:rPr lang="en-US" sz="1800" b="1" dirty="0" smtClean="0">
                <a:solidFill>
                  <a:srgbClr val="000000"/>
                </a:solidFill>
                <a:latin typeface="Courier New"/>
              </a:rPr>
              <a:t> = 0; </a:t>
            </a:r>
            <a:r>
              <a:rPr lang="en-US" sz="1800" b="1" dirty="0" err="1" smtClean="0">
                <a:solidFill>
                  <a:srgbClr val="000000"/>
                </a:solidFill>
                <a:latin typeface="Courier New"/>
              </a:rPr>
              <a:t>i</a:t>
            </a:r>
            <a:r>
              <a:rPr lang="en-US" sz="1800" b="1" dirty="0" smtClean="0">
                <a:solidFill>
                  <a:srgbClr val="000000"/>
                </a:solidFill>
                <a:latin typeface="Courier New"/>
              </a:rPr>
              <a:t> &lt; </a:t>
            </a:r>
            <a:r>
              <a:rPr lang="en-US" sz="1800" b="1" dirty="0" err="1" smtClean="0">
                <a:solidFill>
                  <a:srgbClr val="000000"/>
                </a:solidFill>
                <a:latin typeface="Courier New"/>
              </a:rPr>
              <a:t>points.Count</a:t>
            </a:r>
            <a:r>
              <a:rPr lang="en-US" sz="1800" b="1" dirty="0" smtClean="0">
                <a:solidFill>
                  <a:srgbClr val="000000"/>
                </a:solidFill>
                <a:latin typeface="Courier New"/>
              </a:rPr>
              <a:t> - 1; ++</a:t>
            </a:r>
            <a:r>
              <a:rPr lang="en-US" sz="1800" b="1" dirty="0" err="1" smtClean="0">
                <a:solidFill>
                  <a:srgbClr val="000000"/>
                </a:solidFill>
                <a:latin typeface="Courier New"/>
              </a:rPr>
              <a:t>i</a:t>
            </a:r>
            <a:r>
              <a:rPr lang="en-US" sz="1800" b="1" dirty="0" smtClean="0">
                <a:solidFill>
                  <a:srgbClr val="000000"/>
                </a:solidFill>
                <a:latin typeface="Courier New"/>
              </a:rPr>
              <a:t> )</a:t>
            </a:r>
          </a:p>
          <a:p>
            <a:r>
              <a:rPr lang="en-US" sz="1800" b="1" dirty="0" smtClean="0">
                <a:solidFill>
                  <a:srgbClr val="000000"/>
                </a:solidFill>
                <a:latin typeface="Courier New"/>
              </a:rPr>
              <a:t>  {</a:t>
            </a:r>
          </a:p>
          <a:p>
            <a:r>
              <a:rPr lang="en-US" sz="1800" b="1" dirty="0" smtClean="0">
                <a:solidFill>
                  <a:srgbClr val="000000"/>
                </a:solidFill>
                <a:latin typeface="Courier New"/>
              </a:rPr>
              <a:t>    p1 = new XYZ( points[</a:t>
            </a:r>
            <a:r>
              <a:rPr lang="en-US" sz="1800" b="1" dirty="0" err="1" smtClean="0">
                <a:solidFill>
                  <a:srgbClr val="000000"/>
                </a:solidFill>
                <a:latin typeface="Courier New"/>
              </a:rPr>
              <a:t>i</a:t>
            </a:r>
            <a:r>
              <a:rPr lang="en-US" sz="1800" b="1" dirty="0" smtClean="0">
                <a:solidFill>
                  <a:srgbClr val="000000"/>
                </a:solidFill>
                <a:latin typeface="Courier New"/>
              </a:rPr>
              <a:t>].X, points[</a:t>
            </a:r>
            <a:r>
              <a:rPr lang="en-US" sz="1800" b="1" dirty="0" err="1" smtClean="0">
                <a:solidFill>
                  <a:srgbClr val="000000"/>
                </a:solidFill>
                <a:latin typeface="Courier New"/>
              </a:rPr>
              <a:t>i</a:t>
            </a:r>
            <a:r>
              <a:rPr lang="en-US" sz="1800" b="1" dirty="0" smtClean="0">
                <a:solidFill>
                  <a:srgbClr val="000000"/>
                </a:solidFill>
                <a:latin typeface="Courier New"/>
              </a:rPr>
              <a:t>].Y, points[</a:t>
            </a:r>
            <a:r>
              <a:rPr lang="en-US" sz="1800" b="1" dirty="0" err="1" smtClean="0">
                <a:solidFill>
                  <a:srgbClr val="000000"/>
                </a:solidFill>
                <a:latin typeface="Courier New"/>
              </a:rPr>
              <a:t>i</a:t>
            </a:r>
            <a:r>
              <a:rPr lang="en-US" sz="1800" b="1" dirty="0" smtClean="0">
                <a:solidFill>
                  <a:srgbClr val="000000"/>
                </a:solidFill>
                <a:latin typeface="Courier New"/>
              </a:rPr>
              <a:t>].Z );</a:t>
            </a:r>
          </a:p>
          <a:p>
            <a:r>
              <a:rPr lang="en-US" sz="1800" b="1" dirty="0" smtClean="0">
                <a:solidFill>
                  <a:srgbClr val="000000"/>
                </a:solidFill>
                <a:latin typeface="Courier New"/>
              </a:rPr>
              <a:t>    p2 = new XYZ( points[</a:t>
            </a:r>
            <a:r>
              <a:rPr lang="en-US" sz="1800" b="1" dirty="0" err="1" smtClean="0">
                <a:solidFill>
                  <a:srgbClr val="000000"/>
                </a:solidFill>
                <a:latin typeface="Courier New"/>
              </a:rPr>
              <a:t>i</a:t>
            </a:r>
            <a:r>
              <a:rPr lang="en-US" sz="1800" b="1" dirty="0" smtClean="0">
                <a:solidFill>
                  <a:srgbClr val="000000"/>
                </a:solidFill>
                <a:latin typeface="Courier New"/>
              </a:rPr>
              <a:t> + 1].X, points[</a:t>
            </a:r>
            <a:r>
              <a:rPr lang="en-US" sz="1800" b="1" dirty="0" err="1" smtClean="0">
                <a:solidFill>
                  <a:srgbClr val="000000"/>
                </a:solidFill>
                <a:latin typeface="Courier New"/>
              </a:rPr>
              <a:t>i</a:t>
            </a:r>
            <a:r>
              <a:rPr lang="en-US" sz="1800" b="1" dirty="0" smtClean="0">
                <a:solidFill>
                  <a:srgbClr val="000000"/>
                </a:solidFill>
                <a:latin typeface="Courier New"/>
              </a:rPr>
              <a:t> + 1].Y, points[</a:t>
            </a:r>
            <a:r>
              <a:rPr lang="en-US" sz="1800" b="1" dirty="0" err="1" smtClean="0">
                <a:solidFill>
                  <a:srgbClr val="000000"/>
                </a:solidFill>
                <a:latin typeface="Courier New"/>
              </a:rPr>
              <a:t>i</a:t>
            </a:r>
            <a:r>
              <a:rPr lang="en-US" sz="1800" b="1" dirty="0" smtClean="0">
                <a:solidFill>
                  <a:srgbClr val="000000"/>
                </a:solidFill>
                <a:latin typeface="Courier New"/>
              </a:rPr>
              <a:t> + 1].Z );</a:t>
            </a:r>
          </a:p>
          <a:p>
            <a:r>
              <a:rPr lang="en-US" sz="1800" b="1" dirty="0" smtClean="0">
                <a:solidFill>
                  <a:srgbClr val="000000"/>
                </a:solidFill>
                <a:latin typeface="Courier New"/>
              </a:rPr>
              <a:t>    curve = </a:t>
            </a:r>
            <a:r>
              <a:rPr lang="en-US" sz="1800" b="1" dirty="0" err="1" smtClean="0">
                <a:solidFill>
                  <a:srgbClr val="000000"/>
                </a:solidFill>
                <a:latin typeface="Courier New"/>
              </a:rPr>
              <a:t>rvtDoc.CreateNewLine</a:t>
            </a:r>
            <a:r>
              <a:rPr lang="en-US" sz="1800" b="1" dirty="0" smtClean="0">
                <a:solidFill>
                  <a:srgbClr val="000000"/>
                </a:solidFill>
                <a:latin typeface="Courier New"/>
              </a:rPr>
              <a:t>( ref p1, ref p2, true );</a:t>
            </a:r>
          </a:p>
          <a:p>
            <a:r>
              <a:rPr lang="en-US" sz="1800" b="1" dirty="0" smtClean="0">
                <a:solidFill>
                  <a:srgbClr val="000000"/>
                </a:solidFill>
                <a:latin typeface="Courier New"/>
              </a:rPr>
              <a:t>    </a:t>
            </a:r>
            <a:r>
              <a:rPr lang="en-US" sz="1800" b="1" dirty="0" err="1" smtClean="0">
                <a:solidFill>
                  <a:srgbClr val="000000"/>
                </a:solidFill>
                <a:latin typeface="Courier New"/>
              </a:rPr>
              <a:t>curves.Append</a:t>
            </a:r>
            <a:r>
              <a:rPr lang="en-US" sz="1800" b="1" dirty="0" smtClean="0">
                <a:solidFill>
                  <a:srgbClr val="000000"/>
                </a:solidFill>
                <a:latin typeface="Courier New"/>
              </a:rPr>
              <a:t>( curve );</a:t>
            </a:r>
          </a:p>
          <a:p>
            <a:r>
              <a:rPr lang="en-US" sz="1800" b="1" dirty="0" smtClean="0">
                <a:solidFill>
                  <a:srgbClr val="000000"/>
                </a:solidFill>
                <a:latin typeface="Courier New"/>
              </a:rPr>
              <a:t>  }</a:t>
            </a:r>
          </a:p>
          <a:p>
            <a:r>
              <a:rPr lang="en-US" sz="1800" b="1" dirty="0" smtClean="0">
                <a:solidFill>
                  <a:srgbClr val="000000"/>
                </a:solidFill>
                <a:latin typeface="Courier New"/>
              </a:rPr>
              <a:t>  </a:t>
            </a:r>
            <a:endParaRPr lang="en-US" sz="1800" b="1" dirty="0" smtClean="0">
              <a:solidFill>
                <a:srgbClr val="00B050"/>
              </a:solidFill>
              <a:latin typeface="Courier New"/>
            </a:endParaRPr>
          </a:p>
          <a:p>
            <a:r>
              <a:rPr lang="en-US" sz="1800" b="1" dirty="0" smtClean="0">
                <a:solidFill>
                  <a:srgbClr val="000000"/>
                </a:solidFill>
                <a:latin typeface="Courier New"/>
              </a:rPr>
              <a:t>  return </a:t>
            </a:r>
            <a:r>
              <a:rPr lang="en-US" sz="1800" b="1" dirty="0" err="1" smtClean="0">
                <a:solidFill>
                  <a:srgbClr val="000000"/>
                </a:solidFill>
                <a:latin typeface="Courier New"/>
              </a:rPr>
              <a:t>rvtDoc.Create.</a:t>
            </a:r>
            <a:r>
              <a:rPr lang="en-US" sz="1800" b="1" dirty="0" err="1" smtClean="0">
                <a:solidFill>
                  <a:srgbClr val="C00000"/>
                </a:solidFill>
                <a:latin typeface="Courier New"/>
              </a:rPr>
              <a:t>NewPathReinforcement</a:t>
            </a:r>
            <a:r>
              <a:rPr lang="en-US" sz="1800" b="1" dirty="0" smtClean="0">
                <a:solidFill>
                  <a:srgbClr val="000000"/>
                </a:solidFill>
                <a:latin typeface="Courier New"/>
              </a:rPr>
              <a:t>( </a:t>
            </a:r>
            <a:r>
              <a:rPr lang="en-US" sz="1800" b="1" dirty="0" err="1" smtClean="0">
                <a:solidFill>
                  <a:srgbClr val="000000"/>
                </a:solidFill>
                <a:latin typeface="Courier New"/>
              </a:rPr>
              <a:t>m_host</a:t>
            </a:r>
            <a:r>
              <a:rPr lang="en-US" sz="1800" b="1" dirty="0" smtClean="0">
                <a:solidFill>
                  <a:srgbClr val="000000"/>
                </a:solidFill>
                <a:latin typeface="Courier New"/>
              </a:rPr>
              <a:t>, curves, </a:t>
            </a:r>
            <a:r>
              <a:rPr lang="en-US" sz="1800" b="1" dirty="0" err="1" smtClean="0">
                <a:solidFill>
                  <a:srgbClr val="000000"/>
                </a:solidFill>
                <a:latin typeface="Courier New"/>
              </a:rPr>
              <a:t>boolFlip</a:t>
            </a:r>
            <a:r>
              <a:rPr lang="en-US" sz="1800" b="1" dirty="0" smtClean="0">
                <a:solidFill>
                  <a:srgbClr val="000000"/>
                </a:solidFill>
                <a:latin typeface="Courier New"/>
              </a:rPr>
              <a:t> );</a:t>
            </a:r>
            <a:endParaRPr lang="en-US" sz="1800" dirty="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创建钢筋形状</a:t>
            </a:r>
            <a:endParaRPr lang="en-US" dirty="0"/>
          </a:p>
        </p:txBody>
      </p:sp>
      <p:sp>
        <p:nvSpPr>
          <p:cNvPr id="3" name="Content Placeholder 2"/>
          <p:cNvSpPr>
            <a:spLocks noGrp="1"/>
          </p:cNvSpPr>
          <p:nvPr>
            <p:ph idx="1"/>
          </p:nvPr>
        </p:nvSpPr>
        <p:spPr/>
        <p:txBody>
          <a:bodyPr/>
          <a:lstStyle/>
          <a:p>
            <a:pPr marL="703263" lvl="1" indent="-541338">
              <a:lnSpc>
                <a:spcPct val="80000"/>
              </a:lnSpc>
              <a:buNone/>
            </a:pPr>
            <a:r>
              <a:rPr lang="en-US" altLang="zh-CN" dirty="0" err="1" smtClean="0">
                <a:ea typeface="MS PGothic" pitchFamily="34" charset="-128"/>
              </a:rPr>
              <a:t>RebarShapeDefinitionBySegments</a:t>
            </a:r>
            <a:r>
              <a:rPr lang="en-US" altLang="zh-CN" dirty="0" smtClean="0">
                <a:ea typeface="MS PGothic" pitchFamily="34" charset="-128"/>
              </a:rPr>
              <a:t> </a:t>
            </a:r>
          </a:p>
          <a:p>
            <a:pPr marL="703263" lvl="1" indent="-541338">
              <a:buFont typeface="Wingdings" pitchFamily="2" charset="2"/>
              <a:buAutoNum type="arabicPeriod"/>
            </a:pPr>
            <a:r>
              <a:rPr lang="zh-CN" altLang="en-US" sz="2600" dirty="0" smtClean="0">
                <a:ea typeface="MS PGothic" pitchFamily="34" charset="-128"/>
              </a:rPr>
              <a:t>先创建钢筋的分段管理对象 </a:t>
            </a:r>
            <a:r>
              <a:rPr lang="zh-CN" altLang="en-US" sz="2400" dirty="0" smtClean="0"/>
              <a:t> </a:t>
            </a:r>
            <a:r>
              <a:rPr lang="en-US" altLang="zh-CN" sz="2400" dirty="0" err="1" smtClean="0"/>
              <a:t>RebarShapeDefinitionBySegments</a:t>
            </a:r>
            <a:r>
              <a:rPr lang="en-US" altLang="zh-CN" sz="2600" dirty="0" smtClean="0">
                <a:ea typeface="MS PGothic" pitchFamily="34" charset="-128"/>
              </a:rPr>
              <a:t/>
            </a:r>
            <a:br>
              <a:rPr lang="en-US" altLang="zh-CN" sz="2600" dirty="0" smtClean="0">
                <a:ea typeface="MS PGothic" pitchFamily="34" charset="-128"/>
              </a:rPr>
            </a:br>
            <a:endParaRPr lang="en-US" altLang="zh-CN" sz="2300" dirty="0" smtClean="0">
              <a:solidFill>
                <a:srgbClr val="A60000"/>
              </a:solidFill>
              <a:latin typeface="Courier New" pitchFamily="49" charset="0"/>
              <a:ea typeface="MS PGothic" pitchFamily="34" charset="-128"/>
              <a:cs typeface="Courier New" pitchFamily="49" charset="0"/>
            </a:endParaRPr>
          </a:p>
          <a:p>
            <a:pPr marL="703263" lvl="1" indent="-541338">
              <a:buFont typeface="Wingdings" pitchFamily="2" charset="2"/>
              <a:buAutoNum type="arabicPeriod"/>
            </a:pPr>
            <a:r>
              <a:rPr lang="zh-CN" altLang="en-US" sz="2600" dirty="0" smtClean="0">
                <a:ea typeface="MS PGothic" pitchFamily="34" charset="-128"/>
              </a:rPr>
              <a:t>创建每一段，指定默认长度</a:t>
            </a:r>
            <a:r>
              <a:rPr lang="en-US" altLang="zh-CN" sz="2600" dirty="0" smtClean="0">
                <a:ea typeface="MS PGothic" pitchFamily="34" charset="-128"/>
              </a:rPr>
              <a:t/>
            </a:r>
            <a:br>
              <a:rPr lang="en-US" altLang="zh-CN" sz="2600" dirty="0" smtClean="0">
                <a:ea typeface="MS PGothic" pitchFamily="34" charset="-128"/>
              </a:rPr>
            </a:br>
            <a:endParaRPr lang="en-US" altLang="zh-CN" sz="2600" dirty="0" smtClean="0">
              <a:ea typeface="MS PGothic" pitchFamily="34" charset="-128"/>
            </a:endParaRPr>
          </a:p>
          <a:p>
            <a:pPr marL="703263" lvl="1" indent="-541338">
              <a:buFont typeface="Wingdings" pitchFamily="2" charset="2"/>
              <a:buAutoNum type="arabicPeriod"/>
            </a:pPr>
            <a:r>
              <a:rPr lang="zh-CN" altLang="en-US" sz="2600" dirty="0" smtClean="0">
                <a:ea typeface="MS PGothic" pitchFamily="34" charset="-128"/>
              </a:rPr>
              <a:t>给每一段约束信息，设置每一段的方向，两段之间的角度（锐角，直角，钝角）</a:t>
            </a:r>
            <a:r>
              <a:rPr lang="en-US" altLang="zh-CN" sz="2600" dirty="0" smtClean="0">
                <a:ea typeface="MS PGothic" pitchFamily="34" charset="-128"/>
              </a:rPr>
              <a:t/>
            </a:r>
            <a:br>
              <a:rPr lang="en-US" altLang="zh-CN" sz="2600" dirty="0" smtClean="0">
                <a:ea typeface="MS PGothic" pitchFamily="34" charset="-128"/>
              </a:rPr>
            </a:br>
            <a:r>
              <a:rPr lang="en-US" altLang="zh-CN" sz="2300" dirty="0" err="1" smtClean="0">
                <a:solidFill>
                  <a:srgbClr val="A60000"/>
                </a:solidFill>
                <a:latin typeface="Courier New" pitchFamily="49" charset="0"/>
                <a:ea typeface="MS PGothic" pitchFamily="34" charset="-128"/>
              </a:rPr>
              <a:t>myDef.AddConstraintToSegment</a:t>
            </a:r>
            <a:r>
              <a:rPr lang="en-US" altLang="zh-CN" sz="2300" dirty="0" smtClean="0">
                <a:solidFill>
                  <a:srgbClr val="A60000"/>
                </a:solidFill>
                <a:latin typeface="Courier New" pitchFamily="49" charset="0"/>
                <a:ea typeface="MS PGothic" pitchFamily="34" charset="-128"/>
              </a:rPr>
              <a:t/>
            </a:r>
            <a:br>
              <a:rPr lang="en-US" altLang="zh-CN" sz="2300" dirty="0" smtClean="0">
                <a:solidFill>
                  <a:srgbClr val="A60000"/>
                </a:solidFill>
                <a:latin typeface="Courier New" pitchFamily="49" charset="0"/>
                <a:ea typeface="MS PGothic" pitchFamily="34" charset="-128"/>
              </a:rPr>
            </a:br>
            <a:r>
              <a:rPr lang="en-US" altLang="zh-CN" sz="2300" dirty="0" err="1" smtClean="0">
                <a:solidFill>
                  <a:srgbClr val="A60000"/>
                </a:solidFill>
                <a:latin typeface="Courier New" pitchFamily="49" charset="0"/>
                <a:ea typeface="MS PGothic" pitchFamily="34" charset="-128"/>
              </a:rPr>
              <a:t>myDef.AddConstraintParallelToSegment</a:t>
            </a:r>
            <a:r>
              <a:rPr lang="en-US" altLang="zh-CN" sz="2300" dirty="0" smtClean="0">
                <a:solidFill>
                  <a:srgbClr val="A60000"/>
                </a:solidFill>
                <a:latin typeface="Courier New" pitchFamily="49" charset="0"/>
                <a:ea typeface="MS PGothic" pitchFamily="34" charset="-128"/>
              </a:rPr>
              <a:t/>
            </a:r>
            <a:br>
              <a:rPr lang="en-US" altLang="zh-CN" sz="2300" dirty="0" smtClean="0">
                <a:solidFill>
                  <a:srgbClr val="A60000"/>
                </a:solidFill>
                <a:latin typeface="Courier New" pitchFamily="49" charset="0"/>
                <a:ea typeface="MS PGothic" pitchFamily="34" charset="-128"/>
              </a:rPr>
            </a:br>
            <a:r>
              <a:rPr lang="en-US" altLang="zh-CN" sz="2300" dirty="0" err="1" smtClean="0">
                <a:solidFill>
                  <a:srgbClr val="A60000"/>
                </a:solidFill>
                <a:latin typeface="Courier New" pitchFamily="49" charset="0"/>
                <a:ea typeface="MS PGothic" pitchFamily="34" charset="-128"/>
              </a:rPr>
              <a:t>myDef.AddBendDefaultRadius</a:t>
            </a:r>
            <a:r>
              <a:rPr lang="en-US" altLang="zh-CN" sz="2300" dirty="0" smtClean="0">
                <a:solidFill>
                  <a:srgbClr val="A60000"/>
                </a:solidFill>
                <a:latin typeface="Courier New" pitchFamily="49" charset="0"/>
                <a:ea typeface="MS PGothic" pitchFamily="34" charset="-128"/>
              </a:rPr>
              <a:t/>
            </a:r>
            <a:br>
              <a:rPr lang="en-US" altLang="zh-CN" sz="2300" dirty="0" smtClean="0">
                <a:solidFill>
                  <a:srgbClr val="A60000"/>
                </a:solidFill>
                <a:latin typeface="Courier New" pitchFamily="49" charset="0"/>
                <a:ea typeface="MS PGothic" pitchFamily="34" charset="-128"/>
              </a:rPr>
            </a:br>
            <a:r>
              <a:rPr lang="en-US" altLang="zh-CN" sz="2300" dirty="0" err="1" smtClean="0">
                <a:solidFill>
                  <a:srgbClr val="A60000"/>
                </a:solidFill>
                <a:latin typeface="Courier New" pitchFamily="49" charset="0"/>
                <a:ea typeface="MS PGothic" pitchFamily="34" charset="-128"/>
              </a:rPr>
              <a:t>myDef.SetSegmentFixedDirection</a:t>
            </a:r>
            <a:r>
              <a:rPr lang="en-US" altLang="zh-CN" sz="2300" dirty="0" smtClean="0">
                <a:solidFill>
                  <a:srgbClr val="A60000"/>
                </a:solidFill>
                <a:latin typeface="Courier New" pitchFamily="49" charset="0"/>
                <a:ea typeface="MS PGothic" pitchFamily="34" charset="-128"/>
              </a:rPr>
              <a:t/>
            </a:r>
            <a:br>
              <a:rPr lang="en-US" altLang="zh-CN" sz="2300" dirty="0" smtClean="0">
                <a:solidFill>
                  <a:srgbClr val="A60000"/>
                </a:solidFill>
                <a:latin typeface="Courier New" pitchFamily="49" charset="0"/>
                <a:ea typeface="MS PGothic" pitchFamily="34" charset="-128"/>
              </a:rPr>
            </a:br>
            <a:r>
              <a:rPr lang="en-US" altLang="zh-CN" sz="2300" dirty="0" err="1" smtClean="0">
                <a:solidFill>
                  <a:srgbClr val="A60000"/>
                </a:solidFill>
                <a:latin typeface="Courier New" pitchFamily="49" charset="0"/>
                <a:ea typeface="MS PGothic" pitchFamily="34" charset="-128"/>
              </a:rPr>
              <a:t>myDef.AddListingDimentionBendToBend</a:t>
            </a:r>
            <a:endParaRPr lang="en-US" altLang="zh-CN" sz="2300" dirty="0" smtClean="0">
              <a:solidFill>
                <a:srgbClr val="A60000"/>
              </a:solidFill>
              <a:latin typeface="Courier New" pitchFamily="49" charset="0"/>
              <a:ea typeface="MS PGothic" pitchFamily="34" charset="-128"/>
            </a:endParaRPr>
          </a:p>
          <a:p>
            <a:pPr marL="703263" lvl="1" indent="-541338">
              <a:buFont typeface="Wingdings" pitchFamily="2" charset="2"/>
              <a:buAutoNum type="arabicPeriod"/>
            </a:pPr>
            <a:r>
              <a:rPr lang="zh-CN" altLang="en-US" sz="2600" dirty="0" smtClean="0">
                <a:ea typeface="MS PGothic" pitchFamily="34" charset="-128"/>
              </a:rPr>
              <a:t>使用已经定义好的分段信息，创建钢筋样式</a:t>
            </a:r>
            <a:r>
              <a:rPr lang="en-US" altLang="zh-CN" sz="2600" dirty="0" smtClean="0">
                <a:ea typeface="MS PGothic" pitchFamily="34" charset="-128"/>
              </a:rPr>
              <a:t> </a:t>
            </a:r>
            <a:br>
              <a:rPr lang="en-US" altLang="zh-CN" sz="2600" dirty="0" smtClean="0">
                <a:ea typeface="MS PGothic" pitchFamily="34" charset="-128"/>
              </a:rPr>
            </a:br>
            <a:r>
              <a:rPr lang="en-US" altLang="zh-CN" dirty="0" smtClean="0"/>
              <a:t> </a:t>
            </a:r>
            <a:r>
              <a:rPr lang="en-US" altLang="zh-CN" sz="2300" dirty="0" err="1" smtClean="0">
                <a:solidFill>
                  <a:srgbClr val="A60000"/>
                </a:solidFill>
                <a:latin typeface="Courier New" pitchFamily="49" charset="0"/>
                <a:ea typeface="MS PGothic" pitchFamily="34" charset="-128"/>
              </a:rPr>
              <a:t>RebarShape.Create</a:t>
            </a:r>
            <a:endParaRPr lang="en-US" altLang="zh-CN" sz="2300" dirty="0" smtClean="0">
              <a:solidFill>
                <a:srgbClr val="A60000"/>
              </a:solidFill>
              <a:latin typeface="Courier New" pitchFamily="49" charset="0"/>
              <a:ea typeface="MS PGothic" pitchFamily="34" charset="-128"/>
            </a:endParaRPr>
          </a:p>
          <a:p>
            <a:pPr marL="703263" lvl="1" indent="-541338">
              <a:buFont typeface="Wingdings" pitchFamily="2" charset="2"/>
              <a:buAutoNum type="arabicPeriod"/>
            </a:pPr>
            <a:r>
              <a:rPr lang="zh-CN" altLang="en-US" dirty="0" smtClean="0">
                <a:ea typeface="MS PGothic" pitchFamily="34" charset="-128"/>
              </a:rPr>
              <a:t>检查默认参数值是否能定义出这个样式</a:t>
            </a:r>
            <a:endParaRPr lang="en-US" altLang="zh-CN" dirty="0" smtClean="0">
              <a:ea typeface="MS PGothic" pitchFamily="34" charset="-128"/>
            </a:endParaRPr>
          </a:p>
          <a:p>
            <a:endParaRPr lang="en-US" dirty="0"/>
          </a:p>
        </p:txBody>
      </p:sp>
      <p:pic>
        <p:nvPicPr>
          <p:cNvPr id="4" name="Picture 3"/>
          <p:cNvPicPr/>
          <p:nvPr/>
        </p:nvPicPr>
        <p:blipFill>
          <a:blip r:embed="rId2" cstate="print"/>
          <a:srcRect l="81125" t="71666" r="1438" b="14750"/>
          <a:stretch>
            <a:fillRect/>
          </a:stretch>
        </p:blipFill>
        <p:spPr bwMode="auto">
          <a:xfrm>
            <a:off x="9324975" y="687387"/>
            <a:ext cx="3260705" cy="1905000"/>
          </a:xfrm>
          <a:prstGeom prst="rect">
            <a:avLst/>
          </a:prstGeom>
          <a:noFill/>
          <a:ln w="9525">
            <a:noFill/>
            <a:miter lim="800000"/>
            <a:headEnd/>
            <a:tailEnd/>
          </a:ln>
        </p:spPr>
      </p:pic>
      <p:pic>
        <p:nvPicPr>
          <p:cNvPr id="5" name="Picture 4"/>
          <p:cNvPicPr>
            <a:picLocks noChangeAspect="1" noChangeArrowheads="1"/>
          </p:cNvPicPr>
          <p:nvPr/>
        </p:nvPicPr>
        <p:blipFill>
          <a:blip r:embed="rId3" cstate="print"/>
          <a:srcRect/>
          <a:stretch>
            <a:fillRect/>
          </a:stretch>
        </p:blipFill>
        <p:spPr bwMode="auto">
          <a:xfrm>
            <a:off x="8553450" y="5945188"/>
            <a:ext cx="4457700" cy="28511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工作流</a:t>
            </a:r>
            <a:endParaRPr lang="en-US" dirty="0"/>
          </a:p>
        </p:txBody>
      </p:sp>
      <p:pic>
        <p:nvPicPr>
          <p:cNvPr id="4" name="Content Placeholder 3"/>
          <p:cNvPicPr>
            <a:picLocks noGrp="1" noChangeAspect="1" noChangeArrowheads="1"/>
          </p:cNvPicPr>
          <p:nvPr>
            <p:ph idx="1"/>
          </p:nvPr>
        </p:nvPicPr>
        <p:blipFill>
          <a:blip r:embed="rId3" cstate="print"/>
          <a:srcRect/>
          <a:stretch>
            <a:fillRect/>
          </a:stretch>
        </p:blipFill>
        <p:spPr bwMode="auto">
          <a:xfrm>
            <a:off x="1669554" y="2311090"/>
            <a:ext cx="9610130" cy="6369669"/>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给柱子配箍筋</a:t>
            </a:r>
            <a:endParaRPr lang="en-US" dirty="0"/>
          </a:p>
        </p:txBody>
      </p:sp>
      <p:sp>
        <p:nvSpPr>
          <p:cNvPr id="3" name="Content Placeholder 2"/>
          <p:cNvSpPr>
            <a:spLocks noGrp="1"/>
          </p:cNvSpPr>
          <p:nvPr>
            <p:ph idx="1"/>
          </p:nvPr>
        </p:nvSpPr>
        <p:spPr/>
        <p:txBody>
          <a:bodyPr/>
          <a:lstStyle/>
          <a:p>
            <a:r>
              <a:rPr lang="zh-CN" altLang="en-US" dirty="0" smtClean="0"/>
              <a:t>用前面创建的钢筋类型给柱子配筋</a:t>
            </a:r>
            <a:endParaRPr lang="en-US" altLang="zh-CN" dirty="0" smtClean="0"/>
          </a:p>
          <a:p>
            <a:endParaRPr lang="en-US" dirty="0" smtClean="0"/>
          </a:p>
          <a:p>
            <a:r>
              <a:rPr lang="en-US" dirty="0" smtClean="0"/>
              <a:t>1. </a:t>
            </a:r>
            <a:r>
              <a:rPr lang="zh-CN" altLang="en-US" dirty="0" smtClean="0"/>
              <a:t>获取刚才定义的样式（根据样式名称）</a:t>
            </a:r>
            <a:endParaRPr lang="en-US" altLang="zh-CN" dirty="0" smtClean="0"/>
          </a:p>
          <a:p>
            <a:r>
              <a:rPr lang="en-US" dirty="0" smtClean="0"/>
              <a:t>2. </a:t>
            </a:r>
            <a:r>
              <a:rPr lang="zh-CN" altLang="en-US" dirty="0" smtClean="0"/>
              <a:t>获取钢筋的直径</a:t>
            </a:r>
            <a:endParaRPr lang="en-US" altLang="zh-CN" dirty="0" smtClean="0"/>
          </a:p>
          <a:p>
            <a:r>
              <a:rPr lang="en-US" dirty="0" smtClean="0"/>
              <a:t>3. </a:t>
            </a:r>
            <a:r>
              <a:rPr lang="zh-CN" altLang="en-US" dirty="0" smtClean="0"/>
              <a:t>从柱子读取柱子的截面，截面中心点，柱子的方向线</a:t>
            </a:r>
            <a:endParaRPr lang="en-US" altLang="zh-CN" dirty="0" smtClean="0"/>
          </a:p>
          <a:p>
            <a:r>
              <a:rPr lang="en-US" dirty="0" smtClean="0"/>
              <a:t>4. </a:t>
            </a:r>
            <a:r>
              <a:rPr lang="zh-CN" altLang="en-US" dirty="0" smtClean="0"/>
              <a:t>根据这些数据创建钢筋</a:t>
            </a:r>
            <a:endParaRPr lang="en-US" altLang="zh-CN" dirty="0" smtClean="0"/>
          </a:p>
          <a:p>
            <a:r>
              <a:rPr lang="en-US" dirty="0" smtClean="0"/>
              <a:t>5. </a:t>
            </a:r>
            <a:r>
              <a:rPr lang="zh-CN" altLang="en-US" dirty="0" smtClean="0"/>
              <a:t>把箍筋与柱子界面匹配</a:t>
            </a:r>
            <a:endParaRPr lang="en-US" altLang="zh-CN" dirty="0" smtClean="0"/>
          </a:p>
          <a:p>
            <a:r>
              <a:rPr lang="en-US" dirty="0" smtClean="0"/>
              <a:t>6.</a:t>
            </a:r>
            <a:r>
              <a:rPr lang="zh-CN" altLang="en-US" dirty="0" smtClean="0"/>
              <a:t>设置钢筋间距</a:t>
            </a:r>
            <a:endParaRPr lang="en-US" dirty="0"/>
          </a:p>
        </p:txBody>
      </p:sp>
      <p:pic>
        <p:nvPicPr>
          <p:cNvPr id="4" name="Picture 3"/>
          <p:cNvPicPr/>
          <p:nvPr/>
        </p:nvPicPr>
        <p:blipFill>
          <a:blip r:embed="rId2" cstate="print"/>
          <a:srcRect l="47813" t="16917" r="34062" b="10917"/>
          <a:stretch>
            <a:fillRect/>
          </a:stretch>
        </p:blipFill>
        <p:spPr bwMode="auto">
          <a:xfrm>
            <a:off x="11229975" y="3354387"/>
            <a:ext cx="1658625" cy="4953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a:t>
            </a:r>
            <a:r>
              <a:rPr lang="zh-CN" altLang="en-US" dirty="0" smtClean="0"/>
              <a:t>平台</a:t>
            </a:r>
            <a:r>
              <a:rPr lang="en-US" dirty="0" smtClean="0"/>
              <a:t> API </a:t>
            </a:r>
            <a:r>
              <a:rPr lang="zh-CN" altLang="en-US" dirty="0" smtClean="0"/>
              <a:t>在</a:t>
            </a:r>
            <a:r>
              <a:rPr lang="en-US" altLang="zh-CN" dirty="0" smtClean="0"/>
              <a:t>RST</a:t>
            </a:r>
            <a:r>
              <a:rPr lang="zh-CN" altLang="en-US" dirty="0" smtClean="0"/>
              <a:t>中的应用</a:t>
            </a:r>
            <a:endParaRPr lang="en-US" dirty="0" smtClean="0"/>
          </a:p>
        </p:txBody>
      </p:sp>
      <p:sp>
        <p:nvSpPr>
          <p:cNvPr id="3" name="Rectangle 3"/>
          <p:cNvSpPr txBox="1">
            <a:spLocks noChangeArrowheads="1"/>
          </p:cNvSpPr>
          <p:nvPr/>
        </p:nvSpPr>
        <p:spPr>
          <a:xfrm>
            <a:off x="561975" y="5106987"/>
            <a:ext cx="103632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Dynamic</a:t>
            </a:r>
            <a:r>
              <a:rPr kumimoji="0" lang="en-GB"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Model Update, Analysis Visualization Framework, Idling Event</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动态模型更新</a:t>
            </a:r>
            <a:endParaRPr lang="en-US" dirty="0"/>
          </a:p>
        </p:txBody>
      </p:sp>
      <p:sp>
        <p:nvSpPr>
          <p:cNvPr id="3" name="Content Placeholder 2"/>
          <p:cNvSpPr>
            <a:spLocks noGrp="1"/>
          </p:cNvSpPr>
          <p:nvPr>
            <p:ph idx="1"/>
          </p:nvPr>
        </p:nvSpPr>
        <p:spPr/>
        <p:txBody>
          <a:bodyPr/>
          <a:lstStyle/>
          <a:p>
            <a:r>
              <a:rPr lang="zh-CN" altLang="en-US" dirty="0" smtClean="0"/>
              <a:t>当</a:t>
            </a:r>
            <a:r>
              <a:rPr lang="en-US" altLang="zh-CN" dirty="0" smtClean="0"/>
              <a:t>Revit</a:t>
            </a:r>
            <a:r>
              <a:rPr lang="zh-CN" altLang="en-US" dirty="0" smtClean="0"/>
              <a:t>中的对象发生改变时，二次开发程序借此机会对模型进行修改。</a:t>
            </a:r>
            <a:endParaRPr lang="en-US" altLang="zh-CN" dirty="0" smtClean="0"/>
          </a:p>
          <a:p>
            <a:r>
              <a:rPr lang="zh-CN" altLang="en-US" dirty="0" smtClean="0"/>
              <a:t>同属一个事务，</a:t>
            </a:r>
            <a:r>
              <a:rPr lang="en-US" altLang="zh-CN" dirty="0" smtClean="0"/>
              <a:t>undo</a:t>
            </a:r>
            <a:r>
              <a:rPr lang="zh-CN" altLang="en-US" dirty="0" smtClean="0"/>
              <a:t>，</a:t>
            </a:r>
            <a:r>
              <a:rPr lang="en-US" altLang="zh-CN" dirty="0" smtClean="0"/>
              <a:t>redo</a:t>
            </a:r>
            <a:r>
              <a:rPr lang="zh-CN" altLang="en-US" dirty="0" smtClean="0"/>
              <a:t>自动同步</a:t>
            </a:r>
            <a:endParaRPr lang="en-US" altLang="zh-CN" dirty="0" smtClean="0"/>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en-US" altLang="zh-CN" dirty="0" smtClean="0"/>
              <a:t>Revit</a:t>
            </a:r>
            <a:r>
              <a:rPr lang="zh-CN" altLang="en-US" dirty="0" smtClean="0"/>
              <a:t>结构中的动态模型更新</a:t>
            </a:r>
            <a:endParaRPr lang="en-US" dirty="0"/>
          </a:p>
        </p:txBody>
      </p:sp>
      <p:sp>
        <p:nvSpPr>
          <p:cNvPr id="3" name="Content Placeholder 2"/>
          <p:cNvSpPr>
            <a:spLocks noGrp="1"/>
          </p:cNvSpPr>
          <p:nvPr>
            <p:ph idx="1"/>
          </p:nvPr>
        </p:nvSpPr>
        <p:spPr/>
        <p:txBody>
          <a:bodyPr/>
          <a:lstStyle/>
          <a:p>
            <a:endParaRPr lang="en-US" dirty="0"/>
          </a:p>
        </p:txBody>
      </p:sp>
      <p:pic>
        <p:nvPicPr>
          <p:cNvPr id="63490" name="Picture 2"/>
          <p:cNvPicPr>
            <a:picLocks noChangeAspect="1" noChangeArrowheads="1"/>
          </p:cNvPicPr>
          <p:nvPr/>
        </p:nvPicPr>
        <p:blipFill>
          <a:blip r:embed="rId2" cstate="print"/>
          <a:srcRect l="18188" t="27347" r="18812" b="17320"/>
          <a:stretch>
            <a:fillRect/>
          </a:stretch>
        </p:blipFill>
        <p:spPr bwMode="auto">
          <a:xfrm>
            <a:off x="409575" y="2516187"/>
            <a:ext cx="9601200" cy="6324600"/>
          </a:xfrm>
          <a:prstGeom prst="rect">
            <a:avLst/>
          </a:prstGeom>
          <a:noFill/>
          <a:ln w="9525">
            <a:noFill/>
            <a:miter lim="800000"/>
            <a:headEnd/>
            <a:tailEnd/>
          </a:ln>
        </p:spPr>
      </p:pic>
      <p:pic>
        <p:nvPicPr>
          <p:cNvPr id="63491" name="Picture 3"/>
          <p:cNvPicPr>
            <a:picLocks noChangeAspect="1" noChangeArrowheads="1"/>
          </p:cNvPicPr>
          <p:nvPr/>
        </p:nvPicPr>
        <p:blipFill>
          <a:blip r:embed="rId3" cstate="print"/>
          <a:srcRect l="31500" t="28667" r="19500" b="14667"/>
          <a:stretch>
            <a:fillRect/>
          </a:stretch>
        </p:blipFill>
        <p:spPr bwMode="auto">
          <a:xfrm>
            <a:off x="7465695" y="2146073"/>
            <a:ext cx="4907280" cy="425631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分析可视化框架</a:t>
            </a:r>
            <a:endParaRPr lang="en-US" dirty="0"/>
          </a:p>
        </p:txBody>
      </p:sp>
      <p:sp>
        <p:nvSpPr>
          <p:cNvPr id="3" name="Content Placeholder 2"/>
          <p:cNvSpPr>
            <a:spLocks noGrp="1"/>
          </p:cNvSpPr>
          <p:nvPr>
            <p:ph idx="1"/>
          </p:nvPr>
        </p:nvSpPr>
        <p:spPr/>
        <p:txBody>
          <a:bodyPr/>
          <a:lstStyle/>
          <a:p>
            <a:r>
              <a:rPr lang="zh-CN" altLang="en-US" dirty="0" smtClean="0"/>
              <a:t>在模型中用云图显示各种分析结果</a:t>
            </a:r>
            <a:endParaRPr lang="en-US" dirty="0" smtClean="0"/>
          </a:p>
          <a:p>
            <a:r>
              <a:rPr lang="zh-CN" altLang="en-US" dirty="0" smtClean="0"/>
              <a:t>可以控制显示样式和图例样式</a:t>
            </a:r>
            <a:endParaRPr lang="en-US" dirty="0" smtClean="0"/>
          </a:p>
          <a:p>
            <a:r>
              <a:rPr lang="zh-CN" altLang="en-US" dirty="0" smtClean="0"/>
              <a:t>暂时显示，不能保存在模型中</a:t>
            </a:r>
            <a:endParaRPr lang="en-US" dirty="0" smtClean="0"/>
          </a:p>
          <a:p>
            <a:endParaRPr lang="en-US" dirty="0" smtClean="0"/>
          </a:p>
          <a:p>
            <a:r>
              <a:rPr lang="en-US" dirty="0" smtClean="0"/>
              <a:t>Primary APIs</a:t>
            </a:r>
          </a:p>
          <a:p>
            <a:pPr lvl="1"/>
            <a:r>
              <a:rPr lang="en-US" dirty="0" err="1" smtClean="0"/>
              <a:t>SpatialFieldManager</a:t>
            </a:r>
            <a:r>
              <a:rPr lang="en-US" dirty="0" smtClean="0"/>
              <a:t> class</a:t>
            </a:r>
          </a:p>
          <a:p>
            <a:pPr lvl="1"/>
            <a:r>
              <a:rPr lang="en-US" dirty="0" err="1" smtClean="0"/>
              <a:t>FieldDomainPoints</a:t>
            </a:r>
            <a:r>
              <a:rPr lang="en-US" dirty="0" smtClean="0"/>
              <a:t> class</a:t>
            </a:r>
          </a:p>
          <a:p>
            <a:pPr lvl="1"/>
            <a:r>
              <a:rPr lang="en-US" dirty="0" err="1" smtClean="0"/>
              <a:t>FieldValues</a:t>
            </a:r>
            <a:r>
              <a:rPr lang="en-US" dirty="0" smtClean="0"/>
              <a:t> class</a:t>
            </a:r>
          </a:p>
          <a:p>
            <a:pPr lvl="1"/>
            <a:r>
              <a:rPr lang="en-US" dirty="0" err="1" smtClean="0"/>
              <a:t>AddSpatialFieldPrimitive</a:t>
            </a:r>
            <a:r>
              <a:rPr lang="en-US" dirty="0" smtClean="0"/>
              <a:t> method</a:t>
            </a:r>
          </a:p>
          <a:p>
            <a:pPr lvl="1"/>
            <a:r>
              <a:rPr lang="en-US" dirty="0" err="1" smtClean="0"/>
              <a:t>UpdateSpatialFieldPrimitive</a:t>
            </a:r>
            <a:r>
              <a:rPr lang="en-US" dirty="0" smtClean="0"/>
              <a:t> method</a:t>
            </a:r>
          </a:p>
          <a:p>
            <a:pPr lvl="1"/>
            <a:r>
              <a:rPr lang="en-US" dirty="0" err="1" smtClean="0"/>
              <a:t>AnalysisDisplayStyle</a:t>
            </a:r>
            <a:r>
              <a:rPr lang="en-US" dirty="0" smtClean="0"/>
              <a:t> class</a:t>
            </a:r>
          </a:p>
        </p:txBody>
      </p:sp>
      <p:pic>
        <p:nvPicPr>
          <p:cNvPr id="4" name="Picture 3" descr="MultiThreadedCalculation.png"/>
          <p:cNvPicPr>
            <a:picLocks noChangeAspect="1"/>
          </p:cNvPicPr>
          <p:nvPr/>
        </p:nvPicPr>
        <p:blipFill>
          <a:blip r:embed="rId3" cstate="print"/>
          <a:stretch>
            <a:fillRect/>
          </a:stretch>
        </p:blipFill>
        <p:spPr>
          <a:xfrm>
            <a:off x="7648575" y="1601787"/>
            <a:ext cx="4329043" cy="4267200"/>
          </a:xfrm>
          <a:prstGeom prst="rect">
            <a:avLst/>
          </a:prstGeom>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演示</a:t>
            </a:r>
            <a:endParaRPr lang="en-US" dirty="0"/>
          </a:p>
        </p:txBody>
      </p:sp>
      <p:sp>
        <p:nvSpPr>
          <p:cNvPr id="3" name="Content Placeholder 2"/>
          <p:cNvSpPr>
            <a:spLocks noGrp="1"/>
          </p:cNvSpPr>
          <p:nvPr>
            <p:ph idx="1"/>
          </p:nvPr>
        </p:nvSpPr>
        <p:spPr/>
        <p:txBody>
          <a:bodyPr/>
          <a:lstStyle/>
          <a:p>
            <a:endParaRPr lang="en-US" dirty="0"/>
          </a:p>
        </p:txBody>
      </p:sp>
      <p:pic>
        <p:nvPicPr>
          <p:cNvPr id="64517" name="Picture 5"/>
          <p:cNvPicPr>
            <a:picLocks noChangeAspect="1" noChangeArrowheads="1"/>
          </p:cNvPicPr>
          <p:nvPr/>
        </p:nvPicPr>
        <p:blipFill>
          <a:blip r:embed="rId2" cstate="print"/>
          <a:srcRect l="14500" t="19333" r="3000" b="9333"/>
          <a:stretch>
            <a:fillRect/>
          </a:stretch>
        </p:blipFill>
        <p:spPr bwMode="auto">
          <a:xfrm>
            <a:off x="1857375" y="2516187"/>
            <a:ext cx="8812850" cy="5715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结束总结</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43640" y="241236"/>
            <a:ext cx="11850574" cy="837006"/>
          </a:xfrm>
        </p:spPr>
        <p:txBody>
          <a:bodyPr/>
          <a:lstStyle/>
          <a:p>
            <a:pPr eaLnBrk="1" hangingPunct="1"/>
            <a:r>
              <a:rPr lang="zh-CN" altLang="en-GB" dirty="0" smtClean="0">
                <a:cs typeface="Arial" charset="0"/>
              </a:rPr>
              <a:t>深入学习</a:t>
            </a:r>
            <a:endParaRPr lang="en-GB" dirty="0" smtClean="0"/>
          </a:p>
        </p:txBody>
      </p:sp>
      <p:sp>
        <p:nvSpPr>
          <p:cNvPr id="1137667" name="Rectangle 3"/>
          <p:cNvSpPr>
            <a:spLocks noGrp="1" noChangeArrowheads="1"/>
          </p:cNvSpPr>
          <p:nvPr>
            <p:ph idx="1"/>
          </p:nvPr>
        </p:nvSpPr>
        <p:spPr>
          <a:xfrm>
            <a:off x="368279" y="1078242"/>
            <a:ext cx="11925938" cy="7473177"/>
          </a:xfrm>
        </p:spPr>
        <p:txBody>
          <a:bodyPr/>
          <a:lstStyle/>
          <a:p>
            <a:pPr eaLnBrk="1" hangingPunct="1">
              <a:buFontTx/>
              <a:buNone/>
              <a:defRPr/>
            </a:pPr>
            <a:endParaRPr lang="en-GB" dirty="0" smtClean="0"/>
          </a:p>
          <a:p>
            <a:pPr eaLnBrk="1" hangingPunct="1">
              <a:buFontTx/>
              <a:buNone/>
              <a:defRPr/>
            </a:pPr>
            <a:r>
              <a:rPr lang="en-GB" dirty="0" smtClean="0"/>
              <a:t>SDK</a:t>
            </a:r>
            <a:r>
              <a:rPr lang="zh-CN" altLang="en-US" dirty="0" smtClean="0"/>
              <a:t>中的资源</a:t>
            </a:r>
            <a:endParaRPr lang="en-US" altLang="zh-CN" dirty="0" smtClean="0"/>
          </a:p>
          <a:p>
            <a:pPr eaLnBrk="1" hangingPunct="1">
              <a:buFontTx/>
              <a:buNone/>
              <a:defRPr/>
            </a:pPr>
            <a:r>
              <a:rPr lang="en-US" altLang="zh-CN" dirty="0" smtClean="0"/>
              <a:t>Revit 2011 API DevTV</a:t>
            </a:r>
            <a:r>
              <a:rPr lang="zh-CN" altLang="en-US" dirty="0" smtClean="0"/>
              <a:t>中文</a:t>
            </a:r>
            <a:endParaRPr lang="en-US" altLang="zh-CN" dirty="0" smtClean="0"/>
          </a:p>
          <a:p>
            <a:pPr lvl="1">
              <a:defRPr/>
            </a:pPr>
            <a:r>
              <a:rPr lang="en-US" sz="2500" dirty="0" smtClean="0">
                <a:hlinkClick r:id="rId3"/>
              </a:rPr>
              <a:t>http://download.autodesk.com/media/adn/Revit_2011_API_DevTV_Chinese.zip</a:t>
            </a:r>
            <a:endParaRPr lang="en-US" altLang="zh-CN" sz="2500" dirty="0" smtClean="0"/>
          </a:p>
          <a:p>
            <a:pPr>
              <a:defRPr/>
            </a:pPr>
            <a:r>
              <a:rPr lang="zh-CN" altLang="en-US" dirty="0" smtClean="0"/>
              <a:t>论坛讨论组</a:t>
            </a:r>
            <a:endParaRPr lang="en-GB" dirty="0" smtClean="0"/>
          </a:p>
          <a:p>
            <a:pPr lvl="1">
              <a:defRPr/>
            </a:pPr>
            <a:r>
              <a:rPr lang="en-GB" sz="2000" noProof="1" smtClean="0">
                <a:hlinkClick r:id="rId4"/>
              </a:rPr>
              <a:t>http://discussion.autodesk.com</a:t>
            </a:r>
            <a:r>
              <a:rPr lang="en-US" sz="2000" noProof="1" smtClean="0"/>
              <a:t> &gt; Revit Architecture &gt; Revit API</a:t>
            </a:r>
            <a:endParaRPr lang="en-GB" sz="2000" dirty="0" smtClean="0"/>
          </a:p>
          <a:p>
            <a:pPr eaLnBrk="1" hangingPunct="1">
              <a:buFontTx/>
              <a:buNone/>
              <a:defRPr/>
            </a:pPr>
            <a:r>
              <a:rPr lang="en-GB" dirty="0" smtClean="0"/>
              <a:t>API </a:t>
            </a:r>
            <a:r>
              <a:rPr lang="zh-CN" altLang="en-US" dirty="0" smtClean="0"/>
              <a:t>培训课程</a:t>
            </a:r>
            <a:r>
              <a:rPr lang="en-US" altLang="zh-CN" dirty="0" smtClean="0"/>
              <a:t>&amp; </a:t>
            </a:r>
            <a:r>
              <a:rPr lang="en-US" altLang="zh-CN" dirty="0" err="1" smtClean="0"/>
              <a:t>DevLab</a:t>
            </a:r>
            <a:endParaRPr lang="en-GB" dirty="0" smtClean="0"/>
          </a:p>
          <a:p>
            <a:pPr lvl="1">
              <a:defRPr/>
            </a:pPr>
            <a:r>
              <a:rPr lang="en-GB" sz="2000" noProof="1" smtClean="0">
                <a:hlinkClick r:id="rId4"/>
              </a:rPr>
              <a:t>http://</a:t>
            </a:r>
            <a:r>
              <a:rPr lang="en-GB" sz="2000" noProof="1" smtClean="0">
                <a:hlinkClick r:id="rId5"/>
              </a:rPr>
              <a:t>www.autodesk.com/apitraining</a:t>
            </a:r>
            <a:endParaRPr lang="en-GB" sz="2000" noProof="1" smtClean="0"/>
          </a:p>
          <a:p>
            <a:pPr marL="0" indent="0">
              <a:lnSpc>
                <a:spcPct val="90000"/>
              </a:lnSpc>
              <a:defRPr/>
            </a:pPr>
            <a:r>
              <a:rPr lang="en-US" dirty="0" smtClean="0"/>
              <a:t>The Building Coder, Jeremy Tammik </a:t>
            </a:r>
            <a:r>
              <a:rPr lang="zh-CN" altLang="en-US" dirty="0" smtClean="0"/>
              <a:t>的</a:t>
            </a:r>
            <a:r>
              <a:rPr lang="en-US" dirty="0" smtClean="0"/>
              <a:t> </a:t>
            </a:r>
            <a:r>
              <a:rPr lang="en-GB" dirty="0" smtClean="0"/>
              <a:t>Revit API </a:t>
            </a:r>
            <a:r>
              <a:rPr lang="zh-CN" altLang="en-US" dirty="0" smtClean="0"/>
              <a:t>博客</a:t>
            </a:r>
            <a:endParaRPr lang="en-GB" dirty="0" smtClean="0"/>
          </a:p>
          <a:p>
            <a:pPr lvl="1">
              <a:lnSpc>
                <a:spcPct val="90000"/>
              </a:lnSpc>
              <a:defRPr/>
            </a:pPr>
            <a:r>
              <a:rPr lang="en-GB" sz="2000" noProof="1" smtClean="0">
                <a:hlinkClick r:id="rId6"/>
              </a:rPr>
              <a:t>http://thebuildingcoder.typepad.com</a:t>
            </a:r>
            <a:endParaRPr lang="en-GB" sz="2000" noProof="1" smtClean="0"/>
          </a:p>
          <a:p>
            <a:pPr>
              <a:lnSpc>
                <a:spcPct val="90000"/>
              </a:lnSpc>
              <a:defRPr/>
            </a:pPr>
            <a:r>
              <a:rPr lang="zh-CN" altLang="en-US" sz="2800" noProof="1" smtClean="0"/>
              <a:t>我爱</a:t>
            </a:r>
            <a:r>
              <a:rPr lang="en-US" altLang="zh-CN" sz="2800" noProof="1" smtClean="0"/>
              <a:t>Revit-</a:t>
            </a:r>
            <a:r>
              <a:rPr lang="zh-CN" altLang="en-US" sz="2800" noProof="1" smtClean="0"/>
              <a:t>二次开发专栏博客</a:t>
            </a:r>
            <a:r>
              <a:rPr lang="en-US" altLang="zh-CN" sz="2800" noProof="1" smtClean="0"/>
              <a:t>(</a:t>
            </a:r>
            <a:r>
              <a:rPr lang="zh-CN" altLang="en-US" sz="2800" noProof="1" smtClean="0"/>
              <a:t>中文）</a:t>
            </a:r>
            <a:endParaRPr lang="en-US" altLang="zh-CN" sz="2800" noProof="1" smtClean="0"/>
          </a:p>
          <a:p>
            <a:pPr lvl="1">
              <a:lnSpc>
                <a:spcPct val="90000"/>
              </a:lnSpc>
              <a:defRPr/>
            </a:pPr>
            <a:r>
              <a:rPr lang="en-US" sz="2000" noProof="1" smtClean="0">
                <a:hlinkClick r:id="rId7"/>
              </a:rPr>
              <a:t>http://blog.csdn.net/joexiongjin</a:t>
            </a:r>
            <a:endParaRPr lang="en-US" sz="2000" dirty="0" smtClean="0"/>
          </a:p>
          <a:p>
            <a:pPr eaLnBrk="1" hangingPunct="1">
              <a:buFontTx/>
              <a:buNone/>
              <a:defRPr/>
            </a:pPr>
            <a:r>
              <a:rPr lang="zh-CN" altLang="en-US" dirty="0" smtClean="0"/>
              <a:t>加入</a:t>
            </a:r>
            <a:r>
              <a:rPr lang="en-US" altLang="zh-CN" dirty="0" smtClean="0"/>
              <a:t>ADN</a:t>
            </a:r>
            <a:endParaRPr lang="en-GB" dirty="0" smtClean="0"/>
          </a:p>
          <a:p>
            <a:pPr lvl="1">
              <a:defRPr/>
            </a:pPr>
            <a:r>
              <a:rPr lang="en-GB" sz="2000" noProof="1" smtClean="0">
                <a:hlinkClick r:id="rId4"/>
              </a:rPr>
              <a:t>http://</a:t>
            </a:r>
            <a:r>
              <a:rPr lang="en-GB" sz="2000" noProof="1" smtClean="0">
                <a:hlinkClick r:id="rId8"/>
              </a:rPr>
              <a:t>www.autodesk.com/</a:t>
            </a:r>
            <a:r>
              <a:rPr lang="en-US" sz="2000" dirty="0" err="1" smtClean="0">
                <a:hlinkClick r:id="rId8"/>
              </a:rPr>
              <a:t>joinadn</a:t>
            </a:r>
            <a:endParaRPr lang="en-US" sz="2000" dirty="0" smtClean="0"/>
          </a:p>
          <a:p>
            <a:pPr marL="0" indent="0">
              <a:lnSpc>
                <a:spcPct val="90000"/>
              </a:lnSpc>
              <a:defRPr/>
            </a:pPr>
            <a:r>
              <a:rPr lang="en-US" altLang="zh-CN" dirty="0" smtClean="0"/>
              <a:t>ADN</a:t>
            </a:r>
            <a:r>
              <a:rPr lang="zh-CN" altLang="en-US" dirty="0" smtClean="0"/>
              <a:t>网站有大量常见问题解决方案（只有</a:t>
            </a:r>
            <a:r>
              <a:rPr lang="en-US" altLang="zh-CN" dirty="0" smtClean="0"/>
              <a:t>ADN</a:t>
            </a:r>
            <a:r>
              <a:rPr lang="zh-CN" altLang="en-US" dirty="0" smtClean="0"/>
              <a:t>用户才能访问）</a:t>
            </a:r>
            <a:endParaRPr lang="en-GB" dirty="0" smtClean="0"/>
          </a:p>
          <a:p>
            <a:pPr lvl="1">
              <a:lnSpc>
                <a:spcPct val="90000"/>
              </a:lnSpc>
              <a:defRPr/>
            </a:pPr>
            <a:r>
              <a:rPr lang="en-GB" sz="2000" noProof="1" smtClean="0">
                <a:hlinkClick r:id="rId9"/>
              </a:rPr>
              <a:t>http://adn.autodesk.com</a:t>
            </a:r>
            <a:endParaRPr lang="en-US" dirty="0" smtClean="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问答互动</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1" y="1"/>
            <a:ext cx="13011150" cy="9756775"/>
          </a:xfrm>
          <a:prstGeom prst="rect">
            <a:avLst/>
          </a:prstGeom>
          <a:solidFill>
            <a:schemeClr val="tx1"/>
          </a:solidFill>
          <a:ln w="9525">
            <a:noFill/>
            <a:miter lim="800000"/>
            <a:headEnd/>
            <a:tailEnd/>
          </a:ln>
        </p:spPr>
        <p:txBody>
          <a:bodyPr wrap="none" lIns="130022" tIns="65012" rIns="130022" bIns="65012" anchor="ctr"/>
          <a:lstStyle/>
          <a:p>
            <a:endParaRPr lang="en-GB"/>
          </a:p>
        </p:txBody>
      </p:sp>
      <p:pic>
        <p:nvPicPr>
          <p:cNvPr id="148483" name="Picture 33" descr="PPT_LOGO_3b"/>
          <p:cNvPicPr>
            <a:picLocks noChangeAspect="1" noChangeArrowheads="1"/>
          </p:cNvPicPr>
          <p:nvPr/>
        </p:nvPicPr>
        <p:blipFill>
          <a:blip r:embed="rId3" cstate="print"/>
          <a:stretch>
            <a:fillRect/>
          </a:stretch>
        </p:blipFill>
        <p:spPr bwMode="auto">
          <a:xfrm>
            <a:off x="0" y="3478153"/>
            <a:ext cx="12996168" cy="2272942"/>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基础知识：</a:t>
            </a:r>
            <a:r>
              <a:rPr lang="en-US" dirty="0" smtClean="0"/>
              <a:t>Loads and Load Cases</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荷载相关对象</a:t>
            </a:r>
            <a:r>
              <a:rPr lang="en-US" dirty="0" smtClean="0"/>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Load Cases</a:t>
            </a:r>
          </a:p>
          <a:p>
            <a:r>
              <a:rPr lang="en-US" dirty="0" smtClean="0"/>
              <a:t>Load Natures</a:t>
            </a:r>
          </a:p>
          <a:p>
            <a:r>
              <a:rPr lang="en-US" dirty="0" smtClean="0"/>
              <a:t>Load Combinations</a:t>
            </a:r>
          </a:p>
          <a:p>
            <a:r>
              <a:rPr lang="en-US" dirty="0" smtClean="0"/>
              <a:t>Load Usages</a:t>
            </a:r>
          </a:p>
          <a:p>
            <a:endParaRPr lang="en-US" dirty="0"/>
          </a:p>
        </p:txBody>
      </p:sp>
      <p:pic>
        <p:nvPicPr>
          <p:cNvPr id="20481" name="Picture 1"/>
          <p:cNvPicPr>
            <a:picLocks noChangeAspect="1" noChangeArrowheads="1"/>
          </p:cNvPicPr>
          <p:nvPr/>
        </p:nvPicPr>
        <p:blipFill>
          <a:blip r:embed="rId3" cstate="print"/>
          <a:srcRect l="25688" t="20681" r="26812" b="27986"/>
          <a:stretch>
            <a:fillRect/>
          </a:stretch>
        </p:blipFill>
        <p:spPr bwMode="auto">
          <a:xfrm>
            <a:off x="5133975" y="2287587"/>
            <a:ext cx="6629400" cy="5373303"/>
          </a:xfrm>
          <a:prstGeom prst="rect">
            <a:avLst/>
          </a:prstGeom>
          <a:noFill/>
          <a:ln w="9525">
            <a:noFill/>
            <a:miter lim="800000"/>
            <a:headEnd/>
            <a:tailEnd/>
          </a:ln>
        </p:spPr>
      </p:pic>
      <p:pic>
        <p:nvPicPr>
          <p:cNvPr id="20483" name="Picture 3"/>
          <p:cNvPicPr>
            <a:picLocks noChangeAspect="1" noChangeArrowheads="1"/>
          </p:cNvPicPr>
          <p:nvPr/>
        </p:nvPicPr>
        <p:blipFill>
          <a:blip r:embed="rId4" cstate="print"/>
          <a:srcRect l="25500" t="20667" r="26500" b="65333"/>
          <a:stretch>
            <a:fillRect/>
          </a:stretch>
        </p:blipFill>
        <p:spPr bwMode="auto">
          <a:xfrm>
            <a:off x="5362575" y="6554787"/>
            <a:ext cx="7315200" cy="1600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荷载工况</a:t>
            </a:r>
            <a:r>
              <a:rPr lang="en-US" dirty="0" smtClean="0"/>
              <a:t>Load Case</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zh-CN" altLang="en-US" dirty="0" smtClean="0"/>
              <a:t>访问</a:t>
            </a:r>
            <a:r>
              <a:rPr lang="en-US" dirty="0" smtClean="0"/>
              <a:t> </a:t>
            </a:r>
            <a:r>
              <a:rPr lang="en-US" dirty="0" err="1" smtClean="0"/>
              <a:t>LoadCase</a:t>
            </a:r>
            <a:r>
              <a:rPr lang="en-US" dirty="0" smtClean="0"/>
              <a:t> </a:t>
            </a:r>
            <a:r>
              <a:rPr lang="zh-CN" altLang="en-US" dirty="0" smtClean="0"/>
              <a:t>对象</a:t>
            </a:r>
            <a:endParaRPr lang="en-US" dirty="0" smtClean="0"/>
          </a:p>
          <a:p>
            <a:endParaRPr lang="en-US" dirty="0" smtClean="0"/>
          </a:p>
          <a:p>
            <a:endParaRPr lang="en-US" dirty="0" smtClean="0"/>
          </a:p>
          <a:p>
            <a:endParaRPr lang="en-US" dirty="0"/>
          </a:p>
        </p:txBody>
      </p:sp>
      <p:sp>
        <p:nvSpPr>
          <p:cNvPr id="5" name="TextBox 4"/>
          <p:cNvSpPr txBox="1"/>
          <p:nvPr/>
        </p:nvSpPr>
        <p:spPr>
          <a:xfrm>
            <a:off x="561975" y="2744787"/>
            <a:ext cx="11811000" cy="6001643"/>
          </a:xfrm>
          <a:prstGeom prst="rect">
            <a:avLst/>
          </a:prstGeom>
          <a:solidFill>
            <a:schemeClr val="bg1">
              <a:lumMod val="85000"/>
            </a:schemeClr>
          </a:solidFill>
        </p:spPr>
        <p:txBody>
          <a:bodyPr wrap="square" rtlCol="0">
            <a:spAutoFit/>
          </a:bodyPr>
          <a:lstStyle/>
          <a:p>
            <a:r>
              <a:rPr lang="fr-FR" sz="2400" dirty="0" smtClean="0">
                <a:solidFill>
                  <a:srgbClr val="2B91AF"/>
                </a:solidFill>
                <a:latin typeface="Courier New" pitchFamily="49" charset="0"/>
                <a:cs typeface="Courier New" pitchFamily="49" charset="0"/>
              </a:rPr>
              <a:t>Transaction </a:t>
            </a:r>
            <a:r>
              <a:rPr lang="fr-FR" sz="2400" dirty="0" err="1" smtClean="0">
                <a:solidFill>
                  <a:srgbClr val="2B91AF"/>
                </a:solidFill>
                <a:latin typeface="Courier New" pitchFamily="49" charset="0"/>
                <a:cs typeface="Courier New" pitchFamily="49" charset="0"/>
              </a:rPr>
              <a:t>trans</a:t>
            </a:r>
            <a:r>
              <a:rPr lang="fr-FR" sz="2400" dirty="0" smtClean="0">
                <a:solidFill>
                  <a:srgbClr val="2B91AF"/>
                </a:solidFill>
                <a:latin typeface="Courier New" pitchFamily="49" charset="0"/>
                <a:cs typeface="Courier New" pitchFamily="49" charset="0"/>
              </a:rPr>
              <a:t> = </a:t>
            </a:r>
            <a:r>
              <a:rPr lang="fr-FR" sz="2400" dirty="0" smtClean="0">
                <a:solidFill>
                  <a:srgbClr val="0000FF"/>
                </a:solidFill>
                <a:latin typeface="Courier New" pitchFamily="49" charset="0"/>
                <a:cs typeface="Courier New" pitchFamily="49" charset="0"/>
              </a:rPr>
              <a:t>new </a:t>
            </a:r>
            <a:r>
              <a:rPr lang="fr-FR" sz="2400" dirty="0" smtClean="0">
                <a:solidFill>
                  <a:srgbClr val="2B91AF"/>
                </a:solidFill>
                <a:latin typeface="Courier New" pitchFamily="49" charset="0"/>
                <a:cs typeface="Courier New" pitchFamily="49" charset="0"/>
              </a:rPr>
              <a:t>Transaction( doc, </a:t>
            </a:r>
            <a:r>
              <a:rPr lang="fr-FR" sz="2400" dirty="0" smtClean="0">
                <a:solidFill>
                  <a:srgbClr val="A31515"/>
                </a:solidFill>
                <a:latin typeface="Courier New" pitchFamily="49" charset="0"/>
                <a:cs typeface="Courier New" pitchFamily="49" charset="0"/>
              </a:rPr>
              <a:t>"Lab1_1" );</a:t>
            </a:r>
          </a:p>
          <a:p>
            <a:r>
              <a:rPr lang="en-US" sz="2400" dirty="0" err="1" smtClean="0">
                <a:solidFill>
                  <a:srgbClr val="A31515"/>
                </a:solidFill>
                <a:latin typeface="Courier New" pitchFamily="49" charset="0"/>
                <a:cs typeface="Courier New" pitchFamily="49" charset="0"/>
              </a:rPr>
              <a:t>trans.Start</a:t>
            </a:r>
            <a:r>
              <a:rPr lang="en-US" sz="2400" dirty="0" smtClean="0">
                <a:solidFill>
                  <a:srgbClr val="A31515"/>
                </a:solidFill>
                <a:latin typeface="Courier New" pitchFamily="49" charset="0"/>
                <a:cs typeface="Courier New" pitchFamily="49" charset="0"/>
              </a:rPr>
              <a:t>();</a:t>
            </a:r>
          </a:p>
          <a:p>
            <a:endParaRPr lang="en-US" sz="2400" dirty="0" smtClean="0">
              <a:solidFill>
                <a:srgbClr val="A31515"/>
              </a:solidFill>
              <a:latin typeface="Courier New" pitchFamily="49" charset="0"/>
              <a:cs typeface="Courier New" pitchFamily="49" charset="0"/>
            </a:endParaRPr>
          </a:p>
          <a:p>
            <a:r>
              <a:rPr lang="en-US" sz="2400" dirty="0" smtClean="0">
                <a:solidFill>
                  <a:srgbClr val="008000"/>
                </a:solidFill>
                <a:latin typeface="Courier New" pitchFamily="49" charset="0"/>
                <a:cs typeface="Courier New" pitchFamily="49" charset="0"/>
              </a:rPr>
              <a:t>//List </a:t>
            </a:r>
            <a:r>
              <a:rPr lang="en-US" sz="2400" dirty="0" err="1" smtClean="0">
                <a:solidFill>
                  <a:srgbClr val="008000"/>
                </a:solidFill>
                <a:latin typeface="Courier New" pitchFamily="49" charset="0"/>
                <a:cs typeface="Courier New" pitchFamily="49" charset="0"/>
              </a:rPr>
              <a:t>LoadCase</a:t>
            </a:r>
            <a:r>
              <a:rPr lang="en-US" sz="2400" dirty="0" smtClean="0">
                <a:solidFill>
                  <a:srgbClr val="008000"/>
                </a:solidFill>
                <a:latin typeface="Courier New" pitchFamily="49" charset="0"/>
                <a:cs typeface="Courier New" pitchFamily="49" charset="0"/>
              </a:rPr>
              <a:t> in current model            </a:t>
            </a:r>
          </a:p>
          <a:p>
            <a:r>
              <a:rPr lang="en-US" sz="2400" dirty="0" err="1" smtClean="0">
                <a:solidFill>
                  <a:srgbClr val="2B91AF"/>
                </a:solidFill>
                <a:latin typeface="Courier New" pitchFamily="49" charset="0"/>
                <a:cs typeface="Courier New" pitchFamily="49" charset="0"/>
              </a:rPr>
              <a:t>IList</a:t>
            </a:r>
            <a:r>
              <a:rPr lang="en-US" sz="2400" dirty="0" smtClean="0">
                <a:solidFill>
                  <a:srgbClr val="2B91AF"/>
                </a:solidFill>
                <a:latin typeface="Courier New" pitchFamily="49" charset="0"/>
                <a:cs typeface="Courier New" pitchFamily="49" charset="0"/>
              </a:rPr>
              <a:t>&lt;Element&gt; lists = </a:t>
            </a:r>
            <a:r>
              <a:rPr lang="en-US" sz="2400" dirty="0" err="1" smtClean="0">
                <a:solidFill>
                  <a:srgbClr val="2B91AF"/>
                </a:solidFill>
                <a:latin typeface="Courier New" pitchFamily="49" charset="0"/>
                <a:cs typeface="Courier New" pitchFamily="49" charset="0"/>
              </a:rPr>
              <a:t>RstUtils.GetElementOfClass</a:t>
            </a:r>
            <a:r>
              <a:rPr lang="en-US" sz="2400" dirty="0" smtClean="0">
                <a:solidFill>
                  <a:srgbClr val="2B91AF"/>
                </a:solidFill>
                <a:latin typeface="Courier New" pitchFamily="49" charset="0"/>
                <a:cs typeface="Courier New" pitchFamily="49" charset="0"/>
              </a:rPr>
              <a:t>(doc, </a:t>
            </a:r>
            <a:r>
              <a:rPr lang="en-US" sz="2400" dirty="0" err="1" smtClean="0">
                <a:solidFill>
                  <a:srgbClr val="0000FF"/>
                </a:solidFill>
                <a:latin typeface="Courier New" pitchFamily="49" charset="0"/>
                <a:cs typeface="Courier New" pitchFamily="49" charset="0"/>
              </a:rPr>
              <a:t>typeof</a:t>
            </a:r>
            <a:r>
              <a:rPr lang="en-US" sz="2400" dirty="0" smtClean="0">
                <a:solidFill>
                  <a:srgbClr val="0000FF"/>
                </a:solidFill>
                <a:latin typeface="Courier New" pitchFamily="49" charset="0"/>
                <a:cs typeface="Courier New" pitchFamily="49" charset="0"/>
              </a:rPr>
              <a:t>( </a:t>
            </a:r>
            <a:r>
              <a:rPr lang="en-US" sz="2400" b="1" dirty="0" err="1" smtClean="0">
                <a:solidFill>
                  <a:srgbClr val="2B91AF"/>
                </a:solidFill>
                <a:latin typeface="Courier New" pitchFamily="49" charset="0"/>
                <a:cs typeface="Courier New" pitchFamily="49" charset="0"/>
              </a:rPr>
              <a:t>LoadCase</a:t>
            </a:r>
            <a:r>
              <a:rPr lang="en-US" sz="2400" dirty="0" smtClean="0">
                <a:solidFill>
                  <a:srgbClr val="2B91AF"/>
                </a:solidFill>
                <a:latin typeface="Courier New" pitchFamily="49" charset="0"/>
                <a:cs typeface="Courier New" pitchFamily="49" charset="0"/>
              </a:rPr>
              <a:t> ) );</a:t>
            </a:r>
          </a:p>
          <a:p>
            <a:r>
              <a:rPr lang="en-US" sz="2400" dirty="0" smtClean="0">
                <a:solidFill>
                  <a:srgbClr val="0000FF"/>
                </a:solidFill>
                <a:latin typeface="Courier New" pitchFamily="49" charset="0"/>
                <a:cs typeface="Courier New" pitchFamily="49" charset="0"/>
              </a:rPr>
              <a:t>string </a:t>
            </a:r>
            <a:r>
              <a:rPr lang="en-US" sz="2400" dirty="0" err="1" smtClean="0">
                <a:solidFill>
                  <a:srgbClr val="0000FF"/>
                </a:solidFill>
                <a:latin typeface="Courier New" pitchFamily="49" charset="0"/>
                <a:cs typeface="Courier New" pitchFamily="49" charset="0"/>
              </a:rPr>
              <a:t>sMsg</a:t>
            </a:r>
            <a:r>
              <a:rPr lang="en-US" sz="2400" dirty="0" smtClean="0">
                <a:solidFill>
                  <a:srgbClr val="0000FF"/>
                </a:solidFill>
                <a:latin typeface="Courier New" pitchFamily="49" charset="0"/>
                <a:cs typeface="Courier New" pitchFamily="49" charset="0"/>
              </a:rPr>
              <a:t> = null;</a:t>
            </a:r>
          </a:p>
          <a:p>
            <a:r>
              <a:rPr lang="en-US" sz="2400" dirty="0" err="1" smtClean="0">
                <a:solidFill>
                  <a:srgbClr val="0000FF"/>
                </a:solidFill>
                <a:latin typeface="Courier New" pitchFamily="49" charset="0"/>
                <a:cs typeface="Courier New" pitchFamily="49" charset="0"/>
              </a:rPr>
              <a:t>sMsg</a:t>
            </a:r>
            <a:r>
              <a:rPr lang="en-US" sz="2400" dirty="0" smtClean="0">
                <a:solidFill>
                  <a:srgbClr val="0000FF"/>
                </a:solidFill>
                <a:latin typeface="Courier New" pitchFamily="49" charset="0"/>
                <a:cs typeface="Courier New" pitchFamily="49" charset="0"/>
              </a:rPr>
              <a:t> = </a:t>
            </a:r>
            <a:r>
              <a:rPr lang="en-US" sz="2400" dirty="0" err="1" smtClean="0">
                <a:solidFill>
                  <a:srgbClr val="0000FF"/>
                </a:solidFill>
                <a:latin typeface="Courier New" pitchFamily="49" charset="0"/>
                <a:cs typeface="Courier New" pitchFamily="49" charset="0"/>
              </a:rPr>
              <a:t>string.Format</a:t>
            </a:r>
            <a:r>
              <a:rPr lang="en-US" sz="2400" dirty="0" smtClean="0">
                <a:solidFill>
                  <a:srgbClr val="0000FF"/>
                </a:solidFill>
                <a:latin typeface="Courier New" pitchFamily="49" charset="0"/>
                <a:cs typeface="Courier New" pitchFamily="49" charset="0"/>
              </a:rPr>
              <a:t>( </a:t>
            </a:r>
            <a:r>
              <a:rPr lang="en-US" sz="2400" dirty="0" smtClean="0">
                <a:solidFill>
                  <a:srgbClr val="A31515"/>
                </a:solidFill>
                <a:latin typeface="Courier New" pitchFamily="49" charset="0"/>
                <a:cs typeface="Courier New" pitchFamily="49" charset="0"/>
              </a:rPr>
              <a:t>"There are {0} </a:t>
            </a:r>
            <a:r>
              <a:rPr lang="en-US" sz="2400" dirty="0" err="1" smtClean="0">
                <a:solidFill>
                  <a:srgbClr val="A31515"/>
                </a:solidFill>
                <a:latin typeface="Courier New" pitchFamily="49" charset="0"/>
                <a:cs typeface="Courier New" pitchFamily="49" charset="0"/>
              </a:rPr>
              <a:t>LoadCase</a:t>
            </a:r>
            <a:r>
              <a:rPr lang="en-US" sz="2400" dirty="0" smtClean="0">
                <a:solidFill>
                  <a:srgbClr val="A31515"/>
                </a:solidFill>
                <a:latin typeface="Courier New" pitchFamily="49" charset="0"/>
                <a:cs typeface="Courier New" pitchFamily="49" charset="0"/>
              </a:rPr>
              <a:t> objects in this model.\n They are :\n",</a:t>
            </a:r>
          </a:p>
          <a:p>
            <a:r>
              <a:rPr lang="en-US" sz="2400" dirty="0" smtClean="0">
                <a:solidFill>
                  <a:srgbClr val="A31515"/>
                </a:solidFill>
                <a:latin typeface="Courier New" pitchFamily="49" charset="0"/>
                <a:cs typeface="Courier New" pitchFamily="49" charset="0"/>
              </a:rPr>
              <a:t>          </a:t>
            </a:r>
            <a:r>
              <a:rPr lang="en-US" sz="2400" dirty="0" err="1" smtClean="0">
                <a:solidFill>
                  <a:srgbClr val="A31515"/>
                </a:solidFill>
                <a:latin typeface="Courier New" pitchFamily="49" charset="0"/>
                <a:cs typeface="Courier New" pitchFamily="49" charset="0"/>
              </a:rPr>
              <a:t>lists.Count</a:t>
            </a:r>
            <a:r>
              <a:rPr lang="en-US" sz="2400" dirty="0" smtClean="0">
                <a:solidFill>
                  <a:srgbClr val="A31515"/>
                </a:solidFill>
                <a:latin typeface="Courier New" pitchFamily="49" charset="0"/>
                <a:cs typeface="Courier New" pitchFamily="49" charset="0"/>
              </a:rPr>
              <a:t> );</a:t>
            </a:r>
          </a:p>
          <a:p>
            <a:r>
              <a:rPr lang="en-US" sz="2400" dirty="0" err="1" smtClean="0">
                <a:solidFill>
                  <a:srgbClr val="0000FF"/>
                </a:solidFill>
                <a:latin typeface="Courier New" pitchFamily="49" charset="0"/>
                <a:cs typeface="Courier New" pitchFamily="49" charset="0"/>
              </a:rPr>
              <a:t>foreach</a:t>
            </a:r>
            <a:r>
              <a:rPr lang="en-US" sz="2400" dirty="0" smtClean="0">
                <a:solidFill>
                  <a:srgbClr val="0000FF"/>
                </a:solidFill>
                <a:latin typeface="Courier New" pitchFamily="49" charset="0"/>
                <a:cs typeface="Courier New" pitchFamily="49" charset="0"/>
              </a:rPr>
              <a:t>( </a:t>
            </a:r>
            <a:r>
              <a:rPr lang="en-US" sz="2400" dirty="0" smtClean="0">
                <a:solidFill>
                  <a:srgbClr val="2B91AF"/>
                </a:solidFill>
                <a:latin typeface="Courier New" pitchFamily="49" charset="0"/>
                <a:cs typeface="Courier New" pitchFamily="49" charset="0"/>
              </a:rPr>
              <a:t>Element </a:t>
            </a:r>
            <a:r>
              <a:rPr lang="en-US" sz="2400" dirty="0" err="1" smtClean="0">
                <a:solidFill>
                  <a:srgbClr val="2B91AF"/>
                </a:solidFill>
                <a:latin typeface="Courier New" pitchFamily="49" charset="0"/>
                <a:cs typeface="Courier New" pitchFamily="49" charset="0"/>
              </a:rPr>
              <a:t>elem</a:t>
            </a:r>
            <a:r>
              <a:rPr lang="en-US" sz="2400" dirty="0" smtClean="0">
                <a:solidFill>
                  <a:srgbClr val="2B91AF"/>
                </a:solidFill>
                <a:latin typeface="Courier New" pitchFamily="49" charset="0"/>
                <a:cs typeface="Courier New" pitchFamily="49" charset="0"/>
              </a:rPr>
              <a:t> </a:t>
            </a:r>
            <a:r>
              <a:rPr lang="en-US" sz="2400" dirty="0" smtClean="0">
                <a:solidFill>
                  <a:srgbClr val="0000FF"/>
                </a:solidFill>
                <a:latin typeface="Courier New" pitchFamily="49" charset="0"/>
                <a:cs typeface="Courier New" pitchFamily="49" charset="0"/>
              </a:rPr>
              <a:t>in lists )</a:t>
            </a:r>
          </a:p>
          <a:p>
            <a:r>
              <a:rPr lang="en-US" sz="2400" dirty="0" smtClean="0">
                <a:solidFill>
                  <a:srgbClr val="0000FF"/>
                </a:solidFill>
                <a:latin typeface="Courier New" pitchFamily="49" charset="0"/>
                <a:cs typeface="Courier New" pitchFamily="49" charset="0"/>
              </a:rPr>
              <a:t>{</a:t>
            </a:r>
          </a:p>
          <a:p>
            <a:r>
              <a:rPr lang="en-US" sz="2400" dirty="0" smtClean="0">
                <a:solidFill>
                  <a:srgbClr val="2B91AF"/>
                </a:solidFill>
                <a:latin typeface="Courier New" pitchFamily="49" charset="0"/>
                <a:cs typeface="Courier New" pitchFamily="49" charset="0"/>
              </a:rPr>
              <a:t>    </a:t>
            </a:r>
            <a:r>
              <a:rPr lang="en-US" sz="2400" b="1" dirty="0" err="1" smtClean="0">
                <a:solidFill>
                  <a:srgbClr val="2B91AF"/>
                </a:solidFill>
                <a:latin typeface="Courier New" pitchFamily="49" charset="0"/>
                <a:cs typeface="Courier New" pitchFamily="49" charset="0"/>
              </a:rPr>
              <a:t>LoadCase</a:t>
            </a:r>
            <a:r>
              <a:rPr lang="en-US" sz="2400" dirty="0" smtClean="0">
                <a:solidFill>
                  <a:srgbClr val="2B91AF"/>
                </a:solidFill>
                <a:latin typeface="Courier New" pitchFamily="49" charset="0"/>
                <a:cs typeface="Courier New" pitchFamily="49" charset="0"/>
              </a:rPr>
              <a:t> </a:t>
            </a:r>
            <a:r>
              <a:rPr lang="en-US" sz="2400" dirty="0" err="1" smtClean="0">
                <a:solidFill>
                  <a:srgbClr val="2B91AF"/>
                </a:solidFill>
                <a:latin typeface="Courier New" pitchFamily="49" charset="0"/>
                <a:cs typeface="Courier New" pitchFamily="49" charset="0"/>
              </a:rPr>
              <a:t>ln</a:t>
            </a:r>
            <a:r>
              <a:rPr lang="en-US" sz="2400" dirty="0" smtClean="0">
                <a:solidFill>
                  <a:srgbClr val="2B91AF"/>
                </a:solidFill>
                <a:latin typeface="Courier New" pitchFamily="49" charset="0"/>
                <a:cs typeface="Courier New" pitchFamily="49" charset="0"/>
              </a:rPr>
              <a:t> = </a:t>
            </a:r>
            <a:r>
              <a:rPr lang="en-US" sz="2400" dirty="0" err="1" smtClean="0">
                <a:solidFill>
                  <a:srgbClr val="2B91AF"/>
                </a:solidFill>
                <a:latin typeface="Courier New" pitchFamily="49" charset="0"/>
                <a:cs typeface="Courier New" pitchFamily="49" charset="0"/>
              </a:rPr>
              <a:t>elem</a:t>
            </a:r>
            <a:r>
              <a:rPr lang="en-US" sz="2400" dirty="0" smtClean="0">
                <a:solidFill>
                  <a:srgbClr val="2B91AF"/>
                </a:solidFill>
                <a:latin typeface="Courier New" pitchFamily="49" charset="0"/>
                <a:cs typeface="Courier New" pitchFamily="49" charset="0"/>
              </a:rPr>
              <a:t> </a:t>
            </a:r>
            <a:r>
              <a:rPr lang="en-US" sz="2400" dirty="0" smtClean="0">
                <a:solidFill>
                  <a:srgbClr val="0000FF"/>
                </a:solidFill>
                <a:latin typeface="Courier New" pitchFamily="49" charset="0"/>
                <a:cs typeface="Courier New" pitchFamily="49" charset="0"/>
              </a:rPr>
              <a:t>as </a:t>
            </a:r>
            <a:r>
              <a:rPr lang="en-US" sz="2400" b="1" dirty="0" err="1" smtClean="0">
                <a:solidFill>
                  <a:srgbClr val="2B91AF"/>
                </a:solidFill>
                <a:latin typeface="Courier New" pitchFamily="49" charset="0"/>
                <a:cs typeface="Courier New" pitchFamily="49" charset="0"/>
              </a:rPr>
              <a:t>LoadCase</a:t>
            </a:r>
            <a:r>
              <a:rPr lang="en-US" sz="2400" dirty="0" smtClean="0">
                <a:solidFill>
                  <a:srgbClr val="2B91AF"/>
                </a:solidFill>
                <a:latin typeface="Courier New" pitchFamily="49" charset="0"/>
                <a:cs typeface="Courier New" pitchFamily="49" charset="0"/>
              </a:rPr>
              <a:t>;</a:t>
            </a:r>
          </a:p>
          <a:p>
            <a:r>
              <a:rPr lang="en-US" sz="2400" dirty="0" smtClean="0">
                <a:solidFill>
                  <a:srgbClr val="2B91AF"/>
                </a:solidFill>
                <a:latin typeface="Courier New" pitchFamily="49" charset="0"/>
                <a:cs typeface="Courier New" pitchFamily="49" charset="0"/>
              </a:rPr>
              <a:t>    </a:t>
            </a:r>
            <a:r>
              <a:rPr lang="en-US" sz="2400" dirty="0" err="1" smtClean="0">
                <a:solidFill>
                  <a:srgbClr val="2B91AF"/>
                </a:solidFill>
                <a:latin typeface="Courier New" pitchFamily="49" charset="0"/>
                <a:cs typeface="Courier New" pitchFamily="49" charset="0"/>
              </a:rPr>
              <a:t>sMsg</a:t>
            </a:r>
            <a:r>
              <a:rPr lang="en-US" sz="2400" dirty="0" smtClean="0">
                <a:solidFill>
                  <a:srgbClr val="2B91AF"/>
                </a:solidFill>
                <a:latin typeface="Courier New" pitchFamily="49" charset="0"/>
                <a:cs typeface="Courier New" pitchFamily="49" charset="0"/>
              </a:rPr>
              <a:t> += </a:t>
            </a:r>
            <a:r>
              <a:rPr lang="en-US" sz="2400" dirty="0" err="1" smtClean="0">
                <a:solidFill>
                  <a:srgbClr val="2B91AF"/>
                </a:solidFill>
                <a:latin typeface="Courier New" pitchFamily="49" charset="0"/>
                <a:cs typeface="Courier New" pitchFamily="49" charset="0"/>
              </a:rPr>
              <a:t>ln.Name</a:t>
            </a:r>
            <a:r>
              <a:rPr lang="en-US" sz="2400" dirty="0" smtClean="0">
                <a:solidFill>
                  <a:srgbClr val="2B91AF"/>
                </a:solidFill>
                <a:latin typeface="Courier New" pitchFamily="49" charset="0"/>
                <a:cs typeface="Courier New" pitchFamily="49" charset="0"/>
              </a:rPr>
              <a:t> + </a:t>
            </a:r>
            <a:r>
              <a:rPr lang="en-US" sz="2400" dirty="0" smtClean="0">
                <a:solidFill>
                  <a:srgbClr val="A31515"/>
                </a:solidFill>
                <a:latin typeface="Courier New" pitchFamily="49" charset="0"/>
                <a:cs typeface="Courier New" pitchFamily="49" charset="0"/>
              </a:rPr>
              <a:t>"\n";</a:t>
            </a:r>
          </a:p>
          <a:p>
            <a:r>
              <a:rPr lang="en-US" sz="2400" dirty="0" smtClean="0">
                <a:solidFill>
                  <a:srgbClr val="A31515"/>
                </a:solidFill>
                <a:latin typeface="Courier New" pitchFamily="49" charset="0"/>
                <a:cs typeface="Courier New" pitchFamily="49" charset="0"/>
              </a:rPr>
              <a:t>}</a:t>
            </a:r>
          </a:p>
          <a:p>
            <a:r>
              <a:rPr lang="en-US" sz="2400" dirty="0" err="1" smtClean="0">
                <a:solidFill>
                  <a:srgbClr val="2B91AF"/>
                </a:solidFill>
                <a:latin typeface="Courier New" pitchFamily="49" charset="0"/>
                <a:cs typeface="Courier New" pitchFamily="49" charset="0"/>
              </a:rPr>
              <a:t>RstUtils.InfoMsg</a:t>
            </a:r>
            <a:r>
              <a:rPr lang="en-US" sz="2400" dirty="0" smtClean="0">
                <a:solidFill>
                  <a:srgbClr val="2B91AF"/>
                </a:solidFill>
                <a:latin typeface="Courier New" pitchFamily="49" charset="0"/>
                <a:cs typeface="Courier New" pitchFamily="49" charset="0"/>
              </a:rPr>
              <a:t>( </a:t>
            </a:r>
            <a:r>
              <a:rPr lang="en-US" sz="2400" dirty="0" err="1" smtClean="0">
                <a:solidFill>
                  <a:srgbClr val="2B91AF"/>
                </a:solidFill>
                <a:latin typeface="Courier New" pitchFamily="49" charset="0"/>
                <a:cs typeface="Courier New" pitchFamily="49" charset="0"/>
              </a:rPr>
              <a:t>sMsg</a:t>
            </a:r>
            <a:r>
              <a:rPr lang="en-US" sz="2400" dirty="0" smtClean="0">
                <a:solidFill>
                  <a:srgbClr val="2B91AF"/>
                </a:solidFill>
                <a:latin typeface="Courier New" pitchFamily="49" charset="0"/>
                <a:cs typeface="Courier New" pitchFamily="49" charset="0"/>
              </a:rPr>
              <a:t> );</a:t>
            </a:r>
            <a:endParaRPr lang="en-US" sz="2400" dirty="0">
              <a:latin typeface="Courier New" pitchFamily="49" charset="0"/>
              <a:cs typeface="Courier New" pitchFamily="49" charset="0"/>
            </a:endParaRPr>
          </a:p>
        </p:txBody>
      </p:sp>
      <p:pic>
        <p:nvPicPr>
          <p:cNvPr id="6" name="Picture 5"/>
          <p:cNvPicPr/>
          <p:nvPr/>
        </p:nvPicPr>
        <p:blipFill>
          <a:blip r:embed="rId3" cstate="print"/>
          <a:srcRect l="40625" t="36583" r="41625" b="43667"/>
          <a:stretch>
            <a:fillRect/>
          </a:stretch>
        </p:blipFill>
        <p:spPr bwMode="auto">
          <a:xfrm>
            <a:off x="8258175" y="5792787"/>
            <a:ext cx="3771900" cy="314767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t>
            </a:r>
            <a:r>
              <a:rPr lang="zh-CN" altLang="en-US" dirty="0" smtClean="0"/>
              <a:t>荷载用途 </a:t>
            </a:r>
            <a:r>
              <a:rPr lang="en-US" dirty="0" smtClean="0"/>
              <a:t>Load Usage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zh-CN" altLang="en-US" dirty="0" smtClean="0"/>
              <a:t>创建</a:t>
            </a:r>
            <a:r>
              <a:rPr lang="en-US" dirty="0" smtClean="0"/>
              <a:t> </a:t>
            </a:r>
            <a:r>
              <a:rPr lang="en-US" dirty="0" err="1" smtClean="0"/>
              <a:t>LoadUsage</a:t>
            </a:r>
            <a:r>
              <a:rPr lang="en-US" dirty="0" smtClean="0"/>
              <a:t> </a:t>
            </a:r>
            <a:r>
              <a:rPr lang="zh-CN" altLang="en-US" dirty="0" smtClean="0"/>
              <a:t>对象</a:t>
            </a:r>
            <a:endParaRPr lang="en-US" dirty="0" smtClean="0"/>
          </a:p>
          <a:p>
            <a:endParaRPr lang="en-US" dirty="0" smtClean="0"/>
          </a:p>
          <a:p>
            <a:endParaRPr lang="en-US" dirty="0" smtClean="0"/>
          </a:p>
          <a:p>
            <a:endParaRPr lang="en-US" dirty="0"/>
          </a:p>
        </p:txBody>
      </p:sp>
      <p:sp>
        <p:nvSpPr>
          <p:cNvPr id="5" name="TextBox 4"/>
          <p:cNvSpPr txBox="1"/>
          <p:nvPr/>
        </p:nvSpPr>
        <p:spPr>
          <a:xfrm>
            <a:off x="561975" y="2952075"/>
            <a:ext cx="11811000" cy="5355312"/>
          </a:xfrm>
          <a:prstGeom prst="rect">
            <a:avLst/>
          </a:prstGeom>
          <a:solidFill>
            <a:schemeClr val="bg1">
              <a:lumMod val="85000"/>
            </a:schemeClr>
          </a:solidFill>
        </p:spPr>
        <p:txBody>
          <a:bodyPr wrap="square" rtlCol="0">
            <a:spAutoFit/>
          </a:bodyPr>
          <a:lstStyle/>
          <a:p>
            <a:r>
              <a:rPr lang="en-US" sz="1800" dirty="0" smtClean="0">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sName</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MainTainLoad</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Boolean </a:t>
            </a:r>
            <a:r>
              <a:rPr lang="en-US" sz="1800" dirty="0" err="1" smtClean="0">
                <a:solidFill>
                  <a:srgbClr val="2B91AF"/>
                </a:solidFill>
                <a:latin typeface="Courier New" pitchFamily="49" charset="0"/>
                <a:cs typeface="Courier New" pitchFamily="49" charset="0"/>
              </a:rPr>
              <a:t>bExist</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false;</a:t>
            </a:r>
          </a:p>
          <a:p>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&lt;Element&gt; </a:t>
            </a:r>
            <a:r>
              <a:rPr lang="en-US" sz="1800" dirty="0" err="1" smtClean="0">
                <a:solidFill>
                  <a:srgbClr val="2B91AF"/>
                </a:solidFill>
                <a:latin typeface="Courier New" pitchFamily="49" charset="0"/>
                <a:cs typeface="Courier New" pitchFamily="49" charset="0"/>
              </a:rPr>
              <a:t>listLU</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RstUtils.GetElementOfClass</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doc, </a:t>
            </a:r>
            <a:r>
              <a:rPr lang="en-US" sz="1800" b="1" dirty="0" err="1" smtClean="0">
                <a:solidFill>
                  <a:srgbClr val="0000FF"/>
                </a:solidFill>
                <a:latin typeface="Courier New" pitchFamily="49" charset="0"/>
                <a:cs typeface="Courier New" pitchFamily="49" charset="0"/>
              </a:rPr>
              <a:t>typeof</a:t>
            </a:r>
            <a:r>
              <a:rPr lang="en-US" sz="1800" b="1" dirty="0" smtClean="0">
                <a:solidFill>
                  <a:srgbClr val="0000F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LoadUsage</a:t>
            </a:r>
            <a:r>
              <a:rPr lang="en-US" sz="1800" b="1" dirty="0" smtClean="0">
                <a:solidFill>
                  <a:srgbClr val="2B91AF"/>
                </a:solidFill>
                <a:latin typeface="Courier New" pitchFamily="49" charset="0"/>
                <a:cs typeface="Courier New" pitchFamily="49" charset="0"/>
              </a:rPr>
              <a:t> ) </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Element </a:t>
            </a:r>
            <a:r>
              <a:rPr lang="en-US" sz="1800" dirty="0" err="1" smtClean="0">
                <a:solidFill>
                  <a:srgbClr val="2B91AF"/>
                </a:solidFill>
                <a:latin typeface="Courier New" pitchFamily="49" charset="0"/>
                <a:cs typeface="Courier New" pitchFamily="49" charset="0"/>
              </a:rPr>
              <a:t>elem</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listLU</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if( </a:t>
            </a:r>
            <a:r>
              <a:rPr lang="en-US" sz="1800" dirty="0" err="1" smtClean="0">
                <a:solidFill>
                  <a:srgbClr val="0000FF"/>
                </a:solidFill>
                <a:latin typeface="Courier New" pitchFamily="49" charset="0"/>
                <a:cs typeface="Courier New" pitchFamily="49" charset="0"/>
              </a:rPr>
              <a:t>elem.Name.Equals</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sName</a:t>
            </a:r>
            <a:r>
              <a:rPr lang="en-US" sz="1800" dirty="0" smtClean="0">
                <a:solidFill>
                  <a:srgbClr val="0000FF"/>
                </a:solidFill>
                <a:latin typeface="Courier New" pitchFamily="49" charset="0"/>
                <a:cs typeface="Courier New" pitchFamily="49" charset="0"/>
              </a:rPr>
              <a:t> ) )</a:t>
            </a:r>
          </a:p>
          <a:p>
            <a:r>
              <a:rPr lang="en-US" sz="1800" dirty="0" smtClean="0">
                <a:solidFill>
                  <a:srgbClr val="0000FF"/>
                </a:solidFill>
                <a:latin typeface="Courier New" pitchFamily="49" charset="0"/>
                <a:cs typeface="Courier New" pitchFamily="49" charset="0"/>
              </a:rPr>
              <a:t>        {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bExist</a:t>
            </a:r>
            <a:r>
              <a:rPr lang="en-US" sz="1800" dirty="0" smtClean="0">
                <a:solidFill>
                  <a:srgbClr val="0000FF"/>
                </a:solidFill>
                <a:latin typeface="Courier New" pitchFamily="49" charset="0"/>
                <a:cs typeface="Courier New" pitchFamily="49" charset="0"/>
              </a:rPr>
              <a:t> = true;</a:t>
            </a:r>
          </a:p>
          <a:p>
            <a:r>
              <a:rPr lang="en-US" sz="1800" dirty="0" smtClean="0">
                <a:solidFill>
                  <a:srgbClr val="0000FF"/>
                </a:solidFill>
                <a:latin typeface="Courier New" pitchFamily="49" charset="0"/>
                <a:cs typeface="Courier New" pitchFamily="49" charset="0"/>
              </a:rPr>
              <a:t>          break;</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if( !</a:t>
            </a:r>
            <a:r>
              <a:rPr lang="en-US" sz="1800" dirty="0" err="1" smtClean="0">
                <a:solidFill>
                  <a:srgbClr val="0000FF"/>
                </a:solidFill>
                <a:latin typeface="Courier New" pitchFamily="49" charset="0"/>
                <a:cs typeface="Courier New" pitchFamily="49" charset="0"/>
              </a:rPr>
              <a:t>bExist</a:t>
            </a:r>
            <a:r>
              <a:rPr lang="en-US" sz="1800" dirty="0" smtClean="0">
                <a:solidFill>
                  <a:srgbClr val="0000FF"/>
                </a:solidFill>
                <a:latin typeface="Courier New" pitchFamily="49" charset="0"/>
                <a:cs typeface="Courier New" pitchFamily="49" charset="0"/>
              </a:rPr>
              <a:t> ) { </a:t>
            </a:r>
            <a:r>
              <a:rPr lang="en-US" sz="1800" dirty="0" err="1" smtClean="0">
                <a:solidFill>
                  <a:srgbClr val="2B91AF"/>
                </a:solidFill>
                <a:latin typeface="Courier New" pitchFamily="49" charset="0"/>
                <a:cs typeface="Courier New" pitchFamily="49" charset="0"/>
              </a:rPr>
              <a:t>LoadUsage</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lu</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doc.Create.NewLoadUsage</a:t>
            </a:r>
            <a:r>
              <a:rPr lang="en-US" sz="1800" dirty="0" smtClean="0">
                <a:solidFill>
                  <a:srgbClr val="2B91A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MaintainLoad</a:t>
            </a:r>
            <a:r>
              <a:rPr lang="en-US" sz="1800" dirty="0" smtClean="0">
                <a:solidFill>
                  <a:srgbClr val="A31515"/>
                </a:solidFill>
                <a:latin typeface="Courier New" pitchFamily="49" charset="0"/>
                <a:cs typeface="Courier New" pitchFamily="49" charset="0"/>
              </a:rPr>
              <a:t>" );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else</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LoadUsage</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MainTainLoad</a:t>
            </a:r>
            <a:r>
              <a:rPr lang="en-US" sz="1800" dirty="0" smtClean="0">
                <a:solidFill>
                  <a:srgbClr val="A31515"/>
                </a:solidFill>
                <a:latin typeface="Courier New" pitchFamily="49" charset="0"/>
                <a:cs typeface="Courier New" pitchFamily="49" charset="0"/>
              </a:rPr>
              <a:t> existed. ";</a:t>
            </a:r>
          </a:p>
          <a:p>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RstUtils.InfoMsg</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customXml/itemProps3.xml><?xml version="1.0" encoding="utf-8"?>
<ds:datastoreItem xmlns:ds="http://schemas.openxmlformats.org/officeDocument/2006/customXml" ds:itemID="{1B23F64D-CA4A-4BF5-9636-FF31814D07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7098</Words>
  <Application>Microsoft Office PowerPoint</Application>
  <PresentationFormat>Custom</PresentationFormat>
  <Paragraphs>892</Paragraphs>
  <Slides>59</Slides>
  <Notes>50</Notes>
  <HiddenSlides>2</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59</vt:i4>
      </vt:variant>
    </vt:vector>
  </HeadingPairs>
  <TitlesOfParts>
    <vt:vector size="62" baseType="lpstr">
      <vt:lpstr>ADSK_Dark</vt:lpstr>
      <vt:lpstr>ADSK_White</vt:lpstr>
      <vt:lpstr>Bitmap Image</vt:lpstr>
      <vt:lpstr>RST  API 2011.8.4 </vt:lpstr>
      <vt:lpstr>预备知识</vt:lpstr>
      <vt:lpstr>Agenda</vt:lpstr>
      <vt:lpstr>RST API 功能</vt:lpstr>
      <vt:lpstr>工作流</vt:lpstr>
      <vt:lpstr>基础知识：Loads and Load Cases</vt:lpstr>
      <vt:lpstr>荷载相关对象 Overview</vt:lpstr>
      <vt:lpstr>Lab – 荷载工况Load Case</vt:lpstr>
      <vt:lpstr>Lab – 荷载用途 Load Usage  </vt:lpstr>
      <vt:lpstr>Lab – 访问荷载组合 Load Combination </vt:lpstr>
      <vt:lpstr>点荷载（Point Load)属性</vt:lpstr>
      <vt:lpstr>Lab – 创建，访问和修改点荷载 </vt:lpstr>
      <vt:lpstr>Lab –创建，访问和修改点荷载 </vt:lpstr>
      <vt:lpstr>Lab –创建，访问和修改点荷载 </vt:lpstr>
      <vt:lpstr>结构构件访问</vt:lpstr>
      <vt:lpstr>结构相关对象的类名和类别一览表 </vt:lpstr>
      <vt:lpstr>访问结构相关的对象 </vt:lpstr>
      <vt:lpstr>Lab – 列出所有结构柱 </vt:lpstr>
      <vt:lpstr>Lab – 列举出所有结构承重墙 </vt:lpstr>
      <vt:lpstr>Lab – 列举出所有约束条件 </vt:lpstr>
      <vt:lpstr>结构分析模型</vt:lpstr>
      <vt:lpstr>什么是结构分析模型</vt:lpstr>
      <vt:lpstr>分析模型包含的信息</vt:lpstr>
      <vt:lpstr>分析模型 VS 物理模型</vt:lpstr>
      <vt:lpstr>分析模型 VS 物理模型</vt:lpstr>
      <vt:lpstr>Data Exchange Workflow</vt:lpstr>
      <vt:lpstr>Lab – 访问分析模型线</vt:lpstr>
      <vt:lpstr>Lab – 访问支撑信息</vt:lpstr>
      <vt:lpstr>Lab – 访问刚域曲线</vt:lpstr>
      <vt:lpstr>Lab – 编辑分析模型线</vt:lpstr>
      <vt:lpstr>程序演示： 结构分析 Link</vt:lpstr>
      <vt:lpstr>Structural Analysis Link</vt:lpstr>
      <vt:lpstr>Analysis Link  介绍</vt:lpstr>
      <vt:lpstr>Analysis Link  导出</vt:lpstr>
      <vt:lpstr>Analysis Link  导入</vt:lpstr>
      <vt:lpstr>Analysis Link 实践例子</vt:lpstr>
      <vt:lpstr>Analysis Link Practical Example</vt:lpstr>
      <vt:lpstr>Analysis Link RstLink modules</vt:lpstr>
      <vt:lpstr>Analysis Link RstLink Revit Export</vt:lpstr>
      <vt:lpstr>Analysis Link  RstLink AutoCAD Import</vt:lpstr>
      <vt:lpstr>Analysis Link Modify Cross Section</vt:lpstr>
      <vt:lpstr>Analysis Link Import Modified Data Into RST</vt:lpstr>
      <vt:lpstr>Analysis Link 结构计算软件</vt:lpstr>
      <vt:lpstr>Rebar</vt:lpstr>
      <vt:lpstr>RST 配筋 Workflow</vt:lpstr>
      <vt:lpstr>3D钢筋模型</vt:lpstr>
      <vt:lpstr>梁或柱配筋</vt:lpstr>
      <vt:lpstr>创建楼板和墙钢筋</vt:lpstr>
      <vt:lpstr>Lab – 创建钢筋形状</vt:lpstr>
      <vt:lpstr>Lab – 给柱子配箍筋</vt:lpstr>
      <vt:lpstr>Revit 平台 API 在RST中的应用</vt:lpstr>
      <vt:lpstr>动态模型更新</vt:lpstr>
      <vt:lpstr>Lab – Revit结构中的动态模型更新</vt:lpstr>
      <vt:lpstr>分析可视化框架</vt:lpstr>
      <vt:lpstr>Lab – 演示</vt:lpstr>
      <vt:lpstr>结束总结</vt:lpstr>
      <vt:lpstr>深入学习</vt:lpstr>
      <vt:lpstr>问答互动</vt:lpstr>
      <vt:lpstr>End of Presentation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2011-08-08T03:19:13Z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