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tags/tag4.xml" ContentType="application/vnd.openxmlformats-officedocument.presentationml.tag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9" r:id="rId1"/>
  </p:sldMasterIdLst>
  <p:notesMasterIdLst>
    <p:notesMasterId r:id="rId80"/>
  </p:notesMasterIdLst>
  <p:handoutMasterIdLst>
    <p:handoutMasterId r:id="rId81"/>
  </p:handoutMasterIdLst>
  <p:sldIdLst>
    <p:sldId id="618" r:id="rId2"/>
    <p:sldId id="619" r:id="rId3"/>
    <p:sldId id="398" r:id="rId4"/>
    <p:sldId id="582" r:id="rId5"/>
    <p:sldId id="579" r:id="rId6"/>
    <p:sldId id="587" r:id="rId7"/>
    <p:sldId id="580" r:id="rId8"/>
    <p:sldId id="581" r:id="rId9"/>
    <p:sldId id="588" r:id="rId10"/>
    <p:sldId id="589" r:id="rId11"/>
    <p:sldId id="583" r:id="rId12"/>
    <p:sldId id="584" r:id="rId13"/>
    <p:sldId id="586" r:id="rId14"/>
    <p:sldId id="402" r:id="rId15"/>
    <p:sldId id="403" r:id="rId16"/>
    <p:sldId id="590" r:id="rId17"/>
    <p:sldId id="591" r:id="rId18"/>
    <p:sldId id="404" r:id="rId19"/>
    <p:sldId id="405" r:id="rId20"/>
    <p:sldId id="393" r:id="rId21"/>
    <p:sldId id="390" r:id="rId22"/>
    <p:sldId id="592" r:id="rId23"/>
    <p:sldId id="593" r:id="rId24"/>
    <p:sldId id="396" r:id="rId25"/>
    <p:sldId id="621" r:id="rId26"/>
    <p:sldId id="397" r:id="rId27"/>
    <p:sldId id="406" r:id="rId28"/>
    <p:sldId id="422" r:id="rId29"/>
    <p:sldId id="423" r:id="rId30"/>
    <p:sldId id="407" r:id="rId31"/>
    <p:sldId id="424" r:id="rId32"/>
    <p:sldId id="425" r:id="rId33"/>
    <p:sldId id="408" r:id="rId34"/>
    <p:sldId id="426" r:id="rId35"/>
    <p:sldId id="427" r:id="rId36"/>
    <p:sldId id="603" r:id="rId37"/>
    <p:sldId id="595" r:id="rId38"/>
    <p:sldId id="596" r:id="rId39"/>
    <p:sldId id="604" r:id="rId40"/>
    <p:sldId id="428" r:id="rId41"/>
    <p:sldId id="409" r:id="rId42"/>
    <p:sldId id="597" r:id="rId43"/>
    <p:sldId id="598" r:id="rId44"/>
    <p:sldId id="410" r:id="rId45"/>
    <p:sldId id="430" r:id="rId46"/>
    <p:sldId id="411" r:id="rId47"/>
    <p:sldId id="599" r:id="rId48"/>
    <p:sldId id="600" r:id="rId49"/>
    <p:sldId id="412" r:id="rId50"/>
    <p:sldId id="601" r:id="rId51"/>
    <p:sldId id="602" r:id="rId52"/>
    <p:sldId id="413" r:id="rId53"/>
    <p:sldId id="414" r:id="rId54"/>
    <p:sldId id="605" r:id="rId55"/>
    <p:sldId id="606" r:id="rId56"/>
    <p:sldId id="415" r:id="rId57"/>
    <p:sldId id="608" r:id="rId58"/>
    <p:sldId id="607" r:id="rId59"/>
    <p:sldId id="622" r:id="rId60"/>
    <p:sldId id="416" r:id="rId61"/>
    <p:sldId id="417" r:id="rId62"/>
    <p:sldId id="418" r:id="rId63"/>
    <p:sldId id="419" r:id="rId64"/>
    <p:sldId id="624" r:id="rId65"/>
    <p:sldId id="420" r:id="rId66"/>
    <p:sldId id="610" r:id="rId67"/>
    <p:sldId id="609" r:id="rId68"/>
    <p:sldId id="611" r:id="rId69"/>
    <p:sldId id="612" r:id="rId70"/>
    <p:sldId id="613" r:id="rId71"/>
    <p:sldId id="614" r:id="rId72"/>
    <p:sldId id="623" r:id="rId73"/>
    <p:sldId id="421" r:id="rId74"/>
    <p:sldId id="617" r:id="rId75"/>
    <p:sldId id="616" r:id="rId76"/>
    <p:sldId id="626" r:id="rId77"/>
    <p:sldId id="487" r:id="rId78"/>
    <p:sldId id="627" r:id="rId79"/>
  </p:sldIdLst>
  <p:sldSz cx="9144000" cy="6858000" type="screen4x3"/>
  <p:notesSz cx="6934200" cy="9220200"/>
  <p:defaultTextStyle>
    <a:defPPr>
      <a:defRPr lang="en-US"/>
    </a:defPPr>
    <a:lvl1pPr algn="l" rtl="0" fontAlgn="base">
      <a:spcBef>
        <a:spcPct val="0"/>
      </a:spcBef>
      <a:spcAft>
        <a:spcPct val="0"/>
      </a:spcAft>
      <a:defRPr sz="4800" kern="1200">
        <a:solidFill>
          <a:schemeClr val="bg1"/>
        </a:solidFill>
        <a:latin typeface="Arial" charset="0"/>
        <a:ea typeface="+mn-ea"/>
        <a:cs typeface="+mn-cs"/>
      </a:defRPr>
    </a:lvl1pPr>
    <a:lvl2pPr marL="457032" algn="l" rtl="0" fontAlgn="base">
      <a:spcBef>
        <a:spcPct val="0"/>
      </a:spcBef>
      <a:spcAft>
        <a:spcPct val="0"/>
      </a:spcAft>
      <a:defRPr sz="4800" kern="1200">
        <a:solidFill>
          <a:schemeClr val="bg1"/>
        </a:solidFill>
        <a:latin typeface="Arial" charset="0"/>
        <a:ea typeface="+mn-ea"/>
        <a:cs typeface="+mn-cs"/>
      </a:defRPr>
    </a:lvl2pPr>
    <a:lvl3pPr marL="914062" algn="l" rtl="0" fontAlgn="base">
      <a:spcBef>
        <a:spcPct val="0"/>
      </a:spcBef>
      <a:spcAft>
        <a:spcPct val="0"/>
      </a:spcAft>
      <a:defRPr sz="4800" kern="1200">
        <a:solidFill>
          <a:schemeClr val="bg1"/>
        </a:solidFill>
        <a:latin typeface="Arial" charset="0"/>
        <a:ea typeface="+mn-ea"/>
        <a:cs typeface="+mn-cs"/>
      </a:defRPr>
    </a:lvl3pPr>
    <a:lvl4pPr marL="1371093" algn="l" rtl="0" fontAlgn="base">
      <a:spcBef>
        <a:spcPct val="0"/>
      </a:spcBef>
      <a:spcAft>
        <a:spcPct val="0"/>
      </a:spcAft>
      <a:defRPr sz="4800" kern="1200">
        <a:solidFill>
          <a:schemeClr val="bg1"/>
        </a:solidFill>
        <a:latin typeface="Arial" charset="0"/>
        <a:ea typeface="+mn-ea"/>
        <a:cs typeface="+mn-cs"/>
      </a:defRPr>
    </a:lvl4pPr>
    <a:lvl5pPr marL="1828125" algn="l" rtl="0" fontAlgn="base">
      <a:spcBef>
        <a:spcPct val="0"/>
      </a:spcBef>
      <a:spcAft>
        <a:spcPct val="0"/>
      </a:spcAft>
      <a:defRPr sz="4800" kern="1200">
        <a:solidFill>
          <a:schemeClr val="bg1"/>
        </a:solidFill>
        <a:latin typeface="Arial" charset="0"/>
        <a:ea typeface="+mn-ea"/>
        <a:cs typeface="+mn-cs"/>
      </a:defRPr>
    </a:lvl5pPr>
    <a:lvl6pPr marL="2285156" algn="l" defTabSz="914062" rtl="0" eaLnBrk="1" latinLnBrk="0" hangingPunct="1">
      <a:defRPr sz="4800" kern="1200">
        <a:solidFill>
          <a:schemeClr val="bg1"/>
        </a:solidFill>
        <a:latin typeface="Arial" charset="0"/>
        <a:ea typeface="+mn-ea"/>
        <a:cs typeface="+mn-cs"/>
      </a:defRPr>
    </a:lvl6pPr>
    <a:lvl7pPr marL="2742187" algn="l" defTabSz="914062" rtl="0" eaLnBrk="1" latinLnBrk="0" hangingPunct="1">
      <a:defRPr sz="4800" kern="1200">
        <a:solidFill>
          <a:schemeClr val="bg1"/>
        </a:solidFill>
        <a:latin typeface="Arial" charset="0"/>
        <a:ea typeface="+mn-ea"/>
        <a:cs typeface="+mn-cs"/>
      </a:defRPr>
    </a:lvl7pPr>
    <a:lvl8pPr marL="3199218" algn="l" defTabSz="914062" rtl="0" eaLnBrk="1" latinLnBrk="0" hangingPunct="1">
      <a:defRPr sz="4800" kern="1200">
        <a:solidFill>
          <a:schemeClr val="bg1"/>
        </a:solidFill>
        <a:latin typeface="Arial" charset="0"/>
        <a:ea typeface="+mn-ea"/>
        <a:cs typeface="+mn-cs"/>
      </a:defRPr>
    </a:lvl8pPr>
    <a:lvl9pPr marL="3656249" algn="l" defTabSz="914062" rtl="0" eaLnBrk="1" latinLnBrk="0" hangingPunct="1">
      <a:defRPr sz="4800"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0066"/>
    <a:srgbClr val="00458B"/>
    <a:srgbClr val="DDDDDD"/>
    <a:srgbClr val="969696"/>
    <a:srgbClr val="B2B2B2"/>
    <a:srgbClr val="00AADD"/>
    <a:srgbClr val="993388"/>
    <a:srgbClr val="005AB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3275" autoAdjust="0"/>
    <p:restoredTop sz="73904" autoAdjust="0"/>
  </p:normalViewPr>
  <p:slideViewPr>
    <p:cSldViewPr snapToObjects="1">
      <p:cViewPr varScale="1">
        <p:scale>
          <a:sx n="49" d="100"/>
          <a:sy n="49" d="100"/>
        </p:scale>
        <p:origin x="-780" y="-102"/>
      </p:cViewPr>
      <p:guideLst>
        <p:guide orient="horz" pos="2160"/>
        <p:guide pos="2880"/>
      </p:guideLst>
    </p:cSldViewPr>
  </p:slideViewPr>
  <p:outlineViewPr>
    <p:cViewPr>
      <p:scale>
        <a:sx n="33" d="100"/>
        <a:sy n="33" d="100"/>
      </p:scale>
      <p:origin x="0" y="57816"/>
    </p:cViewPr>
  </p:outlineViewPr>
  <p:notesTextViewPr>
    <p:cViewPr>
      <p:scale>
        <a:sx n="100" d="100"/>
        <a:sy n="100" d="100"/>
      </p:scale>
      <p:origin x="0" y="0"/>
    </p:cViewPr>
  </p:notesTextViewPr>
  <p:sorterViewPr>
    <p:cViewPr>
      <p:scale>
        <a:sx n="100" d="100"/>
        <a:sy n="100" d="100"/>
      </p:scale>
      <p:origin x="0" y="828"/>
    </p:cViewPr>
  </p:sorterViewPr>
  <p:notesViewPr>
    <p:cSldViewPr snapToObjects="1">
      <p:cViewPr varScale="1">
        <p:scale>
          <a:sx n="59" d="100"/>
          <a:sy n="59" d="100"/>
        </p:scale>
        <p:origin x="-1644" y="-90"/>
      </p:cViewPr>
      <p:guideLst>
        <p:guide orient="horz" pos="2904"/>
        <p:guide pos="2184"/>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png"/><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53.png"/><Relationship Id="rId17" Type="http://schemas.openxmlformats.org/officeDocument/2006/relationships/image" Target="../media/image58.png"/><Relationship Id="rId2" Type="http://schemas.openxmlformats.org/officeDocument/2006/relationships/image" Target="../media/image43.png"/><Relationship Id="rId16" Type="http://schemas.openxmlformats.org/officeDocument/2006/relationships/image" Target="../media/image57.png"/><Relationship Id="rId1" Type="http://schemas.openxmlformats.org/officeDocument/2006/relationships/image" Target="../media/image42.png"/><Relationship Id="rId6" Type="http://schemas.openxmlformats.org/officeDocument/2006/relationships/image" Target="../media/image47.png"/><Relationship Id="rId11" Type="http://schemas.openxmlformats.org/officeDocument/2006/relationships/image" Target="../media/image52.png"/><Relationship Id="rId5" Type="http://schemas.openxmlformats.org/officeDocument/2006/relationships/image" Target="../media/image46.png"/><Relationship Id="rId15" Type="http://schemas.openxmlformats.org/officeDocument/2006/relationships/image" Target="../media/image5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image" Target="../media/image5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5218"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endParaRPr lang="en-US"/>
          </a:p>
        </p:txBody>
      </p:sp>
      <p:sp>
        <p:nvSpPr>
          <p:cNvPr id="265219" name="Rectangle 3"/>
          <p:cNvSpPr>
            <a:spLocks noGrp="1" noChangeArrowheads="1"/>
          </p:cNvSpPr>
          <p:nvPr>
            <p:ph type="dt" sz="quarter" idx="1"/>
          </p:nvPr>
        </p:nvSpPr>
        <p:spPr bwMode="auto">
          <a:xfrm>
            <a:off x="3927475"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endParaRPr lang="en-US"/>
          </a:p>
        </p:txBody>
      </p:sp>
      <p:sp>
        <p:nvSpPr>
          <p:cNvPr id="265220" name="Rectangle 4"/>
          <p:cNvSpPr>
            <a:spLocks noGrp="1" noChangeArrowheads="1"/>
          </p:cNvSpPr>
          <p:nvPr>
            <p:ph type="ftr" sz="quarter" idx="2"/>
          </p:nvPr>
        </p:nvSpPr>
        <p:spPr bwMode="auto">
          <a:xfrm>
            <a:off x="0"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endParaRPr lang="en-US"/>
          </a:p>
        </p:txBody>
      </p:sp>
      <p:sp>
        <p:nvSpPr>
          <p:cNvPr id="265221" name="Rectangle 5"/>
          <p:cNvSpPr>
            <a:spLocks noGrp="1" noChangeArrowheads="1"/>
          </p:cNvSpPr>
          <p:nvPr>
            <p:ph type="sldNum" sz="quarter" idx="3"/>
          </p:nvPr>
        </p:nvSpPr>
        <p:spPr bwMode="auto">
          <a:xfrm>
            <a:off x="3927475"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fld id="{1F644DA3-89CF-4DC9-A4CA-5C7DA4B8FB8F}"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endParaRPr lang="en-US"/>
          </a:p>
        </p:txBody>
      </p:sp>
      <p:sp>
        <p:nvSpPr>
          <p:cNvPr id="227331" name="Rectangle 3"/>
          <p:cNvSpPr>
            <a:spLocks noGrp="1" noChangeArrowheads="1"/>
          </p:cNvSpPr>
          <p:nvPr>
            <p:ph type="dt" idx="1"/>
          </p:nvPr>
        </p:nvSpPr>
        <p:spPr bwMode="auto">
          <a:xfrm>
            <a:off x="3929063" y="0"/>
            <a:ext cx="3005137"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endParaRPr lang="en-US"/>
          </a:p>
        </p:txBody>
      </p:sp>
      <p:sp>
        <p:nvSpPr>
          <p:cNvPr id="76804" name="Rectangle 4"/>
          <p:cNvSpPr>
            <a:spLocks noGrp="1" noRot="1" noChangeAspect="1" noChangeArrowheads="1" noTextEdit="1"/>
          </p:cNvSpPr>
          <p:nvPr>
            <p:ph type="sldImg" idx="2"/>
          </p:nvPr>
        </p:nvSpPr>
        <p:spPr bwMode="auto">
          <a:xfrm>
            <a:off x="1716088" y="692150"/>
            <a:ext cx="3597275" cy="2698750"/>
          </a:xfrm>
          <a:prstGeom prst="rect">
            <a:avLst/>
          </a:prstGeom>
          <a:noFill/>
          <a:ln w="9525">
            <a:solidFill>
              <a:srgbClr val="000000"/>
            </a:solidFill>
            <a:miter lim="800000"/>
            <a:headEnd/>
            <a:tailEnd/>
          </a:ln>
        </p:spPr>
      </p:sp>
      <p:sp>
        <p:nvSpPr>
          <p:cNvPr id="227333" name="Rectangle 5"/>
          <p:cNvSpPr>
            <a:spLocks noGrp="1" noChangeArrowheads="1"/>
          </p:cNvSpPr>
          <p:nvPr>
            <p:ph type="body" sz="quarter" idx="3"/>
          </p:nvPr>
        </p:nvSpPr>
        <p:spPr bwMode="auto">
          <a:xfrm>
            <a:off x="923925" y="3619500"/>
            <a:ext cx="5362575" cy="4908550"/>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7334" name="Rectangle 6"/>
          <p:cNvSpPr>
            <a:spLocks noGrp="1" noChangeArrowheads="1"/>
          </p:cNvSpPr>
          <p:nvPr>
            <p:ph type="ftr" sz="quarter" idx="4"/>
          </p:nvPr>
        </p:nvSpPr>
        <p:spPr bwMode="auto">
          <a:xfrm>
            <a:off x="0" y="8759825"/>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endParaRPr lang="en-US"/>
          </a:p>
        </p:txBody>
      </p:sp>
      <p:sp>
        <p:nvSpPr>
          <p:cNvPr id="227335" name="Rectangle 7"/>
          <p:cNvSpPr>
            <a:spLocks noGrp="1" noChangeArrowheads="1"/>
          </p:cNvSpPr>
          <p:nvPr>
            <p:ph type="sldNum" sz="quarter" idx="5"/>
          </p:nvPr>
        </p:nvSpPr>
        <p:spPr bwMode="auto">
          <a:xfrm>
            <a:off x="3929063" y="8759825"/>
            <a:ext cx="3005137"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fld id="{B27AFCB4-DC15-4D2D-9053-E250ADB4081C}"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032" algn="l" rtl="0" eaLnBrk="0" fontAlgn="base" hangingPunct="0">
      <a:spcBef>
        <a:spcPct val="30000"/>
      </a:spcBef>
      <a:spcAft>
        <a:spcPct val="0"/>
      </a:spcAft>
      <a:defRPr sz="1200" kern="1200">
        <a:solidFill>
          <a:schemeClr val="tx1"/>
        </a:solidFill>
        <a:latin typeface="Arial" charset="0"/>
        <a:ea typeface="+mn-ea"/>
        <a:cs typeface="+mn-cs"/>
      </a:defRPr>
    </a:lvl2pPr>
    <a:lvl3pPr marL="914062" algn="l" rtl="0" eaLnBrk="0" fontAlgn="base" hangingPunct="0">
      <a:spcBef>
        <a:spcPct val="30000"/>
      </a:spcBef>
      <a:spcAft>
        <a:spcPct val="0"/>
      </a:spcAft>
      <a:defRPr sz="1200" kern="1200">
        <a:solidFill>
          <a:schemeClr val="tx1"/>
        </a:solidFill>
        <a:latin typeface="Arial" charset="0"/>
        <a:ea typeface="+mn-ea"/>
        <a:cs typeface="+mn-cs"/>
      </a:defRPr>
    </a:lvl3pPr>
    <a:lvl4pPr marL="1371093" algn="l" rtl="0" eaLnBrk="0" fontAlgn="base" hangingPunct="0">
      <a:spcBef>
        <a:spcPct val="30000"/>
      </a:spcBef>
      <a:spcAft>
        <a:spcPct val="0"/>
      </a:spcAft>
      <a:defRPr sz="1200" kern="1200">
        <a:solidFill>
          <a:schemeClr val="tx1"/>
        </a:solidFill>
        <a:latin typeface="Arial" charset="0"/>
        <a:ea typeface="+mn-ea"/>
        <a:cs typeface="+mn-cs"/>
      </a:defRPr>
    </a:lvl4pPr>
    <a:lvl5pPr marL="1828125" algn="l" rtl="0" eaLnBrk="0" fontAlgn="base" hangingPunct="0">
      <a:spcBef>
        <a:spcPct val="30000"/>
      </a:spcBef>
      <a:spcAft>
        <a:spcPct val="0"/>
      </a:spcAft>
      <a:defRPr sz="1200" kern="1200">
        <a:solidFill>
          <a:schemeClr val="tx1"/>
        </a:solidFill>
        <a:latin typeface="Arial" charset="0"/>
        <a:ea typeface="+mn-ea"/>
        <a:cs typeface="+mn-cs"/>
      </a:defRPr>
    </a:lvl5pPr>
    <a:lvl6pPr marL="2285156" algn="l" defTabSz="914062" rtl="0" eaLnBrk="1" latinLnBrk="0" hangingPunct="1">
      <a:defRPr sz="1200" kern="1200">
        <a:solidFill>
          <a:schemeClr val="tx1"/>
        </a:solidFill>
        <a:latin typeface="+mn-lt"/>
        <a:ea typeface="+mn-ea"/>
        <a:cs typeface="+mn-cs"/>
      </a:defRPr>
    </a:lvl6pPr>
    <a:lvl7pPr marL="2742187" algn="l" defTabSz="914062" rtl="0" eaLnBrk="1" latinLnBrk="0" hangingPunct="1">
      <a:defRPr sz="1200" kern="1200">
        <a:solidFill>
          <a:schemeClr val="tx1"/>
        </a:solidFill>
        <a:latin typeface="+mn-lt"/>
        <a:ea typeface="+mn-ea"/>
        <a:cs typeface="+mn-cs"/>
      </a:defRPr>
    </a:lvl7pPr>
    <a:lvl8pPr marL="3199218" algn="l" defTabSz="914062" rtl="0" eaLnBrk="1" latinLnBrk="0" hangingPunct="1">
      <a:defRPr sz="1200" kern="1200">
        <a:solidFill>
          <a:schemeClr val="tx1"/>
        </a:solidFill>
        <a:latin typeface="+mn-lt"/>
        <a:ea typeface="+mn-ea"/>
        <a:cs typeface="+mn-cs"/>
      </a:defRPr>
    </a:lvl8pPr>
    <a:lvl9pPr marL="3656249" algn="l" defTabSz="91406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2050" y="692150"/>
            <a:ext cx="4610100" cy="3457575"/>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A0E5043-F1D3-4DBB-BE5C-D1DA0412B1F9}" type="slidenum">
              <a:rPr lang="en-US" smtClean="0"/>
              <a:pPr/>
              <a:t>1</a:t>
            </a:fld>
            <a:endParaRPr lang="en-US" dirty="0"/>
          </a:p>
        </p:txBody>
      </p:sp>
      <p:sp>
        <p:nvSpPr>
          <p:cNvPr id="5" name="Footer Placeholder 4"/>
          <p:cNvSpPr>
            <a:spLocks noGrp="1"/>
          </p:cNvSpPr>
          <p:nvPr>
            <p:ph type="ftr" sz="quarter" idx="11"/>
          </p:nvPr>
        </p:nvSpPr>
        <p:spPr/>
        <p:txBody>
          <a:bodyPr/>
          <a:lstStyle/>
          <a:p>
            <a:r>
              <a:rPr lang="en-US" dirty="0" smtClean="0"/>
              <a:t>ABCs of Revit Programming</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418CAAFC-9BFF-413D-BFD9-2DD70F6979C8}" type="slidenum">
              <a:rPr lang="en-US"/>
              <a:pPr/>
              <a:t>10</a:t>
            </a:fld>
            <a:endParaRPr lang="en-US"/>
          </a:p>
        </p:txBody>
      </p:sp>
      <p:sp>
        <p:nvSpPr>
          <p:cNvPr id="86019" name="Rectangle 2"/>
          <p:cNvSpPr>
            <a:spLocks noGrp="1" noRot="1" noChangeAspect="1" noChangeArrowheads="1" noTextEdit="1"/>
          </p:cNvSpPr>
          <p:nvPr>
            <p:ph type="sldImg"/>
          </p:nvPr>
        </p:nvSpPr>
        <p:spPr>
          <a:xfrm>
            <a:off x="1162050" y="692150"/>
            <a:ext cx="4610100" cy="3457575"/>
          </a:xfrm>
          <a:ln/>
        </p:spPr>
      </p:sp>
      <p:sp>
        <p:nvSpPr>
          <p:cNvPr id="86020"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Revit Structure is used by a structural engineer to manage and combine data from several different sources: </a:t>
            </a:r>
          </a:p>
          <a:p>
            <a:pPr marL="180000" indent="-180000">
              <a:buFont typeface="Arial" pitchFamily="34" charset="0"/>
              <a:buChar char="•"/>
            </a:pPr>
            <a:r>
              <a:rPr lang="en-GB" sz="1200" kern="1200" smtClean="0">
                <a:solidFill>
                  <a:schemeClr val="tx1"/>
                </a:solidFill>
                <a:latin typeface="Arial" charset="0"/>
                <a:ea typeface="+mn-ea"/>
                <a:cs typeface="+mn-cs"/>
              </a:rPr>
              <a:t>Architectural data, the building design, which can come from Revit Architecture, but also from other Autodesk or non-Autodesk products.</a:t>
            </a:r>
          </a:p>
          <a:p>
            <a:pPr marL="180000" indent="-180000">
              <a:buFont typeface="Arial" pitchFamily="34" charset="0"/>
              <a:buChar char="•"/>
            </a:pPr>
            <a:r>
              <a:rPr lang="en-GB" sz="1200" kern="1200" smtClean="0">
                <a:solidFill>
                  <a:schemeClr val="tx1"/>
                </a:solidFill>
                <a:latin typeface="Arial" charset="0"/>
                <a:ea typeface="+mn-ea"/>
                <a:cs typeface="+mn-cs"/>
              </a:rPr>
              <a:t>Analysis data for stress analysis in external packages.</a:t>
            </a:r>
          </a:p>
          <a:p>
            <a:pPr marL="180000" indent="-180000">
              <a:buFont typeface="Arial" pitchFamily="34" charset="0"/>
              <a:buChar char="•"/>
            </a:pPr>
            <a:r>
              <a:rPr lang="en-GB" sz="1200" kern="1200" smtClean="0">
                <a:solidFill>
                  <a:schemeClr val="tx1"/>
                </a:solidFill>
                <a:latin typeface="Arial" charset="0"/>
                <a:ea typeface="+mn-ea"/>
                <a:cs typeface="+mn-cs"/>
              </a:rPr>
              <a:t>Details which are designed based on the analysis results.</a:t>
            </a:r>
            <a:endParaRPr lang="en-GB" sz="1200" kern="1200">
              <a:solidFill>
                <a:schemeClr val="tx1"/>
              </a:solidFill>
              <a:latin typeface="Arial" charset="0"/>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C1C866BB-EAE3-486C-A1C3-FBF450DE36A2}" type="slidenum">
              <a:rPr lang="en-US"/>
              <a:pPr/>
              <a:t>11</a:t>
            </a:fld>
            <a:endParaRPr lang="en-US"/>
          </a:p>
        </p:txBody>
      </p:sp>
      <p:sp>
        <p:nvSpPr>
          <p:cNvPr id="87043"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C6008D0F-EA34-40E3-9AE5-632CFDE42D40}" type="slidenum">
              <a:rPr lang="en-US" sz="1200">
                <a:solidFill>
                  <a:schemeClr val="tx1"/>
                </a:solidFill>
              </a:rPr>
              <a:pPr algn="r" defTabSz="923925"/>
              <a:t>11</a:t>
            </a:fld>
            <a:endParaRPr lang="en-US" sz="1200">
              <a:solidFill>
                <a:schemeClr val="tx1"/>
              </a:solidFill>
            </a:endParaRPr>
          </a:p>
        </p:txBody>
      </p:sp>
      <p:sp>
        <p:nvSpPr>
          <p:cNvPr id="87044" name="Rectangle 2"/>
          <p:cNvSpPr>
            <a:spLocks noGrp="1" noRot="1" noChangeAspect="1" noChangeArrowheads="1" noTextEdit="1"/>
          </p:cNvSpPr>
          <p:nvPr>
            <p:ph type="sldImg"/>
          </p:nvPr>
        </p:nvSpPr>
        <p:spPr>
          <a:xfrm>
            <a:off x="1162050" y="692150"/>
            <a:ext cx="4610100" cy="3457575"/>
          </a:xfrm>
          <a:ln/>
        </p:spPr>
      </p:sp>
      <p:sp>
        <p:nvSpPr>
          <p:cNvPr id="87045" name="Rectangle 3"/>
          <p:cNvSpPr>
            <a:spLocks noGrp="1" noChangeArrowheads="1"/>
          </p:cNvSpPr>
          <p:nvPr>
            <p:ph type="body" idx="1"/>
          </p:nvPr>
        </p:nvSpPr>
        <p:spPr>
          <a:xfrm>
            <a:off x="693738" y="4379913"/>
            <a:ext cx="5546725" cy="4148137"/>
          </a:xfrm>
          <a:noFill/>
          <a:ln/>
        </p:spPr>
        <p:txBody>
          <a:bodyPr/>
          <a:lstStyle/>
          <a:p>
            <a:r>
              <a:rPr lang="en-GB" sz="1200" kern="1200" smtClean="0">
                <a:solidFill>
                  <a:schemeClr val="tx1"/>
                </a:solidFill>
                <a:latin typeface="Arial" charset="0"/>
                <a:ea typeface="+mn-ea"/>
                <a:cs typeface="+mn-cs"/>
              </a:rPr>
              <a:t>In the context of the structural BIM, we focus on four C’s which require significant coordination between architects, structural engineers, fabricators and builders:</a:t>
            </a:r>
          </a:p>
          <a:p>
            <a:pPr marL="180000" indent="-180000">
              <a:buFont typeface="Arial" pitchFamily="34" charset="0"/>
              <a:buChar char="•"/>
            </a:pPr>
            <a:r>
              <a:rPr lang="en-GB" sz="1200" kern="1200" smtClean="0">
                <a:solidFill>
                  <a:schemeClr val="tx1"/>
                </a:solidFill>
                <a:latin typeface="Arial" charset="0"/>
                <a:ea typeface="+mn-ea"/>
                <a:cs typeface="+mn-cs"/>
              </a:rPr>
              <a:t>Coordination</a:t>
            </a:r>
          </a:p>
          <a:p>
            <a:pPr marL="180000" indent="-180000">
              <a:buFont typeface="Arial" pitchFamily="34" charset="0"/>
              <a:buChar char="•"/>
            </a:pPr>
            <a:r>
              <a:rPr lang="en-GB" sz="1200" kern="1200" smtClean="0">
                <a:solidFill>
                  <a:schemeClr val="tx1"/>
                </a:solidFill>
                <a:latin typeface="Arial" charset="0"/>
                <a:ea typeface="+mn-ea"/>
                <a:cs typeface="+mn-cs"/>
              </a:rPr>
              <a:t>Calculations</a:t>
            </a:r>
          </a:p>
          <a:p>
            <a:pPr marL="180000" indent="-180000">
              <a:buFont typeface="Arial" pitchFamily="34" charset="0"/>
              <a:buChar char="•"/>
            </a:pPr>
            <a:r>
              <a:rPr lang="en-GB" sz="1200" kern="1200" smtClean="0">
                <a:solidFill>
                  <a:schemeClr val="tx1"/>
                </a:solidFill>
                <a:latin typeface="Arial" charset="0"/>
                <a:ea typeface="+mn-ea"/>
                <a:cs typeface="+mn-cs"/>
              </a:rPr>
              <a:t>Construction Documents</a:t>
            </a:r>
          </a:p>
          <a:p>
            <a:pPr marL="180000" indent="-180000">
              <a:buFont typeface="Arial" pitchFamily="34" charset="0"/>
              <a:buChar char="•"/>
            </a:pPr>
            <a:r>
              <a:rPr lang="en-GB" sz="1200" kern="1200" smtClean="0">
                <a:solidFill>
                  <a:schemeClr val="tx1"/>
                </a:solidFill>
                <a:latin typeface="Arial" charset="0"/>
                <a:ea typeface="+mn-ea"/>
                <a:cs typeface="+mn-cs"/>
              </a:rPr>
              <a:t>Construction</a:t>
            </a:r>
          </a:p>
          <a:p>
            <a:r>
              <a:rPr lang="en-GB" sz="1200" kern="1200" smtClean="0">
                <a:solidFill>
                  <a:schemeClr val="tx1"/>
                </a:solidFill>
                <a:latin typeface="Arial" charset="0"/>
                <a:ea typeface="+mn-ea"/>
                <a:cs typeface="+mn-cs"/>
              </a:rPr>
              <a:t>Developers and ADN partners can develop applications for each of the four Cs:</a:t>
            </a:r>
          </a:p>
          <a:p>
            <a:r>
              <a:rPr lang="en-US" smtClean="0"/>
              <a:t>- Coordination with other disciplines</a:t>
            </a:r>
          </a:p>
          <a:p>
            <a:pPr lvl="1" eaLnBrk="1" hangingPunct="1">
              <a:buFontTx/>
              <a:buChar char="-"/>
            </a:pPr>
            <a:r>
              <a:rPr lang="en-US" smtClean="0"/>
              <a:t>Using the rich information in RST and process it against other disciplines</a:t>
            </a:r>
          </a:p>
          <a:p>
            <a:pPr eaLnBrk="1" hangingPunct="1">
              <a:buFontTx/>
              <a:buChar char="-"/>
            </a:pPr>
            <a:r>
              <a:rPr lang="en-US" smtClean="0"/>
              <a:t> Calculations or Analysis</a:t>
            </a:r>
          </a:p>
          <a:p>
            <a:pPr lvl="1" eaLnBrk="1" hangingPunct="1">
              <a:buFontTx/>
              <a:buChar char="-"/>
            </a:pPr>
            <a:r>
              <a:rPr lang="en-US" smtClean="0"/>
              <a:t>Link analysis and design applications</a:t>
            </a:r>
          </a:p>
          <a:p>
            <a:pPr eaLnBrk="1" hangingPunct="1">
              <a:buFontTx/>
              <a:buChar char="-"/>
            </a:pPr>
            <a:r>
              <a:rPr lang="en-US" smtClean="0"/>
              <a:t> Construction documentations</a:t>
            </a:r>
          </a:p>
          <a:p>
            <a:pPr lvl="1" eaLnBrk="1" hangingPunct="1">
              <a:buFontTx/>
              <a:buChar char="-"/>
            </a:pPr>
            <a:r>
              <a:rPr lang="en-US" smtClean="0"/>
              <a:t>Focus on local standards</a:t>
            </a:r>
          </a:p>
          <a:p>
            <a:pPr lvl="1" eaLnBrk="1" hangingPunct="1">
              <a:buFontTx/>
              <a:buChar char="-"/>
            </a:pPr>
            <a:r>
              <a:rPr lang="en-US" smtClean="0"/>
              <a:t>Automation</a:t>
            </a:r>
          </a:p>
          <a:p>
            <a:pPr eaLnBrk="1" hangingPunct="1">
              <a:buFontTx/>
              <a:buChar char="-"/>
            </a:pPr>
            <a:r>
              <a:rPr lang="en-US" smtClean="0"/>
              <a:t> Construction</a:t>
            </a:r>
          </a:p>
          <a:p>
            <a:pPr lvl="1" eaLnBrk="1" hangingPunct="1">
              <a:buFontTx/>
              <a:buChar char="-"/>
            </a:pPr>
            <a:r>
              <a:rPr lang="en-US" smtClean="0"/>
              <a:t>Use the information downstream for fabrication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282B3634-55FD-4BB8-9E23-FB849A934A0B}" type="slidenum">
              <a:rPr lang="en-US"/>
              <a:pPr/>
              <a:t>12</a:t>
            </a:fld>
            <a:endParaRPr lang="en-US"/>
          </a:p>
        </p:txBody>
      </p:sp>
      <p:sp>
        <p:nvSpPr>
          <p:cNvPr id="88067" name="Slide Image Placeholder 1"/>
          <p:cNvSpPr>
            <a:spLocks noGrp="1" noRot="1" noChangeAspect="1" noTextEdit="1"/>
          </p:cNvSpPr>
          <p:nvPr>
            <p:ph type="sldImg"/>
          </p:nvPr>
        </p:nvSpPr>
        <p:spPr>
          <a:xfrm>
            <a:off x="1716088" y="692150"/>
            <a:ext cx="3597275" cy="2698750"/>
          </a:xfrm>
          <a:ln/>
        </p:spPr>
      </p:sp>
      <p:sp>
        <p:nvSpPr>
          <p:cNvPr id="88068" name="Notes Placeholder 2"/>
          <p:cNvSpPr>
            <a:spLocks noGrp="1"/>
          </p:cNvSpPr>
          <p:nvPr>
            <p:ph type="body" idx="1"/>
          </p:nvPr>
        </p:nvSpPr>
        <p:spPr>
          <a:noFill/>
          <a:ln/>
        </p:spPr>
        <p:txBody>
          <a:bodyPr/>
          <a:lstStyle/>
          <a:p>
            <a:pPr eaLnBrk="1" hangingPunct="1"/>
            <a:r>
              <a:rPr lang="en-US" smtClean="0"/>
              <a:t>As the API is becoming more and more robust, there are many areas of opportunity to port existing applications to RST or to develop new ones.</a:t>
            </a:r>
          </a:p>
          <a:p>
            <a:pPr eaLnBrk="1" hangingPunct="1"/>
            <a:r>
              <a:rPr lang="en-US" smtClean="0"/>
              <a:t>The API is a great way to automate repetitive manual tasks such as reinforcement, framing modeling. There is also an opportunity to create dedicated Revit families and to drive their generation with the API such as steel connections. You can also imagine building wizard type applications that generate civil structures including soil, geometry reinforcement etc. The API is also built so you can link the RST model to your existing application and complete what RST does not do such as local standard drawings or schedules. With the API you can drive an application to generate a dwg file and then import it automatically in RST.</a:t>
            </a:r>
          </a:p>
          <a:p>
            <a:pPr eaLnBrk="1" hangingPunct="1"/>
            <a:endParaRPr lang="en-US" smtClean="0"/>
          </a:p>
        </p:txBody>
      </p:sp>
      <p:sp>
        <p:nvSpPr>
          <p:cNvPr id="8806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9FD7378C-77EE-4CF2-A597-8325362F383A}" type="slidenum">
              <a:rPr lang="en-US" sz="1200">
                <a:solidFill>
                  <a:schemeClr val="tx1"/>
                </a:solidFill>
              </a:rPr>
              <a:pPr algn="r" defTabSz="923925"/>
              <a:t>12</a:t>
            </a:fld>
            <a:endParaRPr lang="en-US" sz="1200">
              <a:solidFill>
                <a:schemeClr val="tx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1F8DD387-E08B-4705-A1B5-54AF668802BF}" type="slidenum">
              <a:rPr lang="en-US"/>
              <a:pPr/>
              <a:t>13</a:t>
            </a:fld>
            <a:endParaRPr lang="en-US"/>
          </a:p>
        </p:txBody>
      </p:sp>
      <p:sp>
        <p:nvSpPr>
          <p:cNvPr id="89091" name="Slide Image Placeholder 1"/>
          <p:cNvSpPr>
            <a:spLocks noGrp="1" noRot="1" noChangeAspect="1" noTextEdit="1"/>
          </p:cNvSpPr>
          <p:nvPr>
            <p:ph type="sldImg"/>
          </p:nvPr>
        </p:nvSpPr>
        <p:spPr>
          <a:xfrm>
            <a:off x="1716088" y="692150"/>
            <a:ext cx="3597275" cy="2698750"/>
          </a:xfrm>
          <a:ln/>
        </p:spPr>
      </p:sp>
      <p:sp>
        <p:nvSpPr>
          <p:cNvPr id="89092" name="Notes Placeholder 2"/>
          <p:cNvSpPr>
            <a:spLocks noGrp="1"/>
          </p:cNvSpPr>
          <p:nvPr>
            <p:ph type="body" idx="1"/>
          </p:nvPr>
        </p:nvSpPr>
        <p:spPr>
          <a:noFill/>
          <a:ln/>
        </p:spPr>
        <p:txBody>
          <a:bodyPr/>
          <a:lstStyle/>
          <a:p>
            <a:pPr eaLnBrk="1" hangingPunct="1"/>
            <a:r>
              <a:rPr lang="en-US" smtClean="0"/>
              <a:t>Today we will focus on the three highlighted areas.</a:t>
            </a:r>
          </a:p>
        </p:txBody>
      </p:sp>
      <p:sp>
        <p:nvSpPr>
          <p:cNvPr id="89093"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625B30F0-10E9-490D-A5F8-97A2BBD20349}" type="slidenum">
              <a:rPr lang="en-US" sz="1200">
                <a:solidFill>
                  <a:schemeClr val="tx1"/>
                </a:solidFill>
              </a:rPr>
              <a:pPr algn="r" defTabSz="923925"/>
              <a:t>13</a:t>
            </a:fld>
            <a:endParaRPr lang="en-US" sz="1200">
              <a:solidFill>
                <a:schemeClr val="tx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A92FB1CC-D987-4F93-838C-C91FD96659E0}" type="slidenum">
              <a:rPr lang="en-US"/>
              <a:pPr/>
              <a:t>14</a:t>
            </a:fld>
            <a:endParaRPr lang="en-US"/>
          </a:p>
        </p:txBody>
      </p:sp>
      <p:sp>
        <p:nvSpPr>
          <p:cNvPr id="90115" name="Rectangle 2"/>
          <p:cNvSpPr>
            <a:spLocks noGrp="1" noRot="1" noChangeAspect="1" noChangeArrowheads="1" noTextEdit="1"/>
          </p:cNvSpPr>
          <p:nvPr>
            <p:ph type="sldImg"/>
          </p:nvPr>
        </p:nvSpPr>
        <p:spPr>
          <a:xfrm>
            <a:off x="1162050" y="692150"/>
            <a:ext cx="4610100" cy="3457575"/>
          </a:xfrm>
          <a:ln/>
        </p:spPr>
      </p:sp>
      <p:sp>
        <p:nvSpPr>
          <p:cNvPr id="90116" name="Rectangle 3"/>
          <p:cNvSpPr>
            <a:spLocks noGrp="1" noChangeArrowheads="1"/>
          </p:cNvSpPr>
          <p:nvPr>
            <p:ph type="body" idx="1"/>
          </p:nvPr>
        </p:nvSpPr>
        <p:spPr>
          <a:xfrm>
            <a:off x="923925" y="4379913"/>
            <a:ext cx="5086350" cy="4148137"/>
          </a:xfrm>
          <a:noFill/>
          <a:ln/>
        </p:spPr>
        <p:txBody>
          <a:bodyPr/>
          <a:lstStyle/>
          <a:p>
            <a:pPr eaLnBrk="1" hangingPunct="1"/>
            <a:r>
              <a:rPr lang="en-GB" smtClean="0"/>
              <a:t>Revit Architecture and Structure have a lot of common features. The differences are visible in the user interface in the command organisation and the category filtering. Some structure-specific functionality has been added.</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7C85A29E-A664-4AB2-9C84-D91D88939F93}" type="slidenum">
              <a:rPr lang="en-US"/>
              <a:pPr/>
              <a:t>15</a:t>
            </a:fld>
            <a:endParaRPr lang="en-US"/>
          </a:p>
        </p:txBody>
      </p:sp>
      <p:sp>
        <p:nvSpPr>
          <p:cNvPr id="91139" name="Rectangle 2"/>
          <p:cNvSpPr>
            <a:spLocks noGrp="1" noRot="1" noChangeAspect="1" noChangeArrowheads="1" noTextEdit="1"/>
          </p:cNvSpPr>
          <p:nvPr>
            <p:ph type="sldImg"/>
          </p:nvPr>
        </p:nvSpPr>
        <p:spPr>
          <a:xfrm>
            <a:off x="1162050" y="692150"/>
            <a:ext cx="4610100" cy="3457575"/>
          </a:xfrm>
          <a:ln/>
        </p:spPr>
      </p:sp>
      <p:sp>
        <p:nvSpPr>
          <p:cNvPr id="91140" name="Rectangle 3"/>
          <p:cNvSpPr>
            <a:spLocks noGrp="1" noChangeArrowheads="1"/>
          </p:cNvSpPr>
          <p:nvPr>
            <p:ph type="body" idx="1"/>
          </p:nvPr>
        </p:nvSpPr>
        <p:spPr>
          <a:xfrm>
            <a:off x="923925" y="4379913"/>
            <a:ext cx="5086350" cy="4148137"/>
          </a:xfrm>
          <a:noFill/>
          <a:ln/>
        </p:spPr>
        <p:txBody>
          <a:bodyPr/>
          <a:lstStyle/>
          <a:p>
            <a:pPr eaLnBrk="1" hangingPunct="1"/>
            <a:r>
              <a:rPr lang="fr-FR" smtClean="0"/>
              <a:t>Some functionality has also been removed.</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4A763A1A-CE3B-413B-8886-DBFD0DA80306}" type="slidenum">
              <a:rPr lang="en-US"/>
              <a:pPr/>
              <a:t>16</a:t>
            </a:fld>
            <a:endParaRPr lang="en-US"/>
          </a:p>
        </p:txBody>
      </p:sp>
      <p:sp>
        <p:nvSpPr>
          <p:cNvPr id="92163" name="Slide Image Placeholder 1"/>
          <p:cNvSpPr>
            <a:spLocks noGrp="1" noRot="1" noChangeAspect="1" noTextEdit="1"/>
          </p:cNvSpPr>
          <p:nvPr>
            <p:ph type="sldImg"/>
          </p:nvPr>
        </p:nvSpPr>
        <p:spPr>
          <a:xfrm>
            <a:off x="1716088" y="692150"/>
            <a:ext cx="3597275" cy="2698750"/>
          </a:xfrm>
          <a:ln/>
        </p:spPr>
      </p:sp>
      <p:sp>
        <p:nvSpPr>
          <p:cNvPr id="92164"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most important problem of the structural industry is the fact that the information used for structural analysis is physically different than the one used for drawings. Revit Structure solves this problem. The physical model is the model that we use for drawings, coordination and construction, and the analytical model is the simplified model used for analysis.</a:t>
            </a:r>
          </a:p>
          <a:p>
            <a:r>
              <a:rPr lang="en-GB" sz="1200" kern="1200" smtClean="0">
                <a:solidFill>
                  <a:schemeClr val="tx1"/>
                </a:solidFill>
                <a:latin typeface="Arial" charset="0"/>
                <a:ea typeface="+mn-ea"/>
                <a:cs typeface="+mn-cs"/>
              </a:rPr>
              <a:t>Some examples show the discrepancies between the analytical and physical models.</a:t>
            </a:r>
          </a:p>
          <a:p>
            <a:r>
              <a:rPr lang="en-GB" sz="1200" kern="1200" smtClean="0">
                <a:solidFill>
                  <a:schemeClr val="tx1"/>
                </a:solidFill>
                <a:latin typeface="Arial" charset="0"/>
                <a:ea typeface="+mn-ea"/>
                <a:cs typeface="+mn-cs"/>
              </a:rPr>
              <a:t>For example, consider a plan view where the walls need to be aligned for the analysis and the beams need to join the centre of columns to end of walls.</a:t>
            </a:r>
          </a:p>
          <a:p>
            <a:r>
              <a:rPr lang="en-GB" sz="1200" kern="1200" smtClean="0">
                <a:solidFill>
                  <a:schemeClr val="tx1"/>
                </a:solidFill>
                <a:latin typeface="Arial" charset="0"/>
                <a:ea typeface="+mn-ea"/>
                <a:cs typeface="+mn-cs"/>
              </a:rPr>
              <a:t>Another example is an elevation where the analytical model is horizontally projected even if the physical model of the beam has a slope.</a:t>
            </a:r>
          </a:p>
          <a:p>
            <a:r>
              <a:rPr lang="en-GB" sz="1200" kern="1200" smtClean="0">
                <a:solidFill>
                  <a:schemeClr val="tx1"/>
                </a:solidFill>
                <a:latin typeface="Arial" charset="0"/>
                <a:ea typeface="+mn-ea"/>
                <a:cs typeface="+mn-cs"/>
              </a:rPr>
              <a:t>Finally, consider a situation where the physical model of the beam is curved and the analytical model is segmented.</a:t>
            </a:r>
          </a:p>
          <a:p>
            <a:r>
              <a:rPr lang="en-GB" sz="1200" kern="1200" smtClean="0">
                <a:solidFill>
                  <a:schemeClr val="tx1"/>
                </a:solidFill>
                <a:latin typeface="Arial" charset="0"/>
                <a:ea typeface="+mn-ea"/>
                <a:cs typeface="+mn-cs"/>
              </a:rPr>
              <a:t>Revit Structure maintains the coordination between the 2 models and will keep the analytical model of each element connected.</a:t>
            </a:r>
          </a:p>
          <a:p>
            <a:r>
              <a:rPr lang="en-GB" sz="1200" kern="1200" smtClean="0">
                <a:solidFill>
                  <a:schemeClr val="tx1"/>
                </a:solidFill>
                <a:latin typeface="Arial" charset="0"/>
                <a:ea typeface="+mn-ea"/>
                <a:cs typeface="+mn-cs"/>
              </a:rPr>
              <a:t>As a third party analysis developer, you just need to work with the analytical model.</a:t>
            </a:r>
          </a:p>
        </p:txBody>
      </p:sp>
      <p:sp>
        <p:nvSpPr>
          <p:cNvPr id="92165"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096433EF-4829-4B1A-AB4A-EE0DE36A5BFA}" type="slidenum">
              <a:rPr lang="en-US" sz="1200">
                <a:solidFill>
                  <a:schemeClr val="tx1"/>
                </a:solidFill>
              </a:rPr>
              <a:pPr algn="r" defTabSz="923925"/>
              <a:t>16</a:t>
            </a:fld>
            <a:endParaRPr lang="en-US" sz="1200">
              <a:solidFill>
                <a:schemeClr val="tx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6838851E-77AF-4EFF-997C-61E78C9A438F}" type="slidenum">
              <a:rPr lang="en-US"/>
              <a:pPr/>
              <a:t>17</a:t>
            </a:fld>
            <a:endParaRPr lang="en-US"/>
          </a:p>
        </p:txBody>
      </p:sp>
      <p:sp>
        <p:nvSpPr>
          <p:cNvPr id="93187" name="Slide Image Placeholder 1"/>
          <p:cNvSpPr>
            <a:spLocks noGrp="1" noRot="1" noChangeAspect="1" noTextEdit="1"/>
          </p:cNvSpPr>
          <p:nvPr>
            <p:ph type="sldImg"/>
          </p:nvPr>
        </p:nvSpPr>
        <p:spPr>
          <a:xfrm>
            <a:off x="1716088" y="692150"/>
            <a:ext cx="3597275" cy="2698750"/>
          </a:xfrm>
          <a:ln/>
        </p:spPr>
      </p:sp>
      <p:sp>
        <p:nvSpPr>
          <p:cNvPr id="93188" name="Notes Placeholder 2"/>
          <p:cNvSpPr>
            <a:spLocks noGrp="1"/>
          </p:cNvSpPr>
          <p:nvPr>
            <p:ph type="body" idx="1"/>
          </p:nvPr>
        </p:nvSpPr>
        <p:spPr>
          <a:noFill/>
          <a:ln/>
        </p:spPr>
        <p:txBody>
          <a:bodyPr/>
          <a:lstStyle/>
          <a:p>
            <a:pPr eaLnBrk="1" hangingPunct="1"/>
            <a:r>
              <a:rPr lang="en-US" smtClean="0"/>
              <a:t>In this presentation, we explain how to access all this information.</a:t>
            </a:r>
          </a:p>
          <a:p>
            <a:pPr eaLnBrk="1" hangingPunct="1"/>
            <a:endParaRPr lang="en-US" smtClean="0"/>
          </a:p>
        </p:txBody>
      </p:sp>
      <p:sp>
        <p:nvSpPr>
          <p:cNvPr id="9318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2A488073-5ECA-481F-98CA-102303110526}" type="slidenum">
              <a:rPr lang="en-US" sz="1200">
                <a:solidFill>
                  <a:schemeClr val="tx1"/>
                </a:solidFill>
              </a:rPr>
              <a:pPr algn="r" defTabSz="923925"/>
              <a:t>17</a:t>
            </a:fld>
            <a:endParaRPr lang="en-US" sz="1200">
              <a:solidFill>
                <a:schemeClr val="tx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8BE5155D-82BF-47C3-B4E4-084D4F9E609F}" type="slidenum">
              <a:rPr lang="en-US"/>
              <a:pPr/>
              <a:t>18</a:t>
            </a:fld>
            <a:endParaRPr lang="en-US"/>
          </a:p>
        </p:txBody>
      </p:sp>
      <p:sp>
        <p:nvSpPr>
          <p:cNvPr id="94211" name="Rectangle 2"/>
          <p:cNvSpPr>
            <a:spLocks noGrp="1" noRot="1" noChangeAspect="1" noChangeArrowheads="1" noTextEdit="1"/>
          </p:cNvSpPr>
          <p:nvPr>
            <p:ph type="sldImg"/>
          </p:nvPr>
        </p:nvSpPr>
        <p:spPr>
          <a:xfrm>
            <a:off x="1162050" y="692150"/>
            <a:ext cx="4610100" cy="3457575"/>
          </a:xfrm>
          <a:ln/>
        </p:spPr>
      </p:sp>
      <p:sp>
        <p:nvSpPr>
          <p:cNvPr id="94212" name="Rectangle 3"/>
          <p:cNvSpPr>
            <a:spLocks noGrp="1" noChangeArrowheads="1"/>
          </p:cNvSpPr>
          <p:nvPr>
            <p:ph type="body" idx="1"/>
          </p:nvPr>
        </p:nvSpPr>
        <p:spPr>
          <a:xfrm>
            <a:off x="923925" y="4379913"/>
            <a:ext cx="5086350" cy="4148137"/>
          </a:xfrm>
          <a:noFill/>
          <a:ln/>
        </p:spPr>
        <p:txBody>
          <a:bodyPr/>
          <a:lstStyle/>
          <a:p>
            <a:pPr eaLnBrk="1" hangingPunct="1"/>
            <a:r>
              <a:rPr lang="en-US" smtClean="0"/>
              <a:t>Revit Structure combines the physical model which drives the modeling and documentation process with the analytical model which drives the analysis process and export to third party analysis software. </a:t>
            </a:r>
          </a:p>
          <a:p>
            <a:pPr eaLnBrk="1" hangingPunct="1"/>
            <a:r>
              <a:rPr lang="en-US" smtClean="0"/>
              <a:t>The Revit Structure analytical model can be adjusted for analysis purposes while the physical model stays accurate for documentation.</a:t>
            </a:r>
            <a:endParaRPr lang="fr-FR"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8E918090-7D3B-4A8B-BFAB-CFB65006263A}" type="slidenum">
              <a:rPr lang="en-US"/>
              <a:pPr/>
              <a:t>19</a:t>
            </a:fld>
            <a:endParaRPr lang="en-US"/>
          </a:p>
        </p:txBody>
      </p:sp>
      <p:sp>
        <p:nvSpPr>
          <p:cNvPr id="95235" name="Rectangle 2"/>
          <p:cNvSpPr>
            <a:spLocks noGrp="1" noRot="1" noChangeAspect="1" noChangeArrowheads="1" noTextEdit="1"/>
          </p:cNvSpPr>
          <p:nvPr>
            <p:ph type="sldImg"/>
          </p:nvPr>
        </p:nvSpPr>
        <p:spPr>
          <a:xfrm>
            <a:off x="1162050" y="692150"/>
            <a:ext cx="4610100" cy="3457575"/>
          </a:xfrm>
          <a:ln/>
        </p:spPr>
      </p:sp>
      <p:sp>
        <p:nvSpPr>
          <p:cNvPr id="95236"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Here are examples of different cases highlighting the difference between the physical and the analytical models and the need for flexibility in linking the two:</a:t>
            </a:r>
          </a:p>
          <a:p>
            <a:pPr marL="180000" indent="-180000">
              <a:buFont typeface="Arial" pitchFamily="34" charset="0"/>
              <a:buChar char="•"/>
            </a:pPr>
            <a:r>
              <a:rPr lang="en-GB" sz="1200" kern="1200" smtClean="0">
                <a:solidFill>
                  <a:schemeClr val="tx1"/>
                </a:solidFill>
                <a:latin typeface="Arial" charset="0"/>
                <a:ea typeface="+mn-ea"/>
                <a:cs typeface="+mn-cs"/>
              </a:rPr>
              <a:t>The end points of two beams may are not at the same location. We want to the end points of their analytical models to be located at the same point. An engineer decides to move the end of one beam.</a:t>
            </a:r>
          </a:p>
          <a:p>
            <a:pPr marL="180000" indent="-180000">
              <a:buFont typeface="Arial" pitchFamily="34" charset="0"/>
              <a:buChar char="•"/>
            </a:pPr>
            <a:r>
              <a:rPr lang="en-GB" sz="1200" kern="1200" smtClean="0">
                <a:solidFill>
                  <a:schemeClr val="tx1"/>
                </a:solidFill>
                <a:latin typeface="Arial" charset="0"/>
                <a:ea typeface="+mn-ea"/>
                <a:cs typeface="+mn-cs"/>
              </a:rPr>
              <a:t>Remodelling an old historic building, walls may not be straight. An engineer decides to approximate them by planes for analysis.</a:t>
            </a:r>
          </a:p>
          <a:p>
            <a:pPr marL="180000" indent="-180000">
              <a:buFont typeface="Arial" pitchFamily="34" charset="0"/>
              <a:buChar char="•"/>
            </a:pPr>
            <a:r>
              <a:rPr lang="en-GB" sz="1200" kern="1200" smtClean="0">
                <a:solidFill>
                  <a:schemeClr val="tx1"/>
                </a:solidFill>
                <a:latin typeface="Arial" charset="0"/>
                <a:ea typeface="+mn-ea"/>
                <a:cs typeface="+mn-cs"/>
              </a:rPr>
              <a:t>Two walls with different thicknesses but aligned analytical planes.</a:t>
            </a:r>
          </a:p>
          <a:p>
            <a:pPr marL="180000" indent="-180000">
              <a:buFont typeface="Arial" pitchFamily="34" charset="0"/>
              <a:buChar char="•"/>
            </a:pPr>
            <a:r>
              <a:rPr lang="en-GB" sz="1200" kern="1200" smtClean="0">
                <a:solidFill>
                  <a:schemeClr val="tx1"/>
                </a:solidFill>
                <a:latin typeface="Arial" charset="0"/>
                <a:ea typeface="+mn-ea"/>
                <a:cs typeface="+mn-cs"/>
              </a:rPr>
              <a:t>A wall with a parapet that does not need to be included in the analysis.</a:t>
            </a:r>
          </a:p>
          <a:p>
            <a:pPr marL="180000" indent="-180000">
              <a:buFont typeface="Arial" pitchFamily="34" charset="0"/>
              <a:buChar char="•"/>
            </a:pPr>
            <a:r>
              <a:rPr lang="en-GB" sz="1200" kern="1200" smtClean="0">
                <a:solidFill>
                  <a:schemeClr val="tx1"/>
                </a:solidFill>
                <a:latin typeface="Arial" charset="0"/>
                <a:ea typeface="+mn-ea"/>
                <a:cs typeface="+mn-cs"/>
              </a:rPr>
              <a:t>Adjusting the location of analytical columns horizontally.</a:t>
            </a:r>
          </a:p>
          <a:p>
            <a:pPr marL="0" marR="0" indent="0" algn="l" defTabSz="914400" rtl="0" eaLnBrk="1" fontAlgn="base" latinLnBrk="0" hangingPunct="1">
              <a:lnSpc>
                <a:spcPct val="100000"/>
              </a:lnSpc>
              <a:spcBef>
                <a:spcPct val="30000"/>
              </a:spcBef>
              <a:spcAft>
                <a:spcPct val="0"/>
              </a:spcAft>
              <a:buClrTx/>
              <a:buSzTx/>
              <a:buFontTx/>
              <a:buNone/>
              <a:tabLst/>
              <a:defRPr/>
            </a:pPr>
            <a:r>
              <a:rPr lang="fr-FR" smtClean="0"/>
              <a:t>The cases are taken from AE_CD_RST2008/Analysis_workflows/Analysis_Workflows.pdf.</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2</a:t>
            </a:fld>
            <a:endParaRPr lang="en-US" dirty="0" smtClean="0"/>
          </a:p>
        </p:txBody>
      </p:sp>
      <p:sp>
        <p:nvSpPr>
          <p:cNvPr id="151555" name="Rectangle 2"/>
          <p:cNvSpPr>
            <a:spLocks noGrp="1" noRot="1" noChangeAspect="1" noChangeArrowheads="1" noTextEdit="1"/>
          </p:cNvSpPr>
          <p:nvPr>
            <p:ph type="sldImg"/>
          </p:nvPr>
        </p:nvSpPr>
        <p:spPr>
          <a:xfrm>
            <a:off x="1716088" y="692150"/>
            <a:ext cx="3597275" cy="2698750"/>
          </a:xfrm>
          <a:ln/>
        </p:spPr>
      </p:sp>
      <p:sp>
        <p:nvSpPr>
          <p:cNvPr id="151556" name="Rectangle 3"/>
          <p:cNvSpPr>
            <a:spLocks noGrp="1" noChangeArrowheads="1"/>
          </p:cNvSpPr>
          <p:nvPr>
            <p:ph type="body" idx="1"/>
          </p:nvPr>
        </p:nvSpPr>
        <p:spPr>
          <a:noFill/>
          <a:ln/>
        </p:spPr>
        <p:txBody>
          <a:bodyPr/>
          <a:lstStyle/>
          <a:p>
            <a:pPr eaLnBrk="1" hangingPunct="1"/>
            <a:r>
              <a:rPr lang="en-GB" dirty="0" smtClean="0"/>
              <a:t>It is my pleasure to work in for the Autodesk Developer Network, ADN, in the AEC workgroup.</a:t>
            </a:r>
          </a:p>
        </p:txBody>
      </p:sp>
      <p:sp>
        <p:nvSpPr>
          <p:cNvPr id="5" name="Footer Placeholder 4"/>
          <p:cNvSpPr>
            <a:spLocks noGrp="1"/>
          </p:cNvSpPr>
          <p:nvPr>
            <p:ph type="ftr" sz="quarter" idx="10"/>
          </p:nvPr>
        </p:nvSpPr>
        <p:spPr/>
        <p:txBody>
          <a:bodyPr/>
          <a:lstStyle/>
          <a:p>
            <a:r>
              <a:rPr lang="en-US" dirty="0" smtClean="0"/>
              <a:t>ABCs of Revit Programming</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7088C2B6-156D-4FB4-9552-E5E082214643}" type="slidenum">
              <a:rPr lang="en-US"/>
              <a:pPr/>
              <a:t>20</a:t>
            </a:fld>
            <a:endParaRPr lang="en-US"/>
          </a:p>
        </p:txBody>
      </p:sp>
      <p:sp>
        <p:nvSpPr>
          <p:cNvPr id="96259" name="Rectangle 2"/>
          <p:cNvSpPr>
            <a:spLocks noGrp="1" noRot="1" noChangeAspect="1" noChangeArrowheads="1" noTextEdit="1"/>
          </p:cNvSpPr>
          <p:nvPr>
            <p:ph type="sldImg"/>
          </p:nvPr>
        </p:nvSpPr>
        <p:spPr>
          <a:xfrm>
            <a:off x="1716088" y="692150"/>
            <a:ext cx="3597275" cy="2698750"/>
          </a:xfrm>
          <a:ln/>
        </p:spPr>
      </p:sp>
      <p:sp>
        <p:nvSpPr>
          <p:cNvPr id="9626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In general, we start off with a physical model. This can be used to automatically generate the analytical one. The analytical model is exported to an external analysis package, which adds its own data. As a result of the analysis, the analytical model may be modified, resulting in changes in the physical model as well. New changes may be added in the physical model as well. All of these processes may continue over many iterations.</a:t>
            </a:r>
          </a:p>
          <a:p>
            <a:r>
              <a:rPr lang="en-GB" sz="1200" kern="1200" smtClean="0">
                <a:solidFill>
                  <a:schemeClr val="tx1"/>
                </a:solidFill>
                <a:latin typeface="Arial" charset="0"/>
                <a:ea typeface="+mn-ea"/>
                <a:cs typeface="+mn-cs"/>
              </a:rPr>
              <a:t>The example presented displays the following steps:</a:t>
            </a:r>
          </a:p>
          <a:p>
            <a:pPr marL="0" indent="0" eaLnBrk="1" hangingPunct="1"/>
            <a:r>
              <a:rPr lang="en-US" smtClean="0"/>
              <a:t>RST defines the physical model, analytical model composed of geometry, loads, connectivity (release and boundary conditions), material properties, project parameters. This is information is accessible via the API</a:t>
            </a:r>
          </a:p>
          <a:p>
            <a:pPr marL="228600" indent="-228600" eaLnBrk="1" hangingPunct="1">
              <a:buFontTx/>
              <a:buAutoNum type="arabicParenR"/>
            </a:pPr>
            <a:r>
              <a:rPr lang="en-US" smtClean="0"/>
              <a:t> In the analysis software we get the analytical model</a:t>
            </a:r>
          </a:p>
          <a:p>
            <a:pPr marL="228600" indent="-228600" eaLnBrk="1" hangingPunct="1">
              <a:buFontTx/>
              <a:buAutoNum type="arabicParenR"/>
            </a:pPr>
            <a:r>
              <a:rPr lang="en-US" smtClean="0"/>
              <a:t> Analytical model initializes specific properties not present in RST (here they are symbolized with X and Y) and the user can change them. We can do an analysis, delete specific members, change sections and then the analysis software updates the RST model</a:t>
            </a:r>
          </a:p>
          <a:p>
            <a:pPr marL="228600" indent="-228600" eaLnBrk="1" hangingPunct="1">
              <a:buFontTx/>
              <a:buAutoNum type="arabicParenR"/>
            </a:pPr>
            <a:r>
              <a:rPr lang="en-US" smtClean="0"/>
              <a:t> Changes can be add, delete, create, and move members and also add new properties to RST members</a:t>
            </a:r>
          </a:p>
          <a:p>
            <a:pPr marL="228600" indent="-228600" eaLnBrk="1" hangingPunct="1">
              <a:buFontTx/>
              <a:buAutoNum type="arabicParenR"/>
            </a:pPr>
            <a:r>
              <a:rPr lang="en-US" smtClean="0"/>
              <a:t> If we select a column and duplicate it, it will have the Y parameter that was defined in 3)</a:t>
            </a:r>
          </a:p>
          <a:p>
            <a:pPr marL="228600" indent="-228600" eaLnBrk="1" hangingPunct="1">
              <a:buFontTx/>
              <a:buAutoNum type="arabicParenR"/>
            </a:pPr>
            <a:r>
              <a:rPr lang="en-US" smtClean="0"/>
              <a:t> So the next time we round trip the data to the 3</a:t>
            </a:r>
            <a:r>
              <a:rPr lang="en-US" baseline="30000" smtClean="0"/>
              <a:t>rd</a:t>
            </a:r>
            <a:r>
              <a:rPr lang="en-US" smtClean="0"/>
              <a:t> party, we retrieve the Y parameter.</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9777310-2B2D-44E6-AAD2-D20378E2D4CE}" type="slidenum">
              <a:rPr lang="en-US"/>
              <a:pPr/>
              <a:t>21</a:t>
            </a:fld>
            <a:endParaRPr lang="en-US"/>
          </a:p>
        </p:txBody>
      </p:sp>
      <p:sp>
        <p:nvSpPr>
          <p:cNvPr id="97283" name="Rectangle 2"/>
          <p:cNvSpPr>
            <a:spLocks noGrp="1" noRot="1" noChangeAspect="1" noChangeArrowheads="1" noTextEdit="1"/>
          </p:cNvSpPr>
          <p:nvPr>
            <p:ph type="sldImg"/>
          </p:nvPr>
        </p:nvSpPr>
        <p:spPr>
          <a:xfrm>
            <a:off x="1716088" y="692150"/>
            <a:ext cx="3597275" cy="2698750"/>
          </a:xfrm>
          <a:ln/>
        </p:spPr>
      </p:sp>
      <p:sp>
        <p:nvSpPr>
          <p:cNvPr id="97284" name="Rectangle 3"/>
          <p:cNvSpPr>
            <a:spLocks noGrp="1" noChangeArrowheads="1"/>
          </p:cNvSpPr>
          <p:nvPr>
            <p:ph type="body" idx="1"/>
          </p:nvPr>
        </p:nvSpPr>
        <p:spPr>
          <a:noFill/>
          <a:ln/>
        </p:spPr>
        <p:txBody>
          <a:bodyPr/>
          <a:lstStyle/>
          <a:p>
            <a:pPr eaLnBrk="1" hangingPunct="1"/>
            <a:r>
              <a:rPr lang="en-US" smtClean="0"/>
              <a:t>Now we understand the structural workflow and its needs, we can start looking at the API features provided to address these needs.</a:t>
            </a:r>
          </a:p>
          <a:p>
            <a:pPr eaLnBrk="1" hangingPunct="1"/>
            <a:r>
              <a:rPr lang="en-US" smtClean="0"/>
              <a:t>Here is an overview of the typical requirements for implementing a link to an external analysis package using the RST API.</a:t>
            </a:r>
          </a:p>
          <a:p>
            <a:pPr eaLnBrk="1" hangingPunct="1"/>
            <a:r>
              <a:rPr lang="en-US" smtClean="0"/>
              <a:t>In the following slides, we will look at the Revit samples and a series of labs demonstrating how to address these issues one by one.</a:t>
            </a:r>
          </a:p>
          <a:p>
            <a:pPr eaLnBrk="1" hangingPunct="1"/>
            <a:r>
              <a:rPr lang="en-US" smtClean="0"/>
              <a:t>Finally, the results of these labs will be integrated into the sample link application.</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89D49069-6C3E-4FAE-8645-BB4D2F7ADAF0}" type="slidenum">
              <a:rPr lang="en-US"/>
              <a:pPr/>
              <a:t>22</a:t>
            </a:fld>
            <a:endParaRPr lang="en-US"/>
          </a:p>
        </p:txBody>
      </p:sp>
      <p:sp>
        <p:nvSpPr>
          <p:cNvPr id="98307" name="Slide Image Placeholder 1"/>
          <p:cNvSpPr>
            <a:spLocks noGrp="1" noRot="1" noChangeAspect="1" noTextEdit="1"/>
          </p:cNvSpPr>
          <p:nvPr>
            <p:ph type="sldImg"/>
          </p:nvPr>
        </p:nvSpPr>
        <p:spPr>
          <a:xfrm>
            <a:off x="1716088" y="692150"/>
            <a:ext cx="3597275" cy="2698750"/>
          </a:xfrm>
          <a:ln/>
        </p:spPr>
      </p:sp>
      <p:sp>
        <p:nvSpPr>
          <p:cNvPr id="98308" name="Notes Placeholder 2"/>
          <p:cNvSpPr>
            <a:spLocks noGrp="1"/>
          </p:cNvSpPr>
          <p:nvPr>
            <p:ph type="body" idx="1"/>
          </p:nvPr>
        </p:nvSpPr>
        <p:spPr>
          <a:noFill/>
          <a:ln/>
        </p:spPr>
        <p:txBody>
          <a:bodyPr/>
          <a:lstStyle/>
          <a:p>
            <a:r>
              <a:rPr lang="en-GB" sz="1200" kern="1200" smtClean="0">
                <a:solidFill>
                  <a:schemeClr val="tx1"/>
                </a:solidFill>
                <a:latin typeface="Arial" charset="0"/>
                <a:ea typeface="+mn-ea"/>
                <a:cs typeface="+mn-cs"/>
              </a:rPr>
              <a:t>Here are some different strategies for a third party application to add new properties in the database.</a:t>
            </a:r>
            <a:endParaRPr lang="en-GB" sz="1200" kern="1200">
              <a:solidFill>
                <a:schemeClr val="tx1"/>
              </a:solidFill>
              <a:latin typeface="Arial" charset="0"/>
              <a:ea typeface="+mn-ea"/>
              <a:cs typeface="+mn-cs"/>
            </a:endParaRPr>
          </a:p>
        </p:txBody>
      </p:sp>
      <p:sp>
        <p:nvSpPr>
          <p:cNvPr id="9830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06D33919-2226-4019-85A7-346998441C02}" type="slidenum">
              <a:rPr lang="en-US" sz="1200">
                <a:solidFill>
                  <a:schemeClr val="tx1"/>
                </a:solidFill>
              </a:rPr>
              <a:pPr algn="r" defTabSz="923925"/>
              <a:t>22</a:t>
            </a:fld>
            <a:endParaRPr lang="en-US" sz="1200">
              <a:solidFill>
                <a:schemeClr val="tx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8AB90D1B-8D0E-482A-ACA4-C7EA23F56C82}" type="slidenum">
              <a:rPr lang="en-US"/>
              <a:pPr/>
              <a:t>23</a:t>
            </a:fld>
            <a:endParaRPr lang="en-US"/>
          </a:p>
        </p:txBody>
      </p:sp>
      <p:sp>
        <p:nvSpPr>
          <p:cNvPr id="99331" name="Slide Image Placeholder 1"/>
          <p:cNvSpPr>
            <a:spLocks noGrp="1" noRot="1" noChangeAspect="1" noTextEdit="1"/>
          </p:cNvSpPr>
          <p:nvPr>
            <p:ph type="sldImg"/>
          </p:nvPr>
        </p:nvSpPr>
        <p:spPr>
          <a:xfrm>
            <a:off x="1716088" y="692150"/>
            <a:ext cx="3597275" cy="2698750"/>
          </a:xfrm>
          <a:ln/>
        </p:spPr>
      </p:sp>
      <p:sp>
        <p:nvSpPr>
          <p:cNvPr id="99332" name="Notes Placeholder 2"/>
          <p:cNvSpPr>
            <a:spLocks noGrp="1"/>
          </p:cNvSpPr>
          <p:nvPr>
            <p:ph type="body" idx="1"/>
          </p:nvPr>
        </p:nvSpPr>
        <p:spPr>
          <a:noFill/>
          <a:ln/>
        </p:spPr>
        <p:txBody>
          <a:bodyPr/>
          <a:lstStyle/>
          <a:p>
            <a:pPr eaLnBrk="1" hangingPunct="1"/>
            <a:r>
              <a:rPr lang="en-US" smtClean="0"/>
              <a:t>Here are some typical frequently asked questions and examples on how to solve them.</a:t>
            </a:r>
          </a:p>
        </p:txBody>
      </p:sp>
      <p:sp>
        <p:nvSpPr>
          <p:cNvPr id="99333"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FBA5059-6F24-47DF-912C-2DA9C6B9E711}" type="slidenum">
              <a:rPr lang="en-US" sz="1200">
                <a:solidFill>
                  <a:schemeClr val="tx1"/>
                </a:solidFill>
              </a:rPr>
              <a:pPr algn="r" defTabSz="923925"/>
              <a:t>23</a:t>
            </a:fld>
            <a:endParaRPr lang="en-US" sz="1200">
              <a:solidFill>
                <a:schemeClr val="tx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A7780A8A-6ED4-4685-B04D-A1A07CC77460}" type="slidenum">
              <a:rPr lang="en-US"/>
              <a:pPr/>
              <a:t>24</a:t>
            </a:fld>
            <a:endParaRPr lang="en-US"/>
          </a:p>
        </p:txBody>
      </p:sp>
      <p:sp>
        <p:nvSpPr>
          <p:cNvPr id="100355" name="Rectangle 2"/>
          <p:cNvSpPr>
            <a:spLocks noGrp="1" noRot="1" noChangeAspect="1" noChangeArrowheads="1" noTextEdit="1"/>
          </p:cNvSpPr>
          <p:nvPr>
            <p:ph type="sldImg"/>
          </p:nvPr>
        </p:nvSpPr>
        <p:spPr>
          <a:xfrm>
            <a:off x="1716088" y="692150"/>
            <a:ext cx="3597275" cy="2698750"/>
          </a:xfrm>
          <a:ln/>
        </p:spPr>
      </p:sp>
      <p:sp>
        <p:nvSpPr>
          <p:cNvPr id="100356" name="Rectangle 3"/>
          <p:cNvSpPr>
            <a:spLocks noGrp="1" noChangeArrowheads="1"/>
          </p:cNvSpPr>
          <p:nvPr>
            <p:ph type="body" idx="1"/>
          </p:nvPr>
        </p:nvSpPr>
        <p:spPr>
          <a:noFill/>
          <a:ln/>
        </p:spPr>
        <p:txBody>
          <a:bodyPr/>
          <a:lstStyle/>
          <a:p>
            <a:pPr eaLnBrk="1" hangingPunct="1"/>
            <a:r>
              <a:rPr lang="en-US" sz="1200" kern="1200" smtClean="0">
                <a:solidFill>
                  <a:schemeClr val="tx1"/>
                </a:solidFill>
                <a:latin typeface="Arial" charset="0"/>
                <a:ea typeface="+mn-ea"/>
                <a:cs typeface="+mn-cs"/>
              </a:rPr>
              <a:t>Currently, information on how to combine Revit API calls to achieve certain complex tasks is contained mainly in the SDK samples. Here is a list of some of the Revit SDK samples which address areas related to structure.</a:t>
            </a: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BAE3FFF6-D01F-49CC-8021-5C7223BE2FBE}" type="slidenum">
              <a:rPr lang="en-US"/>
              <a:pPr/>
              <a:t>26</a:t>
            </a:fld>
            <a:endParaRPr lang="en-US"/>
          </a:p>
        </p:txBody>
      </p:sp>
      <p:sp>
        <p:nvSpPr>
          <p:cNvPr id="101379" name="Rectangle 2"/>
          <p:cNvSpPr>
            <a:spLocks noGrp="1" noRot="1" noChangeAspect="1" noChangeArrowheads="1" noTextEdit="1"/>
          </p:cNvSpPr>
          <p:nvPr>
            <p:ph type="sldImg"/>
          </p:nvPr>
        </p:nvSpPr>
        <p:spPr>
          <a:xfrm>
            <a:off x="1716088" y="692150"/>
            <a:ext cx="3597275" cy="2698750"/>
          </a:xfrm>
          <a:ln/>
        </p:spPr>
      </p:sp>
      <p:sp>
        <p:nvSpPr>
          <p:cNvPr id="10138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In the section, we demonstrate step by step how to implement the functionality required for an application linking Revit Structure with an external analysis package. The first group of labs addresses access and modification of load data, the second examines the building structure, and the third addresses the entire analytical model.</a:t>
            </a:r>
            <a:endParaRPr lang="en-GB" sz="1200" kern="1200">
              <a:solidFill>
                <a:schemeClr val="tx1"/>
              </a:solidFill>
              <a:latin typeface="Arial" charset="0"/>
              <a:ea typeface="+mn-ea"/>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4D98A37F-9614-46DA-A244-2857893C0BF4}" type="slidenum">
              <a:rPr lang="en-US"/>
              <a:pPr/>
              <a:t>27</a:t>
            </a:fld>
            <a:endParaRPr lang="en-US"/>
          </a:p>
        </p:txBody>
      </p:sp>
      <p:sp>
        <p:nvSpPr>
          <p:cNvPr id="102403" name="Rectangle 2"/>
          <p:cNvSpPr>
            <a:spLocks noGrp="1" noRot="1" noChangeAspect="1" noChangeArrowheads="1" noTextEdit="1"/>
          </p:cNvSpPr>
          <p:nvPr>
            <p:ph type="sldImg"/>
          </p:nvPr>
        </p:nvSpPr>
        <p:spPr>
          <a:xfrm>
            <a:off x="1162050" y="692150"/>
            <a:ext cx="4610100" cy="3457575"/>
          </a:xfrm>
          <a:ln/>
        </p:spPr>
      </p:sp>
      <p:sp>
        <p:nvSpPr>
          <p:cNvPr id="102404" name="Rectangle 3"/>
          <p:cNvSpPr>
            <a:spLocks noGrp="1" noChangeArrowheads="1"/>
          </p:cNvSpPr>
          <p:nvPr>
            <p:ph type="body" idx="1"/>
          </p:nvPr>
        </p:nvSpPr>
        <p:spPr>
          <a:xfrm>
            <a:off x="923925" y="4379913"/>
            <a:ext cx="5086350" cy="4148137"/>
          </a:xfrm>
          <a:noFill/>
          <a:ln/>
        </p:spPr>
        <p:txBody>
          <a:bodyPr/>
          <a:lstStyle/>
          <a:p>
            <a:pPr eaLnBrk="1" hangingPunct="1"/>
            <a:r>
              <a:rPr lang="fr-FR" smtClean="0"/>
              <a:t>This first lab extracts and lists the load cases, natures, combinations and usages defined in the Revit model.</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BCC1F6C1-78D2-427B-9D21-4E39AF5827C8}" type="slidenum">
              <a:rPr lang="en-US"/>
              <a:pPr/>
              <a:t>28</a:t>
            </a:fld>
            <a:endParaRPr lang="en-US"/>
          </a:p>
        </p:txBody>
      </p:sp>
      <p:sp>
        <p:nvSpPr>
          <p:cNvPr id="103427" name="Rectangle 2"/>
          <p:cNvSpPr>
            <a:spLocks noGrp="1" noRot="1" noChangeAspect="1" noChangeArrowheads="1" noTextEdit="1"/>
          </p:cNvSpPr>
          <p:nvPr>
            <p:ph type="sldImg"/>
          </p:nvPr>
        </p:nvSpPr>
        <p:spPr>
          <a:xfrm>
            <a:off x="1716088" y="692150"/>
            <a:ext cx="3597275" cy="2698750"/>
          </a:xfrm>
          <a:ln/>
        </p:spPr>
      </p:sp>
      <p:sp>
        <p:nvSpPr>
          <p:cNvPr id="10342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199CF711-B2A0-4974-9265-5E1144286CFB}" type="slidenum">
              <a:rPr lang="en-US"/>
              <a:pPr/>
              <a:t>29</a:t>
            </a:fld>
            <a:endParaRPr lang="en-US"/>
          </a:p>
        </p:txBody>
      </p:sp>
      <p:sp>
        <p:nvSpPr>
          <p:cNvPr id="104451" name="Rectangle 2"/>
          <p:cNvSpPr>
            <a:spLocks noGrp="1" noRot="1" noChangeAspect="1" noChangeArrowheads="1" noTextEdit="1"/>
          </p:cNvSpPr>
          <p:nvPr>
            <p:ph type="sldImg"/>
          </p:nvPr>
        </p:nvSpPr>
        <p:spPr>
          <a:xfrm>
            <a:off x="1716088" y="692150"/>
            <a:ext cx="3597275" cy="2698750"/>
          </a:xfrm>
          <a:ln/>
        </p:spPr>
      </p:sp>
      <p:sp>
        <p:nvSpPr>
          <p:cNvPr id="104452" name="Rectangle 3"/>
          <p:cNvSpPr>
            <a:spLocks noGrp="1" noChangeArrowheads="1"/>
          </p:cNvSpPr>
          <p:nvPr>
            <p:ph type="body" idx="1"/>
          </p:nvPr>
        </p:nvSpPr>
        <p:spPr>
          <a:noFill/>
          <a:ln/>
        </p:spPr>
        <p:txBody>
          <a:bodyPr/>
          <a:lstStyle/>
          <a:p>
            <a:pPr eaLnBrk="1" hangingPunct="1"/>
            <a:r>
              <a:rPr lang="en-US" smtClean="0"/>
              <a:t>Todo: add image of model.</a:t>
            </a:r>
          </a:p>
          <a:p>
            <a:pPr eaLnBrk="1" hangingPunct="1"/>
            <a:r>
              <a:rPr lang="en-US" smtClean="0"/>
              <a:t>To run the demo, install and compile RSSolvedLabsCode, add Lab 1-1 to Revit.ini, start Revit, and select the external command.</a:t>
            </a:r>
          </a:p>
          <a:p>
            <a:pPr eaLnBrk="1" hangingPunct="1"/>
            <a:endParaRPr lang="en-US" smtClean="0"/>
          </a:p>
          <a:p>
            <a:pPr eaLnBrk="1" hangingPunct="1"/>
            <a:r>
              <a:rPr lang="en-US" noProof="1" smtClean="0"/>
              <a:t>[ExternalCommands]</a:t>
            </a:r>
          </a:p>
          <a:p>
            <a:pPr eaLnBrk="1" hangingPunct="1"/>
            <a:r>
              <a:rPr lang="en-US" noProof="1" smtClean="0"/>
              <a:t>ECCount=1</a:t>
            </a:r>
          </a:p>
          <a:p>
            <a:pPr eaLnBrk="1" hangingPunct="1"/>
            <a:endParaRPr lang="en-US" noProof="1" smtClean="0"/>
          </a:p>
          <a:p>
            <a:pPr eaLnBrk="1" hangingPunct="1"/>
            <a:r>
              <a:rPr lang="en-US" noProof="1" smtClean="0"/>
              <a:t>ECName1=RS Lab1-1 Load Natures, Cases and Combinations</a:t>
            </a:r>
          </a:p>
          <a:p>
            <a:pPr eaLnBrk="1" hangingPunct="1"/>
            <a:r>
              <a:rPr lang="en-US" noProof="1" smtClean="0"/>
              <a:t>ECDescription1=Lab1_1...</a:t>
            </a:r>
          </a:p>
          <a:p>
            <a:pPr eaLnBrk="1" hangingPunct="1"/>
            <a:r>
              <a:rPr lang="en-US" noProof="1" smtClean="0"/>
              <a:t>ECClassName1=RSSolvedLabsCode.Lab1_1</a:t>
            </a:r>
          </a:p>
          <a:p>
            <a:pPr eaLnBrk="1" hangingPunct="1"/>
            <a:r>
              <a:rPr lang="en-US" noProof="1" smtClean="0"/>
              <a:t>ECAssembly1=C:\a\j\adn\rst\rst_api\RSSolvedLabsCode\bin\RSSolvedLabsCode.dll</a:t>
            </a: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8BE29812-8E00-46CE-A503-3DC4A7C2A555}" type="slidenum">
              <a:rPr lang="en-US"/>
              <a:pPr/>
              <a:t>30</a:t>
            </a:fld>
            <a:endParaRPr lang="en-US"/>
          </a:p>
        </p:txBody>
      </p:sp>
      <p:sp>
        <p:nvSpPr>
          <p:cNvPr id="105475" name="Rectangle 2"/>
          <p:cNvSpPr>
            <a:spLocks noGrp="1" noRot="1" noChangeAspect="1" noChangeArrowheads="1" noTextEdit="1"/>
          </p:cNvSpPr>
          <p:nvPr>
            <p:ph type="sldImg"/>
          </p:nvPr>
        </p:nvSpPr>
        <p:spPr>
          <a:xfrm>
            <a:off x="1162050" y="692150"/>
            <a:ext cx="4610100" cy="3457575"/>
          </a:xfrm>
          <a:ln/>
        </p:spPr>
      </p:sp>
      <p:sp>
        <p:nvSpPr>
          <p:cNvPr id="10547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Lab 1-2 shows how to access all load objects using the base or specific classes.</a:t>
            </a:r>
            <a:r>
              <a:rPr lang="en-GB" sz="1200" kern="1200" baseline="0" smtClean="0">
                <a:solidFill>
                  <a:schemeClr val="tx1"/>
                </a:solidFill>
                <a:latin typeface="Arial" charset="0"/>
                <a:ea typeface="+mn-ea"/>
                <a:cs typeface="+mn-cs"/>
              </a:rPr>
              <a:t> </a:t>
            </a:r>
            <a:r>
              <a:rPr lang="en-GB" sz="1200" kern="1200" smtClean="0">
                <a:solidFill>
                  <a:schemeClr val="tx1"/>
                </a:solidFill>
                <a:latin typeface="Arial" charset="0"/>
                <a:ea typeface="+mn-ea"/>
                <a:cs typeface="+mn-cs"/>
              </a:rPr>
              <a:t>All three load classes are derived from LoadBase. They are creation through NewAreaLoad() (3 overloads), NewLineLoad() (2), and NewPointLoad().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9952D412-71DC-474F-AB2C-102834DE9C7D}" type="slidenum">
              <a:rPr lang="en-US"/>
              <a:pPr/>
              <a:t>3</a:t>
            </a:fld>
            <a:endParaRPr lang="en-US" dirty="0"/>
          </a:p>
        </p:txBody>
      </p:sp>
      <p:sp>
        <p:nvSpPr>
          <p:cNvPr id="78851" name="Rectangle 2"/>
          <p:cNvSpPr>
            <a:spLocks noGrp="1" noRot="1" noChangeAspect="1" noChangeArrowheads="1" noTextEdit="1"/>
          </p:cNvSpPr>
          <p:nvPr>
            <p:ph type="sldImg"/>
          </p:nvPr>
        </p:nvSpPr>
        <p:spPr>
          <a:xfrm>
            <a:off x="1716088" y="692150"/>
            <a:ext cx="3597275" cy="2698750"/>
          </a:xfrm>
          <a:ln/>
        </p:spPr>
      </p:sp>
      <p:sp>
        <p:nvSpPr>
          <p:cNvPr id="78852"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Our discussion here proceeds in three steps. First, look at the workflow and how it is supported by Revit Structure or RST. Secondly, walk through a series of labs related to extracting and analysing the data managed by RST. Finally, we will look at a sample application linking RST with an external application. In this case, the external stress analysis package is simulated by AutoCAD.</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8C252558-5502-49A9-88A7-15AD6F1F2F70}" type="slidenum">
              <a:rPr lang="en-US"/>
              <a:pPr/>
              <a:t>31</a:t>
            </a:fld>
            <a:endParaRPr lang="en-US"/>
          </a:p>
        </p:txBody>
      </p:sp>
      <p:sp>
        <p:nvSpPr>
          <p:cNvPr id="106499" name="Rectangle 2"/>
          <p:cNvSpPr>
            <a:spLocks noGrp="1" noRot="1" noChangeAspect="1" noChangeArrowheads="1" noTextEdit="1"/>
          </p:cNvSpPr>
          <p:nvPr>
            <p:ph type="sldImg"/>
          </p:nvPr>
        </p:nvSpPr>
        <p:spPr>
          <a:xfrm>
            <a:off x="1716088" y="692150"/>
            <a:ext cx="3597275" cy="2698750"/>
          </a:xfrm>
          <a:ln/>
        </p:spPr>
      </p:sp>
      <p:sp>
        <p:nvSpPr>
          <p:cNvPr id="10650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Just like in the preceding lab, we iterate over all Revit elements and pick out the object types of interest. For each load type object, a number of properties are defined for extracting and modifying data.</a:t>
            </a:r>
            <a:endParaRPr lang="en-GB" sz="1200" kern="1200">
              <a:solidFill>
                <a:schemeClr val="tx1"/>
              </a:solidFill>
              <a:latin typeface="Arial" charset="0"/>
              <a:ea typeface="+mn-ea"/>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5250AC3A-EB64-48B6-8FCE-AB266D68F181}" type="slidenum">
              <a:rPr lang="en-US"/>
              <a:pPr/>
              <a:t>32</a:t>
            </a:fld>
            <a:endParaRPr lang="en-US"/>
          </a:p>
        </p:txBody>
      </p:sp>
      <p:sp>
        <p:nvSpPr>
          <p:cNvPr id="107523" name="Rectangle 2"/>
          <p:cNvSpPr>
            <a:spLocks noGrp="1" noRot="1" noChangeAspect="1" noChangeArrowheads="1" noTextEdit="1"/>
          </p:cNvSpPr>
          <p:nvPr>
            <p:ph type="sldImg"/>
          </p:nvPr>
        </p:nvSpPr>
        <p:spPr>
          <a:xfrm>
            <a:off x="1716088" y="692150"/>
            <a:ext cx="3597275" cy="2698750"/>
          </a:xfrm>
          <a:ln/>
        </p:spPr>
      </p:sp>
      <p:sp>
        <p:nvSpPr>
          <p:cNvPr id="107524" name="Rectangle 3"/>
          <p:cNvSpPr>
            <a:spLocks noGrp="1" noChangeArrowheads="1"/>
          </p:cNvSpPr>
          <p:nvPr>
            <p:ph type="body" idx="1"/>
          </p:nvPr>
        </p:nvSpPr>
        <p:spPr>
          <a:noFill/>
          <a:ln/>
        </p:spPr>
        <p:txBody>
          <a:bodyPr/>
          <a:lstStyle/>
          <a:p>
            <a:pPr eaLnBrk="1" hangingPunct="1"/>
            <a:r>
              <a:rPr lang="en-US" smtClean="0"/>
              <a:t>Todo: add image of model.</a:t>
            </a:r>
          </a:p>
          <a:p>
            <a:pPr eaLnBrk="1" hangingPunct="1"/>
            <a:r>
              <a:rPr lang="en-US" smtClean="0"/>
              <a:t>Open "C:\a\j\adn\rst\rst_api\RVT\RS Labs.rvt" to obtain a model with a few predefined loads.</a:t>
            </a:r>
          </a:p>
          <a:p>
            <a:pPr eaLnBrk="1" hangingPunct="1"/>
            <a:r>
              <a:rPr lang="en-US" smtClean="0"/>
              <a:t>Run the external command Lab 1-2 after adding RSSolvedLabsCode.dll to Revit.ini.</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113DC991-5AAE-4CD7-A336-9FECF28E11C7}" type="slidenum">
              <a:rPr lang="en-US"/>
              <a:pPr/>
              <a:t>33</a:t>
            </a:fld>
            <a:endParaRPr lang="en-US"/>
          </a:p>
        </p:txBody>
      </p:sp>
      <p:sp>
        <p:nvSpPr>
          <p:cNvPr id="108547" name="Rectangle 2"/>
          <p:cNvSpPr>
            <a:spLocks noGrp="1" noRot="1" noChangeAspect="1" noChangeArrowheads="1" noTextEdit="1"/>
          </p:cNvSpPr>
          <p:nvPr>
            <p:ph type="sldImg"/>
          </p:nvPr>
        </p:nvSpPr>
        <p:spPr>
          <a:xfrm>
            <a:off x="1162050" y="692150"/>
            <a:ext cx="4610100" cy="3457575"/>
          </a:xfrm>
          <a:ln/>
        </p:spPr>
      </p:sp>
      <p:sp>
        <p:nvSpPr>
          <p:cNvPr id="108548" name="Rectangle 3"/>
          <p:cNvSpPr>
            <a:spLocks noGrp="1" noChangeArrowheads="1"/>
          </p:cNvSpPr>
          <p:nvPr>
            <p:ph type="body" idx="1"/>
          </p:nvPr>
        </p:nvSpPr>
        <p:spPr>
          <a:xfrm>
            <a:off x="923925" y="4379913"/>
            <a:ext cx="5086350" cy="4148137"/>
          </a:xfrm>
          <a:noFill/>
          <a:ln/>
        </p:spPr>
        <p:txBody>
          <a:bodyPr/>
          <a:lstStyle/>
          <a:p>
            <a:pPr eaLnBrk="1" hangingPunct="1"/>
            <a:r>
              <a:rPr lang="en-GB" sz="1200" kern="1200" smtClean="0">
                <a:solidFill>
                  <a:schemeClr val="tx1"/>
                </a:solidFill>
                <a:latin typeface="Arial" charset="0"/>
                <a:ea typeface="+mn-ea"/>
                <a:cs typeface="+mn-cs"/>
              </a:rPr>
              <a:t>Lab 1-3 continues the exploration about loads</a:t>
            </a:r>
            <a:r>
              <a:rPr lang="fr-FR" smtClean="0"/>
              <a: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A4C87C61-DC89-44B8-9C01-542EE5A25023}" type="slidenum">
              <a:rPr lang="en-US"/>
              <a:pPr/>
              <a:t>34</a:t>
            </a:fld>
            <a:endParaRPr lang="en-US"/>
          </a:p>
        </p:txBody>
      </p:sp>
      <p:sp>
        <p:nvSpPr>
          <p:cNvPr id="109571" name="Rectangle 2"/>
          <p:cNvSpPr>
            <a:spLocks noGrp="1" noRot="1" noChangeAspect="1" noChangeArrowheads="1" noTextEdit="1"/>
          </p:cNvSpPr>
          <p:nvPr>
            <p:ph type="sldImg"/>
          </p:nvPr>
        </p:nvSpPr>
        <p:spPr>
          <a:xfrm>
            <a:off x="1716088" y="692150"/>
            <a:ext cx="3597275" cy="2698750"/>
          </a:xfrm>
          <a:ln/>
        </p:spPr>
      </p:sp>
      <p:sp>
        <p:nvSpPr>
          <p:cNvPr id="10957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Some element parameters can be accessed via display name only, so a utility function is provided for this. In general, we try to use the BuiltInParameter enum to access parameters whenever possible, since it is language independent.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B5662EEB-C250-4BC3-92B1-990B166985B1}" type="slidenum">
              <a:rPr lang="en-US"/>
              <a:pPr/>
              <a:t>35</a:t>
            </a:fld>
            <a:endParaRPr lang="en-US"/>
          </a:p>
        </p:txBody>
      </p:sp>
      <p:sp>
        <p:nvSpPr>
          <p:cNvPr id="110595" name="Rectangle 2"/>
          <p:cNvSpPr>
            <a:spLocks noGrp="1" noRot="1" noChangeAspect="1" noChangeArrowheads="1" noTextEdit="1"/>
          </p:cNvSpPr>
          <p:nvPr>
            <p:ph type="sldImg"/>
          </p:nvPr>
        </p:nvSpPr>
        <p:spPr>
          <a:xfrm>
            <a:off x="1716088" y="692150"/>
            <a:ext cx="3597275" cy="2698750"/>
          </a:xfrm>
          <a:ln/>
        </p:spPr>
      </p:sp>
      <p:sp>
        <p:nvSpPr>
          <p:cNvPr id="110596" name="Rectangle 3"/>
          <p:cNvSpPr>
            <a:spLocks noGrp="1" noChangeArrowheads="1"/>
          </p:cNvSpPr>
          <p:nvPr>
            <p:ph type="body" idx="1"/>
          </p:nvPr>
        </p:nvSpPr>
        <p:spPr>
          <a:noFill/>
          <a:ln/>
        </p:spPr>
        <p:txBody>
          <a:bodyPr/>
          <a:lstStyle/>
          <a:p>
            <a:pPr eaLnBrk="1" hangingPunct="1"/>
            <a:r>
              <a:rPr lang="en-US" smtClean="0"/>
              <a:t>Parameters vary from Revit version to version.</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6ECEDEBD-674A-41A2-A978-E0697289938A}" type="slidenum">
              <a:rPr lang="en-US"/>
              <a:pPr/>
              <a:t>36</a:t>
            </a:fld>
            <a:endParaRPr lang="en-US"/>
          </a:p>
        </p:txBody>
      </p:sp>
      <p:sp>
        <p:nvSpPr>
          <p:cNvPr id="111619" name="Rectangle 2"/>
          <p:cNvSpPr>
            <a:spLocks noGrp="1" noRot="1" noChangeAspect="1" noChangeArrowheads="1" noTextEdit="1"/>
          </p:cNvSpPr>
          <p:nvPr>
            <p:ph type="sldImg"/>
          </p:nvPr>
        </p:nvSpPr>
        <p:spPr>
          <a:xfrm>
            <a:off x="1716088" y="692150"/>
            <a:ext cx="3597275" cy="2698750"/>
          </a:xfrm>
          <a:ln/>
        </p:spPr>
      </p:sp>
      <p:sp>
        <p:nvSpPr>
          <p:cNvPr id="111620" name="Rectangle 3"/>
          <p:cNvSpPr>
            <a:spLocks noGrp="1" noChangeArrowheads="1"/>
          </p:cNvSpPr>
          <p:nvPr>
            <p:ph type="body" idx="1"/>
          </p:nvPr>
        </p:nvSpPr>
        <p:spPr>
          <a:noFill/>
          <a:ln/>
        </p:spPr>
        <p:txBody>
          <a:bodyPr/>
          <a:lstStyle/>
          <a:p>
            <a:pPr eaLnBrk="1" hangingPunct="1"/>
            <a:r>
              <a:rPr lang="en-US" smtClean="0"/>
              <a:t>Here is a full list of parameters relevant to loads given in the comment at the end of Labs1.vb.</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7544F6B6-4CEE-47BA-9AB0-6A1FC9A54061}" type="slidenum">
              <a:rPr lang="en-US"/>
              <a:pPr/>
              <a:t>37</a:t>
            </a:fld>
            <a:endParaRPr lang="en-US"/>
          </a:p>
        </p:txBody>
      </p:sp>
      <p:sp>
        <p:nvSpPr>
          <p:cNvPr id="112643" name="Rectangle 2"/>
          <p:cNvSpPr>
            <a:spLocks noGrp="1" noRot="1" noChangeAspect="1" noChangeArrowheads="1" noTextEdit="1"/>
          </p:cNvSpPr>
          <p:nvPr>
            <p:ph type="sldImg"/>
          </p:nvPr>
        </p:nvSpPr>
        <p:spPr>
          <a:xfrm>
            <a:off x="1716088" y="692150"/>
            <a:ext cx="3597275" cy="2698750"/>
          </a:xfrm>
          <a:ln/>
        </p:spPr>
      </p:sp>
      <p:sp>
        <p:nvSpPr>
          <p:cNvPr id="112644" name="Rectangle 3"/>
          <p:cNvSpPr>
            <a:spLocks noGrp="1" noChangeArrowheads="1"/>
          </p:cNvSpPr>
          <p:nvPr>
            <p:ph type="body" idx="1"/>
          </p:nvPr>
        </p:nvSpPr>
        <p:spPr>
          <a:noFill/>
          <a:ln/>
        </p:spPr>
        <p:txBody>
          <a:bodyPr/>
          <a:lstStyle/>
          <a:p>
            <a:pPr eaLnBrk="1" hangingPunct="1"/>
            <a:r>
              <a:rPr lang="en-US" smtClean="0"/>
              <a:t>Some of the values accessible through parameters are also exposed directly as properties on the object class.</a:t>
            </a:r>
          </a:p>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Whenever you are looking for a specific property, you will need to explore the Revit API and one or more suitable sample models to determine what exactly you are looking for and how to access it.</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49324D9E-58E9-4B21-B63F-BA3A2081E75D}" type="slidenum">
              <a:rPr lang="en-US"/>
              <a:pPr/>
              <a:t>38</a:t>
            </a:fld>
            <a:endParaRPr lang="en-US"/>
          </a:p>
        </p:txBody>
      </p:sp>
      <p:sp>
        <p:nvSpPr>
          <p:cNvPr id="113667" name="Rectangle 2"/>
          <p:cNvSpPr>
            <a:spLocks noGrp="1" noRot="1" noChangeAspect="1" noChangeArrowheads="1" noTextEdit="1"/>
          </p:cNvSpPr>
          <p:nvPr>
            <p:ph type="sldImg"/>
          </p:nvPr>
        </p:nvSpPr>
        <p:spPr>
          <a:xfrm>
            <a:off x="1716088" y="692150"/>
            <a:ext cx="3597275" cy="2698750"/>
          </a:xfrm>
          <a:ln/>
        </p:spPr>
      </p:sp>
      <p:sp>
        <p:nvSpPr>
          <p:cNvPr id="113668" name="Rectangle 3"/>
          <p:cNvSpPr>
            <a:spLocks noGrp="1" noChangeArrowheads="1"/>
          </p:cNvSpPr>
          <p:nvPr>
            <p:ph type="body" idx="1"/>
          </p:nvPr>
        </p:nvSpPr>
        <p:spPr>
          <a:noFill/>
          <a:ln/>
        </p:spPr>
        <p:txBody>
          <a:bodyPr/>
          <a:lstStyle/>
          <a:p>
            <a:pPr eaLnBrk="1" hangingPunct="1"/>
            <a:r>
              <a:rPr lang="en-US" smtClean="0"/>
              <a:t>Some of the values accessible through parameters are also exposed directly as properties on the object class.</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E19F0B7E-38CE-44FF-95C1-965B84635303}" type="slidenum">
              <a:rPr lang="en-US"/>
              <a:pPr/>
              <a:t>39</a:t>
            </a:fld>
            <a:endParaRPr lang="en-US"/>
          </a:p>
        </p:txBody>
      </p:sp>
      <p:sp>
        <p:nvSpPr>
          <p:cNvPr id="114691" name="Rectangle 2"/>
          <p:cNvSpPr>
            <a:spLocks noGrp="1" noRot="1" noChangeAspect="1" noChangeArrowheads="1" noTextEdit="1"/>
          </p:cNvSpPr>
          <p:nvPr>
            <p:ph type="sldImg"/>
          </p:nvPr>
        </p:nvSpPr>
        <p:spPr>
          <a:xfrm>
            <a:off x="1716088" y="692150"/>
            <a:ext cx="3597275" cy="2698750"/>
          </a:xfrm>
          <a:ln/>
        </p:spPr>
      </p:sp>
      <p:sp>
        <p:nvSpPr>
          <p:cNvPr id="114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742CE495-F64A-4061-8EA1-B52C1289C35B}" type="slidenum">
              <a:rPr lang="en-US"/>
              <a:pPr/>
              <a:t>40</a:t>
            </a:fld>
            <a:endParaRPr lang="en-US"/>
          </a:p>
        </p:txBody>
      </p:sp>
      <p:sp>
        <p:nvSpPr>
          <p:cNvPr id="115715" name="Rectangle 2"/>
          <p:cNvSpPr>
            <a:spLocks noGrp="1" noRot="1" noChangeAspect="1" noChangeArrowheads="1" noTextEdit="1"/>
          </p:cNvSpPr>
          <p:nvPr>
            <p:ph type="sldImg"/>
          </p:nvPr>
        </p:nvSpPr>
        <p:spPr>
          <a:xfrm>
            <a:off x="1716088" y="692150"/>
            <a:ext cx="3597275" cy="2698750"/>
          </a:xfrm>
          <a:ln/>
        </p:spPr>
      </p:sp>
      <p:sp>
        <p:nvSpPr>
          <p:cNvPr id="115716" name="Rectangle 3"/>
          <p:cNvSpPr>
            <a:spLocks noGrp="1" noChangeArrowheads="1"/>
          </p:cNvSpPr>
          <p:nvPr>
            <p:ph type="body" idx="1"/>
          </p:nvPr>
        </p:nvSpPr>
        <p:spPr>
          <a:noFill/>
          <a:ln/>
        </p:spPr>
        <p:txBody>
          <a:bodyPr/>
          <a:lstStyle/>
          <a:p>
            <a:pPr eaLnBrk="1" hangingPunct="1"/>
            <a:r>
              <a:rPr lang="en-US" smtClean="0"/>
              <a:t>In "RS Labs.rvt", select a point, line and area load, then run the external command for Lab 1-3.</a:t>
            </a:r>
          </a:p>
          <a:p>
            <a:pPr eaLnBrk="1" hangingPunct="1"/>
            <a:r>
              <a:rPr lang="en-US" smtClean="0"/>
              <a:t>One new property in 2008 is the HostElement. Many other properties are also available. Here is an example of a line load element.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610B32D5-435E-4B49-BCA5-C142A2E46788}" type="slidenum">
              <a:rPr lang="en-US"/>
              <a:pPr/>
              <a:t>4</a:t>
            </a:fld>
            <a:endParaRPr lang="en-US" dirty="0"/>
          </a:p>
        </p:txBody>
      </p:sp>
      <p:sp>
        <p:nvSpPr>
          <p:cNvPr id="79875"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B400FAF-76D8-4335-B4F8-CBEC6A7C94CC}" type="slidenum">
              <a:rPr lang="en-US" sz="1200">
                <a:solidFill>
                  <a:schemeClr val="tx1"/>
                </a:solidFill>
              </a:rPr>
              <a:pPr algn="r" defTabSz="923925"/>
              <a:t>4</a:t>
            </a:fld>
            <a:endParaRPr lang="en-US" sz="1200" dirty="0">
              <a:solidFill>
                <a:schemeClr val="tx1"/>
              </a:solidFill>
            </a:endParaRPr>
          </a:p>
        </p:txBody>
      </p:sp>
      <p:sp>
        <p:nvSpPr>
          <p:cNvPr id="79876" name="Rectangle 2"/>
          <p:cNvSpPr>
            <a:spLocks noGrp="1" noRot="1" noChangeAspect="1" noChangeArrowheads="1" noTextEdit="1"/>
          </p:cNvSpPr>
          <p:nvPr>
            <p:ph type="sldImg"/>
          </p:nvPr>
        </p:nvSpPr>
        <p:spPr>
          <a:xfrm>
            <a:off x="1162050" y="692150"/>
            <a:ext cx="4610100" cy="3457575"/>
          </a:xfrm>
          <a:ln/>
        </p:spPr>
      </p:sp>
      <p:sp>
        <p:nvSpPr>
          <p:cNvPr id="79877" name="Rectangle 3"/>
          <p:cNvSpPr>
            <a:spLocks noGrp="1" noChangeArrowheads="1"/>
          </p:cNvSpPr>
          <p:nvPr>
            <p:ph type="body" idx="1"/>
          </p:nvPr>
        </p:nvSpPr>
        <p:spPr>
          <a:xfrm>
            <a:off x="693738" y="4379913"/>
            <a:ext cx="5546725" cy="4148137"/>
          </a:xfrm>
          <a:noFill/>
          <a:ln/>
        </p:spPr>
        <p:txBody>
          <a:bodyPr/>
          <a:lstStyle/>
          <a:p>
            <a:r>
              <a:rPr lang="en-US" sz="1200" kern="1200" dirty="0" smtClean="0">
                <a:solidFill>
                  <a:schemeClr val="tx1"/>
                </a:solidFill>
                <a:latin typeface="Arial" charset="0"/>
                <a:ea typeface="+mn-ea"/>
                <a:cs typeface="+mn-cs"/>
              </a:rPr>
              <a:t>Building information modeling (BIM) is the creation and use of coordinated, consistent, computable information about a building project in design that yields reliable digital representations of the building – representations used for design decision-making, production of high-quality construction documents, performance predictions, cost-estimating and construction planning, and, eventually, for managing and operating the facility. The focus of this presentation is on the structural part of it with Revit Structure.</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F8C32B2A-4BD6-4477-A5BA-14EBF2C0AF94}" type="slidenum">
              <a:rPr lang="en-US"/>
              <a:pPr/>
              <a:t>41</a:t>
            </a:fld>
            <a:endParaRPr lang="en-US"/>
          </a:p>
        </p:txBody>
      </p:sp>
      <p:sp>
        <p:nvSpPr>
          <p:cNvPr id="116739" name="Rectangle 2"/>
          <p:cNvSpPr>
            <a:spLocks noGrp="1" noRot="1" noChangeAspect="1" noChangeArrowheads="1" noTextEdit="1"/>
          </p:cNvSpPr>
          <p:nvPr>
            <p:ph type="sldImg"/>
          </p:nvPr>
        </p:nvSpPr>
        <p:spPr>
          <a:xfrm>
            <a:off x="1162050" y="692150"/>
            <a:ext cx="4610100" cy="3457575"/>
          </a:xfrm>
          <a:ln/>
        </p:spPr>
      </p:sp>
      <p:sp>
        <p:nvSpPr>
          <p:cNvPr id="116740"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7B92E94F-B80E-435F-B874-A1724747ED8D}" type="slidenum">
              <a:rPr lang="en-US"/>
              <a:pPr/>
              <a:t>42</a:t>
            </a:fld>
            <a:endParaRPr lang="en-US"/>
          </a:p>
        </p:txBody>
      </p:sp>
      <p:sp>
        <p:nvSpPr>
          <p:cNvPr id="117763" name="Rectangle 2"/>
          <p:cNvSpPr>
            <a:spLocks noGrp="1" noRot="1" noChangeAspect="1" noChangeArrowheads="1" noTextEdit="1"/>
          </p:cNvSpPr>
          <p:nvPr>
            <p:ph type="sldImg"/>
          </p:nvPr>
        </p:nvSpPr>
        <p:spPr>
          <a:xfrm>
            <a:off x="1162050" y="692150"/>
            <a:ext cx="4610100" cy="3457575"/>
          </a:xfrm>
          <a:ln/>
        </p:spPr>
      </p:sp>
      <p:sp>
        <p:nvSpPr>
          <p:cNvPr id="117764"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018952C5-DB3C-4A0F-9419-ADEBE03C4BF2}" type="slidenum">
              <a:rPr lang="en-US"/>
              <a:pPr/>
              <a:t>43</a:t>
            </a:fld>
            <a:endParaRPr lang="en-US"/>
          </a:p>
        </p:txBody>
      </p:sp>
      <p:sp>
        <p:nvSpPr>
          <p:cNvPr id="118787" name="Rectangle 2"/>
          <p:cNvSpPr>
            <a:spLocks noGrp="1" noRot="1" noChangeAspect="1" noChangeArrowheads="1" noTextEdit="1"/>
          </p:cNvSpPr>
          <p:nvPr>
            <p:ph type="sldImg"/>
          </p:nvPr>
        </p:nvSpPr>
        <p:spPr>
          <a:xfrm>
            <a:off x="1162050" y="692150"/>
            <a:ext cx="4610100" cy="3457575"/>
          </a:xfrm>
          <a:ln/>
        </p:spPr>
      </p:sp>
      <p:sp>
        <p:nvSpPr>
          <p:cNvPr id="11878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ED5F45FB-166B-4FB9-8252-A5B8B3F5EA5A}" type="slidenum">
              <a:rPr lang="en-US"/>
              <a:pPr/>
              <a:t>44</a:t>
            </a:fld>
            <a:endParaRPr lang="en-US"/>
          </a:p>
        </p:txBody>
      </p:sp>
      <p:sp>
        <p:nvSpPr>
          <p:cNvPr id="119811" name="Rectangle 2"/>
          <p:cNvSpPr>
            <a:spLocks noGrp="1" noRot="1" noChangeAspect="1" noChangeArrowheads="1" noTextEdit="1"/>
          </p:cNvSpPr>
          <p:nvPr>
            <p:ph type="sldImg"/>
          </p:nvPr>
        </p:nvSpPr>
        <p:spPr>
          <a:xfrm>
            <a:off x="1162050" y="692150"/>
            <a:ext cx="4610100" cy="3457575"/>
          </a:xfrm>
          <a:ln/>
        </p:spPr>
      </p:sp>
      <p:sp>
        <p:nvSpPr>
          <p:cNvPr id="119812"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Lab 1-5 shows how to create a new load object, specifically a point load. It creates two new point loads by calling NewPointLoad() with somewhat arbitrary parameters. One as reaction, simulating an analysis result, the other is a standard external load. It also shows how to set a selected symbol for this new load and assign the load to a selected load case. To assign a selected symbol to it, all point load symbols in the document are retrieved and the user is allowed to select one of them. Its id is then assigned to the newly created point load ELEM_TYPE_PARAM. Similarly, to assign a load case, all load cases are retrieved and displayed and the selected one's id is assigned to the LOAD_CASE_ID parameter.</a:t>
            </a:r>
            <a:endParaRPr lang="en-GB" sz="1200" kern="1200">
              <a:solidFill>
                <a:schemeClr val="tx1"/>
              </a:solidFill>
              <a:latin typeface="Arial" charset="0"/>
              <a:ea typeface="+mn-ea"/>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5DED8E51-ABEC-49EC-AF54-20F4B621EB09}" type="slidenum">
              <a:rPr lang="en-US"/>
              <a:pPr/>
              <a:t>45</a:t>
            </a:fld>
            <a:endParaRPr lang="en-US"/>
          </a:p>
        </p:txBody>
      </p:sp>
      <p:sp>
        <p:nvSpPr>
          <p:cNvPr id="120835" name="Rectangle 2"/>
          <p:cNvSpPr>
            <a:spLocks noGrp="1" noRot="1" noChangeAspect="1" noChangeArrowheads="1" noTextEdit="1"/>
          </p:cNvSpPr>
          <p:nvPr>
            <p:ph type="sldImg"/>
          </p:nvPr>
        </p:nvSpPr>
        <p:spPr>
          <a:xfrm>
            <a:off x="1716088" y="692150"/>
            <a:ext cx="3597275" cy="2698750"/>
          </a:xfrm>
          <a:ln/>
        </p:spPr>
      </p:sp>
      <p:sp>
        <p:nvSpPr>
          <p:cNvPr id="12083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4E0E0FFC-06A6-4B10-A91B-3DC4196216D8}" type="slidenum">
              <a:rPr lang="en-US"/>
              <a:pPr/>
              <a:t>46</a:t>
            </a:fld>
            <a:endParaRPr lang="en-US"/>
          </a:p>
        </p:txBody>
      </p:sp>
      <p:sp>
        <p:nvSpPr>
          <p:cNvPr id="121859" name="Rectangle 2"/>
          <p:cNvSpPr>
            <a:spLocks noGrp="1" noRot="1" noChangeAspect="1" noChangeArrowheads="1" noTextEdit="1"/>
          </p:cNvSpPr>
          <p:nvPr>
            <p:ph type="sldImg"/>
          </p:nvPr>
        </p:nvSpPr>
        <p:spPr>
          <a:xfrm>
            <a:off x="1162050" y="692150"/>
            <a:ext cx="4610100" cy="3457575"/>
          </a:xfrm>
          <a:ln/>
        </p:spPr>
      </p:sp>
      <p:sp>
        <p:nvSpPr>
          <p:cNvPr id="12186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next section explores accessing and modifying structural elements and their data in RST.</a:t>
            </a:r>
          </a:p>
          <a:p>
            <a:pPr eaLnBrk="1" hangingPunct="1"/>
            <a:endParaRPr lang="fr-FR"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7434BF1F-411B-427E-875F-8F1E4CF1D34E}" type="slidenum">
              <a:rPr lang="en-US"/>
              <a:pPr/>
              <a:t>47</a:t>
            </a:fld>
            <a:endParaRPr lang="en-US"/>
          </a:p>
        </p:txBody>
      </p:sp>
      <p:sp>
        <p:nvSpPr>
          <p:cNvPr id="122883" name="Rectangle 2"/>
          <p:cNvSpPr>
            <a:spLocks noGrp="1" noRot="1" noChangeAspect="1" noChangeArrowheads="1" noTextEdit="1"/>
          </p:cNvSpPr>
          <p:nvPr>
            <p:ph type="sldImg"/>
          </p:nvPr>
        </p:nvSpPr>
        <p:spPr>
          <a:xfrm>
            <a:off x="1162050" y="692150"/>
            <a:ext cx="4610100" cy="3457575"/>
          </a:xfrm>
          <a:ln/>
        </p:spPr>
      </p:sp>
      <p:sp>
        <p:nvSpPr>
          <p:cNvPr id="122884"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select all columns in the model, we once again iterate over the Revit document elements and select all standard family instances for category OST_StructuralColumns. We can display generic element and column properties such as element id, symbol name, structural type and analytical model type.</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42202C5C-2243-4A9E-A1FC-56288BAEE4E6}" type="slidenum">
              <a:rPr lang="en-US"/>
              <a:pPr/>
              <a:t>48</a:t>
            </a:fld>
            <a:endParaRPr lang="en-US"/>
          </a:p>
        </p:txBody>
      </p:sp>
      <p:sp>
        <p:nvSpPr>
          <p:cNvPr id="123907" name="Rectangle 2"/>
          <p:cNvSpPr>
            <a:spLocks noGrp="1" noRot="1" noChangeAspect="1" noChangeArrowheads="1" noTextEdit="1"/>
          </p:cNvSpPr>
          <p:nvPr>
            <p:ph type="sldImg"/>
          </p:nvPr>
        </p:nvSpPr>
        <p:spPr>
          <a:xfrm>
            <a:off x="1162050" y="692150"/>
            <a:ext cx="4610100" cy="3457575"/>
          </a:xfrm>
          <a:ln/>
        </p:spPr>
      </p:sp>
      <p:sp>
        <p:nvSpPr>
          <p:cNvPr id="12390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C63511D1-5D93-4C7A-A637-63619DC5E7D9}" type="slidenum">
              <a:rPr lang="en-US"/>
              <a:pPr/>
              <a:t>49</a:t>
            </a:fld>
            <a:endParaRPr lang="en-US"/>
          </a:p>
        </p:txBody>
      </p:sp>
      <p:sp>
        <p:nvSpPr>
          <p:cNvPr id="124931" name="Rectangle 2"/>
          <p:cNvSpPr>
            <a:spLocks noGrp="1" noRot="1" noChangeAspect="1" noChangeArrowheads="1" noTextEdit="1"/>
          </p:cNvSpPr>
          <p:nvPr>
            <p:ph type="sldImg"/>
          </p:nvPr>
        </p:nvSpPr>
        <p:spPr>
          <a:xfrm>
            <a:off x="1162050" y="692150"/>
            <a:ext cx="4610100" cy="3457575"/>
          </a:xfrm>
          <a:ln/>
        </p:spPr>
      </p:sp>
      <p:sp>
        <p:nvSpPr>
          <p:cNvPr id="124932" name="Rectangle 3"/>
          <p:cNvSpPr>
            <a:spLocks noGrp="1" noChangeArrowheads="1"/>
          </p:cNvSpPr>
          <p:nvPr>
            <p:ph type="body" idx="1"/>
          </p:nvPr>
        </p:nvSpPr>
        <p:spPr>
          <a:xfrm>
            <a:off x="923925" y="4379913"/>
            <a:ext cx="5086350" cy="4148137"/>
          </a:xfrm>
          <a:noFill/>
          <a:ln/>
        </p:spPr>
        <p:txBody>
          <a:bodyPr/>
          <a:lstStyle/>
          <a:p>
            <a:pPr eaLnBrk="1" hangingPunct="1"/>
            <a:r>
              <a:rPr lang="en-GB" sz="1200" kern="1200" smtClean="0">
                <a:solidFill>
                  <a:schemeClr val="tx1"/>
                </a:solidFill>
                <a:latin typeface="Arial" charset="0"/>
                <a:ea typeface="+mn-ea"/>
                <a:cs typeface="+mn-cs"/>
              </a:rPr>
              <a:t>Foundations are structural elements and also make use of a standard family. Lab 2-2 demonstrates how to retrieve all structural foundation elements. This may not be required for every analysis package. An alternative approach would be to retrieve all standard family instances having structural usage, i.e., having an analytical model.</a:t>
            </a:r>
            <a:endParaRPr lang="fr-FR"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4AA161C7-08B1-41B0-82E3-0A6DC91AA17C}" type="slidenum">
              <a:rPr lang="en-US"/>
              <a:pPr/>
              <a:t>50</a:t>
            </a:fld>
            <a:endParaRPr lang="en-US"/>
          </a:p>
        </p:txBody>
      </p:sp>
      <p:sp>
        <p:nvSpPr>
          <p:cNvPr id="125955" name="Rectangle 2"/>
          <p:cNvSpPr>
            <a:spLocks noGrp="1" noRot="1" noChangeAspect="1" noChangeArrowheads="1" noTextEdit="1"/>
          </p:cNvSpPr>
          <p:nvPr>
            <p:ph type="sldImg"/>
          </p:nvPr>
        </p:nvSpPr>
        <p:spPr>
          <a:xfrm>
            <a:off x="1162050" y="692150"/>
            <a:ext cx="4610100" cy="3457575"/>
          </a:xfrm>
          <a:ln/>
        </p:spPr>
      </p:sp>
      <p:sp>
        <p:nvSpPr>
          <p:cNvPr id="12595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retrieve all foundations in the model, we can use the same approach as above, getting all standard structural foundation elements, using the category OST_StructuralFoundation. This excludes the 'Wall Foundation' system type under 'Structural Foundations' category in the browser, because these belong to the 'Continuous Footing' system family, and also the 'Foundation Slab' system type under the 'Structural Foundations' category in the browser, which are internally implemented as Revit 'Floor' system family. These are examined in Lab 2-3.</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19CF7149-087B-4155-BA45-5006D0ED9989}" type="slidenum">
              <a:rPr lang="en-US"/>
              <a:pPr/>
              <a:t>5</a:t>
            </a:fld>
            <a:endParaRPr lang="en-US" dirty="0"/>
          </a:p>
        </p:txBody>
      </p:sp>
      <p:sp>
        <p:nvSpPr>
          <p:cNvPr id="80899"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143DBB5E-95C4-4314-A8CD-EAC0209ED9F0}" type="slidenum">
              <a:rPr lang="en-US" sz="1200">
                <a:solidFill>
                  <a:schemeClr val="tx1"/>
                </a:solidFill>
              </a:rPr>
              <a:pPr algn="r" defTabSz="923925"/>
              <a:t>5</a:t>
            </a:fld>
            <a:endParaRPr lang="en-US" sz="1200" dirty="0">
              <a:solidFill>
                <a:schemeClr val="tx1"/>
              </a:solidFill>
            </a:endParaRPr>
          </a:p>
        </p:txBody>
      </p:sp>
      <p:sp>
        <p:nvSpPr>
          <p:cNvPr id="80900" name="Rectangle 2"/>
          <p:cNvSpPr>
            <a:spLocks noGrp="1" noRot="1" noChangeAspect="1" noChangeArrowheads="1" noTextEdit="1"/>
          </p:cNvSpPr>
          <p:nvPr>
            <p:ph type="sldImg"/>
          </p:nvPr>
        </p:nvSpPr>
        <p:spPr>
          <a:xfrm>
            <a:off x="1162050" y="692150"/>
            <a:ext cx="4610100" cy="3457575"/>
          </a:xfrm>
          <a:ln/>
        </p:spPr>
      </p:sp>
      <p:sp>
        <p:nvSpPr>
          <p:cNvPr id="80901" name="Rectangle 3"/>
          <p:cNvSpPr>
            <a:spLocks noGrp="1" noChangeArrowheads="1"/>
          </p:cNvSpPr>
          <p:nvPr>
            <p:ph type="body" idx="1"/>
          </p:nvPr>
        </p:nvSpPr>
        <p:spPr>
          <a:xfrm>
            <a:off x="693738" y="4379913"/>
            <a:ext cx="5546725" cy="4148137"/>
          </a:xfrm>
          <a:noFill/>
          <a:ln/>
        </p:spPr>
        <p:txBody>
          <a:bodyPr/>
          <a:lstStyle/>
          <a:p>
            <a:r>
              <a:rPr lang="en-US" sz="1200" kern="1200" dirty="0" smtClean="0">
                <a:solidFill>
                  <a:schemeClr val="tx1"/>
                </a:solidFill>
                <a:latin typeface="Arial" charset="0"/>
                <a:ea typeface="+mn-ea"/>
                <a:cs typeface="+mn-cs"/>
              </a:rPr>
              <a:t>Even if structural engineers can design any type of structures including bridges, tunnels, plants etc., RST focuses on building design. It does not mean that a user cannot design other type of structures, but the marketing that we do, the training and documentation materials that we provide are positioning RST on building design.</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7FB38617-052C-4417-BDB5-7476A6310DF0}" type="slidenum">
              <a:rPr lang="en-US"/>
              <a:pPr/>
              <a:t>51</a:t>
            </a:fld>
            <a:endParaRPr lang="en-US"/>
          </a:p>
        </p:txBody>
      </p:sp>
      <p:sp>
        <p:nvSpPr>
          <p:cNvPr id="126979" name="Rectangle 2"/>
          <p:cNvSpPr>
            <a:spLocks noGrp="1" noRot="1" noChangeAspect="1" noChangeArrowheads="1" noTextEdit="1"/>
          </p:cNvSpPr>
          <p:nvPr>
            <p:ph type="sldImg"/>
          </p:nvPr>
        </p:nvSpPr>
        <p:spPr>
          <a:xfrm>
            <a:off x="1162050" y="692150"/>
            <a:ext cx="4610100" cy="3457575"/>
          </a:xfrm>
          <a:ln/>
        </p:spPr>
      </p:sp>
      <p:sp>
        <p:nvSpPr>
          <p:cNvPr id="12698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As an alternative approach, we can also iterate over the document elements and select all FamilyInstance objects having an analytical model.</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D33A87A8-DFED-4C0D-82C0-420F08753CD4}" type="slidenum">
              <a:rPr lang="en-US"/>
              <a:pPr/>
              <a:t>52</a:t>
            </a:fld>
            <a:endParaRPr lang="en-US"/>
          </a:p>
        </p:txBody>
      </p:sp>
      <p:sp>
        <p:nvSpPr>
          <p:cNvPr id="128003" name="Rectangle 2"/>
          <p:cNvSpPr>
            <a:spLocks noGrp="1" noRot="1" noChangeAspect="1" noChangeArrowheads="1" noTextEdit="1"/>
          </p:cNvSpPr>
          <p:nvPr>
            <p:ph type="sldImg"/>
          </p:nvPr>
        </p:nvSpPr>
        <p:spPr>
          <a:xfrm>
            <a:off x="1162050" y="692150"/>
            <a:ext cx="4610100" cy="3457575"/>
          </a:xfrm>
          <a:ln/>
        </p:spPr>
      </p:sp>
      <p:sp>
        <p:nvSpPr>
          <p:cNvPr id="128004"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structural elements walls, floors, and footings also all make use of system families, specifically Wall, Floor (Slab), and Continuous Footing, respectively. Lab 2-3 shows how to retrieve all structural elements from each of these system families. Please note that some instances may not have an analytical model, since this property is user definable.</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5DC03449-BB60-408D-9E2B-2699773BC9A9}" type="slidenum">
              <a:rPr lang="en-US"/>
              <a:pPr/>
              <a:t>53</a:t>
            </a:fld>
            <a:endParaRPr lang="en-US"/>
          </a:p>
        </p:txBody>
      </p:sp>
      <p:sp>
        <p:nvSpPr>
          <p:cNvPr id="129027" name="Rectangle 2"/>
          <p:cNvSpPr>
            <a:spLocks noGrp="1" noRot="1" noChangeAspect="1" noChangeArrowheads="1" noTextEdit="1"/>
          </p:cNvSpPr>
          <p:nvPr>
            <p:ph type="sldImg"/>
          </p:nvPr>
        </p:nvSpPr>
        <p:spPr>
          <a:xfrm>
            <a:off x="1162050" y="692150"/>
            <a:ext cx="4610100" cy="3457575"/>
          </a:xfrm>
          <a:ln/>
        </p:spPr>
      </p:sp>
      <p:sp>
        <p:nvSpPr>
          <p:cNvPr id="129028"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analytical model makes use of a separate little class hierarchy derived from the abstract base class AnalyticalModel. It defines specialised derived classes for various structural elements.</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A7113FE8-21DE-41DA-9209-8385DCA0C563}" type="slidenum">
              <a:rPr lang="en-US"/>
              <a:pPr/>
              <a:t>54</a:t>
            </a:fld>
            <a:endParaRPr lang="en-US"/>
          </a:p>
        </p:txBody>
      </p:sp>
      <p:sp>
        <p:nvSpPr>
          <p:cNvPr id="130051" name="Rectangle 2"/>
          <p:cNvSpPr>
            <a:spLocks noGrp="1" noRot="1" noChangeAspect="1" noChangeArrowheads="1" noTextEdit="1"/>
          </p:cNvSpPr>
          <p:nvPr>
            <p:ph type="sldImg"/>
          </p:nvPr>
        </p:nvSpPr>
        <p:spPr>
          <a:xfrm>
            <a:off x="1162050" y="692150"/>
            <a:ext cx="4610100" cy="3457575"/>
          </a:xfrm>
          <a:ln/>
        </p:spPr>
      </p:sp>
      <p:sp>
        <p:nvSpPr>
          <p:cNvPr id="130052"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retrieve all Wall elements having an analytical model, we perform the normal Revit document elements iteration, pick out wall elements, and check for the presence of an analytical model using the Wall.AnalyticalModel property. The same approach can be used for ContFooting elements.</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642DEBFB-9A02-41BF-BBE7-475D8BC4B27C}" type="slidenum">
              <a:rPr lang="en-US"/>
              <a:pPr/>
              <a:t>55</a:t>
            </a:fld>
            <a:endParaRPr lang="en-US"/>
          </a:p>
        </p:txBody>
      </p:sp>
      <p:sp>
        <p:nvSpPr>
          <p:cNvPr id="131075" name="Rectangle 2"/>
          <p:cNvSpPr>
            <a:spLocks noGrp="1" noRot="1" noChangeAspect="1" noChangeArrowheads="1" noTextEdit="1"/>
          </p:cNvSpPr>
          <p:nvPr>
            <p:ph type="sldImg"/>
          </p:nvPr>
        </p:nvSpPr>
        <p:spPr>
          <a:xfrm>
            <a:off x="1162050" y="692150"/>
            <a:ext cx="4610100" cy="3457575"/>
          </a:xfrm>
          <a:ln/>
        </p:spPr>
      </p:sp>
      <p:sp>
        <p:nvSpPr>
          <p:cNvPr id="13107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A similar approach as for walls can also be used for floor elements. However, in the case of floors, the analytical model may well be non-null, but still be empty, so we need to add an additional check that the number of curves in it, given by AnalyticalModelFloor.Curves.Size, is actually greater than zero.</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AF48576A-D57F-410A-98C6-C59C7FEDB657}" type="slidenum">
              <a:rPr lang="en-US"/>
              <a:pPr/>
              <a:t>56</a:t>
            </a:fld>
            <a:endParaRPr lang="en-US"/>
          </a:p>
        </p:txBody>
      </p:sp>
      <p:sp>
        <p:nvSpPr>
          <p:cNvPr id="132099" name="Rectangle 2"/>
          <p:cNvSpPr>
            <a:spLocks noGrp="1" noRot="1" noChangeAspect="1" noChangeArrowheads="1" noTextEdit="1"/>
          </p:cNvSpPr>
          <p:nvPr>
            <p:ph type="sldImg"/>
          </p:nvPr>
        </p:nvSpPr>
        <p:spPr>
          <a:xfrm>
            <a:off x="1162050" y="692150"/>
            <a:ext cx="4610100" cy="3457575"/>
          </a:xfrm>
          <a:ln/>
        </p:spPr>
      </p:sp>
      <p:sp>
        <p:nvSpPr>
          <p:cNvPr id="13210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Lab 3 implements some code to investigate the geometry contained in the analytical model. It retrieves detailed analytical model geometry for selected elements, depending on their family and/or category.</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12EAD506-AE8E-4196-97D5-CDEE089B790E}" type="slidenum">
              <a:rPr lang="en-US"/>
              <a:pPr/>
              <a:t>57</a:t>
            </a:fld>
            <a:endParaRPr lang="en-US"/>
          </a:p>
        </p:txBody>
      </p:sp>
      <p:sp>
        <p:nvSpPr>
          <p:cNvPr id="133123" name="Rectangle 2"/>
          <p:cNvSpPr>
            <a:spLocks noGrp="1" noRot="1" noChangeAspect="1" noChangeArrowheads="1" noTextEdit="1"/>
          </p:cNvSpPr>
          <p:nvPr>
            <p:ph type="sldImg"/>
          </p:nvPr>
        </p:nvSpPr>
        <p:spPr>
          <a:xfrm>
            <a:off x="1162050" y="692150"/>
            <a:ext cx="4610100" cy="3457575"/>
          </a:xfrm>
          <a:ln/>
        </p:spPr>
      </p:sp>
      <p:sp>
        <p:nvSpPr>
          <p:cNvPr id="133124"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A3A5E052-30EA-4564-94F8-FFC1774DEB0B}" type="slidenum">
              <a:rPr lang="en-US"/>
              <a:pPr/>
              <a:t>58</a:t>
            </a:fld>
            <a:endParaRPr lang="en-US"/>
          </a:p>
        </p:txBody>
      </p:sp>
      <p:sp>
        <p:nvSpPr>
          <p:cNvPr id="134147" name="Rectangle 2"/>
          <p:cNvSpPr>
            <a:spLocks noGrp="1" noRot="1" noChangeAspect="1" noChangeArrowheads="1" noTextEdit="1"/>
          </p:cNvSpPr>
          <p:nvPr>
            <p:ph type="sldImg"/>
          </p:nvPr>
        </p:nvSpPr>
        <p:spPr>
          <a:xfrm>
            <a:off x="1162050" y="692150"/>
            <a:ext cx="4610100" cy="3457575"/>
          </a:xfrm>
          <a:ln/>
        </p:spPr>
      </p:sp>
      <p:sp>
        <p:nvSpPr>
          <p:cNvPr id="13414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1CF77055-FA5E-4552-951E-3D3B1149D2AA}" type="slidenum">
              <a:rPr lang="en-US"/>
              <a:pPr/>
              <a:t>60</a:t>
            </a:fld>
            <a:endParaRPr lang="en-US"/>
          </a:p>
        </p:txBody>
      </p:sp>
      <p:sp>
        <p:nvSpPr>
          <p:cNvPr id="135171" name="Rectangle 2"/>
          <p:cNvSpPr>
            <a:spLocks noGrp="1" noRot="1" noChangeAspect="1" noChangeArrowheads="1" noTextEdit="1"/>
          </p:cNvSpPr>
          <p:nvPr>
            <p:ph type="sldImg"/>
          </p:nvPr>
        </p:nvSpPr>
        <p:spPr>
          <a:xfrm>
            <a:off x="1716088" y="692150"/>
            <a:ext cx="3597275" cy="2698750"/>
          </a:xfrm>
          <a:ln/>
        </p:spPr>
      </p:sp>
      <p:sp>
        <p:nvSpPr>
          <p:cNvPr id="13517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Now we have assembled all the tools we might need, let us put them together into an actual Revit Structure Analysis link application. First we discuss some general questions regarding applications linking Revit with external programs, followed by some practical examples.</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D440F331-3C3A-47D8-96D6-F3113980A21F}" type="slidenum">
              <a:rPr lang="en-US"/>
              <a:pPr/>
              <a:t>61</a:t>
            </a:fld>
            <a:endParaRPr lang="en-US"/>
          </a:p>
        </p:txBody>
      </p:sp>
      <p:sp>
        <p:nvSpPr>
          <p:cNvPr id="136195" name="Rectangle 2"/>
          <p:cNvSpPr>
            <a:spLocks noGrp="1" noRot="1" noChangeAspect="1" noChangeArrowheads="1" noTextEdit="1"/>
          </p:cNvSpPr>
          <p:nvPr>
            <p:ph type="sldImg"/>
          </p:nvPr>
        </p:nvSpPr>
        <p:spPr>
          <a:xfrm>
            <a:off x="1716088" y="692150"/>
            <a:ext cx="3597275" cy="2698750"/>
          </a:xfrm>
          <a:ln/>
        </p:spPr>
      </p:sp>
      <p:sp>
        <p:nvSpPr>
          <p:cNvPr id="136196"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There are many different implementation scenarios in which it might be useful to link a Revit building model with some external data, both RST-specific for analysis as we are discussing here, and also generic for other situations. Obviously, there are also many ways in which such a link can be designed.</a:t>
            </a:r>
          </a:p>
          <a:p>
            <a:r>
              <a:rPr lang="en-GB" sz="1200" kern="1200" smtClean="0">
                <a:solidFill>
                  <a:schemeClr val="tx1"/>
                </a:solidFill>
                <a:latin typeface="Arial" charset="0"/>
                <a:ea typeface="+mn-ea"/>
                <a:cs typeface="+mn-cs"/>
              </a:rPr>
              <a:t>For the RST analysis link, we need to decide which structural elements are passed between the applications and what kind of model changes are automatically supported in either of them.</a:t>
            </a:r>
          </a:p>
          <a:p>
            <a:r>
              <a:rPr lang="en-GB" sz="1200" kern="1200" smtClean="0">
                <a:solidFill>
                  <a:schemeClr val="tx1"/>
                </a:solidFill>
                <a:latin typeface="Arial" charset="0"/>
                <a:ea typeface="+mn-ea"/>
                <a:cs typeface="+mn-cs"/>
              </a:rPr>
              <a:t>It is obviously up to the individual third party package and its implementer to design, code and document the link. The Revit Structure API provides the required tools to do this, and does not pre-determine the design of the link application in any way.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950F7486-30D2-4B7A-B513-B18973CCA0E4}" type="slidenum">
              <a:rPr lang="en-US"/>
              <a:pPr/>
              <a:t>6</a:t>
            </a:fld>
            <a:endParaRPr lang="en-US" dirty="0"/>
          </a:p>
        </p:txBody>
      </p:sp>
      <p:sp>
        <p:nvSpPr>
          <p:cNvPr id="81923" name="Rectangle 2"/>
          <p:cNvSpPr>
            <a:spLocks noGrp="1" noRot="1" noChangeAspect="1" noChangeArrowheads="1" noTextEdit="1"/>
          </p:cNvSpPr>
          <p:nvPr>
            <p:ph type="sldImg"/>
          </p:nvPr>
        </p:nvSpPr>
        <p:spPr>
          <a:xfrm>
            <a:off x="1162050" y="692150"/>
            <a:ext cx="4610100" cy="3457575"/>
          </a:xfrm>
          <a:ln/>
        </p:spPr>
      </p:sp>
      <p:sp>
        <p:nvSpPr>
          <p:cNvPr id="81924" name="Rectangle 3"/>
          <p:cNvSpPr>
            <a:spLocks noGrp="1" noChangeArrowheads="1"/>
          </p:cNvSpPr>
          <p:nvPr>
            <p:ph type="body" idx="1"/>
          </p:nvPr>
        </p:nvSpPr>
        <p:spPr>
          <a:xfrm>
            <a:off x="923925" y="4379913"/>
            <a:ext cx="5086350" cy="4148137"/>
          </a:xfrm>
          <a:noFill/>
          <a:ln/>
        </p:spPr>
        <p:txBody>
          <a:bodyPr/>
          <a:lstStyle/>
          <a:p>
            <a:pPr eaLnBrk="1" hangingPunct="1"/>
            <a:r>
              <a:rPr lang="fr-FR" dirty="0" smtClean="0"/>
              <a:t>Currently, the </a:t>
            </a:r>
            <a:r>
              <a:rPr lang="fr-FR" dirty="0" err="1" smtClean="0"/>
              <a:t>analysis</a:t>
            </a:r>
            <a:r>
              <a:rPr lang="fr-FR" smtClean="0"/>
              <a:t> of a building involves a lot of manual data transfer with accompanying loss of information and additional cost. The aim of Revit and its building information model and Revit Structure and its linked </a:t>
            </a:r>
            <a:r>
              <a:rPr lang="en-US" smtClean="0"/>
              <a:t>physical</a:t>
            </a:r>
            <a:r>
              <a:rPr lang="fr-FR" smtClean="0"/>
              <a:t> and analytical model is to preserve more information, support communication between all parties involved, and reduce cost.</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81351F54-DEEC-445F-899E-74919E79D165}" type="slidenum">
              <a:rPr lang="en-US"/>
              <a:pPr/>
              <a:t>62</a:t>
            </a:fld>
            <a:endParaRPr lang="en-US"/>
          </a:p>
        </p:txBody>
      </p:sp>
      <p:sp>
        <p:nvSpPr>
          <p:cNvPr id="137219" name="Rectangle 2"/>
          <p:cNvSpPr>
            <a:spLocks noGrp="1" noRot="1" noChangeAspect="1" noChangeArrowheads="1" noTextEdit="1"/>
          </p:cNvSpPr>
          <p:nvPr>
            <p:ph type="sldImg"/>
          </p:nvPr>
        </p:nvSpPr>
        <p:spPr>
          <a:xfrm>
            <a:off x="1716088" y="692150"/>
            <a:ext cx="3597275" cy="2698750"/>
          </a:xfrm>
          <a:ln/>
        </p:spPr>
      </p:sp>
      <p:sp>
        <p:nvSpPr>
          <p:cNvPr id="137220"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For data export from Revit to a third party A&amp;D application, one will generally use a custom Revit external command to export relevant data. The format used for this communication is once again completely up to the implementer, and could be any one of the following.</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53EDF532-6D29-4832-A739-778C5B313492}" type="slidenum">
              <a:rPr lang="en-US"/>
              <a:pPr/>
              <a:t>63</a:t>
            </a:fld>
            <a:endParaRPr lang="en-US"/>
          </a:p>
        </p:txBody>
      </p:sp>
      <p:sp>
        <p:nvSpPr>
          <p:cNvPr id="138243" name="Rectangle 2"/>
          <p:cNvSpPr>
            <a:spLocks noGrp="1" noRot="1" noChangeAspect="1" noChangeArrowheads="1" noTextEdit="1"/>
          </p:cNvSpPr>
          <p:nvPr>
            <p:ph type="sldImg"/>
          </p:nvPr>
        </p:nvSpPr>
        <p:spPr>
          <a:xfrm>
            <a:off x="1716088" y="692150"/>
            <a:ext cx="3597275" cy="2698750"/>
          </a:xfrm>
          <a:ln/>
        </p:spPr>
      </p:sp>
      <p:sp>
        <p:nvSpPr>
          <p:cNvPr id="138244"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For importing the updated and modified data from the external application back into Revit, one would generally define another custom Revit external command. The choice of options and reasoning is basically the same as for the export. The chosen file format does not need to be the same as for the export, though typically it would be.</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C8560EB-3B24-40AA-B96B-AA2B3F4E2BA0}" type="slidenum">
              <a:rPr lang="en-US"/>
              <a:pPr/>
              <a:t>64</a:t>
            </a:fld>
            <a:endParaRPr lang="en-US"/>
          </a:p>
        </p:txBody>
      </p:sp>
      <p:sp>
        <p:nvSpPr>
          <p:cNvPr id="139267" name="Rectangle 2"/>
          <p:cNvSpPr>
            <a:spLocks noGrp="1" noRot="1" noChangeAspect="1" noChangeArrowheads="1" noTextEdit="1"/>
          </p:cNvSpPr>
          <p:nvPr>
            <p:ph type="sldImg"/>
          </p:nvPr>
        </p:nvSpPr>
        <p:spPr>
          <a:xfrm>
            <a:off x="1716088" y="692150"/>
            <a:ext cx="3597275" cy="2698750"/>
          </a:xfrm>
          <a:ln/>
        </p:spPr>
      </p:sp>
      <p:sp>
        <p:nvSpPr>
          <p:cNvPr id="13926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C8560EB-3B24-40AA-B96B-AA2B3F4E2BA0}" type="slidenum">
              <a:rPr lang="en-US"/>
              <a:pPr/>
              <a:t>65</a:t>
            </a:fld>
            <a:endParaRPr lang="en-US"/>
          </a:p>
        </p:txBody>
      </p:sp>
      <p:sp>
        <p:nvSpPr>
          <p:cNvPr id="139267" name="Rectangle 2"/>
          <p:cNvSpPr>
            <a:spLocks noGrp="1" noRot="1" noChangeAspect="1" noChangeArrowheads="1" noTextEdit="1"/>
          </p:cNvSpPr>
          <p:nvPr>
            <p:ph type="sldImg"/>
          </p:nvPr>
        </p:nvSpPr>
        <p:spPr>
          <a:xfrm>
            <a:off x="1716088" y="692150"/>
            <a:ext cx="3597275" cy="2698750"/>
          </a:xfrm>
          <a:ln/>
        </p:spPr>
      </p:sp>
      <p:sp>
        <p:nvSpPr>
          <p:cNvPr id="139268"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We have implemented a custom designed practical example of a Revit Structure analysis link application called RSLink to accompany this presentation. We use AutoCAD 2008 with an AutoCAD.NET plug-in to simulate the external third party analysis and design application and extended entity data, also known as xdata, to store Revit Structure specific information on standard AutoCAD entities. We use the AutoCAD Dynamic Properties COM API and the Object Property Manager OPM for the link-specific user interface within AutoCAD. </a:t>
            </a:r>
          </a:p>
          <a:p>
            <a:r>
              <a:rPr lang="en-GB" sz="1200" kern="1200" smtClean="0">
                <a:solidFill>
                  <a:schemeClr val="tx1"/>
                </a:solidFill>
                <a:latin typeface="Arial" charset="0"/>
                <a:ea typeface="+mn-ea"/>
                <a:cs typeface="+mn-cs"/>
              </a:rPr>
              <a:t>AutoCAD.NET API utilities used on the 'other' side</a:t>
            </a:r>
          </a:p>
          <a:p>
            <a:r>
              <a:rPr lang="en-GB" sz="1200" kern="1200" smtClean="0">
                <a:solidFill>
                  <a:schemeClr val="tx1"/>
                </a:solidFill>
                <a:latin typeface="Arial" charset="0"/>
                <a:ea typeface="+mn-ea"/>
                <a:cs typeface="+mn-cs"/>
              </a:rPr>
              <a:t>Xdata used to store Revit Structure specific info on standard AutoCAD entities</a:t>
            </a:r>
          </a:p>
          <a:p>
            <a:r>
              <a:rPr lang="en-GB" sz="1200" kern="1200" smtClean="0">
                <a:solidFill>
                  <a:schemeClr val="tx1"/>
                </a:solidFill>
                <a:latin typeface="Arial" charset="0"/>
                <a:ea typeface="+mn-ea"/>
                <a:cs typeface="+mn-cs"/>
              </a:rPr>
              <a:t>AutoCAD Dynamic Properties COM API used for the link-specific UI within AutoCAD </a:t>
            </a:r>
          </a:p>
          <a:p>
            <a:r>
              <a:rPr lang="en-GB" sz="1200" kern="1200" smtClean="0">
                <a:solidFill>
                  <a:schemeClr val="tx1"/>
                </a:solidFill>
                <a:latin typeface="Arial" charset="0"/>
                <a:ea typeface="+mn-ea"/>
                <a:cs typeface="+mn-cs"/>
              </a:rPr>
              <a:t>The data exchange in both directions between the Revit model and the A&amp;D simulation in AutoCAD is implemented using an intermediate, custom designed XML format. For simplicity, the XML format is based on .NET SOAP serialization. Some neutral custom .NET classes are utilised by both sides' export and import commands.</a:t>
            </a:r>
          </a:p>
          <a:p>
            <a:r>
              <a:rPr lang="en-GB" sz="1200" kern="1200" smtClean="0">
                <a:solidFill>
                  <a:schemeClr val="tx1"/>
                </a:solidFill>
                <a:latin typeface="Arial" charset="0"/>
                <a:ea typeface="+mn-ea"/>
                <a:cs typeface="+mn-cs"/>
              </a:rPr>
              <a:t>Used in both directions</a:t>
            </a:r>
          </a:p>
          <a:p>
            <a:r>
              <a:rPr lang="en-GB" sz="1200" kern="1200" smtClean="0">
                <a:solidFill>
                  <a:schemeClr val="tx1"/>
                </a:solidFill>
                <a:latin typeface="Arial" charset="0"/>
                <a:ea typeface="+mn-ea"/>
                <a:cs typeface="+mn-cs"/>
              </a:rPr>
              <a:t>For simplicity, based on .NET SOAP serialization</a:t>
            </a:r>
          </a:p>
          <a:p>
            <a:r>
              <a:rPr lang="en-GB" sz="1200" kern="1200" smtClean="0">
                <a:solidFill>
                  <a:schemeClr val="tx1"/>
                </a:solidFill>
                <a:latin typeface="Arial" charset="0"/>
                <a:ea typeface="+mn-ea"/>
                <a:cs typeface="+mn-cs"/>
              </a:rPr>
              <a:t>Custom .NET neutral classes utilized by both sides' export/import commands</a:t>
            </a:r>
          </a:p>
          <a:p>
            <a:r>
              <a:rPr lang="en-GB" sz="1200" kern="1200" smtClean="0">
                <a:solidFill>
                  <a:schemeClr val="tx1"/>
                </a:solidFill>
                <a:latin typeface="Arial" charset="0"/>
                <a:ea typeface="+mn-ea"/>
                <a:cs typeface="+mn-cs"/>
              </a:rPr>
              <a:t>Before running the demo, the following applications need to be present:</a:t>
            </a:r>
          </a:p>
          <a:p>
            <a:r>
              <a:rPr lang="en-GB" sz="1200" kern="1200" smtClean="0">
                <a:solidFill>
                  <a:schemeClr val="tx1"/>
                </a:solidFill>
                <a:latin typeface="Arial" charset="0"/>
                <a:ea typeface="+mn-ea"/>
                <a:cs typeface="+mn-cs"/>
              </a:rPr>
              <a:t>RSLink - helper dll shared by both acad and revit client</a:t>
            </a:r>
          </a:p>
          <a:p>
            <a:r>
              <a:rPr lang="en-GB" sz="1200" kern="1200" smtClean="0">
                <a:solidFill>
                  <a:schemeClr val="tx1"/>
                </a:solidFill>
                <a:latin typeface="Arial" charset="0"/>
                <a:ea typeface="+mn-ea"/>
                <a:cs typeface="+mn-cs"/>
              </a:rPr>
              <a:t>RSLinkRevitClient - command implementations</a:t>
            </a:r>
          </a:p>
          <a:p>
            <a:r>
              <a:rPr lang="en-GB" sz="1200" kern="1200" smtClean="0">
                <a:solidFill>
                  <a:schemeClr val="tx1"/>
                </a:solidFill>
                <a:latin typeface="Arial" charset="0"/>
                <a:ea typeface="+mn-ea"/>
                <a:cs typeface="+mn-cs"/>
              </a:rPr>
              <a:t>RSLinkRevitApp - external application</a:t>
            </a:r>
          </a:p>
          <a:p>
            <a:r>
              <a:rPr lang="en-GB" sz="1200" kern="1200" smtClean="0">
                <a:solidFill>
                  <a:schemeClr val="tx1"/>
                </a:solidFill>
                <a:latin typeface="Arial" charset="0"/>
                <a:ea typeface="+mn-ea"/>
                <a:cs typeface="+mn-cs"/>
              </a:rPr>
              <a:t>RSLinkAcadClient - AutoCAD client</a:t>
            </a:r>
          </a:p>
          <a:p>
            <a:r>
              <a:rPr lang="en-GB" sz="1200" kern="1200" smtClean="0">
                <a:solidFill>
                  <a:schemeClr val="tx1"/>
                </a:solidFill>
                <a:latin typeface="Arial" charset="0"/>
                <a:ea typeface="+mn-ea"/>
                <a:cs typeface="+mn-cs"/>
              </a:rPr>
              <a:t>RSLinkAcadClientDynProps - dynamic Revit properties for AutoCAD objects</a:t>
            </a:r>
          </a:p>
          <a:p>
            <a:r>
              <a:rPr lang="en-GB" sz="1200" kern="1200" smtClean="0">
                <a:solidFill>
                  <a:schemeClr val="tx1"/>
                </a:solidFill>
                <a:latin typeface="Arial" charset="0"/>
                <a:ea typeface="+mn-ea"/>
                <a:cs typeface="+mn-cs"/>
              </a:rPr>
              <a:t>Here are possible steps to run the demo:</a:t>
            </a:r>
          </a:p>
          <a:p>
            <a:r>
              <a:rPr lang="en-GB" sz="1200" kern="1200" smtClean="0">
                <a:solidFill>
                  <a:schemeClr val="tx1"/>
                </a:solidFill>
                <a:latin typeface="Arial" charset="0"/>
                <a:ea typeface="+mn-ea"/>
                <a:cs typeface="+mn-cs"/>
              </a:rPr>
              <a:t>Set up Revit.ini to load either the client or the external application or both.</a:t>
            </a:r>
          </a:p>
          <a:p>
            <a:r>
              <a:rPr lang="en-GB" sz="1200" kern="1200" smtClean="0">
                <a:solidFill>
                  <a:schemeClr val="tx1"/>
                </a:solidFill>
                <a:latin typeface="Arial" charset="0"/>
                <a:ea typeface="+mn-ea"/>
                <a:cs typeface="+mn-cs"/>
              </a:rPr>
              <a:t>Open or create a sample model in Revit Structure.</a:t>
            </a:r>
          </a:p>
          <a:p>
            <a:r>
              <a:rPr lang="en-GB" sz="1200" kern="1200" smtClean="0">
                <a:solidFill>
                  <a:schemeClr val="tx1"/>
                </a:solidFill>
                <a:latin typeface="Arial" charset="0"/>
                <a:ea typeface="+mn-ea"/>
                <a:cs typeface="+mn-cs"/>
              </a:rPr>
              <a:t>Run the export command. You are prompted for a file location. A dialogue box pops up, reporting the number of exported elements.</a:t>
            </a:r>
          </a:p>
          <a:p>
            <a:r>
              <a:rPr lang="en-GB" sz="1200" kern="1200" smtClean="0">
                <a:solidFill>
                  <a:schemeClr val="tx1"/>
                </a:solidFill>
                <a:latin typeface="Arial" charset="0"/>
                <a:ea typeface="+mn-ea"/>
                <a:cs typeface="+mn-cs"/>
              </a:rPr>
              <a:t>Start up AutoCAD and load the client and the dynamic property application.</a:t>
            </a:r>
          </a:p>
          <a:p>
            <a:r>
              <a:rPr lang="en-GB" sz="1200" kern="1200" smtClean="0">
                <a:solidFill>
                  <a:schemeClr val="tx1"/>
                </a:solidFill>
                <a:latin typeface="Arial" charset="0"/>
                <a:ea typeface="+mn-ea"/>
                <a:cs typeface="+mn-cs"/>
              </a:rPr>
              <a:t>This can be achieved automatically by setting up AutoCAD to start in the RVT sample directory and placing an acad.lsp file there containing:</a:t>
            </a:r>
          </a:p>
          <a:p>
            <a:r>
              <a:rPr lang="en-GB" sz="1200" kern="1200" smtClean="0">
                <a:solidFill>
                  <a:schemeClr val="tx1"/>
                </a:solidFill>
                <a:latin typeface="Arial" charset="0"/>
                <a:ea typeface="+mn-ea"/>
                <a:cs typeface="+mn-cs"/>
              </a:rPr>
              <a:t>(defun s::startup()</a:t>
            </a:r>
          </a:p>
          <a:p>
            <a:r>
              <a:rPr lang="en-GB" sz="1200" kern="1200" smtClean="0">
                <a:solidFill>
                  <a:schemeClr val="tx1"/>
                </a:solidFill>
                <a:latin typeface="Arial" charset="0"/>
                <a:ea typeface="+mn-ea"/>
                <a:cs typeface="+mn-cs"/>
              </a:rPr>
              <a:t>  (command "_netload" "RSLinkAcadClient.dll")</a:t>
            </a:r>
          </a:p>
          <a:p>
            <a:r>
              <a:rPr lang="en-GB" sz="1200" kern="1200" smtClean="0">
                <a:solidFill>
                  <a:schemeClr val="tx1"/>
                </a:solidFill>
                <a:latin typeface="Arial" charset="0"/>
                <a:ea typeface="+mn-ea"/>
                <a:cs typeface="+mn-cs"/>
              </a:rPr>
              <a:t>  (princ "\nAutoCAD RSLink client loaded.")</a:t>
            </a:r>
          </a:p>
          <a:p>
            <a:r>
              <a:rPr lang="en-GB" sz="1200" kern="1200" smtClean="0">
                <a:solidFill>
                  <a:schemeClr val="tx1"/>
                </a:solidFill>
                <a:latin typeface="Arial" charset="0"/>
                <a:ea typeface="+mn-ea"/>
                <a:cs typeface="+mn-cs"/>
              </a:rPr>
              <a:t>  (arxload "RSLinkAcadClientDynProps.arx")</a:t>
            </a:r>
          </a:p>
          <a:p>
            <a:r>
              <a:rPr lang="en-GB" sz="1200" kern="1200" smtClean="0">
                <a:solidFill>
                  <a:schemeClr val="tx1"/>
                </a:solidFill>
                <a:latin typeface="Arial" charset="0"/>
                <a:ea typeface="+mn-ea"/>
                <a:cs typeface="+mn-cs"/>
              </a:rPr>
              <a:t>  (princ "\nAutoCAD RSLink dynamic properties loaded.")</a:t>
            </a:r>
          </a:p>
          <a:p>
            <a:r>
              <a:rPr lang="en-GB" sz="1200" kern="1200" smtClean="0">
                <a:solidFill>
                  <a:schemeClr val="tx1"/>
                </a:solidFill>
                <a:latin typeface="Arial" charset="0"/>
                <a:ea typeface="+mn-ea"/>
                <a:cs typeface="+mn-cs"/>
              </a:rPr>
              <a:t>  (princ)</a:t>
            </a:r>
          </a:p>
          <a:p>
            <a:r>
              <a:rPr lang="en-GB" sz="1200" kern="1200" smtClean="0">
                <a:solidFill>
                  <a:schemeClr val="tx1"/>
                </a:solidFill>
                <a:latin typeface="Arial" charset="0"/>
                <a:ea typeface="+mn-ea"/>
                <a:cs typeface="+mn-cs"/>
              </a:rPr>
              <a:t>)</a:t>
            </a:r>
          </a:p>
          <a:p>
            <a:r>
              <a:rPr lang="en-GB" sz="1200" kern="1200" smtClean="0">
                <a:solidFill>
                  <a:schemeClr val="tx1"/>
                </a:solidFill>
                <a:latin typeface="Arial" charset="0"/>
                <a:ea typeface="+mn-ea"/>
                <a:cs typeface="+mn-cs"/>
              </a:rPr>
              <a:t>If it does not load automatically, you can load it manually by calling</a:t>
            </a:r>
          </a:p>
          <a:p>
            <a:r>
              <a:rPr lang="en-GB" sz="1200" kern="1200" smtClean="0">
                <a:solidFill>
                  <a:schemeClr val="tx1"/>
                </a:solidFill>
                <a:latin typeface="Arial" charset="0"/>
                <a:ea typeface="+mn-ea"/>
                <a:cs typeface="+mn-cs"/>
              </a:rPr>
              <a:t>(load "C:/a/j/adn/revit/rst_api/RVT/acad.lsp")</a:t>
            </a:r>
          </a:p>
          <a:p>
            <a:r>
              <a:rPr lang="en-GB" sz="1200" kern="1200" smtClean="0">
                <a:solidFill>
                  <a:schemeClr val="tx1"/>
                </a:solidFill>
                <a:latin typeface="Arial" charset="0"/>
                <a:ea typeface="+mn-ea"/>
                <a:cs typeface="+mn-cs"/>
              </a:rPr>
              <a:t>with the appropriate full path, and then call</a:t>
            </a:r>
          </a:p>
          <a:p>
            <a:r>
              <a:rPr lang="en-GB" sz="1200" kern="1200" smtClean="0">
                <a:solidFill>
                  <a:schemeClr val="tx1"/>
                </a:solidFill>
                <a:latin typeface="Arial" charset="0"/>
                <a:ea typeface="+mn-ea"/>
                <a:cs typeface="+mn-cs"/>
              </a:rPr>
              <a:t>(s::startup).</a:t>
            </a:r>
          </a:p>
          <a:p>
            <a:r>
              <a:rPr lang="en-GB" sz="1200" kern="1200" smtClean="0">
                <a:solidFill>
                  <a:schemeClr val="tx1"/>
                </a:solidFill>
                <a:latin typeface="Arial" charset="0"/>
                <a:ea typeface="+mn-ea"/>
                <a:cs typeface="+mn-cs"/>
              </a:rPr>
              <a:t>The commands defined by the AutoCAD client are RSImport, RSExport and RSMakeMember.</a:t>
            </a:r>
          </a:p>
          <a:p>
            <a:r>
              <a:rPr lang="en-GB" sz="1200" kern="1200" smtClean="0">
                <a:solidFill>
                  <a:schemeClr val="tx1"/>
                </a:solidFill>
                <a:latin typeface="Arial" charset="0"/>
                <a:ea typeface="+mn-ea"/>
                <a:cs typeface="+mn-cs"/>
              </a:rPr>
              <a:t>Use RSImport to load the xml file just exported from Revit.</a:t>
            </a:r>
          </a:p>
          <a:p>
            <a:r>
              <a:rPr lang="en-GB" sz="1200" kern="1200" smtClean="0">
                <a:solidFill>
                  <a:schemeClr val="tx1"/>
                </a:solidFill>
                <a:latin typeface="Arial" charset="0"/>
                <a:ea typeface="+mn-ea"/>
                <a:cs typeface="+mn-cs"/>
              </a:rPr>
              <a:t>Modify some cross sections in the model using the OPM, simulating modifications made by the A&amp;D application, and optionally RSMakeMember to add some new elements.</a:t>
            </a:r>
          </a:p>
          <a:p>
            <a:r>
              <a:rPr lang="en-GB" sz="1200" kern="1200" smtClean="0">
                <a:solidFill>
                  <a:schemeClr val="tx1"/>
                </a:solidFill>
                <a:latin typeface="Arial" charset="0"/>
                <a:ea typeface="+mn-ea"/>
                <a:cs typeface="+mn-cs"/>
              </a:rPr>
              <a:t>Use RSExport to write the model back out again.</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Back in Revit, use the import command to read the modifications and update the Revit model accordingly. Dialogue boxes are displayed to report the number of elements imported and modified. Note that the column types were swapped. Currently, the new elements defined by RsMakeMember are ignored.</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93466E6F-C9D9-474A-ABBE-3339BAA01BFF}" type="slidenum">
              <a:rPr lang="en-US"/>
              <a:pPr/>
              <a:t>66</a:t>
            </a:fld>
            <a:endParaRPr lang="en-US"/>
          </a:p>
        </p:txBody>
      </p:sp>
      <p:sp>
        <p:nvSpPr>
          <p:cNvPr id="140291" name="Rectangle 2"/>
          <p:cNvSpPr>
            <a:spLocks noGrp="1" noRot="1" noChangeAspect="1" noChangeArrowheads="1" noTextEdit="1"/>
          </p:cNvSpPr>
          <p:nvPr>
            <p:ph type="sldImg"/>
          </p:nvPr>
        </p:nvSpPr>
        <p:spPr>
          <a:xfrm>
            <a:off x="1716088" y="692150"/>
            <a:ext cx="3597275" cy="2698750"/>
          </a:xfrm>
          <a:ln/>
        </p:spPr>
      </p:sp>
      <p:sp>
        <p:nvSpPr>
          <p:cNvPr id="14029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FC3065DF-8B07-4969-8488-60D2BDAA923A}" type="slidenum">
              <a:rPr lang="en-US"/>
              <a:pPr/>
              <a:t>67</a:t>
            </a:fld>
            <a:endParaRPr lang="en-US"/>
          </a:p>
        </p:txBody>
      </p:sp>
      <p:sp>
        <p:nvSpPr>
          <p:cNvPr id="141315" name="Rectangle 2"/>
          <p:cNvSpPr>
            <a:spLocks noGrp="1" noRot="1" noChangeAspect="1" noChangeArrowheads="1" noTextEdit="1"/>
          </p:cNvSpPr>
          <p:nvPr>
            <p:ph type="sldImg"/>
          </p:nvPr>
        </p:nvSpPr>
        <p:spPr>
          <a:xfrm>
            <a:off x="1716088" y="692150"/>
            <a:ext cx="3597275" cy="2698750"/>
          </a:xfrm>
          <a:ln/>
        </p:spPr>
      </p:sp>
      <p:sp>
        <p:nvSpPr>
          <p:cNvPr id="1413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9FFB4D52-25C3-48C9-B152-9A2A3C6C58EF}" type="slidenum">
              <a:rPr lang="en-US"/>
              <a:pPr/>
              <a:t>68</a:t>
            </a:fld>
            <a:endParaRPr lang="en-US"/>
          </a:p>
        </p:txBody>
      </p:sp>
      <p:sp>
        <p:nvSpPr>
          <p:cNvPr id="142339" name="Rectangle 2"/>
          <p:cNvSpPr>
            <a:spLocks noGrp="1" noRot="1" noChangeAspect="1" noChangeArrowheads="1" noTextEdit="1"/>
          </p:cNvSpPr>
          <p:nvPr>
            <p:ph type="sldImg"/>
          </p:nvPr>
        </p:nvSpPr>
        <p:spPr>
          <a:xfrm>
            <a:off x="1716088" y="692150"/>
            <a:ext cx="3597275" cy="2698750"/>
          </a:xfrm>
          <a:ln/>
        </p:spPr>
      </p:sp>
      <p:sp>
        <p:nvSpPr>
          <p:cNvPr id="14234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F14A777F-2BCE-4A93-A244-49A8D434FC33}" type="slidenum">
              <a:rPr lang="en-US"/>
              <a:pPr/>
              <a:t>69</a:t>
            </a:fld>
            <a:endParaRPr lang="en-US"/>
          </a:p>
        </p:txBody>
      </p:sp>
      <p:sp>
        <p:nvSpPr>
          <p:cNvPr id="143363" name="Rectangle 2"/>
          <p:cNvSpPr>
            <a:spLocks noGrp="1" noRot="1" noChangeAspect="1" noChangeArrowheads="1" noTextEdit="1"/>
          </p:cNvSpPr>
          <p:nvPr>
            <p:ph type="sldImg"/>
          </p:nvPr>
        </p:nvSpPr>
        <p:spPr>
          <a:xfrm>
            <a:off x="1716088" y="692150"/>
            <a:ext cx="3597275" cy="2698750"/>
          </a:xfrm>
          <a:ln/>
        </p:spPr>
      </p:sp>
      <p:sp>
        <p:nvSpPr>
          <p:cNvPr id="1433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09B8CAB7-4D8C-480B-92D8-0DD60F520EF2}" type="slidenum">
              <a:rPr lang="en-US"/>
              <a:pPr/>
              <a:t>70</a:t>
            </a:fld>
            <a:endParaRPr lang="en-US"/>
          </a:p>
        </p:txBody>
      </p:sp>
      <p:sp>
        <p:nvSpPr>
          <p:cNvPr id="144387" name="Rectangle 2"/>
          <p:cNvSpPr>
            <a:spLocks noGrp="1" noRot="1" noChangeAspect="1" noChangeArrowheads="1" noTextEdit="1"/>
          </p:cNvSpPr>
          <p:nvPr>
            <p:ph type="sldImg"/>
          </p:nvPr>
        </p:nvSpPr>
        <p:spPr>
          <a:xfrm>
            <a:off x="1716088" y="692150"/>
            <a:ext cx="3597275" cy="2698750"/>
          </a:xfrm>
          <a:ln/>
        </p:spPr>
      </p:sp>
      <p:sp>
        <p:nvSpPr>
          <p:cNvPr id="14438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B0F7F9E5-A845-43EA-8FD9-521668CFA5F2}" type="slidenum">
              <a:rPr lang="en-US"/>
              <a:pPr/>
              <a:t>71</a:t>
            </a:fld>
            <a:endParaRPr lang="en-US"/>
          </a:p>
        </p:txBody>
      </p:sp>
      <p:sp>
        <p:nvSpPr>
          <p:cNvPr id="145411" name="Rectangle 2"/>
          <p:cNvSpPr>
            <a:spLocks noGrp="1" noRot="1" noChangeAspect="1" noChangeArrowheads="1" noTextEdit="1"/>
          </p:cNvSpPr>
          <p:nvPr>
            <p:ph type="sldImg"/>
          </p:nvPr>
        </p:nvSpPr>
        <p:spPr>
          <a:xfrm>
            <a:off x="1716088" y="692150"/>
            <a:ext cx="3597275" cy="2698750"/>
          </a:xfrm>
          <a:ln/>
        </p:spPr>
      </p:sp>
      <p:sp>
        <p:nvSpPr>
          <p:cNvPr id="14541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AA993A70-06A4-45F4-A5F5-3FB71B0412B5}" type="slidenum">
              <a:rPr lang="en-US"/>
              <a:pPr/>
              <a:t>7</a:t>
            </a:fld>
            <a:endParaRPr lang="en-US"/>
          </a:p>
        </p:txBody>
      </p:sp>
      <p:sp>
        <p:nvSpPr>
          <p:cNvPr id="82947"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BE33DA8E-07E8-488B-B470-996AFF0E772C}" type="slidenum">
              <a:rPr lang="en-US" sz="1200">
                <a:solidFill>
                  <a:schemeClr val="tx1"/>
                </a:solidFill>
              </a:rPr>
              <a:pPr algn="r" defTabSz="923925"/>
              <a:t>7</a:t>
            </a:fld>
            <a:endParaRPr lang="en-US" sz="1200">
              <a:solidFill>
                <a:schemeClr val="tx1"/>
              </a:solidFill>
            </a:endParaRPr>
          </a:p>
        </p:txBody>
      </p:sp>
      <p:sp>
        <p:nvSpPr>
          <p:cNvPr id="82948" name="Rectangle 2"/>
          <p:cNvSpPr>
            <a:spLocks noGrp="1" noRot="1" noChangeAspect="1" noChangeArrowheads="1" noTextEdit="1"/>
          </p:cNvSpPr>
          <p:nvPr>
            <p:ph type="sldImg"/>
          </p:nvPr>
        </p:nvSpPr>
        <p:spPr>
          <a:xfrm>
            <a:off x="1716088" y="692150"/>
            <a:ext cx="3597275" cy="2698750"/>
          </a:xfrm>
          <a:ln/>
        </p:spPr>
      </p:sp>
      <p:sp>
        <p:nvSpPr>
          <p:cNvPr id="82949"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The structural industry is extremely fragmented. We segment is into 2 parts: design and fabrication. The design is composed of 2 tasks (analysis and construction drawings) done by 3 actors and the fabrication focuses on shop drawings.</a:t>
            </a:r>
            <a:endParaRPr lang="en-GB" sz="1200" kern="1200">
              <a:solidFill>
                <a:schemeClr val="tx1"/>
              </a:solidFill>
              <a:latin typeface="Arial" charset="0"/>
              <a:ea typeface="+mn-ea"/>
              <a:cs typeface="+mn-cs"/>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mtClean="0"/>
              <a:t>MidasLink is a Revit Structure add-in program that exports and imports the Revit model to and from the MIDAS/Gen structure analysis application. The source code is provided to help developers integrating analysis programs with Revit Structure. The compiled add-in is available to Revit Structure subscription customers.</a:t>
            </a:r>
          </a:p>
        </p:txBody>
      </p:sp>
      <p:sp>
        <p:nvSpPr>
          <p:cNvPr id="4" name="Slide Number Placeholder 3"/>
          <p:cNvSpPr>
            <a:spLocks noGrp="1"/>
          </p:cNvSpPr>
          <p:nvPr>
            <p:ph type="sldNum" sz="quarter" idx="10"/>
          </p:nvPr>
        </p:nvSpPr>
        <p:spPr/>
        <p:txBody>
          <a:bodyPr/>
          <a:lstStyle/>
          <a:p>
            <a:fld id="{B27AFCB4-DC15-4D2D-9053-E250ADB4081C}" type="slidenum">
              <a:rPr lang="en-US" smtClean="0"/>
              <a:pPr/>
              <a:t>72</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01539235-497A-498E-A4DE-FC0B1B0B9E72}" type="slidenum">
              <a:rPr lang="en-US"/>
              <a:pPr/>
              <a:t>73</a:t>
            </a:fld>
            <a:endParaRPr lang="en-US"/>
          </a:p>
        </p:txBody>
      </p:sp>
      <p:sp>
        <p:nvSpPr>
          <p:cNvPr id="146435" name="Rectangle 2"/>
          <p:cNvSpPr>
            <a:spLocks noGrp="1" noRot="1" noChangeAspect="1" noChangeArrowheads="1" noTextEdit="1"/>
          </p:cNvSpPr>
          <p:nvPr>
            <p:ph type="sldImg"/>
          </p:nvPr>
        </p:nvSpPr>
        <p:spPr>
          <a:xfrm>
            <a:off x="1716088" y="692150"/>
            <a:ext cx="3597275" cy="2698750"/>
          </a:xfrm>
          <a:ln/>
        </p:spPr>
      </p:sp>
      <p:sp>
        <p:nvSpPr>
          <p:cNvPr id="146436"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Here is an overview of some other available analysis link packages. An up-to-date list is available on the analysis partners site.</a:t>
            </a:r>
            <a:endParaRPr lang="en-GB"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956EC45F-E0CF-40B1-9142-BB1DD5FC30BE}" type="slidenum">
              <a:rPr lang="en-US"/>
              <a:pPr/>
              <a:t>74</a:t>
            </a:fld>
            <a:endParaRPr lang="en-US"/>
          </a:p>
        </p:txBody>
      </p:sp>
      <p:sp>
        <p:nvSpPr>
          <p:cNvPr id="147459" name="Rectangle 2"/>
          <p:cNvSpPr>
            <a:spLocks noGrp="1" noRot="1" noChangeAspect="1" noChangeArrowheads="1" noTextEdit="1"/>
          </p:cNvSpPr>
          <p:nvPr>
            <p:ph type="sldImg"/>
          </p:nvPr>
        </p:nvSpPr>
        <p:spPr>
          <a:xfrm>
            <a:off x="1716088" y="692150"/>
            <a:ext cx="3597275" cy="2698750"/>
          </a:xfrm>
          <a:ln/>
        </p:spPr>
      </p:sp>
      <p:sp>
        <p:nvSpPr>
          <p:cNvPr id="147460" name="Rectangle 3"/>
          <p:cNvSpPr>
            <a:spLocks noGrp="1" noChangeArrowheads="1"/>
          </p:cNvSpPr>
          <p:nvPr>
            <p:ph type="body" idx="1"/>
          </p:nvPr>
        </p:nvSpPr>
        <p:spPr>
          <a:noFill/>
          <a:ln/>
        </p:spPr>
        <p:txBody>
          <a:bodyPr/>
          <a:lstStyle/>
          <a:p>
            <a:pPr eaLnBrk="1" hangingPunct="1"/>
            <a:r>
              <a:rPr lang="en-US" smtClean="0"/>
              <a:t>A small</a:t>
            </a:r>
            <a:r>
              <a:rPr lang="en-US" baseline="0" smtClean="0"/>
              <a:t> heads-up for developers who may have missed it: The Revit 2008 SP2 version is currently available for download. This version also includes a slightly updated SDK. Among other things, two new samples have been added, RoomSchedule and RDBLink. These are discussed in the Revit SDK Sm</a:t>
            </a:r>
            <a:r>
              <a:rPr lang="sv-SE" baseline="0" smtClean="0"/>
              <a:t>örgåsbord pre</a:t>
            </a:r>
            <a:r>
              <a:rPr lang="en-US" baseline="0" smtClean="0"/>
              <a:t>sentation.</a:t>
            </a:r>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BB0D6691-7ACB-4845-91F1-41A24217116B}" type="slidenum">
              <a:rPr lang="en-US"/>
              <a:pPr/>
              <a:t>75</a:t>
            </a:fld>
            <a:endParaRPr lang="en-US"/>
          </a:p>
        </p:txBody>
      </p:sp>
      <p:sp>
        <p:nvSpPr>
          <p:cNvPr id="148483" name="Rectangle 2"/>
          <p:cNvSpPr>
            <a:spLocks noGrp="1" noRot="1" noChangeAspect="1" noChangeArrowheads="1" noTextEdit="1"/>
          </p:cNvSpPr>
          <p:nvPr>
            <p:ph type="sldImg"/>
          </p:nvPr>
        </p:nvSpPr>
        <p:spPr>
          <a:xfrm>
            <a:off x="1716088" y="692150"/>
            <a:ext cx="3597275" cy="2698750"/>
          </a:xfrm>
          <a:ln/>
        </p:spPr>
      </p:sp>
      <p:sp>
        <p:nvSpPr>
          <p:cNvPr id="148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76</a:t>
            </a:fld>
            <a:endParaRPr lang="en-US" smtClean="0"/>
          </a:p>
        </p:txBody>
      </p:sp>
      <p:sp>
        <p:nvSpPr>
          <p:cNvPr id="293891" name="Rectangle 2"/>
          <p:cNvSpPr>
            <a:spLocks noGrp="1" noRot="1" noChangeAspect="1" noChangeArrowheads="1" noTextEdit="1"/>
          </p:cNvSpPr>
          <p:nvPr>
            <p:ph type="sldImg"/>
          </p:nvPr>
        </p:nvSpPr>
        <p:spPr>
          <a:xfrm>
            <a:off x="1716088" y="692150"/>
            <a:ext cx="3597275" cy="2698750"/>
          </a:xfrm>
          <a:ln/>
        </p:spPr>
      </p:sp>
      <p:sp>
        <p:nvSpPr>
          <p:cNvPr id="293892" name="Rectangle 3"/>
          <p:cNvSpPr>
            <a:spLocks noGrp="1" noChangeArrowheads="1"/>
          </p:cNvSpPr>
          <p:nvPr>
            <p:ph type="body" idx="1"/>
          </p:nvPr>
        </p:nvSpPr>
        <p:spPr>
          <a:noFill/>
          <a:ln/>
        </p:spPr>
        <p:txBody>
          <a:bodyPr/>
          <a:lstStyle/>
          <a:p>
            <a:pPr eaLnBrk="1" hangingPunct="1"/>
            <a:r>
              <a:rPr lang="en-US" smtClean="0"/>
              <a:t>We are offering free API training to attendees of our DevTech AU seminars. If they leave their business cards during the seminar, then they can attend one of our scheduled 2008 API training classes free of charge. Normal costs for these classes are up to 1500 USD per person. The schedule is posted on www.autodesk.com/apitraining. Feel free to add a slide to your presentations to advertise this. You can give the business cards you collect to Stephen Preston or any of our San Rafael based DevTech team (who can hand them to him).</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E7BE07F4-491A-4A60-86F9-36109CED735B}" type="slidenum">
              <a:rPr lang="en-US"/>
              <a:pPr/>
              <a:t>77</a:t>
            </a:fld>
            <a:endParaRPr lang="en-US"/>
          </a:p>
        </p:txBody>
      </p:sp>
      <p:sp>
        <p:nvSpPr>
          <p:cNvPr id="149507" name="Rectangle 2"/>
          <p:cNvSpPr>
            <a:spLocks noGrp="1" noRot="1" noChangeAspect="1" noChangeArrowheads="1" noTextEdit="1"/>
          </p:cNvSpPr>
          <p:nvPr>
            <p:ph type="sldImg"/>
          </p:nvPr>
        </p:nvSpPr>
        <p:spPr>
          <a:xfrm>
            <a:off x="1716088" y="692150"/>
            <a:ext cx="3597275" cy="2698750"/>
          </a:xfrm>
          <a:ln/>
        </p:spPr>
      </p:sp>
      <p:sp>
        <p:nvSpPr>
          <p:cNvPr id="1495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C03DB88A-727D-43F2-8BD7-42ABC2F987CC}" type="slidenum">
              <a:rPr lang="en-US" smtClean="0"/>
              <a:pPr/>
              <a:t>78</a:t>
            </a:fld>
            <a:endParaRPr lang="en-US" smtClean="0"/>
          </a:p>
        </p:txBody>
      </p:sp>
      <p:sp>
        <p:nvSpPr>
          <p:cNvPr id="295939" name="Rectangle 2"/>
          <p:cNvSpPr>
            <a:spLocks noGrp="1" noRot="1" noChangeAspect="1" noChangeArrowheads="1" noTextEdit="1"/>
          </p:cNvSpPr>
          <p:nvPr>
            <p:ph type="sldImg"/>
          </p:nvPr>
        </p:nvSpPr>
        <p:spPr>
          <a:xfrm>
            <a:off x="1712684" y="691516"/>
            <a:ext cx="3603536" cy="2698829"/>
          </a:xfrm>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FD88A33D-CF3E-4FB7-A7A3-CFBD732BCBFC}" type="slidenum">
              <a:rPr lang="en-US"/>
              <a:pPr/>
              <a:t>8</a:t>
            </a:fld>
            <a:endParaRPr lang="en-US"/>
          </a:p>
        </p:txBody>
      </p:sp>
      <p:sp>
        <p:nvSpPr>
          <p:cNvPr id="83971"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D12CABC-5313-4ACE-BFDC-2D18EAEEE5BB}" type="slidenum">
              <a:rPr lang="en-US" sz="1200">
                <a:solidFill>
                  <a:schemeClr val="tx1"/>
                </a:solidFill>
              </a:rPr>
              <a:pPr algn="r" defTabSz="923925"/>
              <a:t>8</a:t>
            </a:fld>
            <a:endParaRPr lang="en-US" sz="1200">
              <a:solidFill>
                <a:schemeClr val="tx1"/>
              </a:solidFill>
            </a:endParaRPr>
          </a:p>
        </p:txBody>
      </p:sp>
      <p:sp>
        <p:nvSpPr>
          <p:cNvPr id="83972" name="Rectangle 2"/>
          <p:cNvSpPr>
            <a:spLocks noGrp="1" noRot="1" noChangeAspect="1" noChangeArrowheads="1" noTextEdit="1"/>
          </p:cNvSpPr>
          <p:nvPr>
            <p:ph type="sldImg"/>
          </p:nvPr>
        </p:nvSpPr>
        <p:spPr>
          <a:xfrm>
            <a:off x="1717675" y="692150"/>
            <a:ext cx="3595688" cy="2698750"/>
          </a:xfrm>
          <a:ln/>
        </p:spPr>
      </p:sp>
      <p:sp>
        <p:nvSpPr>
          <p:cNvPr id="83973"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The focus that we have for RST is on the design part only where we do modeling for drawings and analysis. We do not do analysis.</a:t>
            </a: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658AED49-8648-4FB6-A96C-2E47973AA17E}" type="slidenum">
              <a:rPr lang="en-US"/>
              <a:pPr/>
              <a:t>9</a:t>
            </a:fld>
            <a:endParaRPr lang="en-US"/>
          </a:p>
        </p:txBody>
      </p:sp>
      <p:sp>
        <p:nvSpPr>
          <p:cNvPr id="84995" name="Rectangle 2"/>
          <p:cNvSpPr>
            <a:spLocks noGrp="1" noRot="1" noChangeAspect="1" noChangeArrowheads="1" noTextEdit="1"/>
          </p:cNvSpPr>
          <p:nvPr>
            <p:ph type="sldImg"/>
          </p:nvPr>
        </p:nvSpPr>
        <p:spPr>
          <a:xfrm>
            <a:off x="1162050" y="692150"/>
            <a:ext cx="4610100" cy="3457575"/>
          </a:xfrm>
          <a:ln/>
        </p:spPr>
      </p:sp>
      <p:sp>
        <p:nvSpPr>
          <p:cNvPr id="84996"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General Desig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1307201" y="1440596"/>
            <a:ext cx="6785937" cy="1513208"/>
          </a:xfrm>
          <a:prstGeom prst="rect">
            <a:avLst/>
          </a:prstGeom>
        </p:spPr>
        <p:txBody>
          <a:bodyPr lIns="64242" tIns="32121" rIns="64242" bIns="32121" anchor="b"/>
          <a:lstStyle>
            <a:lvl1pPr algn="l">
              <a:defRPr sz="3500" b="1" spc="-21" baseline="0">
                <a:solidFill>
                  <a:schemeClr val="bg1"/>
                </a:solidFill>
                <a:latin typeface="Arial" pitchFamily="34" charset="0"/>
                <a:cs typeface="Arial" pitchFamily="34" charset="0"/>
              </a:defRPr>
            </a:lvl1pPr>
          </a:lstStyle>
          <a:p>
            <a:r>
              <a:rPr lang="en-US" dirty="0" smtClean="0"/>
              <a:t>Presentation Title Goes Here</a:t>
            </a:r>
            <a:endParaRPr lang="en-US" dirty="0"/>
          </a:p>
        </p:txBody>
      </p:sp>
      <p:sp>
        <p:nvSpPr>
          <p:cNvPr id="9" name="Subtitle 2"/>
          <p:cNvSpPr>
            <a:spLocks noGrp="1"/>
          </p:cNvSpPr>
          <p:nvPr>
            <p:ph type="subTitle" idx="1" hasCustomPrompt="1"/>
          </p:nvPr>
        </p:nvSpPr>
        <p:spPr>
          <a:xfrm>
            <a:off x="1307195" y="3287287"/>
            <a:ext cx="5706360" cy="486134"/>
          </a:xfrm>
          <a:prstGeom prst="rect">
            <a:avLst/>
          </a:prstGeom>
        </p:spPr>
        <p:txBody>
          <a:bodyPr lIns="64242" tIns="32121" rIns="64242" bIns="32121"/>
          <a:lstStyle>
            <a:lvl1pPr marL="0" indent="0" algn="l">
              <a:buNone/>
              <a:defRPr sz="2200" b="1" spc="-14" baseline="0">
                <a:solidFill>
                  <a:srgbClr val="C0C0C0"/>
                </a:solidFill>
                <a:latin typeface="Arial" pitchFamily="34" charset="0"/>
                <a:cs typeface="Arial" pitchFamily="34" charset="0"/>
              </a:defRPr>
            </a:lvl1pPr>
            <a:lvl2pPr marL="456864" indent="0" algn="ctr">
              <a:buNone/>
              <a:defRPr>
                <a:solidFill>
                  <a:schemeClr val="tx1">
                    <a:tint val="75000"/>
                  </a:schemeClr>
                </a:solidFill>
              </a:defRPr>
            </a:lvl2pPr>
            <a:lvl3pPr marL="913724" indent="0" algn="ctr">
              <a:buNone/>
              <a:defRPr>
                <a:solidFill>
                  <a:schemeClr val="tx1">
                    <a:tint val="75000"/>
                  </a:schemeClr>
                </a:solidFill>
              </a:defRPr>
            </a:lvl3pPr>
            <a:lvl4pPr marL="1370588" indent="0" algn="ctr">
              <a:buNone/>
              <a:defRPr>
                <a:solidFill>
                  <a:schemeClr val="tx1">
                    <a:tint val="75000"/>
                  </a:schemeClr>
                </a:solidFill>
              </a:defRPr>
            </a:lvl4pPr>
            <a:lvl5pPr marL="1827450" indent="0" algn="ctr">
              <a:buNone/>
              <a:defRPr>
                <a:solidFill>
                  <a:schemeClr val="tx1">
                    <a:tint val="75000"/>
                  </a:schemeClr>
                </a:solidFill>
              </a:defRPr>
            </a:lvl5pPr>
            <a:lvl6pPr marL="2284312" indent="0" algn="ctr">
              <a:buNone/>
              <a:defRPr>
                <a:solidFill>
                  <a:schemeClr val="tx1">
                    <a:tint val="75000"/>
                  </a:schemeClr>
                </a:solidFill>
              </a:defRPr>
            </a:lvl6pPr>
            <a:lvl7pPr marL="2741175" indent="0" algn="ctr">
              <a:buNone/>
              <a:defRPr>
                <a:solidFill>
                  <a:schemeClr val="tx1">
                    <a:tint val="75000"/>
                  </a:schemeClr>
                </a:solidFill>
              </a:defRPr>
            </a:lvl7pPr>
            <a:lvl8pPr marL="3198036" indent="0" algn="ctr">
              <a:buNone/>
              <a:defRPr>
                <a:solidFill>
                  <a:schemeClr val="tx1">
                    <a:tint val="75000"/>
                  </a:schemeClr>
                </a:solidFill>
              </a:defRPr>
            </a:lvl8pPr>
            <a:lvl9pPr marL="3654899" indent="0" algn="ctr">
              <a:buNone/>
              <a:defRPr>
                <a:solidFill>
                  <a:schemeClr val="tx1">
                    <a:tint val="75000"/>
                  </a:schemeClr>
                </a:solidFill>
              </a:defRPr>
            </a:lvl9pPr>
          </a:lstStyle>
          <a:p>
            <a:r>
              <a:rPr lang="en-US" dirty="0" smtClean="0"/>
              <a:t>First and Last Name</a:t>
            </a:r>
            <a:endParaRPr lang="en-US" dirty="0"/>
          </a:p>
        </p:txBody>
      </p:sp>
      <p:sp>
        <p:nvSpPr>
          <p:cNvPr id="10" name="Text Placeholder 22"/>
          <p:cNvSpPr>
            <a:spLocks noGrp="1"/>
          </p:cNvSpPr>
          <p:nvPr>
            <p:ph type="body" sz="quarter" idx="10" hasCustomPrompt="1"/>
          </p:nvPr>
        </p:nvSpPr>
        <p:spPr>
          <a:xfrm>
            <a:off x="1307195" y="3645553"/>
            <a:ext cx="5717994" cy="964360"/>
          </a:xfrm>
          <a:prstGeom prst="rect">
            <a:avLst/>
          </a:prstGeom>
        </p:spPr>
        <p:txBody>
          <a:bodyPr lIns="64242" tIns="32121" rIns="64242" bIns="32121"/>
          <a:lstStyle>
            <a:lvl1pPr marL="342647" marR="0" indent="-342647" algn="l" defTabSz="913724" rtl="0" eaLnBrk="1" fontAlgn="auto" latinLnBrk="0" hangingPunct="1">
              <a:lnSpc>
                <a:spcPct val="100000"/>
              </a:lnSpc>
              <a:spcBef>
                <a:spcPct val="20000"/>
              </a:spcBef>
              <a:spcAft>
                <a:spcPts val="0"/>
              </a:spcAft>
              <a:buClrTx/>
              <a:buSzTx/>
              <a:buFont typeface="Arial" pitchFamily="34" charset="0"/>
              <a:buNone/>
              <a:tabLst/>
              <a:defRPr kumimoji="0" lang="en-US" sz="2000" b="1" i="0" u="none" strike="noStrike" kern="1200" cap="none" spc="-14" normalizeH="0" baseline="0" noProof="0" dirty="0" smtClean="0">
                <a:ln>
                  <a:noFill/>
                </a:ln>
                <a:solidFill>
                  <a:srgbClr val="C0C0C0"/>
                </a:solidFill>
                <a:effectLst/>
                <a:uLnTx/>
                <a:uFillTx/>
                <a:latin typeface="Arial" pitchFamily="34" charset="0"/>
                <a:ea typeface="+mn-ea"/>
                <a:cs typeface="Arial" pitchFamily="34" charset="0"/>
              </a:defRPr>
            </a:lvl1pPr>
          </a:lstStyle>
          <a:p>
            <a:pPr marL="342647" marR="0" lvl="0" indent="-342647" algn="l" defTabSz="913724"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14" normalizeH="0" baseline="0" noProof="0" dirty="0" smtClean="0">
                <a:ln>
                  <a:noFill/>
                </a:ln>
                <a:solidFill>
                  <a:srgbClr val="C0C0C0"/>
                </a:solidFill>
                <a:effectLst/>
                <a:uLnTx/>
                <a:uFillTx/>
                <a:latin typeface="Arial" pitchFamily="34" charset="0"/>
                <a:ea typeface="+mn-ea"/>
                <a:cs typeface="Arial" pitchFamily="34" charset="0"/>
              </a:rPr>
              <a:t>Presenters title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11782" y="142855"/>
            <a:ext cx="8328368" cy="733595"/>
          </a:xfrm>
          <a:prstGeom prst="rect">
            <a:avLst/>
          </a:prstGeom>
        </p:spPr>
        <p:txBody>
          <a:bodyPr lIns="91372" tIns="45685" rIns="91372" bIns="45685"/>
          <a:lstStyle>
            <a:lvl1pPr algn="l">
              <a:defRPr sz="4800" b="0">
                <a:latin typeface="+mj-lt"/>
                <a:cs typeface="Arial" pitchFamily="34" charset="0"/>
              </a:defRPr>
            </a:lvl1pPr>
          </a:lstStyle>
          <a:p>
            <a:r>
              <a:rPr lang="en-US" smtClean="0"/>
              <a:t>Click to edit Master title style</a:t>
            </a:r>
            <a:endParaRPr lang="en-GB"/>
          </a:p>
        </p:txBody>
      </p:sp>
      <p:sp>
        <p:nvSpPr>
          <p:cNvPr id="3" name="Content Placeholder 2"/>
          <p:cNvSpPr>
            <a:spLocks noGrp="1"/>
          </p:cNvSpPr>
          <p:nvPr>
            <p:ph idx="1"/>
          </p:nvPr>
        </p:nvSpPr>
        <p:spPr>
          <a:xfrm>
            <a:off x="311782" y="1076259"/>
            <a:ext cx="8339454" cy="5161126"/>
          </a:xfrm>
          <a:prstGeom prst="rect">
            <a:avLst/>
          </a:prstGeom>
        </p:spPr>
        <p:txBody>
          <a:bodyPr lIns="91372" tIns="45685" rIns="91372" bIns="45685"/>
          <a:lstStyle>
            <a:lvl1pPr>
              <a:spcBef>
                <a:spcPts val="600"/>
              </a:spcBef>
              <a:buFont typeface="Arial" pitchFamily="34" charset="0"/>
              <a:buNone/>
              <a:defRPr sz="3600" b="0">
                <a:latin typeface="+mj-lt"/>
                <a:cs typeface="Arial" pitchFamily="34" charset="0"/>
              </a:defRPr>
            </a:lvl1pPr>
            <a:lvl2pPr marL="534790" indent="-266602">
              <a:spcBef>
                <a:spcPts val="600"/>
              </a:spcBef>
              <a:buFont typeface="Wingdings" pitchFamily="2" charset="2"/>
              <a:buChar char="§"/>
              <a:defRPr sz="2400" b="0">
                <a:latin typeface="+mj-lt"/>
                <a:cs typeface="Arial" pitchFamily="34" charset="0"/>
              </a:defRPr>
            </a:lvl2pPr>
            <a:lvl3pPr>
              <a:spcBef>
                <a:spcPts val="600"/>
              </a:spcBef>
              <a:buFont typeface="Wingdings" pitchFamily="2" charset="2"/>
              <a:buChar char="§"/>
              <a:defRPr sz="1600">
                <a:latin typeface="+mj-lt"/>
                <a:cs typeface="Arial" pitchFamily="34" charset="0"/>
              </a:defRPr>
            </a:lvl3pPr>
            <a:lvl4pPr>
              <a:spcBef>
                <a:spcPts val="600"/>
              </a:spcBef>
              <a:buFont typeface="Wingdings" pitchFamily="2" charset="2"/>
              <a:buChar char="§"/>
              <a:defRPr sz="1600">
                <a:latin typeface="+mj-lt"/>
                <a:cs typeface="Arial" pitchFamily="34" charset="0"/>
              </a:defRPr>
            </a:lvl4pPr>
            <a:lvl5pPr>
              <a:spcBef>
                <a:spcPts val="600"/>
              </a:spcBef>
              <a:buFont typeface="Arial" pitchFamily="34" charset="0"/>
              <a:buNone/>
              <a:defRPr sz="1600"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Box 4"/>
          <p:cNvSpPr txBox="1"/>
          <p:nvPr userDrawn="1"/>
        </p:nvSpPr>
        <p:spPr>
          <a:xfrm>
            <a:off x="2740386" y="6482187"/>
            <a:ext cx="5066523" cy="264924"/>
          </a:xfrm>
          <a:prstGeom prst="rect">
            <a:avLst/>
          </a:prstGeom>
          <a:noFill/>
        </p:spPr>
        <p:txBody>
          <a:bodyPr wrap="square" lIns="64242" tIns="32121" rIns="64242" bIns="32121" rtlCol="0">
            <a:spAutoFit/>
          </a:bodyPr>
          <a:lstStyle/>
          <a:p>
            <a:r>
              <a:rPr lang="sv-SE" sz="1300" smtClean="0">
                <a:solidFill>
                  <a:schemeClr val="bg1">
                    <a:lumMod val="75000"/>
                  </a:schemeClr>
                </a:solidFill>
              </a:rPr>
              <a:t>RST Stress Analysis Integration Link</a:t>
            </a:r>
            <a:r>
              <a:rPr lang="en-GB" sz="1300" smtClean="0">
                <a:solidFill>
                  <a:schemeClr val="bg1">
                    <a:lumMod val="75000"/>
                  </a:schemeClr>
                </a:solidFill>
              </a:rPr>
              <a:t> </a:t>
            </a:r>
            <a:fld id="{E0DFDB38-F135-461F-86E5-0089A545AD3A}" type="slidenum">
              <a:rPr lang="en-GB" sz="1300" smtClean="0">
                <a:solidFill>
                  <a:schemeClr val="bg1">
                    <a:lumMod val="75000"/>
                  </a:schemeClr>
                </a:solidFill>
              </a:rPr>
              <a:pPr/>
              <a:t>‹#›</a:t>
            </a:fld>
            <a:endParaRPr lang="en-GB" sz="1300">
              <a:solidFill>
                <a:schemeClr val="bg1">
                  <a:lumMod val="75000"/>
                </a:schemeClr>
              </a:solidFill>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PPT_LOGO_1b"/>
          <p:cNvPicPr>
            <a:picLocks noChangeAspect="1" noChangeArrowheads="1"/>
          </p:cNvPicPr>
          <p:nvPr userDrawn="1"/>
        </p:nvPicPr>
        <p:blipFill>
          <a:blip r:embed="rId2"/>
          <a:srcRect/>
          <a:stretch>
            <a:fillRect/>
          </a:stretch>
        </p:blipFill>
        <p:spPr bwMode="auto">
          <a:xfrm>
            <a:off x="6176282" y="0"/>
            <a:ext cx="2971800" cy="6859588"/>
          </a:xfrm>
          <a:prstGeom prst="rect">
            <a:avLst/>
          </a:prstGeom>
          <a:noFill/>
          <a:ln w="9525">
            <a:noFill/>
            <a:miter lim="800000"/>
            <a:headEnd/>
            <a:tailEnd/>
          </a:ln>
        </p:spPr>
      </p:pic>
      <p:sp>
        <p:nvSpPr>
          <p:cNvPr id="621571" name="Rectangle 3"/>
          <p:cNvSpPr>
            <a:spLocks noGrp="1" noChangeArrowheads="1"/>
          </p:cNvSpPr>
          <p:nvPr>
            <p:ph type="ctrTitle"/>
          </p:nvPr>
        </p:nvSpPr>
        <p:spPr>
          <a:xfrm>
            <a:off x="319093" y="3016250"/>
            <a:ext cx="5636117" cy="1327150"/>
          </a:xfrm>
          <a:prstGeom prst="rect">
            <a:avLst/>
          </a:prstGeom>
        </p:spPr>
        <p:txBody>
          <a:bodyPr lIns="91372" tIns="45685" rIns="91372" bIns="45685" anchor="t"/>
          <a:lstStyle>
            <a:lvl1pPr algn="l">
              <a:defRPr sz="3600"/>
            </a:lvl1pPr>
          </a:lstStyle>
          <a:p>
            <a:r>
              <a:rPr lang="en-US"/>
              <a:t>Click to edit Master title style</a:t>
            </a:r>
          </a:p>
        </p:txBody>
      </p:sp>
      <p:sp>
        <p:nvSpPr>
          <p:cNvPr id="621572" name="Rectangle 4"/>
          <p:cNvSpPr>
            <a:spLocks noGrp="1" noChangeArrowheads="1"/>
          </p:cNvSpPr>
          <p:nvPr>
            <p:ph type="subTitle" sz="quarter" idx="1"/>
          </p:nvPr>
        </p:nvSpPr>
        <p:spPr>
          <a:xfrm>
            <a:off x="319094" y="4495800"/>
            <a:ext cx="5614195" cy="838200"/>
          </a:xfrm>
          <a:prstGeom prst="rect">
            <a:avLst/>
          </a:prstGeom>
        </p:spPr>
        <p:txBody>
          <a:bodyPr lIns="91372" tIns="45685" rIns="91372" bIns="45685"/>
          <a:lstStyle>
            <a:lvl1pPr marL="0" indent="0">
              <a:lnSpc>
                <a:spcPct val="95000"/>
              </a:lnSpc>
              <a:buNone/>
              <a:defRPr sz="2400" i="1">
                <a:solidFill>
                  <a:schemeClr val="accent1"/>
                </a:solidFill>
              </a:defRPr>
            </a:lvl1pPr>
          </a:lstStyle>
          <a:p>
            <a:r>
              <a:rPr lang="en-US"/>
              <a:t>Click to edit Master subtitle style</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TextBox 1"/>
          <p:cNvSpPr txBox="1"/>
          <p:nvPr userDrawn="1"/>
        </p:nvSpPr>
        <p:spPr>
          <a:xfrm>
            <a:off x="2740386" y="6482187"/>
            <a:ext cx="5066523" cy="264924"/>
          </a:xfrm>
          <a:prstGeom prst="rect">
            <a:avLst/>
          </a:prstGeom>
          <a:noFill/>
        </p:spPr>
        <p:txBody>
          <a:bodyPr wrap="square" lIns="64242" tIns="32121" rIns="64242" bIns="32121" rtlCol="0">
            <a:spAutoFit/>
          </a:bodyPr>
          <a:lstStyle/>
          <a:p>
            <a:r>
              <a:rPr lang="sv-SE" sz="1300" smtClean="0">
                <a:solidFill>
                  <a:schemeClr val="bg1">
                    <a:lumMod val="75000"/>
                  </a:schemeClr>
                </a:solidFill>
              </a:rPr>
              <a:t>RST Stress Analysis Integration Link</a:t>
            </a:r>
            <a:r>
              <a:rPr lang="en-GB" sz="1300" smtClean="0">
                <a:solidFill>
                  <a:schemeClr val="bg1">
                    <a:lumMod val="75000"/>
                  </a:schemeClr>
                </a:solidFill>
              </a:rPr>
              <a:t> </a:t>
            </a:r>
            <a:fld id="{E0DFDB38-F135-461F-86E5-0089A545AD3A}" type="slidenum">
              <a:rPr lang="en-GB" sz="1300" smtClean="0">
                <a:solidFill>
                  <a:schemeClr val="bg1">
                    <a:lumMod val="75000"/>
                  </a:schemeClr>
                </a:solidFill>
              </a:rPr>
              <a:pPr/>
              <a:t>‹#›</a:t>
            </a:fld>
            <a:endParaRPr lang="en-GB" sz="1300">
              <a:solidFill>
                <a:schemeClr val="bg1">
                  <a:lumMod val="75000"/>
                </a:schemeClr>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19088" y="136528"/>
            <a:ext cx="8139112" cy="6007119"/>
          </a:xfrm>
          <a:prstGeom prst="rect">
            <a:avLst/>
          </a:prstGeom>
        </p:spPr>
        <p:txBody>
          <a:bodyPr lIns="91405" tIns="45703" rIns="91405" bIns="45703"/>
          <a:lstStyle>
            <a:lvl1pPr>
              <a:buNone/>
              <a:defRPr sz="3600"/>
            </a:lvl1pPr>
            <a:lvl2pPr marL="534790" indent="-266602">
              <a:buFont typeface="Wingdings" pitchFamily="2" charset="2"/>
              <a:buChar char="§"/>
              <a:defRPr sz="2400"/>
            </a:lvl2pPr>
            <a:lvl3pPr marL="899780" indent="-276123">
              <a:buFont typeface="Wingdings" pitchFamily="2" charset="2"/>
              <a:buChar char="§"/>
              <a:defRPr sz="2400"/>
            </a:lvl3pPr>
            <a:lvl4pPr marL="1166382" indent="-177734">
              <a:buFont typeface="Wingdings" pitchFamily="2" charset="2"/>
              <a:buChar char="§"/>
              <a:defRPr sz="2400"/>
            </a:lvl4pPr>
            <a:lvl5pPr>
              <a:buNone/>
              <a:defRPr sz="1600"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4" r:id="rId4"/>
    <p:sldLayoutId id="2147483775" r:id="rId5"/>
  </p:sldLayoutIdLst>
  <p:hf hdr="0" dt="0"/>
  <p:txStyles>
    <p:titleStyle>
      <a:lvl1pPr algn="ctr" defTabSz="642507" rtl="0" eaLnBrk="1" latinLnBrk="0" hangingPunct="1">
        <a:spcBef>
          <a:spcPct val="0"/>
        </a:spcBef>
        <a:buNone/>
        <a:defRPr sz="3100" kern="1200">
          <a:solidFill>
            <a:schemeClr val="tx1"/>
          </a:solidFill>
          <a:latin typeface="+mj-lt"/>
          <a:ea typeface="+mj-ea"/>
          <a:cs typeface="+mj-cs"/>
        </a:defRPr>
      </a:lvl1pPr>
    </p:titleStyle>
    <p:bodyStyle>
      <a:lvl1pPr marL="240941" indent="-240941" algn="l" defTabSz="642507" rtl="0" eaLnBrk="1" latinLnBrk="0" hangingPunct="1">
        <a:spcBef>
          <a:spcPct val="20000"/>
        </a:spcBef>
        <a:buFont typeface="Arial" pitchFamily="34" charset="0"/>
        <a:buChar char="•"/>
        <a:defRPr sz="2200" kern="1200">
          <a:solidFill>
            <a:schemeClr val="tx1"/>
          </a:solidFill>
          <a:latin typeface="+mn-lt"/>
          <a:ea typeface="+mn-ea"/>
          <a:cs typeface="+mn-cs"/>
        </a:defRPr>
      </a:lvl1pPr>
      <a:lvl2pPr marL="522038" indent="-200782" algn="l" defTabSz="642507"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803133" indent="-160626" algn="l" defTabSz="642507" rtl="0" eaLnBrk="1" latinLnBrk="0" hangingPunct="1">
        <a:spcBef>
          <a:spcPct val="20000"/>
        </a:spcBef>
        <a:buFont typeface="Arial" pitchFamily="34" charset="0"/>
        <a:buChar char="•"/>
        <a:defRPr sz="1700" kern="1200">
          <a:solidFill>
            <a:schemeClr val="tx1"/>
          </a:solidFill>
          <a:latin typeface="+mn-lt"/>
          <a:ea typeface="+mn-ea"/>
          <a:cs typeface="+mn-cs"/>
        </a:defRPr>
      </a:lvl3pPr>
      <a:lvl4pPr marL="1124387"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1445640"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1766893"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088147"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409400"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730654"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42507" rtl="0" eaLnBrk="1" latinLnBrk="0" hangingPunct="1">
        <a:defRPr sz="1300" kern="1200">
          <a:solidFill>
            <a:schemeClr val="tx1"/>
          </a:solidFill>
          <a:latin typeface="+mn-lt"/>
          <a:ea typeface="+mn-ea"/>
          <a:cs typeface="+mn-cs"/>
        </a:defRPr>
      </a:lvl1pPr>
      <a:lvl2pPr marL="321253" algn="l" defTabSz="642507" rtl="0" eaLnBrk="1" latinLnBrk="0" hangingPunct="1">
        <a:defRPr sz="1300" kern="1200">
          <a:solidFill>
            <a:schemeClr val="tx1"/>
          </a:solidFill>
          <a:latin typeface="+mn-lt"/>
          <a:ea typeface="+mn-ea"/>
          <a:cs typeface="+mn-cs"/>
        </a:defRPr>
      </a:lvl2pPr>
      <a:lvl3pPr marL="642507" algn="l" defTabSz="642507" rtl="0" eaLnBrk="1" latinLnBrk="0" hangingPunct="1">
        <a:defRPr sz="1300" kern="1200">
          <a:solidFill>
            <a:schemeClr val="tx1"/>
          </a:solidFill>
          <a:latin typeface="+mn-lt"/>
          <a:ea typeface="+mn-ea"/>
          <a:cs typeface="+mn-cs"/>
        </a:defRPr>
      </a:lvl3pPr>
      <a:lvl4pPr marL="963760" algn="l" defTabSz="642507" rtl="0" eaLnBrk="1" latinLnBrk="0" hangingPunct="1">
        <a:defRPr sz="1300" kern="1200">
          <a:solidFill>
            <a:schemeClr val="tx1"/>
          </a:solidFill>
          <a:latin typeface="+mn-lt"/>
          <a:ea typeface="+mn-ea"/>
          <a:cs typeface="+mn-cs"/>
        </a:defRPr>
      </a:lvl4pPr>
      <a:lvl5pPr marL="1285014" algn="l" defTabSz="642507" rtl="0" eaLnBrk="1" latinLnBrk="0" hangingPunct="1">
        <a:defRPr sz="1300" kern="1200">
          <a:solidFill>
            <a:schemeClr val="tx1"/>
          </a:solidFill>
          <a:latin typeface="+mn-lt"/>
          <a:ea typeface="+mn-ea"/>
          <a:cs typeface="+mn-cs"/>
        </a:defRPr>
      </a:lvl5pPr>
      <a:lvl6pPr marL="1606266" algn="l" defTabSz="642507" rtl="0" eaLnBrk="1" latinLnBrk="0" hangingPunct="1">
        <a:defRPr sz="1300" kern="1200">
          <a:solidFill>
            <a:schemeClr val="tx1"/>
          </a:solidFill>
          <a:latin typeface="+mn-lt"/>
          <a:ea typeface="+mn-ea"/>
          <a:cs typeface="+mn-cs"/>
        </a:defRPr>
      </a:lvl6pPr>
      <a:lvl7pPr marL="1927522" algn="l" defTabSz="642507" rtl="0" eaLnBrk="1" latinLnBrk="0" hangingPunct="1">
        <a:defRPr sz="1300" kern="1200">
          <a:solidFill>
            <a:schemeClr val="tx1"/>
          </a:solidFill>
          <a:latin typeface="+mn-lt"/>
          <a:ea typeface="+mn-ea"/>
          <a:cs typeface="+mn-cs"/>
        </a:defRPr>
      </a:lvl7pPr>
      <a:lvl8pPr marL="2248773" algn="l" defTabSz="642507" rtl="0" eaLnBrk="1" latinLnBrk="0" hangingPunct="1">
        <a:defRPr sz="1300" kern="1200">
          <a:solidFill>
            <a:schemeClr val="tx1"/>
          </a:solidFill>
          <a:latin typeface="+mn-lt"/>
          <a:ea typeface="+mn-ea"/>
          <a:cs typeface="+mn-cs"/>
        </a:defRPr>
      </a:lvl8pPr>
      <a:lvl9pPr marL="2570025" algn="l" defTabSz="64250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video" Target="file:///C:\structural%20Bim\animation.avi" TargetMode="External"/><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video" Target="file:///C:\structural%20Bim\fabrication.avi" TargetMode="External"/><Relationship Id="rId1" Type="http://schemas.openxmlformats.org/officeDocument/2006/relationships/video" Target="file:///C:\structural%20Bim\blast%20analysis.avi" TargetMode="External"/><Relationship Id="rId6" Type="http://schemas.openxmlformats.org/officeDocument/2006/relationships/notesSlide" Target="../notesSlides/notesSlide11.xml"/><Relationship Id="rId11" Type="http://schemas.openxmlformats.org/officeDocument/2006/relationships/image" Target="../media/image28.png"/><Relationship Id="rId5" Type="http://schemas.openxmlformats.org/officeDocument/2006/relationships/slideLayout" Target="../slideLayouts/slideLayout4.xml"/><Relationship Id="rId15" Type="http://schemas.openxmlformats.org/officeDocument/2006/relationships/image" Target="../media/image32.png"/><Relationship Id="rId10" Type="http://schemas.openxmlformats.org/officeDocument/2006/relationships/image" Target="../media/image27.png"/><Relationship Id="rId4" Type="http://schemas.openxmlformats.org/officeDocument/2006/relationships/video" Target="file:///C:\structural%20Bim\conference%20structure.avi" TargetMode="External"/><Relationship Id="rId9" Type="http://schemas.openxmlformats.org/officeDocument/2006/relationships/image" Target="../media/image26.png"/><Relationship Id="rId1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35.jpe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wmf"/><Relationship Id="rId7" Type="http://schemas.openxmlformats.org/officeDocument/2006/relationships/image" Target="../media/image41.wm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wmf"/><Relationship Id="rId4" Type="http://schemas.openxmlformats.org/officeDocument/2006/relationships/image" Target="../media/image38.wm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10.bin"/><Relationship Id="rId18" Type="http://schemas.openxmlformats.org/officeDocument/2006/relationships/oleObject" Target="../embeddings/oleObject15.bin"/><Relationship Id="rId3" Type="http://schemas.openxmlformats.org/officeDocument/2006/relationships/notesSlide" Target="../notesSlides/notesSlide20.xml"/><Relationship Id="rId7" Type="http://schemas.openxmlformats.org/officeDocument/2006/relationships/oleObject" Target="../embeddings/oleObject4.bin"/><Relationship Id="rId12" Type="http://schemas.openxmlformats.org/officeDocument/2006/relationships/oleObject" Target="../embeddings/oleObject9.bin"/><Relationship Id="rId17" Type="http://schemas.openxmlformats.org/officeDocument/2006/relationships/oleObject" Target="../embeddings/oleObject14.bin"/><Relationship Id="rId2" Type="http://schemas.openxmlformats.org/officeDocument/2006/relationships/slideLayout" Target="../slideLayouts/slideLayout5.xml"/><Relationship Id="rId16" Type="http://schemas.openxmlformats.org/officeDocument/2006/relationships/oleObject" Target="../embeddings/oleObject13.bin"/><Relationship Id="rId20" Type="http://schemas.openxmlformats.org/officeDocument/2006/relationships/oleObject" Target="../embeddings/oleObject17.bin"/><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5" Type="http://schemas.openxmlformats.org/officeDocument/2006/relationships/oleObject" Target="../embeddings/oleObject12.bin"/><Relationship Id="rId10" Type="http://schemas.openxmlformats.org/officeDocument/2006/relationships/oleObject" Target="../embeddings/oleObject7.bin"/><Relationship Id="rId19" Type="http://schemas.openxmlformats.org/officeDocument/2006/relationships/oleObject" Target="../embeddings/oleObject16.bin"/><Relationship Id="rId4" Type="http://schemas.openxmlformats.org/officeDocument/2006/relationships/oleObject" Target="../embeddings/oleObject1.bin"/><Relationship Id="rId9" Type="http://schemas.openxmlformats.org/officeDocument/2006/relationships/oleObject" Target="../embeddings/oleObject6.bin"/><Relationship Id="rId14" Type="http://schemas.openxmlformats.org/officeDocument/2006/relationships/oleObject" Target="../embeddings/oleObject11.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75.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77.jpeg"/></Relationships>
</file>

<file path=ppt/slides/_rels/slide4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5.xml"/><Relationship Id="rId7" Type="http://schemas.openxmlformats.org/officeDocument/2006/relationships/image" Target="../media/image18.png"/><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50.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81.jpeg"/></Relationships>
</file>

<file path=ppt/slides/_rels/slide51.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83.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85.jpeg"/></Relationships>
</file>

<file path=ppt/slides/_rels/slide55.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94.jpeg"/></Relationships>
</file>

<file path=ppt/slides/_rels/slide6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96.jpeg"/><Relationship Id="rId4" Type="http://schemas.openxmlformats.org/officeDocument/2006/relationships/image" Target="../media/image95.jpeg"/></Relationships>
</file>

<file path=ppt/slides/_rels/slide68.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image" Target="../media/image102.jpeg"/><Relationship Id="rId4" Type="http://schemas.openxmlformats.org/officeDocument/2006/relationships/image" Target="../media/image101.jpeg"/></Relationships>
</file>

<file path=ppt/slides/_rels/slide72.xml.rels><?xml version="1.0" encoding="UTF-8" standalone="yes"?>
<Relationships xmlns="http://schemas.openxmlformats.org/package/2006/relationships"><Relationship Id="rId3" Type="http://schemas.openxmlformats.org/officeDocument/2006/relationships/hyperlink" Target="http://adn.autodesk.com/adn/servlet/item?siteID=4814862&amp;id=9628885&amp;linkID=4901650" TargetMode="External"/><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usa.autodesk.com/adsk/servlet/item?id=8447050&amp;siteID=123112" TargetMode="External"/><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hyperlink" Target="http://adn.autodesk.com/adn/servlet/item?siteID=4814862&amp;id=10194238&amp;linkID=4901650"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hyperlink" Target="http://www.autodesk.com/joinadn" TargetMode="External"/><Relationship Id="rId5" Type="http://schemas.openxmlformats.org/officeDocument/2006/relationships/hyperlink" Target="http://www.autodesk.com/apitraining" TargetMode="External"/><Relationship Id="rId4" Type="http://schemas.openxmlformats.org/officeDocument/2006/relationships/hyperlink" Target="http://discussion.autodesk.com/" TargetMode="Externa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ctrTitle"/>
          </p:nvPr>
        </p:nvSpPr>
        <p:spPr>
          <a:xfrm>
            <a:off x="1307197" y="1440596"/>
            <a:ext cx="7528731" cy="1513208"/>
          </a:xfrm>
        </p:spPr>
        <p:txBody>
          <a:bodyPr/>
          <a:lstStyle/>
          <a:p>
            <a:r>
              <a:rPr lang="en-US" dirty="0" smtClean="0"/>
              <a:t>Create Your Own </a:t>
            </a:r>
            <a:br>
              <a:rPr lang="en-US" dirty="0" smtClean="0"/>
            </a:br>
            <a:r>
              <a:rPr lang="en-US" dirty="0" smtClean="0"/>
              <a:t>Bidirectional Revit Structure </a:t>
            </a:r>
            <a:br>
              <a:rPr lang="en-US" dirty="0" smtClean="0"/>
            </a:br>
            <a:r>
              <a:rPr lang="en-US" dirty="0" smtClean="0"/>
              <a:t>Stress Analysis Integration Link</a:t>
            </a:r>
            <a:endParaRPr lang="en-US" dirty="0"/>
          </a:p>
        </p:txBody>
      </p:sp>
      <p:sp>
        <p:nvSpPr>
          <p:cNvPr id="12" name="Subtitle 11"/>
          <p:cNvSpPr>
            <a:spLocks noGrp="1"/>
          </p:cNvSpPr>
          <p:nvPr>
            <p:ph type="subTitle" idx="1"/>
          </p:nvPr>
        </p:nvSpPr>
        <p:spPr/>
        <p:txBody>
          <a:bodyPr/>
          <a:lstStyle/>
          <a:p>
            <a:r>
              <a:rPr lang="en-US" dirty="0" smtClean="0"/>
              <a:t>Jeremy Tammik, Autodesk Inc.</a:t>
            </a:r>
            <a:endParaRPr lang="en-US" dirty="0"/>
          </a:p>
        </p:txBody>
      </p:sp>
      <p:sp>
        <p:nvSpPr>
          <p:cNvPr id="13" name="Text Placeholder 12"/>
          <p:cNvSpPr>
            <a:spLocks noGrp="1"/>
          </p:cNvSpPr>
          <p:nvPr>
            <p:ph type="body" sz="quarter" idx="10"/>
          </p:nvPr>
        </p:nvSpPr>
        <p:spPr/>
        <p:txBody>
          <a:bodyPr/>
          <a:lstStyle/>
          <a:p>
            <a:r>
              <a:rPr lang="en-US" dirty="0" smtClean="0"/>
              <a:t>Consulting Analyst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19088" y="136525"/>
            <a:ext cx="7924800" cy="1143000"/>
          </a:xfrm>
        </p:spPr>
        <p:txBody>
          <a:bodyPr/>
          <a:lstStyle/>
          <a:p>
            <a:pPr eaLnBrk="1" hangingPunct="1"/>
            <a:r>
              <a:rPr lang="en-GB" dirty="0" smtClean="0"/>
              <a:t>Introduction</a:t>
            </a:r>
          </a:p>
        </p:txBody>
      </p:sp>
      <p:pic>
        <p:nvPicPr>
          <p:cNvPr id="12291" name="Picture 3"/>
          <p:cNvPicPr>
            <a:picLocks noChangeAspect="1" noChangeArrowheads="1"/>
          </p:cNvPicPr>
          <p:nvPr/>
        </p:nvPicPr>
        <p:blipFill>
          <a:blip r:embed="rId3"/>
          <a:srcRect/>
          <a:stretch>
            <a:fillRect/>
          </a:stretch>
        </p:blipFill>
        <p:spPr bwMode="auto">
          <a:xfrm>
            <a:off x="1017616" y="1000111"/>
            <a:ext cx="7126287" cy="5126037"/>
          </a:xfrm>
          <a:prstGeom prst="rect">
            <a:avLst/>
          </a:prstGeom>
          <a:noFill/>
          <a:ln w="9525" algn="ctr">
            <a:noFill/>
            <a:miter lim="800000"/>
            <a:headEnd/>
            <a:tailEnd/>
          </a:ln>
        </p:spPr>
      </p:pic>
      <p:sp>
        <p:nvSpPr>
          <p:cNvPr id="122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31" name="Group 19"/>
          <p:cNvGrpSpPr>
            <a:grpSpLocks/>
          </p:cNvGrpSpPr>
          <p:nvPr/>
        </p:nvGrpSpPr>
        <p:grpSpPr bwMode="auto">
          <a:xfrm>
            <a:off x="2970213" y="4357697"/>
            <a:ext cx="3262312" cy="1965325"/>
            <a:chOff x="1929" y="2832"/>
            <a:chExt cx="2055" cy="1238"/>
          </a:xfrm>
        </p:grpSpPr>
        <p:pic>
          <p:nvPicPr>
            <p:cNvPr id="13338" name="Picture 20"/>
            <p:cNvPicPr>
              <a:picLocks noChangeAspect="1" noChangeArrowheads="1"/>
            </p:cNvPicPr>
            <p:nvPr/>
          </p:nvPicPr>
          <p:blipFill>
            <a:blip r:embed="rId7"/>
            <a:srcRect/>
            <a:stretch>
              <a:fillRect/>
            </a:stretch>
          </p:blipFill>
          <p:spPr bwMode="auto">
            <a:xfrm>
              <a:off x="1929" y="3329"/>
              <a:ext cx="970" cy="733"/>
            </a:xfrm>
            <a:prstGeom prst="rect">
              <a:avLst/>
            </a:prstGeom>
            <a:noFill/>
            <a:ln w="9525">
              <a:noFill/>
              <a:miter lim="800000"/>
              <a:headEnd/>
              <a:tailEnd/>
            </a:ln>
          </p:spPr>
        </p:pic>
        <p:pic>
          <p:nvPicPr>
            <p:cNvPr id="13339" name="Picture 21"/>
            <p:cNvPicPr>
              <a:picLocks noChangeAspect="1" noChangeArrowheads="1"/>
            </p:cNvPicPr>
            <p:nvPr/>
          </p:nvPicPr>
          <p:blipFill>
            <a:blip r:embed="rId8"/>
            <a:srcRect/>
            <a:stretch>
              <a:fillRect/>
            </a:stretch>
          </p:blipFill>
          <p:spPr bwMode="auto">
            <a:xfrm>
              <a:off x="3066" y="3329"/>
              <a:ext cx="918" cy="741"/>
            </a:xfrm>
            <a:prstGeom prst="rect">
              <a:avLst/>
            </a:prstGeom>
            <a:noFill/>
            <a:ln w="9525">
              <a:noFill/>
              <a:miter lim="800000"/>
              <a:headEnd/>
              <a:tailEnd/>
            </a:ln>
          </p:spPr>
        </p:pic>
        <p:sp>
          <p:nvSpPr>
            <p:cNvPr id="13340" name="AutoShape 22"/>
            <p:cNvSpPr>
              <a:spLocks noChangeArrowheads="1"/>
            </p:cNvSpPr>
            <p:nvPr/>
          </p:nvSpPr>
          <p:spPr bwMode="auto">
            <a:xfrm>
              <a:off x="3312" y="2832"/>
              <a:ext cx="192" cy="466"/>
            </a:xfrm>
            <a:prstGeom prst="downArrow">
              <a:avLst>
                <a:gd name="adj1" fmla="val 50000"/>
                <a:gd name="adj2" fmla="val 60677"/>
              </a:avLst>
            </a:prstGeom>
            <a:solidFill>
              <a:srgbClr val="808080"/>
            </a:solidFill>
            <a:ln w="9525">
              <a:solidFill>
                <a:schemeClr val="tx1"/>
              </a:solidFill>
              <a:miter lim="800000"/>
              <a:headEnd/>
              <a:tailEnd/>
            </a:ln>
          </p:spPr>
          <p:txBody>
            <a:bodyPr wrap="none" anchor="ctr"/>
            <a:lstStyle/>
            <a:p>
              <a:endParaRPr lang="en-GB" sz="2000">
                <a:solidFill>
                  <a:schemeClr val="tx1"/>
                </a:solidFill>
              </a:endParaRPr>
            </a:p>
          </p:txBody>
        </p:sp>
        <p:sp>
          <p:nvSpPr>
            <p:cNvPr id="13341" name="AutoShape 23"/>
            <p:cNvSpPr>
              <a:spLocks noChangeArrowheads="1"/>
            </p:cNvSpPr>
            <p:nvPr/>
          </p:nvSpPr>
          <p:spPr bwMode="auto">
            <a:xfrm>
              <a:off x="2496" y="2832"/>
              <a:ext cx="192" cy="466"/>
            </a:xfrm>
            <a:prstGeom prst="downArrow">
              <a:avLst>
                <a:gd name="adj1" fmla="val 50000"/>
                <a:gd name="adj2" fmla="val 60677"/>
              </a:avLst>
            </a:prstGeom>
            <a:solidFill>
              <a:srgbClr val="808080"/>
            </a:solidFill>
            <a:ln w="9525">
              <a:solidFill>
                <a:schemeClr val="tx1"/>
              </a:solidFill>
              <a:miter lim="800000"/>
              <a:headEnd/>
              <a:tailEnd/>
            </a:ln>
          </p:spPr>
          <p:txBody>
            <a:bodyPr wrap="none" anchor="ctr"/>
            <a:lstStyle/>
            <a:p>
              <a:endParaRPr lang="en-GB" sz="2000">
                <a:solidFill>
                  <a:schemeClr val="tx1"/>
                </a:solidFill>
              </a:endParaRPr>
            </a:p>
          </p:txBody>
        </p:sp>
      </p:grpSp>
      <p:sp>
        <p:nvSpPr>
          <p:cNvPr id="13314" name="Text Box 2"/>
          <p:cNvSpPr txBox="1">
            <a:spLocks noChangeArrowheads="1"/>
          </p:cNvSpPr>
          <p:nvPr/>
        </p:nvSpPr>
        <p:spPr bwMode="auto">
          <a:xfrm>
            <a:off x="3359151" y="2587620"/>
            <a:ext cx="766360" cy="200476"/>
          </a:xfrm>
          <a:prstGeom prst="rect">
            <a:avLst/>
          </a:prstGeom>
          <a:noFill/>
          <a:ln w="9525">
            <a:noFill/>
            <a:miter lim="800000"/>
            <a:headEnd/>
            <a:tailEnd/>
          </a:ln>
        </p:spPr>
        <p:txBody>
          <a:bodyPr wrap="none" lIns="91405" tIns="45703" rIns="91405" bIns="45703">
            <a:spAutoFit/>
          </a:bodyPr>
          <a:lstStyle/>
          <a:p>
            <a:pPr algn="ctr"/>
            <a:r>
              <a:rPr lang="en-US" sz="700" b="1">
                <a:solidFill>
                  <a:schemeClr val="tx1"/>
                </a:solidFill>
              </a:rPr>
              <a:t>ARCHITECTS</a:t>
            </a:r>
          </a:p>
        </p:txBody>
      </p:sp>
      <p:sp>
        <p:nvSpPr>
          <p:cNvPr id="13315" name="Text Box 3"/>
          <p:cNvSpPr txBox="1">
            <a:spLocks noChangeArrowheads="1"/>
          </p:cNvSpPr>
          <p:nvPr/>
        </p:nvSpPr>
        <p:spPr bwMode="auto">
          <a:xfrm>
            <a:off x="4111625" y="4740275"/>
            <a:ext cx="1054100" cy="307742"/>
          </a:xfrm>
          <a:prstGeom prst="rect">
            <a:avLst/>
          </a:prstGeom>
          <a:noFill/>
          <a:ln w="9525">
            <a:noFill/>
            <a:miter lim="800000"/>
            <a:headEnd/>
            <a:tailEnd/>
          </a:ln>
        </p:spPr>
        <p:txBody>
          <a:bodyPr lIns="91405" tIns="45703" rIns="91405" bIns="45703">
            <a:spAutoFit/>
          </a:bodyPr>
          <a:lstStyle/>
          <a:p>
            <a:pPr algn="ctr"/>
            <a:r>
              <a:rPr lang="en-US" sz="700" b="1"/>
              <a:t>STRUCTURAL</a:t>
            </a:r>
          </a:p>
          <a:p>
            <a:pPr algn="ctr"/>
            <a:r>
              <a:rPr lang="en-US" sz="700" b="1">
                <a:solidFill>
                  <a:schemeClr val="tx1"/>
                </a:solidFill>
              </a:rPr>
              <a:t>ENGINEERS</a:t>
            </a:r>
          </a:p>
        </p:txBody>
      </p:sp>
      <p:sp>
        <p:nvSpPr>
          <p:cNvPr id="13316" name="Text Box 4"/>
          <p:cNvSpPr txBox="1">
            <a:spLocks noChangeArrowheads="1"/>
          </p:cNvSpPr>
          <p:nvPr/>
        </p:nvSpPr>
        <p:spPr bwMode="auto">
          <a:xfrm>
            <a:off x="725488" y="2798764"/>
            <a:ext cx="645744" cy="200476"/>
          </a:xfrm>
          <a:prstGeom prst="rect">
            <a:avLst/>
          </a:prstGeom>
          <a:noFill/>
          <a:ln w="9525">
            <a:noFill/>
            <a:miter lim="800000"/>
            <a:headEnd/>
            <a:tailEnd/>
          </a:ln>
        </p:spPr>
        <p:txBody>
          <a:bodyPr wrap="none" lIns="91405" tIns="45703" rIns="91405" bIns="45703">
            <a:spAutoFit/>
          </a:bodyPr>
          <a:lstStyle/>
          <a:p>
            <a:pPr algn="ctr"/>
            <a:r>
              <a:rPr lang="en-US" sz="700" b="1">
                <a:solidFill>
                  <a:schemeClr val="tx1"/>
                </a:solidFill>
              </a:rPr>
              <a:t>BUILDERS</a:t>
            </a:r>
          </a:p>
        </p:txBody>
      </p:sp>
      <p:sp>
        <p:nvSpPr>
          <p:cNvPr id="13317" name="Text Box 5"/>
          <p:cNvSpPr txBox="1">
            <a:spLocks noChangeArrowheads="1"/>
          </p:cNvSpPr>
          <p:nvPr/>
        </p:nvSpPr>
        <p:spPr bwMode="auto">
          <a:xfrm>
            <a:off x="401638" y="5175250"/>
            <a:ext cx="1219200" cy="200476"/>
          </a:xfrm>
          <a:prstGeom prst="rect">
            <a:avLst/>
          </a:prstGeom>
          <a:noFill/>
          <a:ln w="9525">
            <a:noFill/>
            <a:miter lim="800000"/>
            <a:headEnd/>
            <a:tailEnd/>
          </a:ln>
        </p:spPr>
        <p:txBody>
          <a:bodyPr lIns="91405" tIns="45703" rIns="91405" bIns="45703">
            <a:spAutoFit/>
          </a:bodyPr>
          <a:lstStyle/>
          <a:p>
            <a:pPr algn="ctr"/>
            <a:r>
              <a:rPr lang="en-US" sz="700" b="1">
                <a:solidFill>
                  <a:schemeClr val="tx1"/>
                </a:solidFill>
              </a:rPr>
              <a:t>FABRICATORS</a:t>
            </a:r>
          </a:p>
        </p:txBody>
      </p:sp>
      <p:pic>
        <p:nvPicPr>
          <p:cNvPr id="1296392" name="blast analysis.avi">
            <a:hlinkClick r:id="" action="ppaction://media"/>
          </p:cNvPr>
          <p:cNvPicPr>
            <a:picLocks noRot="1" noChangeAspect="1" noChangeArrowheads="1"/>
          </p:cNvPicPr>
          <p:nvPr>
            <a:videoFile r:link="rId1"/>
          </p:nvPr>
        </p:nvPicPr>
        <p:blipFill>
          <a:blip r:embed="rId9"/>
          <a:srcRect/>
          <a:stretch>
            <a:fillRect/>
          </a:stretch>
        </p:blipFill>
        <p:spPr bwMode="auto">
          <a:xfrm>
            <a:off x="6827838" y="2695578"/>
            <a:ext cx="1630362" cy="1190625"/>
          </a:xfrm>
          <a:prstGeom prst="rect">
            <a:avLst/>
          </a:prstGeom>
          <a:noFill/>
          <a:ln w="9525">
            <a:solidFill>
              <a:schemeClr val="tx1"/>
            </a:solidFill>
            <a:miter lim="800000"/>
            <a:headEnd/>
            <a:tailEnd/>
          </a:ln>
        </p:spPr>
      </p:pic>
      <p:sp>
        <p:nvSpPr>
          <p:cNvPr id="13321" name="AutoShape 9"/>
          <p:cNvSpPr>
            <a:spLocks noChangeArrowheads="1"/>
          </p:cNvSpPr>
          <p:nvPr/>
        </p:nvSpPr>
        <p:spPr bwMode="auto">
          <a:xfrm>
            <a:off x="4449763" y="2636838"/>
            <a:ext cx="304800" cy="615950"/>
          </a:xfrm>
          <a:prstGeom prst="upDownArrow">
            <a:avLst>
              <a:gd name="adj1" fmla="val 50000"/>
              <a:gd name="adj2" fmla="val 53438"/>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22" name="AutoShape 10"/>
          <p:cNvSpPr>
            <a:spLocks noChangeArrowheads="1"/>
          </p:cNvSpPr>
          <p:nvPr/>
        </p:nvSpPr>
        <p:spPr bwMode="auto">
          <a:xfrm rot="5400000">
            <a:off x="6187282" y="4221956"/>
            <a:ext cx="304800" cy="814387"/>
          </a:xfrm>
          <a:prstGeom prst="upDownArrow">
            <a:avLst>
              <a:gd name="adj1" fmla="val 50000"/>
              <a:gd name="adj2" fmla="val 53437"/>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pic>
        <p:nvPicPr>
          <p:cNvPr id="1296395" name="fabrication.avi">
            <a:hlinkClick r:id="" action="ppaction://media"/>
          </p:cNvPr>
          <p:cNvPicPr>
            <a:picLocks noRot="1" noChangeAspect="1" noChangeArrowheads="1"/>
          </p:cNvPicPr>
          <p:nvPr>
            <a:videoFile r:link="rId2"/>
          </p:nvPr>
        </p:nvPicPr>
        <p:blipFill>
          <a:blip r:embed="rId10">
            <a:clrChange>
              <a:clrFrom>
                <a:srgbClr val="000000"/>
              </a:clrFrom>
              <a:clrTo>
                <a:srgbClr val="000000">
                  <a:alpha val="0"/>
                </a:srgbClr>
              </a:clrTo>
            </a:clrChange>
          </a:blip>
          <a:srcRect/>
          <a:stretch>
            <a:fillRect/>
          </a:stretch>
        </p:blipFill>
        <p:spPr bwMode="auto">
          <a:xfrm>
            <a:off x="395288" y="3865566"/>
            <a:ext cx="1409700" cy="1150937"/>
          </a:xfrm>
          <a:prstGeom prst="rect">
            <a:avLst/>
          </a:prstGeom>
          <a:noFill/>
          <a:ln w="9525">
            <a:noFill/>
            <a:miter lim="800000"/>
            <a:headEnd/>
            <a:tailEnd/>
          </a:ln>
        </p:spPr>
      </p:pic>
      <p:pic>
        <p:nvPicPr>
          <p:cNvPr id="1296396" name="animation.avi">
            <a:hlinkClick r:id="" action="ppaction://media"/>
          </p:cNvPr>
          <p:cNvPicPr>
            <a:picLocks noRot="1" noChangeAspect="1" noChangeArrowheads="1"/>
          </p:cNvPicPr>
          <p:nvPr>
            <a:videoFile r:link="rId3"/>
          </p:nvPr>
        </p:nvPicPr>
        <p:blipFill>
          <a:blip r:embed="rId11"/>
          <a:srcRect/>
          <a:stretch>
            <a:fillRect/>
          </a:stretch>
        </p:blipFill>
        <p:spPr bwMode="auto">
          <a:xfrm>
            <a:off x="6827841" y="4038601"/>
            <a:ext cx="1628775" cy="1174750"/>
          </a:xfrm>
          <a:prstGeom prst="rect">
            <a:avLst/>
          </a:prstGeom>
          <a:noFill/>
          <a:ln w="9525">
            <a:solidFill>
              <a:schemeClr val="tx1"/>
            </a:solidFill>
            <a:miter lim="800000"/>
            <a:headEnd/>
            <a:tailEnd/>
          </a:ln>
        </p:spPr>
      </p:pic>
      <p:pic>
        <p:nvPicPr>
          <p:cNvPr id="13325" name="Picture 13" descr="CC_GIF_Animation_3-1"/>
          <p:cNvPicPr>
            <a:picLocks noChangeAspect="1" noChangeArrowheads="1" noCrop="1"/>
          </p:cNvPicPr>
          <p:nvPr/>
        </p:nvPicPr>
        <p:blipFill>
          <a:blip r:embed="rId12"/>
          <a:srcRect/>
          <a:stretch>
            <a:fillRect/>
          </a:stretch>
        </p:blipFill>
        <p:spPr bwMode="auto">
          <a:xfrm>
            <a:off x="3352800" y="1082675"/>
            <a:ext cx="2497138" cy="1295400"/>
          </a:xfrm>
          <a:prstGeom prst="rect">
            <a:avLst/>
          </a:prstGeom>
          <a:noFill/>
          <a:ln w="9525">
            <a:noFill/>
            <a:miter lim="800000"/>
            <a:headEnd/>
            <a:tailEnd/>
          </a:ln>
        </p:spPr>
      </p:pic>
      <p:pic>
        <p:nvPicPr>
          <p:cNvPr id="13326" name="Picture 14"/>
          <p:cNvPicPr>
            <a:picLocks noChangeAspect="1" noChangeArrowheads="1"/>
          </p:cNvPicPr>
          <p:nvPr/>
        </p:nvPicPr>
        <p:blipFill>
          <a:blip r:embed="rId13"/>
          <a:srcRect/>
          <a:stretch>
            <a:fillRect/>
          </a:stretch>
        </p:blipFill>
        <p:spPr bwMode="auto">
          <a:xfrm>
            <a:off x="3354388" y="1033458"/>
            <a:ext cx="2495550" cy="1477962"/>
          </a:xfrm>
          <a:prstGeom prst="rect">
            <a:avLst/>
          </a:prstGeom>
          <a:noFill/>
          <a:ln w="9525">
            <a:solidFill>
              <a:schemeClr val="tx1"/>
            </a:solidFill>
            <a:miter lim="800000"/>
            <a:headEnd/>
            <a:tailEnd/>
          </a:ln>
        </p:spPr>
      </p:pic>
      <p:pic>
        <p:nvPicPr>
          <p:cNvPr id="13328" name="Picture 16" descr="eseq_5thMad"/>
          <p:cNvPicPr>
            <a:picLocks noChangeAspect="1" noChangeArrowheads="1" noCrop="1"/>
          </p:cNvPicPr>
          <p:nvPr/>
        </p:nvPicPr>
        <p:blipFill>
          <a:blip r:embed="rId14"/>
          <a:srcRect/>
          <a:stretch>
            <a:fillRect/>
          </a:stretch>
        </p:blipFill>
        <p:spPr bwMode="auto">
          <a:xfrm>
            <a:off x="547688" y="1379538"/>
            <a:ext cx="1098550" cy="1371600"/>
          </a:xfrm>
          <a:prstGeom prst="rect">
            <a:avLst/>
          </a:prstGeom>
          <a:noFill/>
          <a:ln w="9525">
            <a:noFill/>
            <a:miter lim="800000"/>
            <a:headEnd/>
            <a:tailEnd/>
          </a:ln>
        </p:spPr>
      </p:pic>
      <p:sp>
        <p:nvSpPr>
          <p:cNvPr id="13329" name="AutoShape 17"/>
          <p:cNvSpPr>
            <a:spLocks noChangeArrowheads="1"/>
          </p:cNvSpPr>
          <p:nvPr/>
        </p:nvSpPr>
        <p:spPr bwMode="auto">
          <a:xfrm>
            <a:off x="623889" y="3030538"/>
            <a:ext cx="485775" cy="685800"/>
          </a:xfrm>
          <a:prstGeom prst="upArrow">
            <a:avLst>
              <a:gd name="adj1" fmla="val 50000"/>
              <a:gd name="adj2" fmla="val 35294"/>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30" name="AutoShape 18"/>
          <p:cNvSpPr>
            <a:spLocks noChangeArrowheads="1"/>
          </p:cNvSpPr>
          <p:nvPr/>
        </p:nvSpPr>
        <p:spPr bwMode="auto">
          <a:xfrm rot="5400000">
            <a:off x="6192044" y="3021806"/>
            <a:ext cx="304800" cy="814388"/>
          </a:xfrm>
          <a:prstGeom prst="upDownArrow">
            <a:avLst>
              <a:gd name="adj1" fmla="val 50000"/>
              <a:gd name="adj2" fmla="val 53438"/>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32" name="AutoShape 24"/>
          <p:cNvSpPr>
            <a:spLocks noChangeArrowheads="1"/>
          </p:cNvSpPr>
          <p:nvPr/>
        </p:nvSpPr>
        <p:spPr bwMode="auto">
          <a:xfrm rot="5400000">
            <a:off x="2577307" y="4096544"/>
            <a:ext cx="304800" cy="814387"/>
          </a:xfrm>
          <a:prstGeom prst="upDownArrow">
            <a:avLst>
              <a:gd name="adj1" fmla="val 50000"/>
              <a:gd name="adj2" fmla="val 53437"/>
            </a:avLst>
          </a:prstGeom>
          <a:solidFill>
            <a:srgbClr val="808080"/>
          </a:solidFill>
          <a:ln w="9525">
            <a:solidFill>
              <a:schemeClr val="tx1"/>
            </a:solidFill>
            <a:miter lim="800000"/>
            <a:headEnd/>
            <a:tailEnd/>
          </a:ln>
        </p:spPr>
        <p:txBody>
          <a:bodyPr rot="10800000" vert="eaVert" wrap="none" lIns="91405" tIns="45703" rIns="91405" bIns="45703" anchor="ctr"/>
          <a:lstStyle/>
          <a:p>
            <a:endParaRPr lang="en-GB" sz="2000">
              <a:solidFill>
                <a:schemeClr val="tx1"/>
              </a:solidFill>
            </a:endParaRPr>
          </a:p>
        </p:txBody>
      </p:sp>
      <p:sp>
        <p:nvSpPr>
          <p:cNvPr id="13333" name="Text Box 29"/>
          <p:cNvSpPr txBox="1">
            <a:spLocks noChangeArrowheads="1"/>
          </p:cNvSpPr>
          <p:nvPr/>
        </p:nvSpPr>
        <p:spPr bwMode="auto">
          <a:xfrm>
            <a:off x="6157915" y="1954209"/>
            <a:ext cx="1457380"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oordination</a:t>
            </a:r>
          </a:p>
        </p:txBody>
      </p:sp>
      <p:sp>
        <p:nvSpPr>
          <p:cNvPr id="13334" name="Text Box 30"/>
          <p:cNvSpPr txBox="1">
            <a:spLocks noChangeArrowheads="1"/>
          </p:cNvSpPr>
          <p:nvPr/>
        </p:nvSpPr>
        <p:spPr bwMode="auto">
          <a:xfrm>
            <a:off x="6929440" y="5300664"/>
            <a:ext cx="1410893"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alculations</a:t>
            </a:r>
          </a:p>
        </p:txBody>
      </p:sp>
      <p:sp>
        <p:nvSpPr>
          <p:cNvPr id="13335" name="Text Box 31"/>
          <p:cNvSpPr txBox="1">
            <a:spLocks noChangeArrowheads="1"/>
          </p:cNvSpPr>
          <p:nvPr/>
        </p:nvSpPr>
        <p:spPr bwMode="auto">
          <a:xfrm>
            <a:off x="242350" y="5715017"/>
            <a:ext cx="2632075" cy="523186"/>
          </a:xfrm>
          <a:prstGeom prst="rect">
            <a:avLst/>
          </a:prstGeom>
          <a:noFill/>
          <a:ln w="25400">
            <a:solidFill>
              <a:srgbClr val="FF0000"/>
            </a:solidFill>
            <a:miter lim="800000"/>
            <a:headEnd/>
            <a:tailEnd/>
          </a:ln>
        </p:spPr>
        <p:txBody>
          <a:bodyPr wrap="square" lIns="91405" tIns="45703" rIns="91405" bIns="45703">
            <a:spAutoFit/>
          </a:bodyPr>
          <a:lstStyle/>
          <a:p>
            <a:pPr algn="ctr"/>
            <a:r>
              <a:rPr lang="en-US" sz="2800" b="1" i="1" u="sng">
                <a:solidFill>
                  <a:srgbClr val="EB2A03"/>
                </a:solidFill>
              </a:rPr>
              <a:t>C</a:t>
            </a:r>
            <a:r>
              <a:rPr lang="en-US" sz="1600">
                <a:solidFill>
                  <a:schemeClr val="tx1"/>
                </a:solidFill>
              </a:rPr>
              <a:t>onstruction Documents</a:t>
            </a:r>
          </a:p>
        </p:txBody>
      </p:sp>
      <p:sp>
        <p:nvSpPr>
          <p:cNvPr id="13336" name="Text Box 32"/>
          <p:cNvSpPr txBox="1">
            <a:spLocks noChangeArrowheads="1"/>
          </p:cNvSpPr>
          <p:nvPr/>
        </p:nvSpPr>
        <p:spPr bwMode="auto">
          <a:xfrm>
            <a:off x="1343026" y="3028952"/>
            <a:ext cx="1447762"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onstruction</a:t>
            </a:r>
          </a:p>
        </p:txBody>
      </p:sp>
      <p:sp>
        <p:nvSpPr>
          <p:cNvPr id="13337" name="Text Box 33"/>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pic>
        <p:nvPicPr>
          <p:cNvPr id="1296391" name="conference structure.avi">
            <a:hlinkClick r:id="" action="ppaction://media"/>
          </p:cNvPr>
          <p:cNvPicPr>
            <a:picLocks noRot="1" noChangeAspect="1" noChangeArrowheads="1"/>
          </p:cNvPicPr>
          <p:nvPr>
            <a:videoFile r:link="rId4"/>
          </p:nvPr>
        </p:nvPicPr>
        <p:blipFill>
          <a:blip r:embed="rId15"/>
          <a:srcRect/>
          <a:stretch>
            <a:fillRect/>
          </a:stretch>
        </p:blipFill>
        <p:spPr bwMode="auto">
          <a:xfrm>
            <a:off x="3354388" y="3286125"/>
            <a:ext cx="2495550" cy="1417638"/>
          </a:xfrm>
          <a:prstGeom prst="rect">
            <a:avLst/>
          </a:prstGeom>
          <a:noFill/>
          <a:ln w="9525">
            <a:solidFill>
              <a:schemeClr val="tx1"/>
            </a:solidFill>
            <a:miter lim="800000"/>
            <a:headEnd/>
            <a:tailEnd/>
          </a:ln>
        </p:spPr>
      </p:pic>
      <p:sp>
        <p:nvSpPr>
          <p:cNvPr id="30" name="Title 29"/>
          <p:cNvSpPr>
            <a:spLocks noGrp="1"/>
          </p:cNvSpPr>
          <p:nvPr>
            <p:ph type="title" idx="4294967295"/>
          </p:nvPr>
        </p:nvSpPr>
        <p:spPr>
          <a:xfrm>
            <a:off x="242350" y="136528"/>
            <a:ext cx="8444453" cy="896933"/>
          </a:xfrm>
          <a:prstGeom prst="rect">
            <a:avLst/>
          </a:prstGeom>
        </p:spPr>
        <p:txBody>
          <a:bodyPr lIns="91405" tIns="45703" rIns="91405" bIns="45703"/>
          <a:lstStyle/>
          <a:p>
            <a:pPr algn="l" rtl="0" fontAlgn="base"/>
            <a:r>
              <a:rPr lang="en-US" sz="4400" dirty="0" smtClean="0">
                <a:ea typeface="+mn-ea"/>
                <a:cs typeface="+mn-cs"/>
              </a:rPr>
              <a:t>Structural BIM Workflow:</a:t>
            </a:r>
            <a:r>
              <a:rPr lang="en-US" sz="4400" b="1" dirty="0" smtClean="0">
                <a:ea typeface="+mn-ea"/>
                <a:cs typeface="+mn-cs"/>
              </a:rPr>
              <a:t> </a:t>
            </a:r>
            <a:r>
              <a:rPr lang="en-US" sz="4400" b="1" i="1" u="sng" dirty="0" smtClean="0">
                <a:solidFill>
                  <a:schemeClr val="accent2"/>
                </a:solidFill>
                <a:ea typeface="+mn-ea"/>
                <a:cs typeface="+mn-cs"/>
              </a:rPr>
              <a:t>The 4 Cs</a:t>
            </a:r>
            <a:r>
              <a:rPr lang="en-US" sz="4400" b="1" i="1" u="sng" dirty="0" smtClean="0">
                <a:solidFill>
                  <a:schemeClr val="bg1"/>
                </a:solidFill>
                <a:ea typeface="+mn-ea"/>
                <a:cs typeface="+mn-cs"/>
              </a:rPr>
              <a:t> </a:t>
            </a:r>
            <a:endParaRPr lang="en-GB" dirty="0"/>
          </a:p>
        </p:txBody>
      </p:sp>
    </p:spTree>
  </p:cSld>
  <p:clrMapOvr>
    <a:masterClrMapping/>
  </p:clrMapOvr>
  <p:transition/>
  <p:timing>
    <p:tnLst>
      <p:par>
        <p:cTn id="1" dur="indefinite" restart="never" nodeType="tmRoot">
          <p:childTnLst>
            <p:video>
              <p:cMediaNode>
                <p:cTn id="2" repeatCount="indefinite" fill="hold" display="0">
                  <p:stCondLst>
                    <p:cond delay="indefinite"/>
                  </p:stCondLst>
                  <p:endCondLst>
                    <p:cond evt="onNext" delay="0">
                      <p:tgtEl>
                        <p:sldTgt/>
                      </p:tgtEl>
                    </p:cond>
                    <p:cond evt="onPrev" delay="0">
                      <p:tgtEl>
                        <p:sldTgt/>
                      </p:tgtEl>
                    </p:cond>
                  </p:endCondLst>
                </p:cTn>
                <p:tgtEl>
                  <p:spTgt spid="1296391"/>
                </p:tgtEl>
              </p:cMediaNode>
            </p:video>
            <p:video>
              <p:cMediaNode>
                <p:cTn id="3" repeatCount="indefinite" fill="hold" display="0">
                  <p:stCondLst>
                    <p:cond delay="indefinite"/>
                  </p:stCondLst>
                  <p:endCondLst>
                    <p:cond evt="onNext" delay="0">
                      <p:tgtEl>
                        <p:sldTgt/>
                      </p:tgtEl>
                    </p:cond>
                    <p:cond evt="onPrev" delay="0">
                      <p:tgtEl>
                        <p:sldTgt/>
                      </p:tgtEl>
                    </p:cond>
                  </p:endCondLst>
                </p:cTn>
                <p:tgtEl>
                  <p:spTgt spid="1296392"/>
                </p:tgtEl>
              </p:cMediaNode>
            </p:video>
            <p:video>
              <p:cMediaNode>
                <p:cTn id="4" repeatCount="indefinite" fill="hold" display="0">
                  <p:stCondLst>
                    <p:cond delay="indefinite"/>
                  </p:stCondLst>
                  <p:endCondLst>
                    <p:cond evt="onNext" delay="0">
                      <p:tgtEl>
                        <p:sldTgt/>
                      </p:tgtEl>
                    </p:cond>
                    <p:cond evt="onPrev" delay="0">
                      <p:tgtEl>
                        <p:sldTgt/>
                      </p:tgtEl>
                    </p:cond>
                  </p:endCondLst>
                </p:cTn>
                <p:tgtEl>
                  <p:spTgt spid="1296395"/>
                </p:tgtEl>
              </p:cMediaNode>
            </p:video>
            <p:video>
              <p:cMediaNode>
                <p:cTn id="5" repeatCount="indefinite" fill="hold" display="0">
                  <p:stCondLst>
                    <p:cond delay="indefinite"/>
                  </p:stCondLst>
                  <p:endCondLst>
                    <p:cond evt="onNext" delay="0">
                      <p:tgtEl>
                        <p:sldTgt/>
                      </p:tgtEl>
                    </p:cond>
                    <p:cond evt="onPrev" delay="0">
                      <p:tgtEl>
                        <p:sldTgt/>
                      </p:tgtEl>
                    </p:cond>
                  </p:endCondLst>
                </p:cTn>
                <p:tgtEl>
                  <p:spTgt spid="1296396"/>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3730" y="357174"/>
            <a:ext cx="8878865" cy="857248"/>
          </a:xfrm>
          <a:prstGeom prst="rect">
            <a:avLst/>
          </a:prstGeom>
        </p:spPr>
        <p:txBody>
          <a:bodyPr lIns="91405" tIns="45703" rIns="91405" bIns="45703"/>
          <a:lstStyle/>
          <a:p>
            <a:pPr algn="l" eaLnBrk="1" hangingPunct="1"/>
            <a:r>
              <a:rPr lang="en-US" sz="4000" smtClean="0"/>
              <a:t>Application Development  Opportunities</a:t>
            </a:r>
            <a:endParaRPr lang="en-US" sz="4000" dirty="0" smtClean="0"/>
          </a:p>
        </p:txBody>
      </p:sp>
      <p:sp>
        <p:nvSpPr>
          <p:cNvPr id="14339" name="KMA4F595B"/>
          <p:cNvSpPr>
            <a:spLocks noChangeArrowheads="1"/>
          </p:cNvSpPr>
          <p:nvPr>
            <p:custDataLst>
              <p:tags r:id="rId1"/>
            </p:custDataLst>
          </p:nvPr>
        </p:nvSpPr>
        <p:spPr bwMode="auto">
          <a:xfrm>
            <a:off x="295278" y="1247775"/>
            <a:ext cx="8162925" cy="4793620"/>
          </a:xfrm>
          <a:prstGeom prst="rect">
            <a:avLst/>
          </a:prstGeom>
          <a:noFill/>
          <a:ln w="9525">
            <a:noFill/>
            <a:miter lim="800000"/>
            <a:headEnd/>
            <a:tailEnd/>
          </a:ln>
        </p:spPr>
        <p:txBody>
          <a:bodyPr lIns="0" tIns="0" rIns="0" bIns="0">
            <a:spAutoFit/>
          </a:bodyPr>
          <a:lstStyle/>
          <a:p>
            <a:pPr marL="266602" indent="-266602">
              <a:spcBef>
                <a:spcPct val="15000"/>
              </a:spcBef>
              <a:buFont typeface="Wingdings" pitchFamily="2" charset="2"/>
              <a:buChar char="§"/>
            </a:pPr>
            <a:r>
              <a:rPr lang="en-US" sz="2400">
                <a:solidFill>
                  <a:schemeClr val="tx1"/>
                </a:solidFill>
              </a:rPr>
              <a:t>Integration of analysis and design software</a:t>
            </a:r>
          </a:p>
          <a:p>
            <a:pPr marL="266602" indent="-266602">
              <a:spcBef>
                <a:spcPct val="15000"/>
              </a:spcBef>
              <a:buFont typeface="Wingdings" pitchFamily="2" charset="2"/>
              <a:buChar char="§"/>
            </a:pPr>
            <a:r>
              <a:rPr lang="en-US" sz="2400">
                <a:solidFill>
                  <a:schemeClr val="tx1"/>
                </a:solidFill>
              </a:rPr>
              <a:t>Automatic modeling</a:t>
            </a:r>
          </a:p>
          <a:p>
            <a:pPr marL="715699" lvl="1" indent="-258667">
              <a:spcBef>
                <a:spcPct val="15000"/>
              </a:spcBef>
              <a:buFont typeface="Wingdings" pitchFamily="2" charset="2"/>
              <a:buChar char="§"/>
            </a:pPr>
            <a:r>
              <a:rPr lang="en-US" sz="2000">
                <a:solidFill>
                  <a:schemeClr val="tx1"/>
                </a:solidFill>
              </a:rPr>
              <a:t>Reinforcement</a:t>
            </a:r>
          </a:p>
          <a:p>
            <a:pPr marL="715699" lvl="1" indent="-258667">
              <a:spcBef>
                <a:spcPct val="15000"/>
              </a:spcBef>
              <a:buFont typeface="Wingdings" pitchFamily="2" charset="2"/>
              <a:buChar char="§"/>
            </a:pPr>
            <a:r>
              <a:rPr lang="en-US" sz="2000">
                <a:solidFill>
                  <a:schemeClr val="tx1"/>
                </a:solidFill>
              </a:rPr>
              <a:t>Framing</a:t>
            </a:r>
          </a:p>
          <a:p>
            <a:pPr marL="715699" lvl="1" indent="-258667">
              <a:spcBef>
                <a:spcPct val="15000"/>
              </a:spcBef>
              <a:buFont typeface="Wingdings" pitchFamily="2" charset="2"/>
              <a:buChar char="§"/>
            </a:pPr>
            <a:r>
              <a:rPr lang="en-US" sz="2000">
                <a:solidFill>
                  <a:schemeClr val="tx1"/>
                </a:solidFill>
              </a:rPr>
              <a:t>Connections (Steel, precast)</a:t>
            </a:r>
          </a:p>
          <a:p>
            <a:pPr marL="715699" lvl="1" indent="-258667">
              <a:spcBef>
                <a:spcPct val="15000"/>
              </a:spcBef>
              <a:buFont typeface="Wingdings" pitchFamily="2" charset="2"/>
              <a:buChar char="§"/>
            </a:pPr>
            <a:r>
              <a:rPr lang="en-US" sz="2000">
                <a:solidFill>
                  <a:schemeClr val="tx1"/>
                </a:solidFill>
              </a:rPr>
              <a:t>Portal frames</a:t>
            </a:r>
          </a:p>
          <a:p>
            <a:pPr marL="715699" lvl="1" indent="-258667">
              <a:spcBef>
                <a:spcPct val="15000"/>
              </a:spcBef>
              <a:buFont typeface="Wingdings" pitchFamily="2" charset="2"/>
              <a:buChar char="§"/>
            </a:pPr>
            <a:r>
              <a:rPr lang="en-US" sz="2000">
                <a:solidFill>
                  <a:schemeClr val="tx1"/>
                </a:solidFill>
              </a:rPr>
              <a:t>Bridge/tunnels</a:t>
            </a:r>
          </a:p>
          <a:p>
            <a:pPr marL="715699" lvl="1" indent="-258667">
              <a:spcBef>
                <a:spcPct val="15000"/>
              </a:spcBef>
              <a:buFont typeface="Wingdings" pitchFamily="2" charset="2"/>
              <a:buChar char="§"/>
            </a:pPr>
            <a:r>
              <a:rPr lang="en-US" sz="2000">
                <a:solidFill>
                  <a:schemeClr val="tx1"/>
                </a:solidFill>
              </a:rPr>
              <a:t>Special structures (towers, retaining walls)</a:t>
            </a:r>
          </a:p>
          <a:p>
            <a:pPr marL="266602" indent="-266602">
              <a:spcBef>
                <a:spcPct val="15000"/>
              </a:spcBef>
              <a:buFont typeface="Wingdings" pitchFamily="2" charset="2"/>
              <a:buChar char="§"/>
            </a:pPr>
            <a:r>
              <a:rPr lang="en-US" sz="2400">
                <a:solidFill>
                  <a:schemeClr val="tx1"/>
                </a:solidFill>
              </a:rPr>
              <a:t>Data exchange (with other AutoCAD based applications)</a:t>
            </a:r>
          </a:p>
          <a:p>
            <a:pPr marL="266602" indent="-266602">
              <a:spcBef>
                <a:spcPct val="15000"/>
              </a:spcBef>
              <a:buFont typeface="Wingdings" pitchFamily="2" charset="2"/>
              <a:buChar char="§"/>
            </a:pPr>
            <a:r>
              <a:rPr lang="en-US" sz="2400">
                <a:solidFill>
                  <a:schemeClr val="tx1"/>
                </a:solidFill>
              </a:rPr>
              <a:t>Scheduling</a:t>
            </a:r>
          </a:p>
          <a:p>
            <a:pPr marL="266602" indent="-266602">
              <a:spcBef>
                <a:spcPct val="15000"/>
              </a:spcBef>
              <a:buFont typeface="Wingdings" pitchFamily="2" charset="2"/>
              <a:buChar char="§"/>
            </a:pPr>
            <a:r>
              <a:rPr lang="en-US" sz="2400">
                <a:solidFill>
                  <a:schemeClr val="tx1"/>
                </a:solidFill>
              </a:rPr>
              <a:t>Drawing automation</a:t>
            </a:r>
          </a:p>
          <a:p>
            <a:pPr marL="266602" indent="-266602">
              <a:spcBef>
                <a:spcPct val="15000"/>
              </a:spcBef>
              <a:buFont typeface="Wingdings" pitchFamily="2" charset="2"/>
              <a:buChar char="§"/>
            </a:pPr>
            <a:r>
              <a:rPr lang="en-US" sz="2400">
                <a:solidFill>
                  <a:schemeClr val="tx1"/>
                </a:solidFill>
              </a:rPr>
              <a:t>…</a:t>
            </a:r>
          </a:p>
        </p:txBody>
      </p:sp>
      <p:sp>
        <p:nvSpPr>
          <p:cNvPr id="1434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idx="4294967295"/>
          </p:nvPr>
        </p:nvSpPr>
        <p:spPr>
          <a:xfrm>
            <a:off x="193730" y="357168"/>
            <a:ext cx="8878865" cy="863583"/>
          </a:xfrm>
          <a:prstGeom prst="rect">
            <a:avLst/>
          </a:prstGeom>
        </p:spPr>
        <p:txBody>
          <a:bodyPr lIns="91405" tIns="45703" rIns="91405" bIns="45703"/>
          <a:lstStyle/>
          <a:p>
            <a:pPr algn="l"/>
            <a:r>
              <a:rPr lang="en-US" sz="4000" smtClean="0"/>
              <a:t>Application Development  Opportunities</a:t>
            </a:r>
            <a:endParaRPr lang="en-US" sz="4000" dirty="0" smtClean="0"/>
          </a:p>
        </p:txBody>
      </p:sp>
      <p:sp>
        <p:nvSpPr>
          <p:cNvPr id="15363" name="KMA4F595B"/>
          <p:cNvSpPr>
            <a:spLocks noChangeArrowheads="1"/>
          </p:cNvSpPr>
          <p:nvPr>
            <p:custDataLst>
              <p:tags r:id="rId1"/>
            </p:custDataLst>
          </p:nvPr>
        </p:nvSpPr>
        <p:spPr bwMode="auto">
          <a:xfrm>
            <a:off x="295278" y="1247775"/>
            <a:ext cx="8162925" cy="4687437"/>
          </a:xfrm>
          <a:prstGeom prst="rect">
            <a:avLst/>
          </a:prstGeom>
          <a:noFill/>
          <a:ln w="9525">
            <a:noFill/>
            <a:miter lim="800000"/>
            <a:headEnd/>
            <a:tailEnd/>
          </a:ln>
        </p:spPr>
        <p:txBody>
          <a:bodyPr lIns="0" tIns="0" rIns="0" bIns="0">
            <a:spAutoFit/>
          </a:bodyPr>
          <a:lstStyle/>
          <a:p>
            <a:pPr marL="266602" indent="-266602">
              <a:spcBef>
                <a:spcPct val="15000"/>
              </a:spcBef>
              <a:buFont typeface="Wingdings" pitchFamily="2" charset="2"/>
              <a:buChar char="§"/>
            </a:pPr>
            <a:r>
              <a:rPr lang="en-US" sz="2400">
                <a:solidFill>
                  <a:schemeClr val="folHlink"/>
                </a:solidFill>
              </a:rPr>
              <a:t>Integration of analysis and design software</a:t>
            </a:r>
          </a:p>
          <a:p>
            <a:pPr marL="266602" indent="-266602">
              <a:spcBef>
                <a:spcPct val="15000"/>
              </a:spcBef>
              <a:buFont typeface="Wingdings" pitchFamily="2" charset="2"/>
              <a:buChar char="§"/>
            </a:pPr>
            <a:r>
              <a:rPr lang="en-US" sz="2400">
                <a:solidFill>
                  <a:schemeClr val="tx1"/>
                </a:solidFill>
              </a:rPr>
              <a:t>Automatic modeling</a:t>
            </a:r>
          </a:p>
          <a:p>
            <a:pPr marL="715699" lvl="1" indent="-258667">
              <a:spcBef>
                <a:spcPct val="15000"/>
              </a:spcBef>
              <a:buFont typeface="Wingdings" pitchFamily="2" charset="2"/>
              <a:buChar char="§"/>
            </a:pPr>
            <a:r>
              <a:rPr lang="en-US" sz="2000">
                <a:solidFill>
                  <a:schemeClr val="folHlink"/>
                </a:solidFill>
              </a:rPr>
              <a:t>Reinforcement</a:t>
            </a:r>
          </a:p>
          <a:p>
            <a:pPr marL="715699" lvl="1" indent="-258667">
              <a:spcBef>
                <a:spcPct val="15000"/>
              </a:spcBef>
              <a:buFont typeface="Wingdings" pitchFamily="2" charset="2"/>
              <a:buChar char="§"/>
            </a:pPr>
            <a:r>
              <a:rPr lang="en-US" sz="2000">
                <a:solidFill>
                  <a:schemeClr val="tx1"/>
                </a:solidFill>
              </a:rPr>
              <a:t>Framing</a:t>
            </a:r>
          </a:p>
          <a:p>
            <a:pPr marL="715699" lvl="1" indent="-258667">
              <a:spcBef>
                <a:spcPct val="15000"/>
              </a:spcBef>
              <a:buFont typeface="Wingdings" pitchFamily="2" charset="2"/>
              <a:buChar char="§"/>
            </a:pPr>
            <a:r>
              <a:rPr lang="en-US" sz="2000">
                <a:solidFill>
                  <a:schemeClr val="tx1"/>
                </a:solidFill>
              </a:rPr>
              <a:t>Connections (Steel, precast)</a:t>
            </a:r>
          </a:p>
          <a:p>
            <a:pPr marL="715699" lvl="1" indent="-258667">
              <a:spcBef>
                <a:spcPct val="15000"/>
              </a:spcBef>
              <a:buFont typeface="Wingdings" pitchFamily="2" charset="2"/>
              <a:buChar char="§"/>
            </a:pPr>
            <a:r>
              <a:rPr lang="en-US" sz="2000">
                <a:solidFill>
                  <a:schemeClr val="tx1"/>
                </a:solidFill>
              </a:rPr>
              <a:t>Portal frames</a:t>
            </a:r>
          </a:p>
          <a:p>
            <a:pPr marL="715699" lvl="1" indent="-258667">
              <a:spcBef>
                <a:spcPct val="15000"/>
              </a:spcBef>
              <a:buFont typeface="Wingdings" pitchFamily="2" charset="2"/>
              <a:buChar char="§"/>
            </a:pPr>
            <a:r>
              <a:rPr lang="en-US" sz="2000">
                <a:solidFill>
                  <a:schemeClr val="tx1"/>
                </a:solidFill>
              </a:rPr>
              <a:t>Bridge/tunnels</a:t>
            </a:r>
          </a:p>
          <a:p>
            <a:pPr marL="715699" lvl="1" indent="-258667">
              <a:spcBef>
                <a:spcPct val="15000"/>
              </a:spcBef>
              <a:buFont typeface="Wingdings" pitchFamily="2" charset="2"/>
              <a:buChar char="§"/>
            </a:pPr>
            <a:r>
              <a:rPr lang="en-US" sz="2000">
                <a:solidFill>
                  <a:schemeClr val="tx1"/>
                </a:solidFill>
              </a:rPr>
              <a:t>Special structures (towers, retaining walls)</a:t>
            </a:r>
          </a:p>
          <a:p>
            <a:pPr marL="266602" indent="-266602">
              <a:spcBef>
                <a:spcPct val="15000"/>
              </a:spcBef>
              <a:buFont typeface="Wingdings" pitchFamily="2" charset="2"/>
              <a:buChar char="§"/>
            </a:pPr>
            <a:r>
              <a:rPr lang="en-US" sz="2400">
                <a:solidFill>
                  <a:schemeClr val="tx1"/>
                </a:solidFill>
              </a:rPr>
              <a:t>Data exchange (with other AutoCAD based applications)</a:t>
            </a:r>
          </a:p>
          <a:p>
            <a:pPr marL="266602" indent="-266602">
              <a:spcBef>
                <a:spcPct val="15000"/>
              </a:spcBef>
              <a:buFont typeface="Wingdings" pitchFamily="2" charset="2"/>
              <a:buChar char="§"/>
            </a:pPr>
            <a:r>
              <a:rPr lang="en-US" sz="2400">
                <a:solidFill>
                  <a:schemeClr val="tx1"/>
                </a:solidFill>
              </a:rPr>
              <a:t>Scheduling</a:t>
            </a:r>
          </a:p>
          <a:p>
            <a:pPr marL="266602" indent="-266602">
              <a:spcBef>
                <a:spcPct val="15000"/>
              </a:spcBef>
              <a:buFont typeface="Wingdings" pitchFamily="2" charset="2"/>
              <a:buChar char="§"/>
            </a:pPr>
            <a:r>
              <a:rPr lang="en-US" sz="2400">
                <a:solidFill>
                  <a:schemeClr val="folHlink"/>
                </a:solidFill>
              </a:rPr>
              <a:t>Drawing automation</a:t>
            </a:r>
          </a:p>
          <a:p>
            <a:pPr marL="266602" indent="-266602">
              <a:spcBef>
                <a:spcPct val="15000"/>
              </a:spcBef>
              <a:buFont typeface="Wingdings" pitchFamily="2" charset="2"/>
              <a:buChar char="§"/>
            </a:pPr>
            <a:r>
              <a:rPr lang="en-US" sz="2400">
                <a:solidFill>
                  <a:schemeClr val="tx1"/>
                </a:solidFill>
              </a:rPr>
              <a:t>…</a:t>
            </a:r>
          </a:p>
          <a:p>
            <a:pPr marL="266602" indent="-266602">
              <a:spcBef>
                <a:spcPct val="15000"/>
              </a:spcBef>
              <a:buFont typeface="Wingdings" pitchFamily="2" charset="2"/>
              <a:buChar char="§"/>
            </a:pPr>
            <a:endParaRPr lang="en-US" sz="400"/>
          </a:p>
        </p:txBody>
      </p:sp>
      <p:sp>
        <p:nvSpPr>
          <p:cNvPr id="1536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142852"/>
            <a:ext cx="9036050" cy="785818"/>
          </a:xfrm>
        </p:spPr>
        <p:txBody>
          <a:bodyPr/>
          <a:lstStyle/>
          <a:p>
            <a:pPr eaLnBrk="1" hangingPunct="1"/>
            <a:r>
              <a:rPr lang="en-GB" dirty="0" smtClean="0"/>
              <a:t>Comparison with Revit Architecture</a:t>
            </a:r>
          </a:p>
        </p:txBody>
      </p:sp>
      <p:sp>
        <p:nvSpPr>
          <p:cNvPr id="16387" name="Rectangle 3"/>
          <p:cNvSpPr>
            <a:spLocks noGrp="1" noChangeArrowheads="1"/>
          </p:cNvSpPr>
          <p:nvPr>
            <p:ph idx="1"/>
          </p:nvPr>
        </p:nvSpPr>
        <p:spPr>
          <a:xfrm>
            <a:off x="319089" y="1000108"/>
            <a:ext cx="7681912" cy="4999037"/>
          </a:xfrm>
        </p:spPr>
        <p:txBody>
          <a:bodyPr/>
          <a:lstStyle/>
          <a:p>
            <a:pPr marL="342774" lvl="1" indent="-228516">
              <a:spcBef>
                <a:spcPts val="0"/>
              </a:spcBef>
              <a:buNone/>
            </a:pPr>
            <a:r>
              <a:rPr lang="en-GB" sz="3200" dirty="0" smtClean="0"/>
              <a:t>General User Interface</a:t>
            </a:r>
          </a:p>
          <a:p>
            <a:pPr marL="536377" lvl="1" indent="-272950">
              <a:spcBef>
                <a:spcPts val="0"/>
              </a:spcBef>
            </a:pPr>
            <a:r>
              <a:rPr lang="en-GB" dirty="0" smtClean="0"/>
              <a:t>Command organization</a:t>
            </a:r>
          </a:p>
          <a:p>
            <a:pPr marL="536377" lvl="1" indent="-272950">
              <a:spcBef>
                <a:spcPts val="0"/>
              </a:spcBef>
            </a:pPr>
            <a:r>
              <a:rPr lang="en-GB" dirty="0" smtClean="0"/>
              <a:t>Category filtering</a:t>
            </a:r>
          </a:p>
          <a:p>
            <a:pPr marL="342774" lvl="1" indent="-228516">
              <a:spcBef>
                <a:spcPts val="1200"/>
              </a:spcBef>
              <a:buNone/>
            </a:pPr>
            <a:r>
              <a:rPr lang="en-GB" sz="3200" dirty="0" smtClean="0"/>
              <a:t>Functionality added</a:t>
            </a:r>
          </a:p>
          <a:p>
            <a:pPr marL="536377" lvl="1" indent="-272950">
              <a:spcBef>
                <a:spcPts val="0"/>
              </a:spcBef>
            </a:pPr>
            <a:r>
              <a:rPr lang="en-GB" dirty="0" smtClean="0"/>
              <a:t>Analytical model (generation and adjustment)</a:t>
            </a:r>
          </a:p>
          <a:p>
            <a:pPr marL="536377" lvl="1" indent="-272950">
              <a:spcBef>
                <a:spcPts val="0"/>
              </a:spcBef>
            </a:pPr>
            <a:r>
              <a:rPr lang="en-GB" smtClean="0"/>
              <a:t>Load modelling</a:t>
            </a:r>
          </a:p>
          <a:p>
            <a:pPr marL="536377" lvl="1" indent="-272950">
              <a:spcBef>
                <a:spcPts val="0"/>
              </a:spcBef>
            </a:pPr>
            <a:r>
              <a:rPr lang="en-GB" smtClean="0"/>
              <a:t>API specific model and load objects</a:t>
            </a:r>
            <a:endParaRPr lang="en-GB" dirty="0" smtClean="0"/>
          </a:p>
          <a:p>
            <a:pPr marL="536377" lvl="1" indent="-272950">
              <a:spcBef>
                <a:spcPts val="0"/>
              </a:spcBef>
            </a:pPr>
            <a:r>
              <a:rPr lang="en-GB" dirty="0" smtClean="0"/>
              <a:t>Rebar modelling</a:t>
            </a:r>
          </a:p>
          <a:p>
            <a:pPr marL="536377" lvl="1" indent="-272950">
              <a:spcBef>
                <a:spcPts val="0"/>
              </a:spcBef>
            </a:pPr>
            <a:r>
              <a:rPr lang="en-GB" dirty="0" smtClean="0"/>
              <a:t>Composite metal deck</a:t>
            </a:r>
          </a:p>
          <a:p>
            <a:pPr marL="536377" lvl="1" indent="-272950">
              <a:spcBef>
                <a:spcPts val="0"/>
              </a:spcBef>
            </a:pPr>
            <a:r>
              <a:rPr lang="en-GB" dirty="0" smtClean="0"/>
              <a:t>Graphical column schedule</a:t>
            </a:r>
          </a:p>
          <a:p>
            <a:pPr marL="536377" lvl="1" indent="-272950">
              <a:spcBef>
                <a:spcPts val="0"/>
              </a:spcBef>
            </a:pPr>
            <a:r>
              <a:rPr lang="en-GB" dirty="0" smtClean="0"/>
              <a:t>...</a:t>
            </a:r>
          </a:p>
        </p:txBody>
      </p:sp>
      <p:sp>
        <p:nvSpPr>
          <p:cNvPr id="1638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136525"/>
            <a:ext cx="9036050" cy="1143000"/>
          </a:xfrm>
        </p:spPr>
        <p:txBody>
          <a:bodyPr/>
          <a:lstStyle/>
          <a:p>
            <a:pPr eaLnBrk="1" hangingPunct="1"/>
            <a:r>
              <a:rPr lang="en-GB" dirty="0" smtClean="0"/>
              <a:t>Comparison with Revit Architecture</a:t>
            </a:r>
          </a:p>
        </p:txBody>
      </p:sp>
      <p:sp>
        <p:nvSpPr>
          <p:cNvPr id="17411" name="Rectangle 3"/>
          <p:cNvSpPr>
            <a:spLocks noGrp="1" noChangeArrowheads="1"/>
          </p:cNvSpPr>
          <p:nvPr>
            <p:ph idx="1"/>
          </p:nvPr>
        </p:nvSpPr>
        <p:spPr>
          <a:xfrm>
            <a:off x="319088" y="1724025"/>
            <a:ext cx="8139112" cy="4691063"/>
          </a:xfrm>
        </p:spPr>
        <p:txBody>
          <a:bodyPr/>
          <a:lstStyle/>
          <a:p>
            <a:pPr marL="342774" lvl="1" indent="-228516">
              <a:spcBef>
                <a:spcPct val="0"/>
              </a:spcBef>
              <a:buNone/>
            </a:pPr>
            <a:r>
              <a:rPr lang="en-GB" sz="3200" dirty="0" smtClean="0"/>
              <a:t>Functionality removed</a:t>
            </a:r>
          </a:p>
          <a:p>
            <a:pPr marL="536377" lvl="1" indent="-272950">
              <a:spcBef>
                <a:spcPct val="0"/>
              </a:spcBef>
            </a:pPr>
            <a:r>
              <a:rPr lang="en-GB" dirty="0" smtClean="0"/>
              <a:t>Reflected ceiling plans</a:t>
            </a:r>
          </a:p>
          <a:p>
            <a:pPr marL="536377" lvl="1" indent="-272950">
              <a:spcBef>
                <a:spcPct val="0"/>
              </a:spcBef>
            </a:pPr>
            <a:r>
              <a:rPr lang="en-GB" dirty="0" smtClean="0"/>
              <a:t>Room related functionalities</a:t>
            </a:r>
          </a:p>
          <a:p>
            <a:pPr marL="536377" lvl="1" indent="-272950">
              <a:spcBef>
                <a:spcPct val="0"/>
              </a:spcBef>
            </a:pPr>
            <a:r>
              <a:rPr lang="en-GB" dirty="0" smtClean="0"/>
              <a:t>Model text</a:t>
            </a:r>
          </a:p>
          <a:p>
            <a:pPr marL="536377" lvl="1" indent="-272950">
              <a:spcBef>
                <a:spcPct val="0"/>
              </a:spcBef>
            </a:pPr>
            <a:r>
              <a:rPr lang="en-GB" dirty="0" smtClean="0"/>
              <a:t>...</a:t>
            </a:r>
          </a:p>
        </p:txBody>
      </p:sp>
      <p:sp>
        <p:nvSpPr>
          <p:cNvPr id="1741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idx="4294967295"/>
          </p:nvPr>
        </p:nvSpPr>
        <p:spPr>
          <a:xfrm>
            <a:off x="293716" y="136525"/>
            <a:ext cx="7853363" cy="1143000"/>
          </a:xfrm>
          <a:prstGeom prst="rect">
            <a:avLst/>
          </a:prstGeom>
        </p:spPr>
        <p:txBody>
          <a:bodyPr lIns="91405" tIns="45703" rIns="91405" bIns="45703"/>
          <a:lstStyle/>
          <a:p>
            <a:pPr algn="l" eaLnBrk="1" hangingPunct="1"/>
            <a:r>
              <a:rPr lang="en-US" sz="4800" dirty="0" smtClean="0"/>
              <a:t>Analytical Model</a:t>
            </a:r>
          </a:p>
        </p:txBody>
      </p:sp>
      <p:sp>
        <p:nvSpPr>
          <p:cNvPr id="18435" name="Content Placeholder 2"/>
          <p:cNvSpPr>
            <a:spLocks noGrp="1"/>
          </p:cNvSpPr>
          <p:nvPr>
            <p:ph idx="4294967295"/>
          </p:nvPr>
        </p:nvSpPr>
        <p:spPr>
          <a:xfrm>
            <a:off x="293714" y="1279525"/>
            <a:ext cx="8135938" cy="1792286"/>
          </a:xfrm>
          <a:prstGeom prst="rect">
            <a:avLst/>
          </a:prstGeom>
        </p:spPr>
        <p:txBody>
          <a:bodyPr lIns="91405" tIns="45703" rIns="91405" bIns="45703"/>
          <a:lstStyle/>
          <a:p>
            <a:pPr marL="271397" indent="-271397">
              <a:buFont typeface="Wingdings" pitchFamily="2" charset="2"/>
              <a:buChar char="§"/>
            </a:pPr>
            <a:r>
              <a:rPr lang="en-US" sz="2000" dirty="0" smtClean="0"/>
              <a:t>Structural analysis model differs from drawing model</a:t>
            </a:r>
          </a:p>
          <a:p>
            <a:pPr marL="271397" indent="-271397">
              <a:buFont typeface="Wingdings" pitchFamily="2" charset="2"/>
              <a:buChar char="§"/>
            </a:pPr>
            <a:r>
              <a:rPr lang="en-US" sz="2000" dirty="0" smtClean="0"/>
              <a:t>Revit Structure solves this problem</a:t>
            </a:r>
          </a:p>
          <a:p>
            <a:pPr marL="271397" indent="-271397">
              <a:buFont typeface="Wingdings" pitchFamily="2" charset="2"/>
              <a:buChar char="§"/>
            </a:pPr>
            <a:r>
              <a:rPr lang="en-US" sz="2000" b="1" dirty="0" smtClean="0"/>
              <a:t>Physical</a:t>
            </a:r>
            <a:r>
              <a:rPr lang="en-US" sz="2000" dirty="0" smtClean="0"/>
              <a:t> model is used for drawings, coordination and construction</a:t>
            </a:r>
          </a:p>
          <a:p>
            <a:pPr marL="271397" indent="-271397">
              <a:buFont typeface="Wingdings" pitchFamily="2" charset="2"/>
              <a:buChar char="§"/>
            </a:pPr>
            <a:r>
              <a:rPr lang="en-US" sz="2000" b="1" dirty="0" smtClean="0"/>
              <a:t>Analytical</a:t>
            </a:r>
            <a:r>
              <a:rPr lang="en-US" sz="2000" dirty="0" smtClean="0"/>
              <a:t> model is the simplified model used for analysis</a:t>
            </a:r>
          </a:p>
        </p:txBody>
      </p:sp>
      <p:pic>
        <p:nvPicPr>
          <p:cNvPr id="18436" name="Picture 2"/>
          <p:cNvPicPr>
            <a:picLocks noChangeAspect="1" noChangeArrowheads="1"/>
          </p:cNvPicPr>
          <p:nvPr/>
        </p:nvPicPr>
        <p:blipFill>
          <a:blip r:embed="rId3"/>
          <a:srcRect/>
          <a:stretch>
            <a:fillRect/>
          </a:stretch>
        </p:blipFill>
        <p:spPr bwMode="auto">
          <a:xfrm>
            <a:off x="209550" y="3071810"/>
            <a:ext cx="2433638" cy="3076575"/>
          </a:xfrm>
          <a:prstGeom prst="rect">
            <a:avLst/>
          </a:prstGeom>
          <a:noFill/>
          <a:ln w="9525">
            <a:noFill/>
            <a:miter lim="800000"/>
            <a:headEnd/>
            <a:tailEnd/>
          </a:ln>
        </p:spPr>
      </p:pic>
      <p:pic>
        <p:nvPicPr>
          <p:cNvPr id="18437" name="Picture 5"/>
          <p:cNvPicPr>
            <a:picLocks noChangeAspect="1" noChangeArrowheads="1"/>
          </p:cNvPicPr>
          <p:nvPr/>
        </p:nvPicPr>
        <p:blipFill>
          <a:blip r:embed="rId4"/>
          <a:srcRect/>
          <a:stretch>
            <a:fillRect/>
          </a:stretch>
        </p:blipFill>
        <p:spPr bwMode="auto">
          <a:xfrm>
            <a:off x="2924187" y="3786191"/>
            <a:ext cx="3290888" cy="1935163"/>
          </a:xfrm>
          <a:prstGeom prst="rect">
            <a:avLst/>
          </a:prstGeom>
          <a:noFill/>
          <a:ln w="9525">
            <a:noFill/>
            <a:miter lim="800000"/>
            <a:headEnd/>
            <a:tailEnd/>
          </a:ln>
        </p:spPr>
      </p:pic>
      <p:pic>
        <p:nvPicPr>
          <p:cNvPr id="8" name="Picture 9" descr="analytical_plan_text"/>
          <p:cNvPicPr>
            <a:picLocks noChangeAspect="1" noChangeArrowheads="1"/>
          </p:cNvPicPr>
          <p:nvPr/>
        </p:nvPicPr>
        <p:blipFill>
          <a:blip r:embed="rId5"/>
          <a:srcRect/>
          <a:stretch>
            <a:fillRect/>
          </a:stretch>
        </p:blipFill>
        <p:spPr bwMode="auto">
          <a:xfrm>
            <a:off x="6448454" y="3638550"/>
            <a:ext cx="2195512" cy="2147888"/>
          </a:xfrm>
          <a:prstGeom prst="rect">
            <a:avLst/>
          </a:prstGeom>
          <a:noFill/>
          <a:ln w="9525">
            <a:noFill/>
            <a:miter lim="800000"/>
            <a:headEnd/>
            <a:tailEnd/>
          </a:ln>
        </p:spPr>
      </p:pic>
      <p:sp>
        <p:nvSpPr>
          <p:cNvPr id="18439"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idx="4294967295"/>
          </p:nvPr>
        </p:nvSpPr>
        <p:spPr>
          <a:xfrm>
            <a:off x="71409" y="214290"/>
            <a:ext cx="8645525" cy="744538"/>
          </a:xfrm>
          <a:prstGeom prst="rect">
            <a:avLst/>
          </a:prstGeom>
        </p:spPr>
        <p:txBody>
          <a:bodyPr lIns="91405" tIns="45703" rIns="91405" bIns="45703"/>
          <a:lstStyle/>
          <a:p>
            <a:pPr algn="l" eaLnBrk="1" hangingPunct="1"/>
            <a:r>
              <a:rPr lang="en-US" sz="4800" dirty="0" smtClean="0"/>
              <a:t>What is in the analytical model?</a:t>
            </a:r>
          </a:p>
        </p:txBody>
      </p:sp>
      <p:sp>
        <p:nvSpPr>
          <p:cNvPr id="19459" name="Content Placeholder 2"/>
          <p:cNvSpPr>
            <a:spLocks noGrp="1"/>
          </p:cNvSpPr>
          <p:nvPr>
            <p:ph idx="4294967295"/>
          </p:nvPr>
        </p:nvSpPr>
        <p:spPr>
          <a:xfrm>
            <a:off x="360386" y="1071548"/>
            <a:ext cx="7640638" cy="5119687"/>
          </a:xfrm>
          <a:prstGeom prst="rect">
            <a:avLst/>
          </a:prstGeom>
        </p:spPr>
        <p:txBody>
          <a:bodyPr lIns="91405" tIns="45703" rIns="91405" bIns="45703"/>
          <a:lstStyle/>
          <a:p>
            <a:pPr eaLnBrk="1" hangingPunct="1">
              <a:buFontTx/>
              <a:buNone/>
            </a:pPr>
            <a:r>
              <a:rPr lang="en-US" sz="2800" dirty="0" smtClean="0"/>
              <a:t>Members that need to participate in the analysis</a:t>
            </a:r>
          </a:p>
          <a:p>
            <a:pPr eaLnBrk="1" hangingPunct="1">
              <a:buFontTx/>
              <a:buNone/>
            </a:pPr>
            <a:r>
              <a:rPr lang="en-US" sz="2800" dirty="0" smtClean="0"/>
              <a:t>Geometry (location)</a:t>
            </a:r>
          </a:p>
          <a:p>
            <a:pPr marL="536377" lvl="2" indent="-272950">
              <a:buFont typeface="Wingdings" pitchFamily="2" charset="2"/>
              <a:buChar char="§"/>
            </a:pPr>
            <a:r>
              <a:rPr lang="en-US" sz="2000" dirty="0" smtClean="0"/>
              <a:t>Sections</a:t>
            </a:r>
          </a:p>
          <a:p>
            <a:pPr marL="536377" lvl="2" indent="-272950">
              <a:buFont typeface="Wingdings" pitchFamily="2" charset="2"/>
              <a:buChar char="§"/>
            </a:pPr>
            <a:r>
              <a:rPr lang="en-US" sz="2000" dirty="0" smtClean="0"/>
              <a:t>Materials</a:t>
            </a:r>
          </a:p>
          <a:p>
            <a:pPr marL="536377" lvl="2" indent="-272950">
              <a:buFont typeface="Wingdings" pitchFamily="2" charset="2"/>
              <a:buChar char="§"/>
            </a:pPr>
            <a:r>
              <a:rPr lang="en-US" sz="2000" dirty="0" smtClean="0"/>
              <a:t>Release conditions</a:t>
            </a:r>
          </a:p>
          <a:p>
            <a:pPr marL="536377" lvl="2" indent="-272950">
              <a:buFont typeface="Wingdings" pitchFamily="2" charset="2"/>
              <a:buChar char="§"/>
            </a:pPr>
            <a:r>
              <a:rPr lang="en-US" sz="2000" dirty="0" smtClean="0"/>
              <a:t>Reference to level (optional)</a:t>
            </a:r>
          </a:p>
          <a:p>
            <a:pPr eaLnBrk="1" hangingPunct="1">
              <a:buFontTx/>
              <a:buNone/>
            </a:pPr>
            <a:r>
              <a:rPr lang="en-US" sz="2800" dirty="0" smtClean="0"/>
              <a:t>Loads</a:t>
            </a:r>
          </a:p>
          <a:p>
            <a:pPr marL="536377" lvl="2" indent="-272950">
              <a:buFont typeface="Wingdings" pitchFamily="2" charset="2"/>
              <a:buChar char="§"/>
            </a:pPr>
            <a:r>
              <a:rPr lang="en-US" sz="2000" dirty="0" smtClean="0"/>
              <a:t>Load cases</a:t>
            </a:r>
          </a:p>
          <a:p>
            <a:pPr marL="536377" lvl="2" indent="-272950">
              <a:buFont typeface="Wingdings" pitchFamily="2" charset="2"/>
              <a:buChar char="§"/>
            </a:pPr>
            <a:r>
              <a:rPr lang="en-US" sz="2000" dirty="0" smtClean="0"/>
              <a:t>Load combinations</a:t>
            </a:r>
          </a:p>
          <a:p>
            <a:pPr marL="536377" lvl="2" indent="-272950">
              <a:buFont typeface="Wingdings" pitchFamily="2" charset="2"/>
              <a:buChar char="§"/>
            </a:pPr>
            <a:r>
              <a:rPr lang="en-US" sz="2000" dirty="0" smtClean="0"/>
              <a:t>Point, line, area loads</a:t>
            </a:r>
          </a:p>
          <a:p>
            <a:pPr eaLnBrk="1" hangingPunct="1">
              <a:buFontTx/>
              <a:buNone/>
            </a:pPr>
            <a:r>
              <a:rPr lang="en-US" sz="2800" smtClean="0"/>
              <a:t>Boundary conditions</a:t>
            </a:r>
          </a:p>
          <a:p>
            <a:pPr marL="536377" lvl="2" indent="-272950">
              <a:buFont typeface="Wingdings" pitchFamily="2" charset="2"/>
              <a:buChar char="§"/>
            </a:pPr>
            <a:r>
              <a:rPr lang="en-US" sz="2000" smtClean="0"/>
              <a:t>Support data</a:t>
            </a:r>
          </a:p>
        </p:txBody>
      </p:sp>
      <p:sp>
        <p:nvSpPr>
          <p:cNvPr id="1946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19088" y="136525"/>
            <a:ext cx="7924800" cy="1143000"/>
          </a:xfrm>
        </p:spPr>
        <p:txBody>
          <a:bodyPr/>
          <a:lstStyle/>
          <a:p>
            <a:pPr eaLnBrk="1" hangingPunct="1"/>
            <a:r>
              <a:rPr lang="en-GB" dirty="0" smtClean="0"/>
              <a:t>Analytical vs Physical Model</a:t>
            </a:r>
          </a:p>
        </p:txBody>
      </p:sp>
      <p:pic>
        <p:nvPicPr>
          <p:cNvPr id="20483" name="Picture 4" descr="analytical_vs_physical"/>
          <p:cNvPicPr>
            <a:picLocks noChangeAspect="1" noChangeArrowheads="1"/>
          </p:cNvPicPr>
          <p:nvPr/>
        </p:nvPicPr>
        <p:blipFill>
          <a:blip r:embed="rId3"/>
          <a:srcRect/>
          <a:stretch>
            <a:fillRect/>
          </a:stretch>
        </p:blipFill>
        <p:spPr bwMode="auto">
          <a:xfrm>
            <a:off x="1290641" y="1484313"/>
            <a:ext cx="5729287" cy="4768850"/>
          </a:xfrm>
          <a:prstGeom prst="rect">
            <a:avLst/>
          </a:prstGeom>
          <a:noFill/>
          <a:ln w="9525">
            <a:noFill/>
            <a:miter lim="800000"/>
            <a:headEnd/>
            <a:tailEnd/>
          </a:ln>
        </p:spPr>
      </p:pic>
      <p:sp>
        <p:nvSpPr>
          <p:cNvPr id="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19088" y="136525"/>
            <a:ext cx="7924800" cy="1143000"/>
          </a:xfrm>
        </p:spPr>
        <p:txBody>
          <a:bodyPr/>
          <a:lstStyle/>
          <a:p>
            <a:pPr eaLnBrk="1" hangingPunct="1"/>
            <a:r>
              <a:rPr lang="en-GB" dirty="0" smtClean="0"/>
              <a:t>Analytical vs Physical Model</a:t>
            </a:r>
          </a:p>
        </p:txBody>
      </p:sp>
      <p:pic>
        <p:nvPicPr>
          <p:cNvPr id="757763" name="Picture 3"/>
          <p:cNvPicPr>
            <a:picLocks noChangeAspect="1" noChangeArrowheads="1"/>
          </p:cNvPicPr>
          <p:nvPr/>
        </p:nvPicPr>
        <p:blipFill>
          <a:blip r:embed="rId3"/>
          <a:srcRect/>
          <a:stretch>
            <a:fillRect/>
          </a:stretch>
        </p:blipFill>
        <p:spPr bwMode="auto">
          <a:xfrm>
            <a:off x="3" y="982664"/>
            <a:ext cx="8556625" cy="2835275"/>
          </a:xfrm>
          <a:prstGeom prst="rect">
            <a:avLst/>
          </a:prstGeom>
          <a:noFill/>
          <a:ln w="9525" algn="ctr">
            <a:noFill/>
            <a:miter lim="800000"/>
            <a:headEnd/>
            <a:tailEnd/>
          </a:ln>
        </p:spPr>
      </p:pic>
      <p:pic>
        <p:nvPicPr>
          <p:cNvPr id="757764" name="Picture 4"/>
          <p:cNvPicPr>
            <a:picLocks noChangeAspect="1" noChangeArrowheads="1"/>
          </p:cNvPicPr>
          <p:nvPr/>
        </p:nvPicPr>
        <p:blipFill>
          <a:blip r:embed="rId4"/>
          <a:srcRect/>
          <a:stretch>
            <a:fillRect/>
          </a:stretch>
        </p:blipFill>
        <p:spPr bwMode="auto">
          <a:xfrm>
            <a:off x="719141" y="1751013"/>
            <a:ext cx="3208337" cy="1808162"/>
          </a:xfrm>
          <a:prstGeom prst="rect">
            <a:avLst/>
          </a:prstGeom>
          <a:noFill/>
          <a:ln w="9525" algn="ctr">
            <a:noFill/>
            <a:miter lim="800000"/>
            <a:headEnd/>
            <a:tailEnd/>
          </a:ln>
        </p:spPr>
      </p:pic>
      <p:pic>
        <p:nvPicPr>
          <p:cNvPr id="757765" name="Picture 5"/>
          <p:cNvPicPr>
            <a:picLocks noChangeAspect="1" noChangeArrowheads="1"/>
          </p:cNvPicPr>
          <p:nvPr/>
        </p:nvPicPr>
        <p:blipFill>
          <a:blip r:embed="rId5"/>
          <a:srcRect/>
          <a:stretch>
            <a:fillRect/>
          </a:stretch>
        </p:blipFill>
        <p:spPr bwMode="auto">
          <a:xfrm>
            <a:off x="1130300" y="1995489"/>
            <a:ext cx="4205288" cy="3970337"/>
          </a:xfrm>
          <a:prstGeom prst="rect">
            <a:avLst/>
          </a:prstGeom>
          <a:noFill/>
          <a:ln w="9525" algn="ctr">
            <a:noFill/>
            <a:miter lim="800000"/>
            <a:headEnd/>
            <a:tailEnd/>
          </a:ln>
        </p:spPr>
      </p:pic>
      <p:pic>
        <p:nvPicPr>
          <p:cNvPr id="757766" name="Picture 6"/>
          <p:cNvPicPr>
            <a:picLocks noChangeAspect="1" noChangeArrowheads="1"/>
          </p:cNvPicPr>
          <p:nvPr/>
        </p:nvPicPr>
        <p:blipFill>
          <a:blip r:embed="rId6"/>
          <a:srcRect/>
          <a:stretch>
            <a:fillRect/>
          </a:stretch>
        </p:blipFill>
        <p:spPr bwMode="auto">
          <a:xfrm>
            <a:off x="1479550" y="2508250"/>
            <a:ext cx="6946900" cy="3436938"/>
          </a:xfrm>
          <a:prstGeom prst="rect">
            <a:avLst/>
          </a:prstGeom>
          <a:noFill/>
          <a:ln w="9525" algn="ctr">
            <a:noFill/>
            <a:miter lim="800000"/>
            <a:headEnd/>
            <a:tailEnd/>
          </a:ln>
        </p:spPr>
      </p:pic>
      <p:pic>
        <p:nvPicPr>
          <p:cNvPr id="757767" name="Picture 7"/>
          <p:cNvPicPr>
            <a:picLocks noChangeAspect="1" noChangeArrowheads="1"/>
          </p:cNvPicPr>
          <p:nvPr/>
        </p:nvPicPr>
        <p:blipFill>
          <a:blip r:embed="rId7"/>
          <a:srcRect/>
          <a:stretch>
            <a:fillRect/>
          </a:stretch>
        </p:blipFill>
        <p:spPr bwMode="auto">
          <a:xfrm>
            <a:off x="0" y="4921253"/>
            <a:ext cx="5969000" cy="1116013"/>
          </a:xfrm>
          <a:prstGeom prst="rect">
            <a:avLst/>
          </a:prstGeom>
          <a:noFill/>
          <a:ln w="9525" algn="ctr">
            <a:noFill/>
            <a:miter lim="800000"/>
            <a:headEnd/>
            <a:tailEnd/>
          </a:ln>
        </p:spPr>
      </p:pic>
      <p:sp>
        <p:nvSpPr>
          <p:cNvPr id="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7763"/>
                                        </p:tgtEl>
                                        <p:attrNameLst>
                                          <p:attrName>style.visibility</p:attrName>
                                        </p:attrNameLst>
                                      </p:cBhvr>
                                      <p:to>
                                        <p:strVal val="visible"/>
                                      </p:to>
                                    </p:set>
                                    <p:animEffect transition="in" filter="fade">
                                      <p:cBhvr>
                                        <p:cTn id="7" dur="1000"/>
                                        <p:tgtEl>
                                          <p:spTgt spid="75776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757764"/>
                                        </p:tgtEl>
                                        <p:attrNameLst>
                                          <p:attrName>style.visibility</p:attrName>
                                        </p:attrNameLst>
                                      </p:cBhvr>
                                      <p:to>
                                        <p:strVal val="visible"/>
                                      </p:to>
                                    </p:set>
                                    <p:anim calcmode="lin" valueType="num">
                                      <p:cBhvr>
                                        <p:cTn id="12" dur="1000" fill="hold"/>
                                        <p:tgtEl>
                                          <p:spTgt spid="757764"/>
                                        </p:tgtEl>
                                        <p:attrNameLst>
                                          <p:attrName>ppt_w</p:attrName>
                                        </p:attrNameLst>
                                      </p:cBhvr>
                                      <p:tavLst>
                                        <p:tav tm="0">
                                          <p:val>
                                            <p:fltVal val="0"/>
                                          </p:val>
                                        </p:tav>
                                        <p:tav tm="100000">
                                          <p:val>
                                            <p:strVal val="#ppt_w"/>
                                          </p:val>
                                        </p:tav>
                                      </p:tavLst>
                                    </p:anim>
                                    <p:anim calcmode="lin" valueType="num">
                                      <p:cBhvr>
                                        <p:cTn id="13" dur="1000" fill="hold"/>
                                        <p:tgtEl>
                                          <p:spTgt spid="757764"/>
                                        </p:tgtEl>
                                        <p:attrNameLst>
                                          <p:attrName>ppt_h</p:attrName>
                                        </p:attrNameLst>
                                      </p:cBhvr>
                                      <p:tavLst>
                                        <p:tav tm="0">
                                          <p:val>
                                            <p:fltVal val="0"/>
                                          </p:val>
                                        </p:tav>
                                        <p:tav tm="100000">
                                          <p:val>
                                            <p:strVal val="#ppt_h"/>
                                          </p:val>
                                        </p:tav>
                                      </p:tavLst>
                                    </p:anim>
                                    <p:animEffect transition="in" filter="fade">
                                      <p:cBhvr>
                                        <p:cTn id="14" dur="1000"/>
                                        <p:tgtEl>
                                          <p:spTgt spid="75776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757765"/>
                                        </p:tgtEl>
                                        <p:attrNameLst>
                                          <p:attrName>style.visibility</p:attrName>
                                        </p:attrNameLst>
                                      </p:cBhvr>
                                      <p:to>
                                        <p:strVal val="visible"/>
                                      </p:to>
                                    </p:set>
                                    <p:anim calcmode="lin" valueType="num">
                                      <p:cBhvr>
                                        <p:cTn id="19" dur="1000" fill="hold"/>
                                        <p:tgtEl>
                                          <p:spTgt spid="757765"/>
                                        </p:tgtEl>
                                        <p:attrNameLst>
                                          <p:attrName>ppt_w</p:attrName>
                                        </p:attrNameLst>
                                      </p:cBhvr>
                                      <p:tavLst>
                                        <p:tav tm="0">
                                          <p:val>
                                            <p:fltVal val="0"/>
                                          </p:val>
                                        </p:tav>
                                        <p:tav tm="100000">
                                          <p:val>
                                            <p:strVal val="#ppt_w"/>
                                          </p:val>
                                        </p:tav>
                                      </p:tavLst>
                                    </p:anim>
                                    <p:anim calcmode="lin" valueType="num">
                                      <p:cBhvr>
                                        <p:cTn id="20" dur="1000" fill="hold"/>
                                        <p:tgtEl>
                                          <p:spTgt spid="757765"/>
                                        </p:tgtEl>
                                        <p:attrNameLst>
                                          <p:attrName>ppt_h</p:attrName>
                                        </p:attrNameLst>
                                      </p:cBhvr>
                                      <p:tavLst>
                                        <p:tav tm="0">
                                          <p:val>
                                            <p:fltVal val="0"/>
                                          </p:val>
                                        </p:tav>
                                        <p:tav tm="100000">
                                          <p:val>
                                            <p:strVal val="#ppt_h"/>
                                          </p:val>
                                        </p:tav>
                                      </p:tavLst>
                                    </p:anim>
                                    <p:animEffect transition="in" filter="fade">
                                      <p:cBhvr>
                                        <p:cTn id="21" dur="1000"/>
                                        <p:tgtEl>
                                          <p:spTgt spid="75776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757766"/>
                                        </p:tgtEl>
                                        <p:attrNameLst>
                                          <p:attrName>style.visibility</p:attrName>
                                        </p:attrNameLst>
                                      </p:cBhvr>
                                      <p:to>
                                        <p:strVal val="visible"/>
                                      </p:to>
                                    </p:set>
                                    <p:anim calcmode="lin" valueType="num">
                                      <p:cBhvr>
                                        <p:cTn id="26" dur="1000" fill="hold"/>
                                        <p:tgtEl>
                                          <p:spTgt spid="757766"/>
                                        </p:tgtEl>
                                        <p:attrNameLst>
                                          <p:attrName>ppt_w</p:attrName>
                                        </p:attrNameLst>
                                      </p:cBhvr>
                                      <p:tavLst>
                                        <p:tav tm="0">
                                          <p:val>
                                            <p:fltVal val="0"/>
                                          </p:val>
                                        </p:tav>
                                        <p:tav tm="100000">
                                          <p:val>
                                            <p:strVal val="#ppt_w"/>
                                          </p:val>
                                        </p:tav>
                                      </p:tavLst>
                                    </p:anim>
                                    <p:anim calcmode="lin" valueType="num">
                                      <p:cBhvr>
                                        <p:cTn id="27" dur="1000" fill="hold"/>
                                        <p:tgtEl>
                                          <p:spTgt spid="757766"/>
                                        </p:tgtEl>
                                        <p:attrNameLst>
                                          <p:attrName>ppt_h</p:attrName>
                                        </p:attrNameLst>
                                      </p:cBhvr>
                                      <p:tavLst>
                                        <p:tav tm="0">
                                          <p:val>
                                            <p:fltVal val="0"/>
                                          </p:val>
                                        </p:tav>
                                        <p:tav tm="100000">
                                          <p:val>
                                            <p:strVal val="#ppt_h"/>
                                          </p:val>
                                        </p:tav>
                                      </p:tavLst>
                                    </p:anim>
                                    <p:animEffect transition="in" filter="fade">
                                      <p:cBhvr>
                                        <p:cTn id="28" dur="1000"/>
                                        <p:tgtEl>
                                          <p:spTgt spid="75776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757767"/>
                                        </p:tgtEl>
                                        <p:attrNameLst>
                                          <p:attrName>style.visibility</p:attrName>
                                        </p:attrNameLst>
                                      </p:cBhvr>
                                      <p:to>
                                        <p:strVal val="visible"/>
                                      </p:to>
                                    </p:set>
                                    <p:anim calcmode="lin" valueType="num">
                                      <p:cBhvr>
                                        <p:cTn id="33" dur="1000" fill="hold"/>
                                        <p:tgtEl>
                                          <p:spTgt spid="757767"/>
                                        </p:tgtEl>
                                        <p:attrNameLst>
                                          <p:attrName>ppt_w</p:attrName>
                                        </p:attrNameLst>
                                      </p:cBhvr>
                                      <p:tavLst>
                                        <p:tav tm="0">
                                          <p:val>
                                            <p:fltVal val="0"/>
                                          </p:val>
                                        </p:tav>
                                        <p:tav tm="100000">
                                          <p:val>
                                            <p:strVal val="#ppt_w"/>
                                          </p:val>
                                        </p:tav>
                                      </p:tavLst>
                                    </p:anim>
                                    <p:anim calcmode="lin" valueType="num">
                                      <p:cBhvr>
                                        <p:cTn id="34" dur="1000" fill="hold"/>
                                        <p:tgtEl>
                                          <p:spTgt spid="757767"/>
                                        </p:tgtEl>
                                        <p:attrNameLst>
                                          <p:attrName>ppt_h</p:attrName>
                                        </p:attrNameLst>
                                      </p:cBhvr>
                                      <p:tavLst>
                                        <p:tav tm="0">
                                          <p:val>
                                            <p:fltVal val="0"/>
                                          </p:val>
                                        </p:tav>
                                        <p:tav tm="100000">
                                          <p:val>
                                            <p:strVal val="#ppt_h"/>
                                          </p:val>
                                        </p:tav>
                                      </p:tavLst>
                                    </p:anim>
                                    <p:animEffect transition="in" filter="fade">
                                      <p:cBhvr>
                                        <p:cTn id="35" dur="1000"/>
                                        <p:tgtEl>
                                          <p:spTgt spid="7577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noFill/>
        </p:spPr>
        <p:txBody>
          <a:bodyPr/>
          <a:lstStyle/>
          <a:p>
            <a:pPr eaLnBrk="1" hangingPunct="1"/>
            <a:r>
              <a:rPr lang="en-GB" dirty="0" smtClean="0"/>
              <a:t>About the Presenter</a:t>
            </a:r>
          </a:p>
        </p:txBody>
      </p:sp>
      <p:sp>
        <p:nvSpPr>
          <p:cNvPr id="4099" name="Rectangle 3"/>
          <p:cNvSpPr>
            <a:spLocks noGrp="1" noChangeArrowheads="1"/>
          </p:cNvSpPr>
          <p:nvPr>
            <p:ph idx="1"/>
          </p:nvPr>
        </p:nvSpPr>
        <p:spPr>
          <a:xfrm>
            <a:off x="319090" y="3324457"/>
            <a:ext cx="7997825" cy="2995382"/>
          </a:xfrm>
          <a:noFill/>
        </p:spPr>
        <p:txBody>
          <a:bodyPr/>
          <a:lstStyle/>
          <a:p>
            <a:pPr marL="0" indent="0">
              <a:lnSpc>
                <a:spcPct val="90000"/>
              </a:lnSpc>
            </a:pPr>
            <a:r>
              <a:rPr lang="en-GB" sz="1700" dirty="0" smtClean="0"/>
              <a:t>Jeremy worked with Autodesk from 1988 until 1994 as a technology evangelist responsible for European Developer Support before the inception of the Autodesk Developer Network ADN. He was a co-founder of the AutoCAD Developer Group Europe and a prolific author around AutoCAD application development. He left Autodesk to work as an HVAC application developer</a:t>
            </a:r>
            <a:r>
              <a:rPr lang="en-GB" sz="1700" smtClean="0"/>
              <a:t>, and then </a:t>
            </a:r>
            <a:r>
              <a:rPr lang="en-GB" sz="1700" dirty="0" smtClean="0"/>
              <a:t>rejoined in 2005 </a:t>
            </a:r>
            <a:r>
              <a:rPr lang="en-US" sz="1700" dirty="0" smtClean="0"/>
              <a:t>to work in the AEC group of the ADN DevTech team</a:t>
            </a:r>
            <a:r>
              <a:rPr lang="en-GB" sz="1700" dirty="0" smtClean="0"/>
              <a:t>. </a:t>
            </a:r>
          </a:p>
          <a:p>
            <a:pPr marL="0" indent="0">
              <a:lnSpc>
                <a:spcPct val="90000"/>
              </a:lnSpc>
              <a:spcBef>
                <a:spcPct val="40000"/>
              </a:spcBef>
            </a:pPr>
            <a:r>
              <a:rPr lang="en-GB" sz="1700" dirty="0" smtClean="0"/>
              <a:t>Jeremy studied mathematics and physics in Germany (Dipl. Math.), has four children, is a vegetarian, likes theatre improvisation and sports, especially climbing, plays the flute, and is fluent in five European languages.</a:t>
            </a:r>
          </a:p>
        </p:txBody>
      </p:sp>
      <p:sp>
        <p:nvSpPr>
          <p:cNvPr id="4101" name="Text Box 5"/>
          <p:cNvSpPr txBox="1">
            <a:spLocks noChangeArrowheads="1"/>
          </p:cNvSpPr>
          <p:nvPr/>
        </p:nvSpPr>
        <p:spPr bwMode="auto">
          <a:xfrm>
            <a:off x="287343" y="1484317"/>
            <a:ext cx="5437187" cy="1200270"/>
          </a:xfrm>
          <a:prstGeom prst="rect">
            <a:avLst/>
          </a:prstGeom>
          <a:noFill/>
          <a:ln w="9525">
            <a:noFill/>
            <a:miter lim="800000"/>
            <a:headEnd/>
            <a:tailEnd/>
          </a:ln>
        </p:spPr>
        <p:txBody>
          <a:bodyPr lIns="91383" tIns="45691" rIns="91383" bIns="45691">
            <a:spAutoFit/>
          </a:bodyPr>
          <a:lstStyle/>
          <a:p>
            <a:r>
              <a:rPr lang="en-US" sz="2400" b="1" dirty="0">
                <a:solidFill>
                  <a:schemeClr val="tx1"/>
                </a:solidFill>
                <a:latin typeface="+mj-lt"/>
              </a:rPr>
              <a:t>Jeremy Tammik</a:t>
            </a:r>
          </a:p>
          <a:p>
            <a:r>
              <a:rPr lang="en-GB" sz="1600" dirty="0">
                <a:solidFill>
                  <a:schemeClr val="tx1"/>
                </a:solidFill>
                <a:latin typeface="+mj-lt"/>
              </a:rPr>
              <a:t>Developer Technical Services</a:t>
            </a:r>
            <a:endParaRPr lang="en-US" sz="1600" dirty="0">
              <a:solidFill>
                <a:schemeClr val="tx1"/>
              </a:solidFill>
              <a:latin typeface="+mj-lt"/>
            </a:endParaRPr>
          </a:p>
          <a:p>
            <a:r>
              <a:rPr lang="en-US" sz="1600" dirty="0">
                <a:solidFill>
                  <a:schemeClr val="tx1"/>
                </a:solidFill>
                <a:latin typeface="+mj-lt"/>
              </a:rPr>
              <a:t>EMEA</a:t>
            </a:r>
          </a:p>
          <a:p>
            <a:r>
              <a:rPr lang="en-US" sz="1600" dirty="0">
                <a:solidFill>
                  <a:schemeClr val="tx1"/>
                </a:solidFill>
                <a:latin typeface="+mj-lt"/>
              </a:rPr>
              <a:t>Autodesk SARL</a:t>
            </a:r>
          </a:p>
        </p:txBody>
      </p:sp>
      <p:sp>
        <p:nvSpPr>
          <p:cNvPr id="7"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pic>
        <p:nvPicPr>
          <p:cNvPr id="8" name="Picture 7" descr="jtsimpson.png"/>
          <p:cNvPicPr>
            <a:picLocks noChangeAspect="1"/>
          </p:cNvPicPr>
          <p:nvPr/>
        </p:nvPicPr>
        <p:blipFill>
          <a:blip r:embed="rId3"/>
          <a:stretch>
            <a:fillRect/>
          </a:stretch>
        </p:blipFill>
        <p:spPr>
          <a:xfrm>
            <a:off x="5072066" y="0"/>
            <a:ext cx="2800350" cy="2800350"/>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 name="Rectangle 2"/>
          <p:cNvSpPr>
            <a:spLocks noGrp="1" noChangeArrowheads="1"/>
          </p:cNvSpPr>
          <p:nvPr>
            <p:ph type="title" idx="4294967295"/>
          </p:nvPr>
        </p:nvSpPr>
        <p:spPr>
          <a:xfrm>
            <a:off x="219099" y="71414"/>
            <a:ext cx="7781925" cy="768350"/>
          </a:xfrm>
          <a:prstGeom prst="rect">
            <a:avLst/>
          </a:prstGeom>
        </p:spPr>
        <p:txBody>
          <a:bodyPr lIns="91405" tIns="45703" rIns="91405" bIns="45703"/>
          <a:lstStyle/>
          <a:p>
            <a:pPr algn="l" eaLnBrk="1" hangingPunct="1"/>
            <a:r>
              <a:rPr lang="en-GB" sz="4800" dirty="0" smtClean="0"/>
              <a:t>Data Exchange Workflow</a:t>
            </a:r>
          </a:p>
        </p:txBody>
      </p:sp>
      <p:graphicFrame>
        <p:nvGraphicFramePr>
          <p:cNvPr id="738307" name="Object 3"/>
          <p:cNvGraphicFramePr>
            <a:graphicFrameLocks noChangeAspect="1"/>
          </p:cNvGraphicFramePr>
          <p:nvPr/>
        </p:nvGraphicFramePr>
        <p:xfrm>
          <a:off x="1420813" y="976313"/>
          <a:ext cx="2381250" cy="1790700"/>
        </p:xfrm>
        <a:graphic>
          <a:graphicData uri="http://schemas.openxmlformats.org/presentationml/2006/ole">
            <p:oleObj spid="_x0000_s1026" name="Bitmap Image" r:id="rId4" imgW="2381582" imgH="1790476" progId="PBrush">
              <p:embed/>
            </p:oleObj>
          </a:graphicData>
        </a:graphic>
      </p:graphicFrame>
      <p:graphicFrame>
        <p:nvGraphicFramePr>
          <p:cNvPr id="738308" name="Object 4"/>
          <p:cNvGraphicFramePr>
            <a:graphicFrameLocks noChangeAspect="1"/>
          </p:cNvGraphicFramePr>
          <p:nvPr/>
        </p:nvGraphicFramePr>
        <p:xfrm>
          <a:off x="1420813" y="976313"/>
          <a:ext cx="2381250" cy="1790700"/>
        </p:xfrm>
        <a:graphic>
          <a:graphicData uri="http://schemas.openxmlformats.org/presentationml/2006/ole">
            <p:oleObj spid="_x0000_s1027" name="Bitmap Image" r:id="rId5" imgW="2381582" imgH="1790476" progId="PBrush">
              <p:embed/>
            </p:oleObj>
          </a:graphicData>
        </a:graphic>
      </p:graphicFrame>
      <p:graphicFrame>
        <p:nvGraphicFramePr>
          <p:cNvPr id="738309" name="Object 5"/>
          <p:cNvGraphicFramePr>
            <a:graphicFrameLocks noChangeAspect="1"/>
          </p:cNvGraphicFramePr>
          <p:nvPr/>
        </p:nvGraphicFramePr>
        <p:xfrm>
          <a:off x="1420813" y="976315"/>
          <a:ext cx="2400300" cy="1819275"/>
        </p:xfrm>
        <a:graphic>
          <a:graphicData uri="http://schemas.openxmlformats.org/presentationml/2006/ole">
            <p:oleObj spid="_x0000_s1028" name="Bitmap Image" r:id="rId6" imgW="2400635" imgH="1819529" progId="PBrush">
              <p:embed/>
            </p:oleObj>
          </a:graphicData>
        </a:graphic>
      </p:graphicFrame>
      <p:graphicFrame>
        <p:nvGraphicFramePr>
          <p:cNvPr id="738310" name="Object 6"/>
          <p:cNvGraphicFramePr>
            <a:graphicFrameLocks noChangeAspect="1"/>
          </p:cNvGraphicFramePr>
          <p:nvPr/>
        </p:nvGraphicFramePr>
        <p:xfrm>
          <a:off x="1420813" y="995366"/>
          <a:ext cx="2381250" cy="1800225"/>
        </p:xfrm>
        <a:graphic>
          <a:graphicData uri="http://schemas.openxmlformats.org/presentationml/2006/ole">
            <p:oleObj spid="_x0000_s1029" name="Bitmap Image" r:id="rId7" imgW="2381582" imgH="1800476" progId="PBrush">
              <p:embed/>
            </p:oleObj>
          </a:graphicData>
        </a:graphic>
      </p:graphicFrame>
      <p:graphicFrame>
        <p:nvGraphicFramePr>
          <p:cNvPr id="738311" name="Object 7"/>
          <p:cNvGraphicFramePr>
            <a:graphicFrameLocks noChangeAspect="1"/>
          </p:cNvGraphicFramePr>
          <p:nvPr/>
        </p:nvGraphicFramePr>
        <p:xfrm>
          <a:off x="1420813" y="995364"/>
          <a:ext cx="2419350" cy="1819275"/>
        </p:xfrm>
        <a:graphic>
          <a:graphicData uri="http://schemas.openxmlformats.org/presentationml/2006/ole">
            <p:oleObj spid="_x0000_s1030" name="Bitmap Image" r:id="rId8" imgW="2419048" imgH="1819529" progId="PBrush">
              <p:embed/>
            </p:oleObj>
          </a:graphicData>
        </a:graphic>
      </p:graphicFrame>
      <p:graphicFrame>
        <p:nvGraphicFramePr>
          <p:cNvPr id="738312" name="Object 8"/>
          <p:cNvGraphicFramePr>
            <a:graphicFrameLocks noChangeAspect="1"/>
          </p:cNvGraphicFramePr>
          <p:nvPr/>
        </p:nvGraphicFramePr>
        <p:xfrm>
          <a:off x="5856288" y="2987676"/>
          <a:ext cx="2390775" cy="1809750"/>
        </p:xfrm>
        <a:graphic>
          <a:graphicData uri="http://schemas.openxmlformats.org/presentationml/2006/ole">
            <p:oleObj spid="_x0000_s1031" name="Bitmap Image" r:id="rId9" imgW="2390476" imgH="1809524" progId="PBrush">
              <p:embed/>
            </p:oleObj>
          </a:graphicData>
        </a:graphic>
      </p:graphicFrame>
      <p:graphicFrame>
        <p:nvGraphicFramePr>
          <p:cNvPr id="738313" name="Object 9"/>
          <p:cNvGraphicFramePr>
            <a:graphicFrameLocks noChangeAspect="1"/>
          </p:cNvGraphicFramePr>
          <p:nvPr/>
        </p:nvGraphicFramePr>
        <p:xfrm>
          <a:off x="5846764" y="2987675"/>
          <a:ext cx="2400300" cy="1819275"/>
        </p:xfrm>
        <a:graphic>
          <a:graphicData uri="http://schemas.openxmlformats.org/presentationml/2006/ole">
            <p:oleObj spid="_x0000_s1032" name="Bitmap Image" r:id="rId10" imgW="2400635" imgH="1819529" progId="PBrush">
              <p:embed/>
            </p:oleObj>
          </a:graphicData>
        </a:graphic>
      </p:graphicFrame>
      <p:graphicFrame>
        <p:nvGraphicFramePr>
          <p:cNvPr id="738314" name="Object 10"/>
          <p:cNvGraphicFramePr>
            <a:graphicFrameLocks noChangeAspect="1"/>
          </p:cNvGraphicFramePr>
          <p:nvPr/>
        </p:nvGraphicFramePr>
        <p:xfrm>
          <a:off x="5848351" y="2987675"/>
          <a:ext cx="2381250" cy="1790700"/>
        </p:xfrm>
        <a:graphic>
          <a:graphicData uri="http://schemas.openxmlformats.org/presentationml/2006/ole">
            <p:oleObj spid="_x0000_s1033" name="Bitmap Image" r:id="rId11" imgW="2381582" imgH="1790476" progId="PBrush">
              <p:embed/>
            </p:oleObj>
          </a:graphicData>
        </a:graphic>
      </p:graphicFrame>
      <p:graphicFrame>
        <p:nvGraphicFramePr>
          <p:cNvPr id="738315" name="Object 11"/>
          <p:cNvGraphicFramePr>
            <a:graphicFrameLocks noChangeAspect="1"/>
          </p:cNvGraphicFramePr>
          <p:nvPr/>
        </p:nvGraphicFramePr>
        <p:xfrm>
          <a:off x="5857875" y="2987678"/>
          <a:ext cx="2371725" cy="1800225"/>
        </p:xfrm>
        <a:graphic>
          <a:graphicData uri="http://schemas.openxmlformats.org/presentationml/2006/ole">
            <p:oleObj spid="_x0000_s1034" name="Bitmap Image" r:id="rId12" imgW="2371429" imgH="1800476" progId="PBrush">
              <p:embed/>
            </p:oleObj>
          </a:graphicData>
        </a:graphic>
      </p:graphicFrame>
      <p:graphicFrame>
        <p:nvGraphicFramePr>
          <p:cNvPr id="738316" name="Object 12"/>
          <p:cNvGraphicFramePr>
            <a:graphicFrameLocks noChangeAspect="1"/>
          </p:cNvGraphicFramePr>
          <p:nvPr/>
        </p:nvGraphicFramePr>
        <p:xfrm>
          <a:off x="5851526" y="3033713"/>
          <a:ext cx="2381250" cy="1790700"/>
        </p:xfrm>
        <a:graphic>
          <a:graphicData uri="http://schemas.openxmlformats.org/presentationml/2006/ole">
            <p:oleObj spid="_x0000_s1035" name="Bitmap Image" r:id="rId13" imgW="2381582" imgH="1790476" progId="PBrush">
              <p:embed/>
            </p:oleObj>
          </a:graphicData>
        </a:graphic>
      </p:graphicFrame>
      <p:graphicFrame>
        <p:nvGraphicFramePr>
          <p:cNvPr id="738317" name="Object 13"/>
          <p:cNvGraphicFramePr>
            <a:graphicFrameLocks noChangeAspect="1"/>
          </p:cNvGraphicFramePr>
          <p:nvPr/>
        </p:nvGraphicFramePr>
        <p:xfrm>
          <a:off x="5807075" y="2987676"/>
          <a:ext cx="2447925" cy="1857375"/>
        </p:xfrm>
        <a:graphic>
          <a:graphicData uri="http://schemas.openxmlformats.org/presentationml/2006/ole">
            <p:oleObj spid="_x0000_s1036" name="Bitmap Image" r:id="rId14" imgW="2448267" imgH="1857143" progId="PBrush">
              <p:embed/>
            </p:oleObj>
          </a:graphicData>
        </a:graphic>
      </p:graphicFrame>
      <p:grpSp>
        <p:nvGrpSpPr>
          <p:cNvPr id="2" name="Group 14"/>
          <p:cNvGrpSpPr>
            <a:grpSpLocks/>
          </p:cNvGrpSpPr>
          <p:nvPr/>
        </p:nvGrpSpPr>
        <p:grpSpPr bwMode="auto">
          <a:xfrm>
            <a:off x="3886200" y="1570039"/>
            <a:ext cx="1231900" cy="609600"/>
            <a:chOff x="2448" y="835"/>
            <a:chExt cx="776" cy="384"/>
          </a:xfrm>
        </p:grpSpPr>
        <p:sp>
          <p:nvSpPr>
            <p:cNvPr id="1059" name="Line 15"/>
            <p:cNvSpPr>
              <a:spLocks noChangeShapeType="1"/>
            </p:cNvSpPr>
            <p:nvPr/>
          </p:nvSpPr>
          <p:spPr bwMode="auto">
            <a:xfrm>
              <a:off x="2448" y="1008"/>
              <a:ext cx="333" cy="0"/>
            </a:xfrm>
            <a:prstGeom prst="line">
              <a:avLst/>
            </a:prstGeom>
            <a:noFill/>
            <a:ln w="9525">
              <a:solidFill>
                <a:schemeClr val="tx1"/>
              </a:solidFill>
              <a:round/>
              <a:headEnd/>
              <a:tailEnd type="triangle" w="med" len="med"/>
            </a:ln>
          </p:spPr>
          <p:txBody>
            <a:bodyPr/>
            <a:lstStyle/>
            <a:p>
              <a:endParaRPr lang="en-GB"/>
            </a:p>
          </p:txBody>
        </p:sp>
        <p:sp>
          <p:nvSpPr>
            <p:cNvPr id="1060" name="AutoShape 16"/>
            <p:cNvSpPr>
              <a:spLocks noChangeArrowheads="1"/>
            </p:cNvSpPr>
            <p:nvPr/>
          </p:nvSpPr>
          <p:spPr bwMode="auto">
            <a:xfrm>
              <a:off x="2792" y="835"/>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grpSp>
      <p:grpSp>
        <p:nvGrpSpPr>
          <p:cNvPr id="3" name="Group 17"/>
          <p:cNvGrpSpPr>
            <a:grpSpLocks/>
          </p:cNvGrpSpPr>
          <p:nvPr/>
        </p:nvGrpSpPr>
        <p:grpSpPr bwMode="auto">
          <a:xfrm>
            <a:off x="5118103" y="904876"/>
            <a:ext cx="3089275" cy="1819275"/>
            <a:chOff x="3224" y="416"/>
            <a:chExt cx="1946" cy="1146"/>
          </a:xfrm>
        </p:grpSpPr>
        <p:graphicFrame>
          <p:nvGraphicFramePr>
            <p:cNvPr id="1042" name="Object 18"/>
            <p:cNvGraphicFramePr>
              <a:graphicFrameLocks noChangeAspect="1"/>
            </p:cNvGraphicFramePr>
            <p:nvPr/>
          </p:nvGraphicFramePr>
          <p:xfrm>
            <a:off x="3658" y="416"/>
            <a:ext cx="1512" cy="1146"/>
          </p:xfrm>
          <a:graphic>
            <a:graphicData uri="http://schemas.openxmlformats.org/presentationml/2006/ole">
              <p:oleObj spid="_x0000_s1042" name="Bitmap Image" r:id="rId15" imgW="2400635" imgH="1819529" progId="PBrush">
                <p:embed/>
              </p:oleObj>
            </a:graphicData>
          </a:graphic>
        </p:graphicFrame>
        <p:sp>
          <p:nvSpPr>
            <p:cNvPr id="1058" name="Line 19"/>
            <p:cNvSpPr>
              <a:spLocks noChangeShapeType="1"/>
            </p:cNvSpPr>
            <p:nvPr/>
          </p:nvSpPr>
          <p:spPr bwMode="auto">
            <a:xfrm flipH="1">
              <a:off x="3224" y="1008"/>
              <a:ext cx="312" cy="0"/>
            </a:xfrm>
            <a:prstGeom prst="line">
              <a:avLst/>
            </a:prstGeom>
            <a:noFill/>
            <a:ln w="9525">
              <a:solidFill>
                <a:schemeClr val="tx1"/>
              </a:solidFill>
              <a:round/>
              <a:headEnd type="triangle" w="med" len="med"/>
              <a:tailEnd/>
            </a:ln>
          </p:spPr>
          <p:txBody>
            <a:bodyPr/>
            <a:lstStyle/>
            <a:p>
              <a:endParaRPr lang="en-GB"/>
            </a:p>
          </p:txBody>
        </p:sp>
      </p:grpSp>
      <p:graphicFrame>
        <p:nvGraphicFramePr>
          <p:cNvPr id="738324" name="Object 20"/>
          <p:cNvGraphicFramePr>
            <a:graphicFrameLocks noChangeAspect="1"/>
          </p:cNvGraphicFramePr>
          <p:nvPr/>
        </p:nvGraphicFramePr>
        <p:xfrm>
          <a:off x="5797550" y="2951163"/>
          <a:ext cx="2409825" cy="1819275"/>
        </p:xfrm>
        <a:graphic>
          <a:graphicData uri="http://schemas.openxmlformats.org/presentationml/2006/ole">
            <p:oleObj spid="_x0000_s1037" name="Bitmap Image" r:id="rId16" imgW="2409524" imgH="1819529" progId="PBrush">
              <p:embed/>
            </p:oleObj>
          </a:graphicData>
        </a:graphic>
      </p:graphicFrame>
      <p:grpSp>
        <p:nvGrpSpPr>
          <p:cNvPr id="4" name="Group 21"/>
          <p:cNvGrpSpPr>
            <a:grpSpLocks/>
          </p:cNvGrpSpPr>
          <p:nvPr/>
        </p:nvGrpSpPr>
        <p:grpSpPr bwMode="auto">
          <a:xfrm>
            <a:off x="4432300" y="3444876"/>
            <a:ext cx="1181100" cy="609600"/>
            <a:chOff x="2792" y="2016"/>
            <a:chExt cx="744" cy="384"/>
          </a:xfrm>
        </p:grpSpPr>
        <p:sp>
          <p:nvSpPr>
            <p:cNvPr id="1056" name="AutoShape 22"/>
            <p:cNvSpPr>
              <a:spLocks noChangeArrowheads="1"/>
            </p:cNvSpPr>
            <p:nvPr/>
          </p:nvSpPr>
          <p:spPr bwMode="auto">
            <a:xfrm>
              <a:off x="2792" y="2016"/>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sp>
          <p:nvSpPr>
            <p:cNvPr id="1057" name="Line 23"/>
            <p:cNvSpPr>
              <a:spLocks noChangeShapeType="1"/>
            </p:cNvSpPr>
            <p:nvPr/>
          </p:nvSpPr>
          <p:spPr bwMode="auto">
            <a:xfrm flipH="1">
              <a:off x="3224" y="2189"/>
              <a:ext cx="312" cy="0"/>
            </a:xfrm>
            <a:prstGeom prst="line">
              <a:avLst/>
            </a:prstGeom>
            <a:noFill/>
            <a:ln w="9525">
              <a:solidFill>
                <a:schemeClr val="tx1"/>
              </a:solidFill>
              <a:round/>
              <a:headEnd/>
              <a:tailEnd type="triangle" w="med" len="med"/>
            </a:ln>
          </p:spPr>
          <p:txBody>
            <a:bodyPr/>
            <a:lstStyle/>
            <a:p>
              <a:endParaRPr lang="en-GB"/>
            </a:p>
          </p:txBody>
        </p:sp>
      </p:grpSp>
      <p:grpSp>
        <p:nvGrpSpPr>
          <p:cNvPr id="5" name="Group 24"/>
          <p:cNvGrpSpPr>
            <a:grpSpLocks/>
          </p:cNvGrpSpPr>
          <p:nvPr/>
        </p:nvGrpSpPr>
        <p:grpSpPr bwMode="auto">
          <a:xfrm>
            <a:off x="1428750" y="2805116"/>
            <a:ext cx="2986088" cy="2257425"/>
            <a:chOff x="900" y="1613"/>
            <a:chExt cx="1881" cy="1422"/>
          </a:xfrm>
        </p:grpSpPr>
        <p:sp>
          <p:nvSpPr>
            <p:cNvPr id="1055" name="Line 25"/>
            <p:cNvSpPr>
              <a:spLocks noChangeShapeType="1"/>
            </p:cNvSpPr>
            <p:nvPr/>
          </p:nvSpPr>
          <p:spPr bwMode="auto">
            <a:xfrm>
              <a:off x="2448" y="2113"/>
              <a:ext cx="333" cy="0"/>
            </a:xfrm>
            <a:prstGeom prst="line">
              <a:avLst/>
            </a:prstGeom>
            <a:noFill/>
            <a:ln w="9525">
              <a:solidFill>
                <a:schemeClr val="tx1"/>
              </a:solidFill>
              <a:round/>
              <a:headEnd type="triangle" w="med" len="med"/>
              <a:tailEnd/>
            </a:ln>
          </p:spPr>
          <p:txBody>
            <a:bodyPr/>
            <a:lstStyle/>
            <a:p>
              <a:endParaRPr lang="en-GB"/>
            </a:p>
          </p:txBody>
        </p:sp>
        <p:graphicFrame>
          <p:nvGraphicFramePr>
            <p:cNvPr id="1041" name="Object 26"/>
            <p:cNvGraphicFramePr>
              <a:graphicFrameLocks noChangeAspect="1"/>
            </p:cNvGraphicFramePr>
            <p:nvPr/>
          </p:nvGraphicFramePr>
          <p:xfrm>
            <a:off x="900" y="1613"/>
            <a:ext cx="1548" cy="1422"/>
          </p:xfrm>
          <a:graphic>
            <a:graphicData uri="http://schemas.openxmlformats.org/presentationml/2006/ole">
              <p:oleObj spid="_x0000_s1041" name="Bitmap Image" r:id="rId17" imgW="2457143" imgH="2257740" progId="PBrush">
                <p:embed/>
              </p:oleObj>
            </a:graphicData>
          </a:graphic>
        </p:graphicFrame>
      </p:grpSp>
      <p:graphicFrame>
        <p:nvGraphicFramePr>
          <p:cNvPr id="738331" name="Object 27"/>
          <p:cNvGraphicFramePr>
            <a:graphicFrameLocks noChangeAspect="1"/>
          </p:cNvGraphicFramePr>
          <p:nvPr/>
        </p:nvGraphicFramePr>
        <p:xfrm>
          <a:off x="1428753" y="4610100"/>
          <a:ext cx="2486025" cy="2247900"/>
        </p:xfrm>
        <a:graphic>
          <a:graphicData uri="http://schemas.openxmlformats.org/presentationml/2006/ole">
            <p:oleObj spid="_x0000_s1038" name="Bitmap Image" r:id="rId18" imgW="2486372" imgH="2247619" progId="PBrush">
              <p:embed/>
            </p:oleObj>
          </a:graphicData>
        </a:graphic>
      </p:graphicFrame>
      <p:graphicFrame>
        <p:nvGraphicFramePr>
          <p:cNvPr id="738332" name="Object 28"/>
          <p:cNvGraphicFramePr>
            <a:graphicFrameLocks noChangeAspect="1"/>
          </p:cNvGraphicFramePr>
          <p:nvPr/>
        </p:nvGraphicFramePr>
        <p:xfrm>
          <a:off x="1392241" y="4572003"/>
          <a:ext cx="2486025" cy="2257425"/>
        </p:xfrm>
        <a:graphic>
          <a:graphicData uri="http://schemas.openxmlformats.org/presentationml/2006/ole">
            <p:oleObj spid="_x0000_s1039" name="Bitmap Image" r:id="rId19" imgW="2486372" imgH="2257740" progId="PBrush">
              <p:embed/>
            </p:oleObj>
          </a:graphicData>
        </a:graphic>
      </p:graphicFrame>
      <p:grpSp>
        <p:nvGrpSpPr>
          <p:cNvPr id="6" name="Group 29"/>
          <p:cNvGrpSpPr>
            <a:grpSpLocks/>
          </p:cNvGrpSpPr>
          <p:nvPr/>
        </p:nvGrpSpPr>
        <p:grpSpPr bwMode="auto">
          <a:xfrm>
            <a:off x="3816350" y="5456238"/>
            <a:ext cx="1231900" cy="609600"/>
            <a:chOff x="2448" y="835"/>
            <a:chExt cx="776" cy="384"/>
          </a:xfrm>
        </p:grpSpPr>
        <p:sp>
          <p:nvSpPr>
            <p:cNvPr id="1053" name="Line 30"/>
            <p:cNvSpPr>
              <a:spLocks noChangeShapeType="1"/>
            </p:cNvSpPr>
            <p:nvPr/>
          </p:nvSpPr>
          <p:spPr bwMode="auto">
            <a:xfrm>
              <a:off x="2448" y="1008"/>
              <a:ext cx="333" cy="0"/>
            </a:xfrm>
            <a:prstGeom prst="line">
              <a:avLst/>
            </a:prstGeom>
            <a:noFill/>
            <a:ln w="9525">
              <a:solidFill>
                <a:schemeClr val="tx1"/>
              </a:solidFill>
              <a:round/>
              <a:headEnd/>
              <a:tailEnd type="triangle" w="med" len="med"/>
            </a:ln>
          </p:spPr>
          <p:txBody>
            <a:bodyPr/>
            <a:lstStyle/>
            <a:p>
              <a:endParaRPr lang="en-GB"/>
            </a:p>
          </p:txBody>
        </p:sp>
        <p:sp>
          <p:nvSpPr>
            <p:cNvPr id="1054" name="AutoShape 31"/>
            <p:cNvSpPr>
              <a:spLocks noChangeArrowheads="1"/>
            </p:cNvSpPr>
            <p:nvPr/>
          </p:nvSpPr>
          <p:spPr bwMode="auto">
            <a:xfrm>
              <a:off x="2792" y="835"/>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grpSp>
      <p:grpSp>
        <p:nvGrpSpPr>
          <p:cNvPr id="7" name="Group 32"/>
          <p:cNvGrpSpPr>
            <a:grpSpLocks/>
          </p:cNvGrpSpPr>
          <p:nvPr/>
        </p:nvGrpSpPr>
        <p:grpSpPr bwMode="auto">
          <a:xfrm>
            <a:off x="5075238" y="4806950"/>
            <a:ext cx="3103562" cy="1790700"/>
            <a:chOff x="3197" y="2874"/>
            <a:chExt cx="1955" cy="1128"/>
          </a:xfrm>
        </p:grpSpPr>
        <p:graphicFrame>
          <p:nvGraphicFramePr>
            <p:cNvPr id="1040" name="Object 33"/>
            <p:cNvGraphicFramePr>
              <a:graphicFrameLocks noChangeAspect="1"/>
            </p:cNvGraphicFramePr>
            <p:nvPr/>
          </p:nvGraphicFramePr>
          <p:xfrm>
            <a:off x="3658" y="2874"/>
            <a:ext cx="1494" cy="1128"/>
          </p:xfrm>
          <a:graphic>
            <a:graphicData uri="http://schemas.openxmlformats.org/presentationml/2006/ole">
              <p:oleObj spid="_x0000_s1040" name="Bitmap Image" r:id="rId20" imgW="2371429" imgH="1790476" progId="PBrush">
                <p:embed/>
              </p:oleObj>
            </a:graphicData>
          </a:graphic>
        </p:graphicFrame>
        <p:sp>
          <p:nvSpPr>
            <p:cNvPr id="1052" name="Line 34"/>
            <p:cNvSpPr>
              <a:spLocks noChangeShapeType="1"/>
            </p:cNvSpPr>
            <p:nvPr/>
          </p:nvSpPr>
          <p:spPr bwMode="auto">
            <a:xfrm flipH="1">
              <a:off x="3197" y="3456"/>
              <a:ext cx="312" cy="0"/>
            </a:xfrm>
            <a:prstGeom prst="line">
              <a:avLst/>
            </a:prstGeom>
            <a:noFill/>
            <a:ln w="9525">
              <a:solidFill>
                <a:schemeClr val="tx1"/>
              </a:solidFill>
              <a:round/>
              <a:headEnd type="triangle" w="med" len="med"/>
              <a:tailEnd/>
            </a:ln>
          </p:spPr>
          <p:txBody>
            <a:bodyPr/>
            <a:lstStyle/>
            <a:p>
              <a:endParaRPr lang="en-GB"/>
            </a:p>
          </p:txBody>
        </p:sp>
      </p:grpSp>
      <p:sp>
        <p:nvSpPr>
          <p:cNvPr id="1051" name="Text Box 35"/>
          <p:cNvSpPr txBox="1">
            <a:spLocks noChangeArrowheads="1"/>
          </p:cNvSpPr>
          <p:nvPr/>
        </p:nvSpPr>
        <p:spPr bwMode="auto">
          <a:xfrm>
            <a:off x="3175" y="1036639"/>
            <a:ext cx="1417638" cy="1631181"/>
          </a:xfrm>
          <a:prstGeom prst="rect">
            <a:avLst/>
          </a:prstGeom>
          <a:noFill/>
          <a:ln w="9525">
            <a:noFill/>
            <a:miter lim="800000"/>
            <a:headEnd/>
            <a:tailEnd/>
          </a:ln>
        </p:spPr>
        <p:txBody>
          <a:bodyPr lIns="91405" tIns="45703" rIns="91405" bIns="45703">
            <a:spAutoFit/>
          </a:bodyPr>
          <a:lstStyle/>
          <a:p>
            <a:pPr>
              <a:spcBef>
                <a:spcPct val="50000"/>
              </a:spcBef>
              <a:tabLst>
                <a:tab pos="179322" algn="l"/>
              </a:tabLst>
            </a:pPr>
            <a:r>
              <a:rPr lang="en-US" sz="1000" b="1">
                <a:solidFill>
                  <a:schemeClr val="tx1"/>
                </a:solidFill>
                <a:latin typeface="Tahoma" pitchFamily="34" charset="0"/>
              </a:rPr>
              <a:t>Geometry</a:t>
            </a:r>
          </a:p>
          <a:p>
            <a:pPr>
              <a:spcBef>
                <a:spcPct val="50000"/>
              </a:spcBef>
              <a:tabLst>
                <a:tab pos="179322" algn="l"/>
              </a:tabLst>
            </a:pPr>
            <a:r>
              <a:rPr lang="en-US" sz="1000" b="1">
                <a:solidFill>
                  <a:schemeClr val="tx1"/>
                </a:solidFill>
                <a:latin typeface="Tahoma" pitchFamily="34" charset="0"/>
              </a:rPr>
              <a:t>	Physical</a:t>
            </a:r>
          </a:p>
          <a:p>
            <a:pPr>
              <a:spcBef>
                <a:spcPct val="50000"/>
              </a:spcBef>
              <a:tabLst>
                <a:tab pos="179322" algn="l"/>
              </a:tabLst>
            </a:pPr>
            <a:r>
              <a:rPr lang="en-US" sz="1000" b="1">
                <a:solidFill>
                  <a:schemeClr val="tx1"/>
                </a:solidFill>
                <a:latin typeface="Tahoma" pitchFamily="34" charset="0"/>
              </a:rPr>
              <a:t>	Analytical</a:t>
            </a:r>
          </a:p>
          <a:p>
            <a:pPr>
              <a:spcBef>
                <a:spcPct val="50000"/>
              </a:spcBef>
              <a:tabLst>
                <a:tab pos="179322" algn="l"/>
              </a:tabLst>
            </a:pPr>
            <a:r>
              <a:rPr lang="en-US" sz="1000" b="1">
                <a:solidFill>
                  <a:schemeClr val="tx1"/>
                </a:solidFill>
                <a:latin typeface="Tahoma" pitchFamily="34" charset="0"/>
              </a:rPr>
              <a:t>Loads</a:t>
            </a:r>
          </a:p>
          <a:p>
            <a:pPr>
              <a:spcBef>
                <a:spcPct val="50000"/>
              </a:spcBef>
              <a:tabLst>
                <a:tab pos="179322" algn="l"/>
              </a:tabLst>
            </a:pPr>
            <a:r>
              <a:rPr lang="en-US" sz="1000" b="1">
                <a:solidFill>
                  <a:schemeClr val="tx1"/>
                </a:solidFill>
                <a:latin typeface="Tahoma" pitchFamily="34" charset="0"/>
              </a:rPr>
              <a:t>Connectivity</a:t>
            </a:r>
          </a:p>
          <a:p>
            <a:pPr>
              <a:spcBef>
                <a:spcPct val="50000"/>
              </a:spcBef>
              <a:tabLst>
                <a:tab pos="179322" algn="l"/>
              </a:tabLst>
            </a:pPr>
            <a:r>
              <a:rPr lang="en-US" sz="1000" b="1">
                <a:solidFill>
                  <a:schemeClr val="tx1"/>
                </a:solidFill>
                <a:latin typeface="Tahoma" pitchFamily="34" charset="0"/>
              </a:rPr>
              <a:t>Material</a:t>
            </a:r>
          </a:p>
          <a:p>
            <a:pPr>
              <a:spcBef>
                <a:spcPct val="50000"/>
              </a:spcBef>
              <a:tabLst>
                <a:tab pos="179322" algn="l"/>
              </a:tabLst>
            </a:pPr>
            <a:r>
              <a:rPr lang="en-US" sz="1000" b="1">
                <a:solidFill>
                  <a:schemeClr val="tx1"/>
                </a:solidFill>
                <a:latin typeface="Tahoma" pitchFamily="34" charset="0"/>
              </a:rPr>
              <a:t>Project parameters</a:t>
            </a:r>
          </a:p>
        </p:txBody>
      </p:sp>
      <p:sp>
        <p:nvSpPr>
          <p:cNvPr id="3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8308"/>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73830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38309"/>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73830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38310"/>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73830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38311"/>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7383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383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38313"/>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73831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738314"/>
                                        </p:tgtEl>
                                        <p:attrNameLst>
                                          <p:attrName>style.visibility</p:attrName>
                                        </p:attrNameLst>
                                      </p:cBhvr>
                                      <p:to>
                                        <p:strVal val="visible"/>
                                      </p:to>
                                    </p:set>
                                  </p:childTnLst>
                                </p:cTn>
                              </p:par>
                              <p:par>
                                <p:cTn id="49" presetID="1" presetClass="exit" presetSubtype="0" fill="hold" nodeType="withEffect">
                                  <p:stCondLst>
                                    <p:cond delay="0"/>
                                  </p:stCondLst>
                                  <p:childTnLst>
                                    <p:set>
                                      <p:cBhvr>
                                        <p:cTn id="50" dur="1" fill="hold">
                                          <p:stCondLst>
                                            <p:cond delay="0"/>
                                          </p:stCondLst>
                                        </p:cTn>
                                        <p:tgtEl>
                                          <p:spTgt spid="7383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738317"/>
                                        </p:tgtEl>
                                        <p:attrNameLst>
                                          <p:attrName>style.visibility</p:attrName>
                                        </p:attrNameLst>
                                      </p:cBhvr>
                                      <p:to>
                                        <p:strVal val="visible"/>
                                      </p:to>
                                    </p:set>
                                  </p:childTnLst>
                                </p:cTn>
                              </p:par>
                              <p:par>
                                <p:cTn id="55" presetID="1" presetClass="exit" presetSubtype="0" fill="hold" nodeType="withEffect">
                                  <p:stCondLst>
                                    <p:cond delay="0"/>
                                  </p:stCondLst>
                                  <p:childTnLst>
                                    <p:set>
                                      <p:cBhvr>
                                        <p:cTn id="56" dur="1" fill="hold">
                                          <p:stCondLst>
                                            <p:cond delay="0"/>
                                          </p:stCondLst>
                                        </p:cTn>
                                        <p:tgtEl>
                                          <p:spTgt spid="738314"/>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738315"/>
                                        </p:tgtEl>
                                        <p:attrNameLst>
                                          <p:attrName>style.visibility</p:attrName>
                                        </p:attrNameLst>
                                      </p:cBhvr>
                                      <p:to>
                                        <p:strVal val="visible"/>
                                      </p:to>
                                    </p:set>
                                  </p:childTnLst>
                                </p:cTn>
                              </p:par>
                              <p:par>
                                <p:cTn id="61" presetID="1" presetClass="exit" presetSubtype="0" fill="hold" nodeType="withEffect">
                                  <p:stCondLst>
                                    <p:cond delay="0"/>
                                  </p:stCondLst>
                                  <p:childTnLst>
                                    <p:set>
                                      <p:cBhvr>
                                        <p:cTn id="62" dur="1" fill="hold">
                                          <p:stCondLst>
                                            <p:cond delay="0"/>
                                          </p:stCondLst>
                                        </p:cTn>
                                        <p:tgtEl>
                                          <p:spTgt spid="73831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738316"/>
                                        </p:tgtEl>
                                        <p:attrNameLst>
                                          <p:attrName>style.visibility</p:attrName>
                                        </p:attrNameLst>
                                      </p:cBhvr>
                                      <p:to>
                                        <p:strVal val="visible"/>
                                      </p:to>
                                    </p:set>
                                  </p:childTnLst>
                                </p:cTn>
                              </p:par>
                              <p:par>
                                <p:cTn id="67" presetID="1" presetClass="exit" presetSubtype="0" fill="hold" nodeType="withEffect">
                                  <p:stCondLst>
                                    <p:cond delay="0"/>
                                  </p:stCondLst>
                                  <p:childTnLst>
                                    <p:set>
                                      <p:cBhvr>
                                        <p:cTn id="68" dur="1" fill="hold">
                                          <p:stCondLst>
                                            <p:cond delay="0"/>
                                          </p:stCondLst>
                                        </p:cTn>
                                        <p:tgtEl>
                                          <p:spTgt spid="738315"/>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738324"/>
                                        </p:tgtEl>
                                        <p:attrNameLst>
                                          <p:attrName>style.visibility</p:attrName>
                                        </p:attrNameLst>
                                      </p:cBhvr>
                                      <p:to>
                                        <p:strVal val="visible"/>
                                      </p:to>
                                    </p:set>
                                  </p:childTnLst>
                                </p:cTn>
                              </p:par>
                              <p:par>
                                <p:cTn id="73" presetID="1" presetClass="exit" presetSubtype="0" fill="hold" nodeType="withEffect">
                                  <p:stCondLst>
                                    <p:cond delay="0"/>
                                  </p:stCondLst>
                                  <p:childTnLst>
                                    <p:set>
                                      <p:cBhvr>
                                        <p:cTn id="74" dur="1" fill="hold">
                                          <p:stCondLst>
                                            <p:cond delay="0"/>
                                          </p:stCondLst>
                                        </p:cTn>
                                        <p:tgtEl>
                                          <p:spTgt spid="738316"/>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73833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738332"/>
                                        </p:tgtEl>
                                        <p:attrNameLst>
                                          <p:attrName>style.visibility</p:attrName>
                                        </p:attrNameLst>
                                      </p:cBhvr>
                                      <p:to>
                                        <p:strVal val="visible"/>
                                      </p:to>
                                    </p:set>
                                  </p:childTnLst>
                                </p:cTn>
                              </p:par>
                              <p:par>
                                <p:cTn id="91" presetID="1" presetClass="exit" presetSubtype="0" fill="hold" nodeType="withEffect">
                                  <p:stCondLst>
                                    <p:cond delay="0"/>
                                  </p:stCondLst>
                                  <p:childTnLst>
                                    <p:set>
                                      <p:cBhvr>
                                        <p:cTn id="92" dur="1" fill="hold">
                                          <p:stCondLst>
                                            <p:cond delay="0"/>
                                          </p:stCondLst>
                                        </p:cTn>
                                        <p:tgtEl>
                                          <p:spTgt spid="738331"/>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6"/>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nodeType="clickEffect">
                                  <p:stCondLst>
                                    <p:cond delay="0"/>
                                  </p:stCondLst>
                                  <p:childTnLst>
                                    <p:set>
                                      <p:cBhvr>
                                        <p:cTn id="10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GB" dirty="0" smtClean="0"/>
              <a:t>Analysis Requirements</a:t>
            </a:r>
          </a:p>
        </p:txBody>
      </p:sp>
      <p:sp>
        <p:nvSpPr>
          <p:cNvPr id="22531" name="Rectangle 3"/>
          <p:cNvSpPr>
            <a:spLocks noGrp="1" noChangeArrowheads="1"/>
          </p:cNvSpPr>
          <p:nvPr>
            <p:ph idx="1"/>
          </p:nvPr>
        </p:nvSpPr>
        <p:spPr/>
        <p:txBody>
          <a:bodyPr/>
          <a:lstStyle/>
          <a:p>
            <a:pPr lvl="1" eaLnBrk="1" hangingPunct="1"/>
            <a:r>
              <a:rPr lang="en-GB" dirty="0" smtClean="0"/>
              <a:t>Extract the analytical model geometry</a:t>
            </a:r>
          </a:p>
          <a:p>
            <a:pPr lvl="1" eaLnBrk="1" hangingPunct="1"/>
            <a:r>
              <a:rPr lang="en-GB" dirty="0" smtClean="0"/>
              <a:t>Extract the load cases, load combinations, loads</a:t>
            </a:r>
          </a:p>
          <a:p>
            <a:pPr lvl="1" eaLnBrk="1" hangingPunct="1"/>
            <a:r>
              <a:rPr lang="en-GB" dirty="0" smtClean="0"/>
              <a:t>Extract release and boundary conditions</a:t>
            </a:r>
          </a:p>
          <a:p>
            <a:pPr lvl="1" eaLnBrk="1" hangingPunct="1"/>
            <a:r>
              <a:rPr lang="en-GB" dirty="0" smtClean="0"/>
              <a:t>Update the model with changes and new and deleted elements</a:t>
            </a:r>
          </a:p>
          <a:p>
            <a:pPr lvl="1" eaLnBrk="1" hangingPunct="1"/>
            <a:r>
              <a:rPr lang="en-GB" dirty="0" smtClean="0"/>
              <a:t>Add load cases and load combinations</a:t>
            </a:r>
          </a:p>
          <a:p>
            <a:pPr lvl="1" eaLnBrk="1" hangingPunct="1"/>
            <a:r>
              <a:rPr lang="en-GB" dirty="0" smtClean="0"/>
              <a:t>Add loads and reactions </a:t>
            </a:r>
          </a:p>
          <a:p>
            <a:pPr lvl="1" eaLnBrk="1" hangingPunct="1"/>
            <a:r>
              <a:rPr lang="en-GB" dirty="0" smtClean="0"/>
              <a:t>Add project information, shared parameters</a:t>
            </a:r>
          </a:p>
          <a:p>
            <a:pPr lvl="1" eaLnBrk="1" hangingPunct="1"/>
            <a:r>
              <a:rPr lang="en-GB" dirty="0" smtClean="0"/>
              <a:t>Add shared parameters on structural objects</a:t>
            </a:r>
          </a:p>
        </p:txBody>
      </p:sp>
      <p:sp>
        <p:nvSpPr>
          <p:cNvPr id="2253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idx="4294967295"/>
          </p:nvPr>
        </p:nvSpPr>
        <p:spPr>
          <a:xfrm>
            <a:off x="142876" y="285736"/>
            <a:ext cx="8501090" cy="1143000"/>
          </a:xfrm>
          <a:prstGeom prst="rect">
            <a:avLst/>
          </a:prstGeom>
        </p:spPr>
        <p:txBody>
          <a:bodyPr lIns="91405" tIns="45703" rIns="91405" bIns="45703"/>
          <a:lstStyle/>
          <a:p>
            <a:pPr algn="l" eaLnBrk="1" hangingPunct="1"/>
            <a:r>
              <a:rPr lang="en-US" sz="4800" dirty="0" smtClean="0"/>
              <a:t>Adding local parameters to Revit</a:t>
            </a:r>
          </a:p>
        </p:txBody>
      </p:sp>
      <p:sp>
        <p:nvSpPr>
          <p:cNvPr id="23555" name="Content Placeholder 2"/>
          <p:cNvSpPr>
            <a:spLocks noGrp="1"/>
          </p:cNvSpPr>
          <p:nvPr>
            <p:ph idx="4294967295"/>
          </p:nvPr>
        </p:nvSpPr>
        <p:spPr>
          <a:xfrm>
            <a:off x="569916" y="1477966"/>
            <a:ext cx="8574087" cy="5119687"/>
          </a:xfrm>
          <a:prstGeom prst="rect">
            <a:avLst/>
          </a:prstGeom>
        </p:spPr>
        <p:txBody>
          <a:bodyPr lIns="91405" tIns="45703" rIns="91405" bIns="45703"/>
          <a:lstStyle/>
          <a:p>
            <a:pPr marL="0" indent="0">
              <a:buNone/>
            </a:pPr>
            <a:r>
              <a:rPr lang="en-US" sz="2400" dirty="0" smtClean="0"/>
              <a:t>Shared parameters </a:t>
            </a:r>
          </a:p>
          <a:p>
            <a:pPr marL="536377" lvl="1" indent="-272950">
              <a:buFont typeface="Wingdings" pitchFamily="2" charset="2"/>
              <a:buChar char="§"/>
            </a:pPr>
            <a:r>
              <a:rPr lang="en-US" sz="2400" dirty="0" smtClean="0"/>
              <a:t>Can be defined in an external file</a:t>
            </a:r>
          </a:p>
          <a:p>
            <a:pPr marL="536377" lvl="1" indent="-272950">
              <a:buFont typeface="Wingdings" pitchFamily="2" charset="2"/>
              <a:buChar char="§"/>
            </a:pPr>
            <a:r>
              <a:rPr lang="en-US" sz="2400" dirty="0" smtClean="0"/>
              <a:t>Can be added with the API</a:t>
            </a:r>
          </a:p>
          <a:p>
            <a:pPr marL="536377" lvl="1" indent="-272950">
              <a:buFont typeface="Wingdings" pitchFamily="2" charset="2"/>
              <a:buChar char="§"/>
            </a:pPr>
            <a:r>
              <a:rPr lang="en-US" sz="2400" dirty="0" smtClean="0"/>
              <a:t>Can be defined per element</a:t>
            </a:r>
          </a:p>
          <a:p>
            <a:pPr marL="536377" lvl="1" indent="-272950">
              <a:buFont typeface="Wingdings" pitchFamily="2" charset="2"/>
              <a:buChar char="§"/>
            </a:pPr>
            <a:r>
              <a:rPr lang="en-US" sz="2400" dirty="0" smtClean="0"/>
              <a:t>Can be project specific, e.g. building codes</a:t>
            </a:r>
          </a:p>
          <a:p>
            <a:pPr marL="0" indent="0">
              <a:buNone/>
            </a:pPr>
            <a:r>
              <a:rPr lang="en-US" sz="2400" dirty="0" smtClean="0"/>
              <a:t>Templates</a:t>
            </a:r>
          </a:p>
          <a:p>
            <a:pPr marL="536377" lvl="1" indent="-272950">
              <a:buFont typeface="Wingdings" pitchFamily="2" charset="2"/>
              <a:buChar char="§"/>
            </a:pPr>
            <a:r>
              <a:rPr lang="en-US" sz="2400" dirty="0" smtClean="0"/>
              <a:t>Can contain specific information such as load combinations</a:t>
            </a:r>
          </a:p>
        </p:txBody>
      </p:sp>
      <p:sp>
        <p:nvSpPr>
          <p:cNvPr id="2355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idx="4294967295"/>
          </p:nvPr>
        </p:nvSpPr>
        <p:spPr>
          <a:xfrm>
            <a:off x="0" y="136525"/>
            <a:ext cx="7996238" cy="915988"/>
          </a:xfrm>
          <a:prstGeom prst="rect">
            <a:avLst/>
          </a:prstGeom>
        </p:spPr>
        <p:txBody>
          <a:bodyPr lIns="91405" tIns="45703" rIns="91405" bIns="45703"/>
          <a:lstStyle/>
          <a:p>
            <a:pPr algn="l" eaLnBrk="1" hangingPunct="1"/>
            <a:r>
              <a:rPr lang="en-US" sz="4800" dirty="0" smtClean="0"/>
              <a:t>Analytical model access</a:t>
            </a:r>
          </a:p>
        </p:txBody>
      </p:sp>
      <p:sp>
        <p:nvSpPr>
          <p:cNvPr id="24579" name="KMA4F595B"/>
          <p:cNvSpPr>
            <a:spLocks noChangeArrowheads="1"/>
          </p:cNvSpPr>
          <p:nvPr>
            <p:custDataLst>
              <p:tags r:id="rId1"/>
            </p:custDataLst>
          </p:nvPr>
        </p:nvSpPr>
        <p:spPr bwMode="auto">
          <a:xfrm>
            <a:off x="295278" y="1247776"/>
            <a:ext cx="8162925" cy="3712555"/>
          </a:xfrm>
          <a:prstGeom prst="rect">
            <a:avLst/>
          </a:prstGeom>
          <a:noFill/>
          <a:ln w="9525">
            <a:noFill/>
            <a:miter lim="800000"/>
            <a:headEnd/>
            <a:tailEnd/>
          </a:ln>
        </p:spPr>
        <p:txBody>
          <a:bodyPr lIns="0" tIns="0" rIns="0" bIns="0">
            <a:spAutoFit/>
          </a:bodyPr>
          <a:lstStyle/>
          <a:p>
            <a:pPr>
              <a:spcBef>
                <a:spcPct val="15000"/>
              </a:spcBef>
              <a:spcAft>
                <a:spcPct val="15000"/>
              </a:spcAft>
              <a:buFont typeface="Arial" charset="0"/>
              <a:buNone/>
            </a:pPr>
            <a:r>
              <a:rPr lang="en-US" sz="2400">
                <a:solidFill>
                  <a:schemeClr val="tx1"/>
                </a:solidFill>
              </a:rPr>
              <a:t>How to get the ... </a:t>
            </a:r>
          </a:p>
          <a:p>
            <a:pPr marL="453857" lvl="1" indent="-274536">
              <a:spcBef>
                <a:spcPct val="15000"/>
              </a:spcBef>
              <a:spcAft>
                <a:spcPct val="15000"/>
              </a:spcAft>
              <a:buFont typeface="Wingdings" pitchFamily="2" charset="2"/>
              <a:buChar char="§"/>
            </a:pPr>
            <a:r>
              <a:rPr lang="en-US" sz="2400">
                <a:solidFill>
                  <a:schemeClr val="tx1"/>
                </a:solidFill>
              </a:rPr>
              <a:t>... thickness of a wall with multiple layers?</a:t>
            </a:r>
          </a:p>
          <a:p>
            <a:pPr marL="807739" lvl="2" indent="-174561">
              <a:spcBef>
                <a:spcPct val="15000"/>
              </a:spcBef>
              <a:spcAft>
                <a:spcPct val="15000"/>
              </a:spcAft>
              <a:buFont typeface="Wingdings" pitchFamily="2" charset="2"/>
              <a:buChar char="§"/>
            </a:pPr>
            <a:r>
              <a:rPr lang="en-US" sz="1600">
                <a:solidFill>
                  <a:schemeClr val="tx1"/>
                </a:solidFill>
              </a:rPr>
              <a:t>SDK sample TestWallThickness</a:t>
            </a:r>
          </a:p>
          <a:p>
            <a:pPr marL="453857" lvl="1" indent="-274536">
              <a:spcBef>
                <a:spcPct val="15000"/>
              </a:spcBef>
              <a:spcAft>
                <a:spcPct val="15000"/>
              </a:spcAft>
              <a:buFont typeface="Wingdings" pitchFamily="2" charset="2"/>
              <a:buChar char="§"/>
            </a:pPr>
            <a:r>
              <a:rPr lang="en-US" sz="2400">
                <a:solidFill>
                  <a:schemeClr val="tx1"/>
                </a:solidFill>
              </a:rPr>
              <a:t>... analytical model of an in-place family?</a:t>
            </a:r>
          </a:p>
          <a:p>
            <a:pPr marL="807739" lvl="2" indent="-174561">
              <a:spcBef>
                <a:spcPct val="15000"/>
              </a:spcBef>
              <a:spcAft>
                <a:spcPct val="15000"/>
              </a:spcAft>
              <a:buFont typeface="Wingdings" pitchFamily="2" charset="2"/>
              <a:buChar char="§"/>
            </a:pPr>
            <a:r>
              <a:rPr lang="en-US" sz="1600">
                <a:solidFill>
                  <a:schemeClr val="tx1"/>
                </a:solidFill>
              </a:rPr>
              <a:t>SDK sample AnalyticalViewer</a:t>
            </a:r>
          </a:p>
          <a:p>
            <a:pPr marL="453857" lvl="1" indent="-274536">
              <a:spcBef>
                <a:spcPct val="15000"/>
              </a:spcBef>
              <a:spcAft>
                <a:spcPct val="15000"/>
              </a:spcAft>
              <a:buFont typeface="Wingdings" pitchFamily="2" charset="2"/>
              <a:buChar char="§"/>
            </a:pPr>
            <a:r>
              <a:rPr lang="en-US" sz="2400">
                <a:solidFill>
                  <a:schemeClr val="tx1"/>
                </a:solidFill>
              </a:rPr>
              <a:t>... analytical model defined in an external family?</a:t>
            </a:r>
          </a:p>
          <a:p>
            <a:pPr marL="807739" lvl="2" indent="-174561">
              <a:spcBef>
                <a:spcPct val="15000"/>
              </a:spcBef>
              <a:spcAft>
                <a:spcPct val="15000"/>
              </a:spcAft>
              <a:buFont typeface="Wingdings" pitchFamily="2" charset="2"/>
              <a:buChar char="§"/>
            </a:pPr>
            <a:r>
              <a:rPr lang="en-US" sz="1600">
                <a:solidFill>
                  <a:schemeClr val="tx1"/>
                </a:solidFill>
              </a:rPr>
              <a:t>SDK sample AnalyticalViewer</a:t>
            </a:r>
          </a:p>
          <a:p>
            <a:pPr marL="453857" lvl="1" indent="-274536">
              <a:spcBef>
                <a:spcPct val="15000"/>
              </a:spcBef>
              <a:spcAft>
                <a:spcPct val="15000"/>
              </a:spcAft>
              <a:buFont typeface="Wingdings" pitchFamily="2" charset="2"/>
              <a:buChar char="§"/>
            </a:pPr>
            <a:r>
              <a:rPr lang="en-US" sz="2400">
                <a:solidFill>
                  <a:schemeClr val="tx1"/>
                </a:solidFill>
              </a:rPr>
              <a:t>... multiple analytical segments of a curved beam?</a:t>
            </a:r>
          </a:p>
          <a:p>
            <a:pPr marL="807739" lvl="2" indent="-174561">
              <a:spcBef>
                <a:spcPct val="15000"/>
              </a:spcBef>
              <a:spcAft>
                <a:spcPct val="15000"/>
              </a:spcAft>
              <a:buFont typeface="Wingdings" pitchFamily="2" charset="2"/>
              <a:buChar char="§"/>
            </a:pPr>
            <a:r>
              <a:rPr lang="en-US" sz="1600" smtClean="0">
                <a:solidFill>
                  <a:schemeClr val="tx1"/>
                </a:solidFill>
              </a:rPr>
              <a:t>Tessellate </a:t>
            </a:r>
            <a:r>
              <a:rPr lang="en-US" sz="1600">
                <a:solidFill>
                  <a:schemeClr val="tx1"/>
                </a:solidFill>
              </a:rPr>
              <a:t>the underlying curve</a:t>
            </a:r>
          </a:p>
        </p:txBody>
      </p:sp>
      <p:sp>
        <p:nvSpPr>
          <p:cNvPr id="2458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GB" dirty="0" smtClean="0"/>
              <a:t>Useful Revit SDK Samples</a:t>
            </a:r>
          </a:p>
        </p:txBody>
      </p:sp>
      <p:sp>
        <p:nvSpPr>
          <p:cNvPr id="25603" name="Rectangle 3"/>
          <p:cNvSpPr>
            <a:spLocks noGrp="1" noChangeArrowheads="1"/>
          </p:cNvSpPr>
          <p:nvPr>
            <p:ph idx="1"/>
          </p:nvPr>
        </p:nvSpPr>
        <p:spPr>
          <a:xfrm>
            <a:off x="311782" y="1000108"/>
            <a:ext cx="8339454" cy="5161126"/>
          </a:xfrm>
        </p:spPr>
        <p:txBody>
          <a:bodyPr/>
          <a:lstStyle/>
          <a:p>
            <a:pPr>
              <a:spcBef>
                <a:spcPts val="0"/>
              </a:spcBef>
            </a:pPr>
            <a:r>
              <a:rPr lang="en-GB" altLang="ja-JP" sz="2800" dirty="0" smtClean="0">
                <a:ea typeface="ＭＳ Ｐゴシック" pitchFamily="34" charset="-128"/>
              </a:rPr>
              <a:t>Parameters</a:t>
            </a:r>
          </a:p>
          <a:p>
            <a:pPr lvl="1">
              <a:lnSpc>
                <a:spcPct val="90000"/>
              </a:lnSpc>
              <a:spcBef>
                <a:spcPts val="0"/>
              </a:spcBef>
            </a:pPr>
            <a:r>
              <a:rPr lang="en-GB" dirty="0" smtClean="0"/>
              <a:t>BrowseBindings</a:t>
            </a:r>
          </a:p>
          <a:p>
            <a:pPr lvl="1">
              <a:lnSpc>
                <a:spcPct val="90000"/>
              </a:lnSpc>
              <a:spcBef>
                <a:spcPts val="0"/>
              </a:spcBef>
            </a:pPr>
            <a:r>
              <a:rPr lang="en-GB" dirty="0" smtClean="0"/>
              <a:t>CreateShared</a:t>
            </a:r>
          </a:p>
          <a:p>
            <a:pPr lvl="1">
              <a:lnSpc>
                <a:spcPct val="90000"/>
              </a:lnSpc>
              <a:spcBef>
                <a:spcPts val="0"/>
              </a:spcBef>
            </a:pPr>
            <a:r>
              <a:rPr lang="en-GB" dirty="0" smtClean="0"/>
              <a:t>FireRating</a:t>
            </a:r>
          </a:p>
          <a:p>
            <a:pPr lvl="1">
              <a:lnSpc>
                <a:spcPct val="90000"/>
              </a:lnSpc>
              <a:spcBef>
                <a:spcPts val="0"/>
              </a:spcBef>
            </a:pPr>
            <a:r>
              <a:rPr lang="en-GB" dirty="0" smtClean="0"/>
              <a:t>InvisibleParam</a:t>
            </a:r>
          </a:p>
          <a:p>
            <a:pPr>
              <a:spcBef>
                <a:spcPts val="0"/>
              </a:spcBef>
            </a:pPr>
            <a:r>
              <a:rPr lang="en-GB" altLang="ja-JP" sz="2800" dirty="0" smtClean="0">
                <a:ea typeface="ＭＳ Ｐゴシック" pitchFamily="34" charset="-128"/>
              </a:rPr>
              <a:t>Analytical Model</a:t>
            </a:r>
          </a:p>
          <a:p>
            <a:pPr lvl="1">
              <a:lnSpc>
                <a:spcPct val="90000"/>
              </a:lnSpc>
              <a:spcBef>
                <a:spcPts val="0"/>
              </a:spcBef>
            </a:pPr>
            <a:r>
              <a:rPr lang="en-GB" altLang="ja-JP" dirty="0" smtClean="0">
                <a:ea typeface="ＭＳ Ｐゴシック" pitchFamily="34" charset="-128"/>
              </a:rPr>
              <a:t>AnalyticalSupportData_Info</a:t>
            </a:r>
          </a:p>
          <a:p>
            <a:pPr lvl="1">
              <a:lnSpc>
                <a:spcPct val="90000"/>
              </a:lnSpc>
              <a:spcBef>
                <a:spcPts val="0"/>
              </a:spcBef>
            </a:pPr>
            <a:r>
              <a:rPr lang="en-GB" altLang="zh-CN" dirty="0" smtClean="0">
                <a:ea typeface="宋体" pitchFamily="2" charset="-122"/>
              </a:rPr>
              <a:t>AnalyticalViewer</a:t>
            </a:r>
            <a:endParaRPr lang="en-GB" altLang="ja-JP" dirty="0" smtClean="0">
              <a:ea typeface="ＭＳ Ｐゴシック" pitchFamily="34" charset="-128"/>
            </a:endParaRPr>
          </a:p>
          <a:p>
            <a:pPr lvl="1">
              <a:lnSpc>
                <a:spcPct val="90000"/>
              </a:lnSpc>
              <a:spcBef>
                <a:spcPts val="0"/>
              </a:spcBef>
            </a:pPr>
            <a:r>
              <a:rPr lang="en-GB" dirty="0" smtClean="0"/>
              <a:t>BoundaryConditions</a:t>
            </a:r>
          </a:p>
          <a:p>
            <a:pPr lvl="1">
              <a:lnSpc>
                <a:spcPct val="90000"/>
              </a:lnSpc>
              <a:spcBef>
                <a:spcPts val="0"/>
              </a:spcBef>
            </a:pPr>
            <a:r>
              <a:rPr lang="en-GB" dirty="0" smtClean="0"/>
              <a:t>InplaceFamilyAnalyticalModel3D</a:t>
            </a:r>
          </a:p>
          <a:p>
            <a:pPr lvl="1">
              <a:lnSpc>
                <a:spcPct val="90000"/>
              </a:lnSpc>
              <a:spcBef>
                <a:spcPts val="0"/>
              </a:spcBef>
            </a:pPr>
            <a:r>
              <a:rPr lang="en-GB" dirty="0" smtClean="0"/>
              <a:t>Loads</a:t>
            </a:r>
          </a:p>
          <a:p>
            <a:pPr lvl="1">
              <a:lnSpc>
                <a:spcPct val="90000"/>
              </a:lnSpc>
              <a:spcBef>
                <a:spcPts val="0"/>
              </a:spcBef>
            </a:pPr>
            <a:r>
              <a:rPr lang="en-GB" dirty="0" smtClean="0"/>
              <a:t>RotateFramingObjects</a:t>
            </a:r>
          </a:p>
          <a:p>
            <a:pPr lvl="1">
              <a:lnSpc>
                <a:spcPct val="90000"/>
              </a:lnSpc>
              <a:spcBef>
                <a:spcPts val="0"/>
              </a:spcBef>
            </a:pPr>
            <a:r>
              <a:rPr lang="en-GB" altLang="zh-CN" dirty="0" smtClean="0">
                <a:ea typeface="宋体" pitchFamily="2" charset="-122"/>
              </a:rPr>
              <a:t>SlabProperties</a:t>
            </a:r>
          </a:p>
          <a:p>
            <a:pPr lvl="1">
              <a:lnSpc>
                <a:spcPct val="90000"/>
              </a:lnSpc>
              <a:spcBef>
                <a:spcPts val="0"/>
              </a:spcBef>
            </a:pPr>
            <a:r>
              <a:rPr lang="en-GB" altLang="zh-CN" dirty="0" smtClean="0">
                <a:ea typeface="宋体" pitchFamily="2" charset="-122"/>
              </a:rPr>
              <a:t>SpanDirection </a:t>
            </a:r>
            <a:endParaRPr lang="en-GB" dirty="0" smtClean="0"/>
          </a:p>
        </p:txBody>
      </p:sp>
      <p:sp>
        <p:nvSpPr>
          <p:cNvPr id="2560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Revit Structure Analysis Labs</a:t>
            </a:r>
            <a:endParaRPr lang="en-GB"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GB" dirty="0" smtClean="0"/>
              <a:t>Revit Structure Analysis Labs</a:t>
            </a:r>
          </a:p>
        </p:txBody>
      </p:sp>
      <p:sp>
        <p:nvSpPr>
          <p:cNvPr id="26627" name="Rectangle 3"/>
          <p:cNvSpPr>
            <a:spLocks noGrp="1" noChangeArrowheads="1"/>
          </p:cNvSpPr>
          <p:nvPr>
            <p:ph idx="1"/>
          </p:nvPr>
        </p:nvSpPr>
        <p:spPr>
          <a:xfrm>
            <a:off x="319088" y="1268413"/>
            <a:ext cx="8139112" cy="5253037"/>
          </a:xfrm>
        </p:spPr>
        <p:txBody>
          <a:bodyPr/>
          <a:lstStyle/>
          <a:p>
            <a:pPr>
              <a:spcBef>
                <a:spcPts val="0"/>
              </a:spcBef>
              <a:tabLst>
                <a:tab pos="1521852" algn="l"/>
              </a:tabLst>
            </a:pPr>
            <a:r>
              <a:rPr lang="en-GB" sz="2800" dirty="0" smtClean="0"/>
              <a:t>Loads</a:t>
            </a:r>
          </a:p>
          <a:p>
            <a:pPr lvl="1">
              <a:spcBef>
                <a:spcPts val="0"/>
              </a:spcBef>
              <a:tabLst>
                <a:tab pos="1521852" algn="l"/>
              </a:tabLst>
            </a:pPr>
            <a:r>
              <a:rPr lang="en-GB" dirty="0" smtClean="0"/>
              <a:t>1-1	Load cases, natures, combinations, usages</a:t>
            </a:r>
          </a:p>
          <a:p>
            <a:pPr lvl="1">
              <a:spcBef>
                <a:spcPts val="0"/>
              </a:spcBef>
              <a:tabLst>
                <a:tab pos="1521852" algn="l"/>
              </a:tabLst>
            </a:pPr>
            <a:r>
              <a:rPr lang="en-GB" dirty="0" smtClean="0"/>
              <a:t>1-2	Point, line and area loads</a:t>
            </a:r>
          </a:p>
          <a:p>
            <a:pPr lvl="1">
              <a:spcBef>
                <a:spcPts val="0"/>
              </a:spcBef>
              <a:tabLst>
                <a:tab pos="1521852" algn="l"/>
              </a:tabLst>
            </a:pPr>
            <a:r>
              <a:rPr lang="en-GB" dirty="0" smtClean="0"/>
              <a:t>1-3	Load parameters and modification</a:t>
            </a:r>
          </a:p>
          <a:p>
            <a:pPr lvl="1">
              <a:spcBef>
                <a:spcPts val="0"/>
              </a:spcBef>
              <a:tabLst>
                <a:tab pos="1521852" algn="l"/>
              </a:tabLst>
            </a:pPr>
            <a:r>
              <a:rPr lang="en-GB" dirty="0" smtClean="0"/>
              <a:t>1-4	Load symbols</a:t>
            </a:r>
          </a:p>
          <a:p>
            <a:pPr lvl="1">
              <a:spcBef>
                <a:spcPts val="0"/>
              </a:spcBef>
              <a:tabLst>
                <a:tab pos="1521852" algn="l"/>
              </a:tabLst>
            </a:pPr>
            <a:r>
              <a:rPr lang="en-GB" dirty="0" smtClean="0"/>
              <a:t>1-5	Creating load objects</a:t>
            </a:r>
          </a:p>
          <a:p>
            <a:pPr>
              <a:spcBef>
                <a:spcPts val="0"/>
              </a:spcBef>
              <a:tabLst>
                <a:tab pos="1521852" algn="l"/>
              </a:tabLst>
            </a:pPr>
            <a:r>
              <a:rPr lang="en-GB" sz="2800" dirty="0" smtClean="0"/>
              <a:t>Structure</a:t>
            </a:r>
          </a:p>
          <a:p>
            <a:pPr lvl="1">
              <a:spcBef>
                <a:spcPts val="0"/>
              </a:spcBef>
              <a:tabLst>
                <a:tab pos="1521852" algn="l"/>
              </a:tabLst>
            </a:pPr>
            <a:r>
              <a:rPr lang="en-GB" dirty="0" smtClean="0"/>
              <a:t>2-1	Columns and framing</a:t>
            </a:r>
          </a:p>
          <a:p>
            <a:pPr lvl="1">
              <a:spcBef>
                <a:spcPts val="0"/>
              </a:spcBef>
              <a:tabLst>
                <a:tab pos="1521852" algn="l"/>
              </a:tabLst>
            </a:pPr>
            <a:r>
              <a:rPr lang="en-GB" dirty="0" smtClean="0"/>
              <a:t>2-2	Foundations</a:t>
            </a:r>
          </a:p>
          <a:p>
            <a:pPr lvl="1">
              <a:spcBef>
                <a:spcPts val="0"/>
              </a:spcBef>
              <a:tabLst>
                <a:tab pos="1521852" algn="l"/>
              </a:tabLst>
            </a:pPr>
            <a:r>
              <a:rPr lang="en-GB" dirty="0" smtClean="0"/>
              <a:t>2-3	Walls, floors, footings</a:t>
            </a:r>
          </a:p>
          <a:p>
            <a:pPr>
              <a:spcBef>
                <a:spcPts val="0"/>
              </a:spcBef>
              <a:tabLst>
                <a:tab pos="1521852" algn="l"/>
              </a:tabLst>
            </a:pPr>
            <a:r>
              <a:rPr lang="en-GB" sz="2800" dirty="0" smtClean="0"/>
              <a:t>Analytical Model</a:t>
            </a:r>
          </a:p>
          <a:p>
            <a:pPr lvl="1">
              <a:spcBef>
                <a:spcPts val="0"/>
              </a:spcBef>
              <a:tabLst>
                <a:tab pos="1521852" algn="l"/>
              </a:tabLst>
            </a:pPr>
            <a:r>
              <a:rPr lang="en-GB" dirty="0" smtClean="0"/>
              <a:t>3	Analytical model</a:t>
            </a:r>
          </a:p>
        </p:txBody>
      </p:sp>
      <p:sp>
        <p:nvSpPr>
          <p:cNvPr id="2662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title"/>
          </p:nvPr>
        </p:nvSpPr>
        <p:spPr>
          <a:xfrm>
            <a:off x="319088" y="136525"/>
            <a:ext cx="7924800" cy="1143000"/>
          </a:xfrm>
          <a:noFill/>
        </p:spPr>
        <p:txBody>
          <a:bodyPr/>
          <a:lstStyle/>
          <a:p>
            <a:pPr eaLnBrk="1" hangingPunct="1"/>
            <a:r>
              <a:rPr lang="en-GB" dirty="0" smtClean="0"/>
              <a:t>Load Grouping Objects</a:t>
            </a:r>
          </a:p>
        </p:txBody>
      </p:sp>
      <p:sp>
        <p:nvSpPr>
          <p:cNvPr id="27651" name="Rectangle 2"/>
          <p:cNvSpPr>
            <a:spLocks noGrp="1" noChangeArrowheads="1"/>
          </p:cNvSpPr>
          <p:nvPr>
            <p:ph idx="1"/>
          </p:nvPr>
        </p:nvSpPr>
        <p:spPr>
          <a:xfrm>
            <a:off x="277814" y="1393825"/>
            <a:ext cx="7785100" cy="4699000"/>
          </a:xfrm>
        </p:spPr>
        <p:txBody>
          <a:bodyPr/>
          <a:lstStyle/>
          <a:p>
            <a:pPr marL="342774" lvl="1" indent="-228516">
              <a:spcBef>
                <a:spcPct val="0"/>
              </a:spcBef>
            </a:pPr>
            <a:r>
              <a:rPr lang="en-GB" dirty="0" smtClean="0"/>
              <a:t>Load Cases</a:t>
            </a:r>
          </a:p>
          <a:p>
            <a:pPr marL="342774" lvl="1" indent="-228516">
              <a:spcBef>
                <a:spcPct val="0"/>
              </a:spcBef>
            </a:pPr>
            <a:r>
              <a:rPr lang="en-GB" dirty="0" smtClean="0"/>
              <a:t>Load Natures</a:t>
            </a:r>
          </a:p>
          <a:p>
            <a:pPr marL="342774" lvl="1" indent="-228516">
              <a:spcBef>
                <a:spcPct val="0"/>
              </a:spcBef>
            </a:pPr>
            <a:r>
              <a:rPr lang="en-GB" dirty="0" smtClean="0"/>
              <a:t>Load Combinations</a:t>
            </a:r>
          </a:p>
          <a:p>
            <a:pPr marL="342774" lvl="1" indent="-228516">
              <a:spcBef>
                <a:spcPct val="0"/>
              </a:spcBef>
            </a:pPr>
            <a:r>
              <a:rPr lang="en-GB" dirty="0" smtClean="0"/>
              <a:t>Load Usages</a:t>
            </a:r>
          </a:p>
          <a:p>
            <a:pPr marL="342774" lvl="1" indent="-228516">
              <a:buNone/>
            </a:pPr>
            <a:r>
              <a:rPr lang="en-GB" sz="6000" dirty="0" smtClean="0">
                <a:solidFill>
                  <a:schemeClr val="accent1"/>
                </a:solidFill>
              </a:rPr>
              <a:t>Lab 1-1</a:t>
            </a:r>
          </a:p>
          <a:p>
            <a:pPr marL="342774" lvl="1" indent="-228516"/>
            <a:r>
              <a:rPr lang="en-GB" sz="1600" dirty="0" smtClean="0"/>
              <a:t>To retrieve load case, nature, combination and usage objects, simply iterate over the document elements and check for the corresponding object class LoadCase, LoadNature, LoadCombination and LoadUsage</a:t>
            </a:r>
          </a:p>
          <a:p>
            <a:pPr marL="342774" lvl="1" indent="-228516"/>
            <a:r>
              <a:rPr lang="en-GB" sz="1600" dirty="0" smtClean="0"/>
              <a:t>To create new objects, use the Autodesk.Revit.Creation.Document methods NewLoadCase(), NewLoadCombination(), NewLoadNature(), NewLoadUsage() accessible through ActiveDocument.Create</a:t>
            </a:r>
          </a:p>
        </p:txBody>
      </p:sp>
      <p:sp>
        <p:nvSpPr>
          <p:cNvPr id="27652"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GB" dirty="0" smtClean="0"/>
              <a:t>Loads Grouping Code</a:t>
            </a:r>
          </a:p>
        </p:txBody>
      </p:sp>
      <p:sp>
        <p:nvSpPr>
          <p:cNvPr id="28675" name="Rectangle 3"/>
          <p:cNvSpPr>
            <a:spLocks noGrp="1" noChangeArrowheads="1"/>
          </p:cNvSpPr>
          <p:nvPr>
            <p:ph idx="1"/>
          </p:nvPr>
        </p:nvSpPr>
        <p:spPr>
          <a:xfrm>
            <a:off x="283550" y="1142984"/>
            <a:ext cx="8356600" cy="5119688"/>
          </a:xfrm>
        </p:spPr>
        <p:txBody>
          <a:bodyPr/>
          <a:lstStyle/>
          <a:p>
            <a:pPr marL="0" indent="0"/>
            <a:r>
              <a:rPr lang="en-GB" dirty="0" smtClean="0"/>
              <a:t>Retrieve objects</a:t>
            </a:r>
          </a:p>
          <a:p>
            <a:pPr marL="860803" lvl="4" indent="0">
              <a:spcBef>
                <a:spcPts val="0"/>
              </a:spcBef>
            </a:pPr>
            <a:r>
              <a:rPr lang="en-GB" sz="1200" dirty="0" smtClean="0"/>
              <a:t>Public Shared Function </a:t>
            </a:r>
            <a:r>
              <a:rPr lang="en-GB" sz="1200" dirty="0" smtClean="0">
                <a:solidFill>
                  <a:srgbClr val="FF0000"/>
                </a:solidFill>
              </a:rPr>
              <a:t>GetAllLoadNatures</a:t>
            </a:r>
            <a:r>
              <a:rPr lang="en-GB" sz="1200" dirty="0" smtClean="0"/>
              <a:t>(</a:t>
            </a:r>
          </a:p>
          <a:p>
            <a:pPr marL="860803" lvl="4" indent="0">
              <a:spcBef>
                <a:spcPts val="0"/>
              </a:spcBef>
            </a:pPr>
            <a:r>
              <a:rPr lang="en-GB" sz="1200" dirty="0" smtClean="0"/>
              <a:t>  ByVal revitApp As </a:t>
            </a:r>
            <a:r>
              <a:rPr lang="en-GB" sz="1200" dirty="0" err="1" smtClean="0"/>
              <a:t>Revit.Application</a:t>
            </a:r>
            <a:r>
              <a:rPr lang="en-GB" sz="1200" smtClean="0"/>
              <a:t>) As ElementSet</a:t>
            </a:r>
          </a:p>
          <a:p>
            <a:pPr marL="860803" lvl="4" indent="0">
              <a:spcBef>
                <a:spcPts val="0"/>
              </a:spcBef>
            </a:pPr>
            <a:r>
              <a:rPr lang="en-GB" sz="1200" smtClean="0"/>
              <a:t>  Dim natures As ElementSet = revitApp.Create.NewElementSet</a:t>
            </a:r>
          </a:p>
          <a:p>
            <a:pPr marL="860803" lvl="4" indent="0">
              <a:spcBef>
                <a:spcPts val="0"/>
              </a:spcBef>
            </a:pPr>
            <a:r>
              <a:rPr lang="en-GB" sz="1200" smtClean="0"/>
              <a:t>  Dim iter As IEnumerator = revitApp.ActiveDocument.Elements</a:t>
            </a:r>
          </a:p>
          <a:p>
            <a:pPr marL="860803" lvl="4" indent="0">
              <a:spcBef>
                <a:spcPts val="0"/>
              </a:spcBef>
            </a:pPr>
            <a:r>
              <a:rPr lang="en-GB" sz="1200" smtClean="0"/>
              <a:t>  Do While (iter.MoveNext())</a:t>
            </a:r>
          </a:p>
          <a:p>
            <a:pPr marL="860803" lvl="4" indent="0">
              <a:spcBef>
                <a:spcPts val="0"/>
              </a:spcBef>
            </a:pPr>
            <a:r>
              <a:rPr lang="en-GB" sz="1200" smtClean="0"/>
              <a:t>    Dim elem As Revit.Element = iter.Current</a:t>
            </a:r>
          </a:p>
          <a:p>
            <a:pPr marL="860803" lvl="4" indent="0">
              <a:spcBef>
                <a:spcPts val="0"/>
              </a:spcBef>
            </a:pPr>
            <a:r>
              <a:rPr lang="en-GB" sz="1200" smtClean="0"/>
              <a:t>    If TypeOf elem Is </a:t>
            </a:r>
            <a:r>
              <a:rPr lang="en-GB" sz="1200" smtClean="0">
                <a:solidFill>
                  <a:srgbClr val="FF0000"/>
                </a:solidFill>
              </a:rPr>
              <a:t>LoadNature</a:t>
            </a:r>
            <a:r>
              <a:rPr lang="en-GB" sz="1200" smtClean="0"/>
              <a:t> Then</a:t>
            </a:r>
          </a:p>
          <a:p>
            <a:pPr marL="860803" lvl="4" indent="0">
              <a:spcBef>
                <a:spcPts val="0"/>
              </a:spcBef>
            </a:pPr>
            <a:r>
              <a:rPr lang="en-GB" sz="1200" smtClean="0"/>
              <a:t>      natures.Insert(elem)</a:t>
            </a:r>
          </a:p>
          <a:p>
            <a:pPr marL="860803" lvl="4" indent="0">
              <a:spcBef>
                <a:spcPts val="0"/>
              </a:spcBef>
            </a:pPr>
            <a:r>
              <a:rPr lang="en-GB" sz="1200" smtClean="0"/>
              <a:t>    End If</a:t>
            </a:r>
          </a:p>
          <a:p>
            <a:pPr marL="860803" lvl="4" indent="0">
              <a:spcBef>
                <a:spcPts val="0"/>
              </a:spcBef>
            </a:pPr>
            <a:r>
              <a:rPr lang="en-GB" sz="1200" smtClean="0"/>
              <a:t>  Loop</a:t>
            </a:r>
          </a:p>
          <a:p>
            <a:pPr marL="860803" lvl="4" indent="0">
              <a:spcBef>
                <a:spcPts val="0"/>
              </a:spcBef>
            </a:pPr>
            <a:r>
              <a:rPr lang="en-GB" sz="1200" smtClean="0"/>
              <a:t>  Return natures</a:t>
            </a:r>
          </a:p>
          <a:p>
            <a:pPr marL="860803" lvl="4" indent="0">
              <a:spcBef>
                <a:spcPts val="0"/>
              </a:spcBef>
            </a:pPr>
            <a:r>
              <a:rPr lang="en-GB" sz="1200" smtClean="0"/>
              <a:t>End Function</a:t>
            </a:r>
          </a:p>
          <a:p>
            <a:pPr marL="0" indent="0"/>
            <a:r>
              <a:rPr lang="en-GB" smtClean="0"/>
              <a:t>Create objects</a:t>
            </a:r>
          </a:p>
          <a:p>
            <a:pPr marL="860803" lvl="4" indent="0">
              <a:spcBef>
                <a:spcPts val="0"/>
              </a:spcBef>
            </a:pPr>
            <a:r>
              <a:rPr lang="en-GB" sz="1200" smtClean="0"/>
              <a:t>ActiveDocument.Create.</a:t>
            </a:r>
          </a:p>
          <a:p>
            <a:pPr marL="860803" lvl="4" indent="0">
              <a:spcBef>
                <a:spcPts val="0"/>
              </a:spcBef>
            </a:pPr>
            <a:r>
              <a:rPr lang="en-GB" sz="1200" smtClean="0"/>
              <a:t>LoadCase NewLoadCase( string name, LoadNature nature, Category category );</a:t>
            </a:r>
          </a:p>
          <a:p>
            <a:pPr marL="860803" lvl="4" indent="0">
              <a:spcBef>
                <a:spcPts val="0"/>
              </a:spcBef>
            </a:pPr>
            <a:r>
              <a:rPr lang="en-GB" sz="1200" smtClean="0"/>
              <a:t>LoadNature NewLoadNature( string name )</a:t>
            </a:r>
          </a:p>
          <a:p>
            <a:pPr marL="860803" lvl="4" indent="0">
              <a:spcBef>
                <a:spcPts val="0"/>
              </a:spcBef>
            </a:pPr>
            <a:r>
              <a:rPr lang="en-GB" sz="1200" smtClean="0"/>
              <a:t>LoadUsage NewLoadUsage( string name )</a:t>
            </a:r>
          </a:p>
          <a:p>
            <a:pPr marL="860803" lvl="4" indent="0">
              <a:spcBef>
                <a:spcPts val="0"/>
              </a:spcBef>
            </a:pPr>
            <a:r>
              <a:rPr lang="en-GB" sz="1200" smtClean="0"/>
              <a:t>LoadCombination NewLoadCombination( string name, int typeInd, int stateInd, </a:t>
            </a:r>
            <a:br>
              <a:rPr lang="en-GB" sz="1200" smtClean="0"/>
            </a:br>
            <a:r>
              <a:rPr lang="en-GB" sz="1200" smtClean="0"/>
              <a:t>  double[] factors, LoadCaseArray cases, LoadCombinationArray combinations,</a:t>
            </a:r>
          </a:p>
          <a:p>
            <a:pPr marL="860803" lvl="4" indent="0">
              <a:spcBef>
                <a:spcPts val="0"/>
              </a:spcBef>
            </a:pPr>
            <a:r>
              <a:rPr lang="en-GB" sz="1200" smtClean="0"/>
              <a:t>  LoadUsageArray usages )</a:t>
            </a:r>
            <a:endParaRPr lang="en-GB" smtClean="0"/>
          </a:p>
        </p:txBody>
      </p:sp>
      <p:sp>
        <p:nvSpPr>
          <p:cNvPr id="28676"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GB" smtClean="0"/>
              <a:t>Loads Grouping Demo</a:t>
            </a:r>
          </a:p>
        </p:txBody>
      </p:sp>
      <p:sp>
        <p:nvSpPr>
          <p:cNvPr id="29699" name="Rectangle 3"/>
          <p:cNvSpPr>
            <a:spLocks noGrp="1" noChangeArrowheads="1"/>
          </p:cNvSpPr>
          <p:nvPr>
            <p:ph idx="1"/>
          </p:nvPr>
        </p:nvSpPr>
        <p:spPr/>
        <p:txBody>
          <a:bodyPr/>
          <a:lstStyle/>
          <a:p>
            <a:pPr eaLnBrk="1" hangingPunct="1">
              <a:buFontTx/>
              <a:buNone/>
            </a:pPr>
            <a:endParaRPr lang="en-GB" smtClean="0"/>
          </a:p>
        </p:txBody>
      </p:sp>
      <p:pic>
        <p:nvPicPr>
          <p:cNvPr id="29700" name="Picture 4" descr="lab-1-1-1"/>
          <p:cNvPicPr>
            <a:picLocks noChangeAspect="1" noChangeArrowheads="1"/>
          </p:cNvPicPr>
          <p:nvPr/>
        </p:nvPicPr>
        <p:blipFill>
          <a:blip r:embed="rId3"/>
          <a:srcRect/>
          <a:stretch>
            <a:fillRect/>
          </a:stretch>
        </p:blipFill>
        <p:spPr bwMode="auto">
          <a:xfrm>
            <a:off x="323851" y="1412875"/>
            <a:ext cx="2343150" cy="1943100"/>
          </a:xfrm>
          <a:prstGeom prst="rect">
            <a:avLst/>
          </a:prstGeom>
          <a:noFill/>
          <a:ln w="9525">
            <a:noFill/>
            <a:miter lim="800000"/>
            <a:headEnd/>
            <a:tailEnd/>
          </a:ln>
        </p:spPr>
      </p:pic>
      <p:pic>
        <p:nvPicPr>
          <p:cNvPr id="29701" name="Picture 5" descr="lab-1-1-2"/>
          <p:cNvPicPr>
            <a:picLocks noChangeAspect="1" noChangeArrowheads="1"/>
          </p:cNvPicPr>
          <p:nvPr/>
        </p:nvPicPr>
        <p:blipFill>
          <a:blip r:embed="rId4"/>
          <a:srcRect/>
          <a:stretch>
            <a:fillRect/>
          </a:stretch>
        </p:blipFill>
        <p:spPr bwMode="auto">
          <a:xfrm>
            <a:off x="2052639" y="1989138"/>
            <a:ext cx="2257425" cy="1943100"/>
          </a:xfrm>
          <a:prstGeom prst="rect">
            <a:avLst/>
          </a:prstGeom>
          <a:noFill/>
          <a:ln w="9525">
            <a:noFill/>
            <a:miter lim="800000"/>
            <a:headEnd/>
            <a:tailEnd/>
          </a:ln>
        </p:spPr>
      </p:pic>
      <p:pic>
        <p:nvPicPr>
          <p:cNvPr id="29702" name="Picture 6" descr="lab-1-1-3"/>
          <p:cNvPicPr>
            <a:picLocks noChangeAspect="1" noChangeArrowheads="1"/>
          </p:cNvPicPr>
          <p:nvPr/>
        </p:nvPicPr>
        <p:blipFill>
          <a:blip r:embed="rId5"/>
          <a:srcRect/>
          <a:stretch>
            <a:fillRect/>
          </a:stretch>
        </p:blipFill>
        <p:spPr bwMode="auto">
          <a:xfrm>
            <a:off x="3781425" y="3660775"/>
            <a:ext cx="2314575" cy="952500"/>
          </a:xfrm>
          <a:prstGeom prst="rect">
            <a:avLst/>
          </a:prstGeom>
          <a:noFill/>
          <a:ln w="9525">
            <a:noFill/>
            <a:miter lim="800000"/>
            <a:headEnd/>
            <a:tailEnd/>
          </a:ln>
        </p:spPr>
      </p:pic>
      <p:pic>
        <p:nvPicPr>
          <p:cNvPr id="29703" name="Picture 7" descr="lab-1-1-4"/>
          <p:cNvPicPr>
            <a:picLocks noChangeAspect="1" noChangeArrowheads="1"/>
          </p:cNvPicPr>
          <p:nvPr/>
        </p:nvPicPr>
        <p:blipFill>
          <a:blip r:embed="rId6"/>
          <a:srcRect/>
          <a:stretch>
            <a:fillRect/>
          </a:stretch>
        </p:blipFill>
        <p:spPr bwMode="auto">
          <a:xfrm>
            <a:off x="5581650" y="4292600"/>
            <a:ext cx="2590800" cy="952500"/>
          </a:xfrm>
          <a:prstGeom prst="rect">
            <a:avLst/>
          </a:prstGeom>
          <a:noFill/>
          <a:ln w="9525">
            <a:noFill/>
            <a:miter lim="800000"/>
            <a:headEnd/>
            <a:tailEnd/>
          </a:ln>
        </p:spPr>
      </p:pic>
      <p:sp>
        <p:nvSpPr>
          <p:cNvPr id="29704" name="Text Box 9"/>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GB" dirty="0" smtClean="0"/>
              <a:t>Agenda</a:t>
            </a:r>
          </a:p>
        </p:txBody>
      </p:sp>
      <p:sp>
        <p:nvSpPr>
          <p:cNvPr id="5123" name="Rectangle 3"/>
          <p:cNvSpPr>
            <a:spLocks noGrp="1" noChangeArrowheads="1"/>
          </p:cNvSpPr>
          <p:nvPr>
            <p:ph idx="1"/>
          </p:nvPr>
        </p:nvSpPr>
        <p:spPr/>
        <p:txBody>
          <a:bodyPr/>
          <a:lstStyle/>
          <a:p>
            <a:pPr eaLnBrk="1" hangingPunct="1">
              <a:buFontTx/>
              <a:buNone/>
            </a:pPr>
            <a:r>
              <a:rPr lang="en-GB" dirty="0" smtClean="0"/>
              <a:t>Overview</a:t>
            </a:r>
          </a:p>
          <a:p>
            <a:pPr lvl="1" eaLnBrk="1" hangingPunct="1"/>
            <a:r>
              <a:rPr lang="en-GB" dirty="0" smtClean="0"/>
              <a:t>Workflow</a:t>
            </a:r>
          </a:p>
          <a:p>
            <a:pPr lvl="1" eaLnBrk="1" hangingPunct="1"/>
            <a:r>
              <a:rPr lang="en-GB" dirty="0" smtClean="0"/>
              <a:t>Compare Architecture and Structure</a:t>
            </a:r>
          </a:p>
          <a:p>
            <a:pPr lvl="1" eaLnBrk="1" hangingPunct="1"/>
            <a:r>
              <a:rPr lang="en-GB" dirty="0" smtClean="0"/>
              <a:t>Physical versus analytical model</a:t>
            </a:r>
          </a:p>
          <a:p>
            <a:pPr eaLnBrk="1" hangingPunct="1">
              <a:buFontTx/>
              <a:buNone/>
            </a:pPr>
            <a:r>
              <a:rPr lang="en-GB" dirty="0" smtClean="0"/>
              <a:t>Requirements, Samples and Labs</a:t>
            </a:r>
          </a:p>
          <a:p>
            <a:pPr lvl="1" eaLnBrk="1" hangingPunct="1"/>
            <a:r>
              <a:rPr lang="en-GB" dirty="0" smtClean="0"/>
              <a:t>Explore and implement base functionality</a:t>
            </a:r>
          </a:p>
          <a:p>
            <a:pPr eaLnBrk="1" hangingPunct="1">
              <a:buFontTx/>
              <a:buNone/>
            </a:pPr>
            <a:r>
              <a:rPr lang="en-GB" dirty="0" smtClean="0"/>
              <a:t>Link</a:t>
            </a:r>
          </a:p>
          <a:p>
            <a:pPr lvl="1" eaLnBrk="1" hangingPunct="1"/>
            <a:r>
              <a:rPr lang="en-GB" dirty="0" smtClean="0"/>
              <a:t>Sample application </a:t>
            </a:r>
          </a:p>
          <a:p>
            <a:pPr lvl="1" eaLnBrk="1" hangingPunct="1"/>
            <a:r>
              <a:rPr lang="en-GB" dirty="0" smtClean="0"/>
              <a:t>Linking Revit with external analysis package</a:t>
            </a:r>
          </a:p>
          <a:p>
            <a:pPr lvl="1" eaLnBrk="1" hangingPunct="1"/>
            <a:r>
              <a:rPr lang="en-GB" dirty="0" smtClean="0"/>
              <a:t>Simulated using AutoCAD</a:t>
            </a:r>
          </a:p>
        </p:txBody>
      </p:sp>
      <p:sp>
        <p:nvSpPr>
          <p:cNvPr id="512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title"/>
          </p:nvPr>
        </p:nvSpPr>
        <p:spPr>
          <a:xfrm>
            <a:off x="319088" y="136525"/>
            <a:ext cx="7924800" cy="1143000"/>
          </a:xfrm>
          <a:noFill/>
        </p:spPr>
        <p:txBody>
          <a:bodyPr/>
          <a:lstStyle/>
          <a:p>
            <a:pPr eaLnBrk="1" hangingPunct="1"/>
            <a:r>
              <a:rPr lang="en-GB" smtClean="0"/>
              <a:t>Access to Load Objects</a:t>
            </a:r>
          </a:p>
        </p:txBody>
      </p:sp>
      <p:sp>
        <p:nvSpPr>
          <p:cNvPr id="30723" name="Rectangle 2"/>
          <p:cNvSpPr>
            <a:spLocks noGrp="1" noChangeArrowheads="1"/>
          </p:cNvSpPr>
          <p:nvPr>
            <p:ph idx="1"/>
          </p:nvPr>
        </p:nvSpPr>
        <p:spPr>
          <a:xfrm>
            <a:off x="277813" y="1393825"/>
            <a:ext cx="8615362" cy="4699000"/>
          </a:xfrm>
        </p:spPr>
        <p:txBody>
          <a:bodyPr/>
          <a:lstStyle/>
          <a:p>
            <a:pPr marL="342774" lvl="1" indent="-228516">
              <a:spcBef>
                <a:spcPct val="0"/>
              </a:spcBef>
            </a:pPr>
            <a:r>
              <a:rPr lang="en-GB" smtClean="0"/>
              <a:t>Point Loads</a:t>
            </a:r>
          </a:p>
          <a:p>
            <a:pPr marL="342774" lvl="1" indent="-228516">
              <a:spcBef>
                <a:spcPct val="0"/>
              </a:spcBef>
            </a:pPr>
            <a:r>
              <a:rPr lang="en-GB" smtClean="0"/>
              <a:t>Line Loads</a:t>
            </a:r>
          </a:p>
          <a:p>
            <a:pPr marL="342774" lvl="1" indent="-228516">
              <a:spcBef>
                <a:spcPct val="0"/>
              </a:spcBef>
            </a:pPr>
            <a:r>
              <a:rPr lang="en-GB" smtClean="0"/>
              <a:t>Area Loads</a:t>
            </a:r>
          </a:p>
          <a:p>
            <a:pPr marL="342774" lvl="1" indent="-228516">
              <a:buNone/>
            </a:pPr>
            <a:r>
              <a:rPr lang="en-GB" sz="6000" smtClean="0">
                <a:solidFill>
                  <a:schemeClr val="accent1"/>
                </a:solidFill>
              </a:rPr>
              <a:t>Lab 1-2</a:t>
            </a:r>
          </a:p>
          <a:p>
            <a:pPr marL="342774" lvl="1" indent="-228516"/>
            <a:r>
              <a:rPr lang="en-GB" sz="1700" smtClean="0"/>
              <a:t>Shows how to access all load objects using the base or specific classes</a:t>
            </a:r>
          </a:p>
          <a:p>
            <a:pPr marL="342774" lvl="1" indent="-228516"/>
            <a:r>
              <a:rPr lang="en-GB" sz="1700" smtClean="0"/>
              <a:t>All three load classes are derived from LoadBase</a:t>
            </a:r>
          </a:p>
          <a:p>
            <a:pPr marL="342774" lvl="1" indent="-228516"/>
            <a:r>
              <a:rPr lang="en-GB" sz="1700" smtClean="0"/>
              <a:t>Creation through NewAreaLoad (3 overloads), NewLineLoad (2), NewPointLoad</a:t>
            </a:r>
          </a:p>
        </p:txBody>
      </p:sp>
      <p:sp>
        <p:nvSpPr>
          <p:cNvPr id="3072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GB" smtClean="0"/>
              <a:t>Retrieve Load Objects</a:t>
            </a:r>
          </a:p>
        </p:txBody>
      </p:sp>
      <p:sp>
        <p:nvSpPr>
          <p:cNvPr id="31747" name="Rectangle 3"/>
          <p:cNvSpPr>
            <a:spLocks noGrp="1" noChangeArrowheads="1"/>
          </p:cNvSpPr>
          <p:nvPr>
            <p:ph idx="1"/>
          </p:nvPr>
        </p:nvSpPr>
        <p:spPr>
          <a:xfrm>
            <a:off x="311783" y="1076259"/>
            <a:ext cx="8724269" cy="5161126"/>
          </a:xfrm>
        </p:spPr>
        <p:txBody>
          <a:bodyPr/>
          <a:lstStyle/>
          <a:p>
            <a:pPr marL="360273" lvl="4" indent="0">
              <a:spcBef>
                <a:spcPts val="0"/>
              </a:spcBef>
            </a:pPr>
            <a:r>
              <a:rPr lang="en-GB" smtClean="0"/>
              <a:t>Public Shared Sub GetAllSpecificLoads( _</a:t>
            </a:r>
          </a:p>
          <a:p>
            <a:pPr marL="360273" lvl="4" indent="0">
              <a:spcBef>
                <a:spcPts val="0"/>
              </a:spcBef>
            </a:pPr>
            <a:r>
              <a:rPr lang="en-GB" smtClean="0"/>
              <a:t>  ByVal revitApp As Revit.Application, _</a:t>
            </a:r>
          </a:p>
          <a:p>
            <a:pPr marL="360273" lvl="4" indent="0">
              <a:spcBef>
                <a:spcPts val="0"/>
              </a:spcBef>
            </a:pPr>
            <a:r>
              <a:rPr lang="en-GB" smtClean="0"/>
              <a:t>  ByRef pointLoads As ElementSet, _</a:t>
            </a:r>
          </a:p>
          <a:p>
            <a:pPr marL="360273" lvl="4" indent="0">
              <a:spcBef>
                <a:spcPts val="0"/>
              </a:spcBef>
            </a:pPr>
            <a:r>
              <a:rPr lang="en-GB" smtClean="0"/>
              <a:t>  ByRef lineLoads As ElementSet, _</a:t>
            </a:r>
          </a:p>
          <a:p>
            <a:pPr marL="360273" lvl="4" indent="0">
              <a:spcBef>
                <a:spcPts val="0"/>
              </a:spcBef>
            </a:pPr>
            <a:r>
              <a:rPr lang="en-GB" smtClean="0"/>
              <a:t>  ByRef areaLoads As ElementSet)</a:t>
            </a:r>
          </a:p>
          <a:p>
            <a:pPr marL="360273" lvl="4" indent="0">
              <a:spcBef>
                <a:spcPts val="0"/>
              </a:spcBef>
            </a:pPr>
            <a:endParaRPr lang="en-GB" smtClean="0"/>
          </a:p>
          <a:p>
            <a:pPr marL="360273" lvl="4" indent="0">
              <a:spcBef>
                <a:spcPts val="0"/>
              </a:spcBef>
            </a:pPr>
            <a:r>
              <a:rPr lang="en-GB" smtClean="0"/>
              <a:t>  Dim iter As IEnumerator = revitApp.ActiveDocument.Elements</a:t>
            </a:r>
          </a:p>
          <a:p>
            <a:pPr marL="360273" lvl="4" indent="0">
              <a:spcBef>
                <a:spcPts val="0"/>
              </a:spcBef>
            </a:pPr>
            <a:r>
              <a:rPr lang="en-GB" smtClean="0"/>
              <a:t>  Do While (iter.MoveNext())</a:t>
            </a:r>
          </a:p>
          <a:p>
            <a:pPr marL="360273" lvl="4" indent="0">
              <a:spcBef>
                <a:spcPts val="0"/>
              </a:spcBef>
            </a:pPr>
            <a:r>
              <a:rPr lang="en-GB" smtClean="0"/>
              <a:t>    Dim elem As Revit.Element = iter.Current</a:t>
            </a:r>
          </a:p>
          <a:p>
            <a:pPr marL="360273" lvl="4" indent="0">
              <a:spcBef>
                <a:spcPts val="0"/>
              </a:spcBef>
            </a:pPr>
            <a:r>
              <a:rPr lang="en-GB" smtClean="0"/>
              <a:t>    If TypeOf elem Is PointLoad Then</a:t>
            </a:r>
          </a:p>
          <a:p>
            <a:pPr marL="360273" lvl="4" indent="0">
              <a:spcBef>
                <a:spcPts val="0"/>
              </a:spcBef>
            </a:pPr>
            <a:r>
              <a:rPr lang="en-GB" smtClean="0"/>
              <a:t>      pointLoads.Insert(elem)</a:t>
            </a:r>
          </a:p>
          <a:p>
            <a:pPr marL="360273" lvl="4" indent="0">
              <a:spcBef>
                <a:spcPts val="0"/>
              </a:spcBef>
            </a:pPr>
            <a:r>
              <a:rPr lang="en-GB" smtClean="0"/>
              <a:t>    ElseIf TypeOf elem Is LineLoad Then</a:t>
            </a:r>
          </a:p>
          <a:p>
            <a:pPr marL="360273" lvl="4" indent="0">
              <a:spcBef>
                <a:spcPts val="0"/>
              </a:spcBef>
            </a:pPr>
            <a:r>
              <a:rPr lang="en-GB" smtClean="0"/>
              <a:t>      lineLoads.Insert(elem)</a:t>
            </a:r>
          </a:p>
          <a:p>
            <a:pPr marL="360273" lvl="4" indent="0">
              <a:spcBef>
                <a:spcPts val="0"/>
              </a:spcBef>
            </a:pPr>
            <a:r>
              <a:rPr lang="en-GB" smtClean="0"/>
              <a:t>    ElseIf TypeOf elem Is AreaLoad Then</a:t>
            </a:r>
          </a:p>
          <a:p>
            <a:pPr marL="360273" lvl="4" indent="0">
              <a:spcBef>
                <a:spcPts val="0"/>
              </a:spcBef>
            </a:pPr>
            <a:r>
              <a:rPr lang="en-GB" smtClean="0"/>
              <a:t>      areaLoads.Insert(elem)</a:t>
            </a:r>
          </a:p>
          <a:p>
            <a:pPr marL="360273" lvl="4" indent="0">
              <a:spcBef>
                <a:spcPts val="0"/>
              </a:spcBef>
            </a:pPr>
            <a:r>
              <a:rPr lang="en-GB" smtClean="0"/>
              <a:t>    End If</a:t>
            </a:r>
          </a:p>
          <a:p>
            <a:pPr marL="360273" lvl="4" indent="0">
              <a:spcBef>
                <a:spcPts val="0"/>
              </a:spcBef>
            </a:pPr>
            <a:r>
              <a:rPr lang="en-GB" smtClean="0"/>
              <a:t>  Loop</a:t>
            </a:r>
          </a:p>
          <a:p>
            <a:pPr marL="360273" lvl="4" indent="0">
              <a:spcBef>
                <a:spcPts val="0"/>
              </a:spcBef>
            </a:pPr>
            <a:r>
              <a:rPr lang="en-GB" smtClean="0"/>
              <a:t>End Sub</a:t>
            </a:r>
          </a:p>
        </p:txBody>
      </p:sp>
      <p:sp>
        <p:nvSpPr>
          <p:cNvPr id="3174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6" descr="lab-1-2-4"/>
          <p:cNvPicPr>
            <a:picLocks noChangeAspect="1" noChangeArrowheads="1"/>
          </p:cNvPicPr>
          <p:nvPr/>
        </p:nvPicPr>
        <p:blipFill>
          <a:blip r:embed="rId3"/>
          <a:srcRect/>
          <a:stretch>
            <a:fillRect/>
          </a:stretch>
        </p:blipFill>
        <p:spPr bwMode="auto">
          <a:xfrm>
            <a:off x="2933670" y="3951273"/>
            <a:ext cx="3905250" cy="1323975"/>
          </a:xfrm>
          <a:prstGeom prst="rect">
            <a:avLst/>
          </a:prstGeom>
          <a:noFill/>
          <a:ln w="9525">
            <a:noFill/>
            <a:miter lim="800000"/>
            <a:headEnd/>
            <a:tailEnd/>
          </a:ln>
        </p:spPr>
      </p:pic>
      <p:pic>
        <p:nvPicPr>
          <p:cNvPr id="32771" name="Picture 9" descr="lab-1-2-3"/>
          <p:cNvPicPr>
            <a:picLocks noChangeAspect="1" noChangeArrowheads="1"/>
          </p:cNvPicPr>
          <p:nvPr/>
        </p:nvPicPr>
        <p:blipFill>
          <a:blip r:embed="rId4"/>
          <a:srcRect/>
          <a:stretch>
            <a:fillRect/>
          </a:stretch>
        </p:blipFill>
        <p:spPr bwMode="auto">
          <a:xfrm>
            <a:off x="614332" y="2438384"/>
            <a:ext cx="8343900" cy="1819275"/>
          </a:xfrm>
          <a:prstGeom prst="rect">
            <a:avLst/>
          </a:prstGeom>
          <a:noFill/>
          <a:ln w="9525">
            <a:noFill/>
            <a:miter lim="800000"/>
            <a:headEnd/>
            <a:tailEnd/>
          </a:ln>
        </p:spPr>
      </p:pic>
      <p:sp>
        <p:nvSpPr>
          <p:cNvPr id="32772" name="Rectangle 2"/>
          <p:cNvSpPr>
            <a:spLocks noGrp="1" noChangeArrowheads="1"/>
          </p:cNvSpPr>
          <p:nvPr>
            <p:ph type="title"/>
          </p:nvPr>
        </p:nvSpPr>
        <p:spPr>
          <a:xfrm>
            <a:off x="142844" y="142855"/>
            <a:ext cx="8328368" cy="733595"/>
          </a:xfrm>
        </p:spPr>
        <p:txBody>
          <a:bodyPr/>
          <a:lstStyle/>
          <a:p>
            <a:pPr eaLnBrk="1" hangingPunct="1"/>
            <a:r>
              <a:rPr lang="en-GB" smtClean="0"/>
              <a:t>Load Objects Demo</a:t>
            </a:r>
          </a:p>
        </p:txBody>
      </p:sp>
      <p:sp>
        <p:nvSpPr>
          <p:cNvPr id="32773" name="Rectangle 3"/>
          <p:cNvSpPr>
            <a:spLocks noGrp="1" noChangeArrowheads="1"/>
          </p:cNvSpPr>
          <p:nvPr>
            <p:ph idx="1"/>
          </p:nvPr>
        </p:nvSpPr>
        <p:spPr>
          <a:xfrm>
            <a:off x="319088" y="1477963"/>
            <a:ext cx="3532187" cy="1568450"/>
          </a:xfrm>
        </p:spPr>
        <p:txBody>
          <a:bodyPr/>
          <a:lstStyle/>
          <a:p>
            <a:pPr eaLnBrk="1" hangingPunct="1">
              <a:buFontTx/>
              <a:buNone/>
            </a:pPr>
            <a:endParaRPr lang="en-GB" smtClean="0"/>
          </a:p>
        </p:txBody>
      </p:sp>
      <p:pic>
        <p:nvPicPr>
          <p:cNvPr id="32774" name="Picture 7" descr="lab-1-2-1"/>
          <p:cNvPicPr>
            <a:picLocks noChangeAspect="1" noChangeArrowheads="1"/>
          </p:cNvPicPr>
          <p:nvPr/>
        </p:nvPicPr>
        <p:blipFill>
          <a:blip r:embed="rId5"/>
          <a:srcRect/>
          <a:stretch>
            <a:fillRect/>
          </a:stretch>
        </p:blipFill>
        <p:spPr bwMode="auto">
          <a:xfrm>
            <a:off x="214282" y="3230548"/>
            <a:ext cx="2162175" cy="2809875"/>
          </a:xfrm>
          <a:prstGeom prst="rect">
            <a:avLst/>
          </a:prstGeom>
          <a:noFill/>
          <a:ln w="9525">
            <a:noFill/>
            <a:miter lim="800000"/>
            <a:headEnd/>
            <a:tailEnd/>
          </a:ln>
        </p:spPr>
      </p:pic>
      <p:pic>
        <p:nvPicPr>
          <p:cNvPr id="32775" name="Picture 8" descr="lab-1-2-2"/>
          <p:cNvPicPr>
            <a:picLocks noChangeAspect="1" noChangeArrowheads="1"/>
          </p:cNvPicPr>
          <p:nvPr/>
        </p:nvPicPr>
        <p:blipFill>
          <a:blip r:embed="rId6"/>
          <a:srcRect/>
          <a:stretch>
            <a:fillRect/>
          </a:stretch>
        </p:blipFill>
        <p:spPr bwMode="auto">
          <a:xfrm>
            <a:off x="214282" y="1142985"/>
            <a:ext cx="8743950" cy="1571625"/>
          </a:xfrm>
          <a:prstGeom prst="rect">
            <a:avLst/>
          </a:prstGeom>
          <a:noFill/>
          <a:ln w="9525">
            <a:noFill/>
            <a:miter lim="800000"/>
            <a:headEnd/>
            <a:tailEnd/>
          </a:ln>
        </p:spPr>
      </p:pic>
      <p:sp>
        <p:nvSpPr>
          <p:cNvPr id="32776" name="Text Box 10"/>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title"/>
          </p:nvPr>
        </p:nvSpPr>
        <p:spPr>
          <a:xfrm>
            <a:off x="319088" y="136525"/>
            <a:ext cx="7924800" cy="1143000"/>
          </a:xfrm>
          <a:noFill/>
        </p:spPr>
        <p:txBody>
          <a:bodyPr/>
          <a:lstStyle/>
          <a:p>
            <a:pPr eaLnBrk="1" hangingPunct="1"/>
            <a:r>
              <a:rPr lang="en-GB" smtClean="0"/>
              <a:t>Load Object Parameters</a:t>
            </a:r>
          </a:p>
        </p:txBody>
      </p:sp>
      <p:sp>
        <p:nvSpPr>
          <p:cNvPr id="33795" name="Rectangle 2"/>
          <p:cNvSpPr>
            <a:spLocks noGrp="1" noChangeArrowheads="1"/>
          </p:cNvSpPr>
          <p:nvPr>
            <p:ph idx="1"/>
          </p:nvPr>
        </p:nvSpPr>
        <p:spPr>
          <a:xfrm>
            <a:off x="277814" y="1214424"/>
            <a:ext cx="7785100" cy="4892695"/>
          </a:xfrm>
        </p:spPr>
        <p:txBody>
          <a:bodyPr/>
          <a:lstStyle/>
          <a:p>
            <a:pPr marL="342774" lvl="1" indent="-228516">
              <a:buNone/>
            </a:pPr>
            <a:r>
              <a:rPr lang="en-GB" sz="6000" smtClean="0">
                <a:solidFill>
                  <a:schemeClr val="accent1"/>
                </a:solidFill>
              </a:rPr>
              <a:t>Lab 1-3</a:t>
            </a:r>
          </a:p>
          <a:p>
            <a:pPr marL="342774" lvl="1" indent="-228516"/>
            <a:r>
              <a:rPr lang="en-GB" sz="2000" smtClean="0"/>
              <a:t>Shows more details about loads, this time from selected objects</a:t>
            </a:r>
          </a:p>
          <a:p>
            <a:pPr marL="342774" lvl="1" indent="-228516"/>
            <a:r>
              <a:rPr lang="en-GB" sz="2000" smtClean="0"/>
              <a:t>How to access load parameters</a:t>
            </a:r>
          </a:p>
          <a:p>
            <a:pPr marL="342774" lvl="1" indent="-228516"/>
            <a:r>
              <a:rPr lang="en-GB" sz="2000" smtClean="0"/>
              <a:t>How to </a:t>
            </a:r>
            <a:r>
              <a:rPr lang="en-GB" sz="2000" u="sng" smtClean="0"/>
              <a:t>modify</a:t>
            </a:r>
            <a:r>
              <a:rPr lang="en-GB" sz="2000" smtClean="0"/>
              <a:t> load objects</a:t>
            </a:r>
          </a:p>
          <a:p>
            <a:pPr marL="1349573" lvl="4" indent="0">
              <a:spcBef>
                <a:spcPts val="0"/>
              </a:spcBef>
            </a:pPr>
            <a:endParaRPr lang="en-US" sz="1400" noProof="1" smtClean="0"/>
          </a:p>
          <a:p>
            <a:pPr marL="1349573" lvl="4" indent="0">
              <a:spcBef>
                <a:spcPts val="0"/>
              </a:spcBef>
            </a:pPr>
            <a:r>
              <a:rPr lang="en-US" sz="1400" noProof="1" smtClean="0"/>
              <a:t>Dim iter As ElementSetIterator = doc.Selection.Elements.ForwardIterator</a:t>
            </a:r>
          </a:p>
          <a:p>
            <a:pPr marL="1349573" lvl="4" indent="0">
              <a:spcBef>
                <a:spcPts val="0"/>
              </a:spcBef>
            </a:pPr>
            <a:r>
              <a:rPr lang="en-US" sz="1400" noProof="1" smtClean="0"/>
              <a:t>While iter.MoveNext</a:t>
            </a:r>
          </a:p>
          <a:p>
            <a:pPr marL="1349573" lvl="4" indent="0">
              <a:spcBef>
                <a:spcPts val="0"/>
              </a:spcBef>
            </a:pPr>
            <a:r>
              <a:rPr lang="en-US" sz="1400" noProof="1" smtClean="0"/>
              <a:t>  Dim elem As Revit.Element = iter.Current</a:t>
            </a:r>
          </a:p>
          <a:p>
            <a:pPr marL="1349573" lvl="4" indent="0">
              <a:spcBef>
                <a:spcPts val="0"/>
              </a:spcBef>
            </a:pPr>
            <a:r>
              <a:rPr lang="en-US" sz="1400" noProof="1" smtClean="0"/>
              <a:t>  If TypeOf elem Is PointLoad Then</a:t>
            </a:r>
          </a:p>
          <a:p>
            <a:pPr marL="1349573" lvl="4" indent="0">
              <a:spcBef>
                <a:spcPts val="0"/>
              </a:spcBef>
            </a:pPr>
            <a:r>
              <a:rPr lang="en-US" sz="1400" noProof="1" smtClean="0"/>
              <a:t>    ListAndModifyPointLoad(CType(elem, PointLoad))</a:t>
            </a:r>
          </a:p>
          <a:p>
            <a:pPr marL="1349573" lvl="4" indent="0">
              <a:spcBef>
                <a:spcPts val="0"/>
              </a:spcBef>
            </a:pPr>
            <a:r>
              <a:rPr lang="en-US" sz="1400" noProof="1" smtClean="0"/>
              <a:t>  ElseIf TypeOf elem Is LineLoad Then</a:t>
            </a:r>
          </a:p>
          <a:p>
            <a:pPr marL="1349573" lvl="4" indent="0">
              <a:spcBef>
                <a:spcPts val="0"/>
              </a:spcBef>
            </a:pPr>
            <a:r>
              <a:rPr lang="en-US" sz="1400" noProof="1" smtClean="0"/>
              <a:t>    ListAndModifyLineLoad(CType(elem, LineLoad), app)</a:t>
            </a:r>
          </a:p>
          <a:p>
            <a:pPr marL="1349573" lvl="4" indent="0">
              <a:spcBef>
                <a:spcPts val="0"/>
              </a:spcBef>
            </a:pPr>
            <a:r>
              <a:rPr lang="en-US" sz="1400" noProof="1" smtClean="0"/>
              <a:t>  ElseIf TypeOf elem Is AreaLoad Then</a:t>
            </a:r>
          </a:p>
          <a:p>
            <a:pPr marL="1349573" lvl="4" indent="0">
              <a:spcBef>
                <a:spcPts val="0"/>
              </a:spcBef>
            </a:pPr>
            <a:r>
              <a:rPr lang="en-US" sz="1400" noProof="1" smtClean="0"/>
              <a:t>    ListAndModifyAreaLoad(CType(elem, AreaLoad), app)</a:t>
            </a:r>
          </a:p>
          <a:p>
            <a:pPr marL="1349573" lvl="4" indent="0">
              <a:spcBef>
                <a:spcPts val="0"/>
              </a:spcBef>
            </a:pPr>
            <a:r>
              <a:rPr lang="en-US" sz="1400" noProof="1" smtClean="0"/>
              <a:t>  End If</a:t>
            </a:r>
          </a:p>
          <a:p>
            <a:pPr marL="1349573" lvl="4" indent="0">
              <a:spcBef>
                <a:spcPts val="0"/>
              </a:spcBef>
            </a:pPr>
            <a:r>
              <a:rPr lang="en-US" sz="1400" noProof="1" smtClean="0"/>
              <a:t>End While</a:t>
            </a:r>
            <a:endParaRPr lang="en-GB" sz="500" smtClean="0"/>
          </a:p>
        </p:txBody>
      </p:sp>
      <p:sp>
        <p:nvSpPr>
          <p:cNvPr id="3379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GB" sz="4400" smtClean="0"/>
              <a:t>Get Parameter by Display Name</a:t>
            </a:r>
          </a:p>
        </p:txBody>
      </p:sp>
      <p:sp>
        <p:nvSpPr>
          <p:cNvPr id="34819" name="Rectangle 3"/>
          <p:cNvSpPr>
            <a:spLocks noGrp="1" noChangeArrowheads="1"/>
          </p:cNvSpPr>
          <p:nvPr>
            <p:ph idx="1"/>
          </p:nvPr>
        </p:nvSpPr>
        <p:spPr>
          <a:xfrm>
            <a:off x="311783" y="1076261"/>
            <a:ext cx="8724269" cy="4853071"/>
          </a:xfrm>
        </p:spPr>
        <p:txBody>
          <a:bodyPr/>
          <a:lstStyle/>
          <a:p>
            <a:pPr eaLnBrk="1" hangingPunct="1">
              <a:buFontTx/>
              <a:buNone/>
            </a:pPr>
            <a:r>
              <a:rPr lang="en-GB" sz="2800" smtClean="0"/>
              <a:t>Some parameters can be accessed via display name only</a:t>
            </a:r>
          </a:p>
          <a:p>
            <a:pPr eaLnBrk="1" hangingPunct="1">
              <a:buFontTx/>
              <a:buNone/>
            </a:pPr>
            <a:r>
              <a:rPr lang="en-GB" sz="2800" smtClean="0"/>
              <a:t>Using BuiltInParameter enum is language independent</a:t>
            </a:r>
          </a:p>
          <a:p>
            <a:pPr marL="360273" lvl="4" indent="0">
              <a:spcBef>
                <a:spcPts val="0"/>
              </a:spcBef>
            </a:pPr>
            <a:endParaRPr lang="en-GB" smtClean="0"/>
          </a:p>
          <a:p>
            <a:pPr marL="360273" lvl="4" indent="0">
              <a:spcBef>
                <a:spcPts val="0"/>
              </a:spcBef>
            </a:pPr>
            <a:r>
              <a:rPr lang="en-GB" smtClean="0"/>
              <a:t>' Helper to get specific parameter by name</a:t>
            </a:r>
          </a:p>
          <a:p>
            <a:pPr marL="360273" lvl="4" indent="0">
              <a:spcBef>
                <a:spcPts val="0"/>
              </a:spcBef>
            </a:pPr>
            <a:r>
              <a:rPr lang="en-GB" smtClean="0"/>
              <a:t>Shared Function GetElemParam( _</a:t>
            </a:r>
          </a:p>
          <a:p>
            <a:pPr marL="360273" lvl="4" indent="0">
              <a:spcBef>
                <a:spcPts val="0"/>
              </a:spcBef>
            </a:pPr>
            <a:r>
              <a:rPr lang="en-GB" smtClean="0"/>
              <a:t>  ByVal elem As Revit.Element, _</a:t>
            </a:r>
          </a:p>
          <a:p>
            <a:pPr marL="360273" lvl="4" indent="0">
              <a:spcBef>
                <a:spcPts val="0"/>
              </a:spcBef>
            </a:pPr>
            <a:r>
              <a:rPr lang="en-GB" smtClean="0"/>
              <a:t>  ByVal name As String ) As Parameter</a:t>
            </a:r>
          </a:p>
          <a:p>
            <a:pPr marL="360273" lvl="4" indent="0">
              <a:spcBef>
                <a:spcPts val="0"/>
              </a:spcBef>
            </a:pPr>
            <a:r>
              <a:rPr lang="en-GB" smtClean="0"/>
              <a:t>  Dim parameters As Autodesk.Revit.ParameterSet = elem.Parameters</a:t>
            </a:r>
          </a:p>
          <a:p>
            <a:pPr marL="360273" lvl="4" indent="0">
              <a:spcBef>
                <a:spcPts val="0"/>
              </a:spcBef>
            </a:pPr>
            <a:r>
              <a:rPr lang="en-GB" smtClean="0"/>
              <a:t>  Dim parameter As Autodesk.Revit.Parameter</a:t>
            </a:r>
          </a:p>
          <a:p>
            <a:pPr marL="360273" lvl="4" indent="0">
              <a:spcBef>
                <a:spcPts val="0"/>
              </a:spcBef>
            </a:pPr>
            <a:r>
              <a:rPr lang="en-GB" smtClean="0"/>
              <a:t>  For Each parameter In parameters</a:t>
            </a:r>
          </a:p>
          <a:p>
            <a:pPr marL="360273" lvl="4" indent="0">
              <a:spcBef>
                <a:spcPts val="0"/>
              </a:spcBef>
            </a:pPr>
            <a:r>
              <a:rPr lang="en-GB" smtClean="0"/>
              <a:t>    If (parameter.Definition.Name = name) Then</a:t>
            </a:r>
          </a:p>
          <a:p>
            <a:pPr marL="360273" lvl="4" indent="0">
              <a:spcBef>
                <a:spcPts val="0"/>
              </a:spcBef>
            </a:pPr>
            <a:r>
              <a:rPr lang="en-GB" smtClean="0"/>
              <a:t>      Return parameter</a:t>
            </a:r>
          </a:p>
          <a:p>
            <a:pPr marL="360273" lvl="4" indent="0">
              <a:spcBef>
                <a:spcPts val="0"/>
              </a:spcBef>
            </a:pPr>
            <a:r>
              <a:rPr lang="en-GB" smtClean="0"/>
              <a:t>    End If</a:t>
            </a:r>
          </a:p>
          <a:p>
            <a:pPr marL="360273" lvl="4" indent="0">
              <a:spcBef>
                <a:spcPts val="0"/>
              </a:spcBef>
            </a:pPr>
            <a:r>
              <a:rPr lang="en-GB" smtClean="0"/>
              <a:t>  Next</a:t>
            </a:r>
          </a:p>
          <a:p>
            <a:pPr marL="360273" lvl="4" indent="0">
              <a:spcBef>
                <a:spcPts val="0"/>
              </a:spcBef>
            </a:pPr>
            <a:r>
              <a:rPr lang="en-GB" smtClean="0"/>
              <a:t>  Return Nothing</a:t>
            </a:r>
          </a:p>
          <a:p>
            <a:pPr marL="360273" lvl="4" indent="0">
              <a:spcBef>
                <a:spcPts val="0"/>
              </a:spcBef>
            </a:pPr>
            <a:r>
              <a:rPr lang="en-GB" smtClean="0"/>
              <a:t>End Function</a:t>
            </a:r>
          </a:p>
        </p:txBody>
      </p:sp>
      <p:sp>
        <p:nvSpPr>
          <p:cNvPr id="3482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GB" smtClean="0"/>
              <a:t>Point Load Parameters</a:t>
            </a:r>
          </a:p>
        </p:txBody>
      </p:sp>
      <p:sp>
        <p:nvSpPr>
          <p:cNvPr id="35843" name="Rectangle 3"/>
          <p:cNvSpPr>
            <a:spLocks noGrp="1" noChangeArrowheads="1"/>
          </p:cNvSpPr>
          <p:nvPr>
            <p:ph idx="1"/>
          </p:nvPr>
        </p:nvSpPr>
        <p:spPr>
          <a:xfrm>
            <a:off x="319091" y="1477965"/>
            <a:ext cx="8429625" cy="4737118"/>
          </a:xfrm>
        </p:spPr>
        <p:txBody>
          <a:bodyPr/>
          <a:lstStyle/>
          <a:p>
            <a:pPr marL="5741454" indent="-5741454">
              <a:spcBef>
                <a:spcPct val="50000"/>
              </a:spcBef>
            </a:pPr>
            <a:r>
              <a:rPr lang="en-GB" sz="2800" smtClean="0"/>
              <a:t>Equivalent</a:t>
            </a:r>
          </a:p>
          <a:p>
            <a:pPr marL="5741454" indent="-5741454">
              <a:spcBef>
                <a:spcPct val="50000"/>
              </a:spcBef>
            </a:pPr>
            <a:r>
              <a:rPr lang="en-GB" sz="1600" b="1" smtClean="0">
                <a:latin typeface="Courier New" pitchFamily="49" charset="0"/>
              </a:rPr>
              <a:t>LOAD_IS_REACTION	"Is Reaction"</a:t>
            </a:r>
          </a:p>
          <a:p>
            <a:pPr marL="5741454" indent="-5741454">
              <a:spcBef>
                <a:spcPct val="50000"/>
              </a:spcBef>
            </a:pPr>
            <a:r>
              <a:rPr lang="en-GB" sz="1600" b="1" smtClean="0">
                <a:latin typeface="Courier New" pitchFamily="49" charset="0"/>
              </a:rPr>
              <a:t>LOAD_CASE_ID	"Load Case"</a:t>
            </a:r>
          </a:p>
          <a:p>
            <a:pPr marL="5741454" indent="-5741454">
              <a:spcBef>
                <a:spcPct val="50000"/>
              </a:spcBef>
            </a:pPr>
            <a:r>
              <a:rPr lang="en-GB" sz="2800" smtClean="0"/>
              <a:t>Similar</a:t>
            </a:r>
          </a:p>
          <a:p>
            <a:pPr marL="5741454" indent="-5741454">
              <a:spcBef>
                <a:spcPct val="50000"/>
              </a:spcBef>
            </a:pPr>
            <a:r>
              <a:rPr lang="en-GB" sz="1600" b="1" smtClean="0">
                <a:latin typeface="Courier New" pitchFamily="49" charset="0"/>
              </a:rPr>
              <a:t>LOAD_USE_LOCAL_COORDINATE_SYSTEM	"Orient to"</a:t>
            </a:r>
          </a:p>
          <a:p>
            <a:pPr marL="5741454" indent="-5741454">
              <a:spcBef>
                <a:spcPct val="50000"/>
              </a:spcBef>
            </a:pPr>
            <a:r>
              <a:rPr lang="en-GB" sz="2800" smtClean="0"/>
              <a:t>Built-in only</a:t>
            </a:r>
          </a:p>
          <a:p>
            <a:pPr marL="5741454" indent="-5741454">
              <a:spcBef>
                <a:spcPct val="50000"/>
              </a:spcBef>
            </a:pPr>
            <a:r>
              <a:rPr lang="en-GB" sz="1600" b="1" smtClean="0">
                <a:latin typeface="Courier New" pitchFamily="49" charset="0"/>
              </a:rPr>
              <a:t>LOAD_USE_LOCAL_COORDINATE_SYSTEM_HOSTED</a:t>
            </a:r>
          </a:p>
          <a:p>
            <a:pPr marL="5741454" indent="-5741454">
              <a:spcBef>
                <a:spcPct val="50000"/>
              </a:spcBef>
            </a:pPr>
            <a:r>
              <a:rPr lang="en-GB" sz="1600" b="1" smtClean="0">
                <a:latin typeface="Courier New" pitchFamily="49" charset="0"/>
              </a:rPr>
              <a:t>LOAD_IS_CREATED_BY_API</a:t>
            </a:r>
          </a:p>
          <a:p>
            <a:pPr marL="5741454" indent="-5741454">
              <a:spcBef>
                <a:spcPct val="50000"/>
              </a:spcBef>
            </a:pPr>
            <a:r>
              <a:rPr lang="en-GB" sz="2800" smtClean="0"/>
              <a:t>Display name only</a:t>
            </a:r>
          </a:p>
          <a:p>
            <a:pPr marL="5741454" indent="-5741454">
              <a:spcBef>
                <a:spcPct val="50000"/>
              </a:spcBef>
            </a:pPr>
            <a:r>
              <a:rPr lang="en-GB" sz="1600" b="1" smtClean="0">
                <a:latin typeface="Courier New" pitchFamily="49" charset="0"/>
              </a:rPr>
              <a:t>	"Fz"</a:t>
            </a:r>
            <a:endParaRPr lang="en-GB" sz="1800" smtClean="0">
              <a:latin typeface="Courier New" pitchFamily="49" charset="0"/>
            </a:endParaRPr>
          </a:p>
        </p:txBody>
      </p:sp>
      <p:sp>
        <p:nvSpPr>
          <p:cNvPr id="3584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42844" y="136526"/>
            <a:ext cx="8139112" cy="989013"/>
          </a:xfrm>
        </p:spPr>
        <p:txBody>
          <a:bodyPr/>
          <a:lstStyle/>
          <a:p>
            <a:pPr eaLnBrk="1" hangingPunct="1"/>
            <a:r>
              <a:rPr lang="en-GB" smtClean="0"/>
              <a:t>Other Load Parameters</a:t>
            </a:r>
          </a:p>
        </p:txBody>
      </p:sp>
      <p:sp>
        <p:nvSpPr>
          <p:cNvPr id="36867" name="Rectangle 3"/>
          <p:cNvSpPr>
            <a:spLocks noGrp="1" noChangeArrowheads="1"/>
          </p:cNvSpPr>
          <p:nvPr>
            <p:ph idx="1"/>
          </p:nvPr>
        </p:nvSpPr>
        <p:spPr>
          <a:xfrm>
            <a:off x="214282" y="928670"/>
            <a:ext cx="7072362" cy="4827160"/>
          </a:xfrm>
        </p:spPr>
        <p:txBody>
          <a:bodyPr/>
          <a:lstStyle/>
          <a:p>
            <a:pPr marL="0" indent="0">
              <a:lnSpc>
                <a:spcPct val="80000"/>
              </a:lnSpc>
              <a:spcBef>
                <a:spcPct val="50000"/>
              </a:spcBef>
            </a:pPr>
            <a:r>
              <a:rPr lang="en-GB" sz="2000" smtClean="0"/>
              <a:t>See list of 59 load-relevant built-in parameters at end of Labs1.vb</a:t>
            </a:r>
          </a:p>
          <a:p>
            <a:pPr marL="0" indent="0">
              <a:lnSpc>
                <a:spcPct val="80000"/>
              </a:lnSpc>
            </a:pPr>
            <a:endParaRPr lang="en-US" sz="1200" smtClean="0"/>
          </a:p>
          <a:p>
            <a:pPr marL="0" indent="0">
              <a:spcBef>
                <a:spcPts val="0"/>
              </a:spcBef>
            </a:pPr>
            <a:r>
              <a:rPr lang="en-US" sz="1400" smtClean="0"/>
              <a:t>LOAD_ALL_NON_0_LOADS</a:t>
            </a:r>
          </a:p>
          <a:p>
            <a:pPr marL="0" indent="0">
              <a:spcBef>
                <a:spcPts val="0"/>
              </a:spcBef>
            </a:pPr>
            <a:r>
              <a:rPr lang="en-US" sz="1400" smtClean="0"/>
              <a:t>LOAD_AREA_AREA</a:t>
            </a:r>
          </a:p>
          <a:p>
            <a:pPr marL="0" indent="0">
              <a:spcBef>
                <a:spcPts val="0"/>
              </a:spcBef>
            </a:pPr>
            <a:r>
              <a:rPr lang="en-US" sz="1400" smtClean="0"/>
              <a:t>LOAD_AREA_FORCE_FX1</a:t>
            </a:r>
          </a:p>
          <a:p>
            <a:pPr marL="0" indent="0">
              <a:spcBef>
                <a:spcPts val="0"/>
              </a:spcBef>
            </a:pPr>
            <a:r>
              <a:rPr lang="en-US" sz="1400" smtClean="0"/>
              <a:t>LOAD_AREA_FORCE_FX2</a:t>
            </a:r>
          </a:p>
          <a:p>
            <a:pPr marL="0" indent="0">
              <a:spcBef>
                <a:spcPts val="0"/>
              </a:spcBef>
            </a:pPr>
            <a:r>
              <a:rPr lang="en-US" sz="1400" smtClean="0"/>
              <a:t>LOAD_AREA_FORCE_FX3</a:t>
            </a:r>
          </a:p>
          <a:p>
            <a:pPr marL="0" indent="0">
              <a:spcBef>
                <a:spcPts val="0"/>
              </a:spcBef>
            </a:pPr>
            <a:r>
              <a:rPr lang="en-US" sz="1400" smtClean="0"/>
              <a:t>LOAD_AREA_FORCE_FY1</a:t>
            </a:r>
          </a:p>
          <a:p>
            <a:pPr marL="0" indent="0">
              <a:spcBef>
                <a:spcPts val="0"/>
              </a:spcBef>
            </a:pPr>
            <a:r>
              <a:rPr lang="en-US" sz="1400" smtClean="0"/>
              <a:t>LOAD_AREA_FORCE_FY2</a:t>
            </a:r>
          </a:p>
          <a:p>
            <a:pPr marL="0" indent="0">
              <a:spcBef>
                <a:spcPts val="0"/>
              </a:spcBef>
            </a:pPr>
            <a:r>
              <a:rPr lang="en-US" sz="1400" smtClean="0"/>
              <a:t>LOAD_AREA_FORCE_FY3</a:t>
            </a:r>
          </a:p>
          <a:p>
            <a:pPr marL="0" indent="0">
              <a:spcBef>
                <a:spcPts val="0"/>
              </a:spcBef>
            </a:pPr>
            <a:r>
              <a:rPr lang="en-US" sz="1400" smtClean="0"/>
              <a:t>LOAD_AREA_FORCE_FZ1</a:t>
            </a:r>
          </a:p>
          <a:p>
            <a:pPr marL="0" indent="0">
              <a:spcBef>
                <a:spcPts val="0"/>
              </a:spcBef>
            </a:pPr>
            <a:r>
              <a:rPr lang="en-US" sz="1400" smtClean="0"/>
              <a:t>LOAD_AREA_FORCE_FZ2</a:t>
            </a:r>
          </a:p>
          <a:p>
            <a:pPr marL="0" indent="0">
              <a:spcBef>
                <a:spcPts val="0"/>
              </a:spcBef>
            </a:pPr>
            <a:r>
              <a:rPr lang="en-US" sz="1400" smtClean="0"/>
              <a:t>LOAD_AREA_FORCE_FZ3</a:t>
            </a:r>
          </a:p>
          <a:p>
            <a:pPr marL="0" indent="0">
              <a:spcBef>
                <a:spcPts val="0"/>
              </a:spcBef>
            </a:pPr>
            <a:r>
              <a:rPr lang="en-US" sz="1400" smtClean="0"/>
              <a:t>LOAD_ARROW_SEPARATION</a:t>
            </a:r>
          </a:p>
          <a:p>
            <a:pPr marL="0" indent="0">
              <a:spcBef>
                <a:spcPts val="0"/>
              </a:spcBef>
            </a:pPr>
            <a:r>
              <a:rPr lang="en-US" sz="1400" smtClean="0"/>
              <a:t>LOAD_ATTR_AREA_FORCE_SCALE_FACTOR</a:t>
            </a:r>
          </a:p>
          <a:p>
            <a:pPr marL="0" indent="0">
              <a:spcBef>
                <a:spcPts val="0"/>
              </a:spcBef>
            </a:pPr>
            <a:r>
              <a:rPr lang="en-US" sz="1400" smtClean="0"/>
              <a:t>LOAD_ATTR_FORCE_ARROW_TYPE</a:t>
            </a:r>
          </a:p>
          <a:p>
            <a:pPr marL="0" indent="0">
              <a:spcBef>
                <a:spcPts val="0"/>
              </a:spcBef>
            </a:pPr>
            <a:r>
              <a:rPr lang="en-US" sz="1400" smtClean="0"/>
              <a:t>LOAD_ATTR_FORCE_SCALE_FACTOR</a:t>
            </a:r>
          </a:p>
          <a:p>
            <a:pPr marL="0" indent="0">
              <a:spcBef>
                <a:spcPts val="0"/>
              </a:spcBef>
            </a:pPr>
            <a:r>
              <a:rPr lang="en-US" sz="1400" smtClean="0"/>
              <a:t>LOAD_ATTR_LINEAR_FORCE_SCALE_FACTOR</a:t>
            </a:r>
          </a:p>
          <a:p>
            <a:pPr marL="0" indent="0">
              <a:spcBef>
                <a:spcPts val="0"/>
              </a:spcBef>
            </a:pPr>
            <a:r>
              <a:rPr lang="en-US" sz="1400" smtClean="0"/>
              <a:t>LOAD_ATTR_MOMENT_ARROW_ARC</a:t>
            </a:r>
          </a:p>
          <a:p>
            <a:pPr marL="0" indent="0">
              <a:spcBef>
                <a:spcPts val="0"/>
              </a:spcBef>
            </a:pPr>
            <a:r>
              <a:rPr lang="en-US" sz="1400" smtClean="0"/>
              <a:t>LOAD_ATTR_MOMENT_ARROW_LINE</a:t>
            </a:r>
          </a:p>
          <a:p>
            <a:pPr marL="0" indent="0">
              <a:spcBef>
                <a:spcPts val="0"/>
              </a:spcBef>
            </a:pPr>
            <a:r>
              <a:rPr lang="en-US" sz="1400" smtClean="0"/>
              <a:t>LOAD_ATTR_MOMENT_SCALE_FACTOR</a:t>
            </a:r>
          </a:p>
        </p:txBody>
      </p:sp>
      <p:sp>
        <p:nvSpPr>
          <p:cNvPr id="36868" name="Text Box 4"/>
          <p:cNvSpPr txBox="1">
            <a:spLocks noChangeArrowheads="1"/>
          </p:cNvSpPr>
          <p:nvPr/>
        </p:nvSpPr>
        <p:spPr bwMode="auto">
          <a:xfrm>
            <a:off x="3760805" y="1446958"/>
            <a:ext cx="3311525" cy="4093428"/>
          </a:xfrm>
          <a:prstGeom prst="rect">
            <a:avLst/>
          </a:prstGeom>
          <a:noFill/>
          <a:ln w="9525" algn="ctr">
            <a:noFill/>
            <a:miter lim="800000"/>
            <a:headEnd/>
            <a:tailEnd/>
          </a:ln>
        </p:spPr>
        <p:txBody>
          <a:bodyPr lIns="0" tIns="0" rIns="0" bIns="0">
            <a:spAutoFit/>
          </a:bodyPr>
          <a:lstStyle/>
          <a:p>
            <a:pPr>
              <a:spcBef>
                <a:spcPts val="0"/>
              </a:spcBef>
            </a:pPr>
            <a:r>
              <a:rPr lang="en-US" sz="1400" smtClean="0">
                <a:solidFill>
                  <a:schemeClr val="tx1"/>
                </a:solidFill>
                <a:latin typeface="+mj-lt"/>
              </a:rPr>
              <a:t>LOAD_CASE_CATEGORY</a:t>
            </a:r>
          </a:p>
          <a:p>
            <a:pPr>
              <a:spcBef>
                <a:spcPts val="0"/>
              </a:spcBef>
            </a:pPr>
            <a:r>
              <a:rPr lang="en-US" sz="1400" smtClean="0">
                <a:solidFill>
                  <a:schemeClr val="tx1"/>
                </a:solidFill>
                <a:latin typeface="+mj-lt"/>
              </a:rPr>
              <a:t>LOAD_CASE_ID</a:t>
            </a:r>
          </a:p>
          <a:p>
            <a:pPr>
              <a:spcBef>
                <a:spcPts val="0"/>
              </a:spcBef>
            </a:pPr>
            <a:r>
              <a:rPr lang="en-US" sz="1400" smtClean="0">
                <a:solidFill>
                  <a:schemeClr val="tx1"/>
                </a:solidFill>
                <a:latin typeface="+mj-lt"/>
              </a:rPr>
              <a:t>LOAD_CASE_NAME</a:t>
            </a:r>
          </a:p>
          <a:p>
            <a:pPr>
              <a:spcBef>
                <a:spcPts val="0"/>
              </a:spcBef>
            </a:pPr>
            <a:r>
              <a:rPr lang="en-US" sz="1400" smtClean="0">
                <a:solidFill>
                  <a:schemeClr val="tx1"/>
                </a:solidFill>
                <a:latin typeface="+mj-lt"/>
              </a:rPr>
              <a:t>LOAD_CASE_NATURE</a:t>
            </a:r>
          </a:p>
          <a:p>
            <a:pPr>
              <a:spcBef>
                <a:spcPts val="0"/>
              </a:spcBef>
            </a:pPr>
            <a:r>
              <a:rPr lang="en-US" sz="1400" smtClean="0">
                <a:solidFill>
                  <a:schemeClr val="tx1"/>
                </a:solidFill>
                <a:latin typeface="+mj-lt"/>
              </a:rPr>
              <a:t>LOAD_CASE_NATURE_TEXT</a:t>
            </a:r>
          </a:p>
          <a:p>
            <a:pPr>
              <a:spcBef>
                <a:spcPts val="0"/>
              </a:spcBef>
            </a:pPr>
            <a:r>
              <a:rPr lang="en-US" sz="1400" smtClean="0">
                <a:solidFill>
                  <a:schemeClr val="tx1"/>
                </a:solidFill>
                <a:latin typeface="+mj-lt"/>
              </a:rPr>
              <a:t>LOAD_CASE_NUMBER</a:t>
            </a:r>
          </a:p>
          <a:p>
            <a:pPr>
              <a:spcBef>
                <a:spcPts val="0"/>
              </a:spcBef>
            </a:pPr>
            <a:r>
              <a:rPr lang="en-US" sz="1400" smtClean="0">
                <a:solidFill>
                  <a:schemeClr val="tx1"/>
                </a:solidFill>
                <a:latin typeface="+mj-lt"/>
              </a:rPr>
              <a:t>LOAD_COMBINATION_FACTOR</a:t>
            </a:r>
          </a:p>
          <a:p>
            <a:pPr>
              <a:spcBef>
                <a:spcPts val="0"/>
              </a:spcBef>
            </a:pPr>
            <a:r>
              <a:rPr lang="en-US" sz="1400" smtClean="0">
                <a:solidFill>
                  <a:schemeClr val="tx1"/>
                </a:solidFill>
                <a:latin typeface="+mj-lt"/>
              </a:rPr>
              <a:t>LOAD_COMBINATION_NAME</a:t>
            </a:r>
            <a:endParaRPr lang="en-US" sz="1400">
              <a:solidFill>
                <a:schemeClr val="tx1"/>
              </a:solidFill>
              <a:latin typeface="+mj-lt"/>
            </a:endParaRPr>
          </a:p>
          <a:p>
            <a:pPr>
              <a:spcBef>
                <a:spcPts val="0"/>
              </a:spcBef>
            </a:pPr>
            <a:r>
              <a:rPr lang="en-US" sz="1400">
                <a:solidFill>
                  <a:schemeClr val="tx1"/>
                </a:solidFill>
                <a:latin typeface="+mj-lt"/>
              </a:rPr>
              <a:t>LOAD_COMBINATION_STATE</a:t>
            </a:r>
          </a:p>
          <a:p>
            <a:pPr>
              <a:spcBef>
                <a:spcPts val="0"/>
              </a:spcBef>
            </a:pPr>
            <a:r>
              <a:rPr lang="en-US" sz="1400">
                <a:solidFill>
                  <a:schemeClr val="tx1"/>
                </a:solidFill>
                <a:latin typeface="+mj-lt"/>
              </a:rPr>
              <a:t>LOAD_COMBINATION_TYPE</a:t>
            </a:r>
          </a:p>
          <a:p>
            <a:pPr>
              <a:spcBef>
                <a:spcPts val="0"/>
              </a:spcBef>
            </a:pPr>
            <a:r>
              <a:rPr lang="en-US" sz="1400">
                <a:solidFill>
                  <a:schemeClr val="tx1"/>
                </a:solidFill>
                <a:latin typeface="+mj-lt"/>
              </a:rPr>
              <a:t>LOAD_COMMENTS</a:t>
            </a:r>
          </a:p>
          <a:p>
            <a:pPr>
              <a:spcBef>
                <a:spcPts val="0"/>
              </a:spcBef>
            </a:pPr>
            <a:r>
              <a:rPr lang="en-US" sz="1400">
                <a:solidFill>
                  <a:schemeClr val="tx1"/>
                </a:solidFill>
                <a:latin typeface="+mj-lt"/>
              </a:rPr>
              <a:t>LOAD_COMMENT_TEXT</a:t>
            </a:r>
          </a:p>
          <a:p>
            <a:pPr>
              <a:spcBef>
                <a:spcPts val="0"/>
              </a:spcBef>
            </a:pPr>
            <a:r>
              <a:rPr lang="en-US" sz="1400">
                <a:solidFill>
                  <a:schemeClr val="tx1"/>
                </a:solidFill>
                <a:latin typeface="+mj-lt"/>
              </a:rPr>
              <a:t>LOAD_DESCRIPTION</a:t>
            </a:r>
          </a:p>
          <a:p>
            <a:pPr>
              <a:spcBef>
                <a:spcPts val="0"/>
              </a:spcBef>
            </a:pPr>
            <a:r>
              <a:rPr lang="en-US" sz="1400">
                <a:solidFill>
                  <a:schemeClr val="tx1"/>
                </a:solidFill>
                <a:latin typeface="+mj-lt"/>
              </a:rPr>
              <a:t>LOAD_FORCE_FX</a:t>
            </a:r>
          </a:p>
          <a:p>
            <a:pPr>
              <a:spcBef>
                <a:spcPts val="0"/>
              </a:spcBef>
            </a:pPr>
            <a:r>
              <a:rPr lang="en-US" sz="1400">
                <a:solidFill>
                  <a:schemeClr val="tx1"/>
                </a:solidFill>
                <a:latin typeface="+mj-lt"/>
              </a:rPr>
              <a:t>LOAD_FORCE_FY</a:t>
            </a:r>
          </a:p>
          <a:p>
            <a:pPr>
              <a:spcBef>
                <a:spcPts val="0"/>
              </a:spcBef>
            </a:pPr>
            <a:r>
              <a:rPr lang="en-US" sz="1400">
                <a:solidFill>
                  <a:schemeClr val="tx1"/>
                </a:solidFill>
                <a:latin typeface="+mj-lt"/>
              </a:rPr>
              <a:t>LOAD_FORCE_FZ</a:t>
            </a:r>
          </a:p>
          <a:p>
            <a:pPr>
              <a:spcBef>
                <a:spcPts val="0"/>
              </a:spcBef>
            </a:pPr>
            <a:r>
              <a:rPr lang="en-US" sz="1400">
                <a:solidFill>
                  <a:schemeClr val="tx1"/>
                </a:solidFill>
                <a:latin typeface="+mj-lt"/>
              </a:rPr>
              <a:t>LOAD_IS_CREATED_BY_API</a:t>
            </a:r>
          </a:p>
          <a:p>
            <a:pPr>
              <a:spcBef>
                <a:spcPts val="0"/>
              </a:spcBef>
            </a:pPr>
            <a:r>
              <a:rPr lang="en-US" sz="1400">
                <a:solidFill>
                  <a:schemeClr val="tx1"/>
                </a:solidFill>
                <a:latin typeface="+mj-lt"/>
              </a:rPr>
              <a:t>LOAD_IS_PROJECTED</a:t>
            </a:r>
          </a:p>
          <a:p>
            <a:pPr>
              <a:spcBef>
                <a:spcPts val="0"/>
              </a:spcBef>
            </a:pPr>
            <a:r>
              <a:rPr lang="en-US" sz="1400" smtClean="0">
                <a:solidFill>
                  <a:schemeClr val="tx1"/>
                </a:solidFill>
                <a:latin typeface="+mj-lt"/>
              </a:rPr>
              <a:t>LOAD_IS_REACTION</a:t>
            </a:r>
            <a:endParaRPr lang="en-US" sz="1400">
              <a:solidFill>
                <a:schemeClr val="tx1"/>
              </a:solidFill>
              <a:latin typeface="+mj-lt"/>
            </a:endParaRPr>
          </a:p>
        </p:txBody>
      </p:sp>
      <p:sp>
        <p:nvSpPr>
          <p:cNvPr id="36869" name="Text Box 5"/>
          <p:cNvSpPr txBox="1">
            <a:spLocks noChangeArrowheads="1"/>
          </p:cNvSpPr>
          <p:nvPr/>
        </p:nvSpPr>
        <p:spPr bwMode="auto">
          <a:xfrm>
            <a:off x="6480209" y="1457018"/>
            <a:ext cx="2663825" cy="4093428"/>
          </a:xfrm>
          <a:prstGeom prst="rect">
            <a:avLst/>
          </a:prstGeom>
          <a:noFill/>
          <a:ln w="9525" algn="ctr">
            <a:noFill/>
            <a:miter lim="800000"/>
            <a:headEnd/>
            <a:tailEnd/>
          </a:ln>
        </p:spPr>
        <p:txBody>
          <a:bodyPr lIns="0" tIns="0" rIns="0" bIns="0">
            <a:spAutoFit/>
          </a:bodyPr>
          <a:lstStyle/>
          <a:p>
            <a:pPr>
              <a:spcBef>
                <a:spcPts val="0"/>
              </a:spcBef>
            </a:pPr>
            <a:r>
              <a:rPr lang="en-US" sz="1400">
                <a:solidFill>
                  <a:schemeClr val="tx1"/>
                </a:solidFill>
                <a:latin typeface="+mj-lt"/>
              </a:rPr>
              <a:t>LOAD_IS_UNIFORM</a:t>
            </a:r>
          </a:p>
          <a:p>
            <a:pPr>
              <a:spcBef>
                <a:spcPts val="0"/>
              </a:spcBef>
            </a:pPr>
            <a:r>
              <a:rPr lang="en-US" sz="1400" smtClean="0">
                <a:solidFill>
                  <a:schemeClr val="tx1"/>
                </a:solidFill>
                <a:latin typeface="+mj-lt"/>
              </a:rPr>
              <a:t>LOAD_LINEAR_FORCE_FX1</a:t>
            </a:r>
          </a:p>
          <a:p>
            <a:pPr>
              <a:spcBef>
                <a:spcPts val="0"/>
              </a:spcBef>
            </a:pPr>
            <a:r>
              <a:rPr lang="en-US" sz="1400" smtClean="0">
                <a:solidFill>
                  <a:schemeClr val="tx1"/>
                </a:solidFill>
                <a:latin typeface="+mj-lt"/>
              </a:rPr>
              <a:t>LOAD_LINEAR_FORCE_FX2</a:t>
            </a:r>
          </a:p>
          <a:p>
            <a:pPr>
              <a:spcBef>
                <a:spcPts val="0"/>
              </a:spcBef>
            </a:pPr>
            <a:r>
              <a:rPr lang="en-US" sz="1400" smtClean="0">
                <a:solidFill>
                  <a:schemeClr val="tx1"/>
                </a:solidFill>
                <a:latin typeface="+mj-lt"/>
              </a:rPr>
              <a:t>LOAD_LINEAR_FORCE_FY1</a:t>
            </a:r>
          </a:p>
          <a:p>
            <a:pPr>
              <a:spcBef>
                <a:spcPts val="0"/>
              </a:spcBef>
            </a:pPr>
            <a:r>
              <a:rPr lang="en-US" sz="1400" smtClean="0">
                <a:solidFill>
                  <a:schemeClr val="tx1"/>
                </a:solidFill>
                <a:latin typeface="+mj-lt"/>
              </a:rPr>
              <a:t>LOAD_LINEAR_FORCE_FY2</a:t>
            </a:r>
          </a:p>
          <a:p>
            <a:pPr>
              <a:spcBef>
                <a:spcPts val="0"/>
              </a:spcBef>
            </a:pPr>
            <a:r>
              <a:rPr lang="en-US" sz="1400" smtClean="0">
                <a:solidFill>
                  <a:schemeClr val="tx1"/>
                </a:solidFill>
                <a:latin typeface="+mj-lt"/>
              </a:rPr>
              <a:t>LOAD_LINEAR_FORCE_FZ1</a:t>
            </a:r>
          </a:p>
          <a:p>
            <a:pPr>
              <a:spcBef>
                <a:spcPts val="0"/>
              </a:spcBef>
            </a:pPr>
            <a:r>
              <a:rPr lang="en-US" sz="1400" smtClean="0">
                <a:solidFill>
                  <a:schemeClr val="tx1"/>
                </a:solidFill>
                <a:latin typeface="+mj-lt"/>
              </a:rPr>
              <a:t>LOAD_LINEAR_FORCE_FZ2</a:t>
            </a:r>
          </a:p>
          <a:p>
            <a:pPr>
              <a:spcBef>
                <a:spcPts val="0"/>
              </a:spcBef>
            </a:pPr>
            <a:r>
              <a:rPr lang="en-US" sz="1400" smtClean="0">
                <a:solidFill>
                  <a:schemeClr val="tx1"/>
                </a:solidFill>
                <a:latin typeface="+mj-lt"/>
              </a:rPr>
              <a:t>LOAD_LINEAR_LENGTH</a:t>
            </a:r>
          </a:p>
          <a:p>
            <a:pPr>
              <a:spcBef>
                <a:spcPts val="0"/>
              </a:spcBef>
            </a:pPr>
            <a:r>
              <a:rPr lang="en-US" sz="1400" smtClean="0">
                <a:solidFill>
                  <a:schemeClr val="tx1"/>
                </a:solidFill>
                <a:latin typeface="+mj-lt"/>
              </a:rPr>
              <a:t>LOAD_MOMENT_MX</a:t>
            </a:r>
          </a:p>
          <a:p>
            <a:pPr>
              <a:spcBef>
                <a:spcPts val="0"/>
              </a:spcBef>
            </a:pPr>
            <a:r>
              <a:rPr lang="en-US" sz="1400" smtClean="0">
                <a:solidFill>
                  <a:schemeClr val="tx1"/>
                </a:solidFill>
                <a:latin typeface="+mj-lt"/>
              </a:rPr>
              <a:t>LOAD_MOMENT_MX1</a:t>
            </a:r>
          </a:p>
          <a:p>
            <a:pPr>
              <a:spcBef>
                <a:spcPts val="0"/>
              </a:spcBef>
            </a:pPr>
            <a:r>
              <a:rPr lang="en-US" sz="1400" smtClean="0">
                <a:solidFill>
                  <a:schemeClr val="tx1"/>
                </a:solidFill>
                <a:latin typeface="+mj-lt"/>
              </a:rPr>
              <a:t>LOAD_MOMENT_MX2</a:t>
            </a:r>
          </a:p>
          <a:p>
            <a:pPr>
              <a:spcBef>
                <a:spcPts val="0"/>
              </a:spcBef>
            </a:pPr>
            <a:r>
              <a:rPr lang="en-US" sz="1400" smtClean="0">
                <a:solidFill>
                  <a:schemeClr val="tx1"/>
                </a:solidFill>
                <a:latin typeface="+mj-lt"/>
              </a:rPr>
              <a:t>LOAD_MOMENT_MY</a:t>
            </a:r>
          </a:p>
          <a:p>
            <a:pPr>
              <a:spcBef>
                <a:spcPts val="0"/>
              </a:spcBef>
            </a:pPr>
            <a:r>
              <a:rPr lang="en-US" sz="1400" smtClean="0">
                <a:solidFill>
                  <a:schemeClr val="tx1"/>
                </a:solidFill>
                <a:latin typeface="+mj-lt"/>
              </a:rPr>
              <a:t>LOAD_MOMENT_MY1</a:t>
            </a:r>
            <a:endParaRPr lang="en-US" sz="1400">
              <a:solidFill>
                <a:schemeClr val="tx1"/>
              </a:solidFill>
              <a:latin typeface="+mj-lt"/>
            </a:endParaRPr>
          </a:p>
          <a:p>
            <a:pPr>
              <a:spcBef>
                <a:spcPts val="0"/>
              </a:spcBef>
            </a:pPr>
            <a:r>
              <a:rPr lang="en-US" sz="1400">
                <a:solidFill>
                  <a:schemeClr val="tx1"/>
                </a:solidFill>
                <a:latin typeface="+mj-lt"/>
              </a:rPr>
              <a:t>LOAD_MOMENT_MY2</a:t>
            </a:r>
          </a:p>
          <a:p>
            <a:pPr>
              <a:spcBef>
                <a:spcPts val="0"/>
              </a:spcBef>
            </a:pPr>
            <a:r>
              <a:rPr lang="en-US" sz="1400">
                <a:solidFill>
                  <a:schemeClr val="tx1"/>
                </a:solidFill>
                <a:latin typeface="+mj-lt"/>
              </a:rPr>
              <a:t>LOAD_MOMENT_MZ</a:t>
            </a:r>
          </a:p>
          <a:p>
            <a:pPr>
              <a:spcBef>
                <a:spcPts val="0"/>
              </a:spcBef>
            </a:pPr>
            <a:r>
              <a:rPr lang="en-US" sz="1400">
                <a:solidFill>
                  <a:schemeClr val="tx1"/>
                </a:solidFill>
                <a:latin typeface="+mj-lt"/>
              </a:rPr>
              <a:t>LOAD_MOMENT_MZ1</a:t>
            </a:r>
          </a:p>
          <a:p>
            <a:pPr>
              <a:spcBef>
                <a:spcPts val="0"/>
              </a:spcBef>
            </a:pPr>
            <a:r>
              <a:rPr lang="en-US" sz="1400">
                <a:solidFill>
                  <a:schemeClr val="tx1"/>
                </a:solidFill>
                <a:latin typeface="+mj-lt"/>
              </a:rPr>
              <a:t>LOAD_MOMENT_MZ2</a:t>
            </a:r>
          </a:p>
          <a:p>
            <a:pPr>
              <a:spcBef>
                <a:spcPts val="0"/>
              </a:spcBef>
            </a:pPr>
            <a:r>
              <a:rPr lang="en-US" sz="1400">
                <a:solidFill>
                  <a:schemeClr val="tx1"/>
                </a:solidFill>
                <a:latin typeface="+mj-lt"/>
              </a:rPr>
              <a:t>LOAD_NATURE_NAME</a:t>
            </a:r>
          </a:p>
          <a:p>
            <a:pPr>
              <a:spcBef>
                <a:spcPts val="0"/>
              </a:spcBef>
            </a:pPr>
            <a:r>
              <a:rPr lang="en-US" sz="1400" smtClean="0">
                <a:solidFill>
                  <a:schemeClr val="tx1"/>
                </a:solidFill>
                <a:latin typeface="+mj-lt"/>
              </a:rPr>
              <a:t>LOAD_USAGE_NAME</a:t>
            </a:r>
            <a:endParaRPr lang="en-US" sz="1400">
              <a:solidFill>
                <a:schemeClr val="tx1"/>
              </a:solidFill>
              <a:latin typeface="+mj-lt"/>
            </a:endParaRPr>
          </a:p>
        </p:txBody>
      </p:sp>
      <p:sp>
        <p:nvSpPr>
          <p:cNvPr id="36870"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
        <p:nvSpPr>
          <p:cNvPr id="7" name="TextBox 6"/>
          <p:cNvSpPr txBox="1"/>
          <p:nvPr/>
        </p:nvSpPr>
        <p:spPr>
          <a:xfrm>
            <a:off x="3671587" y="5691863"/>
            <a:ext cx="4000528" cy="523198"/>
          </a:xfrm>
          <a:prstGeom prst="rect">
            <a:avLst/>
          </a:prstGeom>
          <a:noFill/>
        </p:spPr>
        <p:txBody>
          <a:bodyPr wrap="square" lIns="91417" tIns="45709" rIns="91417" bIns="45709" rtlCol="0">
            <a:spAutoFit/>
          </a:bodyPr>
          <a:lstStyle/>
          <a:p>
            <a:pPr marL="358687" indent="-358687">
              <a:spcBef>
                <a:spcPts val="0"/>
              </a:spcBef>
            </a:pPr>
            <a:r>
              <a:rPr lang="en-US" sz="1400">
                <a:solidFill>
                  <a:schemeClr val="tx1"/>
                </a:solidFill>
                <a:latin typeface="+mj-lt"/>
              </a:rPr>
              <a:t>LOAD_USE_LOCAL_COORDINATE_SYSTEM</a:t>
            </a:r>
          </a:p>
          <a:p>
            <a:pPr marL="358687" indent="-358687">
              <a:spcBef>
                <a:spcPts val="0"/>
              </a:spcBef>
            </a:pPr>
            <a:r>
              <a:rPr lang="en-US" sz="1400" smtClean="0">
                <a:solidFill>
                  <a:schemeClr val="tx1"/>
                </a:solidFill>
                <a:latin typeface="+mj-lt"/>
              </a:rPr>
              <a:t>LOAD_USE_LOCAL_COORDINATE_SYSTEM_HOSTED</a:t>
            </a:r>
            <a:endParaRPr lang="en-GB" sz="1400">
              <a:solidFill>
                <a:schemeClr val="tx1"/>
              </a:solidFill>
              <a:latin typeface="+mj-lt"/>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GB" smtClean="0"/>
              <a:t>Point Load Properties</a:t>
            </a:r>
          </a:p>
        </p:txBody>
      </p:sp>
      <p:sp>
        <p:nvSpPr>
          <p:cNvPr id="37891" name="Rectangle 3"/>
          <p:cNvSpPr>
            <a:spLocks noGrp="1" noChangeArrowheads="1"/>
          </p:cNvSpPr>
          <p:nvPr>
            <p:ph idx="1"/>
          </p:nvPr>
        </p:nvSpPr>
        <p:spPr>
          <a:xfrm>
            <a:off x="319091" y="1095397"/>
            <a:ext cx="8429625" cy="5119687"/>
          </a:xfrm>
        </p:spPr>
        <p:txBody>
          <a:bodyPr/>
          <a:lstStyle/>
          <a:p>
            <a:pPr marL="92041" indent="-1588">
              <a:spcBef>
                <a:spcPct val="0"/>
              </a:spcBef>
            </a:pPr>
            <a:r>
              <a:rPr lang="en-US" sz="3200" smtClean="0"/>
              <a:t>LoadBase</a:t>
            </a:r>
          </a:p>
          <a:p>
            <a:pPr marL="537964" lvl="1">
              <a:spcBef>
                <a:spcPct val="0"/>
              </a:spcBef>
            </a:pPr>
            <a:r>
              <a:rPr lang="en-US" sz="2000" smtClean="0"/>
              <a:t>HostElement</a:t>
            </a:r>
          </a:p>
          <a:p>
            <a:pPr marL="537964" lvl="1">
              <a:spcBef>
                <a:spcPct val="0"/>
              </a:spcBef>
            </a:pPr>
            <a:r>
              <a:rPr lang="en-US" sz="2000" smtClean="0"/>
              <a:t>LoadCaseName</a:t>
            </a:r>
          </a:p>
          <a:p>
            <a:pPr marL="537964" lvl="1">
              <a:spcBef>
                <a:spcPct val="0"/>
              </a:spcBef>
            </a:pPr>
            <a:r>
              <a:rPr lang="en-US" sz="2000" smtClean="0"/>
              <a:t>LoadCategoryName</a:t>
            </a:r>
          </a:p>
          <a:p>
            <a:pPr marL="537964" lvl="1">
              <a:spcBef>
                <a:spcPct val="0"/>
              </a:spcBef>
            </a:pPr>
            <a:r>
              <a:rPr lang="en-US" sz="2000" smtClean="0"/>
              <a:t>LoadNatureName</a:t>
            </a:r>
          </a:p>
          <a:p>
            <a:pPr marL="92041" indent="-1588">
              <a:spcBef>
                <a:spcPct val="0"/>
              </a:spcBef>
            </a:pPr>
            <a:r>
              <a:rPr lang="en-US" sz="3200" smtClean="0"/>
              <a:t>PointLoad</a:t>
            </a:r>
          </a:p>
          <a:p>
            <a:pPr marL="537964" lvl="1">
              <a:spcBef>
                <a:spcPct val="0"/>
              </a:spcBef>
            </a:pPr>
            <a:r>
              <a:rPr lang="en-US" sz="2000" smtClean="0"/>
              <a:t>Force</a:t>
            </a:r>
          </a:p>
          <a:p>
            <a:pPr marL="537964" lvl="1">
              <a:spcBef>
                <a:spcPct val="0"/>
              </a:spcBef>
            </a:pPr>
            <a:r>
              <a:rPr lang="en-US" sz="2000" smtClean="0"/>
              <a:t>Moment</a:t>
            </a:r>
          </a:p>
          <a:p>
            <a:pPr marL="537964" lvl="1">
              <a:spcBef>
                <a:spcPct val="0"/>
              </a:spcBef>
            </a:pPr>
            <a:r>
              <a:rPr lang="en-US" sz="2000" smtClean="0"/>
              <a:t>Point</a:t>
            </a:r>
          </a:p>
          <a:p>
            <a:pPr marL="92041" indent="-1588">
              <a:spcBef>
                <a:spcPct val="0"/>
              </a:spcBef>
            </a:pPr>
            <a:r>
              <a:rPr lang="en-GB" sz="2400" smtClean="0"/>
              <a:t>Explore</a:t>
            </a:r>
          </a:p>
          <a:p>
            <a:pPr marL="537964" lvl="1">
              <a:spcBef>
                <a:spcPct val="0"/>
              </a:spcBef>
            </a:pPr>
            <a:r>
              <a:rPr lang="en-GB" sz="2000" smtClean="0"/>
              <a:t>Help file</a:t>
            </a:r>
          </a:p>
          <a:p>
            <a:pPr marL="537964" lvl="1">
              <a:spcBef>
                <a:spcPct val="0"/>
              </a:spcBef>
            </a:pPr>
            <a:r>
              <a:rPr lang="en-GB" sz="2000" smtClean="0"/>
              <a:t>Reflection</a:t>
            </a:r>
          </a:p>
          <a:p>
            <a:pPr marL="537964" lvl="1">
              <a:spcBef>
                <a:spcPct val="0"/>
              </a:spcBef>
            </a:pPr>
            <a:r>
              <a:rPr lang="en-GB" sz="2000" smtClean="0"/>
              <a:t>Debugger</a:t>
            </a:r>
          </a:p>
          <a:p>
            <a:pPr marL="537964" lvl="1">
              <a:spcBef>
                <a:spcPct val="0"/>
              </a:spcBef>
            </a:pPr>
            <a:r>
              <a:rPr lang="en-US" sz="2000" smtClean="0"/>
              <a:t>BuitInParamsChecker – DE105-1 The ABCs of Programming in Revit</a:t>
            </a:r>
          </a:p>
          <a:p>
            <a:pPr marL="537964" lvl="1">
              <a:spcBef>
                <a:spcPct val="0"/>
              </a:spcBef>
            </a:pPr>
            <a:r>
              <a:rPr lang="en-US" sz="2000" smtClean="0"/>
              <a:t>RvtMgdDbg – DE305-1 A Closer Look at the Database with the Revit API</a:t>
            </a:r>
          </a:p>
          <a:p>
            <a:pPr marL="537964" lvl="1">
              <a:spcBef>
                <a:spcPct val="0"/>
              </a:spcBef>
            </a:pPr>
            <a:endParaRPr lang="en-GB" sz="2000" smtClean="0"/>
          </a:p>
        </p:txBody>
      </p:sp>
      <p:sp>
        <p:nvSpPr>
          <p:cNvPr id="378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01285" y="71416"/>
            <a:ext cx="8328368" cy="733595"/>
          </a:xfrm>
        </p:spPr>
        <p:txBody>
          <a:bodyPr/>
          <a:lstStyle/>
          <a:p>
            <a:pPr eaLnBrk="1" hangingPunct="1"/>
            <a:r>
              <a:rPr lang="en-GB" smtClean="0"/>
              <a:t>Point Load Properties</a:t>
            </a:r>
          </a:p>
        </p:txBody>
      </p:sp>
      <p:sp>
        <p:nvSpPr>
          <p:cNvPr id="38915" name="Rectangle 3"/>
          <p:cNvSpPr>
            <a:spLocks noGrp="1" noChangeArrowheads="1"/>
          </p:cNvSpPr>
          <p:nvPr>
            <p:ph idx="1"/>
          </p:nvPr>
        </p:nvSpPr>
        <p:spPr>
          <a:xfrm>
            <a:off x="319091" y="1477966"/>
            <a:ext cx="8429625" cy="3736986"/>
          </a:xfrm>
        </p:spPr>
        <p:txBody>
          <a:bodyPr/>
          <a:lstStyle/>
          <a:p>
            <a:pPr marL="92041" indent="-1588">
              <a:spcBef>
                <a:spcPct val="0"/>
              </a:spcBef>
            </a:pPr>
            <a:endParaRPr lang="en-GB" sz="2800" smtClean="0"/>
          </a:p>
        </p:txBody>
      </p:sp>
      <p:pic>
        <p:nvPicPr>
          <p:cNvPr id="38916" name="Picture 4" descr="lab-1-3-5"/>
          <p:cNvPicPr>
            <a:picLocks noChangeAspect="1" noChangeArrowheads="1"/>
          </p:cNvPicPr>
          <p:nvPr/>
        </p:nvPicPr>
        <p:blipFill>
          <a:blip r:embed="rId3"/>
          <a:srcRect/>
          <a:stretch>
            <a:fillRect/>
          </a:stretch>
        </p:blipFill>
        <p:spPr bwMode="auto">
          <a:xfrm>
            <a:off x="428598" y="857234"/>
            <a:ext cx="8359775" cy="5364163"/>
          </a:xfrm>
          <a:prstGeom prst="rect">
            <a:avLst/>
          </a:prstGeom>
          <a:noFill/>
          <a:ln w="9525">
            <a:noFill/>
            <a:miter lim="800000"/>
            <a:headEnd/>
            <a:tailEnd/>
          </a:ln>
        </p:spPr>
      </p:pic>
      <p:sp>
        <p:nvSpPr>
          <p:cNvPr id="38917"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01285" y="142855"/>
            <a:ext cx="8328368" cy="733595"/>
          </a:xfrm>
        </p:spPr>
        <p:txBody>
          <a:bodyPr/>
          <a:lstStyle/>
          <a:p>
            <a:pPr eaLnBrk="1" hangingPunct="1"/>
            <a:r>
              <a:rPr lang="en-GB" smtClean="0"/>
              <a:t>More Point Load Properties</a:t>
            </a:r>
          </a:p>
        </p:txBody>
      </p:sp>
      <p:sp>
        <p:nvSpPr>
          <p:cNvPr id="39939" name="Rectangle 3"/>
          <p:cNvSpPr>
            <a:spLocks noGrp="1" noChangeArrowheads="1"/>
          </p:cNvSpPr>
          <p:nvPr>
            <p:ph idx="1"/>
          </p:nvPr>
        </p:nvSpPr>
        <p:spPr>
          <a:xfrm>
            <a:off x="285722" y="1071546"/>
            <a:ext cx="8666153" cy="1214446"/>
          </a:xfrm>
        </p:spPr>
        <p:txBody>
          <a:bodyPr/>
          <a:lstStyle/>
          <a:p>
            <a:pPr marL="92041" indent="-1588">
              <a:spcBef>
                <a:spcPct val="0"/>
              </a:spcBef>
            </a:pPr>
            <a:r>
              <a:rPr lang="en-GB" sz="2800" smtClean="0"/>
              <a:t>RvtMgdDbg</a:t>
            </a:r>
          </a:p>
          <a:p>
            <a:pPr marL="536443" lvl="1" indent="-177756">
              <a:spcBef>
                <a:spcPct val="0"/>
              </a:spcBef>
            </a:pPr>
            <a:r>
              <a:rPr lang="en-US" sz="1600" b="1" smtClean="0"/>
              <a:t>DE305-1</a:t>
            </a:r>
            <a:r>
              <a:rPr lang="en-US" sz="1600" smtClean="0"/>
              <a:t> A Closer Look at the Database with the Revit API</a:t>
            </a:r>
            <a:endParaRPr lang="en-GB" sz="1600" smtClean="0"/>
          </a:p>
        </p:txBody>
      </p:sp>
      <p:pic>
        <p:nvPicPr>
          <p:cNvPr id="39940" name="Picture 7" descr="lab-1-3-6"/>
          <p:cNvPicPr>
            <a:picLocks noChangeAspect="1" noChangeArrowheads="1"/>
          </p:cNvPicPr>
          <p:nvPr/>
        </p:nvPicPr>
        <p:blipFill>
          <a:blip r:embed="rId3"/>
          <a:srcRect/>
          <a:stretch>
            <a:fillRect/>
          </a:stretch>
        </p:blipFill>
        <p:spPr bwMode="auto">
          <a:xfrm>
            <a:off x="3395623" y="1928802"/>
            <a:ext cx="5556250" cy="4000500"/>
          </a:xfrm>
          <a:prstGeom prst="rect">
            <a:avLst/>
          </a:prstGeom>
          <a:noFill/>
          <a:ln w="9525">
            <a:noFill/>
            <a:miter lim="800000"/>
            <a:headEnd/>
            <a:tailEnd/>
          </a:ln>
        </p:spPr>
      </p:pic>
      <p:pic>
        <p:nvPicPr>
          <p:cNvPr id="39941" name="Picture 5" descr="lab-1-3-7"/>
          <p:cNvPicPr>
            <a:picLocks noChangeAspect="1" noChangeArrowheads="1"/>
          </p:cNvPicPr>
          <p:nvPr/>
        </p:nvPicPr>
        <p:blipFill>
          <a:blip r:embed="rId4"/>
          <a:srcRect/>
          <a:stretch>
            <a:fillRect/>
          </a:stretch>
        </p:blipFill>
        <p:spPr bwMode="auto">
          <a:xfrm>
            <a:off x="500034" y="1925659"/>
            <a:ext cx="2719388" cy="4289425"/>
          </a:xfrm>
          <a:prstGeom prst="rect">
            <a:avLst/>
          </a:prstGeom>
          <a:noFill/>
          <a:ln w="9525">
            <a:noFill/>
            <a:miter lim="800000"/>
            <a:headEnd/>
            <a:tailEnd/>
          </a:ln>
        </p:spPr>
      </p:pic>
      <p:sp>
        <p:nvSpPr>
          <p:cNvPr id="39942"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ChangeArrowheads="1"/>
          </p:cNvSpPr>
          <p:nvPr/>
        </p:nvSpPr>
        <p:spPr bwMode="auto">
          <a:xfrm>
            <a:off x="5607050" y="1062018"/>
            <a:ext cx="2927350" cy="2143125"/>
          </a:xfrm>
          <a:prstGeom prst="rect">
            <a:avLst/>
          </a:prstGeom>
          <a:noFill/>
          <a:ln w="9525">
            <a:noFill/>
            <a:miter lim="800000"/>
            <a:headEnd/>
            <a:tailEnd/>
          </a:ln>
        </p:spPr>
        <p:txBody>
          <a:bodyPr lIns="0" tIns="45703" rIns="91405" bIns="45703"/>
          <a:lstStyle/>
          <a:p>
            <a:pPr marL="114258" lvl="1">
              <a:lnSpc>
                <a:spcPct val="90000"/>
              </a:lnSpc>
              <a:spcBef>
                <a:spcPct val="15000"/>
              </a:spcBef>
              <a:spcAft>
                <a:spcPct val="15000"/>
              </a:spcAft>
              <a:buClr>
                <a:srgbClr val="0098C8"/>
              </a:buClr>
              <a:buSzPct val="80000"/>
            </a:pPr>
            <a:r>
              <a:rPr lang="en-US" sz="1800" b="1" dirty="0">
                <a:solidFill>
                  <a:schemeClr val="accent2"/>
                </a:solidFill>
              </a:rPr>
              <a:t>Building Information Modeling (BIM)</a:t>
            </a:r>
            <a:r>
              <a:rPr lang="en-US" sz="1800" dirty="0"/>
              <a:t> </a:t>
            </a:r>
            <a:r>
              <a:rPr lang="en-US" sz="1800" dirty="0" smtClean="0">
                <a:solidFill>
                  <a:schemeClr val="tx1"/>
                </a:solidFill>
              </a:rPr>
              <a:t>– </a:t>
            </a:r>
            <a:r>
              <a:rPr lang="en-US" sz="1800" dirty="0">
                <a:solidFill>
                  <a:schemeClr val="tx1"/>
                </a:solidFill>
              </a:rPr>
              <a:t>The creation and use of coordinated, internally consistent, computable information</a:t>
            </a:r>
            <a:r>
              <a:rPr lang="en-US" sz="1800" dirty="0"/>
              <a:t> </a:t>
            </a:r>
            <a:r>
              <a:rPr lang="en-US" sz="1800" dirty="0">
                <a:solidFill>
                  <a:schemeClr val="tx1"/>
                </a:solidFill>
              </a:rPr>
              <a:t>about a building project in design and construction</a:t>
            </a:r>
            <a:endParaRPr lang="en-US" sz="1800" dirty="0"/>
          </a:p>
        </p:txBody>
      </p:sp>
      <p:pic>
        <p:nvPicPr>
          <p:cNvPr id="6148" name="Picture 4" descr="1"/>
          <p:cNvPicPr>
            <a:picLocks noChangeAspect="1" noChangeArrowheads="1"/>
          </p:cNvPicPr>
          <p:nvPr/>
        </p:nvPicPr>
        <p:blipFill>
          <a:blip r:embed="rId3"/>
          <a:srcRect/>
          <a:stretch>
            <a:fillRect/>
          </a:stretch>
        </p:blipFill>
        <p:spPr bwMode="auto">
          <a:xfrm>
            <a:off x="5607050" y="4338618"/>
            <a:ext cx="2787650" cy="1570038"/>
          </a:xfrm>
          <a:prstGeom prst="rect">
            <a:avLst/>
          </a:prstGeom>
          <a:noFill/>
          <a:ln w="9525">
            <a:noFill/>
            <a:miter lim="800000"/>
            <a:headEnd/>
            <a:tailEnd/>
          </a:ln>
        </p:spPr>
      </p:pic>
      <p:sp>
        <p:nvSpPr>
          <p:cNvPr id="6149" name="Text Box 5"/>
          <p:cNvSpPr txBox="1">
            <a:spLocks noChangeArrowheads="1"/>
          </p:cNvSpPr>
          <p:nvPr/>
        </p:nvSpPr>
        <p:spPr bwMode="auto">
          <a:xfrm>
            <a:off x="5607053" y="5902306"/>
            <a:ext cx="2892425" cy="214312"/>
          </a:xfrm>
          <a:prstGeom prst="rect">
            <a:avLst/>
          </a:prstGeom>
          <a:noFill/>
          <a:ln w="9525">
            <a:noFill/>
            <a:miter lim="800000"/>
            <a:headEnd/>
            <a:tailEnd/>
          </a:ln>
        </p:spPr>
        <p:txBody>
          <a:bodyPr lIns="91405" tIns="45703" rIns="91405" bIns="45703">
            <a:spAutoFit/>
          </a:bodyPr>
          <a:lstStyle/>
          <a:p>
            <a:pPr algn="r">
              <a:spcBef>
                <a:spcPct val="50000"/>
              </a:spcBef>
            </a:pPr>
            <a:r>
              <a:rPr lang="en-US" sz="800" dirty="0">
                <a:solidFill>
                  <a:schemeClr val="accent1"/>
                </a:solidFill>
              </a:rPr>
              <a:t>Image Courtesy of DDB Architectural International Ltd.</a:t>
            </a:r>
          </a:p>
        </p:txBody>
      </p:sp>
      <p:pic>
        <p:nvPicPr>
          <p:cNvPr id="6150" name="Picture 6" descr="cube_bground"/>
          <p:cNvPicPr>
            <a:picLocks noChangeAspect="1" noChangeArrowheads="1"/>
          </p:cNvPicPr>
          <p:nvPr/>
        </p:nvPicPr>
        <p:blipFill>
          <a:blip r:embed="rId4"/>
          <a:srcRect/>
          <a:stretch>
            <a:fillRect/>
          </a:stretch>
        </p:blipFill>
        <p:spPr bwMode="auto">
          <a:xfrm>
            <a:off x="1065213" y="2892428"/>
            <a:ext cx="4195762" cy="3705225"/>
          </a:xfrm>
          <a:prstGeom prst="rect">
            <a:avLst/>
          </a:prstGeom>
          <a:noFill/>
          <a:ln w="9525">
            <a:noFill/>
            <a:miter lim="800000"/>
            <a:headEnd/>
            <a:tailEnd/>
          </a:ln>
        </p:spPr>
      </p:pic>
      <p:pic>
        <p:nvPicPr>
          <p:cNvPr id="1047559" name="Picture 7" descr="ARROW2"/>
          <p:cNvPicPr>
            <a:picLocks noChangeAspect="1" noChangeArrowheads="1"/>
          </p:cNvPicPr>
          <p:nvPr/>
        </p:nvPicPr>
        <p:blipFill>
          <a:blip r:embed="rId5"/>
          <a:srcRect/>
          <a:stretch>
            <a:fillRect/>
          </a:stretch>
        </p:blipFill>
        <p:spPr bwMode="auto">
          <a:xfrm>
            <a:off x="577853" y="1992293"/>
            <a:ext cx="4200525" cy="3806825"/>
          </a:xfrm>
          <a:prstGeom prst="rect">
            <a:avLst/>
          </a:prstGeom>
          <a:noFill/>
          <a:ln w="9525">
            <a:noFill/>
            <a:miter lim="800000"/>
            <a:headEnd/>
            <a:tailEnd/>
          </a:ln>
        </p:spPr>
      </p:pic>
      <p:pic>
        <p:nvPicPr>
          <p:cNvPr id="6152" name="Picture 8" descr="cube"/>
          <p:cNvPicPr>
            <a:picLocks noChangeAspect="1" noChangeArrowheads="1"/>
          </p:cNvPicPr>
          <p:nvPr/>
        </p:nvPicPr>
        <p:blipFill>
          <a:blip r:embed="rId6"/>
          <a:srcRect/>
          <a:stretch>
            <a:fillRect/>
          </a:stretch>
        </p:blipFill>
        <p:spPr bwMode="auto">
          <a:xfrm>
            <a:off x="1066800" y="2895600"/>
            <a:ext cx="4191000" cy="3702050"/>
          </a:xfrm>
          <a:prstGeom prst="rect">
            <a:avLst/>
          </a:prstGeom>
          <a:noFill/>
          <a:ln w="9525">
            <a:noFill/>
            <a:miter lim="800000"/>
            <a:headEnd/>
            <a:tailEnd/>
          </a:ln>
        </p:spPr>
      </p:pic>
      <p:sp>
        <p:nvSpPr>
          <p:cNvPr id="6153" name="Text Box 9"/>
          <p:cNvSpPr txBox="1">
            <a:spLocks noChangeArrowheads="1"/>
          </p:cNvSpPr>
          <p:nvPr/>
        </p:nvSpPr>
        <p:spPr bwMode="auto">
          <a:xfrm>
            <a:off x="2078038" y="3205145"/>
            <a:ext cx="1260018" cy="646296"/>
          </a:xfrm>
          <a:prstGeom prst="rect">
            <a:avLst/>
          </a:prstGeom>
          <a:noFill/>
          <a:ln w="9525">
            <a:noFill/>
            <a:miter lim="800000"/>
            <a:headEnd/>
            <a:tailEnd/>
          </a:ln>
        </p:spPr>
        <p:txBody>
          <a:bodyPr wrap="none" lIns="91405" tIns="45703" rIns="91405" bIns="45703">
            <a:spAutoFit/>
          </a:bodyPr>
          <a:lstStyle/>
          <a:p>
            <a:pPr algn="ctr"/>
            <a:r>
              <a:rPr lang="en-US" sz="1200" b="1" dirty="0"/>
              <a:t>BUILDING</a:t>
            </a:r>
          </a:p>
          <a:p>
            <a:pPr algn="ctr"/>
            <a:r>
              <a:rPr lang="en-US" sz="1200" b="1" dirty="0"/>
              <a:t>INFORMATION</a:t>
            </a:r>
          </a:p>
          <a:p>
            <a:pPr algn="ctr"/>
            <a:r>
              <a:rPr lang="en-US" sz="1200" b="1" dirty="0"/>
              <a:t>MODELING</a:t>
            </a:r>
          </a:p>
        </p:txBody>
      </p:sp>
      <p:grpSp>
        <p:nvGrpSpPr>
          <p:cNvPr id="2" name="Group 10"/>
          <p:cNvGrpSpPr>
            <a:grpSpLocks/>
          </p:cNvGrpSpPr>
          <p:nvPr/>
        </p:nvGrpSpPr>
        <p:grpSpPr bwMode="auto">
          <a:xfrm>
            <a:off x="3978283" y="2270107"/>
            <a:ext cx="1363663" cy="1635125"/>
            <a:chOff x="4610" y="1644"/>
            <a:chExt cx="859" cy="1030"/>
          </a:xfrm>
        </p:grpSpPr>
        <p:pic>
          <p:nvPicPr>
            <p:cNvPr id="6171" name="Picture 11" descr="architects"/>
            <p:cNvPicPr>
              <a:picLocks noChangeAspect="1" noChangeArrowheads="1"/>
            </p:cNvPicPr>
            <p:nvPr/>
          </p:nvPicPr>
          <p:blipFill>
            <a:blip r:embed="rId7"/>
            <a:srcRect/>
            <a:stretch>
              <a:fillRect/>
            </a:stretch>
          </p:blipFill>
          <p:spPr bwMode="auto">
            <a:xfrm>
              <a:off x="4610" y="1644"/>
              <a:ext cx="566" cy="1030"/>
            </a:xfrm>
            <a:prstGeom prst="rect">
              <a:avLst/>
            </a:prstGeom>
            <a:noFill/>
            <a:ln w="9525">
              <a:noFill/>
              <a:miter lim="800000"/>
              <a:headEnd/>
              <a:tailEnd/>
            </a:ln>
          </p:spPr>
        </p:pic>
        <p:sp>
          <p:nvSpPr>
            <p:cNvPr id="6172" name="Text Box 12"/>
            <p:cNvSpPr txBox="1">
              <a:spLocks noChangeArrowheads="1"/>
            </p:cNvSpPr>
            <p:nvPr/>
          </p:nvSpPr>
          <p:spPr bwMode="auto">
            <a:xfrm>
              <a:off x="4832" y="2465"/>
              <a:ext cx="637" cy="155"/>
            </a:xfrm>
            <a:prstGeom prst="rect">
              <a:avLst/>
            </a:prstGeom>
            <a:noFill/>
            <a:ln w="9525">
              <a:noFill/>
              <a:miter lim="800000"/>
              <a:headEnd/>
              <a:tailEnd/>
            </a:ln>
          </p:spPr>
          <p:txBody>
            <a:bodyPr wrap="none">
              <a:spAutoFit/>
            </a:bodyPr>
            <a:lstStyle/>
            <a:p>
              <a:pPr algn="ctr"/>
              <a:r>
                <a:rPr lang="en-US" sz="1000" b="1" dirty="0">
                  <a:solidFill>
                    <a:schemeClr val="folHlink"/>
                  </a:solidFill>
                </a:rPr>
                <a:t>ARCHITECTS</a:t>
              </a:r>
            </a:p>
          </p:txBody>
        </p:sp>
      </p:grpSp>
      <p:grpSp>
        <p:nvGrpSpPr>
          <p:cNvPr id="3" name="Group 13"/>
          <p:cNvGrpSpPr>
            <a:grpSpLocks/>
          </p:cNvGrpSpPr>
          <p:nvPr/>
        </p:nvGrpSpPr>
        <p:grpSpPr bwMode="auto">
          <a:xfrm>
            <a:off x="3298821" y="4768853"/>
            <a:ext cx="1727198" cy="1533525"/>
            <a:chOff x="4182" y="3051"/>
            <a:chExt cx="1088" cy="966"/>
          </a:xfrm>
        </p:grpSpPr>
        <p:pic>
          <p:nvPicPr>
            <p:cNvPr id="6169" name="Picture 14" descr="structural_eng"/>
            <p:cNvPicPr>
              <a:picLocks noChangeAspect="1" noChangeArrowheads="1"/>
            </p:cNvPicPr>
            <p:nvPr/>
          </p:nvPicPr>
          <p:blipFill>
            <a:blip r:embed="rId8"/>
            <a:srcRect/>
            <a:stretch>
              <a:fillRect/>
            </a:stretch>
          </p:blipFill>
          <p:spPr bwMode="auto">
            <a:xfrm>
              <a:off x="4182" y="3051"/>
              <a:ext cx="590" cy="966"/>
            </a:xfrm>
            <a:prstGeom prst="rect">
              <a:avLst/>
            </a:prstGeom>
            <a:noFill/>
            <a:ln w="9525">
              <a:noFill/>
              <a:miter lim="800000"/>
              <a:headEnd/>
              <a:tailEnd/>
            </a:ln>
          </p:spPr>
        </p:pic>
        <p:sp>
          <p:nvSpPr>
            <p:cNvPr id="6170" name="Text Box 15"/>
            <p:cNvSpPr txBox="1">
              <a:spLocks noChangeArrowheads="1"/>
            </p:cNvSpPr>
            <p:nvPr/>
          </p:nvSpPr>
          <p:spPr bwMode="auto">
            <a:xfrm>
              <a:off x="4600" y="3739"/>
              <a:ext cx="670" cy="252"/>
            </a:xfrm>
            <a:prstGeom prst="rect">
              <a:avLst/>
            </a:prstGeom>
            <a:noFill/>
            <a:ln w="9525">
              <a:noFill/>
              <a:miter lim="800000"/>
              <a:headEnd/>
              <a:tailEnd/>
            </a:ln>
          </p:spPr>
          <p:txBody>
            <a:bodyPr wrap="none">
              <a:spAutoFit/>
            </a:bodyPr>
            <a:lstStyle/>
            <a:p>
              <a:pPr algn="ctr"/>
              <a:r>
                <a:rPr lang="en-US" sz="1000" b="1" dirty="0">
                  <a:solidFill>
                    <a:schemeClr val="folHlink"/>
                  </a:solidFill>
                </a:rPr>
                <a:t>STRUCTURAL</a:t>
              </a:r>
            </a:p>
            <a:p>
              <a:pPr algn="ctr"/>
              <a:r>
                <a:rPr lang="en-US" sz="1000" b="1" dirty="0">
                  <a:solidFill>
                    <a:schemeClr val="folHlink"/>
                  </a:solidFill>
                </a:rPr>
                <a:t>ENGINEERS</a:t>
              </a:r>
            </a:p>
          </p:txBody>
        </p:sp>
      </p:grpSp>
      <p:grpSp>
        <p:nvGrpSpPr>
          <p:cNvPr id="4" name="Group 16"/>
          <p:cNvGrpSpPr>
            <a:grpSpLocks/>
          </p:cNvGrpSpPr>
          <p:nvPr/>
        </p:nvGrpSpPr>
        <p:grpSpPr bwMode="auto">
          <a:xfrm>
            <a:off x="196851" y="4732320"/>
            <a:ext cx="1789113" cy="1400175"/>
            <a:chOff x="2228" y="3195"/>
            <a:chExt cx="1127" cy="882"/>
          </a:xfrm>
        </p:grpSpPr>
        <p:pic>
          <p:nvPicPr>
            <p:cNvPr id="6167" name="Picture 17" descr="MEP_eng"/>
            <p:cNvPicPr>
              <a:picLocks noChangeAspect="1" noChangeArrowheads="1"/>
            </p:cNvPicPr>
            <p:nvPr/>
          </p:nvPicPr>
          <p:blipFill>
            <a:blip r:embed="rId9"/>
            <a:srcRect/>
            <a:stretch>
              <a:fillRect/>
            </a:stretch>
          </p:blipFill>
          <p:spPr bwMode="auto">
            <a:xfrm>
              <a:off x="2776" y="3195"/>
              <a:ext cx="579" cy="882"/>
            </a:xfrm>
            <a:prstGeom prst="rect">
              <a:avLst/>
            </a:prstGeom>
            <a:noFill/>
            <a:ln w="9525">
              <a:noFill/>
              <a:miter lim="800000"/>
              <a:headEnd/>
              <a:tailEnd/>
            </a:ln>
          </p:spPr>
        </p:pic>
        <p:sp>
          <p:nvSpPr>
            <p:cNvPr id="6168" name="Text Box 18"/>
            <p:cNvSpPr txBox="1">
              <a:spLocks noChangeArrowheads="1"/>
            </p:cNvSpPr>
            <p:nvPr/>
          </p:nvSpPr>
          <p:spPr bwMode="auto">
            <a:xfrm>
              <a:off x="2228" y="3739"/>
              <a:ext cx="698" cy="252"/>
            </a:xfrm>
            <a:prstGeom prst="rect">
              <a:avLst/>
            </a:prstGeom>
            <a:noFill/>
            <a:ln w="9525">
              <a:noFill/>
              <a:miter lim="800000"/>
              <a:headEnd/>
              <a:tailEnd/>
            </a:ln>
          </p:spPr>
          <p:txBody>
            <a:bodyPr wrap="none">
              <a:spAutoFit/>
            </a:bodyPr>
            <a:lstStyle/>
            <a:p>
              <a:pPr algn="ctr"/>
              <a:r>
                <a:rPr lang="en-US" sz="1000" b="1" dirty="0">
                  <a:solidFill>
                    <a:schemeClr val="folHlink"/>
                  </a:solidFill>
                </a:rPr>
                <a:t>MEP SYSTEMS</a:t>
              </a:r>
            </a:p>
            <a:p>
              <a:pPr algn="ctr"/>
              <a:r>
                <a:rPr lang="en-US" sz="1000" b="1" dirty="0">
                  <a:solidFill>
                    <a:schemeClr val="folHlink"/>
                  </a:solidFill>
                </a:rPr>
                <a:t>ENGINEERS</a:t>
              </a:r>
            </a:p>
          </p:txBody>
        </p:sp>
      </p:grpSp>
      <p:grpSp>
        <p:nvGrpSpPr>
          <p:cNvPr id="5" name="Group 19"/>
          <p:cNvGrpSpPr>
            <a:grpSpLocks/>
          </p:cNvGrpSpPr>
          <p:nvPr/>
        </p:nvGrpSpPr>
        <p:grpSpPr bwMode="auto">
          <a:xfrm>
            <a:off x="-76200" y="2024043"/>
            <a:ext cx="1468438" cy="1849438"/>
            <a:chOff x="2056" y="1586"/>
            <a:chExt cx="925" cy="1165"/>
          </a:xfrm>
        </p:grpSpPr>
        <p:pic>
          <p:nvPicPr>
            <p:cNvPr id="6165" name="Picture 20" descr="builders"/>
            <p:cNvPicPr>
              <a:picLocks noChangeAspect="1" noChangeArrowheads="1"/>
            </p:cNvPicPr>
            <p:nvPr/>
          </p:nvPicPr>
          <p:blipFill>
            <a:blip r:embed="rId10"/>
            <a:srcRect/>
            <a:stretch>
              <a:fillRect/>
            </a:stretch>
          </p:blipFill>
          <p:spPr bwMode="auto">
            <a:xfrm>
              <a:off x="2316" y="1586"/>
              <a:ext cx="665" cy="1165"/>
            </a:xfrm>
            <a:prstGeom prst="rect">
              <a:avLst/>
            </a:prstGeom>
            <a:noFill/>
            <a:ln w="9525">
              <a:noFill/>
              <a:miter lim="800000"/>
              <a:headEnd/>
              <a:tailEnd/>
            </a:ln>
          </p:spPr>
        </p:pic>
        <p:sp>
          <p:nvSpPr>
            <p:cNvPr id="6166" name="Text Box 21"/>
            <p:cNvSpPr txBox="1">
              <a:spLocks noChangeArrowheads="1"/>
            </p:cNvSpPr>
            <p:nvPr/>
          </p:nvSpPr>
          <p:spPr bwMode="auto">
            <a:xfrm>
              <a:off x="2056" y="2427"/>
              <a:ext cx="529" cy="155"/>
            </a:xfrm>
            <a:prstGeom prst="rect">
              <a:avLst/>
            </a:prstGeom>
            <a:noFill/>
            <a:ln w="9525">
              <a:noFill/>
              <a:miter lim="800000"/>
              <a:headEnd/>
              <a:tailEnd/>
            </a:ln>
          </p:spPr>
          <p:txBody>
            <a:bodyPr wrap="none">
              <a:spAutoFit/>
            </a:bodyPr>
            <a:lstStyle/>
            <a:p>
              <a:pPr algn="ctr"/>
              <a:r>
                <a:rPr lang="en-US" sz="1000" b="1" dirty="0">
                  <a:solidFill>
                    <a:schemeClr val="folHlink"/>
                  </a:solidFill>
                </a:rPr>
                <a:t>BUILDERS</a:t>
              </a:r>
            </a:p>
          </p:txBody>
        </p:sp>
      </p:grpSp>
      <p:grpSp>
        <p:nvGrpSpPr>
          <p:cNvPr id="6" name="Group 22"/>
          <p:cNvGrpSpPr>
            <a:grpSpLocks/>
          </p:cNvGrpSpPr>
          <p:nvPr/>
        </p:nvGrpSpPr>
        <p:grpSpPr bwMode="auto">
          <a:xfrm>
            <a:off x="1792288" y="642918"/>
            <a:ext cx="2058987" cy="2286000"/>
            <a:chOff x="3084" y="480"/>
            <a:chExt cx="1297" cy="1440"/>
          </a:xfrm>
        </p:grpSpPr>
        <p:pic>
          <p:nvPicPr>
            <p:cNvPr id="6163" name="Picture 23" descr="owners"/>
            <p:cNvPicPr>
              <a:picLocks noChangeAspect="1" noChangeArrowheads="1"/>
            </p:cNvPicPr>
            <p:nvPr/>
          </p:nvPicPr>
          <p:blipFill>
            <a:blip r:embed="rId11"/>
            <a:srcRect/>
            <a:stretch>
              <a:fillRect/>
            </a:stretch>
          </p:blipFill>
          <p:spPr bwMode="auto">
            <a:xfrm>
              <a:off x="3084" y="480"/>
              <a:ext cx="1297" cy="1440"/>
            </a:xfrm>
            <a:prstGeom prst="rect">
              <a:avLst/>
            </a:prstGeom>
            <a:noFill/>
            <a:ln w="9525">
              <a:noFill/>
              <a:miter lim="800000"/>
              <a:headEnd/>
              <a:tailEnd/>
            </a:ln>
          </p:spPr>
        </p:pic>
        <p:sp>
          <p:nvSpPr>
            <p:cNvPr id="6164" name="Text Box 24"/>
            <p:cNvSpPr txBox="1">
              <a:spLocks noChangeArrowheads="1"/>
            </p:cNvSpPr>
            <p:nvPr/>
          </p:nvSpPr>
          <p:spPr bwMode="auto">
            <a:xfrm>
              <a:off x="3260" y="1611"/>
              <a:ext cx="480" cy="155"/>
            </a:xfrm>
            <a:prstGeom prst="rect">
              <a:avLst/>
            </a:prstGeom>
            <a:noFill/>
            <a:ln w="9525">
              <a:noFill/>
              <a:miter lim="800000"/>
              <a:headEnd/>
              <a:tailEnd/>
            </a:ln>
          </p:spPr>
          <p:txBody>
            <a:bodyPr wrap="none">
              <a:spAutoFit/>
            </a:bodyPr>
            <a:lstStyle/>
            <a:p>
              <a:pPr algn="ctr"/>
              <a:r>
                <a:rPr lang="en-US" sz="1000" b="1" dirty="0">
                  <a:solidFill>
                    <a:schemeClr val="folHlink"/>
                  </a:solidFill>
                </a:rPr>
                <a:t>OWNERS</a:t>
              </a:r>
            </a:p>
          </p:txBody>
        </p:sp>
      </p:grpSp>
      <p:grpSp>
        <p:nvGrpSpPr>
          <p:cNvPr id="7" name="Group 25"/>
          <p:cNvGrpSpPr>
            <a:grpSpLocks/>
          </p:cNvGrpSpPr>
          <p:nvPr/>
        </p:nvGrpSpPr>
        <p:grpSpPr bwMode="auto">
          <a:xfrm>
            <a:off x="3124200" y="4156059"/>
            <a:ext cx="2133600" cy="2141537"/>
            <a:chOff x="1882" y="2688"/>
            <a:chExt cx="1430" cy="1349"/>
          </a:xfrm>
        </p:grpSpPr>
        <p:pic>
          <p:nvPicPr>
            <p:cNvPr id="6161" name="Picture 26"/>
            <p:cNvPicPr>
              <a:picLocks noChangeAspect="1" noChangeArrowheads="1"/>
            </p:cNvPicPr>
            <p:nvPr/>
          </p:nvPicPr>
          <p:blipFill>
            <a:blip r:embed="rId12"/>
            <a:srcRect l="10620"/>
            <a:stretch>
              <a:fillRect/>
            </a:stretch>
          </p:blipFill>
          <p:spPr bwMode="auto">
            <a:xfrm>
              <a:off x="2860" y="2992"/>
              <a:ext cx="404" cy="603"/>
            </a:xfrm>
            <a:prstGeom prst="rect">
              <a:avLst/>
            </a:prstGeom>
            <a:noFill/>
            <a:ln w="9525">
              <a:noFill/>
              <a:miter lim="800000"/>
              <a:headEnd/>
              <a:tailEnd/>
            </a:ln>
          </p:spPr>
        </p:pic>
        <p:sp>
          <p:nvSpPr>
            <p:cNvPr id="6162" name="AutoShape 27"/>
            <p:cNvSpPr>
              <a:spLocks noChangeArrowheads="1"/>
            </p:cNvSpPr>
            <p:nvPr/>
          </p:nvSpPr>
          <p:spPr bwMode="auto">
            <a:xfrm>
              <a:off x="1882" y="2688"/>
              <a:ext cx="1430" cy="1349"/>
            </a:xfrm>
            <a:prstGeom prst="flowChartAlternateProcess">
              <a:avLst/>
            </a:prstGeom>
            <a:solidFill>
              <a:srgbClr val="FF0000">
                <a:alpha val="20000"/>
              </a:srgbClr>
            </a:solidFill>
            <a:ln w="9525">
              <a:solidFill>
                <a:srgbClr val="FF0000"/>
              </a:solidFill>
              <a:miter lim="800000"/>
              <a:headEnd/>
              <a:tailEnd/>
            </a:ln>
          </p:spPr>
          <p:txBody>
            <a:bodyPr wrap="none" anchor="ctr"/>
            <a:lstStyle/>
            <a:p>
              <a:pPr algn="ctr"/>
              <a:r>
                <a:rPr lang="en-US" sz="2000" b="1" dirty="0">
                  <a:solidFill>
                    <a:schemeClr val="tx1"/>
                  </a:solidFill>
                </a:rPr>
                <a:t>Focus</a:t>
              </a: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p:txBody>
        </p:sp>
      </p:grpSp>
      <p:sp>
        <p:nvSpPr>
          <p:cNvPr id="6160" name="Text Box 2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
        <p:nvSpPr>
          <p:cNvPr id="29" name="Title 28"/>
          <p:cNvSpPr>
            <a:spLocks noGrp="1"/>
          </p:cNvSpPr>
          <p:nvPr>
            <p:ph type="title" idx="4294967295"/>
          </p:nvPr>
        </p:nvSpPr>
        <p:spPr>
          <a:xfrm>
            <a:off x="142844" y="131762"/>
            <a:ext cx="8229600" cy="654032"/>
          </a:xfrm>
          <a:prstGeom prst="rect">
            <a:avLst/>
          </a:prstGeom>
        </p:spPr>
        <p:txBody>
          <a:bodyPr lIns="91405" tIns="45703" rIns="91405" bIns="45703"/>
          <a:lstStyle/>
          <a:p>
            <a:pPr algn="l"/>
            <a:r>
              <a:rPr lang="en-US" sz="3200" dirty="0" smtClean="0"/>
              <a:t>Completing the Building Information Model</a:t>
            </a:r>
            <a:endParaRPr lang="en-GB"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2" presetClass="entr" presetSubtype="2" fill="hold" nodeType="afterEffect">
                                  <p:stCondLst>
                                    <p:cond delay="0"/>
                                  </p:stCondLst>
                                  <p:childTnLst>
                                    <p:set>
                                      <p:cBhvr>
                                        <p:cTn id="31" dur="1" fill="hold">
                                          <p:stCondLst>
                                            <p:cond delay="0"/>
                                          </p:stCondLst>
                                        </p:cTn>
                                        <p:tgtEl>
                                          <p:spTgt spid="1047559"/>
                                        </p:tgtEl>
                                        <p:attrNameLst>
                                          <p:attrName>style.visibility</p:attrName>
                                        </p:attrNameLst>
                                      </p:cBhvr>
                                      <p:to>
                                        <p:strVal val="visible"/>
                                      </p:to>
                                    </p:set>
                                    <p:animEffect transition="in" filter="wipe(right)">
                                      <p:cBhvr>
                                        <p:cTn id="32" dur="500"/>
                                        <p:tgtEl>
                                          <p:spTgt spid="1047559"/>
                                        </p:tgtEl>
                                      </p:cBhvr>
                                    </p:animEffect>
                                  </p:childTnLst>
                                </p:cTn>
                              </p:par>
                            </p:childTnLst>
                          </p:cTn>
                        </p:par>
                        <p:par>
                          <p:cTn id="33" fill="hold">
                            <p:stCondLst>
                              <p:cond delay="3000"/>
                            </p:stCondLst>
                            <p:childTnLst>
                              <p:par>
                                <p:cTn id="34" presetID="2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32" presetClass="emph" presetSubtype="0" fill="hold" nodeType="afterEffect">
                                  <p:stCondLst>
                                    <p:cond delay="0"/>
                                  </p:stCondLst>
                                  <p:childTnLst>
                                    <p:animClr clrSpc="rgb" dir="cw">
                                      <p:cBhvr override="childStyle">
                                        <p:cTn id="40" dur="100" fill="hold"/>
                                        <p:tgtEl>
                                          <p:spTgt spid="7"/>
                                        </p:tgtEl>
                                        <p:attrNameLst>
                                          <p:attrName>style.color</p:attrName>
                                        </p:attrNameLst>
                                      </p:cBhvr>
                                      <p:to>
                                        <a:schemeClr val="accent2"/>
                                      </p:to>
                                    </p:animClr>
                                    <p:animClr clrSpc="rgb" dir="cw">
                                      <p:cBhvr>
                                        <p:cTn id="41" dur="100" fill="hold"/>
                                        <p:tgtEl>
                                          <p:spTgt spid="7"/>
                                        </p:tgtEl>
                                        <p:attrNameLst>
                                          <p:attrName>fillcolor</p:attrName>
                                        </p:attrNameLst>
                                      </p:cBhvr>
                                      <p:to>
                                        <a:schemeClr val="accent2"/>
                                      </p:to>
                                    </p:animClr>
                                    <p:set>
                                      <p:cBhvr>
                                        <p:cTn id="42" dur="100" fill="hold"/>
                                        <p:tgtEl>
                                          <p:spTgt spid="7"/>
                                        </p:tgtEl>
                                        <p:attrNameLst>
                                          <p:attrName>fill.type</p:attrName>
                                        </p:attrNameLst>
                                      </p:cBhvr>
                                      <p:to>
                                        <p:strVal val="solid"/>
                                      </p:to>
                                    </p:set>
                                    <p:set>
                                      <p:cBhvr>
                                        <p:cTn id="43" dur="100" fill="hold"/>
                                        <p:tgtEl>
                                          <p:spTgt spid="7"/>
                                        </p:tgtEl>
                                        <p:attrNameLst>
                                          <p:attrName>fill.on</p:attrName>
                                        </p:attrNameLst>
                                      </p:cBhvr>
                                      <p:to>
                                        <p:strVal val="true"/>
                                      </p:to>
                                    </p:set>
                                    <p:animRot by="120000">
                                      <p:cBhvr>
                                        <p:cTn id="44" dur="100" fill="hold">
                                          <p:stCondLst>
                                            <p:cond delay="0"/>
                                          </p:stCondLst>
                                        </p:cTn>
                                        <p:tgtEl>
                                          <p:spTgt spid="7"/>
                                        </p:tgtEl>
                                        <p:attrNameLst>
                                          <p:attrName>r</p:attrName>
                                        </p:attrNameLst>
                                      </p:cBhvr>
                                    </p:animRot>
                                    <p:animRot by="-240000">
                                      <p:cBhvr>
                                        <p:cTn id="45" dur="200" fill="hold">
                                          <p:stCondLst>
                                            <p:cond delay="200"/>
                                          </p:stCondLst>
                                        </p:cTn>
                                        <p:tgtEl>
                                          <p:spTgt spid="7"/>
                                        </p:tgtEl>
                                        <p:attrNameLst>
                                          <p:attrName>r</p:attrName>
                                        </p:attrNameLst>
                                      </p:cBhvr>
                                    </p:animRot>
                                    <p:animRot by="240000">
                                      <p:cBhvr>
                                        <p:cTn id="46" dur="200" fill="hold">
                                          <p:stCondLst>
                                            <p:cond delay="400"/>
                                          </p:stCondLst>
                                        </p:cTn>
                                        <p:tgtEl>
                                          <p:spTgt spid="7"/>
                                        </p:tgtEl>
                                        <p:attrNameLst>
                                          <p:attrName>r</p:attrName>
                                        </p:attrNameLst>
                                      </p:cBhvr>
                                    </p:animRot>
                                    <p:animRot by="-240000">
                                      <p:cBhvr>
                                        <p:cTn id="47" dur="200" fill="hold">
                                          <p:stCondLst>
                                            <p:cond delay="600"/>
                                          </p:stCondLst>
                                        </p:cTn>
                                        <p:tgtEl>
                                          <p:spTgt spid="7"/>
                                        </p:tgtEl>
                                        <p:attrNameLst>
                                          <p:attrName>r</p:attrName>
                                        </p:attrNameLst>
                                      </p:cBhvr>
                                    </p:animRot>
                                    <p:animRot by="120000">
                                      <p:cBhvr>
                                        <p:cTn id="48"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5" name="Picture 6" descr="lab-1-3-1"/>
          <p:cNvPicPr>
            <a:picLocks noChangeAspect="1" noChangeArrowheads="1"/>
          </p:cNvPicPr>
          <p:nvPr/>
        </p:nvPicPr>
        <p:blipFill>
          <a:blip r:embed="rId3"/>
          <a:srcRect/>
          <a:stretch>
            <a:fillRect/>
          </a:stretch>
        </p:blipFill>
        <p:spPr bwMode="auto">
          <a:xfrm>
            <a:off x="500034" y="2643184"/>
            <a:ext cx="2947988" cy="1455737"/>
          </a:xfrm>
          <a:prstGeom prst="rect">
            <a:avLst/>
          </a:prstGeom>
          <a:noFill/>
          <a:ln w="9525">
            <a:noFill/>
            <a:miter lim="800000"/>
            <a:headEnd/>
            <a:tailEnd/>
          </a:ln>
        </p:spPr>
      </p:pic>
      <p:pic>
        <p:nvPicPr>
          <p:cNvPr id="40967" name="Picture 4" descr="lab-1-3-2"/>
          <p:cNvPicPr>
            <a:picLocks noChangeAspect="1" noChangeArrowheads="1"/>
          </p:cNvPicPr>
          <p:nvPr/>
        </p:nvPicPr>
        <p:blipFill>
          <a:blip r:embed="rId4"/>
          <a:srcRect/>
          <a:stretch>
            <a:fillRect/>
          </a:stretch>
        </p:blipFill>
        <p:spPr bwMode="auto">
          <a:xfrm>
            <a:off x="2767023" y="2946408"/>
            <a:ext cx="2947987" cy="1554162"/>
          </a:xfrm>
          <a:prstGeom prst="rect">
            <a:avLst/>
          </a:prstGeom>
          <a:noFill/>
          <a:ln w="9525">
            <a:noFill/>
            <a:miter lim="800000"/>
            <a:headEnd/>
            <a:tailEnd/>
          </a:ln>
        </p:spPr>
      </p:pic>
      <p:sp>
        <p:nvSpPr>
          <p:cNvPr id="40962" name="Rectangle 2"/>
          <p:cNvSpPr>
            <a:spLocks noGrp="1" noChangeArrowheads="1"/>
          </p:cNvSpPr>
          <p:nvPr>
            <p:ph type="title"/>
          </p:nvPr>
        </p:nvSpPr>
        <p:spPr/>
        <p:txBody>
          <a:bodyPr/>
          <a:lstStyle/>
          <a:p>
            <a:pPr eaLnBrk="1" hangingPunct="1"/>
            <a:r>
              <a:rPr lang="en-GB" smtClean="0"/>
              <a:t>Modify Load Demo</a:t>
            </a:r>
          </a:p>
        </p:txBody>
      </p:sp>
      <p:sp>
        <p:nvSpPr>
          <p:cNvPr id="40963" name="Rectangle 3"/>
          <p:cNvSpPr>
            <a:spLocks noGrp="1" noChangeArrowheads="1"/>
          </p:cNvSpPr>
          <p:nvPr>
            <p:ph idx="1"/>
          </p:nvPr>
        </p:nvSpPr>
        <p:spPr>
          <a:xfrm>
            <a:off x="71406" y="1231895"/>
            <a:ext cx="5472112" cy="1196975"/>
          </a:xfrm>
        </p:spPr>
        <p:txBody>
          <a:bodyPr/>
          <a:lstStyle/>
          <a:p>
            <a:pPr marL="361860" lvl="4" indent="0">
              <a:spcBef>
                <a:spcPts val="0"/>
              </a:spcBef>
            </a:pPr>
            <a:r>
              <a:rPr lang="en-GB" sz="1400" noProof="1" smtClean="0"/>
              <a:t>' Scale Fz by factor 2</a:t>
            </a:r>
          </a:p>
          <a:p>
            <a:pPr marL="361860" lvl="4" indent="0">
              <a:spcBef>
                <a:spcPts val="0"/>
              </a:spcBef>
            </a:pPr>
            <a:r>
              <a:rPr lang="en-GB" sz="1400" noProof="1" smtClean="0"/>
              <a:t>Dim paramFz As Parameter</a:t>
            </a:r>
          </a:p>
          <a:p>
            <a:pPr marL="361860" lvl="4" indent="0">
              <a:spcBef>
                <a:spcPts val="0"/>
              </a:spcBef>
            </a:pPr>
            <a:r>
              <a:rPr lang="en-GB" sz="1400" noProof="1" smtClean="0"/>
              <a:t>paramFz = RBUtils.GetElemParam(ptLd, "Fz")</a:t>
            </a:r>
          </a:p>
          <a:p>
            <a:pPr marL="361860" lvl="4" indent="0">
              <a:spcBef>
                <a:spcPts val="0"/>
              </a:spcBef>
            </a:pPr>
            <a:r>
              <a:rPr lang="en-GB" sz="1400" noProof="1" smtClean="0"/>
              <a:t>Dim Fz_old As Double = paramFz.AsDouble</a:t>
            </a:r>
          </a:p>
          <a:p>
            <a:pPr marL="361860" lvl="4" indent="0">
              <a:spcBef>
                <a:spcPts val="0"/>
              </a:spcBef>
            </a:pPr>
            <a:r>
              <a:rPr lang="en-GB" sz="1400" noProof="1" smtClean="0"/>
              <a:t>paramFz.Set(2 * Fz_old)</a:t>
            </a:r>
            <a:endParaRPr lang="en-GB" sz="1400" smtClean="0"/>
          </a:p>
        </p:txBody>
      </p:sp>
      <p:pic>
        <p:nvPicPr>
          <p:cNvPr id="40964" name="Picture 5" descr="lab-1-3-3"/>
          <p:cNvPicPr>
            <a:picLocks noChangeAspect="1" noChangeArrowheads="1"/>
          </p:cNvPicPr>
          <p:nvPr/>
        </p:nvPicPr>
        <p:blipFill>
          <a:blip r:embed="rId5"/>
          <a:srcRect/>
          <a:stretch>
            <a:fillRect/>
          </a:stretch>
        </p:blipFill>
        <p:spPr bwMode="auto">
          <a:xfrm>
            <a:off x="503601" y="4192567"/>
            <a:ext cx="6002338" cy="2049462"/>
          </a:xfrm>
          <a:prstGeom prst="rect">
            <a:avLst/>
          </a:prstGeom>
          <a:noFill/>
          <a:ln w="9525">
            <a:noFill/>
            <a:miter lim="800000"/>
            <a:headEnd/>
            <a:tailEnd/>
          </a:ln>
        </p:spPr>
      </p:pic>
      <p:pic>
        <p:nvPicPr>
          <p:cNvPr id="40966" name="Picture 7" descr="lab-1-3-4"/>
          <p:cNvPicPr>
            <a:picLocks noChangeAspect="1" noChangeArrowheads="1"/>
          </p:cNvPicPr>
          <p:nvPr/>
        </p:nvPicPr>
        <p:blipFill>
          <a:blip r:embed="rId6"/>
          <a:srcRect/>
          <a:stretch>
            <a:fillRect/>
          </a:stretch>
        </p:blipFill>
        <p:spPr bwMode="auto">
          <a:xfrm>
            <a:off x="5964268" y="428606"/>
            <a:ext cx="3036888" cy="5884863"/>
          </a:xfrm>
          <a:prstGeom prst="rect">
            <a:avLst/>
          </a:prstGeom>
          <a:noFill/>
          <a:ln w="9525">
            <a:noFill/>
            <a:miter lim="800000"/>
            <a:headEnd/>
            <a:tailEnd/>
          </a:ln>
        </p:spPr>
      </p:pic>
      <p:sp>
        <p:nvSpPr>
          <p:cNvPr id="40968"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title"/>
          </p:nvPr>
        </p:nvSpPr>
        <p:spPr>
          <a:xfrm>
            <a:off x="319088" y="136525"/>
            <a:ext cx="7924800" cy="1143000"/>
          </a:xfrm>
          <a:noFill/>
        </p:spPr>
        <p:txBody>
          <a:bodyPr/>
          <a:lstStyle/>
          <a:p>
            <a:pPr eaLnBrk="1" hangingPunct="1"/>
            <a:r>
              <a:rPr lang="en-GB" smtClean="0"/>
              <a:t>Load Symbols</a:t>
            </a:r>
          </a:p>
        </p:txBody>
      </p:sp>
      <p:sp>
        <p:nvSpPr>
          <p:cNvPr id="41987" name="Rectangle 2"/>
          <p:cNvSpPr>
            <a:spLocks noGrp="1" noChangeArrowheads="1"/>
          </p:cNvSpPr>
          <p:nvPr>
            <p:ph idx="1"/>
          </p:nvPr>
        </p:nvSpPr>
        <p:spPr>
          <a:xfrm>
            <a:off x="277814" y="1466850"/>
            <a:ext cx="7785100" cy="3319472"/>
          </a:xfrm>
        </p:spPr>
        <p:txBody>
          <a:bodyPr/>
          <a:lstStyle/>
          <a:p>
            <a:pPr marL="342774" lvl="1" indent="-228516">
              <a:buNone/>
            </a:pPr>
            <a:r>
              <a:rPr lang="en-GB" sz="6000" smtClean="0">
                <a:solidFill>
                  <a:schemeClr val="accent1"/>
                </a:solidFill>
              </a:rPr>
              <a:t>Lab 1-4</a:t>
            </a:r>
          </a:p>
          <a:p>
            <a:pPr marL="342774" lvl="1" indent="-228516"/>
            <a:r>
              <a:rPr lang="en-GB" smtClean="0"/>
              <a:t>Retrieve load symbols aka types available in the project</a:t>
            </a:r>
          </a:p>
          <a:p>
            <a:pPr marL="342774" lvl="1" indent="-228516"/>
            <a:r>
              <a:rPr lang="en-GB" smtClean="0"/>
              <a:t>Determine load symbol family</a:t>
            </a:r>
          </a:p>
          <a:p>
            <a:pPr marL="685546" lvl="2" indent="-228516"/>
            <a:r>
              <a:rPr lang="en-GB" smtClean="0"/>
              <a:t>One utility for all load symbols (point, line and area)</a:t>
            </a:r>
          </a:p>
          <a:p>
            <a:pPr marL="685546" lvl="2" indent="-228516"/>
            <a:r>
              <a:rPr lang="en-GB" smtClean="0"/>
              <a:t>Another one specifically for point loads</a:t>
            </a:r>
          </a:p>
          <a:p>
            <a:pPr marL="342774" lvl="1" indent="-228516"/>
            <a:r>
              <a:rPr lang="en-GB" smtClean="0"/>
              <a:t>Load symbols are system families, not standard ones</a:t>
            </a:r>
          </a:p>
        </p:txBody>
      </p:sp>
      <p:sp>
        <p:nvSpPr>
          <p:cNvPr id="41988"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type="title"/>
          </p:nvPr>
        </p:nvSpPr>
        <p:spPr>
          <a:xfrm>
            <a:off x="319088" y="136525"/>
            <a:ext cx="7924800" cy="915988"/>
          </a:xfrm>
          <a:noFill/>
        </p:spPr>
        <p:txBody>
          <a:bodyPr/>
          <a:lstStyle/>
          <a:p>
            <a:pPr eaLnBrk="1" hangingPunct="1"/>
            <a:r>
              <a:rPr lang="en-GB" smtClean="0"/>
              <a:t>Retrieve Load Symbols</a:t>
            </a:r>
          </a:p>
        </p:txBody>
      </p:sp>
      <p:sp>
        <p:nvSpPr>
          <p:cNvPr id="43011" name="Rectangle 2"/>
          <p:cNvSpPr>
            <a:spLocks noGrp="1" noChangeArrowheads="1"/>
          </p:cNvSpPr>
          <p:nvPr>
            <p:ph idx="1"/>
          </p:nvPr>
        </p:nvSpPr>
        <p:spPr>
          <a:xfrm>
            <a:off x="277814" y="1000110"/>
            <a:ext cx="7785100" cy="5184775"/>
          </a:xfrm>
        </p:spPr>
        <p:txBody>
          <a:bodyPr/>
          <a:lstStyle/>
          <a:p>
            <a:pPr marL="342774" lvl="1" indent="-228516"/>
            <a:r>
              <a:rPr lang="en-GB" smtClean="0"/>
              <a:t>Iterate over Elements</a:t>
            </a:r>
          </a:p>
          <a:p>
            <a:pPr marL="342774" lvl="1" indent="-228516"/>
            <a:r>
              <a:rPr lang="en-GB" smtClean="0"/>
              <a:t>Pick out Symbol instances</a:t>
            </a:r>
          </a:p>
          <a:p>
            <a:pPr marL="342774" lvl="1" indent="-228516"/>
            <a:r>
              <a:rPr lang="en-GB" smtClean="0"/>
              <a:t>Check for structural loads category</a:t>
            </a:r>
          </a:p>
          <a:p>
            <a:pPr marL="1349573" lvl="4" indent="-228516">
              <a:spcBef>
                <a:spcPts val="0"/>
              </a:spcBef>
            </a:pPr>
            <a:endParaRPr lang="en-US" sz="1400" smtClean="0"/>
          </a:p>
          <a:p>
            <a:pPr marL="1349573" lvl="4" indent="-228516">
              <a:spcBef>
                <a:spcPts val="0"/>
              </a:spcBef>
            </a:pPr>
            <a:r>
              <a:rPr lang="en-US" sz="1400" noProof="1" smtClean="0"/>
              <a:t>Dim symbols As ElementSet = revitApp.Create.NewElementSet</a:t>
            </a:r>
          </a:p>
          <a:p>
            <a:pPr marL="1349573" lvl="4" indent="-228516">
              <a:spcBef>
                <a:spcPts val="0"/>
              </a:spcBef>
            </a:pPr>
            <a:r>
              <a:rPr lang="en-US" sz="1400" noProof="1" smtClean="0"/>
              <a:t>Dim catLoads As Category = </a:t>
            </a:r>
            <a:r>
              <a:rPr lang="en-US" sz="1400" smtClean="0"/>
              <a:t>doc</a:t>
            </a:r>
            <a:r>
              <a:rPr lang="en-US" sz="1400" noProof="1" smtClean="0"/>
              <a:t>.Settings.Categories.Item(BuiltInCategory.OST_Loads)</a:t>
            </a:r>
          </a:p>
          <a:p>
            <a:pPr marL="1349573" lvl="4" indent="-228516">
              <a:spcBef>
                <a:spcPts val="0"/>
              </a:spcBef>
            </a:pPr>
            <a:r>
              <a:rPr lang="en-US" sz="1400" noProof="1" smtClean="0"/>
              <a:t>Dim iter As IEnumerator = revitApp.ActiveDocument.Elements</a:t>
            </a:r>
          </a:p>
          <a:p>
            <a:pPr marL="1349573" lvl="4" indent="-228516">
              <a:spcBef>
                <a:spcPts val="0"/>
              </a:spcBef>
            </a:pPr>
            <a:r>
              <a:rPr lang="en-US" sz="1400" noProof="1" smtClean="0"/>
              <a:t>Do While (iter.MoveNext())</a:t>
            </a:r>
          </a:p>
          <a:p>
            <a:pPr marL="1349573" lvl="4" indent="-228516">
              <a:spcBef>
                <a:spcPts val="0"/>
              </a:spcBef>
            </a:pPr>
            <a:r>
              <a:rPr lang="en-US" sz="1400" noProof="1" smtClean="0"/>
              <a:t>  Dim elem As Revit.Element = iter.Current</a:t>
            </a:r>
          </a:p>
          <a:p>
            <a:pPr marL="1349573" lvl="4" indent="-228516">
              <a:spcBef>
                <a:spcPts val="0"/>
              </a:spcBef>
            </a:pPr>
            <a:r>
              <a:rPr lang="en-US" sz="1400" noProof="1" smtClean="0"/>
              <a:t>  If TypeOf elem Is Symbol Then</a:t>
            </a:r>
          </a:p>
          <a:p>
            <a:pPr marL="1349573" lvl="4" indent="-228516">
              <a:spcBef>
                <a:spcPts val="0"/>
              </a:spcBef>
            </a:pPr>
            <a:r>
              <a:rPr lang="en-US" sz="1400" noProof="1" smtClean="0"/>
              <a:t>    Try</a:t>
            </a:r>
          </a:p>
          <a:p>
            <a:pPr marL="1349573" lvl="4" indent="-228516">
              <a:spcBef>
                <a:spcPts val="0"/>
              </a:spcBef>
            </a:pPr>
            <a:r>
              <a:rPr lang="en-US" sz="1400" noProof="1" smtClean="0"/>
              <a:t>      Dim cat As Category = elem.Category</a:t>
            </a:r>
          </a:p>
          <a:p>
            <a:pPr marL="1349573" lvl="4" indent="-228516">
              <a:spcBef>
                <a:spcPts val="0"/>
              </a:spcBef>
            </a:pPr>
            <a:r>
              <a:rPr lang="en-US" sz="1400" smtClean="0"/>
              <a:t>      </a:t>
            </a:r>
            <a:r>
              <a:rPr lang="en-US" sz="1400" noProof="1" smtClean="0"/>
              <a:t>'If cat.Name = "Structural Loads" Then</a:t>
            </a:r>
          </a:p>
          <a:p>
            <a:pPr marL="1349573" lvl="4" indent="-228516">
              <a:spcBef>
                <a:spcPts val="0"/>
              </a:spcBef>
            </a:pPr>
            <a:r>
              <a:rPr lang="en-US" sz="1400" noProof="1" smtClean="0"/>
              <a:t>      If cat.Equals(catLoads) Then</a:t>
            </a:r>
          </a:p>
          <a:p>
            <a:pPr marL="1349573" lvl="4" indent="-228516">
              <a:spcBef>
                <a:spcPts val="0"/>
              </a:spcBef>
            </a:pPr>
            <a:r>
              <a:rPr lang="en-US" sz="1400" noProof="1" smtClean="0"/>
              <a:t>        symbols.Insert(elem)</a:t>
            </a:r>
          </a:p>
          <a:p>
            <a:pPr marL="1349573" lvl="4" indent="-228516">
              <a:spcBef>
                <a:spcPts val="0"/>
              </a:spcBef>
            </a:pPr>
            <a:r>
              <a:rPr lang="en-US" sz="1400" noProof="1" smtClean="0"/>
              <a:t>      End If</a:t>
            </a:r>
          </a:p>
          <a:p>
            <a:pPr marL="1349573" lvl="4" indent="-228516">
              <a:spcBef>
                <a:spcPts val="0"/>
              </a:spcBef>
            </a:pPr>
            <a:r>
              <a:rPr lang="en-US" sz="1400" noProof="1" smtClean="0"/>
              <a:t>    Catch</a:t>
            </a:r>
          </a:p>
          <a:p>
            <a:pPr marL="1349573" lvl="4" indent="-228516">
              <a:spcBef>
                <a:spcPts val="0"/>
              </a:spcBef>
            </a:pPr>
            <a:r>
              <a:rPr lang="en-US" sz="1400" noProof="1" smtClean="0"/>
              <a:t>    End Try</a:t>
            </a:r>
          </a:p>
          <a:p>
            <a:pPr marL="1349573" lvl="4" indent="-228516">
              <a:spcBef>
                <a:spcPts val="0"/>
              </a:spcBef>
            </a:pPr>
            <a:r>
              <a:rPr lang="en-US" sz="1400" noProof="1" smtClean="0"/>
              <a:t>  End If</a:t>
            </a:r>
          </a:p>
          <a:p>
            <a:pPr marL="1349573" lvl="4" indent="-228516">
              <a:spcBef>
                <a:spcPts val="0"/>
              </a:spcBef>
            </a:pPr>
            <a:r>
              <a:rPr lang="en-US" sz="1400" noProof="1" smtClean="0"/>
              <a:t>Loop</a:t>
            </a:r>
            <a:endParaRPr lang="en-GB" sz="900" smtClean="0"/>
          </a:p>
        </p:txBody>
      </p:sp>
      <p:sp>
        <p:nvSpPr>
          <p:cNvPr id="4301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title"/>
          </p:nvPr>
        </p:nvSpPr>
        <p:spPr>
          <a:xfrm>
            <a:off x="319091" y="136525"/>
            <a:ext cx="8574087" cy="915988"/>
          </a:xfrm>
          <a:noFill/>
        </p:spPr>
        <p:txBody>
          <a:bodyPr/>
          <a:lstStyle/>
          <a:p>
            <a:pPr eaLnBrk="1" hangingPunct="1"/>
            <a:r>
              <a:rPr lang="en-GB" smtClean="0"/>
              <a:t>Determine Load Symbol Family</a:t>
            </a:r>
          </a:p>
        </p:txBody>
      </p:sp>
      <p:sp>
        <p:nvSpPr>
          <p:cNvPr id="44035" name="Rectangle 2"/>
          <p:cNvSpPr>
            <a:spLocks noGrp="1" noChangeArrowheads="1"/>
          </p:cNvSpPr>
          <p:nvPr>
            <p:ph idx="1"/>
          </p:nvPr>
        </p:nvSpPr>
        <p:spPr>
          <a:xfrm>
            <a:off x="277814" y="1196978"/>
            <a:ext cx="7785100" cy="5184775"/>
          </a:xfrm>
        </p:spPr>
        <p:txBody>
          <a:bodyPr/>
          <a:lstStyle/>
          <a:p>
            <a:pPr marL="342774" lvl="1" indent="-228516"/>
            <a:r>
              <a:rPr lang="en-GB" smtClean="0"/>
              <a:t>No dedicated classes</a:t>
            </a:r>
          </a:p>
          <a:p>
            <a:pPr marL="342774" lvl="1" indent="-228516"/>
            <a:r>
              <a:rPr lang="en-GB" smtClean="0"/>
              <a:t>Examine family name parameter</a:t>
            </a:r>
            <a:endParaRPr lang="en-US" sz="1800" smtClean="0"/>
          </a:p>
          <a:p>
            <a:pPr marL="342774" lvl="1" indent="-228516"/>
            <a:r>
              <a:rPr lang="en-US" noProof="1" smtClean="0"/>
              <a:t>BuiltInParameter.SYMBOL_FAMILY_NAME_PARAM</a:t>
            </a:r>
            <a:r>
              <a:rPr lang="en-US" smtClean="0"/>
              <a:t> </a:t>
            </a:r>
            <a:br>
              <a:rPr lang="en-US" smtClean="0"/>
            </a:br>
            <a:r>
              <a:rPr lang="en-US" smtClean="0"/>
              <a:t>equals “Point Loads”, “Line Loads”, “Area Loads”</a:t>
            </a:r>
            <a:endParaRPr lang="en-GB" smtClean="0"/>
          </a:p>
        </p:txBody>
      </p:sp>
      <p:pic>
        <p:nvPicPr>
          <p:cNvPr id="44036" name="Picture 4" descr="lab-1-4-1"/>
          <p:cNvPicPr>
            <a:picLocks noChangeAspect="1" noChangeArrowheads="1"/>
          </p:cNvPicPr>
          <p:nvPr/>
        </p:nvPicPr>
        <p:blipFill>
          <a:blip r:embed="rId3"/>
          <a:srcRect/>
          <a:stretch>
            <a:fillRect/>
          </a:stretch>
        </p:blipFill>
        <p:spPr bwMode="auto">
          <a:xfrm>
            <a:off x="1406524" y="3486164"/>
            <a:ext cx="2543175" cy="1943100"/>
          </a:xfrm>
          <a:prstGeom prst="rect">
            <a:avLst/>
          </a:prstGeom>
          <a:noFill/>
          <a:ln w="9525">
            <a:noFill/>
            <a:miter lim="800000"/>
            <a:headEnd/>
            <a:tailEnd/>
          </a:ln>
        </p:spPr>
      </p:pic>
      <p:pic>
        <p:nvPicPr>
          <p:cNvPr id="44037" name="Picture 5" descr="lab-1-4-2"/>
          <p:cNvPicPr>
            <a:picLocks noChangeAspect="1" noChangeArrowheads="1"/>
          </p:cNvPicPr>
          <p:nvPr/>
        </p:nvPicPr>
        <p:blipFill>
          <a:blip r:embed="rId4"/>
          <a:srcRect/>
          <a:stretch>
            <a:fillRect/>
          </a:stretch>
        </p:blipFill>
        <p:spPr bwMode="auto">
          <a:xfrm>
            <a:off x="4181497" y="4508501"/>
            <a:ext cx="3390900" cy="1323975"/>
          </a:xfrm>
          <a:prstGeom prst="rect">
            <a:avLst/>
          </a:prstGeom>
          <a:noFill/>
          <a:ln w="9525">
            <a:noFill/>
            <a:miter lim="800000"/>
            <a:headEnd/>
            <a:tailEnd/>
          </a:ln>
        </p:spPr>
      </p:pic>
      <p:sp>
        <p:nvSpPr>
          <p:cNvPr id="44038"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type="title"/>
          </p:nvPr>
        </p:nvSpPr>
        <p:spPr>
          <a:xfrm>
            <a:off x="319088" y="136525"/>
            <a:ext cx="7924800" cy="1143000"/>
          </a:xfrm>
          <a:noFill/>
        </p:spPr>
        <p:txBody>
          <a:bodyPr/>
          <a:lstStyle/>
          <a:p>
            <a:pPr eaLnBrk="1" hangingPunct="1"/>
            <a:r>
              <a:rPr lang="en-GB" smtClean="0"/>
              <a:t>Creating Load Objects</a:t>
            </a:r>
          </a:p>
        </p:txBody>
      </p:sp>
      <p:sp>
        <p:nvSpPr>
          <p:cNvPr id="45059" name="Rectangle 2"/>
          <p:cNvSpPr>
            <a:spLocks noGrp="1" noChangeArrowheads="1"/>
          </p:cNvSpPr>
          <p:nvPr>
            <p:ph idx="1"/>
          </p:nvPr>
        </p:nvSpPr>
        <p:spPr>
          <a:xfrm>
            <a:off x="277814" y="1393827"/>
            <a:ext cx="8437590" cy="3321059"/>
          </a:xfrm>
        </p:spPr>
        <p:txBody>
          <a:bodyPr/>
          <a:lstStyle/>
          <a:p>
            <a:pPr marL="342774" lvl="1" indent="-228516">
              <a:lnSpc>
                <a:spcPct val="80000"/>
              </a:lnSpc>
              <a:buNone/>
            </a:pPr>
            <a:r>
              <a:rPr lang="en-GB" sz="6000" smtClean="0">
                <a:solidFill>
                  <a:schemeClr val="accent1"/>
                </a:solidFill>
              </a:rPr>
              <a:t>Lab 1-5</a:t>
            </a:r>
          </a:p>
          <a:p>
            <a:pPr marL="342774" lvl="1" indent="-228516"/>
            <a:r>
              <a:rPr lang="en-GB" smtClean="0"/>
              <a:t>Show how to </a:t>
            </a:r>
            <a:r>
              <a:rPr lang="en-GB" u="sng" smtClean="0"/>
              <a:t>create</a:t>
            </a:r>
            <a:r>
              <a:rPr lang="en-GB" smtClean="0"/>
              <a:t> a new Load object, specifically PointLoad</a:t>
            </a:r>
          </a:p>
          <a:p>
            <a:pPr marL="685546" lvl="2" indent="-228516"/>
            <a:r>
              <a:rPr lang="en-GB" smtClean="0"/>
              <a:t>One as reaction, simulating analysis result</a:t>
            </a:r>
          </a:p>
          <a:p>
            <a:pPr marL="685546" lvl="2" indent="-228516"/>
            <a:r>
              <a:rPr lang="en-GB" smtClean="0"/>
              <a:t>One as standard external load</a:t>
            </a:r>
          </a:p>
          <a:p>
            <a:pPr marL="342774" lvl="1" indent="-228516"/>
            <a:r>
              <a:rPr lang="en-GB" smtClean="0"/>
              <a:t>Also show how to</a:t>
            </a:r>
          </a:p>
          <a:p>
            <a:pPr marL="685546" lvl="2" indent="-228516"/>
            <a:r>
              <a:rPr lang="en-GB" smtClean="0"/>
              <a:t>Set a selected symbol for this new load</a:t>
            </a:r>
          </a:p>
          <a:p>
            <a:pPr marL="685546" lvl="2" indent="-228516"/>
            <a:r>
              <a:rPr lang="en-GB" smtClean="0"/>
              <a:t>Assign the load to a selected load case</a:t>
            </a:r>
          </a:p>
        </p:txBody>
      </p:sp>
      <p:sp>
        <p:nvSpPr>
          <p:cNvPr id="4506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GB" smtClean="0"/>
              <a:t>Point Load Creation</a:t>
            </a:r>
          </a:p>
        </p:txBody>
      </p:sp>
      <p:sp>
        <p:nvSpPr>
          <p:cNvPr id="46083" name="Rectangle 3"/>
          <p:cNvSpPr>
            <a:spLocks noGrp="1" noChangeArrowheads="1"/>
          </p:cNvSpPr>
          <p:nvPr>
            <p:ph idx="1"/>
          </p:nvPr>
        </p:nvSpPr>
        <p:spPr/>
        <p:txBody>
          <a:bodyPr/>
          <a:lstStyle/>
          <a:p>
            <a:pPr eaLnBrk="1" hangingPunct="1">
              <a:buFontTx/>
              <a:buNone/>
            </a:pPr>
            <a:r>
              <a:rPr lang="en-GB" sz="2800" smtClean="0"/>
              <a:t>Create</a:t>
            </a:r>
          </a:p>
          <a:p>
            <a:pPr lvl="4">
              <a:spcBef>
                <a:spcPts val="0"/>
              </a:spcBef>
            </a:pPr>
            <a:r>
              <a:rPr lang="en-GB" smtClean="0"/>
              <a:t>Autodesk.Revit.Creation.Document.NewPointLoad(</a:t>
            </a:r>
          </a:p>
          <a:p>
            <a:pPr lvl="4">
              <a:spcBef>
                <a:spcPts val="0"/>
              </a:spcBef>
            </a:pPr>
            <a:r>
              <a:rPr lang="en-GB" smtClean="0"/>
              <a:t>  ByRef point As XYZ, </a:t>
            </a:r>
          </a:p>
          <a:p>
            <a:pPr lvl="4">
              <a:spcBef>
                <a:spcPts val="0"/>
              </a:spcBef>
            </a:pPr>
            <a:r>
              <a:rPr lang="en-GB" smtClean="0"/>
              <a:t>  ByRef force As XYZ, </a:t>
            </a:r>
          </a:p>
          <a:p>
            <a:pPr lvl="4">
              <a:spcBef>
                <a:spcPts val="0"/>
              </a:spcBef>
            </a:pPr>
            <a:r>
              <a:rPr lang="en-GB" smtClean="0"/>
              <a:t>  ByRef moment As XYZ, </a:t>
            </a:r>
          </a:p>
          <a:p>
            <a:pPr lvl="4">
              <a:spcBef>
                <a:spcPts val="0"/>
              </a:spcBef>
            </a:pPr>
            <a:r>
              <a:rPr lang="en-GB" smtClean="0"/>
              <a:t>  ByVal isReaction As Boolean) As PointLoad</a:t>
            </a:r>
          </a:p>
          <a:p>
            <a:pPr eaLnBrk="1" hangingPunct="1">
              <a:buFontTx/>
              <a:buNone/>
            </a:pPr>
            <a:r>
              <a:rPr lang="en-GB" sz="2800" smtClean="0"/>
              <a:t>Assign Symbol</a:t>
            </a:r>
          </a:p>
          <a:p>
            <a:pPr lvl="1" eaLnBrk="1" hangingPunct="1">
              <a:spcBef>
                <a:spcPct val="0"/>
              </a:spcBef>
            </a:pPr>
            <a:r>
              <a:rPr lang="en-GB" smtClean="0"/>
              <a:t>Iterate over all point load symbols</a:t>
            </a:r>
          </a:p>
          <a:p>
            <a:pPr lvl="1" eaLnBrk="1" hangingPunct="1">
              <a:spcBef>
                <a:spcPct val="0"/>
              </a:spcBef>
            </a:pPr>
            <a:r>
              <a:rPr lang="en-GB" smtClean="0"/>
              <a:t>Assign selected one’s id to parameter</a:t>
            </a:r>
          </a:p>
          <a:p>
            <a:pPr lvl="4">
              <a:buFont typeface="Wingdings" pitchFamily="2" charset="2"/>
              <a:buNone/>
            </a:pPr>
            <a:r>
              <a:rPr lang="en-GB" smtClean="0"/>
              <a:t>BuiltInParameter.ELEM_TYPE_PARAM</a:t>
            </a:r>
          </a:p>
          <a:p>
            <a:pPr eaLnBrk="1" hangingPunct="1">
              <a:buFontTx/>
              <a:buNone/>
            </a:pPr>
            <a:r>
              <a:rPr lang="en-GB" sz="2800" smtClean="0"/>
              <a:t>Assign Load Case</a:t>
            </a:r>
          </a:p>
          <a:p>
            <a:pPr lvl="1" eaLnBrk="1" hangingPunct="1">
              <a:spcBef>
                <a:spcPct val="0"/>
              </a:spcBef>
            </a:pPr>
            <a:r>
              <a:rPr lang="en-GB" smtClean="0"/>
              <a:t>Iterate over all load cases</a:t>
            </a:r>
          </a:p>
          <a:p>
            <a:pPr lvl="1" eaLnBrk="1" hangingPunct="1">
              <a:spcBef>
                <a:spcPct val="0"/>
              </a:spcBef>
            </a:pPr>
            <a:r>
              <a:rPr lang="en-GB" smtClean="0"/>
              <a:t>Assign selected one’s id to parameter</a:t>
            </a:r>
          </a:p>
          <a:p>
            <a:pPr lvl="4">
              <a:buFont typeface="Wingdings" pitchFamily="2" charset="2"/>
              <a:buNone/>
            </a:pPr>
            <a:r>
              <a:rPr lang="en-GB" smtClean="0"/>
              <a:t>BuiltInParameter.LOAD_CASE_ID</a:t>
            </a:r>
          </a:p>
        </p:txBody>
      </p:sp>
      <p:sp>
        <p:nvSpPr>
          <p:cNvPr id="4608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title"/>
          </p:nvPr>
        </p:nvSpPr>
        <p:spPr>
          <a:xfrm>
            <a:off x="319088" y="136525"/>
            <a:ext cx="7924800" cy="1143000"/>
          </a:xfrm>
          <a:noFill/>
        </p:spPr>
        <p:txBody>
          <a:bodyPr/>
          <a:lstStyle/>
          <a:p>
            <a:pPr eaLnBrk="1" hangingPunct="1"/>
            <a:r>
              <a:rPr lang="en-GB" smtClean="0"/>
              <a:t>Columns and Framing</a:t>
            </a:r>
          </a:p>
        </p:txBody>
      </p:sp>
      <p:sp>
        <p:nvSpPr>
          <p:cNvPr id="47107" name="Rectangle 2"/>
          <p:cNvSpPr>
            <a:spLocks noGrp="1" noChangeArrowheads="1"/>
          </p:cNvSpPr>
          <p:nvPr>
            <p:ph idx="1"/>
          </p:nvPr>
        </p:nvSpPr>
        <p:spPr>
          <a:xfrm>
            <a:off x="277816" y="1393826"/>
            <a:ext cx="8294687" cy="3892563"/>
          </a:xfrm>
        </p:spPr>
        <p:txBody>
          <a:bodyPr/>
          <a:lstStyle/>
          <a:p>
            <a:pPr marL="358687" lvl="1" indent="-358687"/>
            <a:r>
              <a:rPr lang="en-GB" sz="3600" smtClean="0"/>
              <a:t>Structural Elements</a:t>
            </a:r>
          </a:p>
          <a:p>
            <a:pPr marL="358687" lvl="1" indent="-358687"/>
            <a:r>
              <a:rPr lang="en-GB" sz="3600" smtClean="0"/>
              <a:t>Standard families</a:t>
            </a:r>
          </a:p>
          <a:p>
            <a:pPr marL="342774" lvl="1" indent="-228516">
              <a:buNone/>
            </a:pPr>
            <a:r>
              <a:rPr lang="en-GB" sz="6000" smtClean="0">
                <a:solidFill>
                  <a:schemeClr val="accent1"/>
                </a:solidFill>
              </a:rPr>
              <a:t>Lab 2-1</a:t>
            </a:r>
          </a:p>
          <a:p>
            <a:pPr marL="342774" lvl="1" indent="-228516"/>
            <a:r>
              <a:rPr lang="en-GB" smtClean="0"/>
              <a:t>Retrieve all structural 'line segment' or 'stick' elements</a:t>
            </a:r>
          </a:p>
          <a:p>
            <a:pPr marL="685546" lvl="2" indent="-228516"/>
            <a:r>
              <a:rPr lang="en-GB" smtClean="0"/>
              <a:t>Columns belong to a separate standard family</a:t>
            </a:r>
          </a:p>
          <a:p>
            <a:pPr marL="685546" lvl="2" indent="-228516"/>
            <a:r>
              <a:rPr lang="en-GB" smtClean="0"/>
              <a:t>Others such as beam, brace, joist, etc. belong to the framing standard family</a:t>
            </a:r>
          </a:p>
        </p:txBody>
      </p:sp>
      <p:sp>
        <p:nvSpPr>
          <p:cNvPr id="47108"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title"/>
          </p:nvPr>
        </p:nvSpPr>
        <p:spPr>
          <a:xfrm>
            <a:off x="319088" y="136527"/>
            <a:ext cx="7924800" cy="863583"/>
          </a:xfrm>
          <a:noFill/>
        </p:spPr>
        <p:txBody>
          <a:bodyPr/>
          <a:lstStyle/>
          <a:p>
            <a:pPr eaLnBrk="1" hangingPunct="1"/>
            <a:r>
              <a:rPr lang="en-GB" smtClean="0"/>
              <a:t>Select all columns</a:t>
            </a:r>
          </a:p>
        </p:txBody>
      </p:sp>
      <p:sp>
        <p:nvSpPr>
          <p:cNvPr id="48131" name="Rectangle 2"/>
          <p:cNvSpPr>
            <a:spLocks noGrp="1" noChangeArrowheads="1"/>
          </p:cNvSpPr>
          <p:nvPr>
            <p:ph idx="1"/>
          </p:nvPr>
        </p:nvSpPr>
        <p:spPr>
          <a:xfrm>
            <a:off x="277813" y="1000110"/>
            <a:ext cx="8686800" cy="5203825"/>
          </a:xfrm>
        </p:spPr>
        <p:txBody>
          <a:bodyPr/>
          <a:lstStyle/>
          <a:p>
            <a:pPr marL="331665" lvl="1" indent="-217407">
              <a:lnSpc>
                <a:spcPct val="80000"/>
              </a:lnSpc>
              <a:buNone/>
            </a:pPr>
            <a:r>
              <a:rPr lang="en-US" sz="2000" smtClean="0"/>
              <a:t>Select all standard family instances for category OST_StructuralColumns</a:t>
            </a:r>
          </a:p>
          <a:p>
            <a:pPr marL="1121057" lvl="4" indent="-174561">
              <a:spcBef>
                <a:spcPts val="0"/>
              </a:spcBef>
            </a:pPr>
            <a:endParaRPr lang="en-GB" sz="1000" smtClean="0"/>
          </a:p>
          <a:p>
            <a:pPr marL="1121057" lvl="4" indent="-174561">
              <a:spcBef>
                <a:spcPts val="0"/>
              </a:spcBef>
            </a:pPr>
            <a:r>
              <a:rPr lang="en-GB" sz="1000" smtClean="0"/>
              <a:t>Dim catStructuralColumns As Category = doc.Settings.Categories.Item(BuiltInCategory.</a:t>
            </a:r>
            <a:r>
              <a:rPr lang="en-GB" sz="1000" smtClean="0">
                <a:solidFill>
                  <a:srgbClr val="C00000"/>
                </a:solidFill>
              </a:rPr>
              <a:t>OST_StructuralColumns</a:t>
            </a:r>
            <a:r>
              <a:rPr lang="en-GB" sz="1000" smtClean="0"/>
              <a:t>)</a:t>
            </a:r>
          </a:p>
          <a:p>
            <a:pPr marL="1121057" lvl="4" indent="-174561">
              <a:spcBef>
                <a:spcPts val="0"/>
              </a:spcBef>
            </a:pPr>
            <a:r>
              <a:rPr lang="en-GB" sz="1000" smtClean="0"/>
              <a:t>Dim columns As ElementSet = RBUtils.GetAllStandardFamilyInstancesForACategory(app, catStructuralColumns.Name)</a:t>
            </a:r>
          </a:p>
          <a:p>
            <a:pPr marL="1121057" lvl="4" indent="-174561">
              <a:spcBef>
                <a:spcPts val="0"/>
              </a:spcBef>
            </a:pPr>
            <a:endParaRPr lang="en-GB" sz="1000" smtClean="0"/>
          </a:p>
          <a:p>
            <a:pPr marL="1121057" lvl="4" indent="-174561">
              <a:spcBef>
                <a:spcPts val="0"/>
              </a:spcBef>
            </a:pPr>
            <a:r>
              <a:rPr lang="en-GB" sz="1000" smtClean="0"/>
              <a:t>Dim sMsg As String = "There are " &amp; columns.Size &amp; " Structural COLUMNS elements:" &amp; vbCrLf</a:t>
            </a:r>
          </a:p>
          <a:p>
            <a:pPr marL="1121057" lvl="4" indent="-174561">
              <a:spcBef>
                <a:spcPts val="0"/>
              </a:spcBef>
            </a:pPr>
            <a:r>
              <a:rPr lang="en-GB" sz="1000" smtClean="0"/>
              <a:t>Dim col As FamilyInstance</a:t>
            </a:r>
          </a:p>
          <a:p>
            <a:pPr marL="1121057" lvl="4" indent="-174561">
              <a:spcBef>
                <a:spcPts val="0"/>
              </a:spcBef>
            </a:pPr>
            <a:r>
              <a:rPr lang="en-GB" sz="1000" smtClean="0"/>
              <a:t>For Each col In columns</a:t>
            </a:r>
          </a:p>
          <a:p>
            <a:pPr marL="1121057" lvl="4" indent="-174561">
              <a:spcBef>
                <a:spcPts val="0"/>
              </a:spcBef>
            </a:pPr>
            <a:r>
              <a:rPr lang="en-GB" sz="1000" smtClean="0"/>
              <a:t>  sMsg += "  Id=" &amp; col.Id.Value.ToString &amp; " Type=" &amp; col.Symbol.Name &amp; _</a:t>
            </a:r>
          </a:p>
          <a:p>
            <a:pPr marL="1121057" lvl="4" indent="-174561">
              <a:spcBef>
                <a:spcPts val="0"/>
              </a:spcBef>
            </a:pPr>
            <a:r>
              <a:rPr lang="en-GB" sz="1000" smtClean="0"/>
              <a:t>      " Struct.Type=" &amp; col.</a:t>
            </a:r>
            <a:r>
              <a:rPr lang="en-GB" sz="1000" smtClean="0">
                <a:solidFill>
                  <a:srgbClr val="C00000"/>
                </a:solidFill>
              </a:rPr>
              <a:t>StructuralType</a:t>
            </a:r>
            <a:r>
              <a:rPr lang="en-GB" sz="1000" smtClean="0"/>
              <a:t>.ToString &amp; _</a:t>
            </a:r>
          </a:p>
          <a:p>
            <a:pPr marL="1121057" lvl="4" indent="-174561">
              <a:spcBef>
                <a:spcPts val="0"/>
              </a:spcBef>
            </a:pPr>
            <a:r>
              <a:rPr lang="en-GB" sz="1000" smtClean="0"/>
              <a:t>      " Analytical Type=" &amp; col.</a:t>
            </a:r>
            <a:r>
              <a:rPr lang="en-GB" sz="1000" smtClean="0">
                <a:solidFill>
                  <a:srgbClr val="C00000"/>
                </a:solidFill>
              </a:rPr>
              <a:t>AnalyticalModel</a:t>
            </a:r>
            <a:r>
              <a:rPr lang="en-GB" sz="1000" smtClean="0"/>
              <a:t>.GetType.Name &amp; vbCrLf</a:t>
            </a:r>
          </a:p>
          <a:p>
            <a:pPr marL="1121057" lvl="4" indent="-174561">
              <a:spcBef>
                <a:spcPts val="0"/>
              </a:spcBef>
            </a:pPr>
            <a:r>
              <a:rPr lang="en-GB" sz="1000" smtClean="0"/>
              <a:t>Next</a:t>
            </a:r>
          </a:p>
          <a:p>
            <a:pPr marL="1121057" lvl="4" indent="-174561">
              <a:spcBef>
                <a:spcPts val="0"/>
              </a:spcBef>
            </a:pPr>
            <a:r>
              <a:rPr lang="en-GB" sz="1000" smtClean="0"/>
              <a:t>MsgBox(sMsg)</a:t>
            </a:r>
          </a:p>
          <a:p>
            <a:pPr marL="1121057" lvl="4" indent="-174561">
              <a:spcBef>
                <a:spcPts val="0"/>
              </a:spcBef>
            </a:pPr>
            <a:endParaRPr lang="en-GB" sz="1000" smtClean="0"/>
          </a:p>
          <a:p>
            <a:pPr marL="1121057" lvl="4" indent="-174561">
              <a:spcBef>
                <a:spcPts val="0"/>
              </a:spcBef>
            </a:pPr>
            <a:r>
              <a:rPr lang="en-GB" sz="1000" smtClean="0"/>
              <a:t>. . .</a:t>
            </a:r>
          </a:p>
          <a:p>
            <a:pPr marL="1121057" lvl="4" indent="-174561">
              <a:spcBef>
                <a:spcPts val="0"/>
              </a:spcBef>
            </a:pPr>
            <a:endParaRPr lang="en-GB" sz="1000" smtClean="0"/>
          </a:p>
          <a:p>
            <a:pPr marL="1121057" lvl="4" indent="-174561">
              <a:spcBef>
                <a:spcPts val="0"/>
              </a:spcBef>
            </a:pPr>
            <a:r>
              <a:rPr lang="en-GB" sz="1000" smtClean="0"/>
              <a:t>Dim elems As ElementSet = revitApp.Create.NewElementSet</a:t>
            </a:r>
          </a:p>
          <a:p>
            <a:pPr marL="1121057" lvl="4" indent="-174561">
              <a:spcBef>
                <a:spcPts val="0"/>
              </a:spcBef>
            </a:pPr>
            <a:r>
              <a:rPr lang="en-GB" sz="1000" smtClean="0"/>
              <a:t>Dim iter As IEnumerator = revitApp.ActiveDocument.Elements</a:t>
            </a:r>
          </a:p>
          <a:p>
            <a:pPr marL="1121057" lvl="4" indent="-174561">
              <a:spcBef>
                <a:spcPts val="0"/>
              </a:spcBef>
            </a:pPr>
            <a:r>
              <a:rPr lang="en-GB" sz="1000" smtClean="0"/>
              <a:t>Do While (iter.MoveNext())</a:t>
            </a:r>
          </a:p>
          <a:p>
            <a:pPr marL="1121057" lvl="4" indent="-174561">
              <a:spcBef>
                <a:spcPts val="0"/>
              </a:spcBef>
            </a:pPr>
            <a:r>
              <a:rPr lang="en-GB" sz="1000" smtClean="0"/>
              <a:t>  Dim elem As Revit.Element = iter.Current</a:t>
            </a:r>
          </a:p>
          <a:p>
            <a:pPr marL="1121057" lvl="4" indent="-174561">
              <a:spcBef>
                <a:spcPts val="0"/>
              </a:spcBef>
            </a:pPr>
            <a:r>
              <a:rPr lang="en-GB" sz="1000" smtClean="0"/>
              <a:t>  ' First check for the class, then for specific category name</a:t>
            </a:r>
          </a:p>
          <a:p>
            <a:pPr marL="1121057" lvl="4" indent="-174561">
              <a:spcBef>
                <a:spcPts val="0"/>
              </a:spcBef>
            </a:pPr>
            <a:r>
              <a:rPr lang="en-GB" sz="1000" smtClean="0"/>
              <a:t>  If </a:t>
            </a:r>
            <a:r>
              <a:rPr lang="en-GB" sz="1000" smtClean="0">
                <a:solidFill>
                  <a:srgbClr val="C00000"/>
                </a:solidFill>
              </a:rPr>
              <a:t>TypeOf </a:t>
            </a:r>
            <a:r>
              <a:rPr lang="en-GB" sz="1000" smtClean="0"/>
              <a:t>elem Is </a:t>
            </a:r>
            <a:r>
              <a:rPr lang="en-GB" sz="1000" smtClean="0">
                <a:solidFill>
                  <a:srgbClr val="C00000"/>
                </a:solidFill>
              </a:rPr>
              <a:t>FamilyInstance </a:t>
            </a:r>
            <a:r>
              <a:rPr lang="en-GB" sz="1000" smtClean="0"/>
              <a:t>Then</a:t>
            </a:r>
          </a:p>
          <a:p>
            <a:pPr marL="1121057" lvl="4" indent="-174561">
              <a:spcBef>
                <a:spcPts val="0"/>
              </a:spcBef>
            </a:pPr>
            <a:r>
              <a:rPr lang="en-GB" sz="1000" smtClean="0"/>
              <a:t>    Try</a:t>
            </a:r>
          </a:p>
          <a:p>
            <a:pPr marL="1121057" lvl="4" indent="-174561">
              <a:spcBef>
                <a:spcPts val="0"/>
              </a:spcBef>
            </a:pPr>
            <a:r>
              <a:rPr lang="en-GB" sz="1000" smtClean="0"/>
              <a:t>      If elem.</a:t>
            </a:r>
            <a:r>
              <a:rPr lang="en-GB" sz="1000" smtClean="0">
                <a:solidFill>
                  <a:srgbClr val="C00000"/>
                </a:solidFill>
              </a:rPr>
              <a:t>Category</a:t>
            </a:r>
            <a:r>
              <a:rPr lang="en-GB" sz="1000" smtClean="0"/>
              <a:t>.Name.Equals(</a:t>
            </a:r>
            <a:r>
              <a:rPr lang="en-GB" sz="1000" smtClean="0">
                <a:solidFill>
                  <a:srgbClr val="C00000"/>
                </a:solidFill>
              </a:rPr>
              <a:t>catName)</a:t>
            </a:r>
            <a:r>
              <a:rPr lang="en-GB" sz="1000" smtClean="0"/>
              <a:t> Then</a:t>
            </a:r>
          </a:p>
          <a:p>
            <a:pPr marL="1121057" lvl="4" indent="-174561">
              <a:spcBef>
                <a:spcPts val="0"/>
              </a:spcBef>
            </a:pPr>
            <a:r>
              <a:rPr lang="en-GB" sz="1000" smtClean="0"/>
              <a:t>        elems.Insert(elem)</a:t>
            </a:r>
          </a:p>
          <a:p>
            <a:pPr marL="1121057" lvl="4" indent="-174561">
              <a:spcBef>
                <a:spcPts val="0"/>
              </a:spcBef>
            </a:pPr>
            <a:r>
              <a:rPr lang="en-GB" sz="1000" smtClean="0"/>
              <a:t>      End If</a:t>
            </a:r>
          </a:p>
          <a:p>
            <a:pPr marL="1121057" lvl="4" indent="-174561">
              <a:spcBef>
                <a:spcPts val="0"/>
              </a:spcBef>
            </a:pPr>
            <a:r>
              <a:rPr lang="en-GB" sz="1000" smtClean="0"/>
              <a:t>    Catch</a:t>
            </a:r>
          </a:p>
          <a:p>
            <a:pPr marL="1121057" lvl="4" indent="-174561">
              <a:spcBef>
                <a:spcPts val="0"/>
              </a:spcBef>
            </a:pPr>
            <a:r>
              <a:rPr lang="en-GB" sz="1000" smtClean="0"/>
              <a:t>    End Try</a:t>
            </a:r>
          </a:p>
          <a:p>
            <a:pPr marL="1121057" lvl="4" indent="-174561">
              <a:spcBef>
                <a:spcPts val="0"/>
              </a:spcBef>
            </a:pPr>
            <a:r>
              <a:rPr lang="en-GB" sz="1000" smtClean="0"/>
              <a:t>  End If</a:t>
            </a:r>
          </a:p>
          <a:p>
            <a:pPr marL="1121057" lvl="4" indent="-174561">
              <a:spcBef>
                <a:spcPts val="0"/>
              </a:spcBef>
            </a:pPr>
            <a:r>
              <a:rPr lang="en-GB" sz="1000" smtClean="0"/>
              <a:t>Loop</a:t>
            </a:r>
            <a:endParaRPr lang="en-GB" sz="800" smtClean="0"/>
          </a:p>
        </p:txBody>
      </p:sp>
      <p:pic>
        <p:nvPicPr>
          <p:cNvPr id="48132" name="Picture 4" descr="lab-2-1-2"/>
          <p:cNvPicPr>
            <a:picLocks noChangeAspect="1" noChangeArrowheads="1"/>
          </p:cNvPicPr>
          <p:nvPr/>
        </p:nvPicPr>
        <p:blipFill>
          <a:blip r:embed="rId3"/>
          <a:srcRect/>
          <a:stretch>
            <a:fillRect/>
          </a:stretch>
        </p:blipFill>
        <p:spPr bwMode="auto">
          <a:xfrm>
            <a:off x="5286380" y="4857761"/>
            <a:ext cx="3671887" cy="1355725"/>
          </a:xfrm>
          <a:prstGeom prst="rect">
            <a:avLst/>
          </a:prstGeom>
          <a:noFill/>
          <a:ln w="9525">
            <a:noFill/>
            <a:miter lim="800000"/>
            <a:headEnd/>
            <a:tailEnd/>
          </a:ln>
        </p:spPr>
      </p:pic>
      <p:pic>
        <p:nvPicPr>
          <p:cNvPr id="48133" name="Picture 5" descr="lab-2-1-1"/>
          <p:cNvPicPr>
            <a:picLocks noChangeAspect="1" noChangeArrowheads="1"/>
          </p:cNvPicPr>
          <p:nvPr/>
        </p:nvPicPr>
        <p:blipFill>
          <a:blip r:embed="rId4"/>
          <a:srcRect/>
          <a:stretch>
            <a:fillRect/>
          </a:stretch>
        </p:blipFill>
        <p:spPr bwMode="auto">
          <a:xfrm>
            <a:off x="7824818" y="2797175"/>
            <a:ext cx="1104900" cy="1943100"/>
          </a:xfrm>
          <a:prstGeom prst="rect">
            <a:avLst/>
          </a:prstGeom>
          <a:noFill/>
          <a:ln w="9525">
            <a:noFill/>
            <a:miter lim="800000"/>
            <a:headEnd/>
            <a:tailEnd/>
          </a:ln>
        </p:spPr>
      </p:pic>
      <p:sp>
        <p:nvSpPr>
          <p:cNvPr id="48134"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type="title"/>
          </p:nvPr>
        </p:nvSpPr>
        <p:spPr>
          <a:xfrm>
            <a:off x="319088" y="136525"/>
            <a:ext cx="7924800" cy="1143000"/>
          </a:xfrm>
          <a:noFill/>
        </p:spPr>
        <p:txBody>
          <a:bodyPr/>
          <a:lstStyle/>
          <a:p>
            <a:pPr eaLnBrk="1" hangingPunct="1"/>
            <a:r>
              <a:rPr lang="en-GB" smtClean="0"/>
              <a:t>Select all framing elements</a:t>
            </a:r>
          </a:p>
        </p:txBody>
      </p:sp>
      <p:sp>
        <p:nvSpPr>
          <p:cNvPr id="49155" name="Rectangle 2"/>
          <p:cNvSpPr>
            <a:spLocks noGrp="1" noChangeArrowheads="1"/>
          </p:cNvSpPr>
          <p:nvPr>
            <p:ph idx="1"/>
          </p:nvPr>
        </p:nvSpPr>
        <p:spPr>
          <a:xfrm>
            <a:off x="277813" y="1071548"/>
            <a:ext cx="8580467" cy="3600467"/>
          </a:xfrm>
        </p:spPr>
        <p:txBody>
          <a:bodyPr/>
          <a:lstStyle/>
          <a:p>
            <a:pPr marL="331665" lvl="1" indent="-217407">
              <a:buNone/>
            </a:pPr>
            <a:r>
              <a:rPr lang="en-US" sz="2000" smtClean="0"/>
              <a:t>Select all standard family instances for category </a:t>
            </a:r>
            <a:r>
              <a:rPr lang="en-US" sz="2000" noProof="1" smtClean="0"/>
              <a:t>OST_StructuralFraming</a:t>
            </a:r>
            <a:endParaRPr lang="en-US" sz="2000" smtClean="0"/>
          </a:p>
          <a:p>
            <a:pPr marL="1121057" lvl="4" indent="-174561">
              <a:spcBef>
                <a:spcPts val="0"/>
              </a:spcBef>
            </a:pPr>
            <a:endParaRPr lang="en-GB" sz="1200" smtClean="0"/>
          </a:p>
          <a:p>
            <a:pPr marL="1121057" lvl="4" indent="-174561">
              <a:spcBef>
                <a:spcPts val="0"/>
              </a:spcBef>
            </a:pPr>
            <a:r>
              <a:rPr lang="en-GB" sz="1200" noProof="1" smtClean="0"/>
              <a:t>Dim catStructuralFraming As Category = </a:t>
            </a:r>
            <a:r>
              <a:rPr lang="en-US" sz="1200" smtClean="0"/>
              <a:t>doc</a:t>
            </a:r>
            <a:r>
              <a:rPr lang="en-US" sz="1200" noProof="1" smtClean="0"/>
              <a:t>.Settings.Categories.Item(BuiltInCategory.</a:t>
            </a:r>
            <a:r>
              <a:rPr lang="en-US" sz="1200" noProof="1" smtClean="0">
                <a:solidFill>
                  <a:srgbClr val="C00000"/>
                </a:solidFill>
              </a:rPr>
              <a:t>OST_StructuralFraming</a:t>
            </a:r>
            <a:r>
              <a:rPr lang="en-US" sz="1200" noProof="1" smtClean="0"/>
              <a:t>)</a:t>
            </a:r>
          </a:p>
          <a:p>
            <a:pPr marL="1121057" lvl="4" indent="-174561">
              <a:spcBef>
                <a:spcPts val="0"/>
              </a:spcBef>
            </a:pPr>
            <a:r>
              <a:rPr lang="en-US" sz="1200" noProof="1" smtClean="0"/>
              <a:t>Dim frmEls As ElementSet = RBUtils.GetAllStandardFamilyInstancesForACategory(app, catStructuralFraming.Name)</a:t>
            </a:r>
          </a:p>
          <a:p>
            <a:pPr marL="1121057" lvl="4" indent="-174561">
              <a:spcBef>
                <a:spcPts val="0"/>
              </a:spcBef>
            </a:pPr>
            <a:r>
              <a:rPr lang="en-US" sz="1200" noProof="1" smtClean="0"/>
              <a:t>sMsg = "There are " &amp; frmEls.Size &amp; " Structural FRAMING elements:" &amp; vbCrLf</a:t>
            </a:r>
          </a:p>
          <a:p>
            <a:pPr marL="1121057" lvl="4" indent="-174561">
              <a:spcBef>
                <a:spcPts val="0"/>
              </a:spcBef>
            </a:pPr>
            <a:r>
              <a:rPr lang="en-US" sz="1200" noProof="1" smtClean="0"/>
              <a:t>Dim frmEl As FamilyInstance</a:t>
            </a:r>
          </a:p>
          <a:p>
            <a:pPr marL="1121057" lvl="4" indent="-174561">
              <a:spcBef>
                <a:spcPts val="0"/>
              </a:spcBef>
            </a:pPr>
            <a:r>
              <a:rPr lang="en-US" sz="1200" noProof="1" smtClean="0"/>
              <a:t>For Each frmEl In frmEls</a:t>
            </a:r>
          </a:p>
          <a:p>
            <a:pPr marL="1121057" lvl="4" indent="-174561">
              <a:spcBef>
                <a:spcPts val="0"/>
              </a:spcBef>
            </a:pPr>
            <a:r>
              <a:rPr lang="en-US" sz="1200" noProof="1" smtClean="0"/>
              <a:t>  sMsg += "  Id=" &amp; frmEl.Id.Value.ToString &amp; " Type=" &amp; frmEl.Symbol.Name &amp; _</a:t>
            </a:r>
          </a:p>
          <a:p>
            <a:pPr marL="1121057" lvl="4" indent="-174561">
              <a:spcBef>
                <a:spcPts val="0"/>
              </a:spcBef>
            </a:pPr>
            <a:r>
              <a:rPr lang="en-US" sz="1200" noProof="1" smtClean="0"/>
              <a:t>      " Struct.Usage=" &amp; frmEl.</a:t>
            </a:r>
            <a:r>
              <a:rPr lang="en-US" sz="1200" noProof="1" smtClean="0">
                <a:solidFill>
                  <a:srgbClr val="C00000"/>
                </a:solidFill>
              </a:rPr>
              <a:t>StructuralUsage</a:t>
            </a:r>
            <a:r>
              <a:rPr lang="en-US" sz="1200" noProof="1" smtClean="0"/>
              <a:t>.ToString &amp; _</a:t>
            </a:r>
          </a:p>
          <a:p>
            <a:pPr marL="1121057" lvl="4" indent="-174561">
              <a:spcBef>
                <a:spcPts val="0"/>
              </a:spcBef>
            </a:pPr>
            <a:r>
              <a:rPr lang="en-US" sz="1200" noProof="1" smtClean="0"/>
              <a:t>      " Struct.Type=" &amp; frmEl.StructuralType.ToString &amp; _</a:t>
            </a:r>
          </a:p>
          <a:p>
            <a:pPr marL="1121057" lvl="4" indent="-174561">
              <a:spcBef>
                <a:spcPts val="0"/>
              </a:spcBef>
            </a:pPr>
            <a:r>
              <a:rPr lang="en-US" sz="1200" noProof="1" smtClean="0"/>
              <a:t>      " Analytical Type=" &amp; frmEl.AnalyticalModel.GetType.Name &amp; vbCrLf</a:t>
            </a:r>
          </a:p>
          <a:p>
            <a:pPr marL="1121057" lvl="4" indent="-174561">
              <a:spcBef>
                <a:spcPts val="0"/>
              </a:spcBef>
            </a:pPr>
            <a:r>
              <a:rPr lang="en-US" sz="1200" noProof="1" smtClean="0"/>
              <a:t>Next</a:t>
            </a:r>
          </a:p>
          <a:p>
            <a:pPr marL="1121057" lvl="4" indent="-174561">
              <a:spcBef>
                <a:spcPts val="0"/>
              </a:spcBef>
            </a:pPr>
            <a:r>
              <a:rPr lang="en-US" sz="1200" noProof="1" smtClean="0"/>
              <a:t>MsgBox(sMsg)</a:t>
            </a:r>
          </a:p>
        </p:txBody>
      </p:sp>
      <p:pic>
        <p:nvPicPr>
          <p:cNvPr id="49156" name="Picture 6" descr="lab-2-1-4"/>
          <p:cNvPicPr>
            <a:picLocks noChangeAspect="1" noChangeArrowheads="1"/>
          </p:cNvPicPr>
          <p:nvPr/>
        </p:nvPicPr>
        <p:blipFill>
          <a:blip r:embed="rId3"/>
          <a:srcRect/>
          <a:stretch>
            <a:fillRect/>
          </a:stretch>
        </p:blipFill>
        <p:spPr bwMode="auto">
          <a:xfrm>
            <a:off x="642912" y="4803782"/>
            <a:ext cx="4383087" cy="1158875"/>
          </a:xfrm>
          <a:prstGeom prst="rect">
            <a:avLst/>
          </a:prstGeom>
          <a:noFill/>
          <a:ln w="9525">
            <a:noFill/>
            <a:miter lim="800000"/>
            <a:headEnd/>
            <a:tailEnd/>
          </a:ln>
        </p:spPr>
      </p:pic>
      <p:pic>
        <p:nvPicPr>
          <p:cNvPr id="49157" name="Picture 7" descr="lab-2-1-3"/>
          <p:cNvPicPr>
            <a:picLocks noChangeAspect="1" noChangeArrowheads="1"/>
          </p:cNvPicPr>
          <p:nvPr/>
        </p:nvPicPr>
        <p:blipFill>
          <a:blip r:embed="rId4"/>
          <a:srcRect/>
          <a:stretch>
            <a:fillRect/>
          </a:stretch>
        </p:blipFill>
        <p:spPr bwMode="auto">
          <a:xfrm>
            <a:off x="5249834" y="4286256"/>
            <a:ext cx="3321050" cy="1676400"/>
          </a:xfrm>
          <a:prstGeom prst="rect">
            <a:avLst/>
          </a:prstGeom>
          <a:noFill/>
          <a:ln w="9525">
            <a:noFill/>
            <a:miter lim="800000"/>
            <a:headEnd/>
            <a:tailEnd/>
          </a:ln>
        </p:spPr>
      </p:pic>
      <p:sp>
        <p:nvSpPr>
          <p:cNvPr id="49158"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title"/>
          </p:nvPr>
        </p:nvSpPr>
        <p:spPr>
          <a:xfrm>
            <a:off x="319088" y="136525"/>
            <a:ext cx="7924800" cy="1143000"/>
          </a:xfrm>
          <a:noFill/>
        </p:spPr>
        <p:txBody>
          <a:bodyPr/>
          <a:lstStyle/>
          <a:p>
            <a:pPr eaLnBrk="1" hangingPunct="1"/>
            <a:r>
              <a:rPr lang="en-GB" smtClean="0"/>
              <a:t>Foundations</a:t>
            </a:r>
          </a:p>
        </p:txBody>
      </p:sp>
      <p:sp>
        <p:nvSpPr>
          <p:cNvPr id="50179" name="Rectangle 2"/>
          <p:cNvSpPr>
            <a:spLocks noGrp="1" noChangeArrowheads="1"/>
          </p:cNvSpPr>
          <p:nvPr>
            <p:ph idx="1"/>
          </p:nvPr>
        </p:nvSpPr>
        <p:spPr>
          <a:xfrm>
            <a:off x="277814" y="1393826"/>
            <a:ext cx="8151838" cy="3749687"/>
          </a:xfrm>
        </p:spPr>
        <p:txBody>
          <a:bodyPr/>
          <a:lstStyle/>
          <a:p>
            <a:pPr marL="442804" lvl="1" indent="-328532"/>
            <a:r>
              <a:rPr lang="en-GB" sz="2800" smtClean="0"/>
              <a:t>Structural Elements</a:t>
            </a:r>
          </a:p>
          <a:p>
            <a:pPr marL="442804" lvl="1" indent="-328532"/>
            <a:r>
              <a:rPr lang="en-GB" sz="2800" smtClean="0"/>
              <a:t>Foundations standard family</a:t>
            </a:r>
          </a:p>
          <a:p>
            <a:pPr marL="342774" lvl="1" indent="-228516">
              <a:buNone/>
            </a:pPr>
            <a:r>
              <a:rPr lang="en-GB" sz="6000" smtClean="0">
                <a:solidFill>
                  <a:schemeClr val="accent1"/>
                </a:solidFill>
              </a:rPr>
              <a:t>Lab 2-2</a:t>
            </a:r>
          </a:p>
          <a:p>
            <a:pPr marL="442804" lvl="1" indent="-328532"/>
            <a:r>
              <a:rPr lang="en-GB" smtClean="0"/>
              <a:t>Retrieve structural foundation elements</a:t>
            </a:r>
          </a:p>
          <a:p>
            <a:pPr marL="685546" lvl="2" indent="-228516"/>
            <a:r>
              <a:rPr lang="en-GB" smtClean="0"/>
              <a:t>May not be needed for analysis package</a:t>
            </a:r>
          </a:p>
          <a:p>
            <a:pPr marL="442804" lvl="1" indent="-328532"/>
            <a:r>
              <a:rPr lang="en-GB" smtClean="0"/>
              <a:t>Alternative approach retrieves </a:t>
            </a:r>
            <a:r>
              <a:rPr lang="en-GB" u="sng" smtClean="0"/>
              <a:t>all standard family instances</a:t>
            </a:r>
            <a:r>
              <a:rPr lang="en-GB" smtClean="0"/>
              <a:t> having structural usage, i.e., having an analytical model</a:t>
            </a:r>
          </a:p>
        </p:txBody>
      </p:sp>
      <p:sp>
        <p:nvSpPr>
          <p:cNvPr id="5018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3" y="3028950"/>
            <a:ext cx="8582025" cy="3352800"/>
          </a:xfrm>
          <a:prstGeom prst="rect">
            <a:avLst/>
          </a:prstGeom>
          <a:solidFill>
            <a:schemeClr val="bg1"/>
          </a:solidFill>
          <a:ln w="9525">
            <a:noFill/>
            <a:miter lim="800000"/>
            <a:headEnd/>
            <a:tailEnd/>
          </a:ln>
        </p:spPr>
        <p:txBody>
          <a:bodyPr wrap="none" lIns="91405" tIns="45703" rIns="91405" bIns="45703" anchor="ctr"/>
          <a:lstStyle/>
          <a:p>
            <a:endParaRPr lang="en-GB" sz="2000" dirty="0">
              <a:solidFill>
                <a:schemeClr val="tx1"/>
              </a:solidFill>
            </a:endParaRPr>
          </a:p>
        </p:txBody>
      </p:sp>
      <p:pic>
        <p:nvPicPr>
          <p:cNvPr id="7172" name="Picture 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019460" y="3300413"/>
            <a:ext cx="1798638" cy="992187"/>
          </a:xfrm>
          <a:prstGeom prst="rect">
            <a:avLst/>
          </a:prstGeom>
          <a:noFill/>
          <a:ln w="9525">
            <a:noFill/>
            <a:miter lim="800000"/>
            <a:headEnd/>
            <a:tailEnd/>
          </a:ln>
        </p:spPr>
      </p:pic>
      <p:pic>
        <p:nvPicPr>
          <p:cNvPr id="7173" name="Picture 5"/>
          <p:cNvPicPr>
            <a:picLocks noChangeAspect="1" noChangeArrowheads="1"/>
          </p:cNvPicPr>
          <p:nvPr/>
        </p:nvPicPr>
        <p:blipFill>
          <a:blip r:embed="rId5">
            <a:clrChange>
              <a:clrFrom>
                <a:srgbClr val="FFFFFF"/>
              </a:clrFrom>
              <a:clrTo>
                <a:srgbClr val="FFFFFF">
                  <a:alpha val="0"/>
                </a:srgbClr>
              </a:clrTo>
            </a:clrChange>
          </a:blip>
          <a:srcRect t="23178"/>
          <a:stretch>
            <a:fillRect/>
          </a:stretch>
        </p:blipFill>
        <p:spPr bwMode="auto">
          <a:xfrm>
            <a:off x="450885" y="3140078"/>
            <a:ext cx="2162175" cy="1300163"/>
          </a:xfrm>
          <a:prstGeom prst="rect">
            <a:avLst/>
          </a:prstGeom>
          <a:noFill/>
          <a:ln w="9525">
            <a:noFill/>
            <a:miter lim="800000"/>
            <a:headEnd/>
            <a:tailEnd/>
          </a:ln>
        </p:spPr>
      </p:pic>
      <p:pic>
        <p:nvPicPr>
          <p:cNvPr id="7174" name="Picture 6"/>
          <p:cNvPicPr>
            <a:picLocks noChangeAspect="1" noChangeArrowheads="1"/>
          </p:cNvPicPr>
          <p:nvPr/>
        </p:nvPicPr>
        <p:blipFill>
          <a:blip r:embed="rId6"/>
          <a:srcRect/>
          <a:stretch>
            <a:fillRect/>
          </a:stretch>
        </p:blipFill>
        <p:spPr bwMode="auto">
          <a:xfrm>
            <a:off x="5484850" y="3160716"/>
            <a:ext cx="1754187" cy="1443037"/>
          </a:xfrm>
          <a:prstGeom prst="rect">
            <a:avLst/>
          </a:prstGeom>
          <a:noFill/>
          <a:ln w="9525">
            <a:noFill/>
            <a:miter lim="800000"/>
            <a:headEnd/>
            <a:tailEnd/>
          </a:ln>
        </p:spPr>
      </p:pic>
      <p:pic>
        <p:nvPicPr>
          <p:cNvPr id="7175" name="Picture 7"/>
          <p:cNvPicPr>
            <a:picLocks noChangeAspect="1" noChangeArrowheads="1"/>
          </p:cNvPicPr>
          <p:nvPr/>
        </p:nvPicPr>
        <p:blipFill>
          <a:blip r:embed="rId7"/>
          <a:srcRect/>
          <a:stretch>
            <a:fillRect/>
          </a:stretch>
        </p:blipFill>
        <p:spPr bwMode="auto">
          <a:xfrm>
            <a:off x="3054384" y="4572000"/>
            <a:ext cx="1601788" cy="1354138"/>
          </a:xfrm>
          <a:prstGeom prst="rect">
            <a:avLst/>
          </a:prstGeom>
          <a:noFill/>
          <a:ln w="9525">
            <a:noFill/>
            <a:miter lim="800000"/>
            <a:headEnd/>
            <a:tailEnd/>
          </a:ln>
        </p:spPr>
      </p:pic>
      <p:pic>
        <p:nvPicPr>
          <p:cNvPr id="7176" name="Picture 8"/>
          <p:cNvPicPr>
            <a:picLocks noChangeAspect="1" noChangeArrowheads="1"/>
          </p:cNvPicPr>
          <p:nvPr/>
        </p:nvPicPr>
        <p:blipFill>
          <a:blip r:embed="rId8">
            <a:clrChange>
              <a:clrFrom>
                <a:srgbClr val="FEFEFE"/>
              </a:clrFrom>
              <a:clrTo>
                <a:srgbClr val="FEFEFE">
                  <a:alpha val="0"/>
                </a:srgbClr>
              </a:clrTo>
            </a:clrChange>
          </a:blip>
          <a:srcRect/>
          <a:stretch>
            <a:fillRect/>
          </a:stretch>
        </p:blipFill>
        <p:spPr bwMode="auto">
          <a:xfrm>
            <a:off x="533434" y="4668841"/>
            <a:ext cx="2154238" cy="1495425"/>
          </a:xfrm>
          <a:prstGeom prst="rect">
            <a:avLst/>
          </a:prstGeom>
          <a:noFill/>
          <a:ln w="9525">
            <a:noFill/>
            <a:miter lim="800000"/>
            <a:headEnd/>
            <a:tailEnd/>
          </a:ln>
        </p:spPr>
      </p:pic>
      <p:pic>
        <p:nvPicPr>
          <p:cNvPr id="7177" name="Picture 9" descr="The Vue"/>
          <p:cNvPicPr>
            <a:picLocks noChangeAspect="1" noChangeArrowheads="1"/>
          </p:cNvPicPr>
          <p:nvPr/>
        </p:nvPicPr>
        <p:blipFill>
          <a:blip r:embed="rId9"/>
          <a:srcRect l="26230" t="1299" r="23627" b="1299"/>
          <a:stretch>
            <a:fillRect/>
          </a:stretch>
        </p:blipFill>
        <p:spPr bwMode="auto">
          <a:xfrm>
            <a:off x="7540659" y="3076575"/>
            <a:ext cx="1252538" cy="3276600"/>
          </a:xfrm>
          <a:prstGeom prst="rect">
            <a:avLst/>
          </a:prstGeom>
          <a:noFill/>
          <a:ln w="9525">
            <a:noFill/>
            <a:miter lim="800000"/>
            <a:headEnd/>
            <a:tailEnd/>
          </a:ln>
        </p:spPr>
      </p:pic>
      <p:pic>
        <p:nvPicPr>
          <p:cNvPr id="7178" name="Picture 10" descr="Turnberry"/>
          <p:cNvPicPr>
            <a:picLocks noChangeAspect="1" noChangeArrowheads="1"/>
          </p:cNvPicPr>
          <p:nvPr/>
        </p:nvPicPr>
        <p:blipFill>
          <a:blip r:embed="rId10"/>
          <a:srcRect/>
          <a:stretch>
            <a:fillRect/>
          </a:stretch>
        </p:blipFill>
        <p:spPr bwMode="auto">
          <a:xfrm>
            <a:off x="5611847" y="4841875"/>
            <a:ext cx="1376362" cy="1270000"/>
          </a:xfrm>
          <a:prstGeom prst="rect">
            <a:avLst/>
          </a:prstGeom>
          <a:noFill/>
          <a:ln w="9525">
            <a:noFill/>
            <a:miter lim="800000"/>
            <a:headEnd/>
            <a:tailEnd/>
          </a:ln>
        </p:spPr>
      </p:pic>
      <p:sp>
        <p:nvSpPr>
          <p:cNvPr id="7179" name="KMA4F595B"/>
          <p:cNvSpPr>
            <a:spLocks noChangeArrowheads="1"/>
          </p:cNvSpPr>
          <p:nvPr>
            <p:custDataLst>
              <p:tags r:id="rId1"/>
            </p:custDataLst>
          </p:nvPr>
        </p:nvSpPr>
        <p:spPr bwMode="auto">
          <a:xfrm>
            <a:off x="357225" y="1209675"/>
            <a:ext cx="8435975" cy="1551194"/>
          </a:xfrm>
          <a:prstGeom prst="rect">
            <a:avLst/>
          </a:prstGeom>
          <a:noFill/>
          <a:ln w="9525">
            <a:noFill/>
            <a:miter lim="800000"/>
            <a:headEnd/>
            <a:tailEnd/>
          </a:ln>
        </p:spPr>
        <p:txBody>
          <a:bodyPr wrap="square" lIns="0" tIns="0" rIns="0" bIns="0">
            <a:spAutoFit/>
          </a:bodyPr>
          <a:lstStyle/>
          <a:p>
            <a:pPr marL="287232" lvl="1" indent="-172975">
              <a:spcBef>
                <a:spcPct val="15000"/>
              </a:spcBef>
              <a:spcAft>
                <a:spcPct val="15000"/>
              </a:spcAft>
              <a:buClr>
                <a:schemeClr val="folHlink"/>
              </a:buClr>
              <a:buSzPct val="80000"/>
            </a:pPr>
            <a:r>
              <a:rPr lang="en-US" sz="2800" b="1" dirty="0">
                <a:solidFill>
                  <a:schemeClr val="folHlink"/>
                </a:solidFill>
              </a:rPr>
              <a:t>Buildings</a:t>
            </a:r>
            <a:r>
              <a:rPr lang="en-US" sz="2800" dirty="0">
                <a:solidFill>
                  <a:schemeClr val="tx1"/>
                </a:solidFill>
              </a:rPr>
              <a:t> - </a:t>
            </a:r>
          </a:p>
          <a:p>
            <a:pPr marL="287232" lvl="1" indent="-172975">
              <a:spcBef>
                <a:spcPct val="15000"/>
              </a:spcBef>
              <a:spcAft>
                <a:spcPct val="15000"/>
              </a:spcAft>
              <a:buClr>
                <a:schemeClr val="folHlink"/>
              </a:buClr>
              <a:buSzPct val="80000"/>
            </a:pPr>
            <a:r>
              <a:rPr lang="en-US" sz="2800" dirty="0">
                <a:solidFill>
                  <a:schemeClr val="tx1"/>
                </a:solidFill>
              </a:rPr>
              <a:t>Any </a:t>
            </a:r>
            <a:r>
              <a:rPr lang="en-US" sz="2800" b="1" i="1" dirty="0">
                <a:solidFill>
                  <a:schemeClr val="folHlink"/>
                </a:solidFill>
              </a:rPr>
              <a:t>Type</a:t>
            </a:r>
            <a:r>
              <a:rPr lang="en-US" sz="2800" dirty="0">
                <a:solidFill>
                  <a:schemeClr val="tx1"/>
                </a:solidFill>
              </a:rPr>
              <a:t>, any </a:t>
            </a:r>
            <a:r>
              <a:rPr lang="en-US" sz="2800" b="1" i="1" dirty="0">
                <a:solidFill>
                  <a:schemeClr val="folHlink"/>
                </a:solidFill>
              </a:rPr>
              <a:t>Size</a:t>
            </a:r>
            <a:r>
              <a:rPr lang="en-US" sz="2800" dirty="0">
                <a:solidFill>
                  <a:schemeClr val="tx1"/>
                </a:solidFill>
              </a:rPr>
              <a:t>, any </a:t>
            </a:r>
            <a:r>
              <a:rPr lang="en-US" sz="2800" b="1" i="1" dirty="0">
                <a:solidFill>
                  <a:schemeClr val="folHlink"/>
                </a:solidFill>
              </a:rPr>
              <a:t>Complexity</a:t>
            </a:r>
            <a:r>
              <a:rPr lang="en-US" sz="2800" dirty="0"/>
              <a:t> </a:t>
            </a:r>
          </a:p>
          <a:p>
            <a:pPr marL="287232" lvl="1" indent="-172975">
              <a:spcBef>
                <a:spcPct val="15000"/>
              </a:spcBef>
              <a:spcAft>
                <a:spcPct val="15000"/>
              </a:spcAft>
              <a:buClr>
                <a:schemeClr val="folHlink"/>
              </a:buClr>
              <a:buSzPct val="80000"/>
            </a:pPr>
            <a:r>
              <a:rPr lang="en-US" sz="2800" dirty="0">
                <a:solidFill>
                  <a:schemeClr val="tx1"/>
                </a:solidFill>
              </a:rPr>
              <a:t>made of any kind of </a:t>
            </a:r>
            <a:r>
              <a:rPr lang="en-US" sz="2800" b="1" i="1" dirty="0">
                <a:solidFill>
                  <a:schemeClr val="folHlink"/>
                </a:solidFill>
              </a:rPr>
              <a:t>Materials</a:t>
            </a:r>
          </a:p>
        </p:txBody>
      </p:sp>
      <p:sp>
        <p:nvSpPr>
          <p:cNvPr id="7180" name="Text Box 12"/>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
        <p:nvSpPr>
          <p:cNvPr id="13" name="Title 12"/>
          <p:cNvSpPr>
            <a:spLocks noGrp="1"/>
          </p:cNvSpPr>
          <p:nvPr>
            <p:ph type="title" idx="4294967295"/>
          </p:nvPr>
        </p:nvSpPr>
        <p:spPr>
          <a:xfrm>
            <a:off x="357190" y="274639"/>
            <a:ext cx="8229600" cy="796908"/>
          </a:xfrm>
          <a:prstGeom prst="rect">
            <a:avLst/>
          </a:prstGeom>
        </p:spPr>
        <p:txBody>
          <a:bodyPr lIns="91405" tIns="45703" rIns="91405" bIns="45703"/>
          <a:lstStyle/>
          <a:p>
            <a:pPr algn="l" rtl="0" fontAlgn="base"/>
            <a:r>
              <a:rPr lang="en-US" sz="4800" dirty="0" smtClean="0"/>
              <a:t>Revit Structure Target Projects</a:t>
            </a:r>
            <a:endParaRPr lang="en-GB" sz="4800" dirty="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type="title"/>
          </p:nvPr>
        </p:nvSpPr>
        <p:spPr>
          <a:xfrm>
            <a:off x="319088" y="136525"/>
            <a:ext cx="7924800" cy="915988"/>
          </a:xfrm>
          <a:noFill/>
        </p:spPr>
        <p:txBody>
          <a:bodyPr/>
          <a:lstStyle/>
          <a:p>
            <a:pPr eaLnBrk="1" hangingPunct="1"/>
            <a:r>
              <a:rPr lang="en-GB" smtClean="0"/>
              <a:t>Retrieve Foundations</a:t>
            </a:r>
          </a:p>
        </p:txBody>
      </p:sp>
      <p:sp>
        <p:nvSpPr>
          <p:cNvPr id="51203" name="Rectangle 2"/>
          <p:cNvSpPr>
            <a:spLocks noGrp="1" noChangeArrowheads="1"/>
          </p:cNvSpPr>
          <p:nvPr>
            <p:ph idx="1"/>
          </p:nvPr>
        </p:nvSpPr>
        <p:spPr>
          <a:xfrm>
            <a:off x="277813" y="1142985"/>
            <a:ext cx="8223250" cy="3500462"/>
          </a:xfrm>
        </p:spPr>
        <p:txBody>
          <a:bodyPr/>
          <a:lstStyle/>
          <a:p>
            <a:pPr marL="342774" lvl="1" indent="-228516"/>
            <a:r>
              <a:rPr lang="en-US" smtClean="0"/>
              <a:t>Get all standard structural foundation elements</a:t>
            </a:r>
          </a:p>
          <a:p>
            <a:pPr marL="342774" lvl="1" indent="-228516"/>
            <a:r>
              <a:rPr lang="en-US" smtClean="0"/>
              <a:t>Category </a:t>
            </a:r>
            <a:r>
              <a:rPr lang="en-US" noProof="1" smtClean="0"/>
              <a:t>OST_StructuralFoundation</a:t>
            </a:r>
            <a:endParaRPr lang="en-US" smtClean="0"/>
          </a:p>
          <a:p>
            <a:pPr marL="342774" lvl="1" indent="-228516"/>
            <a:r>
              <a:rPr lang="en-US" smtClean="0"/>
              <a:t>Excludes 'Wall Foundation' System Type under </a:t>
            </a:r>
            <a:br>
              <a:rPr lang="en-US" smtClean="0"/>
            </a:br>
            <a:r>
              <a:rPr lang="en-US" smtClean="0"/>
              <a:t>'Structural Foundations' category in the Browser</a:t>
            </a:r>
          </a:p>
          <a:p>
            <a:pPr marL="685546" lvl="2" indent="-228516"/>
            <a:r>
              <a:rPr lang="en-US" smtClean="0"/>
              <a:t>These belong to 'Continuous Footing' system family, Lab 2-3</a:t>
            </a:r>
          </a:p>
          <a:p>
            <a:pPr marL="342774" lvl="1" indent="-228516"/>
            <a:r>
              <a:rPr lang="en-US" smtClean="0"/>
              <a:t>Excludes 'Foundation Slab' System Type under </a:t>
            </a:r>
            <a:br>
              <a:rPr lang="en-US" smtClean="0"/>
            </a:br>
            <a:r>
              <a:rPr lang="en-US" smtClean="0"/>
              <a:t>'Structural Foundations' category in the Browser </a:t>
            </a:r>
          </a:p>
          <a:p>
            <a:pPr marL="685546" lvl="2" indent="-228516"/>
            <a:r>
              <a:rPr lang="en-US" smtClean="0"/>
              <a:t>These are internally implemented as Revit 'Floor' system family, Lab 2-3</a:t>
            </a:r>
          </a:p>
        </p:txBody>
      </p:sp>
      <p:pic>
        <p:nvPicPr>
          <p:cNvPr id="51204" name="Picture 6" descr="lab-2-2-2"/>
          <p:cNvPicPr>
            <a:picLocks noChangeAspect="1" noChangeArrowheads="1"/>
          </p:cNvPicPr>
          <p:nvPr/>
        </p:nvPicPr>
        <p:blipFill>
          <a:blip r:embed="rId3"/>
          <a:srcRect/>
          <a:stretch>
            <a:fillRect/>
          </a:stretch>
        </p:blipFill>
        <p:spPr bwMode="auto">
          <a:xfrm>
            <a:off x="2500298" y="4943495"/>
            <a:ext cx="3994150" cy="1057275"/>
          </a:xfrm>
          <a:prstGeom prst="rect">
            <a:avLst/>
          </a:prstGeom>
          <a:noFill/>
          <a:ln w="9525">
            <a:noFill/>
            <a:miter lim="800000"/>
            <a:headEnd/>
            <a:tailEnd/>
          </a:ln>
        </p:spPr>
      </p:pic>
      <p:pic>
        <p:nvPicPr>
          <p:cNvPr id="51205" name="Picture 7" descr="lab-2-2-1"/>
          <p:cNvPicPr>
            <a:picLocks noChangeAspect="1" noChangeArrowheads="1"/>
          </p:cNvPicPr>
          <p:nvPr/>
        </p:nvPicPr>
        <p:blipFill>
          <a:blip r:embed="rId4"/>
          <a:srcRect/>
          <a:stretch>
            <a:fillRect/>
          </a:stretch>
        </p:blipFill>
        <p:spPr bwMode="auto">
          <a:xfrm>
            <a:off x="7159626" y="4038720"/>
            <a:ext cx="1876425" cy="2238375"/>
          </a:xfrm>
          <a:prstGeom prst="rect">
            <a:avLst/>
          </a:prstGeom>
          <a:noFill/>
          <a:ln w="9525">
            <a:noFill/>
            <a:miter lim="800000"/>
            <a:headEnd/>
            <a:tailEnd/>
          </a:ln>
        </p:spPr>
      </p:pic>
      <p:sp>
        <p:nvSpPr>
          <p:cNvPr id="51206"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7" descr="lab-2-2-3"/>
          <p:cNvPicPr>
            <a:picLocks noChangeAspect="1" noChangeArrowheads="1"/>
          </p:cNvPicPr>
          <p:nvPr/>
        </p:nvPicPr>
        <p:blipFill>
          <a:blip r:embed="rId3"/>
          <a:srcRect/>
          <a:stretch>
            <a:fillRect/>
          </a:stretch>
        </p:blipFill>
        <p:spPr bwMode="auto">
          <a:xfrm>
            <a:off x="7161213" y="4689475"/>
            <a:ext cx="1874838" cy="1609725"/>
          </a:xfrm>
          <a:prstGeom prst="rect">
            <a:avLst/>
          </a:prstGeom>
          <a:noFill/>
          <a:ln w="9525">
            <a:noFill/>
            <a:miter lim="800000"/>
            <a:headEnd/>
            <a:tailEnd/>
          </a:ln>
        </p:spPr>
      </p:pic>
      <p:sp>
        <p:nvSpPr>
          <p:cNvPr id="52227" name="Rectangle 3"/>
          <p:cNvSpPr>
            <a:spLocks noGrp="1" noChangeArrowheads="1"/>
          </p:cNvSpPr>
          <p:nvPr>
            <p:ph type="title"/>
          </p:nvPr>
        </p:nvSpPr>
        <p:spPr>
          <a:xfrm>
            <a:off x="71470" y="226997"/>
            <a:ext cx="9037606" cy="915988"/>
          </a:xfrm>
          <a:noFill/>
        </p:spPr>
        <p:txBody>
          <a:bodyPr/>
          <a:lstStyle/>
          <a:p>
            <a:pPr eaLnBrk="1" hangingPunct="1"/>
            <a:r>
              <a:rPr lang="en-GB" smtClean="0"/>
              <a:t>Retrieve Structural Family Instances</a:t>
            </a:r>
          </a:p>
        </p:txBody>
      </p:sp>
      <p:sp>
        <p:nvSpPr>
          <p:cNvPr id="52228" name="Rectangle 2"/>
          <p:cNvSpPr>
            <a:spLocks noGrp="1" noChangeArrowheads="1"/>
          </p:cNvSpPr>
          <p:nvPr>
            <p:ph idx="1"/>
          </p:nvPr>
        </p:nvSpPr>
        <p:spPr>
          <a:xfrm>
            <a:off x="71407" y="1142984"/>
            <a:ext cx="7929618" cy="5130800"/>
          </a:xfrm>
        </p:spPr>
        <p:txBody>
          <a:bodyPr/>
          <a:lstStyle/>
          <a:p>
            <a:pPr marL="342774" lvl="1" indent="-228516">
              <a:lnSpc>
                <a:spcPct val="90000"/>
              </a:lnSpc>
            </a:pPr>
            <a:r>
              <a:rPr lang="en-US" smtClean="0"/>
              <a:t>Alternative approach</a:t>
            </a:r>
          </a:p>
          <a:p>
            <a:pPr marL="342774" lvl="1" indent="-228516">
              <a:lnSpc>
                <a:spcPct val="90000"/>
              </a:lnSpc>
            </a:pPr>
            <a:r>
              <a:rPr lang="en-US" smtClean="0"/>
              <a:t>Select all </a:t>
            </a:r>
            <a:r>
              <a:rPr lang="en-US" noProof="1" smtClean="0"/>
              <a:t>FamilyInstance</a:t>
            </a:r>
            <a:r>
              <a:rPr lang="en-US" smtClean="0"/>
              <a:t> objects having an analytical model</a:t>
            </a:r>
          </a:p>
          <a:p>
            <a:pPr marL="1349573" lvl="4" indent="-228516">
              <a:spcBef>
                <a:spcPts val="0"/>
              </a:spcBef>
            </a:pPr>
            <a:endParaRPr lang="en-US" sz="1200" smtClean="0"/>
          </a:p>
          <a:p>
            <a:pPr marL="1349573" lvl="4" indent="-228516">
              <a:spcBef>
                <a:spcPts val="0"/>
              </a:spcBef>
            </a:pPr>
            <a:r>
              <a:rPr lang="en-US" sz="1200" smtClean="0"/>
              <a:t>sMsg = "ALL Structural FAMILY INSTANCES (generic check):" &amp; vbCrLf</a:t>
            </a:r>
          </a:p>
          <a:p>
            <a:pPr marL="1349573" lvl="4" indent="-228516">
              <a:spcBef>
                <a:spcPts val="0"/>
              </a:spcBef>
            </a:pPr>
            <a:r>
              <a:rPr lang="en-US" sz="1200" smtClean="0"/>
              <a:t>Dim iter As IEnumerator = doc.Elements</a:t>
            </a:r>
          </a:p>
          <a:p>
            <a:pPr marL="1349573" lvl="4" indent="-228516">
              <a:spcBef>
                <a:spcPts val="0"/>
              </a:spcBef>
            </a:pPr>
            <a:r>
              <a:rPr lang="en-US" sz="1200" smtClean="0"/>
              <a:t>Dim categoryName As String</a:t>
            </a:r>
          </a:p>
          <a:p>
            <a:pPr marL="1349573" lvl="4" indent="-228516">
              <a:spcBef>
                <a:spcPts val="0"/>
              </a:spcBef>
            </a:pPr>
            <a:r>
              <a:rPr lang="en-US" sz="1200" smtClean="0"/>
              <a:t>Dim i As Integer = 0</a:t>
            </a:r>
          </a:p>
          <a:p>
            <a:pPr marL="1349573" lvl="4" indent="-228516">
              <a:spcBef>
                <a:spcPts val="0"/>
              </a:spcBef>
            </a:pPr>
            <a:r>
              <a:rPr lang="en-US" sz="1200" smtClean="0"/>
              <a:t>Do While (iter.MoveNext())</a:t>
            </a:r>
          </a:p>
          <a:p>
            <a:pPr marL="1349573" lvl="4" indent="-228516">
              <a:spcBef>
                <a:spcPts val="0"/>
              </a:spcBef>
            </a:pPr>
            <a:r>
              <a:rPr lang="en-US" sz="1200" smtClean="0"/>
              <a:t>  Dim elem As Revit.Element = iter.Current</a:t>
            </a:r>
          </a:p>
          <a:p>
            <a:pPr marL="1349573" lvl="4" indent="-228516">
              <a:spcBef>
                <a:spcPts val="0"/>
              </a:spcBef>
            </a:pPr>
            <a:r>
              <a:rPr lang="en-US" sz="1200" smtClean="0"/>
              <a:t>  If TypeOf elem Is </a:t>
            </a:r>
            <a:r>
              <a:rPr lang="en-US" sz="1200" smtClean="0">
                <a:solidFill>
                  <a:srgbClr val="C00000"/>
                </a:solidFill>
              </a:rPr>
              <a:t>FamilyInstance</a:t>
            </a:r>
            <a:r>
              <a:rPr lang="en-US" sz="1200" smtClean="0"/>
              <a:t> Then</a:t>
            </a:r>
          </a:p>
          <a:p>
            <a:pPr marL="1349573" lvl="4" indent="-228516">
              <a:spcBef>
                <a:spcPts val="0"/>
              </a:spcBef>
            </a:pPr>
            <a:r>
              <a:rPr lang="en-US" sz="1200" smtClean="0"/>
              <a:t>    Dim fi As FamilyInstance = elem</a:t>
            </a:r>
          </a:p>
          <a:p>
            <a:pPr marL="1349573" lvl="4" indent="-228516">
              <a:spcBef>
                <a:spcPts val="0"/>
              </a:spcBef>
            </a:pPr>
            <a:r>
              <a:rPr lang="en-US" sz="1200" smtClean="0"/>
              <a:t>    Dim anaMod As AnalyticalModel = fi.</a:t>
            </a:r>
            <a:r>
              <a:rPr lang="en-US" sz="1200" smtClean="0">
                <a:solidFill>
                  <a:srgbClr val="C00000"/>
                </a:solidFill>
              </a:rPr>
              <a:t>AnalyticalModel</a:t>
            </a:r>
          </a:p>
          <a:p>
            <a:pPr marL="1349573" lvl="4" indent="-228516">
              <a:spcBef>
                <a:spcPts val="0"/>
              </a:spcBef>
            </a:pPr>
            <a:r>
              <a:rPr lang="en-US" sz="1200" smtClean="0"/>
              <a:t>    If Not anaMod Is Nothing Then</a:t>
            </a:r>
          </a:p>
          <a:p>
            <a:pPr marL="1349573" lvl="4" indent="-228516">
              <a:spcBef>
                <a:spcPts val="0"/>
              </a:spcBef>
            </a:pPr>
            <a:r>
              <a:rPr lang="en-US" sz="1200" smtClean="0"/>
              <a:t>      i += 1</a:t>
            </a:r>
          </a:p>
          <a:p>
            <a:pPr marL="1349573" lvl="4" indent="-228516">
              <a:spcBef>
                <a:spcPts val="0"/>
              </a:spcBef>
            </a:pPr>
            <a:r>
              <a:rPr lang="en-US" sz="1200" smtClean="0"/>
              <a:t>      categoryName = "?"</a:t>
            </a:r>
          </a:p>
          <a:p>
            <a:pPr marL="1349573" lvl="4" indent="-228516">
              <a:spcBef>
                <a:spcPts val="0"/>
              </a:spcBef>
            </a:pPr>
            <a:r>
              <a:rPr lang="en-US" sz="1200" smtClean="0"/>
              <a:t>      Try</a:t>
            </a:r>
          </a:p>
          <a:p>
            <a:pPr marL="1349573" lvl="4" indent="-228516">
              <a:spcBef>
                <a:spcPts val="0"/>
              </a:spcBef>
            </a:pPr>
            <a:r>
              <a:rPr lang="en-US" sz="1200" smtClean="0"/>
              <a:t>        categoryName = fi.Category.Name</a:t>
            </a:r>
          </a:p>
          <a:p>
            <a:pPr marL="1349573" lvl="4" indent="-228516">
              <a:spcBef>
                <a:spcPts val="0"/>
              </a:spcBef>
            </a:pPr>
            <a:r>
              <a:rPr lang="en-US" sz="1200" smtClean="0"/>
              <a:t>      Catch</a:t>
            </a:r>
          </a:p>
          <a:p>
            <a:pPr marL="1349573" lvl="4" indent="-228516">
              <a:spcBef>
                <a:spcPts val="0"/>
              </a:spcBef>
            </a:pPr>
            <a:r>
              <a:rPr lang="en-US" sz="1200" smtClean="0"/>
              <a:t>      End Try</a:t>
            </a:r>
          </a:p>
          <a:p>
            <a:pPr marL="1349573" lvl="4" indent="-228516">
              <a:spcBef>
                <a:spcPts val="0"/>
              </a:spcBef>
            </a:pPr>
            <a:r>
              <a:rPr lang="en-US" sz="1200" smtClean="0"/>
              <a:t>      sMsg += i &amp; ": Category=" &amp; categoryName &amp; _</a:t>
            </a:r>
          </a:p>
          <a:p>
            <a:pPr marL="1349573" lvl="4" indent="-228516">
              <a:spcBef>
                <a:spcPts val="0"/>
              </a:spcBef>
            </a:pPr>
            <a:r>
              <a:rPr lang="en-US" sz="1200" smtClean="0"/>
              <a:t>            "  Struct.Type=" &amp; fi.StructuralType.ToString &amp; _</a:t>
            </a:r>
          </a:p>
          <a:p>
            <a:pPr marL="1349573" lvl="4" indent="-228516">
              <a:spcBef>
                <a:spcPts val="0"/>
              </a:spcBef>
            </a:pPr>
            <a:r>
              <a:rPr lang="en-US" sz="1200" smtClean="0"/>
              <a:t>            "  Id= " &amp; fi.Id.Value.ToString &amp; vbCrLf</a:t>
            </a:r>
          </a:p>
          <a:p>
            <a:pPr marL="1349573" lvl="4" indent="-228516">
              <a:spcBef>
                <a:spcPts val="0"/>
              </a:spcBef>
            </a:pPr>
            <a:r>
              <a:rPr lang="en-US" sz="1200" smtClean="0"/>
              <a:t>    End If</a:t>
            </a:r>
          </a:p>
          <a:p>
            <a:pPr marL="1349573" lvl="4" indent="-228516">
              <a:spcBef>
                <a:spcPts val="0"/>
              </a:spcBef>
            </a:pPr>
            <a:r>
              <a:rPr lang="en-US" sz="1200" smtClean="0"/>
              <a:t>  End If</a:t>
            </a:r>
          </a:p>
          <a:p>
            <a:pPr marL="1349573" lvl="4" indent="-228516">
              <a:spcBef>
                <a:spcPts val="0"/>
              </a:spcBef>
            </a:pPr>
            <a:r>
              <a:rPr lang="en-US" sz="1200" smtClean="0"/>
              <a:t>Loop</a:t>
            </a:r>
            <a:endParaRPr lang="en-US" sz="800" smtClean="0"/>
          </a:p>
        </p:txBody>
      </p:sp>
      <p:pic>
        <p:nvPicPr>
          <p:cNvPr id="52229" name="Picture 6" descr="lab-2-2-4"/>
          <p:cNvPicPr>
            <a:picLocks noChangeAspect="1" noChangeArrowheads="1"/>
          </p:cNvPicPr>
          <p:nvPr/>
        </p:nvPicPr>
        <p:blipFill>
          <a:blip r:embed="rId4"/>
          <a:srcRect/>
          <a:stretch>
            <a:fillRect/>
          </a:stretch>
        </p:blipFill>
        <p:spPr bwMode="auto">
          <a:xfrm>
            <a:off x="6569524" y="2571744"/>
            <a:ext cx="2493645" cy="1793558"/>
          </a:xfrm>
          <a:prstGeom prst="rect">
            <a:avLst/>
          </a:prstGeom>
          <a:noFill/>
          <a:ln w="9525">
            <a:noFill/>
            <a:miter lim="800000"/>
            <a:headEnd/>
            <a:tailEnd/>
          </a:ln>
        </p:spPr>
      </p:pic>
      <p:sp>
        <p:nvSpPr>
          <p:cNvPr id="52230"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type="title"/>
          </p:nvPr>
        </p:nvSpPr>
        <p:spPr>
          <a:xfrm>
            <a:off x="214283" y="136525"/>
            <a:ext cx="7924800" cy="1143000"/>
          </a:xfrm>
          <a:noFill/>
        </p:spPr>
        <p:txBody>
          <a:bodyPr/>
          <a:lstStyle/>
          <a:p>
            <a:pPr eaLnBrk="1" hangingPunct="1"/>
            <a:r>
              <a:rPr lang="en-GB" smtClean="0"/>
              <a:t>Walls, Floors, Footings</a:t>
            </a:r>
          </a:p>
        </p:txBody>
      </p:sp>
      <p:sp>
        <p:nvSpPr>
          <p:cNvPr id="53251" name="Rectangle 2"/>
          <p:cNvSpPr>
            <a:spLocks noGrp="1" noChangeArrowheads="1"/>
          </p:cNvSpPr>
          <p:nvPr>
            <p:ph idx="1"/>
          </p:nvPr>
        </p:nvSpPr>
        <p:spPr>
          <a:xfrm>
            <a:off x="214282" y="1393825"/>
            <a:ext cx="8758238" cy="4699000"/>
          </a:xfrm>
        </p:spPr>
        <p:txBody>
          <a:bodyPr/>
          <a:lstStyle/>
          <a:p>
            <a:pPr marL="442804" lvl="1" indent="-328532"/>
            <a:r>
              <a:rPr lang="en-GB" sz="3200" smtClean="0"/>
              <a:t>Structural Elements</a:t>
            </a:r>
          </a:p>
          <a:p>
            <a:pPr marL="442804" lvl="1" indent="-328532"/>
            <a:r>
              <a:rPr lang="en-GB" sz="3200" smtClean="0"/>
              <a:t>System families</a:t>
            </a:r>
          </a:p>
          <a:p>
            <a:pPr marL="442804" lvl="1" indent="-328532"/>
            <a:r>
              <a:rPr lang="en-GB" sz="3200" smtClean="0"/>
              <a:t>Wall, Floor (Slab), Continuous Footing</a:t>
            </a:r>
          </a:p>
          <a:p>
            <a:pPr marL="342774" lvl="1" indent="-228516">
              <a:buNone/>
            </a:pPr>
            <a:r>
              <a:rPr lang="en-GB" sz="6000" smtClean="0">
                <a:solidFill>
                  <a:schemeClr val="accent1"/>
                </a:solidFill>
              </a:rPr>
              <a:t>Lab 2-3</a:t>
            </a:r>
          </a:p>
          <a:p>
            <a:pPr marL="342774" lvl="1" indent="-228516"/>
            <a:r>
              <a:rPr lang="en-GB" smtClean="0"/>
              <a:t>Retrieve all structural elements from each of these system families</a:t>
            </a:r>
          </a:p>
          <a:p>
            <a:pPr marL="342774" lvl="1" indent="-228516"/>
            <a:r>
              <a:rPr lang="en-GB" smtClean="0"/>
              <a:t>Not all instances will have analytical model (user-definable!)</a:t>
            </a:r>
          </a:p>
        </p:txBody>
      </p:sp>
      <p:sp>
        <p:nvSpPr>
          <p:cNvPr id="5325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title"/>
          </p:nvPr>
        </p:nvSpPr>
        <p:spPr>
          <a:xfrm>
            <a:off x="319088" y="136525"/>
            <a:ext cx="7924800" cy="1143000"/>
          </a:xfrm>
          <a:noFill/>
        </p:spPr>
        <p:txBody>
          <a:bodyPr/>
          <a:lstStyle/>
          <a:p>
            <a:pPr eaLnBrk="1" hangingPunct="1"/>
            <a:r>
              <a:rPr lang="en-GB" smtClean="0"/>
              <a:t>Analytical Model</a:t>
            </a:r>
          </a:p>
        </p:txBody>
      </p:sp>
      <p:sp>
        <p:nvSpPr>
          <p:cNvPr id="54275" name="Rectangle 2"/>
          <p:cNvSpPr>
            <a:spLocks noGrp="1" noChangeArrowheads="1"/>
          </p:cNvSpPr>
          <p:nvPr>
            <p:ph idx="1"/>
          </p:nvPr>
        </p:nvSpPr>
        <p:spPr>
          <a:xfrm>
            <a:off x="277814" y="1393827"/>
            <a:ext cx="7785100" cy="4106877"/>
          </a:xfrm>
        </p:spPr>
        <p:txBody>
          <a:bodyPr/>
          <a:lstStyle/>
          <a:p>
            <a:pPr marL="342774" lvl="1" indent="-228516">
              <a:buNone/>
              <a:tabLst>
                <a:tab pos="3584839" algn="l"/>
              </a:tabLst>
            </a:pPr>
            <a:r>
              <a:rPr lang="en-GB" sz="3600" smtClean="0"/>
              <a:t>Abstract API base class</a:t>
            </a:r>
          </a:p>
          <a:p>
            <a:pPr marL="693483" lvl="2" indent="-236451">
              <a:tabLst>
                <a:tab pos="3584839" algn="l"/>
              </a:tabLst>
            </a:pPr>
            <a:r>
              <a:rPr lang="en-GB" sz="2400" smtClean="0"/>
              <a:t>AnalyticalModel</a:t>
            </a:r>
          </a:p>
          <a:p>
            <a:pPr marL="342774" lvl="1" indent="-228516">
              <a:buNone/>
              <a:tabLst>
                <a:tab pos="3584839" algn="l"/>
              </a:tabLst>
            </a:pPr>
            <a:r>
              <a:rPr lang="en-GB" sz="3600" smtClean="0"/>
              <a:t>Specific derived classes</a:t>
            </a:r>
          </a:p>
          <a:p>
            <a:pPr marL="693483" lvl="2" indent="-236451">
              <a:tabLst>
                <a:tab pos="3584839" algn="l"/>
              </a:tabLst>
            </a:pPr>
            <a:r>
              <a:rPr lang="en-GB" sz="2400" smtClean="0"/>
              <a:t>Wall	AnalyticalModelWall</a:t>
            </a:r>
          </a:p>
          <a:p>
            <a:pPr marL="693483" lvl="2" indent="-236451">
              <a:tabLst>
                <a:tab pos="3584839" algn="l"/>
              </a:tabLst>
            </a:pPr>
            <a:r>
              <a:rPr lang="en-GB" sz="2400" smtClean="0"/>
              <a:t>Floor	AnalyticalModelFloor</a:t>
            </a:r>
          </a:p>
          <a:p>
            <a:pPr marL="693483" lvl="2" indent="-236451">
              <a:tabLst>
                <a:tab pos="3584839" algn="l"/>
              </a:tabLst>
            </a:pPr>
            <a:r>
              <a:rPr lang="en-GB" sz="2400" smtClean="0"/>
              <a:t>Cont.Footing	AnalyticalModel3D</a:t>
            </a:r>
          </a:p>
          <a:p>
            <a:pPr marL="693483" lvl="2" indent="-236451">
              <a:tabLst>
                <a:tab pos="3584839" algn="l"/>
              </a:tabLst>
            </a:pPr>
            <a:r>
              <a:rPr lang="en-GB" sz="2400" smtClean="0"/>
              <a:t>Column, Framing	AnalyticalModelFrame</a:t>
            </a:r>
          </a:p>
          <a:p>
            <a:pPr marL="693483" lvl="2" indent="-236451">
              <a:tabLst>
                <a:tab pos="3584839" algn="l"/>
              </a:tabLst>
            </a:pPr>
            <a:r>
              <a:rPr lang="en-GB" sz="2400" smtClean="0"/>
              <a:t>Foundation	AnalyticalModelLocation</a:t>
            </a:r>
            <a:endParaRPr lang="en-GB" sz="4400" smtClean="0"/>
          </a:p>
        </p:txBody>
      </p:sp>
      <p:sp>
        <p:nvSpPr>
          <p:cNvPr id="5427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type="title"/>
          </p:nvPr>
        </p:nvSpPr>
        <p:spPr>
          <a:xfrm>
            <a:off x="319088" y="136525"/>
            <a:ext cx="7924800" cy="1143000"/>
          </a:xfrm>
          <a:noFill/>
        </p:spPr>
        <p:txBody>
          <a:bodyPr/>
          <a:lstStyle/>
          <a:p>
            <a:pPr eaLnBrk="1" hangingPunct="1"/>
            <a:r>
              <a:rPr lang="en-GB" smtClean="0"/>
              <a:t>Retrieve Analytical Walls</a:t>
            </a:r>
          </a:p>
        </p:txBody>
      </p:sp>
      <p:sp>
        <p:nvSpPr>
          <p:cNvPr id="55299" name="Rectangle 2"/>
          <p:cNvSpPr>
            <a:spLocks noGrp="1" noChangeArrowheads="1"/>
          </p:cNvSpPr>
          <p:nvPr>
            <p:ph idx="1"/>
          </p:nvPr>
        </p:nvSpPr>
        <p:spPr>
          <a:xfrm>
            <a:off x="277813" y="1158892"/>
            <a:ext cx="7966075" cy="4699000"/>
          </a:xfrm>
        </p:spPr>
        <p:txBody>
          <a:bodyPr/>
          <a:lstStyle/>
          <a:p>
            <a:pPr marL="342774" lvl="1" indent="-228516">
              <a:buNone/>
            </a:pPr>
            <a:r>
              <a:rPr lang="en-GB" smtClean="0"/>
              <a:t>Retrieve all Wall elements having an analytical model</a:t>
            </a:r>
          </a:p>
          <a:p>
            <a:pPr marL="1349573" lvl="4" indent="-228516">
              <a:spcBef>
                <a:spcPts val="0"/>
              </a:spcBef>
            </a:pPr>
            <a:endParaRPr lang="en-GB" sz="1400" smtClean="0"/>
          </a:p>
          <a:p>
            <a:pPr marL="1349573" lvl="4" indent="-228516">
              <a:spcBef>
                <a:spcPts val="0"/>
              </a:spcBef>
            </a:pPr>
            <a:r>
              <a:rPr lang="en-GB" sz="1400" smtClean="0"/>
              <a:t>Dim elems As ElementSet = revitApp.Create.NewElementSet</a:t>
            </a:r>
          </a:p>
          <a:p>
            <a:pPr marL="1349573" lvl="4" indent="-228516">
              <a:spcBef>
                <a:spcPts val="0"/>
              </a:spcBef>
            </a:pPr>
            <a:r>
              <a:rPr lang="en-GB" sz="1400" smtClean="0"/>
              <a:t>Dim iter As IEnumerator = revitApp.ActiveDocument.Elements</a:t>
            </a:r>
          </a:p>
          <a:p>
            <a:pPr marL="1349573" lvl="4" indent="-228516">
              <a:spcBef>
                <a:spcPts val="0"/>
              </a:spcBef>
            </a:pPr>
            <a:r>
              <a:rPr lang="en-GB" sz="1400" smtClean="0"/>
              <a:t>Do While (iter.MoveNext())</a:t>
            </a:r>
          </a:p>
          <a:p>
            <a:pPr marL="1349573" lvl="4" indent="-228516">
              <a:spcBef>
                <a:spcPts val="0"/>
              </a:spcBef>
            </a:pPr>
            <a:r>
              <a:rPr lang="en-GB" sz="1400" smtClean="0"/>
              <a:t>  Dim elem As Revit.Element = iter.Current</a:t>
            </a:r>
          </a:p>
          <a:p>
            <a:pPr marL="1349573" lvl="4" indent="-228516">
              <a:spcBef>
                <a:spcPts val="0"/>
              </a:spcBef>
            </a:pPr>
            <a:r>
              <a:rPr lang="en-GB" sz="1400" smtClean="0"/>
              <a:t>  If TypeOf elem Is </a:t>
            </a:r>
            <a:r>
              <a:rPr lang="en-GB" sz="1400" smtClean="0">
                <a:solidFill>
                  <a:srgbClr val="C00000"/>
                </a:solidFill>
              </a:rPr>
              <a:t>Wall</a:t>
            </a:r>
            <a:r>
              <a:rPr lang="en-GB" sz="1400" smtClean="0"/>
              <a:t> Then</a:t>
            </a:r>
          </a:p>
          <a:p>
            <a:pPr marL="1349573" lvl="4" indent="-228516">
              <a:spcBef>
                <a:spcPts val="0"/>
              </a:spcBef>
            </a:pPr>
            <a:r>
              <a:rPr lang="en-GB" sz="1400" smtClean="0"/>
              <a:t>    Dim w As Wall = elem</a:t>
            </a:r>
          </a:p>
          <a:p>
            <a:pPr marL="1349573" lvl="4" indent="-228516">
              <a:spcBef>
                <a:spcPts val="0"/>
              </a:spcBef>
            </a:pPr>
            <a:r>
              <a:rPr lang="en-GB" sz="1400" smtClean="0"/>
              <a:t>    Dim anaMod As AnalyticalModel</a:t>
            </a:r>
          </a:p>
          <a:p>
            <a:pPr marL="1349573" lvl="4" indent="-228516">
              <a:spcBef>
                <a:spcPts val="0"/>
              </a:spcBef>
            </a:pPr>
            <a:r>
              <a:rPr lang="en-GB" sz="1400" smtClean="0"/>
              <a:t>    Try</a:t>
            </a:r>
          </a:p>
          <a:p>
            <a:pPr marL="1349573" lvl="4" indent="-228516">
              <a:spcBef>
                <a:spcPts val="0"/>
              </a:spcBef>
            </a:pPr>
            <a:r>
              <a:rPr lang="en-GB" sz="1400" smtClean="0"/>
              <a:t>      anaMod = w.</a:t>
            </a:r>
            <a:r>
              <a:rPr lang="en-GB" sz="1400" smtClean="0">
                <a:solidFill>
                  <a:srgbClr val="C00000"/>
                </a:solidFill>
              </a:rPr>
              <a:t>AnalyticalModel</a:t>
            </a:r>
          </a:p>
          <a:p>
            <a:pPr marL="1349573" lvl="4" indent="-228516">
              <a:spcBef>
                <a:spcPts val="0"/>
              </a:spcBef>
            </a:pPr>
            <a:r>
              <a:rPr lang="en-GB" sz="1400" smtClean="0"/>
              <a:t>      If Not anaMod Is Nothing Then</a:t>
            </a:r>
          </a:p>
          <a:p>
            <a:pPr marL="1349573" lvl="4" indent="-228516">
              <a:spcBef>
                <a:spcPts val="0"/>
              </a:spcBef>
            </a:pPr>
            <a:r>
              <a:rPr lang="en-GB" sz="1400" smtClean="0"/>
              <a:t>        elems.Insert(elem)</a:t>
            </a:r>
          </a:p>
          <a:p>
            <a:pPr marL="1349573" lvl="4" indent="-228516">
              <a:spcBef>
                <a:spcPts val="0"/>
              </a:spcBef>
            </a:pPr>
            <a:r>
              <a:rPr lang="en-GB" sz="1400" smtClean="0"/>
              <a:t>      End If</a:t>
            </a:r>
          </a:p>
          <a:p>
            <a:pPr marL="1349573" lvl="4" indent="-228516">
              <a:spcBef>
                <a:spcPts val="0"/>
              </a:spcBef>
            </a:pPr>
            <a:r>
              <a:rPr lang="en-GB" sz="1400" smtClean="0"/>
              <a:t>    Catch</a:t>
            </a:r>
          </a:p>
          <a:p>
            <a:pPr marL="1349573" lvl="4" indent="-228516">
              <a:spcBef>
                <a:spcPts val="0"/>
              </a:spcBef>
            </a:pPr>
            <a:r>
              <a:rPr lang="en-GB" sz="1400" smtClean="0"/>
              <a:t>    End Try</a:t>
            </a:r>
          </a:p>
          <a:p>
            <a:pPr marL="1349573" lvl="4" indent="-228516">
              <a:spcBef>
                <a:spcPts val="0"/>
              </a:spcBef>
            </a:pPr>
            <a:r>
              <a:rPr lang="en-GB" sz="1400" smtClean="0"/>
              <a:t>  End If</a:t>
            </a:r>
          </a:p>
          <a:p>
            <a:pPr marL="1349573" lvl="4" indent="-228516">
              <a:spcBef>
                <a:spcPts val="0"/>
              </a:spcBef>
            </a:pPr>
            <a:r>
              <a:rPr lang="en-GB" sz="1400" smtClean="0"/>
              <a:t>Loop</a:t>
            </a:r>
          </a:p>
          <a:p>
            <a:pPr marL="1349573" lvl="4" indent="-228516">
              <a:spcBef>
                <a:spcPts val="0"/>
              </a:spcBef>
            </a:pPr>
            <a:endParaRPr lang="en-GB" sz="1400" smtClean="0"/>
          </a:p>
          <a:p>
            <a:pPr marL="342774" lvl="1" indent="-228516"/>
            <a:r>
              <a:rPr lang="en-GB" smtClean="0"/>
              <a:t>Same for </a:t>
            </a:r>
            <a:r>
              <a:rPr lang="en-GB" noProof="1" smtClean="0"/>
              <a:t>ContFooting</a:t>
            </a:r>
            <a:r>
              <a:rPr lang="en-US" smtClean="0"/>
              <a:t> elements</a:t>
            </a:r>
            <a:endParaRPr lang="en-GB" smtClean="0"/>
          </a:p>
        </p:txBody>
      </p:sp>
      <p:pic>
        <p:nvPicPr>
          <p:cNvPr id="55300" name="Picture 4" descr="lab-2-3-1"/>
          <p:cNvPicPr>
            <a:picLocks noChangeAspect="1" noChangeArrowheads="1"/>
          </p:cNvPicPr>
          <p:nvPr/>
        </p:nvPicPr>
        <p:blipFill>
          <a:blip r:embed="rId3"/>
          <a:srcRect/>
          <a:stretch>
            <a:fillRect/>
          </a:stretch>
        </p:blipFill>
        <p:spPr bwMode="auto">
          <a:xfrm>
            <a:off x="5424520" y="3000374"/>
            <a:ext cx="3648075" cy="1652587"/>
          </a:xfrm>
          <a:prstGeom prst="rect">
            <a:avLst/>
          </a:prstGeom>
          <a:noFill/>
          <a:ln w="9525">
            <a:noFill/>
            <a:miter lim="800000"/>
            <a:headEnd/>
            <a:tailEnd/>
          </a:ln>
        </p:spPr>
      </p:pic>
      <p:pic>
        <p:nvPicPr>
          <p:cNvPr id="55301" name="Picture 5" descr="lab-2-3-3"/>
          <p:cNvPicPr>
            <a:picLocks noChangeAspect="1" noChangeArrowheads="1"/>
          </p:cNvPicPr>
          <p:nvPr/>
        </p:nvPicPr>
        <p:blipFill>
          <a:blip r:embed="rId4"/>
          <a:srcRect/>
          <a:stretch>
            <a:fillRect/>
          </a:stretch>
        </p:blipFill>
        <p:spPr bwMode="auto">
          <a:xfrm>
            <a:off x="5690706" y="4857760"/>
            <a:ext cx="3122613" cy="1058862"/>
          </a:xfrm>
          <a:prstGeom prst="rect">
            <a:avLst/>
          </a:prstGeom>
          <a:noFill/>
          <a:ln w="9525">
            <a:noFill/>
            <a:miter lim="800000"/>
            <a:headEnd/>
            <a:tailEnd/>
          </a:ln>
        </p:spPr>
      </p:pic>
      <p:sp>
        <p:nvSpPr>
          <p:cNvPr id="55302"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title"/>
          </p:nvPr>
        </p:nvSpPr>
        <p:spPr>
          <a:xfrm>
            <a:off x="319088" y="136525"/>
            <a:ext cx="7924800" cy="1143000"/>
          </a:xfrm>
          <a:noFill/>
        </p:spPr>
        <p:txBody>
          <a:bodyPr/>
          <a:lstStyle/>
          <a:p>
            <a:pPr eaLnBrk="1" hangingPunct="1"/>
            <a:r>
              <a:rPr lang="en-GB" smtClean="0"/>
              <a:t>Retrieve Analytical Floors</a:t>
            </a:r>
          </a:p>
        </p:txBody>
      </p:sp>
      <p:sp>
        <p:nvSpPr>
          <p:cNvPr id="56323" name="Rectangle 2"/>
          <p:cNvSpPr>
            <a:spLocks noGrp="1" noChangeArrowheads="1"/>
          </p:cNvSpPr>
          <p:nvPr>
            <p:ph idx="1"/>
          </p:nvPr>
        </p:nvSpPr>
        <p:spPr>
          <a:xfrm>
            <a:off x="277813" y="1393827"/>
            <a:ext cx="8580467" cy="4178315"/>
          </a:xfrm>
        </p:spPr>
        <p:txBody>
          <a:bodyPr/>
          <a:lstStyle/>
          <a:p>
            <a:pPr marL="342774" lvl="1" indent="-228516">
              <a:lnSpc>
                <a:spcPct val="90000"/>
              </a:lnSpc>
              <a:buNone/>
            </a:pPr>
            <a:r>
              <a:rPr lang="en-GB" smtClean="0"/>
              <a:t>Retrieve all Floor elements having a non-empty analytical model</a:t>
            </a:r>
          </a:p>
          <a:p>
            <a:pPr marL="1349573" lvl="4" indent="-228516">
              <a:lnSpc>
                <a:spcPct val="90000"/>
              </a:lnSpc>
              <a:spcBef>
                <a:spcPts val="0"/>
              </a:spcBef>
            </a:pPr>
            <a:endParaRPr lang="en-GB" sz="1200" smtClean="0"/>
          </a:p>
          <a:p>
            <a:pPr marL="1349573" lvl="4" indent="-228516">
              <a:lnSpc>
                <a:spcPct val="90000"/>
              </a:lnSpc>
              <a:spcBef>
                <a:spcPts val="0"/>
              </a:spcBef>
            </a:pPr>
            <a:r>
              <a:rPr lang="en-GB" sz="1200" smtClean="0"/>
              <a:t>Dim elems As ElementSet = revitApp.Create.NewElementSet</a:t>
            </a:r>
          </a:p>
          <a:p>
            <a:pPr marL="1349573" lvl="4" indent="-228516">
              <a:lnSpc>
                <a:spcPct val="90000"/>
              </a:lnSpc>
              <a:spcBef>
                <a:spcPts val="0"/>
              </a:spcBef>
            </a:pPr>
            <a:r>
              <a:rPr lang="en-GB" sz="1200" smtClean="0"/>
              <a:t>Dim iter As IEnumerator = revitApp.ActiveDocument.Elements</a:t>
            </a:r>
          </a:p>
          <a:p>
            <a:pPr marL="1349573" lvl="4" indent="-228516">
              <a:lnSpc>
                <a:spcPct val="90000"/>
              </a:lnSpc>
              <a:spcBef>
                <a:spcPts val="0"/>
              </a:spcBef>
            </a:pPr>
            <a:r>
              <a:rPr lang="en-GB" sz="1200" smtClean="0"/>
              <a:t>Do While (iter.MoveNext())</a:t>
            </a:r>
          </a:p>
          <a:p>
            <a:pPr marL="1349573" lvl="4" indent="-228516">
              <a:lnSpc>
                <a:spcPct val="90000"/>
              </a:lnSpc>
              <a:spcBef>
                <a:spcPts val="0"/>
              </a:spcBef>
            </a:pPr>
            <a:r>
              <a:rPr lang="en-GB" sz="1200" smtClean="0"/>
              <a:t>  Dim elem As Revit.Element = iter.Current</a:t>
            </a:r>
          </a:p>
          <a:p>
            <a:pPr marL="1349573" lvl="4" indent="-228516">
              <a:lnSpc>
                <a:spcPct val="90000"/>
              </a:lnSpc>
              <a:spcBef>
                <a:spcPts val="0"/>
              </a:spcBef>
            </a:pPr>
            <a:r>
              <a:rPr lang="en-GB" sz="1200" smtClean="0"/>
              <a:t>  If TypeOf elem Is </a:t>
            </a:r>
            <a:r>
              <a:rPr lang="en-GB" sz="1200" smtClean="0">
                <a:solidFill>
                  <a:srgbClr val="C00000"/>
                </a:solidFill>
              </a:rPr>
              <a:t>Floor</a:t>
            </a:r>
            <a:r>
              <a:rPr lang="en-GB" sz="1200" smtClean="0"/>
              <a:t> Then</a:t>
            </a:r>
          </a:p>
          <a:p>
            <a:pPr marL="1349573" lvl="4" indent="-228516">
              <a:lnSpc>
                <a:spcPct val="90000"/>
              </a:lnSpc>
              <a:spcBef>
                <a:spcPts val="0"/>
              </a:spcBef>
            </a:pPr>
            <a:r>
              <a:rPr lang="en-GB" sz="1200" smtClean="0"/>
              <a:t>    Dim f As Floor = elem</a:t>
            </a:r>
          </a:p>
          <a:p>
            <a:pPr marL="1349573" lvl="4" indent="-228516">
              <a:lnSpc>
                <a:spcPct val="90000"/>
              </a:lnSpc>
              <a:spcBef>
                <a:spcPts val="0"/>
              </a:spcBef>
            </a:pPr>
            <a:r>
              <a:rPr lang="en-GB" sz="1200" smtClean="0"/>
              <a:t>    Dim anaMod As AnalyticalModel</a:t>
            </a:r>
          </a:p>
          <a:p>
            <a:pPr marL="1349573" lvl="4" indent="-228516">
              <a:lnSpc>
                <a:spcPct val="90000"/>
              </a:lnSpc>
              <a:spcBef>
                <a:spcPts val="0"/>
              </a:spcBef>
            </a:pPr>
            <a:r>
              <a:rPr lang="en-GB" sz="1200" smtClean="0"/>
              <a:t>    Try</a:t>
            </a:r>
          </a:p>
          <a:p>
            <a:pPr marL="1349573" lvl="4" indent="-228516">
              <a:lnSpc>
                <a:spcPct val="90000"/>
              </a:lnSpc>
              <a:spcBef>
                <a:spcPts val="0"/>
              </a:spcBef>
            </a:pPr>
            <a:r>
              <a:rPr lang="en-GB" sz="1200" smtClean="0"/>
              <a:t>      anaMod = f.</a:t>
            </a:r>
            <a:r>
              <a:rPr lang="en-GB" sz="1200" smtClean="0">
                <a:solidFill>
                  <a:srgbClr val="C00000"/>
                </a:solidFill>
              </a:rPr>
              <a:t>AnalyticalModel</a:t>
            </a:r>
          </a:p>
          <a:p>
            <a:pPr marL="1349573" lvl="4" indent="-228516">
              <a:lnSpc>
                <a:spcPct val="90000"/>
              </a:lnSpc>
              <a:spcBef>
                <a:spcPts val="0"/>
              </a:spcBef>
            </a:pPr>
            <a:r>
              <a:rPr lang="en-GB" sz="1200" smtClean="0"/>
              <a:t>      If Not anaMod Is Nothing Then</a:t>
            </a:r>
          </a:p>
          <a:p>
            <a:pPr marL="1349573" lvl="4" indent="-228516">
              <a:lnSpc>
                <a:spcPct val="90000"/>
              </a:lnSpc>
              <a:spcBef>
                <a:spcPts val="0"/>
              </a:spcBef>
            </a:pPr>
            <a:r>
              <a:rPr lang="en-GB" sz="1200" smtClean="0"/>
              <a:t>        ' For non-structural floors</a:t>
            </a:r>
          </a:p>
          <a:p>
            <a:pPr marL="1349573" lvl="4" indent="-228516">
              <a:lnSpc>
                <a:spcPct val="90000"/>
              </a:lnSpc>
              <a:spcBef>
                <a:spcPts val="0"/>
              </a:spcBef>
            </a:pPr>
            <a:r>
              <a:rPr lang="en-GB" sz="1200" smtClean="0"/>
              <a:t>        '  anaMod is NOT Nothing, but it IS empty!</a:t>
            </a:r>
          </a:p>
          <a:p>
            <a:pPr marL="1349573" lvl="4" indent="-228516">
              <a:lnSpc>
                <a:spcPct val="90000"/>
              </a:lnSpc>
              <a:spcBef>
                <a:spcPts val="0"/>
              </a:spcBef>
            </a:pPr>
            <a:r>
              <a:rPr lang="en-GB" sz="1200" smtClean="0"/>
              <a:t>        Dim floorAnaMod As AnalyticalModelFloor = anaMod</a:t>
            </a:r>
          </a:p>
          <a:p>
            <a:pPr marL="1349573" lvl="4" indent="-228516">
              <a:lnSpc>
                <a:spcPct val="90000"/>
              </a:lnSpc>
              <a:spcBef>
                <a:spcPts val="0"/>
              </a:spcBef>
            </a:pPr>
            <a:r>
              <a:rPr lang="en-GB" sz="1200" smtClean="0"/>
              <a:t>        If floorAnaMod.</a:t>
            </a:r>
            <a:r>
              <a:rPr lang="en-GB" sz="1200" smtClean="0">
                <a:solidFill>
                  <a:srgbClr val="C00000"/>
                </a:solidFill>
              </a:rPr>
              <a:t>Curves.Size</a:t>
            </a:r>
            <a:r>
              <a:rPr lang="en-GB" sz="1200" smtClean="0"/>
              <a:t> &gt; 0 Then</a:t>
            </a:r>
          </a:p>
          <a:p>
            <a:pPr marL="1349573" lvl="4" indent="-228516">
              <a:lnSpc>
                <a:spcPct val="90000"/>
              </a:lnSpc>
              <a:spcBef>
                <a:spcPts val="0"/>
              </a:spcBef>
            </a:pPr>
            <a:r>
              <a:rPr lang="en-GB" sz="1200" smtClean="0"/>
              <a:t>          elems.Insert(elem)</a:t>
            </a:r>
          </a:p>
          <a:p>
            <a:pPr marL="1349573" lvl="4" indent="-228516">
              <a:lnSpc>
                <a:spcPct val="90000"/>
              </a:lnSpc>
              <a:spcBef>
                <a:spcPts val="0"/>
              </a:spcBef>
            </a:pPr>
            <a:r>
              <a:rPr lang="en-GB" sz="1200" smtClean="0"/>
              <a:t>        End If</a:t>
            </a:r>
          </a:p>
          <a:p>
            <a:pPr marL="1349573" lvl="4" indent="-228516">
              <a:lnSpc>
                <a:spcPct val="90000"/>
              </a:lnSpc>
              <a:spcBef>
                <a:spcPts val="0"/>
              </a:spcBef>
            </a:pPr>
            <a:r>
              <a:rPr lang="en-GB" sz="1200" smtClean="0"/>
              <a:t>      End If</a:t>
            </a:r>
          </a:p>
          <a:p>
            <a:pPr marL="1349573" lvl="4" indent="-228516">
              <a:lnSpc>
                <a:spcPct val="90000"/>
              </a:lnSpc>
              <a:spcBef>
                <a:spcPts val="0"/>
              </a:spcBef>
            </a:pPr>
            <a:r>
              <a:rPr lang="en-GB" sz="1200" smtClean="0"/>
              <a:t>    Catch</a:t>
            </a:r>
          </a:p>
          <a:p>
            <a:pPr marL="1349573" lvl="4" indent="-228516">
              <a:lnSpc>
                <a:spcPct val="90000"/>
              </a:lnSpc>
              <a:spcBef>
                <a:spcPts val="0"/>
              </a:spcBef>
            </a:pPr>
            <a:r>
              <a:rPr lang="en-GB" sz="1200" smtClean="0"/>
              <a:t>    End Try</a:t>
            </a:r>
          </a:p>
          <a:p>
            <a:pPr marL="1349573" lvl="4" indent="-228516">
              <a:lnSpc>
                <a:spcPct val="90000"/>
              </a:lnSpc>
              <a:spcBef>
                <a:spcPts val="0"/>
              </a:spcBef>
            </a:pPr>
            <a:r>
              <a:rPr lang="en-GB" sz="1200" smtClean="0"/>
              <a:t>  End If</a:t>
            </a:r>
          </a:p>
          <a:p>
            <a:pPr marL="1349573" lvl="4" indent="-228516">
              <a:lnSpc>
                <a:spcPct val="90000"/>
              </a:lnSpc>
              <a:spcBef>
                <a:spcPts val="0"/>
              </a:spcBef>
            </a:pPr>
            <a:r>
              <a:rPr lang="en-GB" sz="1200" smtClean="0"/>
              <a:t>Loop</a:t>
            </a:r>
          </a:p>
        </p:txBody>
      </p:sp>
      <p:pic>
        <p:nvPicPr>
          <p:cNvPr id="56324" name="Picture 4" descr="lab-2-3-2"/>
          <p:cNvPicPr>
            <a:picLocks noChangeAspect="1" noChangeArrowheads="1"/>
          </p:cNvPicPr>
          <p:nvPr/>
        </p:nvPicPr>
        <p:blipFill>
          <a:blip r:embed="rId3"/>
          <a:srcRect/>
          <a:stretch>
            <a:fillRect/>
          </a:stretch>
        </p:blipFill>
        <p:spPr bwMode="auto">
          <a:xfrm>
            <a:off x="4200555" y="4572008"/>
            <a:ext cx="4657725" cy="1555750"/>
          </a:xfrm>
          <a:prstGeom prst="rect">
            <a:avLst/>
          </a:prstGeom>
          <a:noFill/>
          <a:ln w="9525">
            <a:noFill/>
            <a:miter lim="800000"/>
            <a:headEnd/>
            <a:tailEnd/>
          </a:ln>
        </p:spPr>
      </p:pic>
      <p:sp>
        <p:nvSpPr>
          <p:cNvPr id="56325"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title"/>
          </p:nvPr>
        </p:nvSpPr>
        <p:spPr>
          <a:xfrm>
            <a:off x="319088" y="136525"/>
            <a:ext cx="7924800" cy="1143000"/>
          </a:xfrm>
          <a:noFill/>
        </p:spPr>
        <p:txBody>
          <a:bodyPr/>
          <a:lstStyle/>
          <a:p>
            <a:pPr eaLnBrk="1" hangingPunct="1"/>
            <a:r>
              <a:rPr lang="en-GB" smtClean="0"/>
              <a:t>Analytical Model</a:t>
            </a:r>
          </a:p>
        </p:txBody>
      </p:sp>
      <p:sp>
        <p:nvSpPr>
          <p:cNvPr id="57347" name="Rectangle 2"/>
          <p:cNvSpPr>
            <a:spLocks noGrp="1" noChangeArrowheads="1"/>
          </p:cNvSpPr>
          <p:nvPr>
            <p:ph idx="1"/>
          </p:nvPr>
        </p:nvSpPr>
        <p:spPr>
          <a:xfrm>
            <a:off x="277813" y="1393827"/>
            <a:ext cx="8758238" cy="2892431"/>
          </a:xfrm>
        </p:spPr>
        <p:txBody>
          <a:bodyPr/>
          <a:lstStyle/>
          <a:p>
            <a:pPr marL="442804" lvl="1" indent="-328532"/>
            <a:r>
              <a:rPr lang="en-GB" sz="3200" smtClean="0"/>
              <a:t>Investigate geometry contained in model</a:t>
            </a:r>
          </a:p>
          <a:p>
            <a:pPr marL="342774" lvl="1" indent="-228516">
              <a:buNone/>
            </a:pPr>
            <a:r>
              <a:rPr lang="en-GB" sz="6000" smtClean="0">
                <a:solidFill>
                  <a:schemeClr val="accent1"/>
                </a:solidFill>
              </a:rPr>
              <a:t>Lab 3</a:t>
            </a:r>
          </a:p>
          <a:p>
            <a:pPr marL="442804" lvl="1" indent="-328532"/>
            <a:r>
              <a:rPr lang="en-GB" sz="2600" smtClean="0"/>
              <a:t>Retrieve detailed analytical model geometry for selected elements, depending on the family and/or category</a:t>
            </a:r>
          </a:p>
        </p:txBody>
      </p:sp>
      <p:sp>
        <p:nvSpPr>
          <p:cNvPr id="5734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Grp="1" noChangeArrowheads="1"/>
          </p:cNvSpPr>
          <p:nvPr>
            <p:ph type="title"/>
          </p:nvPr>
        </p:nvSpPr>
        <p:spPr>
          <a:xfrm>
            <a:off x="319088" y="136525"/>
            <a:ext cx="7924800" cy="1143000"/>
          </a:xfrm>
          <a:noFill/>
        </p:spPr>
        <p:txBody>
          <a:bodyPr/>
          <a:lstStyle/>
          <a:p>
            <a:pPr eaLnBrk="1" hangingPunct="1"/>
            <a:r>
              <a:rPr lang="en-GB" smtClean="0"/>
              <a:t>Retrieve Analytical Model</a:t>
            </a:r>
          </a:p>
        </p:txBody>
      </p:sp>
      <p:sp>
        <p:nvSpPr>
          <p:cNvPr id="58371" name="Rectangle 2"/>
          <p:cNvSpPr>
            <a:spLocks noGrp="1" noChangeArrowheads="1"/>
          </p:cNvSpPr>
          <p:nvPr>
            <p:ph idx="1"/>
          </p:nvPr>
        </p:nvSpPr>
        <p:spPr>
          <a:xfrm>
            <a:off x="277814" y="1412878"/>
            <a:ext cx="8509028" cy="4608513"/>
          </a:xfrm>
        </p:spPr>
        <p:txBody>
          <a:bodyPr/>
          <a:lstStyle/>
          <a:p>
            <a:pPr marL="0" indent="0">
              <a:spcBef>
                <a:spcPts val="300"/>
              </a:spcBef>
            </a:pPr>
            <a:r>
              <a:rPr lang="en-GB" smtClean="0"/>
              <a:t>Iterate over selected elements</a:t>
            </a:r>
          </a:p>
          <a:p>
            <a:pPr marL="342774" lvl="1" indent="-228516">
              <a:spcBef>
                <a:spcPts val="300"/>
              </a:spcBef>
            </a:pPr>
            <a:r>
              <a:rPr lang="en-GB" smtClean="0"/>
              <a:t>Wall</a:t>
            </a:r>
          </a:p>
          <a:p>
            <a:pPr marL="342774" lvl="1" indent="-228516">
              <a:spcBef>
                <a:spcPts val="300"/>
              </a:spcBef>
            </a:pPr>
            <a:r>
              <a:rPr lang="en-GB" smtClean="0"/>
              <a:t>Floor</a:t>
            </a:r>
          </a:p>
          <a:p>
            <a:pPr marL="342774" lvl="1" indent="-228516">
              <a:spcBef>
                <a:spcPts val="300"/>
              </a:spcBef>
            </a:pPr>
            <a:r>
              <a:rPr lang="en-GB" noProof="1" smtClean="0"/>
              <a:t>ContFooting</a:t>
            </a:r>
            <a:endParaRPr lang="en-US" smtClean="0"/>
          </a:p>
          <a:p>
            <a:pPr marL="342774" lvl="1" indent="-228516">
              <a:spcBef>
                <a:spcPts val="300"/>
              </a:spcBef>
            </a:pPr>
            <a:r>
              <a:rPr lang="en-US" noProof="1" smtClean="0"/>
              <a:t>FamilyInstance</a:t>
            </a:r>
            <a:r>
              <a:rPr lang="en-US" smtClean="0"/>
              <a:t> with category </a:t>
            </a:r>
          </a:p>
          <a:p>
            <a:pPr marL="685546" lvl="2" indent="-228516">
              <a:spcBef>
                <a:spcPts val="300"/>
              </a:spcBef>
            </a:pPr>
            <a:r>
              <a:rPr lang="en-GB" smtClean="0"/>
              <a:t>OST_StructuralColumns</a:t>
            </a:r>
          </a:p>
          <a:p>
            <a:pPr marL="685546" lvl="2" indent="-228516">
              <a:spcBef>
                <a:spcPts val="0"/>
              </a:spcBef>
            </a:pPr>
            <a:r>
              <a:rPr lang="en-GB" smtClean="0"/>
              <a:t>OST_StructuralFraming</a:t>
            </a:r>
          </a:p>
          <a:p>
            <a:pPr marL="685546" lvl="2" indent="-228516">
              <a:spcBef>
                <a:spcPts val="0"/>
              </a:spcBef>
            </a:pPr>
            <a:r>
              <a:rPr lang="en-GB" smtClean="0"/>
              <a:t>OST_StructuralFoundation</a:t>
            </a:r>
          </a:p>
          <a:p>
            <a:pPr marL="0" indent="0">
              <a:spcBef>
                <a:spcPts val="300"/>
              </a:spcBef>
            </a:pPr>
            <a:r>
              <a:rPr lang="en-GB" smtClean="0"/>
              <a:t>Get </a:t>
            </a:r>
            <a:r>
              <a:rPr lang="en-GB" noProof="1" smtClean="0"/>
              <a:t>AnalyticalModel</a:t>
            </a:r>
            <a:r>
              <a:rPr lang="en-US" smtClean="0"/>
              <a:t> and list</a:t>
            </a:r>
          </a:p>
          <a:p>
            <a:pPr marL="342774" lvl="1" indent="-228516">
              <a:spcBef>
                <a:spcPts val="300"/>
              </a:spcBef>
            </a:pPr>
            <a:r>
              <a:rPr lang="en-US" smtClean="0"/>
              <a:t>Curves </a:t>
            </a:r>
          </a:p>
          <a:p>
            <a:pPr marL="342774" lvl="1" indent="-228516">
              <a:spcBef>
                <a:spcPts val="300"/>
              </a:spcBef>
            </a:pPr>
            <a:r>
              <a:rPr lang="en-US" smtClean="0"/>
              <a:t>Support data – cf. AnalyticalSupportData_Info SDK sample</a:t>
            </a:r>
            <a:endParaRPr lang="en-GB" smtClean="0"/>
          </a:p>
        </p:txBody>
      </p:sp>
      <p:sp>
        <p:nvSpPr>
          <p:cNvPr id="58372"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pic>
        <p:nvPicPr>
          <p:cNvPr id="5" name="Picture 4" descr="supportData.png"/>
          <p:cNvPicPr>
            <a:picLocks noChangeAspect="1"/>
          </p:cNvPicPr>
          <p:nvPr/>
        </p:nvPicPr>
        <p:blipFill>
          <a:blip r:embed="rId3"/>
          <a:stretch>
            <a:fillRect/>
          </a:stretch>
        </p:blipFill>
        <p:spPr>
          <a:xfrm>
            <a:off x="5747980" y="2214554"/>
            <a:ext cx="3038862" cy="1853188"/>
          </a:xfrm>
          <a:prstGeom prst="rect">
            <a:avLst/>
          </a:prstGeom>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title"/>
          </p:nvPr>
        </p:nvSpPr>
        <p:spPr>
          <a:xfrm>
            <a:off x="319088" y="136525"/>
            <a:ext cx="7924800" cy="1143000"/>
          </a:xfrm>
          <a:noFill/>
        </p:spPr>
        <p:txBody>
          <a:bodyPr/>
          <a:lstStyle/>
          <a:p>
            <a:pPr eaLnBrk="1" hangingPunct="1"/>
            <a:r>
              <a:rPr lang="en-GB" smtClean="0"/>
              <a:t>Retrieve Analytical Model</a:t>
            </a:r>
          </a:p>
        </p:txBody>
      </p:sp>
      <p:sp>
        <p:nvSpPr>
          <p:cNvPr id="59395" name="Rectangle 2"/>
          <p:cNvSpPr>
            <a:spLocks noGrp="1" noChangeArrowheads="1"/>
          </p:cNvSpPr>
          <p:nvPr>
            <p:ph idx="1"/>
          </p:nvPr>
        </p:nvSpPr>
        <p:spPr>
          <a:xfrm>
            <a:off x="277814" y="1412878"/>
            <a:ext cx="7823200" cy="4608513"/>
          </a:xfrm>
        </p:spPr>
        <p:txBody>
          <a:bodyPr/>
          <a:lstStyle/>
          <a:p>
            <a:pPr marL="342774" lvl="1" indent="-228516">
              <a:buNone/>
            </a:pPr>
            <a:endParaRPr lang="en-GB" sz="2600" smtClean="0"/>
          </a:p>
        </p:txBody>
      </p:sp>
      <p:pic>
        <p:nvPicPr>
          <p:cNvPr id="59396" name="Picture 5" descr="lab-3-1"/>
          <p:cNvPicPr>
            <a:picLocks noChangeAspect="1" noChangeArrowheads="1"/>
          </p:cNvPicPr>
          <p:nvPr/>
        </p:nvPicPr>
        <p:blipFill>
          <a:blip r:embed="rId3"/>
          <a:srcRect/>
          <a:stretch>
            <a:fillRect/>
          </a:stretch>
        </p:blipFill>
        <p:spPr bwMode="auto">
          <a:xfrm>
            <a:off x="5791200" y="1341438"/>
            <a:ext cx="3028950" cy="2076450"/>
          </a:xfrm>
          <a:prstGeom prst="rect">
            <a:avLst/>
          </a:prstGeom>
          <a:noFill/>
          <a:ln w="9525">
            <a:noFill/>
            <a:miter lim="800000"/>
            <a:headEnd/>
            <a:tailEnd/>
          </a:ln>
        </p:spPr>
      </p:pic>
      <p:pic>
        <p:nvPicPr>
          <p:cNvPr id="59397" name="Picture 10" descr="lab-3-2"/>
          <p:cNvPicPr>
            <a:picLocks noChangeAspect="1" noChangeArrowheads="1"/>
          </p:cNvPicPr>
          <p:nvPr/>
        </p:nvPicPr>
        <p:blipFill>
          <a:blip r:embed="rId4"/>
          <a:srcRect/>
          <a:stretch>
            <a:fillRect/>
          </a:stretch>
        </p:blipFill>
        <p:spPr bwMode="auto">
          <a:xfrm>
            <a:off x="287339" y="1325566"/>
            <a:ext cx="5256212" cy="1455737"/>
          </a:xfrm>
          <a:prstGeom prst="rect">
            <a:avLst/>
          </a:prstGeom>
          <a:noFill/>
          <a:ln w="9525">
            <a:noFill/>
            <a:miter lim="800000"/>
            <a:headEnd/>
            <a:tailEnd/>
          </a:ln>
        </p:spPr>
      </p:pic>
      <p:pic>
        <p:nvPicPr>
          <p:cNvPr id="59398" name="Picture 9" descr="lab-3-3"/>
          <p:cNvPicPr>
            <a:picLocks noChangeAspect="1" noChangeArrowheads="1"/>
          </p:cNvPicPr>
          <p:nvPr/>
        </p:nvPicPr>
        <p:blipFill>
          <a:blip r:embed="rId5"/>
          <a:srcRect/>
          <a:stretch>
            <a:fillRect/>
          </a:stretch>
        </p:blipFill>
        <p:spPr bwMode="auto">
          <a:xfrm>
            <a:off x="755650" y="2420939"/>
            <a:ext cx="5073650" cy="1058862"/>
          </a:xfrm>
          <a:prstGeom prst="rect">
            <a:avLst/>
          </a:prstGeom>
          <a:noFill/>
          <a:ln w="9525">
            <a:noFill/>
            <a:miter lim="800000"/>
            <a:headEnd/>
            <a:tailEnd/>
          </a:ln>
        </p:spPr>
      </p:pic>
      <p:pic>
        <p:nvPicPr>
          <p:cNvPr id="59399" name="Picture 8" descr="lab-3-4"/>
          <p:cNvPicPr>
            <a:picLocks noChangeAspect="1" noChangeArrowheads="1"/>
          </p:cNvPicPr>
          <p:nvPr/>
        </p:nvPicPr>
        <p:blipFill>
          <a:blip r:embed="rId6"/>
          <a:srcRect/>
          <a:stretch>
            <a:fillRect/>
          </a:stretch>
        </p:blipFill>
        <p:spPr bwMode="auto">
          <a:xfrm>
            <a:off x="1258888" y="3141666"/>
            <a:ext cx="5257800" cy="1951037"/>
          </a:xfrm>
          <a:prstGeom prst="rect">
            <a:avLst/>
          </a:prstGeom>
          <a:noFill/>
          <a:ln w="9525">
            <a:noFill/>
            <a:miter lim="800000"/>
            <a:headEnd/>
            <a:tailEnd/>
          </a:ln>
        </p:spPr>
      </p:pic>
      <p:sp>
        <p:nvSpPr>
          <p:cNvPr id="59400" name="Text Box 11"/>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Link Labs</a:t>
            </a: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mtClean="0"/>
              <a:t>Structural Analysis Link</a:t>
            </a:r>
            <a:endParaRPr lang="en-GB"/>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19088" y="136525"/>
            <a:ext cx="7924800" cy="1143000"/>
          </a:xfrm>
        </p:spPr>
        <p:txBody>
          <a:bodyPr/>
          <a:lstStyle/>
          <a:p>
            <a:pPr eaLnBrk="1" hangingPunct="1"/>
            <a:r>
              <a:rPr lang="en-GB" dirty="0" smtClean="0"/>
              <a:t>Current Analysis Process</a:t>
            </a:r>
            <a:endParaRPr lang="en-GB" sz="4400" dirty="0" smtClean="0"/>
          </a:p>
        </p:txBody>
      </p:sp>
      <p:pic>
        <p:nvPicPr>
          <p:cNvPr id="8195" name="Picture 3" descr="current_process"/>
          <p:cNvPicPr>
            <a:picLocks noChangeAspect="1" noChangeArrowheads="1"/>
          </p:cNvPicPr>
          <p:nvPr/>
        </p:nvPicPr>
        <p:blipFill>
          <a:blip r:embed="rId3"/>
          <a:srcRect/>
          <a:stretch>
            <a:fillRect/>
          </a:stretch>
        </p:blipFill>
        <p:spPr bwMode="auto">
          <a:xfrm>
            <a:off x="479426" y="1058865"/>
            <a:ext cx="7405688" cy="5394325"/>
          </a:xfrm>
          <a:prstGeom prst="rect">
            <a:avLst/>
          </a:prstGeom>
          <a:noFill/>
          <a:ln w="9525">
            <a:noFill/>
            <a:miter lim="800000"/>
            <a:headEnd/>
            <a:tailEnd/>
          </a:ln>
        </p:spPr>
      </p:pic>
      <p:sp>
        <p:nvSpPr>
          <p:cNvPr id="819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GB" smtClean="0"/>
              <a:t>Structural Analysis Link</a:t>
            </a:r>
          </a:p>
        </p:txBody>
      </p:sp>
      <p:sp>
        <p:nvSpPr>
          <p:cNvPr id="60419" name="Rectangle 3"/>
          <p:cNvSpPr>
            <a:spLocks noGrp="1" noChangeArrowheads="1"/>
          </p:cNvSpPr>
          <p:nvPr>
            <p:ph idx="1"/>
          </p:nvPr>
        </p:nvSpPr>
        <p:spPr/>
        <p:txBody>
          <a:bodyPr/>
          <a:lstStyle/>
          <a:p>
            <a:pPr eaLnBrk="1" hangingPunct="1">
              <a:buFontTx/>
              <a:buNone/>
            </a:pPr>
            <a:r>
              <a:rPr lang="en-GB" smtClean="0"/>
              <a:t>Introduction</a:t>
            </a:r>
          </a:p>
          <a:p>
            <a:pPr eaLnBrk="1" hangingPunct="1">
              <a:buFontTx/>
              <a:buNone/>
            </a:pPr>
            <a:r>
              <a:rPr lang="en-GB" smtClean="0"/>
              <a:t>Export</a:t>
            </a:r>
          </a:p>
          <a:p>
            <a:pPr eaLnBrk="1" hangingPunct="1">
              <a:buFontTx/>
              <a:buNone/>
            </a:pPr>
            <a:r>
              <a:rPr lang="en-GB" smtClean="0"/>
              <a:t>Import</a:t>
            </a:r>
          </a:p>
          <a:p>
            <a:pPr eaLnBrk="1" hangingPunct="1">
              <a:buFontTx/>
              <a:buNone/>
            </a:pPr>
            <a:r>
              <a:rPr lang="en-GB" smtClean="0"/>
              <a:t>Practical Examples</a:t>
            </a:r>
          </a:p>
        </p:txBody>
      </p:sp>
      <p:pic>
        <p:nvPicPr>
          <p:cNvPr id="60420" name="Picture 5" descr="rslink-01"/>
          <p:cNvPicPr>
            <a:picLocks noChangeAspect="1" noChangeArrowheads="1"/>
          </p:cNvPicPr>
          <p:nvPr/>
        </p:nvPicPr>
        <p:blipFill>
          <a:blip r:embed="rId3"/>
          <a:srcRect/>
          <a:stretch>
            <a:fillRect/>
          </a:stretch>
        </p:blipFill>
        <p:spPr bwMode="auto">
          <a:xfrm>
            <a:off x="2014538" y="3860802"/>
            <a:ext cx="5581650" cy="2333625"/>
          </a:xfrm>
          <a:prstGeom prst="rect">
            <a:avLst/>
          </a:prstGeom>
          <a:noFill/>
          <a:ln w="9525">
            <a:noFill/>
            <a:miter lim="800000"/>
            <a:headEnd/>
            <a:tailEnd/>
          </a:ln>
        </p:spPr>
      </p:pic>
      <p:sp>
        <p:nvSpPr>
          <p:cNvPr id="60421"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RSLink</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GB" smtClean="0"/>
              <a:t>Analysis Link Introduction</a:t>
            </a:r>
          </a:p>
        </p:txBody>
      </p:sp>
      <p:sp>
        <p:nvSpPr>
          <p:cNvPr id="61443" name="Rectangle 3"/>
          <p:cNvSpPr>
            <a:spLocks noGrp="1" noChangeArrowheads="1"/>
          </p:cNvSpPr>
          <p:nvPr>
            <p:ph idx="1"/>
          </p:nvPr>
        </p:nvSpPr>
        <p:spPr>
          <a:xfrm>
            <a:off x="311782" y="1076259"/>
            <a:ext cx="8339454" cy="3638625"/>
          </a:xfrm>
        </p:spPr>
        <p:txBody>
          <a:bodyPr/>
          <a:lstStyle/>
          <a:p>
            <a:pPr eaLnBrk="1" hangingPunct="1">
              <a:buFontTx/>
              <a:buNone/>
            </a:pPr>
            <a:r>
              <a:rPr lang="en-GB" sz="2800" smtClean="0"/>
              <a:t>There are MANY ways in which the link can be designed</a:t>
            </a:r>
          </a:p>
          <a:p>
            <a:pPr eaLnBrk="1" hangingPunct="1">
              <a:buFontTx/>
              <a:buNone/>
            </a:pPr>
            <a:r>
              <a:rPr lang="en-GB" sz="2800" smtClean="0"/>
              <a:t>There are MANY implementation scenarios concerning</a:t>
            </a:r>
          </a:p>
          <a:p>
            <a:pPr lvl="1" eaLnBrk="1" hangingPunct="1"/>
            <a:r>
              <a:rPr lang="en-GB" sz="1600" smtClean="0"/>
              <a:t>Which structural elements are passed between the applications</a:t>
            </a:r>
          </a:p>
          <a:p>
            <a:pPr lvl="1" eaLnBrk="1" hangingPunct="1"/>
            <a:r>
              <a:rPr lang="en-GB" sz="1600" smtClean="0"/>
              <a:t>Which kind of model changes are automatically supported in either of them</a:t>
            </a:r>
          </a:p>
          <a:p>
            <a:pPr eaLnBrk="1" hangingPunct="1">
              <a:buFontTx/>
              <a:buNone/>
            </a:pPr>
            <a:r>
              <a:rPr lang="en-GB" sz="2800" smtClean="0"/>
              <a:t>It is up to the particular 3</a:t>
            </a:r>
            <a:r>
              <a:rPr lang="en-GB" sz="2800" baseline="30000" smtClean="0"/>
              <a:t>rd</a:t>
            </a:r>
            <a:r>
              <a:rPr lang="en-GB" sz="2800" smtClean="0"/>
              <a:t> party package and its implementer to design, code and document the link</a:t>
            </a:r>
          </a:p>
          <a:p>
            <a:pPr lvl="1" eaLnBrk="1" hangingPunct="1"/>
            <a:r>
              <a:rPr lang="en-GB" sz="1600" smtClean="0"/>
              <a:t>Revit Structure API provides the </a:t>
            </a:r>
            <a:r>
              <a:rPr lang="en-GB" sz="1600" b="1" u="sng" smtClean="0"/>
              <a:t>tools</a:t>
            </a:r>
            <a:r>
              <a:rPr lang="en-GB" sz="1600" smtClean="0"/>
              <a:t> to do this</a:t>
            </a:r>
          </a:p>
          <a:p>
            <a:pPr lvl="1" eaLnBrk="1" hangingPunct="1"/>
            <a:r>
              <a:rPr lang="en-GB" sz="1600" smtClean="0"/>
              <a:t>RST does not pre-determine the </a:t>
            </a:r>
            <a:r>
              <a:rPr lang="en-GB" sz="1600" b="1" u="sng" smtClean="0"/>
              <a:t>design</a:t>
            </a:r>
            <a:r>
              <a:rPr lang="en-GB" sz="1600" smtClean="0"/>
              <a:t> of the link application</a:t>
            </a:r>
            <a:endParaRPr lang="en-GB" sz="1200" smtClean="0"/>
          </a:p>
        </p:txBody>
      </p:sp>
      <p:sp>
        <p:nvSpPr>
          <p:cNvPr id="61444"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RSLink</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GB" smtClean="0"/>
              <a:t>Analysis Link Export</a:t>
            </a:r>
          </a:p>
        </p:txBody>
      </p:sp>
      <p:sp>
        <p:nvSpPr>
          <p:cNvPr id="62467" name="Rectangle 3"/>
          <p:cNvSpPr>
            <a:spLocks noGrp="1" noChangeArrowheads="1"/>
          </p:cNvSpPr>
          <p:nvPr>
            <p:ph idx="1"/>
          </p:nvPr>
        </p:nvSpPr>
        <p:spPr>
          <a:xfrm>
            <a:off x="311783" y="1076261"/>
            <a:ext cx="8724269" cy="3781501"/>
          </a:xfrm>
        </p:spPr>
        <p:txBody>
          <a:bodyPr/>
          <a:lstStyle/>
          <a:p>
            <a:pPr eaLnBrk="1" hangingPunct="1">
              <a:buFontTx/>
              <a:buNone/>
            </a:pPr>
            <a:r>
              <a:rPr lang="en-GB" sz="2400" smtClean="0"/>
              <a:t>Data export from Revit to 3</a:t>
            </a:r>
            <a:r>
              <a:rPr lang="en-GB" sz="2400" baseline="30000" smtClean="0"/>
              <a:t>rd</a:t>
            </a:r>
            <a:r>
              <a:rPr lang="en-GB" sz="2400" smtClean="0"/>
              <a:t> party A&amp;D application</a:t>
            </a:r>
          </a:p>
          <a:p>
            <a:pPr eaLnBrk="1" hangingPunct="1">
              <a:buFontTx/>
              <a:buNone/>
            </a:pPr>
            <a:r>
              <a:rPr lang="en-GB" sz="2400" smtClean="0"/>
              <a:t>Use a custom Revit external command to export relevant data</a:t>
            </a:r>
          </a:p>
          <a:p>
            <a:pPr lvl="1" eaLnBrk="1" hangingPunct="1"/>
            <a:r>
              <a:rPr lang="en-GB" sz="1600" smtClean="0"/>
              <a:t>App's native file/DB format </a:t>
            </a:r>
            <a:r>
              <a:rPr lang="en-GB" sz="1600" smtClean="0">
                <a:cs typeface="Arial" charset="0"/>
              </a:rPr>
              <a:t>—</a:t>
            </a:r>
            <a:r>
              <a:rPr lang="en-GB" sz="1600" smtClean="0"/>
              <a:t> typically proprietary</a:t>
            </a:r>
          </a:p>
          <a:p>
            <a:pPr lvl="1" eaLnBrk="1" hangingPunct="1"/>
            <a:r>
              <a:rPr lang="en-GB" sz="1600" smtClean="0"/>
              <a:t>App's neutral file/DB format </a:t>
            </a:r>
            <a:r>
              <a:rPr lang="en-GB" sz="1600" smtClean="0">
                <a:cs typeface="Arial" charset="0"/>
              </a:rPr>
              <a:t>—</a:t>
            </a:r>
            <a:r>
              <a:rPr lang="en-GB" sz="1600" smtClean="0"/>
              <a:t> typically public</a:t>
            </a:r>
          </a:p>
          <a:p>
            <a:pPr lvl="1" eaLnBrk="1" hangingPunct="1"/>
            <a:r>
              <a:rPr lang="en-GB" sz="1600" smtClean="0"/>
              <a:t>Public neutral file/DB format supported by the app</a:t>
            </a:r>
          </a:p>
          <a:p>
            <a:pPr lvl="1" eaLnBrk="1" hangingPunct="1"/>
            <a:r>
              <a:rPr lang="en-GB" sz="1600" smtClean="0"/>
              <a:t>Intermediate file/DB format purpose-designed for the link</a:t>
            </a:r>
          </a:p>
          <a:p>
            <a:pPr lvl="1" eaLnBrk="1" hangingPunct="1"/>
            <a:r>
              <a:rPr lang="en-GB" sz="1600" smtClean="0"/>
              <a:t>...</a:t>
            </a:r>
          </a:p>
          <a:p>
            <a:pPr>
              <a:spcBef>
                <a:spcPts val="1800"/>
              </a:spcBef>
            </a:pPr>
            <a:r>
              <a:rPr lang="en-GB" sz="2400" smtClean="0"/>
              <a:t>The choice depends on the combination of technical, functional, commercial and political requirements...</a:t>
            </a:r>
            <a:endParaRPr lang="en-GB" b="1" smtClean="0"/>
          </a:p>
        </p:txBody>
      </p:sp>
      <p:sp>
        <p:nvSpPr>
          <p:cNvPr id="6246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RSLink</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GB" smtClean="0"/>
              <a:t>Analysis Link Import</a:t>
            </a:r>
          </a:p>
        </p:txBody>
      </p:sp>
      <p:sp>
        <p:nvSpPr>
          <p:cNvPr id="63491" name="Rectangle 3"/>
          <p:cNvSpPr>
            <a:spLocks noGrp="1" noChangeArrowheads="1"/>
          </p:cNvSpPr>
          <p:nvPr>
            <p:ph idx="1"/>
          </p:nvPr>
        </p:nvSpPr>
        <p:spPr>
          <a:xfrm>
            <a:off x="311782" y="1076261"/>
            <a:ext cx="8339454" cy="3138559"/>
          </a:xfrm>
        </p:spPr>
        <p:txBody>
          <a:bodyPr/>
          <a:lstStyle/>
          <a:p>
            <a:pPr marL="358687" indent="-358687">
              <a:buFont typeface="Wingdings" pitchFamily="2" charset="2"/>
              <a:buChar char="§"/>
            </a:pPr>
            <a:r>
              <a:rPr lang="en-GB" sz="2800" smtClean="0"/>
              <a:t>Define another custom Revit external command</a:t>
            </a:r>
          </a:p>
          <a:p>
            <a:pPr marL="358687" indent="-358687">
              <a:buFont typeface="Wingdings" pitchFamily="2" charset="2"/>
              <a:buChar char="§"/>
            </a:pPr>
            <a:r>
              <a:rPr lang="en-GB" sz="2800" smtClean="0"/>
              <a:t>The choice of options and reasoning is basically the same as for the export</a:t>
            </a:r>
          </a:p>
          <a:p>
            <a:pPr marL="358687" indent="-358687">
              <a:buFont typeface="Wingdings" pitchFamily="2" charset="2"/>
              <a:buChar char="§"/>
            </a:pPr>
            <a:r>
              <a:rPr lang="en-GB" sz="2800" smtClean="0"/>
              <a:t>The chosen file format need not be the same as for the export, though typically it would be</a:t>
            </a:r>
          </a:p>
        </p:txBody>
      </p:sp>
      <p:sp>
        <p:nvSpPr>
          <p:cNvPr id="634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RSLink</a:t>
            </a: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GB" smtClean="0"/>
              <a:t>Practical Examples</a:t>
            </a:r>
          </a:p>
        </p:txBody>
      </p:sp>
      <p:sp>
        <p:nvSpPr>
          <p:cNvPr id="64515" name="Rectangle 3"/>
          <p:cNvSpPr>
            <a:spLocks noGrp="1" noChangeArrowheads="1"/>
          </p:cNvSpPr>
          <p:nvPr>
            <p:ph idx="1"/>
          </p:nvPr>
        </p:nvSpPr>
        <p:spPr>
          <a:xfrm>
            <a:off x="311782" y="1076259"/>
            <a:ext cx="8339454" cy="5067385"/>
          </a:xfrm>
        </p:spPr>
        <p:txBody>
          <a:bodyPr/>
          <a:lstStyle/>
          <a:p>
            <a:r>
              <a:rPr lang="en-GB" smtClean="0"/>
              <a:t>RSLink</a:t>
            </a:r>
          </a:p>
          <a:p>
            <a:pPr lvl="1"/>
            <a:r>
              <a:rPr lang="en-US" smtClean="0"/>
              <a:t>Simple demonstration application</a:t>
            </a:r>
            <a:endParaRPr lang="en-GB" smtClean="0"/>
          </a:p>
          <a:p>
            <a:r>
              <a:rPr lang="en-GB" smtClean="0"/>
              <a:t>MidasLink</a:t>
            </a:r>
          </a:p>
          <a:p>
            <a:pPr lvl="1"/>
            <a:r>
              <a:rPr lang="en-US" smtClean="0"/>
              <a:t>Simple but real</a:t>
            </a:r>
            <a:endParaRPr lang="en-GB" smtClean="0"/>
          </a:p>
          <a:p>
            <a:r>
              <a:rPr lang="en-GB" smtClean="0"/>
              <a:t>FireRating</a:t>
            </a:r>
          </a:p>
          <a:p>
            <a:pPr lvl="1"/>
            <a:r>
              <a:rPr lang="en-US" smtClean="0"/>
              <a:t>Minimal generic Revit </a:t>
            </a:r>
            <a:endParaRPr lang="en-GB" smtClean="0"/>
          </a:p>
          <a:p>
            <a:r>
              <a:rPr lang="en-GB" smtClean="0"/>
              <a:t>RDBLink</a:t>
            </a:r>
          </a:p>
          <a:p>
            <a:pPr lvl="1"/>
            <a:r>
              <a:rPr lang="en-US" smtClean="0"/>
              <a:t>Generic Revit BIM, not RST specific</a:t>
            </a:r>
            <a:endParaRPr lang="en-GB" smtClean="0"/>
          </a:p>
          <a:p>
            <a:r>
              <a:rPr lang="en-GB" smtClean="0"/>
              <a:t>Commercial Software</a:t>
            </a:r>
          </a:p>
        </p:txBody>
      </p:sp>
      <p:sp>
        <p:nvSpPr>
          <p:cNvPr id="6451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RSLink</a:t>
            </a: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GB" smtClean="0"/>
              <a:t>Practical Example</a:t>
            </a:r>
          </a:p>
        </p:txBody>
      </p:sp>
      <p:sp>
        <p:nvSpPr>
          <p:cNvPr id="64515" name="Rectangle 3"/>
          <p:cNvSpPr>
            <a:spLocks noGrp="1" noChangeArrowheads="1"/>
          </p:cNvSpPr>
          <p:nvPr>
            <p:ph idx="1"/>
          </p:nvPr>
        </p:nvSpPr>
        <p:spPr>
          <a:xfrm>
            <a:off x="311782" y="1076259"/>
            <a:ext cx="8339454" cy="5067385"/>
          </a:xfrm>
        </p:spPr>
        <p:txBody>
          <a:bodyPr/>
          <a:lstStyle/>
          <a:p>
            <a:pPr eaLnBrk="1" hangingPunct="1">
              <a:buFontTx/>
              <a:buNone/>
            </a:pPr>
            <a:r>
              <a:rPr lang="en-GB" sz="3200" smtClean="0"/>
              <a:t>AutoCAD </a:t>
            </a:r>
            <a:r>
              <a:rPr lang="en-GB" sz="3200" smtClean="0"/>
              <a:t>2009 </a:t>
            </a:r>
            <a:r>
              <a:rPr lang="en-GB" sz="3200" smtClean="0"/>
              <a:t>simulates A&amp;D 3</a:t>
            </a:r>
            <a:r>
              <a:rPr lang="en-GB" sz="3200" baseline="30000" smtClean="0"/>
              <a:t>rd</a:t>
            </a:r>
            <a:r>
              <a:rPr lang="en-GB" sz="3200" smtClean="0"/>
              <a:t> party app</a:t>
            </a:r>
          </a:p>
          <a:p>
            <a:pPr lvl="1" eaLnBrk="1" hangingPunct="1"/>
            <a:r>
              <a:rPr lang="en-GB" smtClean="0"/>
              <a:t>AutoCAD.NET API utilities used on the 'other' side</a:t>
            </a:r>
          </a:p>
          <a:p>
            <a:pPr lvl="1" eaLnBrk="1" hangingPunct="1"/>
            <a:r>
              <a:rPr lang="en-GB" smtClean="0"/>
              <a:t>Xdata used to store Revit Structure specific info on standard AutoCAD entities</a:t>
            </a:r>
          </a:p>
          <a:p>
            <a:pPr lvl="1" eaLnBrk="1" hangingPunct="1"/>
            <a:r>
              <a:rPr lang="en-GB" smtClean="0"/>
              <a:t>AutoCAD Dynamic Properties COM API used for the link-specific UI within AutoCAD</a:t>
            </a:r>
          </a:p>
          <a:p>
            <a:pPr eaLnBrk="1" hangingPunct="1">
              <a:buFontTx/>
              <a:buNone/>
            </a:pPr>
            <a:r>
              <a:rPr lang="en-GB" sz="3200" smtClean="0"/>
              <a:t>Intermediate, purpose designed XML</a:t>
            </a:r>
          </a:p>
          <a:p>
            <a:pPr lvl="1"/>
            <a:r>
              <a:rPr lang="en-GB" smtClean="0"/>
              <a:t>Used in both directions</a:t>
            </a:r>
          </a:p>
          <a:p>
            <a:pPr lvl="1" eaLnBrk="1" hangingPunct="1"/>
            <a:r>
              <a:rPr lang="en-GB" smtClean="0"/>
              <a:t>For simplicity, based on .NET SOAP serialization</a:t>
            </a:r>
          </a:p>
          <a:p>
            <a:pPr lvl="1" eaLnBrk="1" hangingPunct="1"/>
            <a:r>
              <a:rPr lang="en-GB" smtClean="0"/>
              <a:t>Custom .NET neutral classes utilized by both sides' export/import commands</a:t>
            </a:r>
          </a:p>
        </p:txBody>
      </p:sp>
      <p:sp>
        <p:nvSpPr>
          <p:cNvPr id="6451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RSLink</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en-GB" smtClean="0"/>
              <a:t>RSLink Modules</a:t>
            </a:r>
          </a:p>
        </p:txBody>
      </p:sp>
      <p:sp>
        <p:nvSpPr>
          <p:cNvPr id="65539" name="Rectangle 3"/>
          <p:cNvSpPr>
            <a:spLocks noGrp="1" noChangeArrowheads="1"/>
          </p:cNvSpPr>
          <p:nvPr>
            <p:ph idx="1"/>
          </p:nvPr>
        </p:nvSpPr>
        <p:spPr>
          <a:xfrm>
            <a:off x="311782" y="1076259"/>
            <a:ext cx="7760680" cy="5161126"/>
          </a:xfrm>
        </p:spPr>
        <p:txBody>
          <a:bodyPr/>
          <a:lstStyle/>
          <a:p>
            <a:pPr>
              <a:spcBef>
                <a:spcPts val="300"/>
              </a:spcBef>
            </a:pPr>
            <a:r>
              <a:rPr lang="en-GB" sz="2800" smtClean="0"/>
              <a:t>RSLink</a:t>
            </a:r>
          </a:p>
          <a:p>
            <a:pPr lvl="1">
              <a:spcBef>
                <a:spcPts val="300"/>
              </a:spcBef>
            </a:pPr>
            <a:r>
              <a:rPr lang="en-GB" smtClean="0"/>
              <a:t>Helper dll shared by both acad and revit client</a:t>
            </a:r>
          </a:p>
          <a:p>
            <a:pPr>
              <a:spcBef>
                <a:spcPts val="300"/>
              </a:spcBef>
            </a:pPr>
            <a:r>
              <a:rPr lang="en-GB" sz="2800" smtClean="0"/>
              <a:t>RSLinkRevitClient</a:t>
            </a:r>
          </a:p>
          <a:p>
            <a:pPr lvl="1">
              <a:spcBef>
                <a:spcPts val="300"/>
              </a:spcBef>
            </a:pPr>
            <a:r>
              <a:rPr lang="en-GB" smtClean="0"/>
              <a:t>Revit command implementations</a:t>
            </a:r>
          </a:p>
          <a:p>
            <a:pPr lvl="1">
              <a:spcBef>
                <a:spcPts val="0"/>
              </a:spcBef>
            </a:pPr>
            <a:r>
              <a:rPr lang="en-GB" noProof="1" smtClean="0"/>
              <a:t>RSLinkImport</a:t>
            </a:r>
            <a:r>
              <a:rPr lang="en-US" smtClean="0"/>
              <a:t>, </a:t>
            </a:r>
            <a:r>
              <a:rPr lang="en-US" noProof="1" smtClean="0"/>
              <a:t>RSLinkExport</a:t>
            </a:r>
            <a:endParaRPr lang="en-GB" smtClean="0"/>
          </a:p>
          <a:p>
            <a:pPr>
              <a:spcBef>
                <a:spcPts val="300"/>
              </a:spcBef>
            </a:pPr>
            <a:r>
              <a:rPr lang="en-GB" sz="2800" smtClean="0"/>
              <a:t>RSLinkRevitApp</a:t>
            </a:r>
          </a:p>
          <a:p>
            <a:pPr lvl="1">
              <a:spcBef>
                <a:spcPts val="300"/>
              </a:spcBef>
            </a:pPr>
            <a:r>
              <a:rPr lang="en-GB" smtClean="0"/>
              <a:t>Revit external application</a:t>
            </a:r>
          </a:p>
          <a:p>
            <a:pPr>
              <a:spcBef>
                <a:spcPts val="300"/>
              </a:spcBef>
            </a:pPr>
            <a:r>
              <a:rPr lang="en-GB" sz="2800" smtClean="0"/>
              <a:t>RSLinkAcadClient</a:t>
            </a:r>
          </a:p>
          <a:p>
            <a:pPr lvl="1">
              <a:spcBef>
                <a:spcPts val="300"/>
              </a:spcBef>
            </a:pPr>
            <a:r>
              <a:rPr lang="en-GB" smtClean="0"/>
              <a:t>AutoCAD.NET </a:t>
            </a:r>
            <a:r>
              <a:rPr lang="en-GB" smtClean="0"/>
              <a:t>client</a:t>
            </a:r>
          </a:p>
          <a:p>
            <a:pPr lvl="1">
              <a:spcBef>
                <a:spcPts val="0"/>
              </a:spcBef>
            </a:pPr>
            <a:r>
              <a:rPr lang="en-GB" noProof="1" smtClean="0"/>
              <a:t>RSImport</a:t>
            </a:r>
            <a:r>
              <a:rPr lang="en-US" smtClean="0"/>
              <a:t>, </a:t>
            </a:r>
            <a:r>
              <a:rPr lang="en-US" noProof="1" smtClean="0"/>
              <a:t>RSExport</a:t>
            </a:r>
            <a:r>
              <a:rPr lang="en-US" smtClean="0"/>
              <a:t>, </a:t>
            </a:r>
            <a:r>
              <a:rPr lang="en-US" noProof="1" smtClean="0"/>
              <a:t>RSMakeMember</a:t>
            </a:r>
            <a:endParaRPr lang="en-GB" smtClean="0"/>
          </a:p>
          <a:p>
            <a:pPr>
              <a:spcBef>
                <a:spcPts val="300"/>
              </a:spcBef>
            </a:pPr>
            <a:r>
              <a:rPr lang="en-GB" sz="2800" smtClean="0"/>
              <a:t>RSLinkAcadClientDynProps</a:t>
            </a:r>
          </a:p>
          <a:p>
            <a:pPr lvl="1">
              <a:spcBef>
                <a:spcPts val="300"/>
              </a:spcBef>
            </a:pPr>
            <a:r>
              <a:rPr lang="en-GB" smtClean="0"/>
              <a:t>Dynamic Revit properties for AutoCAD objects</a:t>
            </a:r>
          </a:p>
        </p:txBody>
      </p:sp>
      <p:pic>
        <p:nvPicPr>
          <p:cNvPr id="65540" name="Picture 4" descr="rslink-04"/>
          <p:cNvPicPr>
            <a:picLocks noChangeAspect="1" noChangeArrowheads="1"/>
          </p:cNvPicPr>
          <p:nvPr/>
        </p:nvPicPr>
        <p:blipFill>
          <a:blip r:embed="rId3"/>
          <a:srcRect/>
          <a:stretch>
            <a:fillRect/>
          </a:stretch>
        </p:blipFill>
        <p:spPr bwMode="auto">
          <a:xfrm>
            <a:off x="6715140" y="2786058"/>
            <a:ext cx="2133600" cy="323850"/>
          </a:xfrm>
          <a:prstGeom prst="rect">
            <a:avLst/>
          </a:prstGeom>
          <a:noFill/>
          <a:ln w="9525">
            <a:noFill/>
            <a:miter lim="800000"/>
            <a:headEnd/>
            <a:tailEnd/>
          </a:ln>
        </p:spPr>
      </p:pic>
      <p:pic>
        <p:nvPicPr>
          <p:cNvPr id="65541" name="Picture 5" descr="rslink-07"/>
          <p:cNvPicPr>
            <a:picLocks noChangeAspect="1" noChangeArrowheads="1"/>
          </p:cNvPicPr>
          <p:nvPr/>
        </p:nvPicPr>
        <p:blipFill>
          <a:blip r:embed="rId4"/>
          <a:srcRect/>
          <a:stretch>
            <a:fillRect/>
          </a:stretch>
        </p:blipFill>
        <p:spPr bwMode="auto">
          <a:xfrm>
            <a:off x="7324740" y="3792532"/>
            <a:ext cx="1522412" cy="2017712"/>
          </a:xfrm>
          <a:prstGeom prst="rect">
            <a:avLst/>
          </a:prstGeom>
          <a:noFill/>
          <a:ln w="9525">
            <a:noFill/>
            <a:miter lim="800000"/>
            <a:headEnd/>
            <a:tailEnd/>
          </a:ln>
        </p:spPr>
      </p:pic>
      <p:sp>
        <p:nvSpPr>
          <p:cNvPr id="65542"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RSLink</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GB" smtClean="0"/>
              <a:t>RSLink Revit Export</a:t>
            </a:r>
          </a:p>
        </p:txBody>
      </p:sp>
      <p:sp>
        <p:nvSpPr>
          <p:cNvPr id="66563" name="Rectangle 3"/>
          <p:cNvSpPr>
            <a:spLocks noGrp="1" noChangeArrowheads="1"/>
          </p:cNvSpPr>
          <p:nvPr>
            <p:ph idx="1"/>
          </p:nvPr>
        </p:nvSpPr>
        <p:spPr/>
        <p:txBody>
          <a:bodyPr/>
          <a:lstStyle/>
          <a:p>
            <a:pPr eaLnBrk="1" hangingPunct="1">
              <a:buFontTx/>
              <a:buNone/>
            </a:pPr>
            <a:endParaRPr lang="en-GB" smtClean="0"/>
          </a:p>
        </p:txBody>
      </p:sp>
      <p:pic>
        <p:nvPicPr>
          <p:cNvPr id="66564" name="Picture 4" descr="rslink-04"/>
          <p:cNvPicPr>
            <a:picLocks noChangeAspect="1" noChangeArrowheads="1"/>
          </p:cNvPicPr>
          <p:nvPr/>
        </p:nvPicPr>
        <p:blipFill>
          <a:blip r:embed="rId3"/>
          <a:srcRect/>
          <a:stretch>
            <a:fillRect/>
          </a:stretch>
        </p:blipFill>
        <p:spPr bwMode="auto">
          <a:xfrm>
            <a:off x="6367491" y="2327281"/>
            <a:ext cx="2133600" cy="323850"/>
          </a:xfrm>
          <a:prstGeom prst="rect">
            <a:avLst/>
          </a:prstGeom>
          <a:noFill/>
          <a:ln w="9525">
            <a:noFill/>
            <a:miter lim="800000"/>
            <a:headEnd/>
            <a:tailEnd/>
          </a:ln>
        </p:spPr>
      </p:pic>
      <p:pic>
        <p:nvPicPr>
          <p:cNvPr id="66565" name="Picture 5" descr="rslink-02"/>
          <p:cNvPicPr>
            <a:picLocks noChangeAspect="1" noChangeArrowheads="1"/>
          </p:cNvPicPr>
          <p:nvPr/>
        </p:nvPicPr>
        <p:blipFill>
          <a:blip r:embed="rId4"/>
          <a:srcRect/>
          <a:stretch>
            <a:fillRect/>
          </a:stretch>
        </p:blipFill>
        <p:spPr bwMode="auto">
          <a:xfrm>
            <a:off x="448638" y="1498600"/>
            <a:ext cx="5623560" cy="3611880"/>
          </a:xfrm>
          <a:prstGeom prst="rect">
            <a:avLst/>
          </a:prstGeom>
          <a:noFill/>
          <a:ln w="9525">
            <a:noFill/>
            <a:miter lim="800000"/>
            <a:headEnd/>
            <a:tailEnd/>
          </a:ln>
        </p:spPr>
      </p:pic>
      <p:pic>
        <p:nvPicPr>
          <p:cNvPr id="66566" name="Picture 6" descr="rslink-03"/>
          <p:cNvPicPr>
            <a:picLocks noChangeAspect="1" noChangeArrowheads="1"/>
          </p:cNvPicPr>
          <p:nvPr/>
        </p:nvPicPr>
        <p:blipFill>
          <a:blip r:embed="rId5"/>
          <a:srcRect/>
          <a:stretch>
            <a:fillRect/>
          </a:stretch>
        </p:blipFill>
        <p:spPr bwMode="auto">
          <a:xfrm>
            <a:off x="6224616" y="3190880"/>
            <a:ext cx="2419350" cy="952500"/>
          </a:xfrm>
          <a:prstGeom prst="rect">
            <a:avLst/>
          </a:prstGeom>
          <a:noFill/>
          <a:ln w="9525">
            <a:noFill/>
            <a:miter lim="800000"/>
            <a:headEnd/>
            <a:tailEnd/>
          </a:ln>
        </p:spPr>
      </p:pic>
      <p:sp>
        <p:nvSpPr>
          <p:cNvPr id="66567" name="Text Box 7"/>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RSLink</a:t>
            </a: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GB" smtClean="0"/>
              <a:t>RSLink AutoCAD Import</a:t>
            </a:r>
          </a:p>
        </p:txBody>
      </p:sp>
      <p:sp>
        <p:nvSpPr>
          <p:cNvPr id="67587" name="Rectangle 3"/>
          <p:cNvSpPr>
            <a:spLocks noGrp="1" noChangeArrowheads="1"/>
          </p:cNvSpPr>
          <p:nvPr>
            <p:ph idx="1"/>
          </p:nvPr>
        </p:nvSpPr>
        <p:spPr/>
        <p:txBody>
          <a:bodyPr/>
          <a:lstStyle/>
          <a:p>
            <a:pPr eaLnBrk="1" hangingPunct="1">
              <a:buFontTx/>
              <a:buNone/>
            </a:pPr>
            <a:r>
              <a:rPr lang="en-GB" smtClean="0"/>
              <a:t>Invoke RSImport command</a:t>
            </a:r>
          </a:p>
        </p:txBody>
      </p:sp>
      <p:pic>
        <p:nvPicPr>
          <p:cNvPr id="67588" name="Picture 7" descr="rslink-06"/>
          <p:cNvPicPr>
            <a:picLocks noChangeAspect="1" noChangeArrowheads="1"/>
          </p:cNvPicPr>
          <p:nvPr/>
        </p:nvPicPr>
        <p:blipFill>
          <a:blip r:embed="rId3"/>
          <a:srcRect/>
          <a:stretch>
            <a:fillRect/>
          </a:stretch>
        </p:blipFill>
        <p:spPr bwMode="auto">
          <a:xfrm>
            <a:off x="500035" y="1714490"/>
            <a:ext cx="7848600" cy="4276725"/>
          </a:xfrm>
          <a:prstGeom prst="rect">
            <a:avLst/>
          </a:prstGeom>
          <a:noFill/>
          <a:ln w="9525">
            <a:noFill/>
            <a:miter lim="800000"/>
            <a:headEnd/>
            <a:tailEnd/>
          </a:ln>
        </p:spPr>
      </p:pic>
      <p:sp>
        <p:nvSpPr>
          <p:cNvPr id="67589"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RSLink</a:t>
            </a: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319088" y="136526"/>
            <a:ext cx="8716962" cy="989013"/>
          </a:xfrm>
        </p:spPr>
        <p:txBody>
          <a:bodyPr/>
          <a:lstStyle/>
          <a:p>
            <a:pPr eaLnBrk="1" hangingPunct="1"/>
            <a:r>
              <a:rPr lang="en-GB" smtClean="0"/>
              <a:t>Modify Cross Section</a:t>
            </a:r>
          </a:p>
        </p:txBody>
      </p:sp>
      <p:sp>
        <p:nvSpPr>
          <p:cNvPr id="68611" name="Rectangle 3"/>
          <p:cNvSpPr>
            <a:spLocks noGrp="1" noChangeArrowheads="1"/>
          </p:cNvSpPr>
          <p:nvPr>
            <p:ph idx="1"/>
          </p:nvPr>
        </p:nvSpPr>
        <p:spPr/>
        <p:txBody>
          <a:bodyPr/>
          <a:lstStyle/>
          <a:p>
            <a:pPr eaLnBrk="1" hangingPunct="1">
              <a:buFontTx/>
              <a:buNone/>
            </a:pPr>
            <a:r>
              <a:rPr lang="en-GB" smtClean="0"/>
              <a:t>Edit dynamic properties</a:t>
            </a:r>
          </a:p>
          <a:p>
            <a:pPr eaLnBrk="1" hangingPunct="1">
              <a:buFontTx/>
              <a:buNone/>
            </a:pPr>
            <a:r>
              <a:rPr lang="en-GB" smtClean="0"/>
              <a:t>Change cross section</a:t>
            </a:r>
          </a:p>
        </p:txBody>
      </p:sp>
      <p:pic>
        <p:nvPicPr>
          <p:cNvPr id="68612" name="Picture 6" descr="rslink-08"/>
          <p:cNvPicPr>
            <a:picLocks noChangeAspect="1" noChangeArrowheads="1"/>
          </p:cNvPicPr>
          <p:nvPr/>
        </p:nvPicPr>
        <p:blipFill>
          <a:blip r:embed="rId3"/>
          <a:srcRect/>
          <a:stretch>
            <a:fillRect/>
          </a:stretch>
        </p:blipFill>
        <p:spPr bwMode="auto">
          <a:xfrm>
            <a:off x="1476376" y="2492376"/>
            <a:ext cx="6276975" cy="3419475"/>
          </a:xfrm>
          <a:prstGeom prst="rect">
            <a:avLst/>
          </a:prstGeom>
          <a:noFill/>
          <a:ln w="9525">
            <a:noFill/>
            <a:miter lim="800000"/>
            <a:headEnd/>
            <a:tailEnd/>
          </a:ln>
        </p:spPr>
      </p:pic>
      <p:sp>
        <p:nvSpPr>
          <p:cNvPr id="68613" name="Text Box 7"/>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RSLink</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Line 2"/>
          <p:cNvSpPr>
            <a:spLocks noChangeShapeType="1"/>
          </p:cNvSpPr>
          <p:nvPr/>
        </p:nvSpPr>
        <p:spPr bwMode="auto">
          <a:xfrm flipV="1">
            <a:off x="8283575" y="5105400"/>
            <a:ext cx="442913" cy="0"/>
          </a:xfrm>
          <a:prstGeom prst="line">
            <a:avLst/>
          </a:prstGeom>
          <a:noFill/>
          <a:ln w="38100">
            <a:solidFill>
              <a:srgbClr val="EE0066"/>
            </a:solidFill>
            <a:round/>
            <a:headEnd/>
            <a:tailEnd/>
          </a:ln>
        </p:spPr>
        <p:txBody>
          <a:bodyPr lIns="91405" tIns="45703" rIns="91405" bIns="45703"/>
          <a:lstStyle/>
          <a:p>
            <a:endParaRPr lang="en-GB"/>
          </a:p>
        </p:txBody>
      </p:sp>
      <p:sp>
        <p:nvSpPr>
          <p:cNvPr id="9219" name="Line 3"/>
          <p:cNvSpPr>
            <a:spLocks noChangeShapeType="1"/>
          </p:cNvSpPr>
          <p:nvPr/>
        </p:nvSpPr>
        <p:spPr bwMode="auto">
          <a:xfrm flipV="1">
            <a:off x="395288" y="5083175"/>
            <a:ext cx="442912" cy="0"/>
          </a:xfrm>
          <a:prstGeom prst="line">
            <a:avLst/>
          </a:prstGeom>
          <a:noFill/>
          <a:ln w="38100">
            <a:solidFill>
              <a:srgbClr val="EE0066"/>
            </a:solidFill>
            <a:round/>
            <a:headEnd/>
            <a:tailEnd/>
          </a:ln>
        </p:spPr>
        <p:txBody>
          <a:bodyPr lIns="91405" tIns="45703" rIns="91405" bIns="45703"/>
          <a:lstStyle/>
          <a:p>
            <a:endParaRPr lang="en-GB"/>
          </a:p>
        </p:txBody>
      </p:sp>
      <p:sp>
        <p:nvSpPr>
          <p:cNvPr id="9220" name="Line 4"/>
          <p:cNvSpPr>
            <a:spLocks noChangeShapeType="1"/>
          </p:cNvSpPr>
          <p:nvPr/>
        </p:nvSpPr>
        <p:spPr bwMode="auto">
          <a:xfrm flipV="1">
            <a:off x="7346950" y="2716216"/>
            <a:ext cx="349250" cy="269875"/>
          </a:xfrm>
          <a:prstGeom prst="line">
            <a:avLst/>
          </a:prstGeom>
          <a:noFill/>
          <a:ln w="38100">
            <a:solidFill>
              <a:srgbClr val="EE0066"/>
            </a:solidFill>
            <a:round/>
            <a:headEnd/>
            <a:tailEnd/>
          </a:ln>
        </p:spPr>
        <p:txBody>
          <a:bodyPr lIns="91405" tIns="45703" rIns="91405" bIns="45703"/>
          <a:lstStyle/>
          <a:p>
            <a:endParaRPr lang="en-GB"/>
          </a:p>
        </p:txBody>
      </p:sp>
      <p:sp>
        <p:nvSpPr>
          <p:cNvPr id="9221" name="PubPieSlice"/>
          <p:cNvSpPr>
            <a:spLocks noEditPoints="1" noChangeArrowheads="1"/>
          </p:cNvSpPr>
          <p:nvPr/>
        </p:nvSpPr>
        <p:spPr bwMode="auto">
          <a:xfrm>
            <a:off x="585788" y="16589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59"/>
                </a:moveTo>
                <a:cubicBezTo>
                  <a:pt x="21599" y="10839"/>
                  <a:pt x="21600" y="10819"/>
                  <a:pt x="21600" y="10800"/>
                </a:cubicBezTo>
                <a:cubicBezTo>
                  <a:pt x="21600" y="4835"/>
                  <a:pt x="16764" y="0"/>
                  <a:pt x="10800" y="0"/>
                </a:cubicBezTo>
                <a:cubicBezTo>
                  <a:pt x="4837" y="-1"/>
                  <a:pt x="3" y="4831"/>
                  <a:pt x="0" y="10794"/>
                </a:cubicBezTo>
                <a:lnTo>
                  <a:pt x="10800" y="10800"/>
                </a:lnTo>
                <a:close/>
              </a:path>
            </a:pathLst>
          </a:custGeom>
          <a:noFill/>
          <a:ln w="38100">
            <a:solidFill>
              <a:srgbClr val="EE0066"/>
            </a:solidFill>
            <a:miter lim="800000"/>
            <a:headEnd/>
            <a:tailEnd/>
          </a:ln>
        </p:spPr>
        <p:txBody>
          <a:bodyPr lIns="91405" tIns="45703" rIns="91405" bIns="45703"/>
          <a:lstStyle/>
          <a:p>
            <a:endParaRPr lang="en-GB" sz="2000">
              <a:solidFill>
                <a:schemeClr val="tx1"/>
              </a:solidFill>
            </a:endParaRPr>
          </a:p>
        </p:txBody>
      </p:sp>
      <p:sp>
        <p:nvSpPr>
          <p:cNvPr id="9222" name="PubPieSlice"/>
          <p:cNvSpPr>
            <a:spLocks noEditPoints="1" noChangeArrowheads="1"/>
          </p:cNvSpPr>
          <p:nvPr/>
        </p:nvSpPr>
        <p:spPr bwMode="auto">
          <a:xfrm>
            <a:off x="762001" y="1843089"/>
            <a:ext cx="7542213" cy="65230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07"/>
                </a:moveTo>
                <a:cubicBezTo>
                  <a:pt x="21599" y="10804"/>
                  <a:pt x="21600" y="10802"/>
                  <a:pt x="21600" y="10800"/>
                </a:cubicBezTo>
                <a:cubicBezTo>
                  <a:pt x="21600" y="4835"/>
                  <a:pt x="16764" y="0"/>
                  <a:pt x="10800" y="0"/>
                </a:cubicBezTo>
                <a:cubicBezTo>
                  <a:pt x="4837" y="-1"/>
                  <a:pt x="3" y="4831"/>
                  <a:pt x="0" y="10794"/>
                </a:cubicBezTo>
                <a:lnTo>
                  <a:pt x="10800" y="10800"/>
                </a:lnTo>
                <a:close/>
              </a:path>
            </a:pathLst>
          </a:custGeom>
          <a:solidFill>
            <a:srgbClr val="00AADD">
              <a:alpha val="74901"/>
            </a:srgbClr>
          </a:solidFill>
          <a:ln w="38100">
            <a:solidFill>
              <a:srgbClr val="00AADD"/>
            </a:solidFill>
            <a:miter lim="800000"/>
            <a:headEnd/>
            <a:tailEnd/>
          </a:ln>
        </p:spPr>
        <p:txBody>
          <a:bodyPr lIns="91405" tIns="45703" rIns="91405" bIns="45703"/>
          <a:lstStyle/>
          <a:p>
            <a:endParaRPr lang="en-GB" sz="2000">
              <a:solidFill>
                <a:schemeClr val="tx1"/>
              </a:solidFill>
            </a:endParaRPr>
          </a:p>
        </p:txBody>
      </p:sp>
      <p:sp>
        <p:nvSpPr>
          <p:cNvPr id="1073159" name="Rectangle 7"/>
          <p:cNvSpPr>
            <a:spLocks noChangeArrowheads="1"/>
          </p:cNvSpPr>
          <p:nvPr/>
        </p:nvSpPr>
        <p:spPr bwMode="auto">
          <a:xfrm>
            <a:off x="2039938" y="2776538"/>
            <a:ext cx="1000125"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Designer</a:t>
            </a:r>
          </a:p>
        </p:txBody>
      </p:sp>
      <p:sp>
        <p:nvSpPr>
          <p:cNvPr id="9224" name="Rectangle 8"/>
          <p:cNvSpPr>
            <a:spLocks noGrp="1" noChangeArrowheads="1"/>
          </p:cNvSpPr>
          <p:nvPr>
            <p:ph type="title" idx="4294967295"/>
          </p:nvPr>
        </p:nvSpPr>
        <p:spPr>
          <a:xfrm>
            <a:off x="293688" y="136525"/>
            <a:ext cx="8850312" cy="1143000"/>
          </a:xfrm>
          <a:prstGeom prst="rect">
            <a:avLst/>
          </a:prstGeom>
          <a:noFill/>
        </p:spPr>
        <p:txBody>
          <a:bodyPr lIns="91405" tIns="45703" rIns="91405" bIns="45703"/>
          <a:lstStyle/>
          <a:p>
            <a:pPr algn="l" eaLnBrk="1" hangingPunct="1"/>
            <a:r>
              <a:rPr lang="en-US" sz="4800" dirty="0" smtClean="0"/>
              <a:t>Structural Market Definition</a:t>
            </a:r>
          </a:p>
        </p:txBody>
      </p:sp>
      <p:sp>
        <p:nvSpPr>
          <p:cNvPr id="9225" name="PubPieSlice"/>
          <p:cNvSpPr>
            <a:spLocks noEditPoints="1" noChangeArrowheads="1"/>
          </p:cNvSpPr>
          <p:nvPr/>
        </p:nvSpPr>
        <p:spPr bwMode="auto">
          <a:xfrm>
            <a:off x="1981200" y="2930525"/>
            <a:ext cx="5105400" cy="4343400"/>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72"/>
                </a:moveTo>
                <a:cubicBezTo>
                  <a:pt x="21585" y="4818"/>
                  <a:pt x="16754" y="0"/>
                  <a:pt x="10800" y="0"/>
                </a:cubicBezTo>
                <a:cubicBezTo>
                  <a:pt x="4837" y="-1"/>
                  <a:pt x="3" y="4831"/>
                  <a:pt x="0" y="10794"/>
                </a:cubicBezTo>
                <a:lnTo>
                  <a:pt x="10800" y="10800"/>
                </a:lnTo>
                <a:close/>
              </a:path>
            </a:pathLst>
          </a:custGeom>
          <a:solidFill>
            <a:schemeClr val="hlink">
              <a:alpha val="79999"/>
            </a:schemeClr>
          </a:solidFill>
          <a:ln w="38100">
            <a:solidFill>
              <a:schemeClr val="hlink"/>
            </a:solidFill>
            <a:miter lim="800000"/>
            <a:headEnd/>
            <a:tailEnd/>
          </a:ln>
        </p:spPr>
        <p:txBody>
          <a:bodyPr lIns="91405" tIns="45703" rIns="91405" bIns="45703"/>
          <a:lstStyle/>
          <a:p>
            <a:endParaRPr lang="en-GB" sz="2000">
              <a:solidFill>
                <a:schemeClr val="tx1"/>
              </a:solidFill>
            </a:endParaRPr>
          </a:p>
        </p:txBody>
      </p:sp>
      <p:sp>
        <p:nvSpPr>
          <p:cNvPr id="9226" name="Line 10"/>
          <p:cNvSpPr>
            <a:spLocks noChangeShapeType="1"/>
          </p:cNvSpPr>
          <p:nvPr/>
        </p:nvSpPr>
        <p:spPr bwMode="auto">
          <a:xfrm flipH="1" flipV="1">
            <a:off x="2936878" y="3395664"/>
            <a:ext cx="1635125" cy="1709737"/>
          </a:xfrm>
          <a:prstGeom prst="line">
            <a:avLst/>
          </a:prstGeom>
          <a:noFill/>
          <a:ln w="38100">
            <a:solidFill>
              <a:schemeClr val="tx1"/>
            </a:solidFill>
            <a:round/>
            <a:headEnd/>
            <a:tailEnd/>
          </a:ln>
        </p:spPr>
        <p:txBody>
          <a:bodyPr lIns="91405" tIns="45703" rIns="91405" bIns="45703"/>
          <a:lstStyle/>
          <a:p>
            <a:endParaRPr lang="en-GB"/>
          </a:p>
        </p:txBody>
      </p:sp>
      <p:sp>
        <p:nvSpPr>
          <p:cNvPr id="9227" name="AutoShape 11"/>
          <p:cNvSpPr>
            <a:spLocks noChangeArrowheads="1"/>
          </p:cNvSpPr>
          <p:nvPr/>
        </p:nvSpPr>
        <p:spPr bwMode="auto">
          <a:xfrm rot="19044175">
            <a:off x="3094038" y="3833813"/>
            <a:ext cx="701675" cy="217487"/>
          </a:xfrm>
          <a:prstGeom prst="leftRightArrow">
            <a:avLst>
              <a:gd name="adj1" fmla="val 50000"/>
              <a:gd name="adj2" fmla="val 64526"/>
            </a:avLst>
          </a:prstGeom>
          <a:solidFill>
            <a:schemeClr val="bg1"/>
          </a:solidFill>
          <a:ln w="9525">
            <a:noFill/>
            <a:miter lim="800000"/>
            <a:headEnd/>
            <a:tailEnd/>
          </a:ln>
        </p:spPr>
        <p:txBody>
          <a:bodyPr wrap="none" lIns="91405" tIns="45703" rIns="91405" bIns="45703" anchor="ctr"/>
          <a:lstStyle/>
          <a:p>
            <a:endParaRPr lang="en-GB" sz="2000">
              <a:solidFill>
                <a:schemeClr val="tx1"/>
              </a:solidFill>
            </a:endParaRPr>
          </a:p>
        </p:txBody>
      </p:sp>
      <p:sp>
        <p:nvSpPr>
          <p:cNvPr id="1073164" name="Rectangle 12"/>
          <p:cNvSpPr>
            <a:spLocks noChangeArrowheads="1"/>
          </p:cNvSpPr>
          <p:nvPr/>
        </p:nvSpPr>
        <p:spPr bwMode="auto">
          <a:xfrm>
            <a:off x="2292350" y="4427539"/>
            <a:ext cx="1146397"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Structural </a:t>
            </a:r>
          </a:p>
          <a:p>
            <a:pPr algn="ctr">
              <a:lnSpc>
                <a:spcPct val="85000"/>
              </a:lnSpc>
              <a:defRPr/>
            </a:pPr>
            <a:r>
              <a:rPr lang="en-US" sz="1500" b="1"/>
              <a:t>Analysis</a:t>
            </a:r>
          </a:p>
        </p:txBody>
      </p:sp>
      <p:sp>
        <p:nvSpPr>
          <p:cNvPr id="1073165" name="Rectangle 13"/>
          <p:cNvSpPr>
            <a:spLocks noChangeArrowheads="1"/>
          </p:cNvSpPr>
          <p:nvPr/>
        </p:nvSpPr>
        <p:spPr bwMode="auto">
          <a:xfrm>
            <a:off x="3763965" y="3163889"/>
            <a:ext cx="1584016"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Construction</a:t>
            </a:r>
          </a:p>
          <a:p>
            <a:pPr algn="ctr">
              <a:lnSpc>
                <a:spcPct val="85000"/>
              </a:lnSpc>
              <a:defRPr/>
            </a:pPr>
            <a:r>
              <a:rPr lang="en-US" sz="1500" b="1"/>
              <a:t>Documentation</a:t>
            </a:r>
          </a:p>
        </p:txBody>
      </p:sp>
      <p:sp>
        <p:nvSpPr>
          <p:cNvPr id="1073166" name="Rectangle 14"/>
          <p:cNvSpPr>
            <a:spLocks noChangeArrowheads="1"/>
          </p:cNvSpPr>
          <p:nvPr/>
        </p:nvSpPr>
        <p:spPr bwMode="auto">
          <a:xfrm>
            <a:off x="1135064" y="3886200"/>
            <a:ext cx="998537"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Engineer</a:t>
            </a:r>
          </a:p>
        </p:txBody>
      </p:sp>
      <p:sp>
        <p:nvSpPr>
          <p:cNvPr id="1073167" name="Rectangle 15"/>
          <p:cNvSpPr>
            <a:spLocks noChangeArrowheads="1"/>
          </p:cNvSpPr>
          <p:nvPr/>
        </p:nvSpPr>
        <p:spPr bwMode="auto">
          <a:xfrm>
            <a:off x="4927601" y="2274888"/>
            <a:ext cx="811213"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Drafter</a:t>
            </a:r>
          </a:p>
        </p:txBody>
      </p:sp>
      <p:sp>
        <p:nvSpPr>
          <p:cNvPr id="9232" name="Line 16"/>
          <p:cNvSpPr>
            <a:spLocks noChangeShapeType="1"/>
          </p:cNvSpPr>
          <p:nvPr/>
        </p:nvSpPr>
        <p:spPr bwMode="auto">
          <a:xfrm flipH="1" flipV="1">
            <a:off x="1219200" y="3294064"/>
            <a:ext cx="1143000" cy="647700"/>
          </a:xfrm>
          <a:prstGeom prst="line">
            <a:avLst/>
          </a:prstGeom>
          <a:noFill/>
          <a:ln w="38100">
            <a:solidFill>
              <a:schemeClr val="tx1"/>
            </a:solidFill>
            <a:round/>
            <a:headEnd/>
            <a:tailEnd/>
          </a:ln>
        </p:spPr>
        <p:txBody>
          <a:bodyPr lIns="91405" tIns="45703" rIns="91405" bIns="45703"/>
          <a:lstStyle/>
          <a:p>
            <a:endParaRPr lang="en-GB"/>
          </a:p>
        </p:txBody>
      </p:sp>
      <p:sp>
        <p:nvSpPr>
          <p:cNvPr id="9233" name="Line 17"/>
          <p:cNvSpPr>
            <a:spLocks noChangeShapeType="1"/>
          </p:cNvSpPr>
          <p:nvPr/>
        </p:nvSpPr>
        <p:spPr bwMode="auto">
          <a:xfrm flipH="1" flipV="1">
            <a:off x="3325814" y="1892301"/>
            <a:ext cx="438150" cy="1114425"/>
          </a:xfrm>
          <a:prstGeom prst="line">
            <a:avLst/>
          </a:prstGeom>
          <a:noFill/>
          <a:ln w="38100">
            <a:solidFill>
              <a:schemeClr val="tx1"/>
            </a:solidFill>
            <a:round/>
            <a:headEnd/>
            <a:tailEnd/>
          </a:ln>
        </p:spPr>
        <p:txBody>
          <a:bodyPr lIns="91405" tIns="45703" rIns="91405" bIns="45703"/>
          <a:lstStyle/>
          <a:p>
            <a:endParaRPr lang="en-GB"/>
          </a:p>
        </p:txBody>
      </p:sp>
      <p:grpSp>
        <p:nvGrpSpPr>
          <p:cNvPr id="9234" name="Group 18"/>
          <p:cNvGrpSpPr>
            <a:grpSpLocks/>
          </p:cNvGrpSpPr>
          <p:nvPr/>
        </p:nvGrpSpPr>
        <p:grpSpPr bwMode="auto">
          <a:xfrm>
            <a:off x="1600203" y="2019304"/>
            <a:ext cx="1400175" cy="400050"/>
            <a:chOff x="1119" y="1319"/>
            <a:chExt cx="882" cy="252"/>
          </a:xfrm>
        </p:grpSpPr>
        <p:sp>
          <p:nvSpPr>
            <p:cNvPr id="9251" name="Rectangle 19"/>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9252" name="Text Box 20"/>
            <p:cNvSpPr txBox="1">
              <a:spLocks noChangeArrowheads="1"/>
            </p:cNvSpPr>
            <p:nvPr/>
          </p:nvSpPr>
          <p:spPr bwMode="auto">
            <a:xfrm rot="19855714">
              <a:off x="1119" y="1319"/>
              <a:ext cx="882" cy="252"/>
            </a:xfrm>
            <a:prstGeom prst="rect">
              <a:avLst/>
            </a:prstGeom>
            <a:solidFill>
              <a:schemeClr val="bg1"/>
            </a:solidFill>
            <a:ln w="9525">
              <a:noFill/>
              <a:miter lim="800000"/>
              <a:headEnd/>
              <a:tailEnd/>
            </a:ln>
            <a:scene3d>
              <a:camera prst="orthographicFront"/>
              <a:lightRig rig="threePt" dir="t"/>
            </a:scene3d>
            <a:sp3d contourW="12700">
              <a:contourClr>
                <a:schemeClr val="bg1"/>
              </a:contourClr>
            </a:sp3d>
          </p:spPr>
          <p:txBody>
            <a:bodyPr>
              <a:spAutoFit/>
            </a:bodyPr>
            <a:lstStyle/>
            <a:p>
              <a:pPr algn="ctr"/>
              <a:r>
                <a:rPr lang="en-US" sz="2000" b="1">
                  <a:solidFill>
                    <a:srgbClr val="EE0066"/>
                  </a:solidFill>
                </a:rPr>
                <a:t>Design</a:t>
              </a:r>
            </a:p>
          </p:txBody>
        </p:sp>
      </p:grpSp>
      <p:grpSp>
        <p:nvGrpSpPr>
          <p:cNvPr id="9235" name="Group 21"/>
          <p:cNvGrpSpPr>
            <a:grpSpLocks/>
          </p:cNvGrpSpPr>
          <p:nvPr/>
        </p:nvGrpSpPr>
        <p:grpSpPr bwMode="auto">
          <a:xfrm>
            <a:off x="1036639" y="5484842"/>
            <a:ext cx="7107233" cy="400050"/>
            <a:chOff x="643" y="3648"/>
            <a:chExt cx="4477" cy="252"/>
          </a:xfrm>
        </p:grpSpPr>
        <p:sp>
          <p:nvSpPr>
            <p:cNvPr id="9245" name="AutoShape 23"/>
            <p:cNvSpPr>
              <a:spLocks noChangeArrowheads="1"/>
            </p:cNvSpPr>
            <p:nvPr/>
          </p:nvSpPr>
          <p:spPr bwMode="auto">
            <a:xfrm>
              <a:off x="3707" y="3738"/>
              <a:ext cx="339" cy="97"/>
            </a:xfrm>
            <a:prstGeom prst="leftRightArrow">
              <a:avLst>
                <a:gd name="adj1" fmla="val 35417"/>
                <a:gd name="adj2" fmla="val 56096"/>
              </a:avLst>
            </a:prstGeom>
            <a:solidFill>
              <a:schemeClr val="tx1"/>
            </a:solidFill>
            <a:ln w="9525">
              <a:solidFill>
                <a:schemeClr val="tx1"/>
              </a:solidFill>
              <a:miter lim="800000"/>
              <a:headEnd/>
              <a:tailEnd/>
            </a:ln>
          </p:spPr>
          <p:txBody>
            <a:bodyPr wrap="none" anchor="ctr"/>
            <a:lstStyle/>
            <a:p>
              <a:endParaRPr lang="en-GB" sz="2000">
                <a:solidFill>
                  <a:schemeClr val="tx1"/>
                </a:solidFill>
              </a:endParaRPr>
            </a:p>
          </p:txBody>
        </p:sp>
        <p:sp>
          <p:nvSpPr>
            <p:cNvPr id="9246" name="Text Box 24"/>
            <p:cNvSpPr txBox="1">
              <a:spLocks noChangeArrowheads="1"/>
            </p:cNvSpPr>
            <p:nvPr/>
          </p:nvSpPr>
          <p:spPr bwMode="auto">
            <a:xfrm>
              <a:off x="766" y="3648"/>
              <a:ext cx="930" cy="252"/>
            </a:xfrm>
            <a:prstGeom prst="rect">
              <a:avLst/>
            </a:prstGeom>
            <a:noFill/>
            <a:ln w="9525">
              <a:noFill/>
              <a:miter lim="800000"/>
              <a:headEnd/>
              <a:tailEnd/>
            </a:ln>
          </p:spPr>
          <p:txBody>
            <a:bodyPr wrap="none">
              <a:spAutoFit/>
            </a:bodyPr>
            <a:lstStyle/>
            <a:p>
              <a:r>
                <a:rPr lang="en-US" sz="2000">
                  <a:solidFill>
                    <a:schemeClr val="tx1"/>
                  </a:solidFill>
                </a:rPr>
                <a:t>User Types</a:t>
              </a:r>
            </a:p>
          </p:txBody>
        </p:sp>
        <p:sp>
          <p:nvSpPr>
            <p:cNvPr id="9247" name="Rectangle 25"/>
            <p:cNvSpPr>
              <a:spLocks noChangeArrowheads="1"/>
            </p:cNvSpPr>
            <p:nvPr/>
          </p:nvSpPr>
          <p:spPr bwMode="auto">
            <a:xfrm>
              <a:off x="2175" y="3727"/>
              <a:ext cx="102" cy="102"/>
            </a:xfrm>
            <a:prstGeom prst="rect">
              <a:avLst/>
            </a:prstGeom>
            <a:solidFill>
              <a:schemeClr val="hlink">
                <a:alpha val="70195"/>
              </a:schemeClr>
            </a:solidFill>
            <a:ln w="9525">
              <a:solidFill>
                <a:schemeClr val="hlink"/>
              </a:solidFill>
              <a:miter lim="800000"/>
              <a:headEnd/>
              <a:tailEnd/>
            </a:ln>
          </p:spPr>
          <p:txBody>
            <a:bodyPr wrap="none" anchor="ctr"/>
            <a:lstStyle/>
            <a:p>
              <a:endParaRPr lang="en-GB" sz="2000">
                <a:solidFill>
                  <a:schemeClr val="tx1"/>
                </a:solidFill>
              </a:endParaRPr>
            </a:p>
          </p:txBody>
        </p:sp>
        <p:sp>
          <p:nvSpPr>
            <p:cNvPr id="9248" name="Text Box 26"/>
            <p:cNvSpPr txBox="1">
              <a:spLocks noChangeArrowheads="1"/>
            </p:cNvSpPr>
            <p:nvPr/>
          </p:nvSpPr>
          <p:spPr bwMode="auto">
            <a:xfrm>
              <a:off x="2300" y="3648"/>
              <a:ext cx="1145" cy="252"/>
            </a:xfrm>
            <a:prstGeom prst="rect">
              <a:avLst/>
            </a:prstGeom>
            <a:noFill/>
            <a:ln w="9525">
              <a:noFill/>
              <a:miter lim="800000"/>
              <a:headEnd/>
              <a:tailEnd/>
            </a:ln>
          </p:spPr>
          <p:txBody>
            <a:bodyPr wrap="none">
              <a:spAutoFit/>
            </a:bodyPr>
            <a:lstStyle/>
            <a:p>
              <a:r>
                <a:rPr lang="en-US" sz="2000">
                  <a:solidFill>
                    <a:schemeClr val="tx1"/>
                  </a:solidFill>
                </a:rPr>
                <a:t>Industry Tasks</a:t>
              </a:r>
            </a:p>
          </p:txBody>
        </p:sp>
        <p:sp>
          <p:nvSpPr>
            <p:cNvPr id="9249" name="Rectangle 27"/>
            <p:cNvSpPr>
              <a:spLocks noChangeArrowheads="1"/>
            </p:cNvSpPr>
            <p:nvPr/>
          </p:nvSpPr>
          <p:spPr bwMode="auto">
            <a:xfrm>
              <a:off x="643" y="3727"/>
              <a:ext cx="102" cy="102"/>
            </a:xfrm>
            <a:prstGeom prst="rect">
              <a:avLst/>
            </a:prstGeom>
            <a:solidFill>
              <a:srgbClr val="00AADD">
                <a:alpha val="79999"/>
              </a:srgbClr>
            </a:solidFill>
            <a:ln w="9525">
              <a:solidFill>
                <a:srgbClr val="00AADD"/>
              </a:solidFill>
              <a:miter lim="800000"/>
              <a:headEnd/>
              <a:tailEnd/>
            </a:ln>
          </p:spPr>
          <p:txBody>
            <a:bodyPr wrap="none" anchor="ctr"/>
            <a:lstStyle/>
            <a:p>
              <a:endParaRPr lang="en-GB" sz="2000">
                <a:solidFill>
                  <a:schemeClr val="tx1"/>
                </a:solidFill>
              </a:endParaRPr>
            </a:p>
          </p:txBody>
        </p:sp>
        <p:sp>
          <p:nvSpPr>
            <p:cNvPr id="9250" name="Text Box 28"/>
            <p:cNvSpPr txBox="1">
              <a:spLocks noChangeArrowheads="1"/>
            </p:cNvSpPr>
            <p:nvPr/>
          </p:nvSpPr>
          <p:spPr bwMode="auto">
            <a:xfrm>
              <a:off x="4087" y="3648"/>
              <a:ext cx="1033" cy="252"/>
            </a:xfrm>
            <a:prstGeom prst="rect">
              <a:avLst/>
            </a:prstGeom>
            <a:noFill/>
            <a:ln w="9525">
              <a:noFill/>
              <a:miter lim="800000"/>
              <a:headEnd/>
              <a:tailEnd/>
            </a:ln>
          </p:spPr>
          <p:txBody>
            <a:bodyPr wrap="none">
              <a:spAutoFit/>
            </a:bodyPr>
            <a:lstStyle/>
            <a:p>
              <a:r>
                <a:rPr lang="en-US" sz="2000">
                  <a:solidFill>
                    <a:schemeClr val="tx1"/>
                  </a:solidFill>
                </a:rPr>
                <a:t>Coordination</a:t>
              </a:r>
            </a:p>
          </p:txBody>
        </p:sp>
      </p:grpSp>
      <p:sp>
        <p:nvSpPr>
          <p:cNvPr id="9236" name="Line 29"/>
          <p:cNvSpPr>
            <a:spLocks noChangeShapeType="1"/>
          </p:cNvSpPr>
          <p:nvPr/>
        </p:nvSpPr>
        <p:spPr bwMode="auto">
          <a:xfrm flipV="1">
            <a:off x="4572000" y="2986088"/>
            <a:ext cx="2774950" cy="2119312"/>
          </a:xfrm>
          <a:prstGeom prst="line">
            <a:avLst/>
          </a:prstGeom>
          <a:noFill/>
          <a:ln w="38100">
            <a:solidFill>
              <a:schemeClr val="tx1"/>
            </a:solidFill>
            <a:round/>
            <a:headEnd/>
            <a:tailEnd/>
          </a:ln>
        </p:spPr>
        <p:txBody>
          <a:bodyPr lIns="91405" tIns="45703" rIns="91405" bIns="45703"/>
          <a:lstStyle/>
          <a:p>
            <a:endParaRPr lang="en-GB"/>
          </a:p>
        </p:txBody>
      </p:sp>
      <p:sp>
        <p:nvSpPr>
          <p:cNvPr id="1073182" name="Rectangle 30"/>
          <p:cNvSpPr>
            <a:spLocks noChangeArrowheads="1"/>
          </p:cNvSpPr>
          <p:nvPr/>
        </p:nvSpPr>
        <p:spPr bwMode="auto">
          <a:xfrm>
            <a:off x="6858001" y="4016377"/>
            <a:ext cx="1404481" cy="484714"/>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Contractor</a:t>
            </a:r>
          </a:p>
          <a:p>
            <a:pPr algn="ctr">
              <a:lnSpc>
                <a:spcPct val="85000"/>
              </a:lnSpc>
              <a:defRPr/>
            </a:pPr>
            <a:r>
              <a:rPr lang="en-US" sz="1500" b="1"/>
              <a:t>Steel Detailer</a:t>
            </a:r>
          </a:p>
        </p:txBody>
      </p:sp>
      <p:sp>
        <p:nvSpPr>
          <p:cNvPr id="1073183" name="Rectangle 31"/>
          <p:cNvSpPr>
            <a:spLocks noChangeArrowheads="1"/>
          </p:cNvSpPr>
          <p:nvPr/>
        </p:nvSpPr>
        <p:spPr bwMode="auto">
          <a:xfrm>
            <a:off x="5410201" y="4427539"/>
            <a:ext cx="1614474"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Fabrication and</a:t>
            </a:r>
          </a:p>
          <a:p>
            <a:pPr algn="ctr">
              <a:lnSpc>
                <a:spcPct val="85000"/>
              </a:lnSpc>
              <a:defRPr/>
            </a:pPr>
            <a:r>
              <a:rPr lang="en-US" sz="1500" b="1"/>
              <a:t>Shop Drawings</a:t>
            </a:r>
          </a:p>
        </p:txBody>
      </p:sp>
      <p:sp>
        <p:nvSpPr>
          <p:cNvPr id="9239" name="AutoShape 32"/>
          <p:cNvSpPr>
            <a:spLocks noChangeArrowheads="1"/>
          </p:cNvSpPr>
          <p:nvPr/>
        </p:nvSpPr>
        <p:spPr bwMode="auto">
          <a:xfrm rot="3187806">
            <a:off x="5506247" y="3960022"/>
            <a:ext cx="701675" cy="217487"/>
          </a:xfrm>
          <a:prstGeom prst="leftRightArrow">
            <a:avLst>
              <a:gd name="adj1" fmla="val 50000"/>
              <a:gd name="adj2" fmla="val 64526"/>
            </a:avLst>
          </a:prstGeom>
          <a:solidFill>
            <a:schemeClr val="bg1"/>
          </a:solidFill>
          <a:ln w="9525">
            <a:noFill/>
            <a:miter lim="800000"/>
            <a:headEnd/>
            <a:tailEnd/>
          </a:ln>
        </p:spPr>
        <p:txBody>
          <a:bodyPr wrap="none" lIns="91405" tIns="45703" rIns="91405" bIns="45703" anchor="ctr"/>
          <a:lstStyle/>
          <a:p>
            <a:endParaRPr lang="en-GB" sz="2000">
              <a:solidFill>
                <a:schemeClr val="tx1"/>
              </a:solidFill>
            </a:endParaRPr>
          </a:p>
        </p:txBody>
      </p:sp>
      <p:grpSp>
        <p:nvGrpSpPr>
          <p:cNvPr id="9240" name="Group 33"/>
          <p:cNvGrpSpPr>
            <a:grpSpLocks/>
          </p:cNvGrpSpPr>
          <p:nvPr/>
        </p:nvGrpSpPr>
        <p:grpSpPr bwMode="auto">
          <a:xfrm rot="5400000">
            <a:off x="7309644" y="3569496"/>
            <a:ext cx="1747838" cy="400050"/>
            <a:chOff x="1128" y="1319"/>
            <a:chExt cx="882" cy="252"/>
          </a:xfrm>
        </p:grpSpPr>
        <p:sp>
          <p:nvSpPr>
            <p:cNvPr id="9242" name="Rectangle 34"/>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9243" name="Text Box 35"/>
            <p:cNvSpPr txBox="1">
              <a:spLocks noChangeArrowheads="1"/>
            </p:cNvSpPr>
            <p:nvPr/>
          </p:nvSpPr>
          <p:spPr bwMode="auto">
            <a:xfrm rot="19855714">
              <a:off x="1128" y="1319"/>
              <a:ext cx="882" cy="252"/>
            </a:xfrm>
            <a:prstGeom prst="rect">
              <a:avLst/>
            </a:prstGeom>
            <a:solidFill>
              <a:schemeClr val="bg1"/>
            </a:solidFill>
            <a:ln w="9525">
              <a:noFill/>
              <a:miter lim="800000"/>
              <a:headEnd/>
              <a:tailEnd/>
            </a:ln>
          </p:spPr>
          <p:txBody>
            <a:bodyPr>
              <a:spAutoFit/>
            </a:bodyPr>
            <a:lstStyle/>
            <a:p>
              <a:pPr algn="ctr"/>
              <a:r>
                <a:rPr lang="en-US" sz="2000" b="1">
                  <a:solidFill>
                    <a:srgbClr val="EE0066"/>
                  </a:solidFill>
                </a:rPr>
                <a:t>Fabrication</a:t>
              </a:r>
            </a:p>
          </p:txBody>
        </p:sp>
      </p:grpSp>
      <p:sp>
        <p:nvSpPr>
          <p:cNvPr id="9241" name="Text Box 3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319088" y="136526"/>
            <a:ext cx="8716962" cy="989013"/>
          </a:xfrm>
        </p:spPr>
        <p:txBody>
          <a:bodyPr/>
          <a:lstStyle/>
          <a:p>
            <a:pPr eaLnBrk="1" hangingPunct="1"/>
            <a:r>
              <a:rPr lang="en-GB" smtClean="0"/>
              <a:t>Add new Members and Data</a:t>
            </a:r>
          </a:p>
        </p:txBody>
      </p:sp>
      <p:sp>
        <p:nvSpPr>
          <p:cNvPr id="69635" name="Rectangle 3"/>
          <p:cNvSpPr>
            <a:spLocks noGrp="1" noChangeArrowheads="1"/>
          </p:cNvSpPr>
          <p:nvPr>
            <p:ph idx="1"/>
          </p:nvPr>
        </p:nvSpPr>
        <p:spPr/>
        <p:txBody>
          <a:bodyPr/>
          <a:lstStyle/>
          <a:p>
            <a:pPr eaLnBrk="1" hangingPunct="1">
              <a:buFontTx/>
              <a:buNone/>
            </a:pPr>
            <a:r>
              <a:rPr lang="en-GB" smtClean="0"/>
              <a:t>Invoke RSMakeMember command</a:t>
            </a:r>
          </a:p>
        </p:txBody>
      </p:sp>
      <p:pic>
        <p:nvPicPr>
          <p:cNvPr id="69636" name="Picture 4" descr="rslink-09"/>
          <p:cNvPicPr>
            <a:picLocks noChangeAspect="1" noChangeArrowheads="1"/>
          </p:cNvPicPr>
          <p:nvPr/>
        </p:nvPicPr>
        <p:blipFill>
          <a:blip r:embed="rId3"/>
          <a:srcRect/>
          <a:stretch>
            <a:fillRect/>
          </a:stretch>
        </p:blipFill>
        <p:spPr bwMode="auto">
          <a:xfrm>
            <a:off x="2668591" y="2133600"/>
            <a:ext cx="3990975" cy="3678238"/>
          </a:xfrm>
          <a:prstGeom prst="rect">
            <a:avLst/>
          </a:prstGeom>
          <a:noFill/>
          <a:ln w="9525">
            <a:noFill/>
            <a:miter lim="800000"/>
            <a:headEnd/>
            <a:tailEnd/>
          </a:ln>
        </p:spPr>
      </p:pic>
      <p:sp>
        <p:nvSpPr>
          <p:cNvPr id="69637"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RSLink</a:t>
            </a: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19088" y="136526"/>
            <a:ext cx="8716962" cy="989013"/>
          </a:xfrm>
        </p:spPr>
        <p:txBody>
          <a:bodyPr/>
          <a:lstStyle/>
          <a:p>
            <a:pPr eaLnBrk="1" hangingPunct="1"/>
            <a:r>
              <a:rPr lang="en-GB" smtClean="0"/>
              <a:t>Import Modified Data into RST</a:t>
            </a:r>
          </a:p>
        </p:txBody>
      </p:sp>
      <p:sp>
        <p:nvSpPr>
          <p:cNvPr id="70659" name="Rectangle 3"/>
          <p:cNvSpPr>
            <a:spLocks noGrp="1" noChangeArrowheads="1"/>
          </p:cNvSpPr>
          <p:nvPr>
            <p:ph idx="1"/>
          </p:nvPr>
        </p:nvSpPr>
        <p:spPr>
          <a:xfrm>
            <a:off x="319089" y="1412877"/>
            <a:ext cx="5395920" cy="2587629"/>
          </a:xfrm>
        </p:spPr>
        <p:txBody>
          <a:bodyPr/>
          <a:lstStyle/>
          <a:p>
            <a:pPr eaLnBrk="1" hangingPunct="1">
              <a:buFontTx/>
              <a:buNone/>
            </a:pPr>
            <a:r>
              <a:rPr lang="en-GB" smtClean="0"/>
              <a:t>RSExport from AutoCAD</a:t>
            </a:r>
          </a:p>
          <a:p>
            <a:pPr eaLnBrk="1" hangingPunct="1">
              <a:buFontTx/>
              <a:buNone/>
            </a:pPr>
            <a:r>
              <a:rPr lang="en-GB" smtClean="0"/>
              <a:t>Import into Revit</a:t>
            </a:r>
          </a:p>
          <a:p>
            <a:pPr lvl="1" eaLnBrk="1" hangingPunct="1"/>
            <a:r>
              <a:rPr lang="en-GB" smtClean="0"/>
              <a:t>Column type was swapped</a:t>
            </a:r>
          </a:p>
          <a:p>
            <a:pPr lvl="1" eaLnBrk="1" hangingPunct="1"/>
            <a:r>
              <a:rPr lang="en-GB" smtClean="0"/>
              <a:t>New elements are ignored</a:t>
            </a:r>
          </a:p>
        </p:txBody>
      </p:sp>
      <p:pic>
        <p:nvPicPr>
          <p:cNvPr id="70660" name="Picture 5" descr="rslink-10"/>
          <p:cNvPicPr>
            <a:picLocks noChangeAspect="1" noChangeArrowheads="1"/>
          </p:cNvPicPr>
          <p:nvPr/>
        </p:nvPicPr>
        <p:blipFill>
          <a:blip r:embed="rId3"/>
          <a:srcRect/>
          <a:stretch>
            <a:fillRect/>
          </a:stretch>
        </p:blipFill>
        <p:spPr bwMode="auto">
          <a:xfrm>
            <a:off x="1928794" y="3863985"/>
            <a:ext cx="1687512" cy="763588"/>
          </a:xfrm>
          <a:prstGeom prst="rect">
            <a:avLst/>
          </a:prstGeom>
          <a:noFill/>
          <a:ln w="9525">
            <a:noFill/>
            <a:miter lim="800000"/>
            <a:headEnd/>
            <a:tailEnd/>
          </a:ln>
        </p:spPr>
      </p:pic>
      <p:pic>
        <p:nvPicPr>
          <p:cNvPr id="70661" name="Picture 6" descr="rslink-12"/>
          <p:cNvPicPr>
            <a:picLocks noChangeAspect="1" noChangeArrowheads="1"/>
          </p:cNvPicPr>
          <p:nvPr/>
        </p:nvPicPr>
        <p:blipFill>
          <a:blip r:embed="rId4"/>
          <a:srcRect/>
          <a:stretch>
            <a:fillRect/>
          </a:stretch>
        </p:blipFill>
        <p:spPr bwMode="auto">
          <a:xfrm>
            <a:off x="5143506" y="2714622"/>
            <a:ext cx="2714625" cy="3038475"/>
          </a:xfrm>
          <a:prstGeom prst="rect">
            <a:avLst/>
          </a:prstGeom>
          <a:noFill/>
          <a:ln w="9525">
            <a:noFill/>
            <a:miter lim="800000"/>
            <a:headEnd/>
            <a:tailEnd/>
          </a:ln>
        </p:spPr>
      </p:pic>
      <p:pic>
        <p:nvPicPr>
          <p:cNvPr id="70662" name="Picture 7" descr="rslink-11"/>
          <p:cNvPicPr>
            <a:picLocks noChangeAspect="1" noChangeArrowheads="1"/>
          </p:cNvPicPr>
          <p:nvPr/>
        </p:nvPicPr>
        <p:blipFill>
          <a:blip r:embed="rId5"/>
          <a:srcRect/>
          <a:stretch>
            <a:fillRect/>
          </a:stretch>
        </p:blipFill>
        <p:spPr bwMode="auto">
          <a:xfrm>
            <a:off x="1928794" y="4857760"/>
            <a:ext cx="2260600" cy="763588"/>
          </a:xfrm>
          <a:prstGeom prst="rect">
            <a:avLst/>
          </a:prstGeom>
          <a:noFill/>
          <a:ln w="9525">
            <a:noFill/>
            <a:miter lim="800000"/>
            <a:headEnd/>
            <a:tailEnd/>
          </a:ln>
        </p:spPr>
      </p:pic>
      <p:sp>
        <p:nvSpPr>
          <p:cNvPr id="70663"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RSLink</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Another Practical Example</a:t>
            </a:r>
            <a:endParaRPr lang="en-GB"/>
          </a:p>
        </p:txBody>
      </p:sp>
      <p:sp>
        <p:nvSpPr>
          <p:cNvPr id="3" name="Content Placeholder 2"/>
          <p:cNvSpPr>
            <a:spLocks noGrp="1"/>
          </p:cNvSpPr>
          <p:nvPr>
            <p:ph idx="1"/>
          </p:nvPr>
        </p:nvSpPr>
        <p:spPr/>
        <p:txBody>
          <a:bodyPr/>
          <a:lstStyle/>
          <a:p>
            <a:r>
              <a:rPr lang="en-US" sz="3200" smtClean="0"/>
              <a:t>MidasLink</a:t>
            </a:r>
          </a:p>
          <a:p>
            <a:r>
              <a:rPr lang="en-US" sz="3200" smtClean="0"/>
              <a:t>Source code available on ADN</a:t>
            </a:r>
          </a:p>
          <a:p>
            <a:r>
              <a:rPr lang="en-US" sz="3200" smtClean="0"/>
              <a:t>Search for "MidasLink"</a:t>
            </a:r>
          </a:p>
          <a:p>
            <a:pPr lvl="1"/>
            <a:r>
              <a:rPr lang="en-GB" sz="1600" smtClean="0">
                <a:hlinkClick r:id="rId3"/>
              </a:rPr>
              <a:t>http://adn.autodesk.com/adn/servlet/item?siteID=4814862&amp;id=9628885&amp;linkID=4901650</a:t>
            </a:r>
            <a:endParaRPr lang="en-GB" sz="1600" smtClean="0"/>
          </a:p>
          <a:p>
            <a:r>
              <a:rPr lang="en-US" sz="3200" smtClean="0"/>
              <a:t>Includes</a:t>
            </a:r>
          </a:p>
          <a:p>
            <a:pPr lvl="1"/>
            <a:r>
              <a:rPr lang="en-US" sz="2000" smtClean="0"/>
              <a:t>Analysis package executable</a:t>
            </a:r>
          </a:p>
          <a:p>
            <a:pPr lvl="1"/>
            <a:r>
              <a:rPr lang="en-US" sz="2000" smtClean="0"/>
              <a:t>Documentation</a:t>
            </a:r>
          </a:p>
          <a:p>
            <a:pPr lvl="1"/>
            <a:r>
              <a:rPr lang="en-US" sz="2000" smtClean="0"/>
              <a:t>Source code</a:t>
            </a:r>
          </a:p>
          <a:p>
            <a:pPr lvl="1"/>
            <a:r>
              <a:rPr lang="en-US" sz="2000" smtClean="0"/>
              <a:t>Installer</a:t>
            </a:r>
            <a:endParaRPr lang="en-GB" sz="2000"/>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GB" smtClean="0"/>
              <a:t>Analysis Software</a:t>
            </a:r>
          </a:p>
        </p:txBody>
      </p:sp>
      <p:sp>
        <p:nvSpPr>
          <p:cNvPr id="71683" name="Rectangle 3"/>
          <p:cNvSpPr>
            <a:spLocks noGrp="1" noChangeArrowheads="1"/>
          </p:cNvSpPr>
          <p:nvPr>
            <p:ph idx="1"/>
          </p:nvPr>
        </p:nvSpPr>
        <p:spPr/>
        <p:txBody>
          <a:bodyPr/>
          <a:lstStyle/>
          <a:p>
            <a:pPr eaLnBrk="1" hangingPunct="1">
              <a:buFontTx/>
              <a:buNone/>
            </a:pPr>
            <a:r>
              <a:rPr lang="en-GB" sz="2400" smtClean="0"/>
              <a:t>ROBOT</a:t>
            </a:r>
          </a:p>
          <a:p>
            <a:pPr lvl="1" eaLnBrk="1" hangingPunct="1">
              <a:spcBef>
                <a:spcPct val="0"/>
              </a:spcBef>
            </a:pPr>
            <a:r>
              <a:rPr lang="en-GB" sz="1800" smtClean="0"/>
              <a:t>www.revit.robobat.com/n/revit</a:t>
            </a:r>
          </a:p>
          <a:p>
            <a:pPr eaLnBrk="1" hangingPunct="1">
              <a:buFontTx/>
              <a:buNone/>
            </a:pPr>
            <a:r>
              <a:rPr lang="en-GB" sz="2400" smtClean="0"/>
              <a:t>ADAPT</a:t>
            </a:r>
          </a:p>
          <a:p>
            <a:pPr lvl="1" eaLnBrk="1" hangingPunct="1">
              <a:spcBef>
                <a:spcPct val="0"/>
              </a:spcBef>
            </a:pPr>
            <a:r>
              <a:rPr lang="en-GB" sz="1800" smtClean="0"/>
              <a:t>www.adaptsoft.com/releases.php</a:t>
            </a:r>
          </a:p>
          <a:p>
            <a:pPr eaLnBrk="1" hangingPunct="1">
              <a:buFontTx/>
              <a:buNone/>
            </a:pPr>
            <a:r>
              <a:rPr lang="en-GB" sz="2400" smtClean="0"/>
              <a:t>RISA</a:t>
            </a:r>
          </a:p>
          <a:p>
            <a:pPr lvl="1" eaLnBrk="1" hangingPunct="1">
              <a:spcBef>
                <a:spcPct val="0"/>
              </a:spcBef>
            </a:pPr>
            <a:r>
              <a:rPr lang="en-GB" sz="1800" smtClean="0"/>
              <a:t>www.risatech.com/partner/revit_structure.asp</a:t>
            </a:r>
          </a:p>
          <a:p>
            <a:pPr eaLnBrk="1" hangingPunct="1">
              <a:buFontTx/>
              <a:buNone/>
            </a:pPr>
            <a:r>
              <a:rPr lang="en-GB" sz="2400" smtClean="0"/>
              <a:t>RAM</a:t>
            </a:r>
          </a:p>
          <a:p>
            <a:pPr lvl="1" eaLnBrk="1" hangingPunct="1">
              <a:spcBef>
                <a:spcPct val="0"/>
              </a:spcBef>
            </a:pPr>
            <a:r>
              <a:rPr lang="en-GB" sz="1800" smtClean="0"/>
              <a:t>www.bentley.com/structural</a:t>
            </a:r>
          </a:p>
          <a:p>
            <a:pPr eaLnBrk="1" hangingPunct="1">
              <a:buFontTx/>
              <a:buNone/>
            </a:pPr>
            <a:r>
              <a:rPr lang="en-GB" sz="2400" smtClean="0"/>
              <a:t>CSC</a:t>
            </a:r>
          </a:p>
          <a:p>
            <a:pPr eaLnBrk="1" hangingPunct="1">
              <a:buFontTx/>
              <a:buNone/>
            </a:pPr>
            <a:r>
              <a:rPr lang="en-GB" sz="2400" smtClean="0"/>
              <a:t>MIDAS (Midas Link subscription module)</a:t>
            </a:r>
          </a:p>
          <a:p>
            <a:pPr>
              <a:spcBef>
                <a:spcPts val="3000"/>
              </a:spcBef>
            </a:pPr>
            <a:r>
              <a:rPr lang="en-GB" sz="2400" smtClean="0"/>
              <a:t>Analysis Partners site: </a:t>
            </a:r>
          </a:p>
          <a:p>
            <a:pPr eaLnBrk="1" hangingPunct="1">
              <a:buFontTx/>
              <a:buNone/>
            </a:pPr>
            <a:r>
              <a:rPr lang="en-GB" sz="1800" smtClean="0">
                <a:hlinkClick r:id="rId3"/>
              </a:rPr>
              <a:t>http://usa.autodesk.com/adsk/servlet/item?id=8447050&amp;siteID=123112</a:t>
            </a:r>
            <a:endParaRPr lang="en-GB" smtClean="0"/>
          </a:p>
        </p:txBody>
      </p:sp>
      <p:sp>
        <p:nvSpPr>
          <p:cNvPr id="7168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RSLink</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GB" smtClean="0"/>
              <a:t>Revit Structure Product and SDK</a:t>
            </a:r>
          </a:p>
        </p:txBody>
      </p:sp>
      <p:sp>
        <p:nvSpPr>
          <p:cNvPr id="72707" name="Rectangle 3"/>
          <p:cNvSpPr>
            <a:spLocks noGrp="1" noChangeArrowheads="1"/>
          </p:cNvSpPr>
          <p:nvPr>
            <p:ph idx="1"/>
          </p:nvPr>
        </p:nvSpPr>
        <p:spPr>
          <a:xfrm>
            <a:off x="319088" y="1279527"/>
            <a:ext cx="8716963" cy="4864118"/>
          </a:xfrm>
        </p:spPr>
        <p:txBody>
          <a:bodyPr/>
          <a:lstStyle/>
          <a:p>
            <a:pPr marL="0" indent="0"/>
            <a:r>
              <a:rPr lang="en-GB" sz="2800" smtClean="0"/>
              <a:t>SP2 version available for download from product site</a:t>
            </a:r>
          </a:p>
          <a:p>
            <a:pPr marL="342774" lvl="3" indent="-342774">
              <a:buNone/>
            </a:pPr>
            <a:r>
              <a:rPr lang="en-US" sz="2000" u="sng" smtClean="0">
                <a:solidFill>
                  <a:srgbClr val="00458B"/>
                </a:solidFill>
              </a:rPr>
              <a:t>http://usa.autodesk.com/adsk/servlet/item?siteID=123112&amp;id=9281007</a:t>
            </a:r>
            <a:endParaRPr lang="en-GB" sz="2800" smtClean="0"/>
          </a:p>
          <a:p>
            <a:pPr>
              <a:spcBef>
                <a:spcPts val="2400"/>
              </a:spcBef>
            </a:pPr>
            <a:r>
              <a:rPr lang="en-GB" sz="2800" smtClean="0"/>
              <a:t>Including updated SDK</a:t>
            </a:r>
          </a:p>
          <a:p>
            <a:pPr lvl="1" eaLnBrk="1" hangingPunct="1"/>
            <a:r>
              <a:rPr lang="en-GB" sz="2000" smtClean="0"/>
              <a:t>&lt;Revit install folder&gt;\</a:t>
            </a:r>
            <a:r>
              <a:rPr lang="en-US" sz="2000" smtClean="0"/>
              <a:t>Download\Utilities\Common</a:t>
            </a:r>
            <a:br>
              <a:rPr lang="en-US" sz="2000" smtClean="0"/>
            </a:br>
            <a:r>
              <a:rPr lang="en-US" sz="2000" smtClean="0"/>
              <a:t>\Software Development Kit\Revit 2008 SDK.zip </a:t>
            </a:r>
          </a:p>
          <a:p>
            <a:pPr lvl="1" eaLnBrk="1" hangingPunct="1"/>
            <a:r>
              <a:rPr lang="en-US" sz="2000" smtClean="0"/>
              <a:t>Two new samples: RoomSchedule and RDBLink</a:t>
            </a:r>
          </a:p>
        </p:txBody>
      </p:sp>
      <p:sp>
        <p:nvSpPr>
          <p:cNvPr id="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RSLink</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71407" y="195077"/>
            <a:ext cx="8328368" cy="733595"/>
          </a:xfrm>
        </p:spPr>
        <p:txBody>
          <a:bodyPr/>
          <a:lstStyle/>
          <a:p>
            <a:pPr eaLnBrk="1" hangingPunct="1"/>
            <a:r>
              <a:rPr lang="en-GB" smtClean="0"/>
              <a:t>Revit Structure Analysis Linking</a:t>
            </a:r>
            <a:endParaRPr lang="en-GB" sz="3600" smtClean="0">
              <a:solidFill>
                <a:srgbClr val="00458B"/>
              </a:solidFill>
            </a:endParaRPr>
          </a:p>
        </p:txBody>
      </p:sp>
      <p:sp>
        <p:nvSpPr>
          <p:cNvPr id="73731" name="Rectangle 3"/>
          <p:cNvSpPr>
            <a:spLocks noGrp="1" noChangeArrowheads="1"/>
          </p:cNvSpPr>
          <p:nvPr>
            <p:ph idx="1"/>
          </p:nvPr>
        </p:nvSpPr>
        <p:spPr/>
        <p:txBody>
          <a:bodyPr/>
          <a:lstStyle/>
          <a:p>
            <a:pPr eaLnBrk="1" hangingPunct="1">
              <a:buFontTx/>
              <a:buNone/>
            </a:pPr>
            <a:r>
              <a:rPr lang="en-GB" smtClean="0"/>
              <a:t>Overview</a:t>
            </a:r>
          </a:p>
          <a:p>
            <a:pPr lvl="1" eaLnBrk="1" hangingPunct="1"/>
            <a:r>
              <a:rPr lang="en-GB" smtClean="0"/>
              <a:t>Workflow</a:t>
            </a:r>
          </a:p>
          <a:p>
            <a:pPr lvl="1" eaLnBrk="1" hangingPunct="1"/>
            <a:r>
              <a:rPr lang="en-GB" smtClean="0"/>
              <a:t>Compare Architecture and Structure</a:t>
            </a:r>
          </a:p>
          <a:p>
            <a:pPr lvl="1" eaLnBrk="1" hangingPunct="1"/>
            <a:r>
              <a:rPr lang="en-GB" smtClean="0"/>
              <a:t>Physical versus analytical model</a:t>
            </a:r>
          </a:p>
          <a:p>
            <a:pPr eaLnBrk="1" hangingPunct="1">
              <a:buFontTx/>
              <a:buNone/>
            </a:pPr>
            <a:r>
              <a:rPr lang="en-GB" smtClean="0"/>
              <a:t>Requirements, Samples and Labs</a:t>
            </a:r>
          </a:p>
          <a:p>
            <a:pPr lvl="1" eaLnBrk="1" hangingPunct="1"/>
            <a:r>
              <a:rPr lang="en-GB" smtClean="0"/>
              <a:t>Explore and implement base functionality</a:t>
            </a:r>
          </a:p>
          <a:p>
            <a:pPr eaLnBrk="1" hangingPunct="1">
              <a:buFontTx/>
              <a:buNone/>
            </a:pPr>
            <a:r>
              <a:rPr lang="en-GB" smtClean="0"/>
              <a:t>Link</a:t>
            </a:r>
          </a:p>
          <a:p>
            <a:pPr lvl="1" eaLnBrk="1" hangingPunct="1"/>
            <a:r>
              <a:rPr lang="en-GB" smtClean="0"/>
              <a:t>Sample application </a:t>
            </a:r>
          </a:p>
          <a:p>
            <a:pPr lvl="1" eaLnBrk="1" hangingPunct="1"/>
            <a:r>
              <a:rPr lang="en-GB" smtClean="0"/>
              <a:t>Linking Revit with external analysis package</a:t>
            </a:r>
          </a:p>
          <a:p>
            <a:pPr lvl="1" eaLnBrk="1" hangingPunct="1"/>
            <a:r>
              <a:rPr lang="en-GB" smtClean="0"/>
              <a:t>Simulated using AutoCAD</a:t>
            </a:r>
          </a:p>
        </p:txBody>
      </p:sp>
      <p:sp>
        <p:nvSpPr>
          <p:cNvPr id="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RSLink</a:t>
            </a: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r>
              <a:rPr lang="en-GB" smtClean="0"/>
              <a:t>Learning More</a:t>
            </a:r>
          </a:p>
        </p:txBody>
      </p:sp>
      <p:sp>
        <p:nvSpPr>
          <p:cNvPr id="1137667" name="Rectangle 3"/>
          <p:cNvSpPr>
            <a:spLocks noGrp="1" noChangeArrowheads="1"/>
          </p:cNvSpPr>
          <p:nvPr>
            <p:ph type="body" idx="1"/>
          </p:nvPr>
        </p:nvSpPr>
        <p:spPr>
          <a:xfrm>
            <a:off x="311782" y="1076259"/>
            <a:ext cx="8832218" cy="4727199"/>
          </a:xfrm>
        </p:spPr>
        <p:txBody>
          <a:bodyPr/>
          <a:lstStyle/>
          <a:p>
            <a:pPr eaLnBrk="1" hangingPunct="1">
              <a:buFontTx/>
              <a:buNone/>
              <a:defRPr/>
            </a:pPr>
            <a:r>
              <a:rPr lang="en-GB" sz="2400" smtClean="0"/>
              <a:t>Online Help and SDK Samples</a:t>
            </a:r>
          </a:p>
          <a:p>
            <a:r>
              <a:rPr lang="en-GB" sz="2400" smtClean="0"/>
              <a:t>DevTV Introduction to Revit Programming</a:t>
            </a:r>
          </a:p>
          <a:p>
            <a:pPr lvl="1"/>
            <a:r>
              <a:rPr lang="en-GB" sz="1600" u="sng" smtClean="0">
                <a:hlinkClick r:id="rId3"/>
              </a:rPr>
              <a:t>http://adn.autodesk.com/adn/servlet/item?siteID=4814862&amp;id=10194238&amp;linkID=4901650</a:t>
            </a:r>
            <a:endParaRPr lang="en-GB" sz="1600" smtClean="0"/>
          </a:p>
          <a:p>
            <a:pPr eaLnBrk="1" hangingPunct="1">
              <a:buFontTx/>
              <a:buNone/>
              <a:defRPr/>
            </a:pPr>
            <a:r>
              <a:rPr lang="en-GB" sz="2400" smtClean="0"/>
              <a:t>Discussion Groups</a:t>
            </a:r>
          </a:p>
          <a:p>
            <a:pPr lvl="1" eaLnBrk="1" hangingPunct="1">
              <a:defRPr/>
            </a:pPr>
            <a:r>
              <a:rPr lang="en-GB" sz="1600" noProof="1" smtClean="0">
                <a:hlinkClick r:id="rId4"/>
              </a:rPr>
              <a:t>http://discussion.autodesk.com</a:t>
            </a:r>
            <a:endParaRPr lang="en-US" sz="1600" smtClean="0"/>
          </a:p>
          <a:p>
            <a:pPr lvl="1" eaLnBrk="1" hangingPunct="1">
              <a:defRPr/>
            </a:pPr>
            <a:r>
              <a:rPr lang="en-US" sz="1600" noProof="1" smtClean="0"/>
              <a:t>Revit API</a:t>
            </a:r>
            <a:endParaRPr lang="en-GB" sz="1600" smtClean="0"/>
          </a:p>
          <a:p>
            <a:pPr eaLnBrk="1" hangingPunct="1">
              <a:buFontTx/>
              <a:buNone/>
              <a:defRPr/>
            </a:pPr>
            <a:r>
              <a:rPr lang="en-GB" sz="2400" smtClean="0"/>
              <a:t>API Training Classes</a:t>
            </a:r>
          </a:p>
          <a:p>
            <a:pPr lvl="1" eaLnBrk="1" hangingPunct="1">
              <a:defRPr/>
            </a:pPr>
            <a:r>
              <a:rPr lang="en-GB" sz="1600" noProof="1" smtClean="0">
                <a:hlinkClick r:id="rId5"/>
              </a:rPr>
              <a:t>www.autodesk.com/apitraining</a:t>
            </a:r>
            <a:endParaRPr lang="en-GB" sz="1600" noProof="1" smtClean="0"/>
          </a:p>
          <a:p>
            <a:pPr lvl="1" eaLnBrk="1" hangingPunct="1">
              <a:defRPr/>
            </a:pPr>
            <a:r>
              <a:rPr lang="en-US" sz="1600" noProof="1" smtClean="0"/>
              <a:t>Leave your business card for free attendance, worth up to USD 1500</a:t>
            </a:r>
            <a:endParaRPr lang="en-US" sz="1600" smtClean="0"/>
          </a:p>
          <a:p>
            <a:pPr eaLnBrk="1" hangingPunct="1">
              <a:buFontTx/>
              <a:buNone/>
              <a:defRPr/>
            </a:pPr>
            <a:r>
              <a:rPr lang="en-GB" sz="2400" smtClean="0"/>
              <a:t>Autodesk Developer Network</a:t>
            </a:r>
          </a:p>
          <a:p>
            <a:pPr lvl="1" eaLnBrk="1" hangingPunct="1">
              <a:defRPr/>
            </a:pPr>
            <a:r>
              <a:rPr lang="en-GB" sz="1600" noProof="1" smtClean="0">
                <a:hlinkClick r:id="rId6"/>
              </a:rPr>
              <a:t>www.autodesk.com/</a:t>
            </a:r>
            <a:r>
              <a:rPr lang="en-US" sz="1600" smtClean="0">
                <a:hlinkClick r:id="rId6"/>
              </a:rPr>
              <a:t>joinadn</a:t>
            </a:r>
            <a:endParaRPr lang="en-US" sz="1600" smtClean="0"/>
          </a:p>
          <a:p>
            <a:pPr marL="0" indent="0">
              <a:lnSpc>
                <a:spcPct val="90000"/>
              </a:lnSpc>
              <a:defRPr/>
            </a:pPr>
            <a:r>
              <a:rPr lang="en-GB" sz="2400" smtClean="0"/>
              <a:t>DevHelp Online for ADN members</a:t>
            </a:r>
            <a:endParaRPr lang="en-GB" sz="3200" smtClean="0"/>
          </a:p>
          <a:p>
            <a:pPr lvl="1" eaLnBrk="1" hangingPunct="1">
              <a:lnSpc>
                <a:spcPct val="90000"/>
              </a:lnSpc>
              <a:defRPr/>
            </a:pPr>
            <a:r>
              <a:rPr lang="en-GB" sz="1600" noProof="1" smtClean="0">
                <a:hlinkClick r:id="rId6"/>
              </a:rPr>
              <a:t>adn.autodesk.com/</a:t>
            </a:r>
            <a:endParaRPr lang="en-US" sz="1600" smtClean="0"/>
          </a:p>
          <a:p>
            <a:pPr lvl="1" eaLnBrk="1" hangingPunct="1">
              <a:defRPr/>
            </a:pPr>
            <a:endParaRPr lang="en-US" sz="2000" smtClean="0"/>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322868" y="1263560"/>
            <a:ext cx="8328368" cy="733595"/>
          </a:xfrm>
        </p:spPr>
        <p:txBody>
          <a:bodyPr/>
          <a:lstStyle/>
          <a:p>
            <a:pPr algn="ctr"/>
            <a:r>
              <a:rPr lang="en-GB" smtClean="0"/>
              <a:t>Thank you very much! </a:t>
            </a:r>
          </a:p>
        </p:txBody>
      </p:sp>
      <p:sp>
        <p:nvSpPr>
          <p:cNvPr id="74755" name="Rectangle 3"/>
          <p:cNvSpPr>
            <a:spLocks noGrp="1" noChangeArrowheads="1"/>
          </p:cNvSpPr>
          <p:nvPr>
            <p:ph idx="1"/>
          </p:nvPr>
        </p:nvSpPr>
        <p:spPr>
          <a:xfrm>
            <a:off x="311782" y="2406566"/>
            <a:ext cx="8339454" cy="2879823"/>
          </a:xfrm>
        </p:spPr>
        <p:txBody>
          <a:bodyPr/>
          <a:lstStyle/>
          <a:p>
            <a:pPr algn="ctr"/>
            <a:r>
              <a:rPr lang="en-US" smtClean="0"/>
              <a:t>Thank you for your interest and attention!</a:t>
            </a:r>
          </a:p>
          <a:p>
            <a:pPr algn="ctr"/>
            <a:r>
              <a:rPr lang="en-US" smtClean="0"/>
              <a:t>Please complete the session survey</a:t>
            </a:r>
          </a:p>
          <a:p>
            <a:pPr algn="ctr"/>
            <a:r>
              <a:rPr lang="en-US" smtClean="0"/>
              <a:t>Course id is </a:t>
            </a:r>
            <a:r>
              <a:rPr lang="en-US" b="1" smtClean="0"/>
              <a:t>DE201-1</a:t>
            </a:r>
            <a:endParaRPr lang="en-GB" b="1" smtClean="0"/>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3"/>
          <p:cNvSpPr>
            <a:spLocks noChangeArrowheads="1"/>
          </p:cNvSpPr>
          <p:nvPr/>
        </p:nvSpPr>
        <p:spPr bwMode="auto">
          <a:xfrm>
            <a:off x="0" y="0"/>
            <a:ext cx="9144000" cy="6858000"/>
          </a:xfrm>
          <a:prstGeom prst="rect">
            <a:avLst/>
          </a:prstGeom>
          <a:solidFill>
            <a:schemeClr val="tx1"/>
          </a:solidFill>
          <a:ln w="9525">
            <a:noFill/>
            <a:miter lim="800000"/>
            <a:headEnd/>
            <a:tailEnd/>
          </a:ln>
        </p:spPr>
        <p:txBody>
          <a:bodyPr wrap="none" lIns="91405" tIns="45703" rIns="91405" bIns="45703" anchor="ctr"/>
          <a:lstStyle/>
          <a:p>
            <a:endParaRPr lang="en-GB"/>
          </a:p>
        </p:txBody>
      </p:sp>
      <p:pic>
        <p:nvPicPr>
          <p:cNvPr id="148483" name="Picture 33" descr="PPT_LOGO_3b"/>
          <p:cNvPicPr>
            <a:picLocks noChangeAspect="1" noChangeArrowheads="1"/>
          </p:cNvPicPr>
          <p:nvPr/>
        </p:nvPicPr>
        <p:blipFill>
          <a:blip r:embed="rId3">
            <a:lum bright="-50000"/>
          </a:blip>
          <a:srcRect/>
          <a:stretch>
            <a:fillRect/>
          </a:stretch>
        </p:blipFill>
        <p:spPr bwMode="auto">
          <a:xfrm>
            <a:off x="0" y="3518851"/>
            <a:ext cx="9145588" cy="1600200"/>
          </a:xfrm>
          <a:prstGeom prst="rect">
            <a:avLst/>
          </a:prstGeom>
          <a:noFill/>
          <a:ln w="9525">
            <a:noFill/>
            <a:miter lim="800000"/>
            <a:headEnd/>
            <a:tailEnd/>
          </a:ln>
        </p:spPr>
      </p:pic>
      <p:sp>
        <p:nvSpPr>
          <p:cNvPr id="4" name="Title 3"/>
          <p:cNvSpPr>
            <a:spLocks noGrp="1"/>
          </p:cNvSpPr>
          <p:nvPr>
            <p:ph type="title"/>
          </p:nvPr>
        </p:nvSpPr>
        <p:spPr/>
        <p:txBody>
          <a:bodyPr/>
          <a:lstStyle/>
          <a:p>
            <a:r>
              <a:rPr lang="en-GB" smtClean="0">
                <a:solidFill>
                  <a:schemeClr val="tx1"/>
                </a:solidFill>
              </a:rPr>
              <a:t>End of Presentation</a:t>
            </a:r>
            <a:endParaRPr lang="en-GB">
              <a:solidFill>
                <a:schemeClr val="tx1"/>
              </a:solidFill>
            </a:endParaRPr>
          </a:p>
        </p:txBody>
      </p:sp>
      <p:sp>
        <p:nvSpPr>
          <p:cNvPr id="5" name="TextBox 4"/>
          <p:cNvSpPr txBox="1"/>
          <p:nvPr/>
        </p:nvSpPr>
        <p:spPr>
          <a:xfrm>
            <a:off x="0" y="1394242"/>
            <a:ext cx="9144000" cy="2234735"/>
          </a:xfrm>
          <a:prstGeom prst="rect">
            <a:avLst/>
          </a:prstGeom>
          <a:noFill/>
        </p:spPr>
        <p:txBody>
          <a:bodyPr wrap="square" lIns="64282" tIns="32141" rIns="64282" bIns="32141" rtlCol="0">
            <a:spAutoFit/>
          </a:bodyPr>
          <a:lstStyle/>
          <a:p>
            <a:pPr algn="ctr"/>
            <a:r>
              <a:rPr lang="en-US" sz="14100" b="1" smtClean="0">
                <a:latin typeface="Stylus BT" pitchFamily="34" charset="0"/>
              </a:rPr>
              <a:t>A</a:t>
            </a:r>
            <a:r>
              <a:rPr lang="en-US" sz="14100" b="1" smtClean="0">
                <a:solidFill>
                  <a:srgbClr val="FF0000"/>
                </a:solidFill>
                <a:latin typeface="Stylus BT" pitchFamily="34" charset="0"/>
              </a:rPr>
              <a:t>.</a:t>
            </a:r>
            <a:r>
              <a:rPr lang="en-US" sz="14100" b="1" smtClean="0">
                <a:latin typeface="Stylus BT" pitchFamily="34" charset="0"/>
              </a:rPr>
              <a:t>You</a:t>
            </a:r>
            <a:endParaRPr lang="en-GB" sz="14100" b="1">
              <a:latin typeface="Stylus BT"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PubPieSlice"/>
          <p:cNvSpPr>
            <a:spLocks noEditPoints="1" noChangeArrowheads="1"/>
          </p:cNvSpPr>
          <p:nvPr/>
        </p:nvSpPr>
        <p:spPr bwMode="auto">
          <a:xfrm>
            <a:off x="585788" y="16208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59"/>
                </a:moveTo>
                <a:cubicBezTo>
                  <a:pt x="21599" y="10839"/>
                  <a:pt x="21600" y="10819"/>
                  <a:pt x="21600" y="10800"/>
                </a:cubicBezTo>
                <a:cubicBezTo>
                  <a:pt x="21600" y="4835"/>
                  <a:pt x="16764" y="0"/>
                  <a:pt x="10800" y="0"/>
                </a:cubicBezTo>
                <a:cubicBezTo>
                  <a:pt x="4837" y="-1"/>
                  <a:pt x="3" y="4831"/>
                  <a:pt x="0" y="10794"/>
                </a:cubicBezTo>
                <a:lnTo>
                  <a:pt x="10800" y="10800"/>
                </a:lnTo>
                <a:close/>
              </a:path>
            </a:pathLst>
          </a:custGeom>
          <a:noFill/>
          <a:ln w="38100">
            <a:solidFill>
              <a:srgbClr val="808080"/>
            </a:solidFill>
            <a:miter lim="800000"/>
            <a:headEnd/>
            <a:tailEnd/>
          </a:ln>
        </p:spPr>
        <p:txBody>
          <a:bodyPr lIns="91405" tIns="45703" rIns="91405" bIns="45703"/>
          <a:lstStyle/>
          <a:p>
            <a:endParaRPr lang="en-GB" sz="2000">
              <a:solidFill>
                <a:schemeClr val="tx1"/>
              </a:solidFill>
            </a:endParaRPr>
          </a:p>
        </p:txBody>
      </p:sp>
      <p:sp>
        <p:nvSpPr>
          <p:cNvPr id="10243" name="PubPieSlice"/>
          <p:cNvSpPr>
            <a:spLocks noEditPoints="1" noChangeArrowheads="1"/>
          </p:cNvSpPr>
          <p:nvPr/>
        </p:nvSpPr>
        <p:spPr bwMode="auto">
          <a:xfrm>
            <a:off x="585788" y="16208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18989" y="3758"/>
                </a:moveTo>
                <a:cubicBezTo>
                  <a:pt x="16937" y="1372"/>
                  <a:pt x="13946" y="0"/>
                  <a:pt x="10800" y="0"/>
                </a:cubicBezTo>
                <a:cubicBezTo>
                  <a:pt x="4837" y="-1"/>
                  <a:pt x="3" y="4831"/>
                  <a:pt x="0" y="10794"/>
                </a:cubicBezTo>
                <a:lnTo>
                  <a:pt x="10800" y="10800"/>
                </a:lnTo>
                <a:close/>
              </a:path>
            </a:pathLst>
          </a:custGeom>
          <a:noFill/>
          <a:ln w="38100">
            <a:solidFill>
              <a:srgbClr val="EE0066"/>
            </a:solidFill>
            <a:miter lim="800000"/>
            <a:headEnd/>
            <a:tailEnd/>
          </a:ln>
        </p:spPr>
        <p:txBody>
          <a:bodyPr lIns="91405" tIns="45703" rIns="91405" bIns="45703"/>
          <a:lstStyle/>
          <a:p>
            <a:endParaRPr lang="en-GB" sz="2000">
              <a:solidFill>
                <a:schemeClr val="tx1"/>
              </a:solidFill>
            </a:endParaRPr>
          </a:p>
        </p:txBody>
      </p:sp>
      <p:sp>
        <p:nvSpPr>
          <p:cNvPr id="10244" name="PubPieSlice"/>
          <p:cNvSpPr>
            <a:spLocks noEditPoints="1" noChangeArrowheads="1"/>
          </p:cNvSpPr>
          <p:nvPr/>
        </p:nvSpPr>
        <p:spPr bwMode="auto">
          <a:xfrm>
            <a:off x="762001" y="1843089"/>
            <a:ext cx="7542213" cy="65230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20"/>
                </a:moveTo>
                <a:cubicBezTo>
                  <a:pt x="21599" y="10813"/>
                  <a:pt x="21600" y="10806"/>
                  <a:pt x="21600" y="10800"/>
                </a:cubicBezTo>
                <a:cubicBezTo>
                  <a:pt x="21600" y="4835"/>
                  <a:pt x="16764" y="0"/>
                  <a:pt x="10800" y="0"/>
                </a:cubicBezTo>
                <a:cubicBezTo>
                  <a:pt x="4837" y="-1"/>
                  <a:pt x="3" y="4831"/>
                  <a:pt x="0" y="10794"/>
                </a:cubicBezTo>
                <a:lnTo>
                  <a:pt x="10800" y="10800"/>
                </a:lnTo>
                <a:close/>
              </a:path>
            </a:pathLst>
          </a:custGeom>
          <a:solidFill>
            <a:srgbClr val="00AADD">
              <a:alpha val="74901"/>
            </a:srgbClr>
          </a:solid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0245" name="Line 5"/>
          <p:cNvSpPr>
            <a:spLocks noChangeShapeType="1"/>
          </p:cNvSpPr>
          <p:nvPr/>
        </p:nvSpPr>
        <p:spPr bwMode="auto">
          <a:xfrm flipV="1">
            <a:off x="395288" y="5054600"/>
            <a:ext cx="442912" cy="0"/>
          </a:xfrm>
          <a:prstGeom prst="line">
            <a:avLst/>
          </a:prstGeom>
          <a:noFill/>
          <a:ln w="38100">
            <a:solidFill>
              <a:srgbClr val="EE0066"/>
            </a:solidFill>
            <a:round/>
            <a:headEnd/>
            <a:tailEnd/>
          </a:ln>
        </p:spPr>
        <p:txBody>
          <a:bodyPr lIns="91405" tIns="45703" rIns="91405" bIns="45703"/>
          <a:lstStyle/>
          <a:p>
            <a:endParaRPr lang="en-GB"/>
          </a:p>
        </p:txBody>
      </p:sp>
      <p:sp>
        <p:nvSpPr>
          <p:cNvPr id="10246" name="Line 6"/>
          <p:cNvSpPr>
            <a:spLocks noChangeShapeType="1"/>
          </p:cNvSpPr>
          <p:nvPr/>
        </p:nvSpPr>
        <p:spPr bwMode="auto">
          <a:xfrm flipV="1">
            <a:off x="7413625" y="2659066"/>
            <a:ext cx="349250" cy="269875"/>
          </a:xfrm>
          <a:prstGeom prst="line">
            <a:avLst/>
          </a:prstGeom>
          <a:noFill/>
          <a:ln w="38100">
            <a:solidFill>
              <a:srgbClr val="EE0066"/>
            </a:solidFill>
            <a:round/>
            <a:headEnd/>
            <a:tailEnd/>
          </a:ln>
        </p:spPr>
        <p:txBody>
          <a:bodyPr lIns="91405" tIns="45703" rIns="91405" bIns="45703"/>
          <a:lstStyle/>
          <a:p>
            <a:endParaRPr lang="en-GB"/>
          </a:p>
        </p:txBody>
      </p:sp>
      <p:sp>
        <p:nvSpPr>
          <p:cNvPr id="1161223" name="Rectangle 7"/>
          <p:cNvSpPr>
            <a:spLocks noChangeArrowheads="1"/>
          </p:cNvSpPr>
          <p:nvPr/>
        </p:nvSpPr>
        <p:spPr bwMode="auto">
          <a:xfrm>
            <a:off x="2078038" y="2747963"/>
            <a:ext cx="1000125"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Designer</a:t>
            </a:r>
          </a:p>
        </p:txBody>
      </p:sp>
      <p:sp>
        <p:nvSpPr>
          <p:cNvPr id="10248" name="Rectangle 8"/>
          <p:cNvSpPr>
            <a:spLocks noGrp="1" noChangeArrowheads="1"/>
          </p:cNvSpPr>
          <p:nvPr>
            <p:ph type="title" idx="4294967295"/>
          </p:nvPr>
        </p:nvSpPr>
        <p:spPr>
          <a:xfrm>
            <a:off x="293688" y="136525"/>
            <a:ext cx="8850312" cy="1143000"/>
          </a:xfrm>
          <a:prstGeom prst="rect">
            <a:avLst/>
          </a:prstGeom>
          <a:noFill/>
        </p:spPr>
        <p:txBody>
          <a:bodyPr lIns="91405" tIns="45703" rIns="91405" bIns="45703"/>
          <a:lstStyle/>
          <a:p>
            <a:pPr algn="l" eaLnBrk="1" hangingPunct="1"/>
            <a:r>
              <a:rPr lang="en-US" sz="4800" dirty="0" smtClean="0"/>
              <a:t>Tasks and User Focus</a:t>
            </a:r>
          </a:p>
        </p:txBody>
      </p:sp>
      <p:sp>
        <p:nvSpPr>
          <p:cNvPr id="1161225" name="Rectangle 9"/>
          <p:cNvSpPr>
            <a:spLocks noChangeArrowheads="1"/>
          </p:cNvSpPr>
          <p:nvPr/>
        </p:nvSpPr>
        <p:spPr bwMode="auto">
          <a:xfrm>
            <a:off x="993775" y="4205288"/>
            <a:ext cx="998538"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Engineer</a:t>
            </a:r>
          </a:p>
        </p:txBody>
      </p:sp>
      <p:sp>
        <p:nvSpPr>
          <p:cNvPr id="1161226" name="Rectangle 10"/>
          <p:cNvSpPr>
            <a:spLocks noChangeArrowheads="1"/>
          </p:cNvSpPr>
          <p:nvPr/>
        </p:nvSpPr>
        <p:spPr bwMode="auto">
          <a:xfrm>
            <a:off x="4786313" y="2317750"/>
            <a:ext cx="811212"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Drafter</a:t>
            </a:r>
          </a:p>
        </p:txBody>
      </p:sp>
      <p:sp>
        <p:nvSpPr>
          <p:cNvPr id="10251" name="Line 11"/>
          <p:cNvSpPr>
            <a:spLocks noChangeShapeType="1"/>
          </p:cNvSpPr>
          <p:nvPr/>
        </p:nvSpPr>
        <p:spPr bwMode="auto">
          <a:xfrm flipH="1" flipV="1">
            <a:off x="1219200" y="3294064"/>
            <a:ext cx="1143000" cy="647700"/>
          </a:xfrm>
          <a:prstGeom prst="line">
            <a:avLst/>
          </a:prstGeom>
          <a:noFill/>
          <a:ln w="38100">
            <a:solidFill>
              <a:schemeClr val="tx1"/>
            </a:solidFill>
            <a:round/>
            <a:headEnd/>
            <a:tailEnd/>
          </a:ln>
        </p:spPr>
        <p:txBody>
          <a:bodyPr lIns="91405" tIns="45703" rIns="91405" bIns="45703"/>
          <a:lstStyle/>
          <a:p>
            <a:endParaRPr lang="en-GB"/>
          </a:p>
        </p:txBody>
      </p:sp>
      <p:sp>
        <p:nvSpPr>
          <p:cNvPr id="10252" name="Line 12"/>
          <p:cNvSpPr>
            <a:spLocks noChangeShapeType="1"/>
          </p:cNvSpPr>
          <p:nvPr/>
        </p:nvSpPr>
        <p:spPr bwMode="auto">
          <a:xfrm flipH="1" flipV="1">
            <a:off x="3325814" y="1892301"/>
            <a:ext cx="438150" cy="1114425"/>
          </a:xfrm>
          <a:prstGeom prst="line">
            <a:avLst/>
          </a:prstGeom>
          <a:noFill/>
          <a:ln w="38100">
            <a:solidFill>
              <a:schemeClr val="tx1"/>
            </a:solidFill>
            <a:round/>
            <a:headEnd/>
            <a:tailEnd/>
          </a:ln>
        </p:spPr>
        <p:txBody>
          <a:bodyPr lIns="91405" tIns="45703" rIns="91405" bIns="45703"/>
          <a:lstStyle/>
          <a:p>
            <a:endParaRPr lang="en-GB"/>
          </a:p>
        </p:txBody>
      </p:sp>
      <p:grpSp>
        <p:nvGrpSpPr>
          <p:cNvPr id="10253" name="Group 13"/>
          <p:cNvGrpSpPr>
            <a:grpSpLocks/>
          </p:cNvGrpSpPr>
          <p:nvPr/>
        </p:nvGrpSpPr>
        <p:grpSpPr bwMode="auto">
          <a:xfrm>
            <a:off x="1600203" y="2019304"/>
            <a:ext cx="1400175" cy="400050"/>
            <a:chOff x="1119" y="1319"/>
            <a:chExt cx="882" cy="252"/>
          </a:xfrm>
        </p:grpSpPr>
        <p:sp>
          <p:nvSpPr>
            <p:cNvPr id="10269" name="Rectangle 14"/>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10270" name="Text Box 15"/>
            <p:cNvSpPr txBox="1">
              <a:spLocks noChangeArrowheads="1"/>
            </p:cNvSpPr>
            <p:nvPr/>
          </p:nvSpPr>
          <p:spPr bwMode="auto">
            <a:xfrm rot="19855714">
              <a:off x="1119" y="1319"/>
              <a:ext cx="882" cy="252"/>
            </a:xfrm>
            <a:prstGeom prst="rect">
              <a:avLst/>
            </a:prstGeom>
            <a:solidFill>
              <a:schemeClr val="bg1"/>
            </a:solidFill>
            <a:ln w="9525">
              <a:solidFill>
                <a:schemeClr val="bg1"/>
              </a:solidFill>
              <a:miter lim="800000"/>
              <a:headEnd/>
              <a:tailEnd/>
            </a:ln>
          </p:spPr>
          <p:txBody>
            <a:bodyPr>
              <a:spAutoFit/>
            </a:bodyPr>
            <a:lstStyle/>
            <a:p>
              <a:pPr algn="ctr"/>
              <a:r>
                <a:rPr lang="en-US" sz="2000" b="1">
                  <a:solidFill>
                    <a:srgbClr val="EE0066"/>
                  </a:solidFill>
                </a:rPr>
                <a:t>Design</a:t>
              </a:r>
            </a:p>
          </p:txBody>
        </p:sp>
      </p:grpSp>
      <p:sp>
        <p:nvSpPr>
          <p:cNvPr id="10254" name="Text Box 16"/>
          <p:cNvSpPr txBox="1">
            <a:spLocks noChangeArrowheads="1"/>
          </p:cNvSpPr>
          <p:nvPr/>
        </p:nvSpPr>
        <p:spPr bwMode="auto">
          <a:xfrm>
            <a:off x="1214417" y="5429264"/>
            <a:ext cx="2624137" cy="396875"/>
          </a:xfrm>
          <a:prstGeom prst="rect">
            <a:avLst/>
          </a:prstGeom>
          <a:noFill/>
          <a:ln w="9525">
            <a:noFill/>
            <a:miter lim="800000"/>
            <a:headEnd/>
            <a:tailEnd/>
          </a:ln>
        </p:spPr>
        <p:txBody>
          <a:bodyPr wrap="none" lIns="91405" tIns="45703" rIns="91405" bIns="45703">
            <a:spAutoFit/>
          </a:bodyPr>
          <a:lstStyle/>
          <a:p>
            <a:r>
              <a:rPr lang="en-US" sz="2000">
                <a:solidFill>
                  <a:schemeClr val="tx1"/>
                </a:solidFill>
              </a:rPr>
              <a:t>Revit Structure Focus</a:t>
            </a:r>
          </a:p>
        </p:txBody>
      </p:sp>
      <p:sp>
        <p:nvSpPr>
          <p:cNvPr id="10255" name="Rectangle 17"/>
          <p:cNvSpPr>
            <a:spLocks noChangeArrowheads="1"/>
          </p:cNvSpPr>
          <p:nvPr/>
        </p:nvSpPr>
        <p:spPr bwMode="auto">
          <a:xfrm>
            <a:off x="1020766" y="5561539"/>
            <a:ext cx="161925" cy="161925"/>
          </a:xfrm>
          <a:prstGeom prst="rect">
            <a:avLst/>
          </a:prstGeom>
          <a:solidFill>
            <a:srgbClr val="00AADD">
              <a:alpha val="79999"/>
            </a:srgbClr>
          </a:solidFill>
          <a:ln w="9525">
            <a:solidFill>
              <a:srgbClr val="00AADD"/>
            </a:solidFill>
            <a:miter lim="800000"/>
            <a:headEnd/>
            <a:tailEnd/>
          </a:ln>
        </p:spPr>
        <p:txBody>
          <a:bodyPr wrap="none" lIns="91405" tIns="45703" rIns="91405" bIns="45703" anchor="ctr"/>
          <a:lstStyle/>
          <a:p>
            <a:endParaRPr lang="en-GB" sz="2000">
              <a:solidFill>
                <a:schemeClr val="tx1"/>
              </a:solidFill>
            </a:endParaRPr>
          </a:p>
        </p:txBody>
      </p:sp>
      <p:sp>
        <p:nvSpPr>
          <p:cNvPr id="1161234" name="Rectangle 18"/>
          <p:cNvSpPr>
            <a:spLocks noChangeArrowheads="1"/>
          </p:cNvSpPr>
          <p:nvPr/>
        </p:nvSpPr>
        <p:spPr bwMode="auto">
          <a:xfrm>
            <a:off x="3932241" y="3492502"/>
            <a:ext cx="1584016"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Construction</a:t>
            </a:r>
          </a:p>
          <a:p>
            <a:pPr algn="ctr">
              <a:lnSpc>
                <a:spcPct val="85000"/>
              </a:lnSpc>
              <a:defRPr/>
            </a:pPr>
            <a:r>
              <a:rPr lang="en-US" sz="1500" b="1"/>
              <a:t>Documentation</a:t>
            </a:r>
          </a:p>
        </p:txBody>
      </p:sp>
      <p:sp>
        <p:nvSpPr>
          <p:cNvPr id="10257" name="Line 19"/>
          <p:cNvSpPr>
            <a:spLocks noChangeShapeType="1"/>
          </p:cNvSpPr>
          <p:nvPr/>
        </p:nvSpPr>
        <p:spPr bwMode="auto">
          <a:xfrm flipH="1" flipV="1">
            <a:off x="2952753" y="3384550"/>
            <a:ext cx="1584325" cy="1690688"/>
          </a:xfrm>
          <a:prstGeom prst="line">
            <a:avLst/>
          </a:prstGeom>
          <a:noFill/>
          <a:ln w="38100">
            <a:solidFill>
              <a:schemeClr val="tx1"/>
            </a:solidFill>
            <a:round/>
            <a:headEnd/>
            <a:tailEnd/>
          </a:ln>
        </p:spPr>
        <p:txBody>
          <a:bodyPr lIns="91405" tIns="45703" rIns="91405" bIns="45703"/>
          <a:lstStyle/>
          <a:p>
            <a:endParaRPr lang="en-GB"/>
          </a:p>
        </p:txBody>
      </p:sp>
      <p:sp>
        <p:nvSpPr>
          <p:cNvPr id="10258" name="PubPieSlice"/>
          <p:cNvSpPr>
            <a:spLocks noChangeAspect="1" noEditPoints="1" noChangeArrowheads="1"/>
          </p:cNvSpPr>
          <p:nvPr/>
        </p:nvSpPr>
        <p:spPr bwMode="auto">
          <a:xfrm>
            <a:off x="695325" y="1828801"/>
            <a:ext cx="7658100" cy="6513513"/>
          </a:xfrm>
          <a:custGeom>
            <a:avLst/>
            <a:gdLst>
              <a:gd name="T0" fmla="*/ 2147483647 w 21600"/>
              <a:gd name="T1" fmla="*/ 2147483647 h 21600"/>
              <a:gd name="T2" fmla="*/ 2147483647 w 21600"/>
              <a:gd name="T3" fmla="*/ 2147483647 h 21600"/>
              <a:gd name="T4" fmla="*/ 2147483647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72"/>
                </a:moveTo>
                <a:cubicBezTo>
                  <a:pt x="21593" y="8157"/>
                  <a:pt x="20637" y="5633"/>
                  <a:pt x="18911" y="3668"/>
                </a:cubicBezTo>
                <a:lnTo>
                  <a:pt x="10800" y="10800"/>
                </a:lnTo>
                <a:close/>
              </a:path>
            </a:pathLst>
          </a:custGeom>
          <a:solidFill>
            <a:schemeClr val="bg2">
              <a:alpha val="70979"/>
            </a:schemeClr>
          </a:solid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0259" name="PubPieSlice"/>
          <p:cNvSpPr>
            <a:spLocks noEditPoints="1" noChangeArrowheads="1"/>
          </p:cNvSpPr>
          <p:nvPr/>
        </p:nvSpPr>
        <p:spPr bwMode="auto">
          <a:xfrm>
            <a:off x="2012950" y="2906713"/>
            <a:ext cx="5105400" cy="4343400"/>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25"/>
                </a:moveTo>
                <a:cubicBezTo>
                  <a:pt x="21559" y="4790"/>
                  <a:pt x="16735" y="0"/>
                  <a:pt x="10800" y="0"/>
                </a:cubicBezTo>
                <a:cubicBezTo>
                  <a:pt x="4835" y="0"/>
                  <a:pt x="0" y="4835"/>
                  <a:pt x="0" y="10800"/>
                </a:cubicBezTo>
                <a:cubicBezTo>
                  <a:pt x="-1" y="10815"/>
                  <a:pt x="0" y="10831"/>
                  <a:pt x="0" y="10846"/>
                </a:cubicBezTo>
                <a:lnTo>
                  <a:pt x="10800" y="10800"/>
                </a:lnTo>
                <a:close/>
              </a:path>
            </a:pathLst>
          </a:custGeom>
          <a:no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161238" name="Rectangle 22"/>
          <p:cNvSpPr>
            <a:spLocks noChangeArrowheads="1"/>
          </p:cNvSpPr>
          <p:nvPr/>
        </p:nvSpPr>
        <p:spPr bwMode="auto">
          <a:xfrm>
            <a:off x="6905626" y="4016377"/>
            <a:ext cx="1404481" cy="484714"/>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solidFill>
                  <a:srgbClr val="333333"/>
                </a:solidFill>
              </a:rPr>
              <a:t>Contractor</a:t>
            </a:r>
          </a:p>
          <a:p>
            <a:pPr algn="ctr">
              <a:lnSpc>
                <a:spcPct val="85000"/>
              </a:lnSpc>
              <a:defRPr/>
            </a:pPr>
            <a:r>
              <a:rPr lang="en-US" sz="1500" b="1">
                <a:solidFill>
                  <a:srgbClr val="333333"/>
                </a:solidFill>
              </a:rPr>
              <a:t>Steel Detailer</a:t>
            </a:r>
          </a:p>
        </p:txBody>
      </p:sp>
      <p:sp>
        <p:nvSpPr>
          <p:cNvPr id="1161239" name="Rectangle 23"/>
          <p:cNvSpPr>
            <a:spLocks noChangeArrowheads="1"/>
          </p:cNvSpPr>
          <p:nvPr/>
        </p:nvSpPr>
        <p:spPr bwMode="auto">
          <a:xfrm>
            <a:off x="5410201" y="4427539"/>
            <a:ext cx="1614474"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solidFill>
                  <a:srgbClr val="333333"/>
                </a:solidFill>
              </a:rPr>
              <a:t>Fabrication and</a:t>
            </a:r>
          </a:p>
          <a:p>
            <a:pPr algn="ctr">
              <a:lnSpc>
                <a:spcPct val="85000"/>
              </a:lnSpc>
              <a:defRPr/>
            </a:pPr>
            <a:r>
              <a:rPr lang="en-US" sz="1500" b="1">
                <a:solidFill>
                  <a:srgbClr val="333333"/>
                </a:solidFill>
              </a:rPr>
              <a:t>Shop Drawings</a:t>
            </a:r>
          </a:p>
        </p:txBody>
      </p:sp>
      <p:grpSp>
        <p:nvGrpSpPr>
          <p:cNvPr id="10262" name="Group 24"/>
          <p:cNvGrpSpPr>
            <a:grpSpLocks/>
          </p:cNvGrpSpPr>
          <p:nvPr/>
        </p:nvGrpSpPr>
        <p:grpSpPr bwMode="auto">
          <a:xfrm rot="5400000">
            <a:off x="7347744" y="3569496"/>
            <a:ext cx="1747838" cy="400050"/>
            <a:chOff x="1128" y="1319"/>
            <a:chExt cx="882" cy="252"/>
          </a:xfrm>
        </p:grpSpPr>
        <p:sp>
          <p:nvSpPr>
            <p:cNvPr id="10267" name="Rectangle 25"/>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10268" name="Text Box 26"/>
            <p:cNvSpPr txBox="1">
              <a:spLocks noChangeArrowheads="1"/>
            </p:cNvSpPr>
            <p:nvPr/>
          </p:nvSpPr>
          <p:spPr bwMode="auto">
            <a:xfrm rot="19855714">
              <a:off x="1128" y="1319"/>
              <a:ext cx="882" cy="252"/>
            </a:xfrm>
            <a:prstGeom prst="rect">
              <a:avLst/>
            </a:prstGeom>
            <a:solidFill>
              <a:schemeClr val="bg1"/>
            </a:solidFill>
            <a:ln w="9525">
              <a:noFill/>
              <a:miter lim="800000"/>
              <a:headEnd/>
              <a:tailEnd/>
            </a:ln>
          </p:spPr>
          <p:txBody>
            <a:bodyPr>
              <a:spAutoFit/>
            </a:bodyPr>
            <a:lstStyle/>
            <a:p>
              <a:pPr algn="ctr"/>
              <a:r>
                <a:rPr lang="en-US" sz="2000" b="1">
                  <a:solidFill>
                    <a:schemeClr val="bg1">
                      <a:lumMod val="50000"/>
                    </a:schemeClr>
                  </a:solidFill>
                </a:rPr>
                <a:t>Fabrication</a:t>
              </a:r>
            </a:p>
          </p:txBody>
        </p:sp>
      </p:grpSp>
      <p:sp>
        <p:nvSpPr>
          <p:cNvPr id="10263" name="PubPieSlice"/>
          <p:cNvSpPr>
            <a:spLocks noChangeAspect="1" noEditPoints="1" noChangeArrowheads="1"/>
          </p:cNvSpPr>
          <p:nvPr/>
        </p:nvSpPr>
        <p:spPr bwMode="auto">
          <a:xfrm>
            <a:off x="2506663" y="3349628"/>
            <a:ext cx="4064000" cy="3457575"/>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4048" y="2370"/>
                </a:moveTo>
                <a:cubicBezTo>
                  <a:pt x="1491" y="4418"/>
                  <a:pt x="1" y="7517"/>
                  <a:pt x="0" y="10794"/>
                </a:cubicBezTo>
                <a:lnTo>
                  <a:pt x="10800" y="10800"/>
                </a:lnTo>
                <a:close/>
              </a:path>
            </a:pathLst>
          </a:custGeom>
          <a:solidFill>
            <a:schemeClr val="bg2">
              <a:alpha val="70979"/>
            </a:schemeClr>
          </a:solidFill>
          <a:ln w="38100">
            <a:solidFill>
              <a:schemeClr val="tx1"/>
            </a:solidFill>
            <a:prstDash val="dash"/>
            <a:miter lim="800000"/>
            <a:headEnd/>
            <a:tailEnd/>
          </a:ln>
        </p:spPr>
        <p:txBody>
          <a:bodyPr lIns="91405" tIns="45703" rIns="91405" bIns="45703"/>
          <a:lstStyle/>
          <a:p>
            <a:endParaRPr lang="en-GB" sz="2000">
              <a:solidFill>
                <a:schemeClr val="tx1"/>
              </a:solidFill>
            </a:endParaRPr>
          </a:p>
        </p:txBody>
      </p:sp>
      <p:sp>
        <p:nvSpPr>
          <p:cNvPr id="1161244" name="Rectangle 28"/>
          <p:cNvSpPr>
            <a:spLocks noChangeArrowheads="1"/>
          </p:cNvSpPr>
          <p:nvPr/>
        </p:nvSpPr>
        <p:spPr bwMode="auto">
          <a:xfrm>
            <a:off x="2743201" y="4365627"/>
            <a:ext cx="1146397"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solidFill>
                  <a:srgbClr val="333333"/>
                </a:solidFill>
              </a:rPr>
              <a:t>Structural </a:t>
            </a:r>
          </a:p>
          <a:p>
            <a:pPr algn="ctr">
              <a:lnSpc>
                <a:spcPct val="85000"/>
              </a:lnSpc>
              <a:defRPr/>
            </a:pPr>
            <a:r>
              <a:rPr lang="en-US" sz="1500" b="1">
                <a:solidFill>
                  <a:srgbClr val="333333"/>
                </a:solidFill>
              </a:rPr>
              <a:t>Analysis</a:t>
            </a:r>
          </a:p>
        </p:txBody>
      </p:sp>
      <p:sp>
        <p:nvSpPr>
          <p:cNvPr id="1161245" name="Rectangle 29"/>
          <p:cNvSpPr>
            <a:spLocks noChangeArrowheads="1"/>
          </p:cNvSpPr>
          <p:nvPr/>
        </p:nvSpPr>
        <p:spPr bwMode="auto">
          <a:xfrm rot="18266995">
            <a:off x="2039145" y="4040982"/>
            <a:ext cx="1017587" cy="285750"/>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Modeling</a:t>
            </a:r>
          </a:p>
        </p:txBody>
      </p:sp>
      <p:sp>
        <p:nvSpPr>
          <p:cNvPr id="10266" name="Text Box 30"/>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19088" y="136525"/>
            <a:ext cx="7924800" cy="1143000"/>
          </a:xfrm>
        </p:spPr>
        <p:txBody>
          <a:bodyPr/>
          <a:lstStyle/>
          <a:p>
            <a:pPr eaLnBrk="1" hangingPunct="1"/>
            <a:r>
              <a:rPr lang="en-GB" dirty="0" smtClean="0"/>
              <a:t>Issues to Address</a:t>
            </a:r>
          </a:p>
        </p:txBody>
      </p:sp>
      <p:sp>
        <p:nvSpPr>
          <p:cNvPr id="11267" name="Rectangle 3"/>
          <p:cNvSpPr>
            <a:spLocks noGrp="1" noChangeArrowheads="1"/>
          </p:cNvSpPr>
          <p:nvPr>
            <p:ph idx="1"/>
          </p:nvPr>
        </p:nvSpPr>
        <p:spPr>
          <a:xfrm>
            <a:off x="319088" y="1398588"/>
            <a:ext cx="8140700" cy="4619625"/>
          </a:xfrm>
        </p:spPr>
        <p:txBody>
          <a:bodyPr/>
          <a:lstStyle/>
          <a:p>
            <a:pPr marL="0" indent="0"/>
            <a:r>
              <a:rPr lang="en-GB" dirty="0" smtClean="0"/>
              <a:t>Problems addressed by Revit Structure</a:t>
            </a:r>
          </a:p>
          <a:p>
            <a:pPr marL="342774" lvl="1" indent="-228516"/>
            <a:r>
              <a:rPr lang="en-GB" dirty="0" smtClean="0"/>
              <a:t>Same information is duplicated for different tasks</a:t>
            </a:r>
          </a:p>
          <a:p>
            <a:pPr marL="342774" lvl="1" indent="-228516"/>
            <a:r>
              <a:rPr lang="en-GB" dirty="0" smtClean="0"/>
              <a:t>Lack of coordination tools</a:t>
            </a:r>
          </a:p>
          <a:p>
            <a:pPr marL="685546" lvl="2" indent="-228516"/>
            <a:r>
              <a:rPr lang="en-GB" sz="2400" dirty="0" smtClean="0"/>
              <a:t>Between drafters and engineers</a:t>
            </a:r>
          </a:p>
          <a:p>
            <a:pPr marL="685546" lvl="2" indent="-228516"/>
            <a:r>
              <a:rPr lang="en-GB" sz="2400" dirty="0" smtClean="0"/>
              <a:t>Between architects and engineers</a:t>
            </a:r>
          </a:p>
          <a:p>
            <a:pPr marL="342774" lvl="1" indent="-228516"/>
            <a:r>
              <a:rPr lang="en-GB" dirty="0" smtClean="0"/>
              <a:t>Lack of standard software modelling platform</a:t>
            </a:r>
          </a:p>
          <a:p>
            <a:pPr marL="0" indent="0"/>
            <a:r>
              <a:rPr lang="en-GB" dirty="0" smtClean="0"/>
              <a:t>How are these problems addressed?</a:t>
            </a:r>
          </a:p>
        </p:txBody>
      </p:sp>
      <p:sp>
        <p:nvSpPr>
          <p:cNvPr id="1126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BAINBULLET" val="True"/>
</p:tagLst>
</file>

<file path=ppt/tags/tag2.xml><?xml version="1.0" encoding="utf-8"?>
<p:tagLst xmlns:a="http://schemas.openxmlformats.org/drawingml/2006/main" xmlns:r="http://schemas.openxmlformats.org/officeDocument/2006/relationships" xmlns:p="http://schemas.openxmlformats.org/presentationml/2006/main">
  <p:tag name="BAINBULLET" val="True"/>
</p:tagLst>
</file>

<file path=ppt/tags/tag3.xml><?xml version="1.0" encoding="utf-8"?>
<p:tagLst xmlns:a="http://schemas.openxmlformats.org/drawingml/2006/main" xmlns:r="http://schemas.openxmlformats.org/officeDocument/2006/relationships" xmlns:p="http://schemas.openxmlformats.org/presentationml/2006/main">
  <p:tag name="BAINBULLET" val="True"/>
</p:tagLst>
</file>

<file path=ppt/tags/tag4.xml><?xml version="1.0" encoding="utf-8"?>
<p:tagLst xmlns:a="http://schemas.openxmlformats.org/drawingml/2006/main" xmlns:r="http://schemas.openxmlformats.org/officeDocument/2006/relationships" xmlns:p="http://schemas.openxmlformats.org/presentationml/2006/main">
  <p:tag name="BAINBULLET" val="True"/>
</p:tagLst>
</file>

<file path=ppt/theme/theme1.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6853</Words>
  <PresentationFormat>On-screen Show (4:3)</PresentationFormat>
  <Paragraphs>1078</Paragraphs>
  <Slides>78</Slides>
  <Notes>76</Notes>
  <HiddenSlides>0</HiddenSlides>
  <MMClips>4</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78</vt:i4>
      </vt:variant>
    </vt:vector>
  </HeadingPairs>
  <TitlesOfParts>
    <vt:vector size="80" baseType="lpstr">
      <vt:lpstr>Text Slide</vt:lpstr>
      <vt:lpstr>Bitmap Image</vt:lpstr>
      <vt:lpstr>Create Your Own  Bidirectional Revit Structure  Stress Analysis Integration Link</vt:lpstr>
      <vt:lpstr>About the Presenter</vt:lpstr>
      <vt:lpstr>Agenda</vt:lpstr>
      <vt:lpstr>Completing the Building Information Model</vt:lpstr>
      <vt:lpstr>Revit Structure Target Projects</vt:lpstr>
      <vt:lpstr>Current Analysis Process</vt:lpstr>
      <vt:lpstr>Structural Market Definition</vt:lpstr>
      <vt:lpstr>Tasks and User Focus</vt:lpstr>
      <vt:lpstr>Issues to Address</vt:lpstr>
      <vt:lpstr>Introduction</vt:lpstr>
      <vt:lpstr>Structural BIM Workflow: The 4 Cs </vt:lpstr>
      <vt:lpstr>Application Development  Opportunities</vt:lpstr>
      <vt:lpstr>Application Development  Opportunities</vt:lpstr>
      <vt:lpstr>Comparison with Revit Architecture</vt:lpstr>
      <vt:lpstr>Comparison with Revit Architecture</vt:lpstr>
      <vt:lpstr>Analytical Model</vt:lpstr>
      <vt:lpstr>What is in the analytical model?</vt:lpstr>
      <vt:lpstr>Analytical vs Physical Model</vt:lpstr>
      <vt:lpstr>Analytical vs Physical Model</vt:lpstr>
      <vt:lpstr>Data Exchange Workflow</vt:lpstr>
      <vt:lpstr>Analysis Requirements</vt:lpstr>
      <vt:lpstr>Adding local parameters to Revit</vt:lpstr>
      <vt:lpstr>Analytical model access</vt:lpstr>
      <vt:lpstr>Useful Revit SDK Samples</vt:lpstr>
      <vt:lpstr>Revit Structure Analysis Labs</vt:lpstr>
      <vt:lpstr>Revit Structure Analysis Labs</vt:lpstr>
      <vt:lpstr>Load Grouping Objects</vt:lpstr>
      <vt:lpstr>Loads Grouping Code</vt:lpstr>
      <vt:lpstr>Loads Grouping Demo</vt:lpstr>
      <vt:lpstr>Access to Load Objects</vt:lpstr>
      <vt:lpstr>Retrieve Load Objects</vt:lpstr>
      <vt:lpstr>Load Objects Demo</vt:lpstr>
      <vt:lpstr>Load Object Parameters</vt:lpstr>
      <vt:lpstr>Get Parameter by Display Name</vt:lpstr>
      <vt:lpstr>Point Load Parameters</vt:lpstr>
      <vt:lpstr>Other Load Parameters</vt:lpstr>
      <vt:lpstr>Point Load Properties</vt:lpstr>
      <vt:lpstr>Point Load Properties</vt:lpstr>
      <vt:lpstr>More Point Load Properties</vt:lpstr>
      <vt:lpstr>Modify Load Demo</vt:lpstr>
      <vt:lpstr>Load Symbols</vt:lpstr>
      <vt:lpstr>Retrieve Load Symbols</vt:lpstr>
      <vt:lpstr>Determine Load Symbol Family</vt:lpstr>
      <vt:lpstr>Creating Load Objects</vt:lpstr>
      <vt:lpstr>Point Load Creation</vt:lpstr>
      <vt:lpstr>Columns and Framing</vt:lpstr>
      <vt:lpstr>Select all columns</vt:lpstr>
      <vt:lpstr>Select all framing elements</vt:lpstr>
      <vt:lpstr>Foundations</vt:lpstr>
      <vt:lpstr>Retrieve Foundations</vt:lpstr>
      <vt:lpstr>Retrieve Structural Family Instances</vt:lpstr>
      <vt:lpstr>Walls, Floors, Footings</vt:lpstr>
      <vt:lpstr>Analytical Model</vt:lpstr>
      <vt:lpstr>Retrieve Analytical Walls</vt:lpstr>
      <vt:lpstr>Retrieve Analytical Floors</vt:lpstr>
      <vt:lpstr>Analytical Model</vt:lpstr>
      <vt:lpstr>Retrieve Analytical Model</vt:lpstr>
      <vt:lpstr>Retrieve Analytical Model</vt:lpstr>
      <vt:lpstr>Structural Analysis Link</vt:lpstr>
      <vt:lpstr>Structural Analysis Link</vt:lpstr>
      <vt:lpstr>Analysis Link Introduction</vt:lpstr>
      <vt:lpstr>Analysis Link Export</vt:lpstr>
      <vt:lpstr>Analysis Link Import</vt:lpstr>
      <vt:lpstr>Practical Examples</vt:lpstr>
      <vt:lpstr>Practical Example</vt:lpstr>
      <vt:lpstr>RSLink Modules</vt:lpstr>
      <vt:lpstr>RSLink Revit Export</vt:lpstr>
      <vt:lpstr>RSLink AutoCAD Import</vt:lpstr>
      <vt:lpstr>Modify Cross Section</vt:lpstr>
      <vt:lpstr>Add new Members and Data</vt:lpstr>
      <vt:lpstr>Import Modified Data into RST</vt:lpstr>
      <vt:lpstr>Another Practical Example</vt:lpstr>
      <vt:lpstr>Analysis Software</vt:lpstr>
      <vt:lpstr>Revit Structure Product and SDK</vt:lpstr>
      <vt:lpstr>Revit Structure Analysis Linking</vt:lpstr>
      <vt:lpstr>Learning More</vt:lpstr>
      <vt:lpstr>Thank you very much! </vt:lpstr>
      <vt:lpstr>End of Presentation</vt:lpstr>
    </vt:vector>
  </TitlesOfParts>
  <Company>Autodesk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RST Stress Analysis Integration Link</dc:title>
  <dc:subject>Revit API</dc:subject>
  <dc:creator>Jeremy Tammik, DevTech, Autodesk</dc:creator>
  <cp:lastModifiedBy>tammikj</cp:lastModifiedBy>
  <cp:revision>634</cp:revision>
  <dcterms:modified xsi:type="dcterms:W3CDTF">2009-01-15T10:34:31Z</dcterms:modified>
</cp:coreProperties>
</file>