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Default Extension="emf" ContentType="image/x-emf"/>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3" r:id="rId1"/>
  </p:sldMasterIdLst>
  <p:notesMasterIdLst>
    <p:notesMasterId r:id="rId124"/>
  </p:notesMasterIdLst>
  <p:handoutMasterIdLst>
    <p:handoutMasterId r:id="rId125"/>
  </p:handoutMasterIdLst>
  <p:sldIdLst>
    <p:sldId id="318" r:id="rId2"/>
    <p:sldId id="322" r:id="rId3"/>
    <p:sldId id="323" r:id="rId4"/>
    <p:sldId id="324" r:id="rId5"/>
    <p:sldId id="325" r:id="rId6"/>
    <p:sldId id="326" r:id="rId7"/>
    <p:sldId id="327" r:id="rId8"/>
    <p:sldId id="328" r:id="rId9"/>
    <p:sldId id="329" r:id="rId10"/>
    <p:sldId id="330" r:id="rId11"/>
    <p:sldId id="440" r:id="rId12"/>
    <p:sldId id="331" r:id="rId13"/>
    <p:sldId id="332" r:id="rId14"/>
    <p:sldId id="333" r:id="rId15"/>
    <p:sldId id="335" r:id="rId16"/>
    <p:sldId id="336" r:id="rId17"/>
    <p:sldId id="337" r:id="rId18"/>
    <p:sldId id="338" r:id="rId19"/>
    <p:sldId id="339" r:id="rId20"/>
    <p:sldId id="340" r:id="rId21"/>
    <p:sldId id="341" r:id="rId22"/>
    <p:sldId id="342" r:id="rId23"/>
    <p:sldId id="442" r:id="rId24"/>
    <p:sldId id="346" r:id="rId25"/>
    <p:sldId id="347" r:id="rId26"/>
    <p:sldId id="348" r:id="rId27"/>
    <p:sldId id="349" r:id="rId28"/>
    <p:sldId id="350" r:id="rId29"/>
    <p:sldId id="351" r:id="rId30"/>
    <p:sldId id="352" r:id="rId31"/>
    <p:sldId id="353" r:id="rId32"/>
    <p:sldId id="355" r:id="rId33"/>
    <p:sldId id="356" r:id="rId34"/>
    <p:sldId id="357" r:id="rId35"/>
    <p:sldId id="358" r:id="rId36"/>
    <p:sldId id="359" r:id="rId37"/>
    <p:sldId id="360" r:id="rId38"/>
    <p:sldId id="361" r:id="rId39"/>
    <p:sldId id="362" r:id="rId40"/>
    <p:sldId id="363" r:id="rId41"/>
    <p:sldId id="364" r:id="rId42"/>
    <p:sldId id="365" r:id="rId43"/>
    <p:sldId id="366" r:id="rId44"/>
    <p:sldId id="367" r:id="rId45"/>
    <p:sldId id="368" r:id="rId46"/>
    <p:sldId id="369" r:id="rId47"/>
    <p:sldId id="370" r:id="rId48"/>
    <p:sldId id="371" r:id="rId49"/>
    <p:sldId id="372" r:id="rId50"/>
    <p:sldId id="373" r:id="rId51"/>
    <p:sldId id="374" r:id="rId52"/>
    <p:sldId id="375" r:id="rId53"/>
    <p:sldId id="376" r:id="rId54"/>
    <p:sldId id="377" r:id="rId55"/>
    <p:sldId id="378" r:id="rId56"/>
    <p:sldId id="379" r:id="rId57"/>
    <p:sldId id="380" r:id="rId58"/>
    <p:sldId id="381" r:id="rId59"/>
    <p:sldId id="382" r:id="rId60"/>
    <p:sldId id="383" r:id="rId61"/>
    <p:sldId id="384" r:id="rId62"/>
    <p:sldId id="385" r:id="rId63"/>
    <p:sldId id="386" r:id="rId64"/>
    <p:sldId id="387" r:id="rId65"/>
    <p:sldId id="388" r:id="rId66"/>
    <p:sldId id="389" r:id="rId67"/>
    <p:sldId id="390" r:id="rId68"/>
    <p:sldId id="391" r:id="rId69"/>
    <p:sldId id="392" r:id="rId70"/>
    <p:sldId id="393" r:id="rId71"/>
    <p:sldId id="394" r:id="rId72"/>
    <p:sldId id="395" r:id="rId73"/>
    <p:sldId id="396" r:id="rId74"/>
    <p:sldId id="397" r:id="rId75"/>
    <p:sldId id="398" r:id="rId76"/>
    <p:sldId id="399" r:id="rId77"/>
    <p:sldId id="400" r:id="rId78"/>
    <p:sldId id="401" r:id="rId79"/>
    <p:sldId id="402" r:id="rId80"/>
    <p:sldId id="403" r:id="rId81"/>
    <p:sldId id="404" r:id="rId82"/>
    <p:sldId id="405" r:id="rId83"/>
    <p:sldId id="406" r:id="rId84"/>
    <p:sldId id="407" r:id="rId85"/>
    <p:sldId id="408" r:id="rId86"/>
    <p:sldId id="409" r:id="rId87"/>
    <p:sldId id="410" r:id="rId88"/>
    <p:sldId id="411" r:id="rId89"/>
    <p:sldId id="412" r:id="rId90"/>
    <p:sldId id="413" r:id="rId91"/>
    <p:sldId id="414" r:id="rId92"/>
    <p:sldId id="415" r:id="rId93"/>
    <p:sldId id="416" r:id="rId94"/>
    <p:sldId id="417" r:id="rId95"/>
    <p:sldId id="418" r:id="rId96"/>
    <p:sldId id="419" r:id="rId97"/>
    <p:sldId id="420" r:id="rId98"/>
    <p:sldId id="421" r:id="rId99"/>
    <p:sldId id="422" r:id="rId100"/>
    <p:sldId id="423" r:id="rId101"/>
    <p:sldId id="424" r:id="rId102"/>
    <p:sldId id="425" r:id="rId103"/>
    <p:sldId id="444" r:id="rId104"/>
    <p:sldId id="445" r:id="rId105"/>
    <p:sldId id="446" r:id="rId106"/>
    <p:sldId id="447" r:id="rId107"/>
    <p:sldId id="448" r:id="rId108"/>
    <p:sldId id="449" r:id="rId109"/>
    <p:sldId id="450" r:id="rId110"/>
    <p:sldId id="451" r:id="rId111"/>
    <p:sldId id="452" r:id="rId112"/>
    <p:sldId id="453" r:id="rId113"/>
    <p:sldId id="454" r:id="rId114"/>
    <p:sldId id="455" r:id="rId115"/>
    <p:sldId id="456" r:id="rId116"/>
    <p:sldId id="457" r:id="rId117"/>
    <p:sldId id="458" r:id="rId118"/>
    <p:sldId id="459" r:id="rId119"/>
    <p:sldId id="438" r:id="rId120"/>
    <p:sldId id="460" r:id="rId121"/>
    <p:sldId id="439" r:id="rId122"/>
    <p:sldId id="309" r:id="rId123"/>
  </p:sldIdLst>
  <p:sldSz cx="13011150" cy="9756775"/>
  <p:notesSz cx="6805613" cy="9939338"/>
  <p:defaultTextStyle>
    <a:defPPr>
      <a:defRPr lang="en-US"/>
    </a:defPPr>
    <a:lvl1pPr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7700" indent="-19050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8575" indent="-384175"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9450" indent="-57785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98738" indent="-769938"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86000" algn="l" defTabSz="914400" rtl="0" eaLnBrk="1" latinLnBrk="0" hangingPunct="1">
      <a:defRPr sz="2600" kern="1200">
        <a:solidFill>
          <a:schemeClr val="tx1"/>
        </a:solidFill>
        <a:latin typeface="Arial" pitchFamily="34" charset="0"/>
        <a:ea typeface="ヒラギノ角ゴ Pro W3"/>
        <a:cs typeface="ヒラギノ角ゴ Pro W3"/>
      </a:defRPr>
    </a:lvl6pPr>
    <a:lvl7pPr marL="2743200" algn="l" defTabSz="914400" rtl="0" eaLnBrk="1" latinLnBrk="0" hangingPunct="1">
      <a:defRPr sz="2600" kern="1200">
        <a:solidFill>
          <a:schemeClr val="tx1"/>
        </a:solidFill>
        <a:latin typeface="Arial" pitchFamily="34" charset="0"/>
        <a:ea typeface="ヒラギノ角ゴ Pro W3"/>
        <a:cs typeface="ヒラギノ角ゴ Pro W3"/>
      </a:defRPr>
    </a:lvl7pPr>
    <a:lvl8pPr marL="3200400" algn="l" defTabSz="914400" rtl="0" eaLnBrk="1" latinLnBrk="0" hangingPunct="1">
      <a:defRPr sz="2600" kern="1200">
        <a:solidFill>
          <a:schemeClr val="tx1"/>
        </a:solidFill>
        <a:latin typeface="Arial" pitchFamily="34" charset="0"/>
        <a:ea typeface="ヒラギノ角ゴ Pro W3"/>
        <a:cs typeface="ヒラギノ角ゴ Pro W3"/>
      </a:defRPr>
    </a:lvl8pPr>
    <a:lvl9pPr marL="3657600" algn="l" defTabSz="914400"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BB11"/>
    <a:srgbClr val="EE0066"/>
    <a:srgbClr val="118888"/>
    <a:srgbClr val="004282"/>
    <a:srgbClr val="7F7F7F"/>
    <a:srgbClr val="FFAA00"/>
    <a:srgbClr val="EE5500"/>
    <a:srgbClr val="DD0000"/>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4" autoAdjust="0"/>
    <p:restoredTop sz="71274" autoAdjust="0"/>
  </p:normalViewPr>
  <p:slideViewPr>
    <p:cSldViewPr>
      <p:cViewPr varScale="1">
        <p:scale>
          <a:sx n="64" d="100"/>
          <a:sy n="64" d="100"/>
        </p:scale>
        <p:origin x="-1812" y="-102"/>
      </p:cViewPr>
      <p:guideLst>
        <p:guide orient="horz" pos="3073"/>
        <p:guide pos="4098"/>
      </p:guideLst>
    </p:cSldViewPr>
  </p:slideViewPr>
  <p:outlineViewPr>
    <p:cViewPr>
      <p:scale>
        <a:sx n="33" d="100"/>
        <a:sy n="33" d="100"/>
      </p:scale>
      <p:origin x="0" y="104604"/>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450" y="0"/>
            <a:ext cx="2949575" cy="496888"/>
          </a:xfrm>
          <a:prstGeom prst="rect">
            <a:avLst/>
          </a:prstGeom>
        </p:spPr>
        <p:txBody>
          <a:bodyPr vert="horz" lIns="65233" tIns="32617" rIns="65233" bIns="32617" rtlCol="0"/>
          <a:lstStyle>
            <a:lvl1pPr algn="r" defTabSz="928021" fontAlgn="auto">
              <a:spcBef>
                <a:spcPts val="0"/>
              </a:spcBef>
              <a:spcAft>
                <a:spcPts val="0"/>
              </a:spcAft>
              <a:defRPr sz="900">
                <a:latin typeface="+mn-lt"/>
                <a:ea typeface="+mn-ea"/>
                <a:cs typeface="+mn-cs"/>
              </a:defRPr>
            </a:lvl1pPr>
          </a:lstStyle>
          <a:p>
            <a:pPr>
              <a:defRPr/>
            </a:pPr>
            <a:fld id="{D9B3DAF2-8D58-4EEA-BC90-1DF7237F24B1}" type="datetimeFigureOut">
              <a:rPr lang="en-US"/>
              <a:pPr>
                <a:defRPr/>
              </a:pPr>
              <a:t>2008-12-01</a:t>
            </a:fld>
            <a:endParaRPr lang="en-US"/>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65233" tIns="32617" rIns="65233" bIns="32617" rtlCol="0" anchor="b"/>
          <a:lstStyle>
            <a:lvl1pPr algn="r" defTabSz="928021" fontAlgn="auto">
              <a:spcBef>
                <a:spcPts val="0"/>
              </a:spcBef>
              <a:spcAft>
                <a:spcPts val="0"/>
              </a:spcAft>
              <a:defRPr sz="900">
                <a:latin typeface="+mn-lt"/>
                <a:ea typeface="+mn-ea"/>
                <a:cs typeface="+mn-cs"/>
              </a:defRPr>
            </a:lvl1pPr>
          </a:lstStyle>
          <a:p>
            <a:pPr>
              <a:defRPr/>
            </a:pPr>
            <a:fld id="{F749A795-A852-47B2-B766-B543CD84820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450" y="0"/>
            <a:ext cx="2949575" cy="496888"/>
          </a:xfrm>
          <a:prstGeom prst="rect">
            <a:avLst/>
          </a:prstGeom>
        </p:spPr>
        <p:txBody>
          <a:bodyPr vert="horz" lIns="95662" tIns="47831" rIns="95662" bIns="47831" rtlCol="0"/>
          <a:lstStyle>
            <a:lvl1pPr algn="r" defTabSz="928021" fontAlgn="auto">
              <a:spcBef>
                <a:spcPts val="0"/>
              </a:spcBef>
              <a:spcAft>
                <a:spcPts val="0"/>
              </a:spcAft>
              <a:defRPr sz="1200">
                <a:latin typeface="+mn-lt"/>
                <a:ea typeface="+mn-ea"/>
                <a:cs typeface="+mn-cs"/>
              </a:defRPr>
            </a:lvl1pPr>
          </a:lstStyle>
          <a:p>
            <a:pPr>
              <a:defRPr/>
            </a:pPr>
            <a:fld id="{AB073C55-EF52-4021-A96D-E448C39ABA4D}" type="datetimeFigureOut">
              <a:rPr lang="en-US"/>
              <a:pPr>
                <a:defRPr/>
              </a:pPr>
              <a:t>2008-12-01</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5662" tIns="47831" rIns="95662" bIns="47831" rtlCol="0" anchor="b"/>
          <a:lstStyle>
            <a:lvl1pPr algn="r" defTabSz="928021" fontAlgn="auto">
              <a:spcBef>
                <a:spcPts val="0"/>
              </a:spcBef>
              <a:spcAft>
                <a:spcPts val="0"/>
              </a:spcAft>
              <a:defRPr sz="1200">
                <a:latin typeface="+mn-lt"/>
                <a:ea typeface="+mn-ea"/>
                <a:cs typeface="+mn-cs"/>
              </a:defRPr>
            </a:lvl1pPr>
          </a:lstStyle>
          <a:p>
            <a:pPr>
              <a:defRPr/>
            </a:pPr>
            <a:fld id="{F3C8BFB9-35F0-48B6-8F69-2DC0913806B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8575" rtl="0" eaLnBrk="0" fontAlgn="base" hangingPunct="0">
      <a:spcBef>
        <a:spcPct val="30000"/>
      </a:spcBef>
      <a:spcAft>
        <a:spcPct val="0"/>
      </a:spcAft>
      <a:defRPr sz="1400" kern="1200">
        <a:solidFill>
          <a:schemeClr val="tx1"/>
        </a:solidFill>
        <a:latin typeface="+mn-lt"/>
        <a:ea typeface="+mn-ea"/>
        <a:cs typeface="+mn-cs"/>
      </a:defRPr>
    </a:lvl1pPr>
    <a:lvl2pPr marL="271463" algn="l" defTabSz="1298575" rtl="0" eaLnBrk="0" fontAlgn="base" hangingPunct="0">
      <a:spcBef>
        <a:spcPct val="30000"/>
      </a:spcBef>
      <a:spcAft>
        <a:spcPct val="0"/>
      </a:spcAft>
      <a:defRPr sz="1400" kern="1200">
        <a:solidFill>
          <a:schemeClr val="tx1"/>
        </a:solidFill>
        <a:latin typeface="+mn-lt"/>
        <a:ea typeface="+mn-ea"/>
        <a:cs typeface="+mn-cs"/>
      </a:defRPr>
    </a:lvl2pPr>
    <a:lvl3pPr marL="546100" algn="l" defTabSz="1298575" rtl="0" eaLnBrk="0" fontAlgn="base" hangingPunct="0">
      <a:spcBef>
        <a:spcPct val="30000"/>
      </a:spcBef>
      <a:spcAft>
        <a:spcPct val="0"/>
      </a:spcAft>
      <a:defRPr sz="1400" kern="1200">
        <a:solidFill>
          <a:schemeClr val="tx1"/>
        </a:solidFill>
        <a:latin typeface="+mn-lt"/>
        <a:ea typeface="+mn-ea"/>
        <a:cs typeface="+mn-cs"/>
      </a:defRPr>
    </a:lvl3pPr>
    <a:lvl4pPr marL="820738" algn="l" defTabSz="1298575" rtl="0" eaLnBrk="0" fontAlgn="base" hangingPunct="0">
      <a:spcBef>
        <a:spcPct val="30000"/>
      </a:spcBef>
      <a:spcAft>
        <a:spcPct val="0"/>
      </a:spcAft>
      <a:defRPr sz="1400" kern="1200">
        <a:solidFill>
          <a:schemeClr val="tx1"/>
        </a:solidFill>
        <a:latin typeface="+mn-lt"/>
        <a:ea typeface="+mn-ea"/>
        <a:cs typeface="+mn-cs"/>
      </a:defRPr>
    </a:lvl4pPr>
    <a:lvl5pPr marL="1095375" algn="l" defTabSz="1298575" rtl="0" eaLnBrk="0" fontAlgn="base" hangingPunct="0">
      <a:spcBef>
        <a:spcPct val="30000"/>
      </a:spcBef>
      <a:spcAft>
        <a:spcPct val="0"/>
      </a:spcAft>
      <a:defRPr sz="1400" kern="1200">
        <a:solidFill>
          <a:schemeClr val="tx1"/>
        </a:solidFill>
        <a:latin typeface="+mn-lt"/>
        <a:ea typeface="+mn-ea"/>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www.autodesk.com/apitraining" TargetMode="External"/><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mk:@MSITStore:C:\Yejo\Revit\SDK\Revit%202008%20SDK%20Beta%201\Revit%202008%20SDK\RevitAPI%202008.chm::/Autodesk.Revit.Elements.IndependentTag.TagMode.html"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1590C2B-5B74-402F-A635-1A44489B2CD9}"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10</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102</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103</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lgn="l" eaLnBrk="1" hangingPunct="1"/>
            <a:r>
              <a:rPr lang="en-US" altLang="zh-CN" sz="1200" smtClean="0">
                <a:ea typeface="ＭＳ Ｐゴシック" pitchFamily="34" charset="-128"/>
              </a:rPr>
              <a:t>written </a:t>
            </a:r>
            <a:r>
              <a:rPr lang="en-US" altLang="zh-CN" sz="1200" dirty="0" smtClean="0">
                <a:ea typeface="ＭＳ Ｐゴシック" pitchFamily="34" charset="-128"/>
              </a:rPr>
              <a:t>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the three platforms.</a:t>
            </a:r>
          </a:p>
          <a:p>
            <a:pPr marL="0" indent="0" eaLnBrk="1" hangingPunct="1"/>
            <a:r>
              <a:rPr lang="en-US" altLang="zh-CN" sz="1200" baseline="0" smtClean="0">
                <a:ea typeface="ＭＳ Ｐゴシック" pitchFamily="34" charset="-128"/>
              </a:rPr>
              <a:t>demonstrates </a:t>
            </a:r>
            <a:r>
              <a:rPr lang="en-US" altLang="zh-CN" sz="1200" baseline="0" dirty="0" smtClean="0">
                <a:ea typeface="ＭＳ Ｐゴシック" pitchFamily="34" charset="-128"/>
              </a:rPr>
              <a:t>how to create curtain </a:t>
            </a:r>
            <a:r>
              <a:rPr lang="en-US" altLang="zh-CN" sz="1200" baseline="0" smtClean="0">
                <a:ea typeface="ＭＳ Ｐゴシック" pitchFamily="34" charset="-128"/>
              </a:rPr>
              <a:t>system.</a:t>
            </a:r>
            <a:endParaRPr lang="en-US" altLang="zh-CN" sz="1200" baseline="0" dirty="0" smtClean="0">
              <a:ea typeface="ＭＳ Ｐゴシック" pitchFamily="34" charset="-128"/>
            </a:endParaRPr>
          </a:p>
          <a:p>
            <a:pPr marL="0" indent="0"/>
            <a:endParaRPr lang="en-US" altLang="zh-CN" sz="1200" smtClean="0">
              <a:ea typeface="ＭＳ Ｐゴシック" pitchFamily="34" charset="-128"/>
            </a:endParaRPr>
          </a:p>
          <a:p>
            <a:pPr marL="0" indent="0"/>
            <a:r>
              <a:rPr lang="en-US" altLang="zh-CN" sz="1200" smtClean="0">
                <a:ea typeface="ＭＳ Ｐゴシック" pitchFamily="34" charset="-128"/>
              </a:rPr>
              <a:t>Note</a:t>
            </a:r>
            <a:r>
              <a:rPr lang="en-US" altLang="zh-CN" sz="1200" dirty="0" smtClean="0">
                <a:ea typeface="ＭＳ Ｐゴシック" pitchFamily="34" charset="-128"/>
              </a:rPr>
              <a:t>:</a:t>
            </a:r>
          </a:p>
          <a:p>
            <a:pPr marL="0" indent="0"/>
            <a:r>
              <a:rPr lang="en-US" altLang="zh-CN" sz="1200" dirty="0" err="1" smtClean="0">
                <a:ea typeface="ＭＳ Ｐゴシック" pitchFamily="34" charset="-128"/>
              </a:rPr>
              <a:t>Autodesk.Revit.Creation.Document.NewCurtainSystem</a:t>
            </a:r>
            <a:r>
              <a:rPr lang="en-US" altLang="zh-CN" sz="1200" dirty="0" smtClean="0">
                <a:ea typeface="ＭＳ Ｐゴシック" pitchFamily="34" charset="-128"/>
              </a:rPr>
              <a:t>(…) has two different signatures:</a:t>
            </a:r>
          </a:p>
          <a:p>
            <a:pPr marL="0" indent="0"/>
            <a:r>
              <a:rPr lang="en-US" sz="1200" dirty="0" err="1" smtClean="0">
                <a:latin typeface="Arial" charset="0"/>
              </a:rPr>
              <a:t>NewCurtainSystem</a:t>
            </a:r>
            <a:r>
              <a:rPr lang="en-US" sz="1200" dirty="0" smtClean="0">
                <a:latin typeface="Arial" charset="0"/>
              </a:rPr>
              <a:t>(</a:t>
            </a:r>
            <a:r>
              <a:rPr lang="en-US" sz="1200" dirty="0" err="1" smtClean="0">
                <a:latin typeface="Arial" charset="0"/>
              </a:rPr>
              <a:t>Revit.Geometry.</a:t>
            </a:r>
            <a:r>
              <a:rPr lang="en-US" sz="1200" dirty="0" err="1" smtClean="0">
                <a:solidFill>
                  <a:srgbClr val="FF0000"/>
                </a:solidFill>
                <a:latin typeface="Arial" charset="0"/>
              </a:rPr>
              <a:t>ReferenceArray</a:t>
            </a:r>
            <a:r>
              <a:rPr lang="en-US" sz="1200" dirty="0" smtClean="0">
                <a:latin typeface="Arial" charset="0"/>
              </a:rPr>
              <a:t> faces, </a:t>
            </a:r>
            <a:r>
              <a:rPr lang="en-US" sz="1200" dirty="0" err="1" smtClean="0">
                <a:latin typeface="Arial" charset="0"/>
              </a:rPr>
              <a:t>Revit.Symbols.CurtainSystemType</a:t>
            </a:r>
            <a:r>
              <a:rPr lang="en-US" sz="1200" dirty="0" smtClean="0">
                <a:latin typeface="Arial" charset="0"/>
              </a:rPr>
              <a:t> symbol)</a:t>
            </a:r>
          </a:p>
          <a:p>
            <a:pPr marL="0" indent="0"/>
            <a:r>
              <a:rPr lang="en-US" sz="1200" dirty="0" err="1" smtClean="0">
                <a:latin typeface="Arial" charset="0"/>
              </a:rPr>
              <a:t>NewCurtainSystem</a:t>
            </a:r>
            <a:r>
              <a:rPr lang="en-US" sz="1200" dirty="0" smtClean="0">
                <a:latin typeface="Arial" charset="0"/>
              </a:rPr>
              <a:t>(</a:t>
            </a:r>
            <a:r>
              <a:rPr lang="en-US" sz="1200" dirty="0" err="1" smtClean="0">
                <a:latin typeface="Arial" charset="0"/>
              </a:rPr>
              <a:t>Revit.Geometry.FaceArray</a:t>
            </a:r>
            <a:r>
              <a:rPr lang="en-US" sz="1200" dirty="0" smtClean="0">
                <a:latin typeface="Arial" charset="0"/>
              </a:rPr>
              <a:t> faces, </a:t>
            </a:r>
            <a:r>
              <a:rPr lang="en-US" sz="1200" dirty="0" err="1" smtClean="0">
                <a:latin typeface="Arial" charset="0"/>
              </a:rPr>
              <a:t>Revit.Symbols.CurtainSystemType</a:t>
            </a:r>
            <a:r>
              <a:rPr lang="en-US" sz="1200" dirty="0" smtClean="0">
                <a:latin typeface="Arial" charset="0"/>
              </a:rPr>
              <a:t> symbol)</a:t>
            </a:r>
            <a:endParaRPr lang="en-US" altLang="zh-CN" sz="1200" dirty="0" smtClean="0">
              <a:ea typeface="ＭＳ Ｐゴシック" pitchFamily="34" charset="-128"/>
            </a:endParaRPr>
          </a:p>
          <a:p>
            <a:pPr marL="0" indent="0"/>
            <a:r>
              <a:rPr lang="en-US" altLang="zh-CN" sz="1200" dirty="0" smtClean="0"/>
              <a:t>The test element must be a </a:t>
            </a:r>
            <a:r>
              <a:rPr lang="en-US" altLang="zh-CN" sz="1200" dirty="0" err="1" smtClean="0"/>
              <a:t>paralleliped</a:t>
            </a:r>
            <a:r>
              <a:rPr lang="en-US" altLang="zh-CN" sz="1200" dirty="0" smtClean="0"/>
              <a:t> mass.</a:t>
            </a:r>
          </a:p>
          <a:p>
            <a:pPr marL="0" indent="0"/>
            <a:endParaRPr lang="en-US" altLang="zh-CN" sz="1200" dirty="0" smtClean="0"/>
          </a:p>
          <a:p>
            <a:pPr lvl="0"/>
            <a:r>
              <a:rPr lang="en-US" sz="1200" kern="1200" dirty="0" smtClean="0">
                <a:solidFill>
                  <a:schemeClr val="tx1"/>
                </a:solidFill>
                <a:latin typeface="Arial" charset="0"/>
                <a:ea typeface="+mn-ea"/>
                <a:cs typeface="+mn-cs"/>
              </a:rPr>
              <a:t>Steps to run the command:</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Prepare your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a:t>
            </a:r>
          </a:p>
          <a:p>
            <a:r>
              <a:rPr lang="en-US" sz="1200" kern="1200" dirty="0" smtClean="0">
                <a:solidFill>
                  <a:schemeClr val="tx1"/>
                </a:solidFill>
                <a:latin typeface="Arial" charset="0"/>
                <a:ea typeface="+mn-ea"/>
                <a:cs typeface="+mn-cs"/>
              </a:rPr>
              <a:t>2. Open or new a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 and make sure it contains a mass in the shape of </a:t>
            </a:r>
            <a:r>
              <a:rPr lang="en-US" sz="1200" kern="1200" dirty="0" err="1" smtClean="0">
                <a:solidFill>
                  <a:schemeClr val="tx1"/>
                </a:solidFill>
                <a:latin typeface="Arial" charset="0"/>
                <a:ea typeface="+mn-ea"/>
                <a:cs typeface="+mn-cs"/>
              </a:rPr>
              <a:t>paralleliped</a:t>
            </a:r>
            <a:r>
              <a:rPr lang="en-US" sz="1200" kern="1200" dirty="0" smtClean="0">
                <a:solidFill>
                  <a:schemeClr val="tx1"/>
                </a:solidFill>
                <a:latin typeface="Arial" charset="0"/>
                <a:ea typeface="+mn-ea"/>
                <a:cs typeface="+mn-cs"/>
              </a:rPr>
              <a:t>. A sample project file CurtainSystem.rvt is available in 3. the sample’s folder;</a:t>
            </a:r>
          </a:p>
          <a:p>
            <a:pPr lvl="0"/>
            <a:r>
              <a:rPr lang="en-US" sz="1200" kern="1200" dirty="0" smtClean="0">
                <a:solidFill>
                  <a:schemeClr val="tx1"/>
                </a:solidFill>
                <a:latin typeface="Arial" charset="0"/>
                <a:ea typeface="+mn-ea"/>
                <a:cs typeface="+mn-cs"/>
              </a:rPr>
              <a:t>4. Select the mass in the document;</a:t>
            </a:r>
          </a:p>
          <a:p>
            <a:pPr lvl="0"/>
            <a:r>
              <a:rPr lang="en-US" sz="1200" kern="1200" dirty="0" smtClean="0">
                <a:solidFill>
                  <a:schemeClr val="tx1"/>
                </a:solidFill>
                <a:latin typeface="Arial" charset="0"/>
                <a:ea typeface="+mn-ea"/>
                <a:cs typeface="+mn-cs"/>
              </a:rPr>
              <a:t>5. Run this command, the main dialog pops up;</a:t>
            </a:r>
          </a:p>
          <a:p>
            <a:r>
              <a:rPr lang="en-US" sz="1200" kern="1200" dirty="0" smtClean="0">
                <a:solidFill>
                  <a:schemeClr val="tx1"/>
                </a:solidFill>
                <a:latin typeface="Arial" charset="0"/>
                <a:ea typeface="+mn-ea"/>
                <a:cs typeface="+mn-cs"/>
              </a:rPr>
              <a:t>6. Click “Create Curtain System” button, a new dialog will pop up, this dialog is used for users to create curtain systems;</a:t>
            </a:r>
          </a:p>
          <a:p>
            <a:r>
              <a:rPr lang="en-US" altLang="zh-CN" sz="1200" kern="1200" dirty="0" smtClean="0">
                <a:solidFill>
                  <a:schemeClr val="tx1"/>
                </a:solidFill>
                <a:latin typeface="Arial" charset="0"/>
                <a:ea typeface="+mn-ea"/>
                <a:cs typeface="+mn-cs"/>
              </a:rPr>
              <a:t>7. Exercise other buttons in the dialog …</a:t>
            </a:r>
            <a:endParaRPr lang="en-US" altLang="zh-CN" sz="1200" dirty="0" smtClean="0">
              <a:ea typeface="ＭＳ Ｐゴシック" pitchFamily="34" charset="-128"/>
            </a:endParaRPr>
          </a:p>
          <a:p>
            <a:pPr marL="228600" indent="-228600" eaLnBrk="1" hangingPunct="1"/>
            <a:endParaRPr lang="en-US" altLang="zh-CN" sz="1200" dirty="0" smtClean="0">
              <a:ea typeface="ＭＳ Ｐゴシック" pitchFamily="34" charset="-128"/>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104</a:t>
            </a:fld>
            <a:endParaRPr lang="en-US" smtClean="0"/>
          </a:p>
        </p:txBody>
      </p:sp>
      <p:sp>
        <p:nvSpPr>
          <p:cNvPr id="289795" name="Rectangle 2"/>
          <p:cNvSpPr>
            <a:spLocks noGrp="1" noRot="1" noChangeAspect="1" noChangeArrowheads="1" noTextEdit="1"/>
          </p:cNvSpPr>
          <p:nvPr>
            <p:ph type="sldImg"/>
          </p:nvPr>
        </p:nvSpPr>
        <p:spPr>
          <a:xfrm>
            <a:off x="1680924" y="745451"/>
            <a:ext cx="3536713" cy="2909327"/>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105</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106</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107</a:t>
            </a:fld>
            <a:endParaRPr lang="en-US" smtClean="0"/>
          </a:p>
        </p:txBody>
      </p:sp>
      <p:sp>
        <p:nvSpPr>
          <p:cNvPr id="289795" name="Rectangle 2"/>
          <p:cNvSpPr>
            <a:spLocks noGrp="1" noRot="1" noChangeAspect="1" noChangeArrowheads="1" noTextEdit="1"/>
          </p:cNvSpPr>
          <p:nvPr>
            <p:ph type="sldImg"/>
          </p:nvPr>
        </p:nvSpPr>
        <p:spPr>
          <a:xfrm>
            <a:off x="1680924" y="745451"/>
            <a:ext cx="3536713" cy="2909327"/>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sz="1200" dirty="0" smtClean="0"/>
              <a:t>One sample was changed after beta1 build. </a:t>
            </a:r>
          </a:p>
          <a:p>
            <a:pPr marL="0" indent="0" eaLnBrk="1" hangingPunct="1"/>
            <a:r>
              <a:rPr lang="en-US" altLang="zh-CN" sz="1200" dirty="0" smtClean="0"/>
              <a:t>The </a:t>
            </a:r>
            <a:r>
              <a:rPr lang="en-US" altLang="zh-CN" sz="1200" dirty="0" err="1" smtClean="0"/>
              <a:t>ImportExportDWG</a:t>
            </a:r>
            <a:r>
              <a:rPr lang="en-US" altLang="zh-CN" sz="1200" dirty="0" smtClean="0"/>
              <a:t> sample was renamed to </a:t>
            </a:r>
            <a:r>
              <a:rPr lang="en-US" altLang="zh-CN" sz="1200" dirty="0" err="1" smtClean="0"/>
              <a:t>ImportExport</a:t>
            </a:r>
            <a:r>
              <a:rPr lang="en-US" altLang="zh-CN" sz="1200" dirty="0" smtClean="0"/>
              <a:t> in the RTM build.</a:t>
            </a:r>
          </a:p>
          <a:p>
            <a:pPr marL="0" indent="0" eaLnBrk="1" hangingPunct="1"/>
            <a:r>
              <a:rPr lang="en-US" altLang="zh-CN" sz="1200" dirty="0" smtClean="0"/>
              <a:t>More</a:t>
            </a:r>
            <a:r>
              <a:rPr lang="en-US" altLang="zh-CN" sz="1200" baseline="0" dirty="0" smtClean="0"/>
              <a:t> file formats rather than just DWG format were supported in this sample. That is why the DWG suffix has been removed from the sample name.</a:t>
            </a:r>
          </a:p>
          <a:p>
            <a:pPr marL="228600" indent="-22860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a:t>
            </a:r>
            <a:r>
              <a:rPr lang="en-US" altLang="zh-CN" sz="1200" baseline="0" dirty="0" err="1" smtClean="0">
                <a:ea typeface="ＭＳ Ｐゴシック" pitchFamily="34" charset="-128"/>
              </a:rPr>
              <a:t>Revit</a:t>
            </a:r>
            <a:r>
              <a:rPr lang="en-US" altLang="zh-CN" sz="1200" baseline="0" dirty="0" smtClean="0">
                <a:ea typeface="ＭＳ Ｐゴシック" pitchFamily="34" charset="-128"/>
              </a:rPr>
              <a:t> platforms.</a:t>
            </a:r>
          </a:p>
          <a:p>
            <a:pPr marL="228600" indent="-228600" eaLnBrk="1" hangingPunct="1"/>
            <a:r>
              <a:rPr lang="en-US" altLang="zh-CN" sz="1200" baseline="0" dirty="0" smtClean="0">
                <a:ea typeface="ＭＳ Ｐゴシック" pitchFamily="34" charset="-128"/>
              </a:rPr>
              <a:t>The changed name was changed from </a:t>
            </a:r>
            <a:r>
              <a:rPr lang="en-US" altLang="zh-CN" sz="1200" baseline="0" dirty="0" err="1" smtClean="0">
                <a:ea typeface="ＭＳ Ｐゴシック" pitchFamily="34" charset="-128"/>
              </a:rPr>
              <a:t>ImportExportDwg</a:t>
            </a:r>
            <a:r>
              <a:rPr lang="en-US" altLang="zh-CN" sz="1200" baseline="0" dirty="0" smtClean="0">
                <a:ea typeface="ＭＳ Ｐゴシック" pitchFamily="34" charset="-128"/>
              </a:rPr>
              <a:t> to </a:t>
            </a:r>
            <a:r>
              <a:rPr lang="en-US" altLang="zh-CN" sz="1200" baseline="0" dirty="0" err="1" smtClean="0">
                <a:ea typeface="ＭＳ Ｐゴシック" pitchFamily="34" charset="-128"/>
              </a:rPr>
              <a:t>ImportExport</a:t>
            </a:r>
            <a:r>
              <a:rPr lang="en-US" altLang="zh-CN" sz="1200" baseline="0" dirty="0" smtClean="0">
                <a:ea typeface="ＭＳ Ｐゴシック" pitchFamily="34" charset="-128"/>
              </a:rPr>
              <a:t>. It supports not only DWG format but also DWF, FBX, and </a:t>
            </a:r>
            <a:r>
              <a:rPr lang="en-US" altLang="zh-CN" sz="1200" baseline="0" dirty="0" err="1" smtClean="0">
                <a:ea typeface="ＭＳ Ｐゴシック" pitchFamily="34" charset="-128"/>
              </a:rPr>
              <a:t>gbXml</a:t>
            </a:r>
            <a:r>
              <a:rPr lang="en-US" altLang="zh-CN" sz="1200" baseline="0" dirty="0" smtClean="0">
                <a:ea typeface="ＭＳ Ｐゴシック" pitchFamily="34" charset="-128"/>
              </a:rPr>
              <a:t>.</a:t>
            </a:r>
          </a:p>
          <a:p>
            <a:pPr marL="228600" indent="-228600" eaLnBrk="1" hangingPunct="1"/>
            <a:r>
              <a:rPr lang="en-US" altLang="zh-CN" sz="1200" baseline="0" dirty="0" smtClean="0">
                <a:ea typeface="ＭＳ Ｐゴシック" pitchFamily="34" charset="-128"/>
              </a:rPr>
              <a:t>More specifically, it demonstrates how to export the current </a:t>
            </a:r>
            <a:r>
              <a:rPr lang="en-US" altLang="zh-CN" sz="1200" baseline="0" dirty="0" err="1" smtClean="0">
                <a:ea typeface="ＭＳ Ｐゴシック" pitchFamily="34" charset="-128"/>
              </a:rPr>
              <a:t>Revit</a:t>
            </a:r>
            <a:r>
              <a:rPr lang="en-US" altLang="zh-CN" sz="1200" baseline="0" dirty="0" smtClean="0">
                <a:ea typeface="ＭＳ Ｐゴシック" pitchFamily="34" charset="-128"/>
              </a:rPr>
              <a:t> model to … and import … into …</a:t>
            </a:r>
          </a:p>
          <a:p>
            <a:pPr marL="228600" indent="-228600" eaLnBrk="1" hangingPunct="1"/>
            <a:r>
              <a:rPr lang="en-US" altLang="zh-CN" sz="1200" dirty="0" smtClean="0"/>
              <a:t>Many import/export </a:t>
            </a:r>
            <a:r>
              <a:rPr lang="en-US" altLang="zh-CN" sz="1200" baseline="0" dirty="0" smtClean="0"/>
              <a:t>related classes </a:t>
            </a:r>
            <a:r>
              <a:rPr lang="en-US" altLang="zh-CN" sz="1200" dirty="0" smtClean="0"/>
              <a:t>are used in the sample. For example, … </a:t>
            </a:r>
          </a:p>
          <a:p>
            <a:pPr marL="0" indent="0" eaLnBrk="1" hangingPunct="1"/>
            <a:endParaRPr lang="en-US" sz="1200" b="1" baseline="0" dirty="0" smtClean="0">
              <a:latin typeface="Arial" charset="0"/>
            </a:endParaRPr>
          </a:p>
          <a:p>
            <a:pPr marL="0" indent="0" eaLnBrk="1" hangingPunct="1"/>
            <a:r>
              <a:rPr lang="en-US" sz="1200" b="1" dirty="0" smtClean="0">
                <a:latin typeface="Arial" charset="0"/>
              </a:rPr>
              <a:t>Instructions:</a:t>
            </a:r>
            <a:r>
              <a:rPr lang="en-US" sz="1200" dirty="0" smtClean="0">
                <a:latin typeface="Arial" charset="0"/>
              </a:rPr>
              <a:t> </a:t>
            </a:r>
          </a:p>
          <a:p>
            <a:pPr lvl="0"/>
            <a:r>
              <a:rPr lang="en-US" sz="1200" kern="1200" dirty="0" smtClean="0">
                <a:solidFill>
                  <a:schemeClr val="tx1"/>
                </a:solidFill>
                <a:latin typeface="Arial" charset="0"/>
                <a:ea typeface="+mn-ea"/>
                <a:cs typeface="+mn-cs"/>
              </a:rPr>
              <a:t>1. Open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application and execute the command.</a:t>
            </a:r>
          </a:p>
          <a:p>
            <a:pPr lvl="0"/>
            <a:r>
              <a:rPr lang="en-US" sz="1200" kern="1200" dirty="0" smtClean="0">
                <a:solidFill>
                  <a:schemeClr val="tx1"/>
                </a:solidFill>
                <a:latin typeface="Arial" charset="0"/>
                <a:ea typeface="+mn-ea"/>
                <a:cs typeface="+mn-cs"/>
              </a:rPr>
              <a:t>2. To export, check the radio button “export”, select the format to export and click “OK” button. The 3D DWF(x) and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formats will be available only when current view is a 3D view.</a:t>
            </a:r>
          </a:p>
          <a:p>
            <a:pPr lvl="0"/>
            <a:r>
              <a:rPr lang="en-US" sz="1200" kern="1200" dirty="0" smtClean="0">
                <a:solidFill>
                  <a:schemeClr val="tx1"/>
                </a:solidFill>
                <a:latin typeface="Arial" charset="0"/>
                <a:ea typeface="+mn-ea"/>
                <a:cs typeface="+mn-cs"/>
              </a:rPr>
              <a:t>3. To export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or 2D DWF(x) formats Specify the file name to export to, set the common options and click “Option…” button to set the </a:t>
            </a:r>
            <a:r>
              <a:rPr lang="fr-FR" sz="1200" kern="1200" dirty="0" err="1" smtClean="0">
                <a:solidFill>
                  <a:schemeClr val="tx1"/>
                </a:solidFill>
                <a:latin typeface="Arial" charset="0"/>
                <a:ea typeface="+mn-ea"/>
                <a:cs typeface="+mn-cs"/>
              </a:rPr>
              <a:t>lower</a:t>
            </a:r>
            <a:r>
              <a:rPr lang="fr-FR" sz="1200" kern="1200" dirty="0" smtClean="0">
                <a:solidFill>
                  <a:schemeClr val="tx1"/>
                </a:solidFill>
                <a:latin typeface="Arial" charset="0"/>
                <a:ea typeface="+mn-ea"/>
                <a:cs typeface="+mn-cs"/>
              </a:rPr>
              <a:t> </a:t>
            </a:r>
            <a:r>
              <a:rPr lang="fr-FR" sz="1200" kern="1200" dirty="0" err="1" smtClean="0">
                <a:solidFill>
                  <a:schemeClr val="tx1"/>
                </a:solidFill>
                <a:latin typeface="Arial" charset="0"/>
                <a:ea typeface="+mn-ea"/>
                <a:cs typeface="+mn-cs"/>
              </a:rPr>
              <a:t>priority</a:t>
            </a:r>
            <a:r>
              <a:rPr lang="fr-FR" sz="1200" kern="120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options, click “Select…” button to select multi-views to export. Then click “Save” button to perform export.</a:t>
            </a:r>
          </a:p>
          <a:p>
            <a:pPr lvl="0"/>
            <a:r>
              <a:rPr lang="en-US" sz="1200" kern="1200" dirty="0" smtClean="0">
                <a:solidFill>
                  <a:schemeClr val="tx1"/>
                </a:solidFill>
                <a:latin typeface="Arial" charset="0"/>
                <a:ea typeface="+mn-ea"/>
                <a:cs typeface="+mn-cs"/>
              </a:rPr>
              <a:t>4. To export 3D DWF(x), </a:t>
            </a:r>
            <a:r>
              <a:rPr lang="en-US" sz="1200" kern="1200" dirty="0" err="1" smtClean="0">
                <a:solidFill>
                  <a:schemeClr val="tx1"/>
                </a:solidFill>
                <a:latin typeface="Arial" charset="0"/>
                <a:ea typeface="+mn-ea"/>
                <a:cs typeface="+mn-cs"/>
              </a:rPr>
              <a:t>gbxml</a:t>
            </a:r>
            <a:r>
              <a:rPr lang="en-US" sz="1200" kern="1200" dirty="0" smtClean="0">
                <a:solidFill>
                  <a:schemeClr val="tx1"/>
                </a:solidFill>
                <a:latin typeface="Arial" charset="0"/>
                <a:ea typeface="+mn-ea"/>
                <a:cs typeface="+mn-cs"/>
              </a:rPr>
              <a:t> or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formats</a:t>
            </a:r>
          </a:p>
          <a:p>
            <a:r>
              <a:rPr lang="en-US" sz="1200" kern="1200" dirty="0" smtClean="0">
                <a:solidFill>
                  <a:schemeClr val="tx1"/>
                </a:solidFill>
                <a:latin typeface="Arial" charset="0"/>
                <a:ea typeface="+mn-ea"/>
                <a:cs typeface="+mn-cs"/>
              </a:rPr>
              <a:t>Specify the file name to export to and click “Save” button to perform export.</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t>
            </a:r>
            <a:r>
              <a:rPr lang="en-US" sz="1200" b="1" kern="1200" dirty="0" smtClean="0">
                <a:solidFill>
                  <a:schemeClr val="tx1"/>
                </a:solidFill>
                <a:latin typeface="Arial" charset="0"/>
                <a:ea typeface="+mn-ea"/>
                <a:cs typeface="+mn-cs"/>
              </a:rPr>
              <a:t>NOTE</a:t>
            </a:r>
            <a:r>
              <a:rPr lang="en-US" sz="1200" kern="1200" dirty="0" smtClean="0">
                <a:solidFill>
                  <a:schemeClr val="tx1"/>
                </a:solidFill>
                <a:latin typeface="Arial" charset="0"/>
                <a:ea typeface="+mn-ea"/>
                <a:cs typeface="+mn-cs"/>
              </a:rPr>
              <a:t>]To export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 successfully, the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render appearance library must have been installed.</a:t>
            </a:r>
          </a:p>
          <a:p>
            <a:pPr lvl="0"/>
            <a:r>
              <a:rPr lang="en-US" sz="1200" kern="1200" dirty="0" smtClean="0">
                <a:solidFill>
                  <a:schemeClr val="tx1"/>
                </a:solidFill>
                <a:latin typeface="Arial" charset="0"/>
                <a:ea typeface="+mn-ea"/>
                <a:cs typeface="+mn-cs"/>
              </a:rPr>
              <a:t>To import, check the radio button “import” and click “OK” button. The image format will be available only when current view is not 3D view.</a:t>
            </a:r>
          </a:p>
          <a:p>
            <a:pPr lvl="0"/>
            <a:r>
              <a:rPr lang="en-US" sz="1200" kern="1200" dirty="0" smtClean="0">
                <a:solidFill>
                  <a:schemeClr val="tx1"/>
                </a:solidFill>
                <a:latin typeface="Arial" charset="0"/>
                <a:ea typeface="+mn-ea"/>
                <a:cs typeface="+mn-cs"/>
              </a:rPr>
              <a:t>To import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format, Specify the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file to import and set the other options. Then click “Open” button to perform import.</a:t>
            </a:r>
          </a:p>
          <a:p>
            <a:pPr lvl="0"/>
            <a:r>
              <a:rPr lang="en-US" sz="1200" kern="1200" dirty="0" smtClean="0">
                <a:solidFill>
                  <a:schemeClr val="tx1"/>
                </a:solidFill>
                <a:latin typeface="Arial" charset="0"/>
                <a:ea typeface="+mn-ea"/>
                <a:cs typeface="+mn-cs"/>
              </a:rPr>
              <a:t>To Import image format, Specify the image file to import and click “Open” button to perform import.</a:t>
            </a:r>
          </a:p>
          <a:p>
            <a:pPr lvl="0"/>
            <a:endParaRPr lang="en-US" sz="1200" kern="1200" dirty="0" smtClean="0">
              <a:solidFill>
                <a:schemeClr val="tx1"/>
              </a:solidFill>
              <a:latin typeface="Arial" charset="0"/>
              <a:ea typeface="+mn-ea"/>
              <a:cs typeface="+mn-cs"/>
            </a:endParaRPr>
          </a:p>
          <a:p>
            <a:pPr lvl="0"/>
            <a:endParaRPr lang="en-US" sz="1200" dirty="0" smtClean="0">
              <a:latin typeface="Arial"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108</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lvl="0"/>
            <a:r>
              <a:rPr lang="en-US" sz="1700" kern="1200" dirty="0" smtClean="0">
                <a:solidFill>
                  <a:schemeClr val="tx1"/>
                </a:solidFill>
                <a:latin typeface="+mn-lt"/>
                <a:ea typeface="+mn-ea"/>
                <a:cs typeface="+mn-cs"/>
              </a:rPr>
              <a:t>The last parameter of </a:t>
            </a:r>
            <a:r>
              <a:rPr lang="en-US" sz="1700" kern="1200" dirty="0" err="1" smtClean="0">
                <a:solidFill>
                  <a:schemeClr val="tx1"/>
                </a:solidFill>
                <a:latin typeface="+mn-lt"/>
                <a:ea typeface="+mn-ea"/>
                <a:cs typeface="+mn-cs"/>
              </a:rPr>
              <a:t>NewFootPrintRoof</a:t>
            </a:r>
            <a:r>
              <a:rPr lang="en-US" sz="1700" kern="1200" dirty="0" smtClean="0">
                <a:solidFill>
                  <a:schemeClr val="tx1"/>
                </a:solidFill>
                <a:latin typeface="+mn-lt"/>
                <a:ea typeface="+mn-ea"/>
                <a:cs typeface="+mn-cs"/>
              </a:rPr>
              <a:t>() “</a:t>
            </a:r>
            <a:r>
              <a:rPr lang="en-GB" sz="1700" kern="1200" dirty="0" err="1" smtClean="0">
                <a:solidFill>
                  <a:schemeClr val="tx1"/>
                </a:solidFill>
                <a:latin typeface="+mn-lt"/>
                <a:ea typeface="+mn-ea"/>
                <a:cs typeface="+mn-cs"/>
              </a:rPr>
              <a:t>footPrintToModelCurvesMapping</a:t>
            </a:r>
            <a:r>
              <a:rPr lang="en-US" sz="1700" kern="1200" dirty="0" smtClean="0">
                <a:solidFill>
                  <a:schemeClr val="tx1"/>
                </a:solidFill>
                <a:latin typeface="+mn-lt"/>
                <a:ea typeface="+mn-ea"/>
                <a:cs typeface="+mn-cs"/>
              </a:rPr>
              <a:t>” is a </a:t>
            </a:r>
            <a:r>
              <a:rPr lang="en-US" sz="1700" kern="1200" dirty="0" err="1" smtClean="0">
                <a:solidFill>
                  <a:schemeClr val="tx1"/>
                </a:solidFill>
                <a:latin typeface="+mn-lt"/>
                <a:ea typeface="+mn-ea"/>
                <a:cs typeface="+mn-cs"/>
              </a:rPr>
              <a:t>ElementIdSet</a:t>
            </a:r>
            <a:r>
              <a:rPr lang="en-US" sz="1700" kern="1200" dirty="0" smtClean="0">
                <a:solidFill>
                  <a:schemeClr val="tx1"/>
                </a:solidFill>
                <a:latin typeface="+mn-lt"/>
                <a:ea typeface="+mn-ea"/>
                <a:cs typeface="+mn-cs"/>
              </a:rPr>
              <a:t> to map the footprint(</a:t>
            </a:r>
            <a:r>
              <a:rPr lang="en-US" sz="1700" kern="1200" dirty="0" err="1" smtClean="0">
                <a:solidFill>
                  <a:schemeClr val="tx1"/>
                </a:solidFill>
                <a:latin typeface="+mn-lt"/>
                <a:ea typeface="+mn-ea"/>
                <a:cs typeface="+mn-cs"/>
              </a:rPr>
              <a:t>GeometryCurveArray</a:t>
            </a:r>
            <a:r>
              <a:rPr lang="en-US" sz="1700" kern="1200" dirty="0" smtClean="0">
                <a:solidFill>
                  <a:schemeClr val="tx1"/>
                </a:solidFill>
                <a:latin typeface="+mn-lt"/>
                <a:ea typeface="+mn-ea"/>
                <a:cs typeface="+mn-cs"/>
              </a:rPr>
              <a:t>) to Ids of according model curves(in sketch).</a:t>
            </a:r>
          </a:p>
          <a:p>
            <a:pPr lvl="0"/>
            <a:r>
              <a:rPr lang="en-US" sz="1700" kern="1200" dirty="0" smtClean="0">
                <a:solidFill>
                  <a:schemeClr val="tx1"/>
                </a:solidFill>
                <a:latin typeface="+mn-lt"/>
                <a:ea typeface="+mn-ea"/>
                <a:cs typeface="+mn-cs"/>
              </a:rPr>
              <a:t>From UI, if you select a roof, and click “Edit”, there are some curves there, the “</a:t>
            </a:r>
            <a:r>
              <a:rPr lang="en-GB" sz="1700" kern="1200" dirty="0" err="1" smtClean="0">
                <a:solidFill>
                  <a:schemeClr val="tx1"/>
                </a:solidFill>
                <a:latin typeface="+mn-lt"/>
                <a:ea typeface="+mn-ea"/>
                <a:cs typeface="+mn-cs"/>
              </a:rPr>
              <a:t>footPrintToModelCurvesMapping</a:t>
            </a:r>
            <a:r>
              <a:rPr lang="en-US" sz="1700" kern="1200" dirty="0" smtClean="0">
                <a:solidFill>
                  <a:schemeClr val="tx1"/>
                </a:solidFill>
                <a:latin typeface="+mn-lt"/>
                <a:ea typeface="+mn-ea"/>
                <a:cs typeface="+mn-cs"/>
              </a:rPr>
              <a:t>” is the Ids of these curves.</a:t>
            </a:r>
          </a:p>
          <a:p>
            <a:pPr lvl="0"/>
            <a:r>
              <a:rPr lang="en-US" sz="1700" kern="1200" dirty="0" smtClean="0">
                <a:solidFill>
                  <a:schemeClr val="tx1"/>
                </a:solidFill>
                <a:latin typeface="+mn-lt"/>
                <a:ea typeface="+mn-ea"/>
                <a:cs typeface="+mn-cs"/>
              </a:rPr>
              <a:t>The property </a:t>
            </a:r>
            <a:r>
              <a:rPr lang="en-US" sz="1700" kern="1200" dirty="0" err="1" smtClean="0">
                <a:solidFill>
                  <a:schemeClr val="tx1"/>
                </a:solidFill>
                <a:latin typeface="+mn-lt"/>
                <a:ea typeface="+mn-ea"/>
                <a:cs typeface="+mn-cs"/>
              </a:rPr>
              <a:t>FootPrintRoof.SlopeAngle</a:t>
            </a:r>
            <a:r>
              <a:rPr lang="en-US" sz="1700" kern="1200" dirty="0" smtClean="0">
                <a:solidFill>
                  <a:schemeClr val="tx1"/>
                </a:solidFill>
                <a:latin typeface="+mn-lt"/>
                <a:ea typeface="+mn-ea"/>
                <a:cs typeface="+mn-cs"/>
              </a:rPr>
              <a:t> .set(</a:t>
            </a:r>
            <a:r>
              <a:rPr lang="en-US" sz="1700" kern="1200" dirty="0" err="1" smtClean="0">
                <a:solidFill>
                  <a:schemeClr val="tx1"/>
                </a:solidFill>
                <a:latin typeface="+mn-lt"/>
                <a:ea typeface="+mn-ea"/>
                <a:cs typeface="+mn-cs"/>
              </a:rPr>
              <a:t>Revit</a:t>
            </a:r>
            <a:r>
              <a:rPr lang="en-US" sz="1700" kern="1200" dirty="0" smtClean="0">
                <a:solidFill>
                  <a:schemeClr val="tx1"/>
                </a:solidFill>
                <a:latin typeface="+mn-lt"/>
                <a:ea typeface="+mn-ea"/>
                <a:cs typeface="+mn-cs"/>
              </a:rPr>
              <a:t>::Elements::</a:t>
            </a:r>
            <a:r>
              <a:rPr lang="en-US" sz="1700" kern="1200" dirty="0" err="1" smtClean="0">
                <a:solidFill>
                  <a:schemeClr val="tx1"/>
                </a:solidFill>
                <a:latin typeface="+mn-lt"/>
                <a:ea typeface="+mn-ea"/>
                <a:cs typeface="+mn-cs"/>
              </a:rPr>
              <a:t>ModelCuve</a:t>
            </a:r>
            <a:r>
              <a:rPr lang="en-US" sz="1700" kern="1200" dirty="0" smtClean="0">
                <a:solidFill>
                  <a:schemeClr val="tx1"/>
                </a:solidFill>
                <a:latin typeface="+mn-lt"/>
                <a:ea typeface="+mn-ea"/>
                <a:cs typeface="+mn-cs"/>
              </a:rPr>
              <a:t>^ </a:t>
            </a:r>
            <a:r>
              <a:rPr lang="en-US" sz="1700" kern="1200" dirty="0" err="1" smtClean="0">
                <a:solidFill>
                  <a:schemeClr val="tx1"/>
                </a:solidFill>
                <a:latin typeface="+mn-lt"/>
                <a:ea typeface="+mn-ea"/>
                <a:cs typeface="+mn-cs"/>
              </a:rPr>
              <a:t>pCurve</a:t>
            </a:r>
            <a:r>
              <a:rPr lang="en-US" sz="1700" kern="1200" dirty="0" smtClean="0">
                <a:solidFill>
                  <a:schemeClr val="tx1"/>
                </a:solidFill>
                <a:latin typeface="+mn-lt"/>
                <a:ea typeface="+mn-ea"/>
                <a:cs typeface="+mn-cs"/>
              </a:rPr>
              <a:t>, double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is used to set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for one model curve, so if you want to create a sloped roof via API, you should set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for each model curve.</a:t>
            </a:r>
          </a:p>
          <a:p>
            <a:pPr marL="228600" indent="-228600" eaLnBrk="1" hangingPunct="1"/>
            <a:endParaRPr lang="en-US" altLang="zh-CN" sz="1200" dirty="0" smtClean="0">
              <a:ea typeface="ＭＳ Ｐゴシック" pitchFamily="34" charset="-128"/>
            </a:endParaRPr>
          </a:p>
          <a:p>
            <a:pPr marL="228600" indent="-228600" eaLnBrk="1" hangingPunct="1"/>
            <a:r>
              <a:rPr lang="en-US" altLang="zh-CN" sz="1200" dirty="0" smtClean="0">
                <a:ea typeface="ＭＳ Ｐゴシック" pitchFamily="34" charset="-128"/>
              </a:rPr>
              <a:t>It’s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the three platforms.</a:t>
            </a:r>
          </a:p>
          <a:p>
            <a:pPr marL="228600" indent="-228600" eaLnBrk="1" hangingPunct="1"/>
            <a:r>
              <a:rPr lang="en-US" altLang="zh-CN" sz="1200" baseline="0" dirty="0" smtClean="0">
                <a:ea typeface="ＭＳ Ｐゴシック" pitchFamily="34" charset="-128"/>
              </a:rPr>
              <a:t>It demonstrates how to create roofs. There are two kind of roofs, footprint roof and extrusion roof. </a:t>
            </a:r>
          </a:p>
          <a:p>
            <a:pPr marL="228600" indent="-228600" eaLnBrk="1" hangingPunct="1"/>
            <a:r>
              <a:rPr lang="en-US" altLang="zh-CN" sz="1200" baseline="0" dirty="0" smtClean="0">
                <a:ea typeface="ＭＳ Ｐゴシック" pitchFamily="34" charset="-128"/>
              </a:rPr>
              <a:t>This sample shows us how to create and edit the two kinds of roofs. For example, …</a:t>
            </a:r>
          </a:p>
          <a:p>
            <a:pPr marL="228600" indent="-228600" eaLnBrk="1" hangingPunct="1"/>
            <a:r>
              <a:rPr lang="en-US" altLang="zh-CN" sz="1200" baseline="0" dirty="0" smtClean="0">
                <a:ea typeface="ＭＳ Ｐゴシック" pitchFamily="34" charset="-128"/>
              </a:rPr>
              <a:t>Three important classes are demonstrated in the sample, …</a:t>
            </a:r>
          </a:p>
          <a:p>
            <a:pPr marL="228600" indent="-228600" eaLnBrk="1" hangingPunct="1"/>
            <a:r>
              <a:rPr lang="en-US" altLang="zh-CN" sz="1200" baseline="0" dirty="0" smtClean="0">
                <a:ea typeface="ＭＳ Ｐゴシック" pitchFamily="34" charset="-128"/>
              </a:rPr>
              <a:t>Two main methods are demonstrated as well, …</a:t>
            </a:r>
          </a:p>
          <a:p>
            <a:pPr marL="228600" indent="-228600" eaLnBrk="1" hangingPunct="1"/>
            <a:endParaRPr lang="en-US" altLang="zh-CN" sz="1200" baseline="0" dirty="0" smtClean="0">
              <a:ea typeface="ＭＳ Ｐゴシック" pitchFamily="34" charset="-128"/>
            </a:endParaRPr>
          </a:p>
          <a:p>
            <a:pPr lvl="0"/>
            <a:endParaRPr lang="en-US" sz="1200" smtClean="0">
              <a:latin typeface="Arial" charset="0"/>
            </a:endParaRPr>
          </a:p>
          <a:p>
            <a:pPr lvl="0"/>
            <a:r>
              <a:rPr lang="en-US" sz="1200" kern="1200" smtClean="0">
                <a:solidFill>
                  <a:schemeClr val="tx1"/>
                </a:solidFill>
                <a:latin typeface="Arial" charset="0"/>
                <a:ea typeface="+mn-ea"/>
                <a:cs typeface="+mn-cs"/>
              </a:rPr>
              <a:t>What </a:t>
            </a:r>
            <a:r>
              <a:rPr lang="en-US" sz="1200" kern="1200" dirty="0" smtClean="0">
                <a:solidFill>
                  <a:schemeClr val="tx1"/>
                </a:solidFill>
                <a:latin typeface="Arial" charset="0"/>
                <a:ea typeface="+mn-ea"/>
                <a:cs typeface="+mn-cs"/>
              </a:rPr>
              <a:t>this</a:t>
            </a:r>
            <a:r>
              <a:rPr lang="en-US" sz="1200" kern="1200" baseline="0" dirty="0" smtClean="0">
                <a:solidFill>
                  <a:schemeClr val="tx1"/>
                </a:solidFill>
                <a:latin typeface="Arial" charset="0"/>
                <a:ea typeface="+mn-ea"/>
                <a:cs typeface="+mn-cs"/>
              </a:rPr>
              <a:t> sample does:</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Get all footprint roofs and extrusion roofs in the active document and list them in two separate tabs.</a:t>
            </a:r>
          </a:p>
          <a:p>
            <a:pPr lvl="0"/>
            <a:r>
              <a:rPr lang="en-US" sz="1200" kern="1200" dirty="0" smtClean="0">
                <a:solidFill>
                  <a:schemeClr val="tx1"/>
                </a:solidFill>
                <a:latin typeface="Arial" charset="0"/>
                <a:ea typeface="+mn-ea"/>
                <a:cs typeface="+mn-cs"/>
              </a:rPr>
              <a:t>2. Create a footprint roof with default properties by specifying a curve loop, or a wall loop, or loops combination of walls and curves, a level and a roof type.</a:t>
            </a:r>
          </a:p>
          <a:p>
            <a:pPr lvl="0"/>
            <a:r>
              <a:rPr lang="en-US" sz="1200" kern="1200" dirty="0" smtClean="0">
                <a:solidFill>
                  <a:schemeClr val="tx1"/>
                </a:solidFill>
                <a:latin typeface="Arial" charset="0"/>
                <a:ea typeface="+mn-ea"/>
                <a:cs typeface="+mn-cs"/>
              </a:rPr>
              <a:t>3. Create an extruded roof by providing a profile which is a series of connected lines or arcs (not closed in a loop), a roof type, a reference plane, an extrusion start value and an extrusion end value. Note that the reference plane should be a vertical plane.</a:t>
            </a:r>
          </a:p>
          <a:p>
            <a:pPr lvl="0"/>
            <a:r>
              <a:rPr lang="en-US" sz="1200" kern="1200" dirty="0" smtClean="0">
                <a:solidFill>
                  <a:schemeClr val="tx1"/>
                </a:solidFill>
                <a:latin typeface="Arial" charset="0"/>
                <a:ea typeface="+mn-ea"/>
                <a:cs typeface="+mn-cs"/>
              </a:rPr>
              <a:t>4. Select a footprint roof in the list, then user can define a footprint roof line is slope-defining and can change the slope angel of the selected roof, also other properties of roof line can be changed respectively, such as overhang, offset from base, extend into wall. The roof’s type can be changed just by selecting a different type.</a:t>
            </a:r>
          </a:p>
          <a:p>
            <a:pPr lvl="0"/>
            <a:r>
              <a:rPr lang="en-US" sz="1200" kern="1200" dirty="0" smtClean="0">
                <a:solidFill>
                  <a:schemeClr val="tx1"/>
                </a:solidFill>
                <a:latin typeface="Arial" charset="0"/>
                <a:ea typeface="+mn-ea"/>
                <a:cs typeface="+mn-cs"/>
              </a:rPr>
              <a:t>5. Select an extrusion roof in the list, and then user can change the value of extrusion start, extrusion end, and the roof type and the reference level of the extrusion roof.</a:t>
            </a:r>
          </a:p>
          <a:p>
            <a:pPr marL="228600" indent="-228600" eaLnBrk="1" hangingPunct="1"/>
            <a:endParaRPr lang="en-US" altLang="zh-CN" sz="1200" dirty="0" smtClean="0"/>
          </a:p>
          <a:p>
            <a:pPr marL="228600" indent="-228600" eaLnBrk="1" hangingPunct="1"/>
            <a:r>
              <a:rPr lang="en-US" altLang="zh-CN" sz="1200" dirty="0" smtClean="0"/>
              <a:t>Note:</a:t>
            </a:r>
          </a:p>
          <a:p>
            <a:pPr marL="228600" indent="-228600" eaLnBrk="1" hangingPunct="1"/>
            <a:endParaRPr lang="en-US" altLang="zh-CN" sz="1200" dirty="0" smtClean="0"/>
          </a:p>
          <a:p>
            <a:pPr marL="228600" indent="-228600" eaLnBrk="1" hangingPunct="1"/>
            <a:r>
              <a:rPr lang="en-US" altLang="zh-CN" sz="1200" dirty="0" smtClean="0"/>
              <a:t>Please switch to 3D</a:t>
            </a:r>
            <a:r>
              <a:rPr lang="en-US" altLang="zh-CN" sz="1200" baseline="0" dirty="0" smtClean="0"/>
              <a:t> view and choose the non-closed arc or line segments so as to create extrusion roofs successfully.</a:t>
            </a:r>
            <a:endParaRPr lang="en-US" altLang="zh-CN" sz="1200" dirty="0" smtClean="0"/>
          </a:p>
          <a:p>
            <a:pPr lvl="0"/>
            <a:endParaRPr lang="en-US" sz="1200" dirty="0" smtClean="0">
              <a:latin typeface="Arial" charset="0"/>
            </a:endParaRPr>
          </a:p>
          <a:p>
            <a:pPr lvl="0"/>
            <a:endParaRPr lang="en-US" sz="1200" dirty="0" smtClean="0">
              <a:latin typeface="Arial"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109</a:t>
            </a:fld>
            <a:endParaRPr lang="en-US" smtClean="0"/>
          </a:p>
        </p:txBody>
      </p:sp>
      <p:sp>
        <p:nvSpPr>
          <p:cNvPr id="289795" name="Rectangle 2"/>
          <p:cNvSpPr>
            <a:spLocks noGrp="1" noRot="1" noChangeAspect="1" noChangeArrowheads="1" noTextEdit="1"/>
          </p:cNvSpPr>
          <p:nvPr>
            <p:ph type="sldImg"/>
          </p:nvPr>
        </p:nvSpPr>
        <p:spPr>
          <a:xfrm>
            <a:off x="1680924" y="745451"/>
            <a:ext cx="3536713" cy="2909327"/>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110</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r>
              <a:rPr lang="en-US" altLang="zh-CN" smtClean="0"/>
              <a:t>Please have a look at the new RoofsRooms sample in the Revit 2009 SDK update 1. If you have not yet downloaded this version of the SDK, it is available from the Revit download page on the ADN web site. </a:t>
            </a:r>
          </a:p>
          <a:p>
            <a:pPr marL="0" indent="0"/>
            <a:r>
              <a:rPr lang="en-US" altLang="zh-CN" smtClean="0"/>
              <a:t>It demonstrates how to check whether a room or space has a bounding roof. To do so, it queries the roof and the room or space for its geometry and then checks for intersections between the various elements. It retrieves the room or space closed shell as a GeometryObjectArray, and extracts every solid element from it. It also extracts the roof solid, then feeds the two pairs of solids into the method AreSolidsCut(). This checks whether any of the solid faces overlap each other.</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111</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This sample provides following functionalities.</a:t>
            </a:r>
          </a:p>
          <a:p>
            <a:pPr lvl="0"/>
            <a:r>
              <a:rPr lang="en-US" sz="1200" kern="1200" smtClean="0">
                <a:solidFill>
                  <a:schemeClr val="tx1"/>
                </a:solidFill>
                <a:latin typeface="Arial" charset="0"/>
                <a:ea typeface="+mn-ea"/>
                <a:cs typeface="+mn-cs"/>
              </a:rPr>
              <a:t>Extract samples information from a provided text file and parse them into menu items. The file can be customized and it must follow a fixed format.</a:t>
            </a:r>
          </a:p>
          <a:p>
            <a:r>
              <a:rPr lang="en-US" sz="1200" kern="1200" smtClean="0">
                <a:solidFill>
                  <a:schemeClr val="tx1"/>
                </a:solidFill>
                <a:latin typeface="Arial" charset="0"/>
                <a:ea typeface="+mn-ea"/>
                <a:cs typeface="+mn-cs"/>
              </a:rPr>
              <a:t>Every menu item consists of four lines. </a:t>
            </a:r>
          </a:p>
          <a:p>
            <a:pPr lvl="0"/>
            <a:r>
              <a:rPr lang="en-US" sz="1200" kern="1200" smtClean="0">
                <a:solidFill>
                  <a:schemeClr val="tx1"/>
                </a:solidFill>
                <a:latin typeface="Arial" charset="0"/>
                <a:ea typeface="+mn-ea"/>
                <a:cs typeface="+mn-cs"/>
              </a:rPr>
              <a:t>The first line represents the popup menu hierarchy. Each item in the hierarchy is separated by “/” or “\”. If the line starts with “external tools” (case-sensitive free), this menu item will be added under the menu [Tools] – [External Tools], otherwise a new top menu will be added to Revit following the hierarchy.</a:t>
            </a:r>
          </a:p>
          <a:p>
            <a:r>
              <a:rPr lang="en-US" sz="1200" kern="1200" smtClean="0">
                <a:solidFill>
                  <a:schemeClr val="tx1"/>
                </a:solidFill>
                <a:latin typeface="Arial" charset="0"/>
                <a:ea typeface="+mn-ea"/>
                <a:cs typeface="+mn-cs"/>
              </a:rPr>
              <a:t>e.g. “/external tools/RvtSamples/By Flavour/All/About Revit” will add menu item [RvtSamples] – [By Flavour] – [All] – [About Revit] under Revit’s [Tools] – [External Tools] menu.</a:t>
            </a:r>
          </a:p>
          <a:p>
            <a:r>
              <a:rPr lang="en-US" sz="1200" kern="1200" smtClean="0">
                <a:solidFill>
                  <a:schemeClr val="tx1"/>
                </a:solidFill>
                <a:latin typeface="Arial" charset="0"/>
                <a:ea typeface="+mn-ea"/>
                <a:cs typeface="+mn-cs"/>
              </a:rPr>
              <a:t>However, “/RvtSamples/By Flavour/All/About Revit”” will Add a new top menu [RvtSamples] to Revit and add [By Flavour] – [All] – [About Revit] under it.</a:t>
            </a:r>
          </a:p>
          <a:p>
            <a:pPr lvl="0"/>
            <a:r>
              <a:rPr lang="en-US" sz="1200" kern="1200" smtClean="0">
                <a:solidFill>
                  <a:schemeClr val="tx1"/>
                </a:solidFill>
                <a:latin typeface="Arial" charset="0"/>
                <a:ea typeface="+mn-ea"/>
                <a:cs typeface="+mn-cs"/>
              </a:rPr>
              <a:t>The second line represents the description of the menu item.</a:t>
            </a:r>
          </a:p>
          <a:p>
            <a:pPr lvl="0"/>
            <a:r>
              <a:rPr lang="en-US" sz="1200" kern="1200" smtClean="0">
                <a:solidFill>
                  <a:schemeClr val="tx1"/>
                </a:solidFill>
                <a:latin typeface="Arial" charset="0"/>
                <a:ea typeface="+mn-ea"/>
                <a:cs typeface="+mn-cs"/>
              </a:rPr>
              <a:t>The third line represents the path of the assembly location of the menu item.</a:t>
            </a:r>
          </a:p>
          <a:p>
            <a:pPr lvl="0"/>
            <a:r>
              <a:rPr lang="en-US" sz="1200" kern="1200" smtClean="0">
                <a:solidFill>
                  <a:schemeClr val="tx1"/>
                </a:solidFill>
                <a:latin typeface="Arial" charset="0"/>
                <a:ea typeface="+mn-ea"/>
                <a:cs typeface="+mn-cs"/>
              </a:rPr>
              <a:t>The last line represents the class name of the menu item.</a:t>
            </a:r>
          </a:p>
          <a:p>
            <a:pPr lvl="0"/>
            <a:r>
              <a:rPr lang="en-US" sz="1200" kern="1200" smtClean="0">
                <a:solidFill>
                  <a:schemeClr val="tx1"/>
                </a:solidFill>
                <a:latin typeface="Arial" charset="0"/>
                <a:ea typeface="+mn-ea"/>
                <a:cs typeface="+mn-cs"/>
              </a:rPr>
              <a:t>Add all menu items to Revit menu.</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11</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endParaRPr lang="en-GB" sz="1700" kern="1200">
              <a:solidFill>
                <a:schemeClr val="tx1"/>
              </a:solidFill>
              <a:latin typeface="+mn-lt"/>
              <a:ea typeface="+mn-ea"/>
              <a:cs typeface="+mn-cs"/>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112</a:t>
            </a:fld>
            <a:endParaRPr lang="en-US" smtClean="0"/>
          </a:p>
        </p:txBody>
      </p:sp>
      <p:sp>
        <p:nvSpPr>
          <p:cNvPr id="289795" name="Rectangle 2"/>
          <p:cNvSpPr>
            <a:spLocks noGrp="1" noRot="1" noChangeAspect="1" noChangeArrowheads="1" noTextEdit="1"/>
          </p:cNvSpPr>
          <p:nvPr>
            <p:ph type="sldImg"/>
          </p:nvPr>
        </p:nvSpPr>
        <p:spPr>
          <a:xfrm>
            <a:off x="1680924" y="745451"/>
            <a:ext cx="3536713" cy="2909327"/>
          </a:xfrm>
          <a:ln/>
        </p:spPr>
      </p:sp>
      <p:sp>
        <p:nvSpPr>
          <p:cNvPr id="289796" name="Rectangle 3"/>
          <p:cNvSpPr>
            <a:spLocks noGrp="1" noChangeArrowheads="1"/>
          </p:cNvSpPr>
          <p:nvPr>
            <p:ph type="body" idx="1"/>
          </p:nvPr>
        </p:nvSpPr>
        <p:spPr>
          <a:noFill/>
          <a:ln/>
        </p:spPr>
        <p:txBody>
          <a:bodyPr/>
          <a:lstStyle/>
          <a:p>
            <a:pPr marL="228600" indent="-22860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the RAC and RST platforms.</a:t>
            </a:r>
          </a:p>
          <a:p>
            <a:pPr marL="228600" indent="-228600" eaLnBrk="1" hangingPunct="1"/>
            <a:r>
              <a:rPr lang="en-US" altLang="zh-CN" sz="1200" baseline="0" dirty="0" smtClean="0">
                <a:ea typeface="ＭＳ Ｐゴシック" pitchFamily="34" charset="-128"/>
              </a:rPr>
              <a:t>It demonstrates how to edit slab shape through adding more vertex and/or crease to the slab surface. More specifically, …</a:t>
            </a:r>
          </a:p>
          <a:p>
            <a:pPr marL="228600" indent="-228600" eaLnBrk="1" hangingPunct="1"/>
            <a:r>
              <a:rPr lang="en-US" altLang="zh-CN" sz="1200" dirty="0" smtClean="0"/>
              <a:t>Many slab shape related classes are used in the sample. E.g.</a:t>
            </a:r>
          </a:p>
          <a:p>
            <a:pPr marL="228600" indent="-228600" eaLnBrk="1" hangingPunct="1"/>
            <a:r>
              <a:rPr lang="en-US" altLang="zh-CN" sz="1200" dirty="0" smtClean="0"/>
              <a:t>Some methods of the </a:t>
            </a:r>
            <a:r>
              <a:rPr lang="en-US" altLang="zh-CN" sz="1200" dirty="0" err="1" smtClean="0"/>
              <a:t>SlabShapeEditor</a:t>
            </a:r>
            <a:r>
              <a:rPr lang="en-US" altLang="zh-CN" sz="1200" baseline="0" dirty="0" smtClean="0"/>
              <a:t> are demonstrated. They are …</a:t>
            </a:r>
            <a:endParaRPr lang="en-US" altLang="zh-CN" sz="1200" dirty="0" smtClean="0"/>
          </a:p>
          <a:p>
            <a:pPr lvl="0"/>
            <a:endParaRPr lang="en-US" sz="1200" dirty="0" smtClean="0">
              <a:latin typeface="Arial" charset="0"/>
            </a:endParaRPr>
          </a:p>
          <a:p>
            <a:pPr lvl="0"/>
            <a:r>
              <a:rPr lang="en-US" sz="1200" kern="1200" dirty="0" smtClean="0">
                <a:solidFill>
                  <a:schemeClr val="tx1"/>
                </a:solidFill>
                <a:latin typeface="Arial" charset="0"/>
                <a:ea typeface="+mn-ea"/>
                <a:cs typeface="+mn-cs"/>
              </a:rPr>
              <a:t>The UI</a:t>
            </a:r>
            <a:r>
              <a:rPr lang="en-US" sz="1200" kern="1200" baseline="0" dirty="0" smtClean="0">
                <a:solidFill>
                  <a:schemeClr val="tx1"/>
                </a:solidFill>
                <a:latin typeface="Arial" charset="0"/>
                <a:ea typeface="+mn-ea"/>
                <a:cs typeface="+mn-cs"/>
              </a:rPr>
              <a:t> of the sample looks like this. We can add more vertex and more crease to the selected slab and specify the distance from the vertex/crease to the slab surface.</a:t>
            </a:r>
          </a:p>
          <a:p>
            <a:pPr lvl="0"/>
            <a:r>
              <a:rPr lang="en-US" sz="1200" kern="1200" baseline="0" dirty="0" smtClean="0">
                <a:solidFill>
                  <a:schemeClr val="tx1"/>
                </a:solidFill>
                <a:latin typeface="Arial" charset="0"/>
                <a:ea typeface="+mn-ea"/>
                <a:cs typeface="+mn-cs"/>
              </a:rPr>
              <a:t>Steps to test the sample:</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Draw a slab in, and then select the slab.</a:t>
            </a:r>
          </a:p>
          <a:p>
            <a:pPr lvl="0"/>
            <a:r>
              <a:rPr lang="en-US" sz="1200" kern="1200" dirty="0" smtClean="0">
                <a:solidFill>
                  <a:schemeClr val="tx1"/>
                </a:solidFill>
                <a:latin typeface="Arial" charset="0"/>
                <a:ea typeface="+mn-ea"/>
                <a:cs typeface="+mn-cs"/>
              </a:rPr>
              <a:t>2. Run this command.</a:t>
            </a:r>
          </a:p>
          <a:p>
            <a:pPr lvl="0"/>
            <a:r>
              <a:rPr lang="en-US" sz="1200" kern="1200" dirty="0" smtClean="0">
                <a:solidFill>
                  <a:schemeClr val="tx1"/>
                </a:solidFill>
                <a:latin typeface="Arial" charset="0"/>
                <a:ea typeface="+mn-ea"/>
                <a:cs typeface="+mn-cs"/>
              </a:rPr>
              <a:t>3. Click “create vertex”  button and click mouse in picture box to create a vertex on slab.</a:t>
            </a:r>
          </a:p>
          <a:p>
            <a:pPr lvl="0"/>
            <a:r>
              <a:rPr lang="en-US" sz="1200" kern="1200" dirty="0" smtClean="0">
                <a:solidFill>
                  <a:schemeClr val="tx1"/>
                </a:solidFill>
                <a:latin typeface="Arial" charset="0"/>
                <a:ea typeface="+mn-ea"/>
                <a:cs typeface="+mn-cs"/>
              </a:rPr>
              <a:t>4. Click “create crease”  button and click mouse in picture box to create a crease on slab.</a:t>
            </a:r>
          </a:p>
          <a:p>
            <a:pPr lvl="0"/>
            <a:r>
              <a:rPr lang="en-US" sz="1200" kern="1200" dirty="0" smtClean="0">
                <a:solidFill>
                  <a:schemeClr val="tx1"/>
                </a:solidFill>
                <a:latin typeface="Arial" charset="0"/>
                <a:ea typeface="+mn-ea"/>
                <a:cs typeface="+mn-cs"/>
              </a:rPr>
              <a:t>5. Click “select”  button, then move mouse and click in picture box to select new created vertex or crease, when new vertex or crease turn red, it means you have selected it successfully.</a:t>
            </a:r>
          </a:p>
          <a:p>
            <a:pPr lvl="0"/>
            <a:r>
              <a:rPr lang="en-US" sz="1200" kern="1200" dirty="0" smtClean="0">
                <a:solidFill>
                  <a:schemeClr val="tx1"/>
                </a:solidFill>
                <a:latin typeface="Arial" charset="0"/>
                <a:ea typeface="+mn-ea"/>
                <a:cs typeface="+mn-cs"/>
              </a:rPr>
              <a:t>6. Then input the distance user want to move in the textbox (just input number, unit is feet), click “Update” button.</a:t>
            </a:r>
          </a:p>
          <a:p>
            <a:pPr lvl="0"/>
            <a:r>
              <a:rPr lang="en-US" sz="1200" kern="1200" dirty="0" smtClean="0">
                <a:solidFill>
                  <a:schemeClr val="tx1"/>
                </a:solidFill>
                <a:latin typeface="Arial" charset="0"/>
                <a:ea typeface="+mn-ea"/>
                <a:cs typeface="+mn-cs"/>
              </a:rPr>
              <a:t>7. Click “Reset” button to restore the original shape of slab.</a:t>
            </a:r>
          </a:p>
          <a:p>
            <a:pPr lvl="0"/>
            <a:r>
              <a:rPr lang="en-US" sz="1200" kern="1200" dirty="0" smtClean="0">
                <a:solidFill>
                  <a:schemeClr val="tx1"/>
                </a:solidFill>
                <a:latin typeface="Arial" charset="0"/>
                <a:ea typeface="+mn-ea"/>
                <a:cs typeface="+mn-cs"/>
              </a:rPr>
              <a:t>8. If user wants to observe slab in different direction, just click right mouse button down and move mouse in picture box.</a:t>
            </a:r>
          </a:p>
          <a:p>
            <a:pPr lvl="0"/>
            <a:endParaRPr lang="en-US" sz="1200" dirty="0" smtClean="0">
              <a:latin typeface="Arial"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113</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114</a:t>
            </a:fld>
            <a:endParaRPr lang="en-US" smtClean="0"/>
          </a:p>
        </p:txBody>
      </p:sp>
      <p:sp>
        <p:nvSpPr>
          <p:cNvPr id="289795" name="Rectangle 2"/>
          <p:cNvSpPr>
            <a:spLocks noGrp="1" noRot="1" noChangeAspect="1" noChangeArrowheads="1" noTextEdit="1"/>
          </p:cNvSpPr>
          <p:nvPr>
            <p:ph type="sldImg"/>
          </p:nvPr>
        </p:nvSpPr>
        <p:spPr>
          <a:xfrm>
            <a:off x="1680924" y="745451"/>
            <a:ext cx="3536713" cy="2909327"/>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115</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the RAC platform.</a:t>
            </a:r>
          </a:p>
          <a:p>
            <a:pPr marL="0" indent="0" eaLnBrk="1" hangingPunct="1"/>
            <a:r>
              <a:rPr lang="en-US" altLang="zh-CN" sz="1200" baseline="0" dirty="0" smtClean="0">
                <a:ea typeface="ＭＳ Ｐゴシック" pitchFamily="34" charset="-128"/>
              </a:rPr>
              <a:t>It demonstrates how to create hosted sweep and modify their properties. There are three types of hosted sweep, fascia, gutter, and slab edge. All the three types of hosted sweep can be created. </a:t>
            </a:r>
          </a:p>
          <a:p>
            <a:pPr marL="0" indent="0" eaLnBrk="1" hangingPunct="1"/>
            <a:r>
              <a:rPr lang="en-US" altLang="zh-CN" sz="1200" dirty="0" smtClean="0"/>
              <a:t>Many hosted sweep</a:t>
            </a:r>
            <a:r>
              <a:rPr lang="en-US" altLang="zh-CN" sz="1200" baseline="0" dirty="0" smtClean="0"/>
              <a:t> related classes </a:t>
            </a:r>
            <a:r>
              <a:rPr lang="en-US" altLang="zh-CN" sz="1200" dirty="0" smtClean="0"/>
              <a:t>are used in the sample. E.g. </a:t>
            </a:r>
          </a:p>
          <a:p>
            <a:pPr marL="0" indent="0" eaLnBrk="1" hangingPunct="1"/>
            <a:r>
              <a:rPr lang="en-US" altLang="zh-CN" sz="1200" dirty="0" smtClean="0"/>
              <a:t>Some creation methods of hosted sweep</a:t>
            </a:r>
            <a:r>
              <a:rPr lang="en-US" altLang="zh-CN" sz="1200" baseline="0" dirty="0" smtClean="0"/>
              <a:t> are demonstrated as well. For example, …</a:t>
            </a:r>
          </a:p>
          <a:p>
            <a:endParaRPr lang="en-US" sz="1200" b="1" dirty="0" smtClean="0">
              <a:latin typeface="Arial" charset="0"/>
            </a:endParaRPr>
          </a:p>
          <a:p>
            <a:r>
              <a:rPr lang="en-US" sz="1200" b="1" dirty="0" smtClean="0">
                <a:latin typeface="Arial" charset="0"/>
              </a:rPr>
              <a:t>Limitations:</a:t>
            </a:r>
            <a:endParaRPr lang="en-US" sz="1200" dirty="0" smtClean="0">
              <a:latin typeface="Arial" charset="0"/>
            </a:endParaRPr>
          </a:p>
          <a:p>
            <a:r>
              <a:rPr lang="en-US" sz="1200" dirty="0" smtClean="0">
                <a:latin typeface="Arial" charset="0"/>
              </a:rPr>
              <a:t>In order to filter out the edges which hosted sweep can be created on, this sample uses below methods which may not be supported in future version:</a:t>
            </a:r>
          </a:p>
          <a:p>
            <a:r>
              <a:rPr lang="en-US" sz="1200" dirty="0" smtClean="0">
                <a:latin typeface="Arial" charset="0"/>
              </a:rPr>
              <a:t>Fascia </a:t>
            </a:r>
            <a:r>
              <a:rPr lang="en-US" sz="1200" dirty="0" err="1" smtClean="0">
                <a:latin typeface="Arial" charset="0"/>
              </a:rPr>
              <a:t>fascia</a:t>
            </a:r>
            <a:r>
              <a:rPr lang="en-US" sz="1200" dirty="0" smtClean="0">
                <a:latin typeface="Arial" charset="0"/>
              </a:rPr>
              <a:t> = </a:t>
            </a:r>
            <a:r>
              <a:rPr lang="en-US" sz="1200" dirty="0" err="1" smtClean="0">
                <a:latin typeface="Arial" charset="0"/>
              </a:rPr>
              <a:t>NewFascia</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smtClean="0">
                <a:latin typeface="Arial" charset="0"/>
              </a:rPr>
              <a:t>Gutter </a:t>
            </a:r>
            <a:r>
              <a:rPr lang="en-US" sz="1200" dirty="0" err="1" smtClean="0">
                <a:latin typeface="Arial" charset="0"/>
              </a:rPr>
              <a:t>gutter</a:t>
            </a:r>
            <a:r>
              <a:rPr lang="en-US" sz="1200" dirty="0" smtClean="0">
                <a:latin typeface="Arial" charset="0"/>
              </a:rPr>
              <a:t> = </a:t>
            </a:r>
            <a:r>
              <a:rPr lang="en-US" sz="1200" dirty="0" err="1" smtClean="0">
                <a:latin typeface="Arial" charset="0"/>
              </a:rPr>
              <a:t>NewGutter</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err="1" smtClean="0">
                <a:latin typeface="Arial" charset="0"/>
              </a:rPr>
              <a:t>SlabEdge</a:t>
            </a:r>
            <a:r>
              <a:rPr lang="en-US" sz="1200" dirty="0" smtClean="0">
                <a:latin typeface="Arial" charset="0"/>
              </a:rPr>
              <a:t> </a:t>
            </a:r>
            <a:r>
              <a:rPr lang="en-US" sz="1200" dirty="0" err="1" smtClean="0">
                <a:latin typeface="Arial" charset="0"/>
              </a:rPr>
              <a:t>slabEdge</a:t>
            </a:r>
            <a:r>
              <a:rPr lang="en-US" sz="1200" dirty="0" smtClean="0">
                <a:latin typeface="Arial" charset="0"/>
              </a:rPr>
              <a:t> = </a:t>
            </a:r>
            <a:r>
              <a:rPr lang="en-US" sz="1200" dirty="0" err="1" smtClean="0">
                <a:latin typeface="Arial" charset="0"/>
              </a:rPr>
              <a:t>NewSlabEdge</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smtClean="0">
                <a:latin typeface="Arial" charset="0"/>
              </a:rPr>
              <a:t> </a:t>
            </a:r>
          </a:p>
          <a:p>
            <a:r>
              <a:rPr lang="en-US" sz="1200" b="1" dirty="0" smtClean="0">
                <a:latin typeface="Arial" charset="0"/>
              </a:rPr>
              <a:t>Instructions:</a:t>
            </a:r>
            <a:r>
              <a:rPr lang="en-US" sz="1200" dirty="0" smtClean="0">
                <a:latin typeface="Arial" charset="0"/>
              </a:rPr>
              <a:t> </a:t>
            </a:r>
          </a:p>
          <a:p>
            <a:pPr lvl="0"/>
            <a:endParaRPr lang="en-US" sz="1200" dirty="0" smtClean="0">
              <a:latin typeface="Arial" charset="0"/>
            </a:endParaRPr>
          </a:p>
          <a:p>
            <a:pPr marL="226428" indent="-226428"/>
            <a:r>
              <a:rPr lang="en-US" altLang="zh-CN" sz="1200" dirty="0" smtClean="0"/>
              <a:t>Note: through testing, the sample works in RME as well.</a:t>
            </a:r>
          </a:p>
          <a:p>
            <a:r>
              <a:rPr lang="en-US" sz="1200" kern="1200" dirty="0" smtClean="0">
                <a:solidFill>
                  <a:schemeClr val="tx1"/>
                </a:solidFill>
                <a:latin typeface="Arial" charset="0"/>
                <a:ea typeface="+mn-ea"/>
                <a:cs typeface="+mn-cs"/>
              </a:rPr>
              <a:t>Steps:</a:t>
            </a:r>
          </a:p>
          <a:p>
            <a:pPr lvl="0"/>
            <a:r>
              <a:rPr lang="en-US" sz="1200" kern="1200" dirty="0" smtClean="0">
                <a:solidFill>
                  <a:schemeClr val="tx1"/>
                </a:solidFill>
                <a:latin typeface="Arial" charset="0"/>
                <a:ea typeface="+mn-ea"/>
                <a:cs typeface="+mn-cs"/>
              </a:rPr>
              <a:t>1. Open or new a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 and make sure some Roofs or Floors are placed. A sample project file NewHostedSweep.rvt is available in the sample’s folder.</a:t>
            </a:r>
          </a:p>
          <a:p>
            <a:pPr lvl="0"/>
            <a:r>
              <a:rPr lang="en-US" sz="1200" kern="1200" dirty="0" smtClean="0">
                <a:solidFill>
                  <a:schemeClr val="tx1"/>
                </a:solidFill>
                <a:latin typeface="Arial" charset="0"/>
                <a:ea typeface="+mn-ea"/>
                <a:cs typeface="+mn-cs"/>
              </a:rPr>
              <a:t>2. Run this Command, the main dialog will be presented. (Note: no need to select any</a:t>
            </a:r>
            <a:r>
              <a:rPr lang="en-US" sz="1200" kern="1200" baseline="0" dirty="0" smtClean="0">
                <a:solidFill>
                  <a:schemeClr val="tx1"/>
                </a:solidFill>
                <a:latin typeface="Arial" charset="0"/>
                <a:ea typeface="+mn-ea"/>
                <a:cs typeface="+mn-cs"/>
              </a:rPr>
              <a:t> roof or slab before running the command.)</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3. In the main dialog, select a hosted sweep type in the combo-box list and click the button Create. A dialog will be presented for the user to fetch edges and select a type in the combo-box list for the hosted sweep creation. After fetching some edges and selecting a type, click OK button will create a hosted sweep, otherwise Cancel button will cancel this creation operation.</a:t>
            </a:r>
          </a:p>
          <a:p>
            <a:r>
              <a:rPr lang="en-US" sz="1200" kern="1200" dirty="0" smtClean="0">
                <a:solidFill>
                  <a:schemeClr val="tx1"/>
                </a:solidFill>
                <a:latin typeface="Arial" charset="0"/>
                <a:ea typeface="+mn-ea"/>
                <a:cs typeface="+mn-cs"/>
              </a:rPr>
              <a:t>Edge fetching operation details:</a:t>
            </a:r>
          </a:p>
          <a:p>
            <a:pPr lvl="0"/>
            <a:r>
              <a:rPr lang="en-US" sz="1200" kern="1200" dirty="0" smtClean="0">
                <a:solidFill>
                  <a:schemeClr val="tx1"/>
                </a:solidFill>
                <a:latin typeface="Arial" charset="0"/>
                <a:ea typeface="+mn-ea"/>
                <a:cs typeface="+mn-cs"/>
              </a:rPr>
              <a:t>If the user mouse-over an edge where a hosted sweep can be created, the edge will be highlighted in yellow.</a:t>
            </a:r>
          </a:p>
          <a:p>
            <a:pPr lvl="0"/>
            <a:r>
              <a:rPr lang="en-US" sz="1200" kern="1200" dirty="0" smtClean="0">
                <a:solidFill>
                  <a:schemeClr val="tx1"/>
                </a:solidFill>
                <a:latin typeface="Arial" charset="0"/>
                <a:ea typeface="+mn-ea"/>
                <a:cs typeface="+mn-cs"/>
              </a:rPr>
              <a:t>If the user clicks on the highlighted edge, the edge will be selected with red color or click again to un-select. </a:t>
            </a:r>
          </a:p>
          <a:p>
            <a:pPr lvl="0"/>
            <a:r>
              <a:rPr lang="en-US" sz="1200" kern="1200" dirty="0" smtClean="0">
                <a:solidFill>
                  <a:schemeClr val="tx1"/>
                </a:solidFill>
                <a:latin typeface="Arial" charset="0"/>
                <a:ea typeface="+mn-ea"/>
                <a:cs typeface="+mn-cs"/>
              </a:rPr>
              <a:t>Edge selection from preview box will be reflected in the edge list and vice versa. </a:t>
            </a:r>
          </a:p>
          <a:p>
            <a:pPr lvl="0"/>
            <a:r>
              <a:rPr lang="en-US" sz="1200" kern="1200" dirty="0" smtClean="0">
                <a:solidFill>
                  <a:schemeClr val="tx1"/>
                </a:solidFill>
                <a:latin typeface="Arial" charset="0"/>
                <a:ea typeface="+mn-ea"/>
                <a:cs typeface="+mn-cs"/>
              </a:rPr>
              <a:t>The geometry displayed in the picture box can be rotated by holding down the left mouse button and turning, or zoom by holding down the right button to move. </a:t>
            </a:r>
          </a:p>
          <a:p>
            <a:pPr lvl="0"/>
            <a:r>
              <a:rPr lang="en-US" sz="1200" kern="1200" dirty="0" smtClean="0">
                <a:solidFill>
                  <a:schemeClr val="tx1"/>
                </a:solidFill>
                <a:latin typeface="Arial" charset="0"/>
                <a:ea typeface="+mn-ea"/>
                <a:cs typeface="+mn-cs"/>
              </a:rPr>
              <a:t>Pressing arrow keys will also rotate the geometry round X-axis or Y-axis.</a:t>
            </a:r>
          </a:p>
          <a:p>
            <a:pPr lvl="0"/>
            <a:r>
              <a:rPr lang="en-US" sz="1200" kern="1200" dirty="0" smtClean="0">
                <a:solidFill>
                  <a:schemeClr val="tx1"/>
                </a:solidFill>
                <a:latin typeface="Arial" charset="0"/>
                <a:ea typeface="+mn-ea"/>
                <a:cs typeface="+mn-cs"/>
              </a:rPr>
              <a:t>To modify, select a hosted sweep type in the combo-box list and select a created hosted sweep in the list box from the main dialog, Then click the button Modify to popup the form to modify the properties of the selected sweep. In the modification form, user can change the value in the property grid and the changes will reflect in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immediately.</a:t>
            </a:r>
          </a:p>
          <a:p>
            <a:pPr lvl="0"/>
            <a:r>
              <a:rPr lang="en-US" sz="1200" kern="1200" dirty="0" smtClean="0">
                <a:solidFill>
                  <a:schemeClr val="tx1"/>
                </a:solidFill>
                <a:latin typeface="Arial" charset="0"/>
                <a:ea typeface="+mn-ea"/>
                <a:cs typeface="+mn-cs"/>
              </a:rPr>
              <a:t>User can create more than one hosted sweep, and each created hosted sweep will be listed in the list box based on category and grouped by their type. After user click OK button in the main form, this command will exit.</a:t>
            </a:r>
          </a:p>
          <a:p>
            <a:pPr lvl="0"/>
            <a:endParaRPr lang="en-US" sz="1200" dirty="0" smtClean="0">
              <a:latin typeface="Arial" charset="0"/>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116</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r>
              <a:rPr lang="en-US" altLang="zh-CN" smtClean="0"/>
              <a:t>This RME electrical sample shows how to operate power circuits, as well as how to handle interactive element selection in Revit, use a ResourceManager to manage images and localisable string resources, and implement a toolbar user interface for an external command. It mainly exercises classes from the Autodesk.Revit.MEP namespace. It provides the following functionality:</a:t>
            </a:r>
          </a:p>
          <a:p>
            <a:endParaRPr lang="en-US" altLang="zh-CN" smtClean="0"/>
          </a:p>
          <a:p>
            <a:r>
              <a:rPr lang="en-US" altLang="zh-CN" smtClean="0"/>
              <a:t>- Create a power circuit with selected elements, edit a power circuit, or add or remove an element to or from a circuit. The elements should have unused electrical connectors with same voltage definition and pole numbers.</a:t>
            </a:r>
          </a:p>
          <a:p>
            <a:endParaRPr lang="en-US" altLang="zh-CN" smtClean="0"/>
          </a:p>
          <a:p>
            <a:r>
              <a:rPr lang="en-US" altLang="zh-CN" smtClean="0"/>
              <a:t>- Select a panel for a circuit, or disconnect panel from a circuit if the circuit has a panel.</a:t>
            </a:r>
          </a:p>
          <a:p>
            <a:endParaRPr lang="en-US" altLang="zh-CN" smtClean="0"/>
          </a:p>
          <a:p>
            <a:r>
              <a:rPr lang="en-US" altLang="zh-CN" smtClean="0"/>
              <a:t>Creating a new circuit is achieved by the creation document method NewElectricalSystem(), passing in a list of circuit elements and an electrical systm type from the ElectricalSystemType enum, which can currently be one of Data, PowerCircuit, Telephone, Security, FireAlarm, NurseCall, Controls, and Communication.</a:t>
            </a:r>
          </a:p>
          <a:p>
            <a:endParaRPr lang="en-US" altLang="zh-CN" smtClean="0"/>
          </a:p>
          <a:p>
            <a:r>
              <a:rPr lang="en-US" altLang="zh-CN" smtClean="0"/>
              <a:t>For editing the circuit, the elements make use of the FamilyInstance MEPModel property, which provides access to the elements connector manager and electrical systems.</a:t>
            </a:r>
          </a:p>
          <a:p>
            <a:endParaRPr lang="en-US" altLang="zh-CN" smtClean="0"/>
          </a:p>
          <a:p>
            <a:r>
              <a:rPr lang="en-US" altLang="zh-CN" smtClean="0"/>
              <a:t>Instructions: </a:t>
            </a:r>
          </a:p>
          <a:p>
            <a:endParaRPr lang="en-US" altLang="zh-CN" smtClean="0"/>
          </a:p>
          <a:p>
            <a:r>
              <a:rPr lang="en-US" altLang="zh-CN" smtClean="0"/>
              <a:t>Open or new a Revit project and make sure needed electrical elements are placed. A sample project file PowerCircuit.rvt is available in the sample folder. Then execute the command.</a:t>
            </a:r>
          </a:p>
          <a:p>
            <a:endParaRPr lang="en-US" altLang="zh-CN" smtClean="0"/>
          </a:p>
          <a:p>
            <a:r>
              <a:rPr lang="en-US" altLang="zh-CN" smtClean="0"/>
              <a:t>- Create a power circuit: Select elements which all have unused electrical connectors within same voltage definition and pole numbers in current project, execute the command and click the button. Expected result: A power circuit is created with the selected elements and highlighted. Note: 1. Currently the API provides no good way to check whether the connectors have the same voltage definition or pole numbers, therefore the sample skips validating this information and just displays a message if the creation fails. User must know  whether the selected elements' connectors' voltage and pole numbers match. 2. In this sample it is not allowed to create a power circuit with elements which are all lighting devices.</a:t>
            </a:r>
          </a:p>
          <a:p>
            <a:endParaRPr lang="en-US" altLang="zh-CN" smtClean="0"/>
          </a:p>
          <a:p>
            <a:r>
              <a:rPr lang="en-US" altLang="zh-CN" smtClean="0"/>
              <a:t>- Edit a power circuit: Select a power circuit or an element belongs to one or more circuits, execute the command and click the button. If the selected element belongs to more than one power circuits, select a circuit from its circuits to edit in the 'Select a Circuit' dialog. If not, go to next step. Choose an option to edit the circuit in the 'Edit Circuit' dialog:</a:t>
            </a:r>
          </a:p>
          <a:p>
            <a:endParaRPr lang="en-US" altLang="zh-CN" smtClean="0"/>
          </a:p>
          <a:p>
            <a:r>
              <a:rPr lang="en-US" altLang="zh-CN" smtClean="0"/>
              <a:t>- Click button to add an element to the circuit. Then select an element which has unused electrical connectors within same voltage definition and pole numbers as the other circuit elements. The sample skips validating the voltage and pole numbers and provides message if creation fails. Expected result: The selected element is added to the circuit and the circuit is highlighted.</a:t>
            </a:r>
          </a:p>
          <a:p>
            <a:endParaRPr lang="en-US" altLang="zh-CN" smtClean="0"/>
          </a:p>
          <a:p>
            <a:r>
              <a:rPr lang="en-US" altLang="zh-CN" smtClean="0"/>
              <a:t>- Click button to remove an element from the circuit. Then select the element to remove. Expected result: The selected element is removed from the circuit and the circuit is highlighted.</a:t>
            </a:r>
          </a:p>
          <a:p>
            <a:endParaRPr lang="en-US" altLang="zh-CN" smtClean="0"/>
          </a:p>
          <a:p>
            <a:r>
              <a:rPr lang="en-US" altLang="zh-CN" smtClean="0"/>
              <a:t>- Click button to select a panel for the circuit, select a power circuit or an element belongs to one or more circuits, execute the command and click button to select a panel for the circuit. If the selected element belongs to more than one power circuits, select a circuit from its circuits to edit in the 'Select a Circuit' dialog. If not, go to next step: Select a panel to assign it to the circuit. The panel must be assigned to distribution system with the same voltage definition as the other circuit elements.  Also the panel must have same pole numbers as the other circuit elements. For the same reason as Note in step 1, the sample just skips validating the voltage and pole numbers and provides message if creation fails. Expected result: The selected panel is assigned to the circuit and the circuit is highlighted.</a:t>
            </a:r>
          </a:p>
          <a:p>
            <a:endParaRPr lang="en-US" altLang="zh-CN" smtClean="0"/>
          </a:p>
          <a:p>
            <a:r>
              <a:rPr lang="en-US" altLang="zh-CN" smtClean="0"/>
              <a:t>- Disconnect the panel from a circuit: Select a power circuit or an element belongs to one or more circuits, execute the command, and click button to disconnect the panel from the circuit. If the selected element belongs to more than one power circuits, select a circuit from its circuits to edit in the 'Select a Circuit' dialog. If not, go to next step. Expected result: The panel of the circuit is removed from the circuit and the circuit is highlighted.</a:t>
            </a:r>
          </a:p>
          <a:p>
            <a:endParaRPr lang="en-US" altLang="zh-CN"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117</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118</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119</a:t>
            </a:fld>
            <a:endParaRPr lang="en-US" smtClean="0"/>
          </a:p>
        </p:txBody>
      </p:sp>
      <p:sp>
        <p:nvSpPr>
          <p:cNvPr id="293891" name="Rectangle 2"/>
          <p:cNvSpPr>
            <a:spLocks noGrp="1" noRot="1" noChangeAspect="1" noChangeArrowheads="1" noTextEdit="1"/>
          </p:cNvSpPr>
          <p:nvPr>
            <p:ph type="sldImg"/>
          </p:nvPr>
        </p:nvSpPr>
        <p:spPr>
          <a:xfrm>
            <a:off x="1511300" y="746125"/>
            <a:ext cx="3876675" cy="2908300"/>
          </a:xfrm>
          <a:ln/>
        </p:spPr>
      </p:sp>
      <p:sp>
        <p:nvSpPr>
          <p:cNvPr id="293892" name="Rectangle 3"/>
          <p:cNvSpPr>
            <a:spLocks noGrp="1" noChangeArrowheads="1"/>
          </p:cNvSpPr>
          <p:nvPr>
            <p:ph type="body" idx="1"/>
          </p:nvPr>
        </p:nvSpPr>
        <p:spPr>
          <a:noFill/>
          <a:ln/>
        </p:spPr>
        <p:txBody>
          <a:bodyPr/>
          <a:lstStyle/>
          <a:p>
            <a:r>
              <a:rPr lang="en-US" sz="1400" kern="1200" smtClean="0">
                <a:solidFill>
                  <a:schemeClr val="tx1"/>
                </a:solidFill>
                <a:latin typeface="+mn-lt"/>
                <a:ea typeface="+mn-ea"/>
                <a:cs typeface="+mn-cs"/>
              </a:rPr>
              <a:t>Just a quick reminder that we’ll again be offering free attendance at an API training class to anyone who attends one of our classes at AU. Please announce this in your classes.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The offer will be one free training class per attendee to be taken at any time during calendar year 2009. To get this, they must leave their contact details with the presenter in the class (e.g. a business card). The free training is non-transferable, and is limited to one free training class per person (i.e. they can’t get more free training by handing in their cards at different classes). To use the free training, they just register for a training class on </a:t>
            </a:r>
            <a:r>
              <a:rPr lang="en-US" sz="1400" u="sng" kern="1200" smtClean="0">
                <a:solidFill>
                  <a:schemeClr val="tx1"/>
                </a:solidFill>
                <a:latin typeface="+mn-lt"/>
                <a:ea typeface="+mn-ea"/>
                <a:cs typeface="+mn-cs"/>
                <a:hlinkClick r:id="rId3"/>
              </a:rPr>
              <a:t>www.autodesk.com/apitraining</a:t>
            </a:r>
            <a:r>
              <a:rPr lang="en-US" sz="1400" kern="1200" smtClean="0">
                <a:solidFill>
                  <a:schemeClr val="tx1"/>
                </a:solidFill>
                <a:latin typeface="+mn-lt"/>
                <a:ea typeface="+mn-ea"/>
                <a:cs typeface="+mn-cs"/>
              </a:rPr>
              <a:t> and tell us they attended a class at AU and would like their free training when we confirm their registration, whereupon we’ll check their name against the collected business cards.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Please collect the business cards and hand them over to me.</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Cheers,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r>
            <a:br>
              <a:rPr lang="en-US" sz="1400" kern="1200" smtClean="0">
                <a:solidFill>
                  <a:schemeClr val="tx1"/>
                </a:solidFill>
                <a:latin typeface="+mn-lt"/>
                <a:ea typeface="+mn-ea"/>
                <a:cs typeface="+mn-cs"/>
              </a:rPr>
            </a:br>
            <a:r>
              <a:rPr lang="en-US" sz="1400" kern="1200" smtClean="0">
                <a:solidFill>
                  <a:schemeClr val="tx1"/>
                </a:solidFill>
                <a:latin typeface="+mn-lt"/>
                <a:ea typeface="+mn-ea"/>
                <a:cs typeface="+mn-cs"/>
              </a:rPr>
              <a:t>Stephen</a:t>
            </a:r>
            <a:endParaRPr lang="en-GB" sz="1400" kern="1200" smtClean="0">
              <a:solidFill>
                <a:schemeClr val="tx1"/>
              </a:solidFill>
              <a:latin typeface="+mn-lt"/>
              <a:ea typeface="+mn-ea"/>
              <a:cs typeface="+mn-cs"/>
            </a:endParaRPr>
          </a:p>
          <a:p>
            <a:pPr eaLnBrk="1" hangingPunct="1"/>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120</a:t>
            </a:fld>
            <a:endParaRPr lang="en-US" smtClean="0"/>
          </a:p>
        </p:txBody>
      </p:sp>
      <p:sp>
        <p:nvSpPr>
          <p:cNvPr id="293891" name="Rectangle 2"/>
          <p:cNvSpPr>
            <a:spLocks noGrp="1" noRot="1" noChangeAspect="1" noChangeArrowheads="1" noTextEdit="1"/>
          </p:cNvSpPr>
          <p:nvPr>
            <p:ph type="sldImg"/>
          </p:nvPr>
        </p:nvSpPr>
        <p:spPr>
          <a:xfrm>
            <a:off x="1509713" y="746125"/>
            <a:ext cx="3879850" cy="2909888"/>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121</a:t>
            </a:fld>
            <a:endParaRPr lang="en-US" smtClean="0"/>
          </a:p>
        </p:txBody>
      </p:sp>
      <p:sp>
        <p:nvSpPr>
          <p:cNvPr id="294915" name="Rectangle 2"/>
          <p:cNvSpPr>
            <a:spLocks noGrp="1" noRot="1" noChangeAspect="1" noChangeArrowheads="1" noTextEdit="1"/>
          </p:cNvSpPr>
          <p:nvPr>
            <p:ph type="sldImg"/>
          </p:nvPr>
        </p:nvSpPr>
        <p:spPr>
          <a:xfrm>
            <a:off x="1511300" y="746125"/>
            <a:ext cx="3876675" cy="2908300"/>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12</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1B192128-6B92-4D4F-9879-E10A3C75FE0B}" type="slidenum">
              <a:rPr lang="en-US" smtClean="0"/>
              <a:pPr>
                <a:defRPr/>
              </a:pPr>
              <a:t>122</a:t>
            </a:fld>
            <a:endParaRPr lang="en-US" smtClean="0"/>
          </a:p>
        </p:txBody>
      </p:sp>
      <p:sp>
        <p:nvSpPr>
          <p:cNvPr id="102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10244" name="Slide Image Placeholder 7"/>
          <p:cNvSpPr>
            <a:spLocks noGrp="1" noRot="1" noChangeAspect="1" noTextEdit="1"/>
          </p:cNvSpPr>
          <p:nvPr>
            <p:ph type="sldImg"/>
          </p:nvPr>
        </p:nvSpPr>
        <p:spPr bwMode="auto">
          <a:xfrm>
            <a:off x="1538288" y="828675"/>
            <a:ext cx="3729037" cy="2797175"/>
          </a:xfrm>
          <a:noFill/>
          <a:ln>
            <a:solidFill>
              <a:srgbClr val="000000"/>
            </a:solidFill>
            <a:miter lim="800000"/>
            <a:headEnd/>
            <a:tailEn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13</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Open SDK Samples solution; note that it contains both C# and VB projects. Search for CreateWall, note it appears many times, select whole word and match case, less hits, discover that the journaling sample actually calls the Revit API method NewWall, search for that, </a:t>
            </a:r>
            <a:r>
              <a:rPr lang="fr-FR" sz="1700" kern="1200" smtClean="0">
                <a:solidFill>
                  <a:schemeClr val="tx1"/>
                </a:solidFill>
                <a:latin typeface="+mn-lt"/>
                <a:ea typeface="+mn-ea"/>
                <a:cs typeface="+mn-cs"/>
              </a:rPr>
              <a:t>et voilà</a:t>
            </a:r>
            <a:r>
              <a:rPr lang="en-GB" sz="1700" kern="1200" smtClean="0">
                <a:solidFill>
                  <a:schemeClr val="tx1"/>
                </a:solidFill>
                <a:latin typeface="+mn-lt"/>
                <a:ea typeface="+mn-ea"/>
                <a:cs typeface="+mn-cs"/>
              </a:rPr>
              <a:t> all samples that create walls. One remaining problem is that testing all the samples requires a lot effort in adjusting Revit.ini. In addition, it is impossible to add all the samples as individual external commands to Revit.ini at the</a:t>
            </a:r>
            <a:r>
              <a:rPr lang="en-GB" sz="1700" kern="1200" baseline="0" smtClean="0">
                <a:solidFill>
                  <a:schemeClr val="tx1"/>
                </a:solidFill>
                <a:latin typeface="+mn-lt"/>
                <a:ea typeface="+mn-ea"/>
                <a:cs typeface="+mn-cs"/>
              </a:rPr>
              <a:t> same time, since that exceeds the maximum number of permitted menu entries.</a:t>
            </a:r>
            <a:endParaRPr lang="en-GB" sz="1700" kern="1200">
              <a:solidFill>
                <a:schemeClr val="tx1"/>
              </a:solidFill>
              <a:latin typeface="+mn-lt"/>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14</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800" kern="1200" smtClean="0">
                <a:solidFill>
                  <a:schemeClr val="tx1"/>
                </a:solidFill>
                <a:latin typeface="+mn-lt"/>
                <a:ea typeface="+mn-ea"/>
                <a:cs typeface="+mn-cs"/>
              </a:rPr>
              <a:t>Revit_SDK_Samples.xlsx is an Excel spreadsheet database of all the Revit SDK samples including all the EC or external command data required for creating the Revit.ini entries for invoking the samples as external Revit commands. It also manages additional information such as classification into different categories. This data is useful in itself to provide an overview of the samples. It can also be used to automatically generate Revit.ini entries to invoke the commands for test purposes. Last but not least, it is used to generate a text file RvtSamples.txt which is used as an input file by the RvtSamples external application to automatically generate a menu hierarchy including all SDK samples.</a:t>
            </a:r>
          </a:p>
          <a:p>
            <a:pPr marL="0" marR="0" indent="0" algn="l" defTabSz="1300390" rtl="0" eaLnBrk="1" fontAlgn="auto" latinLnBrk="0" hangingPunct="1">
              <a:lnSpc>
                <a:spcPct val="100000"/>
              </a:lnSpc>
              <a:spcBef>
                <a:spcPts val="0"/>
              </a:spcBef>
              <a:spcAft>
                <a:spcPts val="0"/>
              </a:spcAft>
              <a:buClrTx/>
              <a:buSzTx/>
              <a:buFontTx/>
              <a:buNone/>
              <a:tabLst/>
              <a:defRPr/>
            </a:pPr>
            <a:endParaRPr lang="en-US" sz="1700" kern="120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Open the spreadsheet, look at the classifications.</a:t>
            </a:r>
            <a:endParaRPr lang="en-GB" sz="1700" kern="1200" smtClean="0">
              <a:solidFill>
                <a:schemeClr val="tx1"/>
              </a:solidFill>
              <a:latin typeface="+mn-lt"/>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15</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RvtSamples is a generic Revit menu generator which reads a text file RvtSamples.txt listing all the Revit SDK samples categorised in various ways and creates a new top level hierarchical menu providing simultaneous access to all of them.</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It is not limited to the SDK samples, you can add any other menu entry definitions you like, as well as or instead of the predefined ones for the SDK samples. For instance, in my system, I have added entries to define a second complete menu hierarchy for all the ADN, AU and The Building Coder samples.</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RvtSamples is implemented as an external application and thus requires only a minimal edit of Revit.ini, an addition of two or maximally four lines, as opposed to the hundreds of lines required if you want to add the SDK samples individually. It defines its own menu hierarchy, which can be completely freely defined by the driving text file. Using the default database driven input file, it generates entries for all SDK samples, categorised in several different ways, e.g. by Revit flavour and original release version. It circumvents the maximum limit of about 50 entries that can be made to the Tools &gt; External Tools submenu. Open the project, look at how to create menu entries, debug through steps in reading RvtSamples.txt and generating the menu hierarchy.</a:t>
            </a:r>
          </a:p>
          <a:p>
            <a:pPr marL="0" marR="0" indent="0" algn="l" defTabSz="1300390" rtl="0" eaLnBrk="1" fontAlgn="auto" latinLnBrk="0" hangingPunct="1">
              <a:lnSpc>
                <a:spcPct val="100000"/>
              </a:lnSpc>
              <a:spcBef>
                <a:spcPts val="0"/>
              </a:spcBef>
              <a:spcAft>
                <a:spcPts val="0"/>
              </a:spcAft>
              <a:buClrTx/>
              <a:buSzTx/>
              <a:buFontTx/>
              <a:buNone/>
              <a:tabLst/>
              <a:defRPr/>
            </a:pPr>
            <a:endParaRPr lang="en-GB" sz="1700" kern="120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baseline="0" smtClean="0"/>
              <a:t>Open RvtSamples, look at how to create menu, debug through steps in reading RvtSamples.txt and generating menu and menu entries.</a:t>
            </a:r>
          </a:p>
          <a:p>
            <a:pPr marL="0" marR="0" indent="0" algn="l" defTabSz="1300390" rtl="0" eaLnBrk="1" fontAlgn="auto" latinLnBrk="0" hangingPunct="1">
              <a:lnSpc>
                <a:spcPct val="100000"/>
              </a:lnSpc>
              <a:spcBef>
                <a:spcPts val="0"/>
              </a:spcBef>
              <a:spcAft>
                <a:spcPts val="0"/>
              </a:spcAft>
              <a:buClrTx/>
              <a:buSzTx/>
              <a:buFontTx/>
              <a:buNone/>
              <a:tabLst/>
              <a:defRPr/>
            </a:pPr>
            <a:endParaRPr lang="en-US" baseline="0" smtClean="0"/>
          </a:p>
          <a:p>
            <a:r>
              <a:rPr lang="en-GB" sz="1400" kern="1200" smtClean="0">
                <a:solidFill>
                  <a:schemeClr val="tx1"/>
                </a:solidFill>
                <a:latin typeface="+mn-lt"/>
                <a:ea typeface="+mn-ea"/>
                <a:cs typeface="+mn-cs"/>
              </a:rPr>
              <a:t>I have implemented an enhanced version of RvtSamples which supports an #include statement, similar to the functionality provided by the C and C++ language preprocessor. I use it to include my own regularly updated collection of samples. I have two collections of samples that I regularly work on and add to: the ADN and the Building Coder collections. To load them, I simply add the following two lines at the end of RvtSamples.txt:</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#include C:/a/j/adn/train/revit/2009/src/AdnSamples.txt</a:t>
            </a:r>
          </a:p>
          <a:p>
            <a:r>
              <a:rPr lang="en-GB" sz="1400" kern="1200" smtClean="0">
                <a:solidFill>
                  <a:schemeClr val="tx1"/>
                </a:solidFill>
                <a:latin typeface="+mn-lt"/>
                <a:ea typeface="+mn-ea"/>
                <a:cs typeface="+mn-cs"/>
              </a:rPr>
              <a:t>#include C:/a/j/adn/train/revit/2009/src/bc/BcSamples.txt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16</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Here is a view of the RvtSamples menu hierarchy displaying the 2009 samples; they are arranged in two separate classifications, by topic and by version.</a:t>
            </a:r>
            <a:r>
              <a:rPr lang="en-GB" sz="1400" kern="1200" baseline="0" smtClean="0">
                <a:solidFill>
                  <a:schemeClr val="tx1"/>
                </a:solidFill>
                <a:latin typeface="+mn-lt"/>
                <a:ea typeface="+mn-ea"/>
                <a:cs typeface="+mn-cs"/>
              </a:rPr>
              <a:t> </a:t>
            </a:r>
            <a:r>
              <a:rPr lang="en-GB" sz="1400" kern="1200" smtClean="0">
                <a:solidFill>
                  <a:schemeClr val="tx1"/>
                </a:solidFill>
                <a:latin typeface="+mn-lt"/>
                <a:ea typeface="+mn-ea"/>
                <a:cs typeface="+mn-cs"/>
              </a:rPr>
              <a:t>Here is another view after the addition of the RoofsRooms sample in the 2009 web update 1.</a:t>
            </a:r>
            <a:r>
              <a:rPr lang="en-GB" sz="1400" kern="1200" baseline="0" smtClean="0">
                <a:solidFill>
                  <a:schemeClr val="tx1"/>
                </a:solidFill>
                <a:latin typeface="+mn-lt"/>
                <a:ea typeface="+mn-ea"/>
                <a:cs typeface="+mn-cs"/>
              </a:rPr>
              <a:t> </a:t>
            </a:r>
            <a:r>
              <a:rPr lang="en-GB" sz="1400" kern="1200" smtClean="0">
                <a:solidFill>
                  <a:schemeClr val="tx1"/>
                </a:solidFill>
                <a:latin typeface="+mn-lt"/>
                <a:ea typeface="+mn-ea"/>
                <a:cs typeface="+mn-cs"/>
              </a:rPr>
              <a:t>The menu entitled ADN is the additional menu created by #including my own additional text files at the end of the original RvtSamples.txt.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17</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171FECC0-5805-42E7-9B13-82BBDAFF4794}" type="slidenum">
              <a:rPr lang="en-US" smtClean="0"/>
              <a:pPr/>
              <a:t>18</a:t>
            </a:fld>
            <a:endParaRPr lang="en-US" smtClean="0"/>
          </a:p>
        </p:txBody>
      </p:sp>
      <p:sp>
        <p:nvSpPr>
          <p:cNvPr id="254979" name="Rectangle 2"/>
          <p:cNvSpPr>
            <a:spLocks noGrp="1" noRot="1" noChangeAspect="1" noChangeArrowheads="1" noTextEdit="1"/>
          </p:cNvSpPr>
          <p:nvPr>
            <p:ph type="sldImg"/>
          </p:nvPr>
        </p:nvSpPr>
        <p:spPr>
          <a:xfrm>
            <a:off x="1511300" y="746125"/>
            <a:ext cx="3876675" cy="2908300"/>
          </a:xfrm>
          <a:ln/>
        </p:spPr>
      </p:sp>
      <p:sp>
        <p:nvSpPr>
          <p:cNvPr id="254980"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As already stated, the Revit SDK includes over one hundred different sample applications, demonstrating just about all of the functionality provided by the Revit API. This constitutes a huge knowledge base, and makes it important for every Revit developer to know how to manage and search the information provided. The samples are currently the main source of information on how to solve specific programming tasks in the Revit API. Whenever faced with a new Revit API issue, one of the first places to search for information is in the samples collection. Most tasks that can be accomplished through the API are illustrated by one of them. Obviously we will not be able to discuss each and every one of these in detail in this session. This section presents a chronological categorisation matching the development of the API itself, followed by some details on specific groups of samples.</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The rest of the presentation provides a slightly more detailed first impression of selected samples. Since we cannot discuss every one, we will focus on some important basic samples useful for initial exploration of the Revit API features and suitable for beginners, and on the new samples added in the Revit 2009 time frame, which are of interest to developers who have already worked with the API and explored the ones that have been available for longer. The information we present is extracted from the global readme file provided in SamplesReadme.zip and in the individual sample documentation files Readme*.rtf.</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19</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These samples existed before Revit 9.0. Many of them were originally written using a COM API, which is no longer supported by Revit. They are all migrated to .NET now. With each sample, we also list the flavours of Revit it applies to, either Rac, Rme, Rst or All.</a:t>
            </a:r>
          </a:p>
          <a:p>
            <a:endParaRPr lang="en-GB" sz="1400" kern="1200" smtClean="0">
              <a:solidFill>
                <a:schemeClr val="tx1"/>
              </a:solidFill>
              <a:latin typeface="+mn-lt"/>
              <a:ea typeface="+mn-ea"/>
              <a:cs typeface="+mn-cs"/>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samples listed above are often introductory in nature and provide a good starting point for initial exploration of the API. They are comparable to the Revit API Introduction labs, which constitute an alternative place to start such an exploration (cf. Learning More). The labs are more systematic than the basic samples, whereas the basic samples provide useful stand-alone functionality and more or less complete coverage. The basic samples often demonstrate access and analysis functionality, whereas creation of new element was added later and was a focus of the Revit 9.0 and 9.1 API releases. The following paragraphs highlight some of the important topics to explore when starting work with the Revit API. Remember that all the information presented here as well as a complete overview of all samples including a categorisation listing the basic samples is also available in SamplesReadMe.htm.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smtClean="0"/>
          </a:p>
        </p:txBody>
      </p:sp>
      <p:sp>
        <p:nvSpPr>
          <p:cNvPr id="151555" name="Rectangle 2"/>
          <p:cNvSpPr>
            <a:spLocks noGrp="1" noRot="1" noChangeAspect="1" noChangeArrowheads="1" noTextEdit="1"/>
          </p:cNvSpPr>
          <p:nvPr>
            <p:ph type="sldImg"/>
          </p:nvPr>
        </p:nvSpPr>
        <p:spPr>
          <a:xfrm>
            <a:off x="1511300" y="746125"/>
            <a:ext cx="3876675" cy="2908300"/>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ABCs of Revit Programming</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20</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The sample categorisation into the different flavours of Revit is not always trivial. Some samples demonstrate features that work in all flavours of Revit, such as the creation of walls or section views, but rely on some flavour-specific detail for simplified calculation purposes, such as CreateViewSection and CreateWallsUnderBeams which make use of the RST analytical model.</a:t>
            </a:r>
            <a:endParaRPr lang="en-GB" sz="1700" kern="1200">
              <a:solidFill>
                <a:schemeClr val="tx1"/>
              </a:solidFill>
              <a:latin typeface="+mn-l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21</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Here is an overview of the Revit 9.1 SDK samples, sorted by Revit flavour and alphabetically. ModelLines and Materials were originally provided in two versions each, suffixed with 1 and 2. Later, in the 2008.2 update, these separate variations were united into one each. ObjectViewerII was removed in the 2008.2 SDK update, being very similar to ObjectViewer.</a:t>
            </a:r>
            <a:endParaRPr lang="en-GB" sz="1400" kern="1200">
              <a:solidFill>
                <a:schemeClr val="tx1"/>
              </a:solidFill>
              <a:latin typeface="+mn-lt"/>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22</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 samples added in Revit 2008 and in the Revit 2008.2 SDK update are described in a separate document in the Revit 2008 SDK, "Revit 2008 New Samples.doc".</a:t>
            </a:r>
          </a:p>
          <a:p>
            <a:pPr marL="0" marR="0" lvl="2" indent="0" algn="l" defTabSz="1298575" rtl="0" eaLnBrk="0" fontAlgn="base" latinLnBrk="0" hangingPunct="0">
              <a:lnSpc>
                <a:spcPct val="100000"/>
              </a:lnSpc>
              <a:spcBef>
                <a:spcPct val="30000"/>
              </a:spcBef>
              <a:spcAft>
                <a:spcPct val="0"/>
              </a:spcAft>
              <a:buClrTx/>
              <a:buSzTx/>
              <a:buFontTx/>
              <a:buNone/>
              <a:tabLst/>
              <a:defRPr/>
            </a:pPr>
            <a:r>
              <a:rPr lang="en-GB" smtClean="0"/>
              <a:t>ImportExport</a:t>
            </a:r>
            <a:r>
              <a:rPr lang="en-GB" sz="1400" kern="1200" baseline="0">
                <a:solidFill>
                  <a:schemeClr val="tx1"/>
                </a:solidFill>
                <a:latin typeface="+mn-lt"/>
                <a:ea typeface="+mn-ea"/>
                <a:cs typeface="+mn-cs"/>
              </a:rPr>
              <a:t> </a:t>
            </a:r>
            <a:r>
              <a:rPr lang="en-GB" sz="1400" kern="1200" baseline="0" smtClean="0">
                <a:solidFill>
                  <a:schemeClr val="tx1"/>
                </a:solidFill>
                <a:latin typeface="+mn-lt"/>
                <a:ea typeface="+mn-ea"/>
                <a:cs typeface="+mn-cs"/>
              </a:rPr>
              <a:t>was originally named </a:t>
            </a:r>
            <a:r>
              <a:rPr lang="en-GB" smtClean="0"/>
              <a:t>ImportExportDWG,</a:t>
            </a:r>
            <a:r>
              <a:rPr lang="en-GB" baseline="0" smtClean="0"/>
              <a:t> and renamed in the 2009 timeframe when more formats were added.</a:t>
            </a:r>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23</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800" kern="1200" smtClean="0">
                <a:solidFill>
                  <a:schemeClr val="tx1"/>
                </a:solidFill>
                <a:latin typeface="+mn-lt"/>
                <a:ea typeface="+mn-ea"/>
                <a:cs typeface="+mn-cs"/>
              </a:rPr>
              <a:t>16 new samples were added to the initial release of the Revit 2009 SDK. One of these is RvtSamples, discussed above, which can be used to load all other samples into Revit.exe for testing and debugging. Another important 2009 sample that every developer should explore is ElementsFilter, because almost every application needs to make use of the new element filtering introduced in the Revit 2009 API. For the first time, we also have some RME-specific samples, as well as the RAC and RST ones. The RoofsRooms sample was added to the Revit SDK in the 2009.1 SDK update in the summer of 2008, matching the Revit 2009 web update 1.</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24</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The rest of the presentation provides a quick overview and a first impression of each sample. This information is extracted from the global readme file provided in SamplesReadme.zip and in the individual sample documentation files Readme*.rtf.</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25</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defTabSz="905713" fontAlgn="base">
              <a:spcAft>
                <a:spcPct val="0"/>
              </a:spcAft>
              <a:defRPr/>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26</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905713"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Before Revit 2008, explicit interactive element selection functionality was not available through the API. The pre-selected implicit selection set is passed in to the command. From 2008 onwards, the selection set can be changed from an external command. If an external command returns an error, the error set is highlighted and an optional message is displayed in the Revit user interface. This is demonstrated by the RevitCommands Selection sample, accessible by selecting an element and then executing Tools &gt; External Tools &gt; RevitCommands - Selection or RvtSamples &gt; By Version &gt; 8.0 &gt; RevitCommands.Selection.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27</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ts val="0"/>
              </a:spcBef>
              <a:spcAft>
                <a:spcPct val="0"/>
              </a:spcAft>
              <a:buClrTx/>
              <a:buSzTx/>
              <a:buFontTx/>
              <a:buNone/>
              <a:tabLst/>
              <a:defRPr/>
            </a:pPr>
            <a:r>
              <a:rPr lang="en-GB" sz="1400" kern="1200" smtClean="0">
                <a:solidFill>
                  <a:schemeClr val="tx1"/>
                </a:solidFill>
                <a:latin typeface="+mn-lt"/>
                <a:ea typeface="+mn-ea"/>
                <a:cs typeface="+mn-cs"/>
              </a:rPr>
              <a:t>The Revit API uses generic properties to provide access to type and instance parameters. Both may include shared parameters. One sample to begin exploring this topic is the RevitCommands ElementData sample.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28</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Exporting and importing data to or from a file or other applications such as Excel is a frequent requirement. Data such as element and type properties, location, and geometry may be exported and imported. The simplest sample demonstrating this is ArchSample, which exports to Excel. A more advanced but still basic sample is FireRating, which creates a new shared parameter for storing application specific data in the Revit model, exports it to Excel, and imports modified data from Excel back into and updates the Revit model. Finally, an advanced sample in this area is RDBLink.</a:t>
            </a:r>
            <a:endParaRPr lang="en-GB" sz="1400" kern="1200">
              <a:solidFill>
                <a:schemeClr val="tx1"/>
              </a:solidFill>
              <a:latin typeface="+mn-lt"/>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29</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Application specific custom data, i.e. new parameters, can be added to the Revit model using the shared parameter mechanism. An application can add to new and existing elements and types. The data can be hidden from the user interface. The SDK samples FireRating in VB and the Revit API Introduction Lab 4-3 in both C# and VB demonstrate this by defining three commands:</a:t>
            </a:r>
          </a:p>
          <a:p>
            <a:pPr indent="-180000">
              <a:spcBef>
                <a:spcPts val="0"/>
              </a:spcBef>
              <a:buFont typeface="Arial" pitchFamily="34" charset="0"/>
              <a:buChar char="•"/>
            </a:pPr>
            <a:r>
              <a:rPr lang="en-GB" sz="1400" kern="1200" smtClean="0">
                <a:solidFill>
                  <a:schemeClr val="tx1"/>
                </a:solidFill>
                <a:latin typeface="+mn-lt"/>
                <a:ea typeface="+mn-ea"/>
                <a:cs typeface="+mn-cs"/>
              </a:rPr>
              <a:t>Apply Parameter</a:t>
            </a:r>
          </a:p>
          <a:p>
            <a:pPr indent="-180000">
              <a:spcBef>
                <a:spcPts val="0"/>
              </a:spcBef>
              <a:buFont typeface="Arial" pitchFamily="34" charset="0"/>
              <a:buChar char="•"/>
            </a:pPr>
            <a:r>
              <a:rPr lang="en-GB" sz="1400" kern="1200" smtClean="0">
                <a:solidFill>
                  <a:schemeClr val="tx1"/>
                </a:solidFill>
                <a:latin typeface="+mn-lt"/>
                <a:ea typeface="+mn-ea"/>
                <a:cs typeface="+mn-cs"/>
              </a:rPr>
              <a:t>Export to Excel</a:t>
            </a:r>
          </a:p>
          <a:p>
            <a:pPr indent="-180000">
              <a:spcBef>
                <a:spcPts val="0"/>
              </a:spcBef>
              <a:buFont typeface="Arial" pitchFamily="34" charset="0"/>
              <a:buChar char="•"/>
            </a:pPr>
            <a:r>
              <a:rPr lang="en-GB" sz="1400" kern="1200" smtClean="0">
                <a:solidFill>
                  <a:schemeClr val="tx1"/>
                </a:solidFill>
                <a:latin typeface="+mn-lt"/>
                <a:ea typeface="+mn-ea"/>
                <a:cs typeface="+mn-cs"/>
              </a:rPr>
              <a:t>Import from Excel</a:t>
            </a:r>
            <a:endParaRPr lang="en-GB" sz="1400" kern="1200">
              <a:solidFill>
                <a:schemeClr val="tx1"/>
              </a:solidFill>
              <a:latin typeface="+mn-lt"/>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9F5F8FB8-5C54-4EF6-A781-BAA32082D801}" type="slidenum">
              <a:rPr lang="en-US" smtClean="0"/>
              <a:pPr/>
              <a:t>3</a:t>
            </a:fld>
            <a:endParaRPr lang="en-US" smtClean="0"/>
          </a:p>
        </p:txBody>
      </p:sp>
      <p:sp>
        <p:nvSpPr>
          <p:cNvPr id="155651" name="Rectangle 2"/>
          <p:cNvSpPr>
            <a:spLocks noGrp="1" noRot="1" noChangeAspect="1" noChangeArrowheads="1" noTextEdit="1"/>
          </p:cNvSpPr>
          <p:nvPr>
            <p:ph type="sldImg"/>
          </p:nvPr>
        </p:nvSpPr>
        <p:spPr>
          <a:xfrm>
            <a:off x="1511300" y="746125"/>
            <a:ext cx="3876675" cy="2908300"/>
          </a:xfrm>
          <a:ln/>
        </p:spPr>
      </p:sp>
      <p:sp>
        <p:nvSpPr>
          <p:cNvPr id="155652" name="Rectangle 3"/>
          <p:cNvSpPr>
            <a:spLocks noGrp="1" noChangeArrowheads="1"/>
          </p:cNvSpPr>
          <p:nvPr>
            <p:ph type="body" idx="1"/>
          </p:nvPr>
        </p:nvSpPr>
        <p:spPr>
          <a:noFill/>
          <a:ln/>
        </p:spPr>
        <p:txBody>
          <a:bodyPr/>
          <a:lstStyle/>
          <a:p>
            <a:pPr eaLnBrk="1" hangingPunct="1"/>
            <a:r>
              <a:rPr lang="en-US" sz="1800" smtClean="0"/>
              <a:t>We will briefly discuss the Revit API history and its contents, since this is important for understanding the samples and how to structure their management. We</a:t>
            </a:r>
            <a:r>
              <a:rPr lang="en-US" sz="1800" baseline="0" smtClean="0"/>
              <a:t> will not provide a full </a:t>
            </a:r>
            <a:r>
              <a:rPr lang="en-US" sz="1800" smtClean="0"/>
              <a:t>overview of the API here. Thta is a prerequisite for</a:t>
            </a:r>
            <a:r>
              <a:rPr lang="en-US" sz="1800" baseline="0" smtClean="0"/>
              <a:t> appreciating this material. For such an overview, please refer to the Revit API Introduction, which is also available as a </a:t>
            </a:r>
            <a:r>
              <a:rPr lang="en-US" sz="1800" smtClean="0"/>
              <a:t>DevTV</a:t>
            </a:r>
            <a:r>
              <a:rPr lang="en-US" sz="1800" baseline="0" smtClean="0"/>
              <a:t> presentation from the Autodesk web site.</a:t>
            </a:r>
          </a:p>
          <a:p>
            <a:pPr eaLnBrk="1" hangingPunct="1"/>
            <a:r>
              <a:rPr lang="en-US" sz="1800" baseline="0" smtClean="0"/>
              <a:t>In addition to the official SDK samples, we also briefly mention a list of the most important non-SDK ones. The techiques presented for managing the SDK samples can be applied to the non-SDK ones as well.</a:t>
            </a:r>
          </a:p>
          <a:p>
            <a:pPr eaLnBrk="1" hangingPunct="1"/>
            <a:r>
              <a:rPr lang="en-US" sz="1800" baseline="0" smtClean="0"/>
              <a:t>Next we discuss the two most important tools for managing the SDK samples: the main SDK Visual Studio solution SDKSamples2009.sln for accessing the source code, and the menu generator RvtSamples to execute them inside the Revit product. Some important additional resources are associated with these.</a:t>
            </a:r>
          </a:p>
          <a:p>
            <a:pPr eaLnBrk="1" hangingPunct="1"/>
            <a:r>
              <a:rPr lang="en-US" sz="1800" baseline="0" smtClean="0"/>
              <a:t>Once we have the tools and basic understanding in place, we turn to the samples themselves.</a:t>
            </a:r>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30</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Some basic requirements are to move and rotate elements, swap element types programmatically, manage groups of elements, and generic property access. This is demonstrated by the Move Linear and Type Selector commands, among others.</a:t>
            </a:r>
            <a:endParaRPr lang="en-GB" sz="1400" kern="1200">
              <a:solidFill>
                <a:schemeClr val="tx1"/>
              </a:solidFill>
              <a:latin typeface="+mn-lt"/>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31</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ts val="0"/>
              </a:spcBef>
              <a:spcAft>
                <a:spcPct val="0"/>
              </a:spcAft>
              <a:buClrTx/>
              <a:buSzTx/>
              <a:buFontTx/>
              <a:buNone/>
              <a:tabLst/>
              <a:defRPr/>
            </a:pPr>
            <a:r>
              <a:rPr lang="en-GB" sz="1400" kern="1200" smtClean="0">
                <a:solidFill>
                  <a:schemeClr val="tx1"/>
                </a:solidFill>
                <a:latin typeface="+mn-lt"/>
                <a:ea typeface="+mn-ea"/>
                <a:cs typeface="+mn-cs"/>
              </a:rPr>
              <a:t>Revit makes strong use of families and types. Loading a whole family and a specific family symbol or type as well as searching for already loaded families and types in the current document is demonstrated by the RevitCommands Load Family and Load Family Symbol commands.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35F3AD-E972-4640-9C84-15054D6FAC76}" type="slidenum">
              <a:rPr lang="ja-JP" altLang="en-US"/>
              <a:pPr/>
              <a:t>32</a:t>
            </a:fld>
            <a:endParaRPr lang="en-US" altLang="ja-JP"/>
          </a:p>
        </p:txBody>
      </p:sp>
      <p:sp>
        <p:nvSpPr>
          <p:cNvPr id="152578" name="Rectangle 2"/>
          <p:cNvSpPr>
            <a:spLocks noGrp="1" noRot="1" noChangeAspect="1" noChangeArrowheads="1" noTextEdit="1"/>
          </p:cNvSpPr>
          <p:nvPr>
            <p:ph type="sldImg"/>
          </p:nvPr>
        </p:nvSpPr>
        <p:spPr>
          <a:xfrm>
            <a:off x="1511300" y="746125"/>
            <a:ext cx="3876675" cy="2908300"/>
          </a:xfrm>
          <a:ln/>
        </p:spPr>
      </p:sp>
      <p:sp>
        <p:nvSpPr>
          <p:cNvPr id="152579" name="Rectangle 3"/>
          <p:cNvSpPr>
            <a:spLocks noGrp="1" noChangeArrowheads="1"/>
          </p:cNvSpPr>
          <p:nvPr>
            <p:ph type="body" idx="1"/>
          </p:nvPr>
        </p:nvSpPr>
        <p:spPr/>
        <p:txBody>
          <a:bodyPr/>
          <a:lstStyle/>
          <a:p>
            <a:r>
              <a:rPr lang="en-GB" sz="1400" kern="1200" smtClean="0">
                <a:solidFill>
                  <a:schemeClr val="tx1"/>
                </a:solidFill>
                <a:latin typeface="+mn-lt"/>
                <a:ea typeface="+mn-ea"/>
                <a:cs typeface="+mn-cs"/>
              </a:rPr>
              <a:t>A good starting point for exploring the different types of geometry of Revit elements is provided by the geometry viewer samples. The Revit SDK currently includes the following viewers:</a:t>
            </a:r>
          </a:p>
          <a:p>
            <a:pPr marL="180000" indent="-457200">
              <a:spcBef>
                <a:spcPts val="0"/>
              </a:spcBef>
              <a:buFont typeface="Arial" pitchFamily="34" charset="0"/>
              <a:buChar char="•"/>
            </a:pPr>
            <a:r>
              <a:rPr lang="en-GB" sz="1400" kern="1200" smtClean="0">
                <a:solidFill>
                  <a:schemeClr val="tx1"/>
                </a:solidFill>
                <a:latin typeface="+mn-lt"/>
                <a:ea typeface="+mn-ea"/>
                <a:cs typeface="+mn-cs"/>
              </a:rPr>
              <a:t>AnalyticalViewer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ElementViewer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RoomViewer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RevitViewer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ObjectViewer</a:t>
            </a:r>
          </a:p>
          <a:p>
            <a:r>
              <a:rPr lang="en-GB" sz="1400" kern="1200" smtClean="0">
                <a:solidFill>
                  <a:schemeClr val="tx1"/>
                </a:solidFill>
                <a:latin typeface="+mn-lt"/>
                <a:ea typeface="+mn-ea"/>
                <a:cs typeface="+mn-cs"/>
              </a:rPr>
              <a:t>All the viewers query a selected Revit element for some specific geometry, traverse it, break it down into simple line segments, and render those into a .NET System.Windows.Forms PictureBox. They can all be classified as pretty basic samples. The first four of these are all located in the subdirectory Viewers and are implemented in VB. They were introduced early on in the Revit API, with version 8.0. Of these four, the RevitViewer is a helper class, which implements the actual viewer window which is used by the other three to present three different views of certain subsets of the building model. ObjectViewer was introduced later, in the Revit 9.0 SDK, is written in C#, and defines its own rendering window. Below is an example of the form defined by RevitViewer; in this case, it is being driven by the ElementViewer sample and displaying the wall with a door and two little windows created by the external command defined by Lab2_0_CreateLittleHouse in the Revit API introduction labs. The form looks identical when driven by the AnalyticalViewer and RoomViewer samples, only the content displayed differs.</a:t>
            </a:r>
          </a:p>
          <a:p>
            <a:r>
              <a:rPr lang="en-GB" sz="1400" kern="1200" smtClean="0">
                <a:solidFill>
                  <a:schemeClr val="tx1"/>
                </a:solidFill>
                <a:latin typeface="+mn-lt"/>
                <a:ea typeface="+mn-ea"/>
                <a:cs typeface="+mn-cs"/>
              </a:rPr>
              <a:t>The AnalyticalViewer is for Revit Structure, to view the analytical building model. The analytical model is generally a simplified approximation of the building structure for structural analysis purposes, which is of most interest to the structural engineer. Revit Structure maintains the analytical model in parallel with the physical model, which is what architects and most other people are interested in.</a:t>
            </a:r>
          </a:p>
          <a:p>
            <a:r>
              <a:rPr lang="en-GB" sz="1400" kern="1200" smtClean="0">
                <a:solidFill>
                  <a:schemeClr val="tx1"/>
                </a:solidFill>
                <a:latin typeface="+mn-lt"/>
                <a:ea typeface="+mn-ea"/>
                <a:cs typeface="+mn-cs"/>
              </a:rPr>
              <a:t>ElementViewer is designed for all flavours of Revit and displays the standard element geometry.</a:t>
            </a:r>
          </a:p>
          <a:p>
            <a:r>
              <a:rPr lang="en-GB" sz="1400" kern="1200" smtClean="0">
                <a:solidFill>
                  <a:schemeClr val="tx1"/>
                </a:solidFill>
                <a:latin typeface="+mn-lt"/>
                <a:ea typeface="+mn-ea"/>
                <a:cs typeface="+mn-cs"/>
              </a:rPr>
              <a:t>RoomViewer is a viewer for displaying the two-dimensional outline of a room boundary.</a:t>
            </a:r>
          </a:p>
          <a:p>
            <a:r>
              <a:rPr lang="en-GB" sz="1400" kern="1200" smtClean="0">
                <a:solidFill>
                  <a:schemeClr val="tx1"/>
                </a:solidFill>
                <a:latin typeface="+mn-lt"/>
                <a:ea typeface="+mn-ea"/>
                <a:cs typeface="+mn-cs"/>
              </a:rPr>
              <a:t>Just like the three viewers, just discussed, ObjectViewer demonstrates viewing elements. It allows the user to select between the analytical and physical model, and also which view to display. You might thus say that it is a combination of the AnalyticalViewer and the ElementViewer with some additional features.</a:t>
            </a:r>
          </a:p>
          <a:p>
            <a:r>
              <a:rPr lang="en-GB" sz="1400" kern="1200" smtClean="0">
                <a:solidFill>
                  <a:schemeClr val="tx1"/>
                </a:solidFill>
                <a:latin typeface="+mn-lt"/>
                <a:ea typeface="+mn-ea"/>
                <a:cs typeface="+mn-cs"/>
              </a:rPr>
              <a:t>ObjectViewer includes both generic functionality usable in all Revit flavours, as well as some Revit Structure specific functionality. It displays a selected single element in a preview window and retrieves geometry from either the analytical or physical model. It also includes some additional useful odds and ends such as defining an own error message exception handling class and some unit handling functionality. ObjectViewer was originally introduced in Revit 9. Another very similar sample named ObjectViewerII was introduced in 9.1. ObjectViewerII was removed in the 2008.2 SDK update, being very similar to ObjectViewer.</a:t>
            </a:r>
          </a:p>
          <a:p>
            <a:r>
              <a:rPr lang="en-GB" sz="1400" kern="1200" smtClean="0">
                <a:solidFill>
                  <a:schemeClr val="tx1"/>
                </a:solidFill>
                <a:latin typeface="+mn-lt"/>
                <a:ea typeface="+mn-ea"/>
                <a:cs typeface="+mn-cs"/>
              </a:rPr>
              <a:t>For all of the viewers, the steps to run are similar: simply select the element whose geometry or the room whose boundary to display and start the external command. The analytical viewer will check whether any analytical model is available, which requires Revit Structure functionality. In the case of the ObjectViewer, all display views are listed, the detail level can be selected, and analytical and physical model can be switched.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33</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C7163B-98A8-480A-B9AE-2F73BED7C53B}" type="slidenum">
              <a:rPr lang="ja-JP" altLang="en-US"/>
              <a:pPr/>
              <a:t>34</a:t>
            </a:fld>
            <a:endParaRPr lang="en-US" altLang="ja-JP"/>
          </a:p>
        </p:txBody>
      </p:sp>
      <p:sp>
        <p:nvSpPr>
          <p:cNvPr id="180226" name="Rectangle 2"/>
          <p:cNvSpPr>
            <a:spLocks noGrp="1" noRot="1" noChangeAspect="1" noChangeArrowheads="1" noTextEdit="1"/>
          </p:cNvSpPr>
          <p:nvPr>
            <p:ph type="sldImg"/>
          </p:nvPr>
        </p:nvSpPr>
        <p:spPr>
          <a:xfrm>
            <a:off x="1511300" y="746125"/>
            <a:ext cx="3876675" cy="2908300"/>
          </a:xfrm>
          <a:ln/>
        </p:spPr>
      </p:sp>
      <p:sp>
        <p:nvSpPr>
          <p:cNvPr id="180227" name="Rectangle 3"/>
          <p:cNvSpPr>
            <a:spLocks noGrp="1" noChangeArrowheads="1"/>
          </p:cNvSpPr>
          <p:nvPr>
            <p:ph type="body" idx="1"/>
          </p:nvPr>
        </p:nvSpPr>
        <p:spPr/>
        <p:txBody>
          <a:bodyPr/>
          <a:lstStyle/>
          <a:p>
            <a:r>
              <a:rPr lang="en-US" altLang="ja-JP"/>
              <a:t>So in terms new API features displayed there on your screen, it looks like there’s not a lot to see really, but as we all know the newly added to Element creation list is a massive inclusion. We can now create Walls, Floors, Levels, Grids and all Family Based Elements which means that the Revit API is now becoming a very powerful API indeed.</a:t>
            </a:r>
          </a:p>
          <a:p>
            <a:r>
              <a:rPr lang="en-US" altLang="ja-JP"/>
              <a:t>We also have the new Track Changes feature, which at the moment is only available in Revit structure. What it does is to track certain changes to elements across a single API external command, allowing the user to revert the changes back to what they were before a user ran your command. The way you revert a change is by Right-clicking the element you want to revert, and you should see the reversion options displayed there.</a:t>
            </a:r>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177DB2-7153-4608-A303-59491D00EF53}" type="slidenum">
              <a:rPr lang="ja-JP" altLang="en-US"/>
              <a:pPr/>
              <a:t>35</a:t>
            </a:fld>
            <a:endParaRPr lang="en-US" altLang="ja-JP"/>
          </a:p>
        </p:txBody>
      </p:sp>
      <p:sp>
        <p:nvSpPr>
          <p:cNvPr id="424962" name="Rectangle 2"/>
          <p:cNvSpPr>
            <a:spLocks noGrp="1" noRot="1" noChangeAspect="1" noChangeArrowheads="1" noTextEdit="1"/>
          </p:cNvSpPr>
          <p:nvPr>
            <p:ph type="sldImg"/>
          </p:nvPr>
        </p:nvSpPr>
        <p:spPr>
          <a:xfrm>
            <a:off x="1511300" y="746125"/>
            <a:ext cx="3876675" cy="2908300"/>
          </a:xfrm>
          <a:ln/>
        </p:spPr>
      </p:sp>
      <p:sp>
        <p:nvSpPr>
          <p:cNvPr id="424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3FB412-8C27-4422-B0F7-3760198C1004}" type="slidenum">
              <a:rPr lang="ja-JP" altLang="en-US"/>
              <a:pPr/>
              <a:t>36</a:t>
            </a:fld>
            <a:endParaRPr lang="en-US" altLang="ja-JP"/>
          </a:p>
        </p:txBody>
      </p:sp>
      <p:sp>
        <p:nvSpPr>
          <p:cNvPr id="427010" name="Rectangle 2"/>
          <p:cNvSpPr>
            <a:spLocks noGrp="1" noRot="1" noChangeAspect="1" noChangeArrowheads="1" noTextEdit="1"/>
          </p:cNvSpPr>
          <p:nvPr>
            <p:ph type="sldImg"/>
          </p:nvPr>
        </p:nvSpPr>
        <p:spPr>
          <a:xfrm>
            <a:off x="1511300" y="746125"/>
            <a:ext cx="3876675" cy="2908300"/>
          </a:xfrm>
          <a:ln/>
        </p:spPr>
      </p:sp>
      <p:sp>
        <p:nvSpPr>
          <p:cNvPr id="427011" name="Rectangle 3"/>
          <p:cNvSpPr>
            <a:spLocks noGrp="1" noChangeArrowheads="1"/>
          </p:cNvSpPr>
          <p:nvPr>
            <p:ph type="body" idx="1"/>
          </p:nvPr>
        </p:nvSpPr>
        <p:spPr/>
        <p:txBody>
          <a:bodyPr/>
          <a:lstStyle/>
          <a:p>
            <a:pPr marL="0" lvl="1" defTabSz="905713" eaLnBrk="0" fontAlgn="base" hangingPunct="0">
              <a:spcBef>
                <a:spcPct val="30000"/>
              </a:spcBef>
              <a:spcAft>
                <a:spcPct val="0"/>
              </a:spcAft>
              <a:defRPr/>
            </a:pPr>
            <a:r>
              <a:rPr lang="en-GB" sz="1800" smtClean="0"/>
              <a:t>LoadNature is used to define the type of load as Dead, Live, Seismic, Wind etc.</a:t>
            </a:r>
          </a:p>
          <a:p>
            <a:pPr marL="0" lvl="1" defTabSz="905713" eaLnBrk="0" fontAlgn="base" hangingPunct="0">
              <a:spcBef>
                <a:spcPct val="30000"/>
              </a:spcBef>
              <a:spcAft>
                <a:spcPct val="0"/>
              </a:spcAft>
              <a:defRPr/>
            </a:pPr>
            <a:r>
              <a:rPr lang="en-GB" sz="1800" smtClean="0"/>
              <a:t>LoadUsage is used for visibility of loads only.</a:t>
            </a:r>
          </a:p>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B3AEAE-F7FD-49B1-9968-E1611975C981}" type="slidenum">
              <a:rPr lang="ja-JP" altLang="en-US"/>
              <a:pPr/>
              <a:t>37</a:t>
            </a:fld>
            <a:endParaRPr lang="en-US" altLang="ja-JP"/>
          </a:p>
        </p:txBody>
      </p:sp>
      <p:sp>
        <p:nvSpPr>
          <p:cNvPr id="142338" name="Rectangle 2"/>
          <p:cNvSpPr>
            <a:spLocks noGrp="1" noRot="1" noChangeAspect="1" noChangeArrowheads="1" noTextEdit="1"/>
          </p:cNvSpPr>
          <p:nvPr>
            <p:ph type="sldImg"/>
          </p:nvPr>
        </p:nvSpPr>
        <p:spPr>
          <a:xfrm>
            <a:off x="1511300" y="746125"/>
            <a:ext cx="3876675" cy="2908300"/>
          </a:xfrm>
          <a:ln/>
        </p:spPr>
      </p:sp>
      <p:sp>
        <p:nvSpPr>
          <p:cNvPr id="142339" name="Rectangle 3"/>
          <p:cNvSpPr>
            <a:spLocks noGrp="1" noChangeArrowheads="1"/>
          </p:cNvSpPr>
          <p:nvPr>
            <p:ph type="body" idx="1"/>
          </p:nvPr>
        </p:nvSpPr>
        <p:spPr/>
        <p:txBody>
          <a:bodyPr/>
          <a:lstStyle/>
          <a:p>
            <a:pPr marL="0" indent="0"/>
            <a:r>
              <a:rPr lang="en-GB" b="0"/>
              <a:t>This sample finds all the views in a project and displays the names in a </a:t>
            </a:r>
            <a:r>
              <a:rPr lang="en-GB" b="0" smtClean="0"/>
              <a:t>tree view </a:t>
            </a:r>
            <a:r>
              <a:rPr lang="en-GB" b="0"/>
              <a:t>hosted by the </a:t>
            </a:r>
            <a:r>
              <a:rPr lang="en-GB" b="0" smtClean="0"/>
              <a:t>modal dialog </a:t>
            </a:r>
            <a:r>
              <a:rPr lang="en-GB" b="0"/>
              <a:t>that is displayed. The user can select several of the views and when OK is clicked a new sheet is generated that has all the selected views placed in it correctly sized, scaled and aligned.</a:t>
            </a:r>
          </a:p>
          <a:p>
            <a:pPr marL="0" indent="0"/>
            <a:endParaRPr lang="en-GB" b="0"/>
          </a:p>
          <a:p>
            <a:pPr marL="0" indent="0"/>
            <a:r>
              <a:rPr lang="en-GB" b="0"/>
              <a:t>When the command is executed a dialog appears that contains the following:</a:t>
            </a:r>
          </a:p>
          <a:p>
            <a:pPr marL="0" indent="0"/>
            <a:r>
              <a:rPr lang="en-GB" b="0"/>
              <a:t>a)	A tree view represents all the views’ names.</a:t>
            </a:r>
          </a:p>
          <a:p>
            <a:pPr marL="0" indent="0"/>
            <a:r>
              <a:rPr lang="en-GB" b="0"/>
              <a:t>b)	A list of all title blocks.</a:t>
            </a:r>
          </a:p>
          <a:p>
            <a:pPr marL="0" indent="0"/>
            <a:r>
              <a:rPr lang="en-GB" b="0"/>
              <a:t>c)	An edit box for the sheet’s name. </a:t>
            </a:r>
          </a:p>
          <a:p>
            <a:pPr marL="0" indent="0"/>
            <a:endParaRPr lang="en-GB" b="0"/>
          </a:p>
          <a:p>
            <a:pPr marL="0" indent="0"/>
            <a:r>
              <a:rPr lang="en-GB" b="0"/>
              <a:t>Note: All views should represent by category, not including schedules, sheets.</a:t>
            </a:r>
          </a:p>
          <a:p>
            <a:pPr marL="0" indent="0"/>
            <a:endParaRPr lang="en-GB" b="0"/>
          </a:p>
          <a:p>
            <a:pPr marL="0" indent="0"/>
            <a:r>
              <a:rPr lang="en-GB" b="0" smtClean="0"/>
              <a:t>Loading the </a:t>
            </a:r>
            <a:r>
              <a:rPr lang="en-GB" b="0"/>
              <a:t>drawing Training\Metric\m_RST_SAVE </a:t>
            </a:r>
            <a:r>
              <a:rPr lang="en-GB" b="0" smtClean="0"/>
              <a:t>DETAIL.rvt </a:t>
            </a:r>
            <a:r>
              <a:rPr lang="en-GB" b="0"/>
              <a:t>allows me to produce new sheets of all the elevations.</a:t>
            </a:r>
          </a:p>
          <a:p>
            <a:pPr marL="0" indent="0"/>
            <a:endParaRPr lang="en-GB" b="0"/>
          </a:p>
          <a:p>
            <a:pPr marL="0" indent="0"/>
            <a:r>
              <a:rPr lang="en-GB" b="0"/>
              <a:t>Extra Usage Notes:</a:t>
            </a:r>
          </a:p>
          <a:p>
            <a:pPr marL="0" indent="0"/>
            <a:endParaRPr lang="en-GB" b="0"/>
          </a:p>
          <a:p>
            <a:pPr marL="0" indent="0">
              <a:buFontTx/>
              <a:buAutoNum type="arabicParenBoth"/>
            </a:pPr>
            <a:r>
              <a:rPr lang="en-GB" b="0"/>
              <a:t> draw a simple model. </a:t>
            </a:r>
          </a:p>
          <a:p>
            <a:pPr marL="0" indent="0">
              <a:buFontTx/>
              <a:buAutoNum type="arabicParenBoth"/>
            </a:pPr>
            <a:r>
              <a:rPr lang="en-GB" b="0"/>
              <a:t> check the current status of views and sheet. If there is no sheet, fine.</a:t>
            </a:r>
          </a:p>
          <a:p>
            <a:pPr marL="0" indent="0">
              <a:buFontTx/>
              <a:buAutoNum type="arabicParenBoth"/>
            </a:pPr>
            <a:r>
              <a:rPr lang="en-GB" b="0"/>
              <a:t> run the command. </a:t>
            </a:r>
          </a:p>
          <a:p>
            <a:pPr marL="0" indent="0">
              <a:buFontTx/>
              <a:buAutoNum type="arabicParenBoth"/>
            </a:pPr>
            <a:r>
              <a:rPr lang="en-GB" b="0"/>
              <a:t> choose views. Click ok. </a:t>
            </a:r>
          </a:p>
          <a:p>
            <a:pPr marL="0" indent="0">
              <a:buFontTx/>
              <a:buAutoNum type="arabicParenBoth"/>
            </a:pPr>
            <a:r>
              <a:rPr lang="en-GB" b="0"/>
              <a:t> check under Sheets. You can see a sheet where the selected views are placed</a:t>
            </a:r>
            <a:r>
              <a:rPr lang="en-GB" b="0" smtClean="0"/>
              <a:t>.</a:t>
            </a:r>
            <a:endParaRPr lang="en-GB" b="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6ED2BF-EC11-4B43-9D79-01DDC5C817D5}" type="slidenum">
              <a:rPr lang="ja-JP" altLang="en-US"/>
              <a:pPr/>
              <a:t>38</a:t>
            </a:fld>
            <a:endParaRPr lang="en-US" altLang="ja-JP"/>
          </a:p>
        </p:txBody>
      </p:sp>
      <p:sp>
        <p:nvSpPr>
          <p:cNvPr id="143362" name="Rectangle 2"/>
          <p:cNvSpPr>
            <a:spLocks noGrp="1" noRot="1" noChangeAspect="1" noChangeArrowheads="1" noTextEdit="1"/>
          </p:cNvSpPr>
          <p:nvPr>
            <p:ph type="sldImg"/>
          </p:nvPr>
        </p:nvSpPr>
        <p:spPr>
          <a:xfrm>
            <a:off x="1511300" y="746125"/>
            <a:ext cx="3876675" cy="2908300"/>
          </a:xfrm>
          <a:ln/>
        </p:spPr>
      </p:sp>
      <p:sp>
        <p:nvSpPr>
          <p:cNvPr id="143363" name="Rectangle 3"/>
          <p:cNvSpPr>
            <a:spLocks noGrp="1" noChangeArrowheads="1"/>
          </p:cNvSpPr>
          <p:nvPr>
            <p:ph type="body" idx="1"/>
          </p:nvPr>
        </p:nvSpPr>
        <p:spPr/>
        <p:txBody>
          <a:bodyPr/>
          <a:lstStyle/>
          <a:p>
            <a:r>
              <a:rPr lang="en-GB" b="0"/>
              <a:t>This sample demonstrates the creation of new objects, in particular the NewFamilyInstance(). Notice that there’s some code below which shows how it’s done. </a:t>
            </a:r>
          </a:p>
          <a:p>
            <a:r>
              <a:rPr lang="en-GB" b="0"/>
              <a:t>So lets take a look at the sample to see what it does </a:t>
            </a:r>
            <a:r>
              <a:rPr lang="en-GB" b="0" smtClean="0"/>
              <a:t>exactly.</a:t>
            </a:r>
            <a:r>
              <a:rPr lang="en-GB" b="0" baseline="0" smtClean="0"/>
              <a:t> </a:t>
            </a:r>
            <a:r>
              <a:rPr lang="en-GB" b="0" smtClean="0"/>
              <a:t>Create </a:t>
            </a:r>
            <a:r>
              <a:rPr lang="en-GB" b="0"/>
              <a:t>a new project. Pick elevations to create 5 new levels, run the program</a:t>
            </a:r>
            <a:r>
              <a:rPr lang="en-GB" b="0" smtClean="0"/>
              <a:t>.</a:t>
            </a:r>
            <a:endParaRPr lang="en-GB" b="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90EEEA-45C9-4DA9-9A39-317C6109FA38}" type="slidenum">
              <a:rPr lang="ja-JP" altLang="en-US"/>
              <a:pPr/>
              <a:t>39</a:t>
            </a:fld>
            <a:endParaRPr lang="en-US" altLang="ja-JP"/>
          </a:p>
        </p:txBody>
      </p:sp>
      <p:sp>
        <p:nvSpPr>
          <p:cNvPr id="146434" name="Rectangle 2"/>
          <p:cNvSpPr>
            <a:spLocks noGrp="1" noRot="1" noChangeAspect="1" noChangeArrowheads="1" noTextEdit="1"/>
          </p:cNvSpPr>
          <p:nvPr>
            <p:ph type="sldImg"/>
          </p:nvPr>
        </p:nvSpPr>
        <p:spPr>
          <a:xfrm>
            <a:off x="1511300" y="746125"/>
            <a:ext cx="3876675" cy="2908300"/>
          </a:xfrm>
          <a:ln/>
        </p:spPr>
      </p:sp>
      <p:sp>
        <p:nvSpPr>
          <p:cNvPr id="146435" name="Rectangle 3"/>
          <p:cNvSpPr>
            <a:spLocks noGrp="1" noChangeArrowheads="1"/>
          </p:cNvSpPr>
          <p:nvPr>
            <p:ph type="body" idx="1"/>
          </p:nvPr>
        </p:nvSpPr>
        <p:spPr/>
        <p:txBody>
          <a:bodyPr/>
          <a:lstStyle/>
          <a:p>
            <a:pPr marL="0" lvl="1" indent="0"/>
            <a:r>
              <a:rPr lang="en-GB" b="0"/>
              <a:t>This sample creates an Area Reinforcement in a rectangular shape on a slab or wall</a:t>
            </a:r>
            <a:r>
              <a:rPr lang="en-GB" b="0" smtClean="0"/>
              <a:t>.</a:t>
            </a:r>
            <a:endParaRPr lang="en-GB" b="0"/>
          </a:p>
          <a:p>
            <a:pPr marL="0" indent="0"/>
            <a:r>
              <a:rPr lang="en-GB" b="0" smtClean="0"/>
              <a:t>Go to </a:t>
            </a:r>
            <a:r>
              <a:rPr lang="en-GB" b="0"/>
              <a:t>3d view, then draw a wall/floor. </a:t>
            </a:r>
          </a:p>
          <a:p>
            <a:pPr marL="0" indent="0">
              <a:buFontTx/>
              <a:buChar char="•"/>
            </a:pPr>
            <a:r>
              <a:rPr lang="en-GB" b="0"/>
              <a:t> </a:t>
            </a:r>
            <a:r>
              <a:rPr lang="en-GB" b="0" smtClean="0"/>
              <a:t>Select </a:t>
            </a:r>
            <a:r>
              <a:rPr lang="en-GB" b="0"/>
              <a:t>it, and execute the command.  Accept default and ok. It will add a rebars to the wall/floor. (But it may not be visible.) </a:t>
            </a:r>
          </a:p>
          <a:p>
            <a:pPr marL="0" indent="0">
              <a:buFontTx/>
              <a:buChar char="•"/>
            </a:pPr>
            <a:r>
              <a:rPr lang="en-GB" b="0"/>
              <a:t> </a:t>
            </a:r>
            <a:r>
              <a:rPr lang="en-GB" b="0" smtClean="0"/>
              <a:t>Move the </a:t>
            </a:r>
            <a:r>
              <a:rPr lang="en-GB" b="0"/>
              <a:t>cursor to the centre of the wall. You will see a "x" mark with "structural area reinforcement". This is what is added. </a:t>
            </a:r>
          </a:p>
          <a:p>
            <a:pPr marL="0" indent="0">
              <a:buFontTx/>
              <a:buChar char="•"/>
            </a:pPr>
            <a:r>
              <a:rPr lang="en-GB" b="0"/>
              <a:t> Goto Level1, then try creating a section. (View --&gt; New --&gt; Section). if you zoom in the section of a wall, you will see rebars placed inside of the wall. </a:t>
            </a:r>
          </a:p>
          <a:p>
            <a:pPr marL="0" indent="0"/>
            <a:endParaRPr lang="en-GB"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4</a:t>
            </a:fld>
            <a:endParaRPr lang="en-US" smtClean="0"/>
          </a:p>
        </p:txBody>
      </p:sp>
      <p:sp>
        <p:nvSpPr>
          <p:cNvPr id="158723" name="Rectangle 2"/>
          <p:cNvSpPr>
            <a:spLocks noGrp="1" noRot="1" noChangeAspect="1" noChangeArrowheads="1" noTextEdit="1"/>
          </p:cNvSpPr>
          <p:nvPr>
            <p:ph type="sldImg"/>
          </p:nvPr>
        </p:nvSpPr>
        <p:spPr>
          <a:xfrm>
            <a:off x="1511300" y="746125"/>
            <a:ext cx="3876675" cy="2908300"/>
          </a:xfrm>
          <a:ln/>
        </p:spPr>
      </p:sp>
      <p:sp>
        <p:nvSpPr>
          <p:cNvPr id="1587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DC06AD-31C6-45EF-A677-ED4C359B037E}" type="slidenum">
              <a:rPr lang="ja-JP" altLang="en-US"/>
              <a:pPr/>
              <a:t>40</a:t>
            </a:fld>
            <a:endParaRPr lang="en-US" altLang="ja-JP"/>
          </a:p>
        </p:txBody>
      </p:sp>
      <p:sp>
        <p:nvSpPr>
          <p:cNvPr id="145410" name="Rectangle 2"/>
          <p:cNvSpPr>
            <a:spLocks noGrp="1" noRot="1" noChangeAspect="1" noChangeArrowheads="1" noTextEdit="1"/>
          </p:cNvSpPr>
          <p:nvPr>
            <p:ph type="sldImg"/>
          </p:nvPr>
        </p:nvSpPr>
        <p:spPr>
          <a:xfrm>
            <a:off x="1511300" y="746125"/>
            <a:ext cx="3876675" cy="2908300"/>
          </a:xfrm>
          <a:ln/>
        </p:spPr>
      </p:sp>
      <p:sp>
        <p:nvSpPr>
          <p:cNvPr id="145411" name="Rectangle 3"/>
          <p:cNvSpPr>
            <a:spLocks noGrp="1" noChangeArrowheads="1"/>
          </p:cNvSpPr>
          <p:nvPr>
            <p:ph type="body" idx="1"/>
          </p:nvPr>
        </p:nvSpPr>
        <p:spPr/>
        <p:txBody>
          <a:bodyPr/>
          <a:lstStyle/>
          <a:p>
            <a:pPr marL="0" indent="0"/>
            <a:r>
              <a:rPr lang="en-GB" b="0"/>
              <a:t>This sample is very similar CreateSimpleAreaRein, except that it generates a much more complex reinforcement detail and only works for a slab or floor. </a:t>
            </a:r>
          </a:p>
          <a:p>
            <a:pPr marL="0" indent="0"/>
            <a:r>
              <a:rPr lang="en-GB" b="0"/>
              <a:t>The detail is created </a:t>
            </a:r>
            <a:r>
              <a:rPr lang="en-GB" b="0" noProof="1"/>
              <a:t>with all four layers</a:t>
            </a:r>
            <a:r>
              <a:rPr lang="en-GB" b="0"/>
              <a:t> of reinforcement defined</a:t>
            </a:r>
            <a:r>
              <a:rPr lang="en-GB" b="0" noProof="1"/>
              <a:t> and with two nested rectangular curve loops so that </a:t>
            </a:r>
            <a:r>
              <a:rPr lang="en-GB" b="0"/>
              <a:t>it defines</a:t>
            </a:r>
            <a:r>
              <a:rPr lang="en-GB" b="0" noProof="1"/>
              <a:t> a rectangular </a:t>
            </a:r>
            <a:r>
              <a:rPr lang="en-GB" b="0"/>
              <a:t>cutout </a:t>
            </a:r>
            <a:r>
              <a:rPr lang="en-GB" b="0" noProof="1" smtClean="0"/>
              <a:t>opening.</a:t>
            </a:r>
            <a:r>
              <a:rPr lang="en-GB" b="0" smtClean="0"/>
              <a:t> </a:t>
            </a:r>
            <a:endParaRPr lang="en-GB" b="0"/>
          </a:p>
          <a:p>
            <a:pPr marL="226428" indent="-226428"/>
            <a:r>
              <a:rPr lang="en-GB" noProof="1" smtClean="0"/>
              <a:t>On </a:t>
            </a:r>
            <a:r>
              <a:rPr lang="en-GB" noProof="1"/>
              <a:t>the interior 4 curves, set the override flag and flip the hooks on the top 2 layers to </a:t>
            </a:r>
            <a:r>
              <a:rPr lang="en-US"/>
              <a:t>‘</a:t>
            </a:r>
            <a:r>
              <a:rPr lang="en-US" noProof="1"/>
              <a:t>up</a:t>
            </a:r>
            <a:r>
              <a:rPr lang="en-US"/>
              <a:t>’</a:t>
            </a:r>
            <a:r>
              <a:rPr lang="en-US" noProof="1"/>
              <a:t>, so the bars can hook into some walls around that opening</a:t>
            </a:r>
            <a:r>
              <a:rPr lang="en-US" noProof="1" smtClean="0"/>
              <a:t>.</a:t>
            </a:r>
            <a:endParaRPr lang="en-US" noProof="1"/>
          </a:p>
          <a:p>
            <a:pPr marL="226428" indent="-226428"/>
            <a:endParaRPr lang="en-US" noProof="1"/>
          </a:p>
          <a:p>
            <a:pPr marL="226428" indent="-226428"/>
            <a:endParaRPr lang="en-GB"/>
          </a:p>
          <a:p>
            <a:pPr marL="226428" indent="-226428">
              <a:buFontTx/>
              <a:buChar char="•"/>
            </a:pPr>
            <a:endParaRPr lang="en-GB"/>
          </a:p>
          <a:p>
            <a:pPr marL="226428" indent="-226428">
              <a:buFontTx/>
              <a:buChar char="•"/>
            </a:pPr>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27E998-D454-4292-81A0-57EAE900AF1F}" type="slidenum">
              <a:rPr lang="ja-JP" altLang="en-US"/>
              <a:pPr/>
              <a:t>41</a:t>
            </a:fld>
            <a:endParaRPr lang="en-US" altLang="ja-JP"/>
          </a:p>
        </p:txBody>
      </p:sp>
      <p:sp>
        <p:nvSpPr>
          <p:cNvPr id="147458" name="Rectangle 2"/>
          <p:cNvSpPr>
            <a:spLocks noGrp="1" noRot="1" noChangeAspect="1" noChangeArrowheads="1" noTextEdit="1"/>
          </p:cNvSpPr>
          <p:nvPr>
            <p:ph type="sldImg"/>
          </p:nvPr>
        </p:nvSpPr>
        <p:spPr>
          <a:xfrm>
            <a:off x="1511300" y="746125"/>
            <a:ext cx="3876675" cy="2908300"/>
          </a:xfrm>
          <a:ln/>
        </p:spPr>
      </p:sp>
      <p:sp>
        <p:nvSpPr>
          <p:cNvPr id="147459" name="Rectangle 3"/>
          <p:cNvSpPr>
            <a:spLocks noGrp="1" noChangeArrowheads="1"/>
          </p:cNvSpPr>
          <p:nvPr>
            <p:ph type="body" idx="1"/>
          </p:nvPr>
        </p:nvSpPr>
        <p:spPr/>
        <p:txBody>
          <a:bodyPr/>
          <a:lstStyle/>
          <a:p>
            <a:r>
              <a:rPr lang="en-GB"/>
              <a:t>This sample requires a basic wall to be drawn and selected in order to function.</a:t>
            </a:r>
          </a:p>
          <a:p>
            <a:endParaRPr lang="en-GB"/>
          </a:p>
          <a:p>
            <a:r>
              <a:rPr lang="en-GB"/>
              <a:t>NOTE: If you are going to use this same inside Structural be aware that, by default, Basic Walls are NOT displayed unless you turn them on. Goto View properties -&gt; Discipline, here it will be set to either Structural or Analytical (this excludes anything not having that model type property) – simply change it to "Architectural" .</a:t>
            </a:r>
          </a:p>
          <a:p>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9A5BEC-0642-402F-89F1-1CD7A3B8BF97}" type="slidenum">
              <a:rPr lang="ja-JP" altLang="en-US"/>
              <a:pPr/>
              <a:t>42</a:t>
            </a:fld>
            <a:endParaRPr lang="en-US" altLang="ja-JP"/>
          </a:p>
        </p:txBody>
      </p:sp>
      <p:sp>
        <p:nvSpPr>
          <p:cNvPr id="157698" name="Rectangle 2"/>
          <p:cNvSpPr>
            <a:spLocks noGrp="1" noRot="1" noChangeAspect="1" noChangeArrowheads="1" noTextEdit="1"/>
          </p:cNvSpPr>
          <p:nvPr>
            <p:ph type="sldImg"/>
          </p:nvPr>
        </p:nvSpPr>
        <p:spPr>
          <a:xfrm>
            <a:off x="1511300" y="746125"/>
            <a:ext cx="3876675" cy="2908300"/>
          </a:xfrm>
          <a:ln/>
        </p:spPr>
      </p:sp>
      <p:sp>
        <p:nvSpPr>
          <p:cNvPr id="157699" name="Rectangle 3"/>
          <p:cNvSpPr>
            <a:spLocks noGrp="1" noChangeArrowheads="1"/>
          </p:cNvSpPr>
          <p:nvPr>
            <p:ph type="body" idx="1"/>
          </p:nvPr>
        </p:nvSpPr>
        <p:spPr/>
        <p:txBody>
          <a:bodyPr/>
          <a:lstStyle/>
          <a:p>
            <a:r>
              <a:rPr lang="en-GB" b="0"/>
              <a:t>Next we have the CreateViewSection sample; this sample provides a tool for generating a section view across the mid point of a selected element</a:t>
            </a:r>
            <a:r>
              <a:rPr lang="en-GB" b="0" smtClean="0"/>
              <a:t>. Draw </a:t>
            </a:r>
            <a:r>
              <a:rPr lang="en-GB" b="0"/>
              <a:t>a wall, beam or floor then select it to run the application.</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238C88-F2BF-453F-859B-CCCF25ECC7B9}" type="slidenum">
              <a:rPr lang="ja-JP" altLang="en-US"/>
              <a:pPr/>
              <a:t>43</a:t>
            </a:fld>
            <a:endParaRPr lang="en-US" altLang="ja-JP"/>
          </a:p>
        </p:txBody>
      </p:sp>
      <p:sp>
        <p:nvSpPr>
          <p:cNvPr id="162818" name="Rectangle 2"/>
          <p:cNvSpPr>
            <a:spLocks noGrp="1" noRot="1" noChangeAspect="1" noChangeArrowheads="1" noTextEdit="1"/>
          </p:cNvSpPr>
          <p:nvPr>
            <p:ph type="sldImg"/>
          </p:nvPr>
        </p:nvSpPr>
        <p:spPr>
          <a:xfrm>
            <a:off x="1511300" y="746125"/>
            <a:ext cx="3876675" cy="2908300"/>
          </a:xfrm>
          <a:ln/>
        </p:spPr>
      </p:sp>
      <p:sp>
        <p:nvSpPr>
          <p:cNvPr id="162819" name="Rectangle 3"/>
          <p:cNvSpPr>
            <a:spLocks noGrp="1" noChangeArrowheads="1"/>
          </p:cNvSpPr>
          <p:nvPr>
            <p:ph type="body" idx="1"/>
          </p:nvPr>
        </p:nvSpPr>
        <p:spPr/>
        <p:txBody>
          <a:bodyPr/>
          <a:lstStyle/>
          <a:p>
            <a:r>
              <a:rPr lang="en-GB" b="0" smtClean="0"/>
              <a:t>Create </a:t>
            </a:r>
            <a:r>
              <a:rPr lang="en-GB" b="0"/>
              <a:t>Beams Columns and Braces in </a:t>
            </a:r>
            <a:r>
              <a:rPr lang="en-GB" b="0" smtClean="0"/>
              <a:t>Revit Structure. </a:t>
            </a:r>
            <a:r>
              <a:rPr lang="en-GB" b="0"/>
              <a:t>Select one or more of the beams and run the CreateWallsUnderBeams sample. This will create the walls, to show them, switch the shade mode to shaded</a:t>
            </a:r>
            <a:r>
              <a:rPr lang="en-GB" b="0" smtClean="0"/>
              <a:t>.</a:t>
            </a:r>
            <a:endParaRPr lang="en-GB" b="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D23C71-8F99-45FE-8782-4A5432B1A534}" type="slidenum">
              <a:rPr lang="ja-JP" altLang="en-US"/>
              <a:pPr/>
              <a:t>44</a:t>
            </a:fld>
            <a:endParaRPr lang="en-US" altLang="ja-JP"/>
          </a:p>
        </p:txBody>
      </p:sp>
      <p:sp>
        <p:nvSpPr>
          <p:cNvPr id="182274" name="Rectangle 2"/>
          <p:cNvSpPr>
            <a:spLocks noGrp="1" noRot="1" noChangeAspect="1" noChangeArrowheads="1" noTextEdit="1"/>
          </p:cNvSpPr>
          <p:nvPr>
            <p:ph type="sldImg"/>
          </p:nvPr>
        </p:nvSpPr>
        <p:spPr>
          <a:xfrm>
            <a:off x="1511300" y="746125"/>
            <a:ext cx="3876675" cy="2908300"/>
          </a:xfrm>
          <a:ln/>
        </p:spPr>
      </p:sp>
      <p:sp>
        <p:nvSpPr>
          <p:cNvPr id="182275" name="Rectangle 3"/>
          <p:cNvSpPr>
            <a:spLocks noGrp="1" noChangeArrowheads="1"/>
          </p:cNvSpPr>
          <p:nvPr>
            <p:ph type="body" idx="1"/>
          </p:nvPr>
        </p:nvSpPr>
        <p:spPr/>
        <p:txBody>
          <a:bodyPr/>
          <a:lstStyle/>
          <a:p>
            <a:r>
              <a:rPr lang="en-GB" b="0"/>
              <a:t>This sample is very straight forward, you draw a closed room and run the command. You may get the Floor drawn on Level2 so set the properties of each of the walls so that the top constraint is level1 with a base offset of </a:t>
            </a:r>
            <a:r>
              <a:rPr lang="en-GB" b="0" smtClean="0"/>
              <a:t>0.0. Draw </a:t>
            </a:r>
            <a:r>
              <a:rPr lang="en-GB" b="0"/>
              <a:t>a wall, beam or floor then select it to run the application.</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E2ED6C-81F4-47E7-9BB4-F26ACB0EEF2C}" type="slidenum">
              <a:rPr lang="ja-JP" altLang="en-US"/>
              <a:pPr/>
              <a:t>45</a:t>
            </a:fld>
            <a:endParaRPr lang="en-US" altLang="ja-JP"/>
          </a:p>
        </p:txBody>
      </p:sp>
      <p:sp>
        <p:nvSpPr>
          <p:cNvPr id="396290" name="Rectangle 2"/>
          <p:cNvSpPr>
            <a:spLocks noGrp="1" noRot="1" noChangeAspect="1" noChangeArrowheads="1" noTextEdit="1"/>
          </p:cNvSpPr>
          <p:nvPr>
            <p:ph type="sldImg"/>
          </p:nvPr>
        </p:nvSpPr>
        <p:spPr>
          <a:xfrm>
            <a:off x="1511300" y="746125"/>
            <a:ext cx="3876675" cy="2908300"/>
          </a:xfrm>
          <a:ln/>
        </p:spPr>
      </p:sp>
      <p:sp>
        <p:nvSpPr>
          <p:cNvPr id="396291" name="Rectangle 3"/>
          <p:cNvSpPr>
            <a:spLocks noGrp="1" noChangeArrowheads="1"/>
          </p:cNvSpPr>
          <p:nvPr>
            <p:ph type="body" idx="1"/>
          </p:nvPr>
        </p:nvSpPr>
        <p:spPr/>
        <p:txBody>
          <a:bodyPr/>
          <a:lstStyle/>
          <a:p>
            <a:r>
              <a:rPr lang="en-GB" b="0"/>
              <a:t>This sample is a minimal sample which simply shows how to rotate objects selected from a Revit model via the API. It’s minimal, but answers a frequently asked question. </a:t>
            </a:r>
            <a:r>
              <a:rPr lang="en-GB" b="0" smtClean="0"/>
              <a:t>Use </a:t>
            </a:r>
            <a:r>
              <a:rPr lang="en-GB" b="0"/>
              <a:t>Create Beams Columns and Braces to generate some test geometry, now you can run RotateFramingObjects nicely.</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380E93-A3F9-4325-8BDD-1AD59564CB94}" type="slidenum">
              <a:rPr lang="ja-JP" altLang="en-US"/>
              <a:pPr/>
              <a:t>46</a:t>
            </a:fld>
            <a:endParaRPr lang="en-US" altLang="ja-JP"/>
          </a:p>
        </p:txBody>
      </p:sp>
      <p:sp>
        <p:nvSpPr>
          <p:cNvPr id="156674" name="Rectangle 2"/>
          <p:cNvSpPr>
            <a:spLocks noGrp="1" noRot="1" noChangeAspect="1" noChangeArrowheads="1" noTextEdit="1"/>
          </p:cNvSpPr>
          <p:nvPr>
            <p:ph type="sldImg"/>
          </p:nvPr>
        </p:nvSpPr>
        <p:spPr>
          <a:xfrm>
            <a:off x="1511300" y="746125"/>
            <a:ext cx="3876675" cy="2908300"/>
          </a:xfrm>
          <a:ln/>
        </p:spPr>
      </p:sp>
      <p:sp>
        <p:nvSpPr>
          <p:cNvPr id="156675" name="Rectangle 3"/>
          <p:cNvSpPr>
            <a:spLocks noGrp="1" noChangeArrowheads="1"/>
          </p:cNvSpPr>
          <p:nvPr>
            <p:ph type="body" idx="1"/>
          </p:nvPr>
        </p:nvSpPr>
        <p:spPr/>
        <p:txBody>
          <a:bodyPr/>
          <a:lstStyle/>
          <a:p>
            <a:endParaRPr lang="en-GB" b="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47</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B51234-F574-4B5F-AB23-1073061EF964}" type="slidenum">
              <a:rPr lang="ja-JP" altLang="en-US"/>
              <a:pPr/>
              <a:t>48</a:t>
            </a:fld>
            <a:endParaRPr lang="en-US" altLang="ja-JP"/>
          </a:p>
        </p:txBody>
      </p:sp>
      <p:sp>
        <p:nvSpPr>
          <p:cNvPr id="222210" name="Rectangle 2"/>
          <p:cNvSpPr>
            <a:spLocks noGrp="1" noRot="1" noChangeAspect="1" noChangeArrowheads="1" noTextEdit="1"/>
          </p:cNvSpPr>
          <p:nvPr>
            <p:ph type="sldImg"/>
          </p:nvPr>
        </p:nvSpPr>
        <p:spPr>
          <a:xfrm>
            <a:off x="1511300" y="746125"/>
            <a:ext cx="3876675" cy="2908300"/>
          </a:xfrm>
          <a:ln/>
        </p:spPr>
      </p:sp>
      <p:sp>
        <p:nvSpPr>
          <p:cNvPr id="222211" name="Rectangle 3"/>
          <p:cNvSpPr>
            <a:spLocks noGrp="1" noChangeArrowheads="1"/>
          </p:cNvSpPr>
          <p:nvPr>
            <p:ph type="body" idx="1"/>
          </p:nvPr>
        </p:nvSpPr>
        <p:spPr/>
        <p:txBody>
          <a:bodyPr/>
          <a:lstStyle/>
          <a:p>
            <a:r>
              <a:rPr lang="en-US" altLang="ja-JP"/>
              <a:t>The information in this presentation has been extracted from the SDK document “Getting Started.doc” and from analysis of the Revit 9.1 SDK samples themselves.</a:t>
            </a:r>
          </a:p>
          <a:p>
            <a:endParaRPr lang="en-US" altLang="ja-JP"/>
          </a:p>
          <a:p>
            <a:r>
              <a:rPr lang="en-US" altLang="ja-JP"/>
              <a:t>Here are the new features common to both architecture and structure.</a:t>
            </a:r>
          </a:p>
          <a:p>
            <a:endParaRPr lang="en-US" altLang="ja-JP"/>
          </a:p>
          <a:p>
            <a:r>
              <a:rPr lang="en-GB" altLang="ja-JP"/>
              <a:t>There are additional features specific to either one of the two as well. More new elements have been added for structure, we will see those in a moment. </a:t>
            </a:r>
          </a:p>
          <a:p>
            <a:endParaRPr lang="en-US" altLang="ja-JP"/>
          </a:p>
          <a:p>
            <a:r>
              <a:rPr lang="en-US" altLang="ja-JP"/>
              <a:t>Journal file:</a:t>
            </a:r>
          </a:p>
          <a:p>
            <a:endParaRPr lang="en-US" altLang="ja-JP"/>
          </a:p>
          <a:p>
            <a:r>
              <a:rPr lang="en-US" altLang="ja-JP"/>
              <a:t>The journal file records all input parameters obrtained from the user during a session. These can be used to rerun a similar session later on without any user interaction. This feature is useful for regression testing, both for Revit itself and for external programs. Therefore, external programs now have read and write access to the data in the Revit journal file.</a:t>
            </a:r>
          </a:p>
          <a:p>
            <a:endParaRPr lang="en-US" altLang="ja-JP"/>
          </a:p>
          <a:p>
            <a:r>
              <a:rPr lang="en-US" altLang="ja-JP"/>
              <a:t>Units:</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p>
          <a:p>
            <a:endParaRPr lang="en-GB" altLang="ja-JP"/>
          </a:p>
          <a:p>
            <a:endParaRPr lang="en-US" altLang="ja-JP"/>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DF2908-EC49-42C1-B842-48AC2D10B7C3}" type="slidenum">
              <a:rPr lang="ja-JP" altLang="en-US"/>
              <a:pPr/>
              <a:t>49</a:t>
            </a:fld>
            <a:endParaRPr lang="en-US" altLang="ja-JP"/>
          </a:p>
        </p:txBody>
      </p:sp>
      <p:sp>
        <p:nvSpPr>
          <p:cNvPr id="417794" name="Rectangle 2"/>
          <p:cNvSpPr>
            <a:spLocks noGrp="1" noRot="1" noChangeAspect="1" noChangeArrowheads="1" noTextEdit="1"/>
          </p:cNvSpPr>
          <p:nvPr>
            <p:ph type="sldImg"/>
          </p:nvPr>
        </p:nvSpPr>
        <p:spPr>
          <a:xfrm>
            <a:off x="1511300" y="746125"/>
            <a:ext cx="3876675" cy="2908300"/>
          </a:xfrm>
          <a:ln/>
        </p:spPr>
      </p:sp>
      <p:sp>
        <p:nvSpPr>
          <p:cNvPr id="417795" name="Rectangle 3"/>
          <p:cNvSpPr>
            <a:spLocks noGrp="1" noChangeArrowheads="1"/>
          </p:cNvSpPr>
          <p:nvPr>
            <p:ph type="body" idx="1"/>
          </p:nvPr>
        </p:nvSpPr>
        <p:spPr/>
        <p:txBody>
          <a:bodyPr/>
          <a:lstStyle/>
          <a:p>
            <a:pPr marL="226428" indent="-226428"/>
            <a:r>
              <a:rPr lang="en-GB"/>
              <a:t>Access to rooms have been added which will provide the user with the ability to find rooms that have been defined by the user and number of tag them.</a:t>
            </a:r>
          </a:p>
          <a:p>
            <a:pPr marL="226428" indent="-226428"/>
            <a:endParaRPr lang="en-US"/>
          </a:p>
          <a:p>
            <a:pPr marL="226428" indent="-226428"/>
            <a:r>
              <a:rPr lang="en-GB" b="1"/>
              <a:t>Rooms:</a:t>
            </a:r>
            <a:endParaRPr lang="en-US" b="1"/>
          </a:p>
          <a:p>
            <a:pPr marL="226428" indent="-226428"/>
            <a:r>
              <a:rPr lang="en-GB"/>
              <a:t>Autodesk.Revit.Elements.Room.Number</a:t>
            </a:r>
          </a:p>
          <a:p>
            <a:pPr marL="226428" indent="-226428"/>
            <a:r>
              <a:rPr lang="en-GB"/>
              <a:t>Autodesk.Revit.Elements.RoomTag</a:t>
            </a:r>
          </a:p>
          <a:p>
            <a:pPr marL="226428" indent="-226428"/>
            <a:r>
              <a:rPr lang="en-GB"/>
              <a:t>Autodesk.Revit.Creation.Document.NewRoom</a:t>
            </a:r>
          </a:p>
          <a:p>
            <a:pPr marL="226428" indent="-226428"/>
            <a:r>
              <a:rPr lang="en-GB"/>
              <a:t>Autodesk.Revit.Creation.Document.NewRoomTag</a:t>
            </a:r>
          </a:p>
          <a:p>
            <a:pPr marL="226428" indent="-226428"/>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3E1780-793E-4349-851F-2046ED8BA70B}" type="slidenum">
              <a:rPr lang="en-US" smtClean="0"/>
              <a:pPr/>
              <a:t>5</a:t>
            </a:fld>
            <a:endParaRPr lang="en-US" smtClean="0"/>
          </a:p>
        </p:txBody>
      </p:sp>
      <p:sp>
        <p:nvSpPr>
          <p:cNvPr id="162819" name="Rectangle 2"/>
          <p:cNvSpPr>
            <a:spLocks noGrp="1" noRot="1" noChangeAspect="1" noChangeArrowheads="1" noTextEdit="1"/>
          </p:cNvSpPr>
          <p:nvPr>
            <p:ph type="sldImg"/>
          </p:nvPr>
        </p:nvSpPr>
        <p:spPr>
          <a:xfrm>
            <a:off x="919163" y="746125"/>
            <a:ext cx="4967287" cy="3725863"/>
          </a:xfrm>
          <a:ln/>
        </p:spPr>
      </p:sp>
      <p:sp>
        <p:nvSpPr>
          <p:cNvPr id="162820" name="Rectangle 3"/>
          <p:cNvSpPr>
            <a:spLocks noGrp="1" noChangeArrowheads="1"/>
          </p:cNvSpPr>
          <p:nvPr>
            <p:ph type="body" idx="1"/>
          </p:nvPr>
        </p:nvSpPr>
        <p:spPr>
          <a:xfrm>
            <a:off x="906792" y="4721530"/>
            <a:ext cx="4992029" cy="4471675"/>
          </a:xfrm>
          <a:noFill/>
          <a:ln/>
        </p:spPr>
        <p:txBody>
          <a:bodyPr/>
          <a:lstStyle/>
          <a:p>
            <a:r>
              <a:rPr lang="en-GB" sz="1400" kern="1200" smtClean="0">
                <a:solidFill>
                  <a:schemeClr val="tx1"/>
                </a:solidFill>
                <a:latin typeface="+mn-lt"/>
                <a:ea typeface="+mn-ea"/>
                <a:cs typeface="+mn-cs"/>
              </a:rPr>
              <a:t>First, a little bit on the history of the Revit API. The API has been and still is evolving strongly since Revit 8.0, and has reached a certain maturity now. We are in the long-term process of restructuring Revit to make it more API driven, i.e. create a kernel providing the API on top of which the various Revit flavours can be implemented, instead of implementing the API as the outermost layer on top of the completed product.</a:t>
            </a:r>
            <a:endParaRPr lang="en-GB" sz="1400" kern="1200">
              <a:solidFill>
                <a:schemeClr val="tx1"/>
              </a:solidFill>
              <a:latin typeface="+mn-lt"/>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98B5DC-EC96-4524-913E-2C35ADF9B8DF}" type="slidenum">
              <a:rPr lang="ja-JP" altLang="en-US"/>
              <a:pPr/>
              <a:t>50</a:t>
            </a:fld>
            <a:endParaRPr lang="en-US" altLang="ja-JP"/>
          </a:p>
        </p:txBody>
      </p:sp>
      <p:sp>
        <p:nvSpPr>
          <p:cNvPr id="419842" name="Rectangle 2"/>
          <p:cNvSpPr>
            <a:spLocks noGrp="1" noRot="1" noChangeAspect="1" noChangeArrowheads="1" noTextEdit="1"/>
          </p:cNvSpPr>
          <p:nvPr>
            <p:ph type="sldImg"/>
          </p:nvPr>
        </p:nvSpPr>
        <p:spPr>
          <a:xfrm>
            <a:off x="1511300" y="746125"/>
            <a:ext cx="3876675" cy="2908300"/>
          </a:xfrm>
          <a:ln/>
        </p:spPr>
      </p:sp>
      <p:sp>
        <p:nvSpPr>
          <p:cNvPr id="419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CD68BE-6986-41FE-A545-4CF391A7EA4B}" type="slidenum">
              <a:rPr lang="ja-JP" altLang="en-US"/>
              <a:pPr/>
              <a:t>51</a:t>
            </a:fld>
            <a:endParaRPr lang="en-US" altLang="ja-JP"/>
          </a:p>
        </p:txBody>
      </p:sp>
      <p:sp>
        <p:nvSpPr>
          <p:cNvPr id="418818" name="Rectangle 2"/>
          <p:cNvSpPr>
            <a:spLocks noGrp="1" noRot="1" noChangeAspect="1" noChangeArrowheads="1" noTextEdit="1"/>
          </p:cNvSpPr>
          <p:nvPr>
            <p:ph type="sldImg"/>
          </p:nvPr>
        </p:nvSpPr>
        <p:spPr>
          <a:xfrm>
            <a:off x="1511300" y="746125"/>
            <a:ext cx="3876675" cy="2908300"/>
          </a:xfrm>
          <a:ln/>
        </p:spPr>
      </p:sp>
      <p:sp>
        <p:nvSpPr>
          <p:cNvPr id="418819" name="Rectangle 3"/>
          <p:cNvSpPr>
            <a:spLocks noGrp="1" noChangeArrowheads="1"/>
          </p:cNvSpPr>
          <p:nvPr>
            <p:ph type="body" idx="1"/>
          </p:nvPr>
        </p:nvSpPr>
        <p:spPr/>
        <p:txBody>
          <a:bodyPr/>
          <a:lstStyle/>
          <a:p>
            <a:r>
              <a:rPr lang="en-US"/>
              <a:t>Here is a list of some of the improvements made to existing functionality. Nothing really important if you have not happened to run into a problem with this in an earlier release.</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F02CC2-2461-41D3-AE80-CE28B4ED4B90}" type="slidenum">
              <a:rPr lang="ja-JP" altLang="en-US"/>
              <a:pPr/>
              <a:t>52</a:t>
            </a:fld>
            <a:endParaRPr lang="en-US" altLang="ja-JP"/>
          </a:p>
        </p:txBody>
      </p:sp>
      <p:sp>
        <p:nvSpPr>
          <p:cNvPr id="228354" name="Rectangle 2"/>
          <p:cNvSpPr>
            <a:spLocks noGrp="1" noRot="1" noChangeAspect="1" noChangeArrowheads="1" noTextEdit="1"/>
          </p:cNvSpPr>
          <p:nvPr>
            <p:ph type="sldImg"/>
          </p:nvPr>
        </p:nvSpPr>
        <p:spPr>
          <a:xfrm>
            <a:off x="1511300" y="746125"/>
            <a:ext cx="3876675" cy="2908300"/>
          </a:xfrm>
          <a:ln/>
        </p:spPr>
      </p:sp>
      <p:sp>
        <p:nvSpPr>
          <p:cNvPr id="228355" name="Rectangle 3"/>
          <p:cNvSpPr>
            <a:spLocks noGrp="1" noChangeArrowheads="1"/>
          </p:cNvSpPr>
          <p:nvPr>
            <p:ph type="body" idx="1"/>
          </p:nvPr>
        </p:nvSpPr>
        <p:spPr/>
        <p:txBody>
          <a:bodyPr/>
          <a:lstStyle/>
          <a:p>
            <a:r>
              <a:rPr lang="en-GB" b="0"/>
              <a:t>This sample is very similar to CreateBeamsColumnsBraces sample. It is enhanced with SuspendUpdating. </a:t>
            </a:r>
            <a:r>
              <a:rPr lang="en-GB" b="0" smtClean="0"/>
              <a:t>Also,</a:t>
            </a:r>
            <a:r>
              <a:rPr lang="en-GB" b="0" baseline="0" smtClean="0"/>
              <a:t> it creates its own levels if some are missing.</a:t>
            </a:r>
            <a:endParaRPr lang="en-GB" b="0"/>
          </a:p>
          <a:p>
            <a:r>
              <a:rPr lang="en-GB" b="0"/>
              <a:t>SuspendUpdating mechanism is used to avoid display updating within an operation so as to improve performance. It’s usually used when many entities are created in a single command</a:t>
            </a:r>
            <a:r>
              <a:rPr lang="en-GB" b="0" smtClean="0"/>
              <a:t>. </a:t>
            </a:r>
            <a:r>
              <a:rPr lang="en-US" b="0" smtClean="0"/>
              <a:t>Simply </a:t>
            </a:r>
            <a:r>
              <a:rPr lang="en-US" b="0"/>
              <a:t>run the command in an empty or non-empty drawing, either in architecture or structure</a:t>
            </a:r>
            <a:r>
              <a:rPr lang="en-US" b="0" smtClean="0"/>
              <a:t>.</a:t>
            </a:r>
          </a:p>
          <a:p>
            <a:endParaRPr lang="en-US" b="0" smtClean="0"/>
          </a:p>
          <a:p>
            <a:r>
              <a:rPr lang="en-US" b="0" smtClean="0"/>
              <a:t>As far as I know, following is all the API operations SuspendUpdating covers currently:</a:t>
            </a:r>
          </a:p>
          <a:p>
            <a:r>
              <a:rPr lang="en-US" b="0" smtClean="0"/>
              <a:t>1. apiRotate (4 overloads)</a:t>
            </a:r>
          </a:p>
          <a:p>
            <a:r>
              <a:rPr lang="en-US" b="0" smtClean="0"/>
              <a:t>2. apiMove (4 overloads)</a:t>
            </a:r>
          </a:p>
          <a:p>
            <a:r>
              <a:rPr lang="en-US" b="0" smtClean="0"/>
              <a:t>3. apiMirror (5 overloads)</a:t>
            </a:r>
          </a:p>
          <a:p>
            <a:endParaRPr lang="en-US" b="0" smtClean="0"/>
          </a:p>
          <a:p>
            <a:r>
              <a:rPr lang="en-US" b="0" smtClean="0"/>
              <a:t>For above transformation operations, SuspendUpdating can benefit performance much when operating on a single element many times in a loop.</a:t>
            </a:r>
          </a:p>
          <a:p>
            <a:r>
              <a:rPr lang="en-US" b="0" smtClean="0"/>
              <a:t>But please notice: for batch operation — perform such operations on an ElementSet, because it calls regen only once, suspendupdating do not promote performance any more.</a:t>
            </a:r>
          </a:p>
          <a:p>
            <a:endParaRPr lang="en-US" b="0" smtClean="0"/>
          </a:p>
          <a:p>
            <a:r>
              <a:rPr lang="en-US" b="0" smtClean="0"/>
              <a:t>4. Leader </a:t>
            </a:r>
          </a:p>
          <a:p>
            <a:r>
              <a:rPr lang="en-US" b="0" smtClean="0"/>
              <a:t>Revit::Leader::End::set</a:t>
            </a:r>
          </a:p>
          <a:p>
            <a:r>
              <a:rPr lang="en-US" b="0" smtClean="0"/>
              <a:t>Revit::Leader::Elbow::set</a:t>
            </a:r>
          </a:p>
          <a:p>
            <a:endParaRPr lang="en-US" b="0" smtClean="0"/>
          </a:p>
          <a:p>
            <a:r>
              <a:rPr lang="en-US" b="0" smtClean="0"/>
              <a:t>5.FamilyInstance </a:t>
            </a:r>
          </a:p>
          <a:p>
            <a:r>
              <a:rPr lang="en-US" b="0" smtClean="0"/>
              <a:t>Revit::Elements::FamilyInstance::StructuralUsage::set</a:t>
            </a:r>
          </a:p>
          <a:p>
            <a:r>
              <a:rPr lang="en-US" b="0" smtClean="0"/>
              <a:t>Revit::Elements::  FamilyInstance::flipHand()</a:t>
            </a:r>
          </a:p>
          <a:p>
            <a:r>
              <a:rPr lang="en-US" b="0" smtClean="0"/>
              <a:t>Revit::Elements::FamilyInstance:: flipFacing()</a:t>
            </a:r>
          </a:p>
          <a:p>
            <a:r>
              <a:rPr lang="en-US" b="0" smtClean="0"/>
              <a:t>Revit::Elements:: FamilyInstance:: Rotate()</a:t>
            </a:r>
          </a:p>
          <a:p>
            <a:endParaRPr lang="en-US" b="0" smtClean="0"/>
          </a:p>
          <a:p>
            <a:r>
              <a:rPr lang="en-US" b="0" smtClean="0"/>
              <a:t>6.IndependentTag</a:t>
            </a:r>
          </a:p>
          <a:p>
            <a:r>
              <a:rPr lang="en-US" b="0" smtClean="0"/>
              <a:t>Revit::Elements::IndependentTag::TagHeadPosition::set</a:t>
            </a:r>
          </a:p>
          <a:p>
            <a:r>
              <a:rPr lang="en-US" b="0" smtClean="0"/>
              <a:t>Revit::Elements::IndependentTag::LeaderElbow::set</a:t>
            </a:r>
          </a:p>
          <a:p>
            <a:r>
              <a:rPr lang="en-US" b="0" smtClean="0"/>
              <a:t>Revit::Elements::IndependentTag::LeaderEnd::set</a:t>
            </a:r>
          </a:p>
          <a:p>
            <a:endParaRPr lang="en-US" b="0" smtClean="0"/>
          </a:p>
          <a:p>
            <a:r>
              <a:rPr lang="en-US" b="0" smtClean="0"/>
              <a:t>7.TextNote</a:t>
            </a:r>
          </a:p>
          <a:p>
            <a:r>
              <a:rPr lang="en-US" b="0" smtClean="0"/>
              <a:t>Revit::Elements::TextNote::Coord::set</a:t>
            </a:r>
          </a:p>
          <a:p>
            <a:r>
              <a:rPr lang="en-US" b="0" smtClean="0"/>
              <a:t>Revit::Elements::TextNote::Width::set</a:t>
            </a:r>
          </a:p>
          <a:p>
            <a:endParaRPr lang="en-US" b="0" smtClean="0"/>
          </a:p>
          <a:p>
            <a:r>
              <a:rPr lang="en-US" b="0" smtClean="0"/>
              <a:t>8.Wall</a:t>
            </a:r>
          </a:p>
          <a:p>
            <a:r>
              <a:rPr lang="en-US" b="0" smtClean="0"/>
              <a:t>Revit::Elements::Wall::WallType::set</a:t>
            </a:r>
          </a:p>
          <a:p>
            <a:endParaRPr lang="en-US" b="0" smtClean="0"/>
          </a:p>
          <a:p>
            <a:r>
              <a:rPr lang="en-US" b="0" smtClean="0"/>
              <a:t>Set some parameter may call regen. But parameter change is not covered by suspendupdating currently.</a:t>
            </a:r>
          </a:p>
          <a:p>
            <a:endParaRPr lang="en-GB" b="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5A375B-ADD6-4D44-96B1-A5AF9AC7235A}" type="slidenum">
              <a:rPr lang="ja-JP" altLang="en-US"/>
              <a:pPr/>
              <a:t>53</a:t>
            </a:fld>
            <a:endParaRPr lang="en-US" altLang="ja-JP"/>
          </a:p>
        </p:txBody>
      </p:sp>
      <p:sp>
        <p:nvSpPr>
          <p:cNvPr id="230402" name="Rectangle 2"/>
          <p:cNvSpPr>
            <a:spLocks noGrp="1" noRot="1" noChangeAspect="1" noChangeArrowheads="1" noTextEdit="1"/>
          </p:cNvSpPr>
          <p:nvPr>
            <p:ph type="sldImg"/>
          </p:nvPr>
        </p:nvSpPr>
        <p:spPr>
          <a:xfrm>
            <a:off x="1511300" y="746125"/>
            <a:ext cx="3876675" cy="2908300"/>
          </a:xfrm>
          <a:ln/>
        </p:spPr>
      </p:sp>
      <p:sp>
        <p:nvSpPr>
          <p:cNvPr id="230403" name="Rectangle 3"/>
          <p:cNvSpPr>
            <a:spLocks noGrp="1" noChangeArrowheads="1"/>
          </p:cNvSpPr>
          <p:nvPr>
            <p:ph type="body" idx="1"/>
          </p:nvPr>
        </p:nvSpPr>
        <p:spPr/>
        <p:txBody>
          <a:bodyPr/>
          <a:lstStyle/>
          <a:p>
            <a:pPr>
              <a:lnSpc>
                <a:spcPct val="80000"/>
              </a:lnSpc>
            </a:pPr>
            <a:r>
              <a:rPr lang="en-GB" sz="800" noProof="1"/>
              <a:t>This sample demonstrates the journaling mechanism, integrating an external</a:t>
            </a:r>
            <a:r>
              <a:rPr lang="en-US" altLang="ja-JP" sz="800"/>
              <a:t> </a:t>
            </a:r>
            <a:r>
              <a:rPr lang="en-US" sz="800" noProof="1"/>
              <a:t>application into the Revit journaling environment and adding and retrieving</a:t>
            </a:r>
            <a:r>
              <a:rPr lang="en-US" altLang="ja-JP" sz="800"/>
              <a:t> </a:t>
            </a:r>
            <a:r>
              <a:rPr lang="en-US" sz="800" noProof="1"/>
              <a:t>information to and from the Revit journal file.</a:t>
            </a:r>
          </a:p>
          <a:p>
            <a:pPr>
              <a:lnSpc>
                <a:spcPct val="80000"/>
              </a:lnSpc>
            </a:pPr>
            <a:endParaRPr lang="en-US" sz="800" noProof="1"/>
          </a:p>
          <a:p>
            <a:pPr>
              <a:lnSpc>
                <a:spcPct val="80000"/>
              </a:lnSpc>
            </a:pPr>
            <a:r>
              <a:rPr lang="en-US" sz="800" noProof="1"/>
              <a:t>Demonstrates NewLine(), NewWall(), StringStringMap.Insert() used by</a:t>
            </a:r>
            <a:r>
              <a:rPr lang="en-US" altLang="ja-JP" sz="800"/>
              <a:t> </a:t>
            </a:r>
            <a:r>
              <a:rPr lang="en-US" sz="800" noProof="1"/>
              <a:t>ExternalCommandData.Data property, the data map that can be used to</a:t>
            </a:r>
            <a:r>
              <a:rPr lang="en-US" altLang="ja-JP" sz="800"/>
              <a:t> </a:t>
            </a:r>
            <a:r>
              <a:rPr lang="en-US" sz="800" noProof="1"/>
              <a:t>read and write data to the Autodesk Revit journal file.</a:t>
            </a:r>
          </a:p>
          <a:p>
            <a:pPr>
              <a:lnSpc>
                <a:spcPct val="80000"/>
              </a:lnSpc>
            </a:pPr>
            <a:endParaRPr lang="en-US" sz="800" noProof="1"/>
          </a:p>
          <a:p>
            <a:pPr>
              <a:lnSpc>
                <a:spcPct val="80000"/>
              </a:lnSpc>
            </a:pPr>
            <a:r>
              <a:rPr lang="en-US" sz="800" noProof="1"/>
              <a:t>1. Run this sample in Revit for the first time. It will ask the user</a:t>
            </a:r>
            <a:r>
              <a:rPr lang="en-US" altLang="ja-JP" sz="800"/>
              <a:t> </a:t>
            </a:r>
            <a:r>
              <a:rPr lang="en-US" sz="800" noProof="1"/>
              <a:t>for some data to create a wall, and then record the data into the revit journal</a:t>
            </a:r>
            <a:r>
              <a:rPr lang="en-US" sz="800"/>
              <a:t> file</a:t>
            </a:r>
            <a:r>
              <a:rPr lang="en-US" sz="800" noProof="1"/>
              <a:t>.</a:t>
            </a:r>
          </a:p>
          <a:p>
            <a:pPr>
              <a:lnSpc>
                <a:spcPct val="80000"/>
              </a:lnSpc>
            </a:pPr>
            <a:endParaRPr lang="en-US" sz="800" noProof="1"/>
          </a:p>
          <a:p>
            <a:pPr>
              <a:lnSpc>
                <a:spcPct val="80000"/>
              </a:lnSpc>
            </a:pPr>
            <a:r>
              <a:rPr lang="en-US" sz="800" noProof="1"/>
              <a:t>Select any wall type, level 2, (0,0,0), (10,0,0).</a:t>
            </a:r>
          </a:p>
          <a:p>
            <a:pPr>
              <a:lnSpc>
                <a:spcPct val="80000"/>
              </a:lnSpc>
            </a:pPr>
            <a:endParaRPr lang="en-US" sz="800" noProof="1"/>
          </a:p>
          <a:p>
            <a:pPr>
              <a:lnSpc>
                <a:spcPct val="80000"/>
              </a:lnSpc>
            </a:pPr>
            <a:r>
              <a:rPr lang="en-US" sz="800" noProof="1"/>
              <a:t>The journal data is written to</a:t>
            </a:r>
          </a:p>
          <a:p>
            <a:pPr>
              <a:lnSpc>
                <a:spcPct val="80000"/>
              </a:lnSpc>
            </a:pPr>
            <a:endParaRPr lang="en-US" sz="800" noProof="1"/>
          </a:p>
          <a:p>
            <a:pPr>
              <a:lnSpc>
                <a:spcPct val="80000"/>
              </a:lnSpc>
            </a:pPr>
            <a:r>
              <a:rPr lang="en-US" sz="800" noProof="1"/>
              <a:t>C:\Program Files\Autodesk Revit Building 9.1\Journals\</a:t>
            </a:r>
          </a:p>
          <a:p>
            <a:pPr>
              <a:lnSpc>
                <a:spcPct val="80000"/>
              </a:lnSpc>
            </a:pPr>
            <a:endParaRPr lang="en-US" sz="800" noProof="1"/>
          </a:p>
          <a:p>
            <a:pPr>
              <a:lnSpc>
                <a:spcPct val="80000"/>
              </a:lnSpc>
            </a:pPr>
            <a:r>
              <a:rPr lang="en-US" sz="800" noProof="1"/>
              <a:t>2. Start Revit from the command line with the path to the journal file as a parameter</a:t>
            </a:r>
            <a:r>
              <a:rPr lang="en-US" sz="800"/>
              <a:t>, or drag and drop the file onto Revit</a:t>
            </a:r>
            <a:r>
              <a:rPr lang="en-US" sz="800" noProof="1"/>
              <a:t>.</a:t>
            </a:r>
            <a:r>
              <a:rPr lang="en-US" altLang="ja-JP" sz="800"/>
              <a:t> </a:t>
            </a:r>
            <a:r>
              <a:rPr lang="en-US" sz="800" noProof="1"/>
              <a:t>This sample reads the data in the journal file and recreates a same wall in Revit.</a:t>
            </a:r>
          </a:p>
          <a:p>
            <a:pPr>
              <a:lnSpc>
                <a:spcPct val="80000"/>
              </a:lnSpc>
            </a:pPr>
            <a:endParaRPr lang="en-US" sz="800" noProof="1"/>
          </a:p>
          <a:p>
            <a:pPr>
              <a:lnSpc>
                <a:spcPct val="80000"/>
              </a:lnSpc>
            </a:pPr>
            <a:r>
              <a:rPr lang="en-US" sz="800" noProof="1"/>
              <a:t>"C:\Program Files\Autodesk Revit Building 9.1\Program\Revit.exe" "C:\Program Files\Autodesk Revit Building 9.1\Journals\journal.0031.txt"</a:t>
            </a:r>
          </a:p>
          <a:p>
            <a:pPr>
              <a:lnSpc>
                <a:spcPct val="80000"/>
              </a:lnSpc>
            </a:pPr>
            <a:endParaRPr lang="en-US" sz="800" noProof="1"/>
          </a:p>
          <a:p>
            <a:pPr>
              <a:lnSpc>
                <a:spcPct val="80000"/>
              </a:lnSpc>
            </a:pPr>
            <a:r>
              <a:rPr lang="en-US" sz="800" noProof="1"/>
              <a:t>Case ID  1211118 [How to use the journal file]</a:t>
            </a:r>
          </a:p>
          <a:p>
            <a:pPr>
              <a:lnSpc>
                <a:spcPct val="80000"/>
              </a:lnSpc>
            </a:pPr>
            <a:endParaRPr lang="en-US" sz="800" noProof="1"/>
          </a:p>
          <a:p>
            <a:pPr>
              <a:lnSpc>
                <a:spcPct val="80000"/>
              </a:lnSpc>
            </a:pPr>
            <a:r>
              <a:rPr lang="en-US" sz="800" noProof="1"/>
              <a:t>Revit SPR #122247 some of Journal files in Structure Test Models won't re-play</a:t>
            </a:r>
          </a:p>
          <a:p>
            <a:pPr>
              <a:lnSpc>
                <a:spcPct val="80000"/>
              </a:lnSpc>
            </a:pPr>
            <a:endParaRPr lang="en-US" sz="800" noProof="1"/>
          </a:p>
          <a:p>
            <a:pPr>
              <a:lnSpc>
                <a:spcPct val="80000"/>
              </a:lnSpc>
            </a:pPr>
            <a:r>
              <a:rPr lang="en-US" sz="800" noProof="1"/>
              <a:t>C:\Program Files\Autodesk Revit Building 9.1\Journals\ &gt;..\Program\Revit.exe journal.0036.txt</a:t>
            </a:r>
          </a:p>
          <a:p>
            <a:pPr>
              <a:lnSpc>
                <a:spcPct val="80000"/>
              </a:lnSpc>
            </a:pPr>
            <a:endParaRPr lang="en-GB" sz="800" b="1"/>
          </a:p>
          <a:p>
            <a:pPr>
              <a:lnSpc>
                <a:spcPct val="80000"/>
              </a:lnSpc>
            </a:pPr>
            <a:r>
              <a:rPr lang="en-GB" sz="800" b="1"/>
              <a:t>Regression Testing</a:t>
            </a:r>
          </a:p>
          <a:p>
            <a:pPr>
              <a:lnSpc>
                <a:spcPct val="80000"/>
              </a:lnSpc>
            </a:pPr>
            <a:r>
              <a:rPr lang="en-GB" sz="800"/>
              <a:t>Unknown to many, Autodesk Revit records the operations that the user performs into a text file known as a Journal file. These files can then be used to playback the same operations if Revit is started with the journal filename as part of the command line. If the results of the operations in Revit differ from those that were previously recorded the application will stop and note the failure in the resulting journal file. This process of creating a journal file and then playing it back to ensure that operations remain the same is known as Regression Testing and is quick and simple way of ensuring that you application does not differ from previous known to work versions.</a:t>
            </a:r>
          </a:p>
          <a:p>
            <a:pPr>
              <a:lnSpc>
                <a:spcPct val="80000"/>
              </a:lnSpc>
            </a:pPr>
            <a:r>
              <a:rPr lang="en-GB" sz="800"/>
              <a:t>User interface interaction during the external command are not recorded in the journal file so a mechanism has been provided to store a limited mount of data within the journal file when the command finishes so that that data can be passed to the external command when executed via the journal file. The commandData object that is passed to the external command now has a Data property that contains a String to String map to hold such data. If your application sets values in this map they will become stored in the journal file. If this data member contains data when your command is executed then your application should read this data and assume it is being operated from a journal file without user interaction and hence should not pause for any user input at any time thus ensuring that the command can be played back completely programmatically.</a:t>
            </a:r>
          </a:p>
          <a:p>
            <a:pPr>
              <a:lnSpc>
                <a:spcPct val="80000"/>
              </a:lnSpc>
            </a:pPr>
            <a:r>
              <a:rPr lang="en-GB" sz="800"/>
              <a:t>Note: currently there is a limitation on the amount of data that can be placed in the Data map.</a:t>
            </a:r>
            <a:endParaRPr lang="en-GB" sz="800" b="1" i="1"/>
          </a:p>
          <a:p>
            <a:pPr>
              <a:lnSpc>
                <a:spcPct val="80000"/>
              </a:lnSpc>
            </a:pPr>
            <a:r>
              <a:rPr lang="en-GB" sz="800" b="1" i="1"/>
              <a:t>How to use the Journal File for Regression Testing</a:t>
            </a:r>
          </a:p>
          <a:p>
            <a:pPr>
              <a:lnSpc>
                <a:spcPct val="80000"/>
              </a:lnSpc>
            </a:pPr>
            <a:r>
              <a:rPr lang="en-GB" sz="800"/>
              <a:t>All the user actions in a Revit session are recorded to a journal file. </a:t>
            </a:r>
          </a:p>
          <a:p>
            <a:pPr>
              <a:lnSpc>
                <a:spcPct val="80000"/>
              </a:lnSpc>
            </a:pPr>
            <a:r>
              <a:rPr lang="en-GB" sz="800"/>
              <a:t>The Journal file is usually located in the Journal folder of the Revit Installation. (Example </a:t>
            </a:r>
            <a:r>
              <a:rPr lang="en-GB" sz="800" i="1"/>
              <a:t>C:\Program Files\Autodesk Revit Structure 4\Journals</a:t>
            </a:r>
            <a:r>
              <a:rPr lang="en-GB" sz="800"/>
              <a:t>)</a:t>
            </a:r>
          </a:p>
          <a:p>
            <a:pPr>
              <a:lnSpc>
                <a:spcPct val="80000"/>
              </a:lnSpc>
            </a:pPr>
            <a:r>
              <a:rPr lang="en-GB" sz="800"/>
              <a:t>To rerun the journal file simply drag the file on top of the Revit icon on your desktop or into an open session of Revit.</a:t>
            </a:r>
            <a:endParaRPr lang="en-US" altLang="ja-JP" sz="8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9072BB-1CE5-4176-9A24-8A5AC3ECE72A}" type="slidenum">
              <a:rPr lang="ja-JP" altLang="en-US"/>
              <a:pPr/>
              <a:t>54</a:t>
            </a:fld>
            <a:endParaRPr lang="en-US" altLang="ja-JP"/>
          </a:p>
        </p:txBody>
      </p:sp>
      <p:sp>
        <p:nvSpPr>
          <p:cNvPr id="238594" name="Rectangle 2"/>
          <p:cNvSpPr>
            <a:spLocks noGrp="1" noRot="1" noChangeAspect="1" noChangeArrowheads="1" noTextEdit="1"/>
          </p:cNvSpPr>
          <p:nvPr>
            <p:ph type="sldImg"/>
          </p:nvPr>
        </p:nvSpPr>
        <p:spPr>
          <a:xfrm>
            <a:off x="1511300" y="746125"/>
            <a:ext cx="3876675" cy="2908300"/>
          </a:xfrm>
          <a:ln/>
        </p:spPr>
      </p:sp>
      <p:sp>
        <p:nvSpPr>
          <p:cNvPr id="238595" name="Rectangle 3"/>
          <p:cNvSpPr>
            <a:spLocks noGrp="1" noChangeArrowheads="1"/>
          </p:cNvSpPr>
          <p:nvPr>
            <p:ph type="body" idx="1"/>
          </p:nvPr>
        </p:nvSpPr>
        <p:spPr/>
        <p:txBody>
          <a:bodyPr/>
          <a:lstStyle/>
          <a:p>
            <a:r>
              <a:rPr lang="en-GB" b="0"/>
              <a:t>In Revit 9.1, we have the possibility to create model lines and curves through the API. In order to create a model line, we have to create the underlying geometry line or curve first. For some of the complex curve types, there is no method available to create the geometry curve from scratch, so those types of model curves have to obtain their underlying geometry corve from some existing object.</a:t>
            </a:r>
          </a:p>
          <a:p>
            <a:endParaRPr lang="en-GB" b="0"/>
          </a:p>
          <a:p>
            <a:r>
              <a:rPr lang="en-GB" b="0"/>
              <a:t>The model curve types supported are arc, ellipse, line and hermite and nurb splines.</a:t>
            </a:r>
          </a:p>
          <a:p>
            <a:endParaRPr lang="en-GB" b="0"/>
          </a:p>
          <a:p>
            <a:r>
              <a:rPr lang="en-GB" b="0"/>
              <a:t>The hermite spline is required in order to import certain geometry from AutoCAD, it is normally not used by Revit itself.</a:t>
            </a:r>
          </a:p>
          <a:p>
            <a:endParaRPr lang="en-GB" b="0"/>
          </a:p>
          <a:p>
            <a:r>
              <a:rPr lang="en-GB" b="0"/>
              <a:t>The two samples are very similar. In ModelLines1, a new sketch plane is created for the new model lines, whereas in ModelLines2, the user may select an existing sketch plane.</a:t>
            </a:r>
          </a:p>
          <a:p>
            <a:endParaRPr lang="en-GB" b="0"/>
          </a:p>
          <a:p>
            <a:r>
              <a:rPr lang="en-GB" b="0"/>
              <a:t>Model Lines:</a:t>
            </a:r>
          </a:p>
          <a:p>
            <a:r>
              <a:rPr lang="en-GB" b="0"/>
              <a:t>Autodesk.Revit.Elements.ModelCurveArray</a:t>
            </a:r>
          </a:p>
          <a:p>
            <a:r>
              <a:rPr lang="en-GB" b="0"/>
              <a:t>Autodesk.Revit.Elements.ModelCurveArrayIterator</a:t>
            </a:r>
          </a:p>
          <a:p>
            <a:r>
              <a:rPr lang="en-GB" b="0"/>
              <a:t>Autodesk.Revit.Elements.ModelCurve</a:t>
            </a:r>
          </a:p>
          <a:p>
            <a:r>
              <a:rPr lang="en-GB" b="0"/>
              <a:t>Autodesk.Revit.Elements.ModelArc</a:t>
            </a:r>
          </a:p>
          <a:p>
            <a:r>
              <a:rPr lang="en-GB" b="0"/>
              <a:t>Autodesk.Revit.Elements.ModelEllipse</a:t>
            </a:r>
          </a:p>
          <a:p>
            <a:r>
              <a:rPr lang="en-GB" b="0"/>
              <a:t>Autodesk.Revit.Elements.ModelLine</a:t>
            </a:r>
          </a:p>
          <a:p>
            <a:r>
              <a:rPr lang="en-GB" b="0"/>
              <a:t>Autodesk.Revit.Elements.ModelHermiteSpline</a:t>
            </a:r>
          </a:p>
          <a:p>
            <a:r>
              <a:rPr lang="en-GB" b="0"/>
              <a:t>Autodesk.Revit.Elements.ModelNurbSpline</a:t>
            </a:r>
          </a:p>
          <a:p>
            <a:r>
              <a:rPr lang="en-GB" b="0"/>
              <a:t>Autodesk.Revit.Creation.Document.NewModelCurve</a:t>
            </a:r>
          </a:p>
          <a:p>
            <a:r>
              <a:rPr lang="en-GB" b="0"/>
              <a:t>Autodesk.Revit.Creation.Document.NewModelCurveArray</a:t>
            </a:r>
          </a:p>
          <a:p>
            <a:r>
              <a:rPr lang="en-GB" b="0"/>
              <a:t>Autodesk.Revit.Creation.Application.NewArc</a:t>
            </a:r>
            <a:r>
              <a:rPr lang="en-US" altLang="ja-JP" b="0"/>
              <a:t> </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EC271B-0FEB-4CDB-AB08-4D6A4A662D26}" type="slidenum">
              <a:rPr lang="ja-JP" altLang="en-US"/>
              <a:pPr/>
              <a:t>55</a:t>
            </a:fld>
            <a:endParaRPr lang="en-US" altLang="ja-JP"/>
          </a:p>
        </p:txBody>
      </p:sp>
      <p:sp>
        <p:nvSpPr>
          <p:cNvPr id="240642" name="Rectangle 2"/>
          <p:cNvSpPr>
            <a:spLocks noGrp="1" noRot="1" noChangeAspect="1" noChangeArrowheads="1" noTextEdit="1"/>
          </p:cNvSpPr>
          <p:nvPr>
            <p:ph type="sldImg"/>
          </p:nvPr>
        </p:nvSpPr>
        <p:spPr>
          <a:xfrm>
            <a:off x="1511300" y="746125"/>
            <a:ext cx="3876675" cy="2908300"/>
          </a:xfrm>
          <a:ln/>
        </p:spPr>
      </p:sp>
      <p:sp>
        <p:nvSpPr>
          <p:cNvPr id="240643" name="Rectangle 3"/>
          <p:cNvSpPr>
            <a:spLocks noGrp="1" noChangeArrowheads="1"/>
          </p:cNvSpPr>
          <p:nvPr>
            <p:ph type="body" idx="1"/>
          </p:nvPr>
        </p:nvSpPr>
        <p:spPr/>
        <p:txBody>
          <a:bodyPr/>
          <a:lstStyle/>
          <a:p>
            <a:r>
              <a:rPr lang="en-GB" noProof="1"/>
              <a:t>Report the number of each model line type and allow the user to create one of each of the following in revit - Arc, Ellipse, Line, HermiteSpline and NurbSpline.</a:t>
            </a:r>
          </a:p>
          <a:p>
            <a:endParaRPr lang="en-GB" noProof="1"/>
          </a:p>
          <a:p>
            <a:r>
              <a:rPr lang="en-GB" noProof="1"/>
              <a:t>Makes use of Autodesk.Revit.Elements.ModelCurveArray.cs and an own helper class ModelCurveCounter.</a:t>
            </a:r>
          </a:p>
          <a:p>
            <a:endParaRPr lang="en-GB" noProof="1"/>
          </a:p>
          <a:p>
            <a:r>
              <a:rPr lang="en-GB" noProof="1"/>
              <a:t>Demonstrates the API calls NewSketchPlane(), NewArc(), NewLine(), NewModelCurve(), NewCurveArray(), NewModelCurveArray(),</a:t>
            </a:r>
          </a:p>
          <a:p>
            <a:endParaRPr lang="en-GB" noProof="1"/>
          </a:p>
          <a:p>
            <a:r>
              <a:rPr lang="en-GB" noProof="1"/>
              <a:t>Draw some ellipses, hermite and nurb splines before invoke the command, because the geometry curves of these cannot be created with Revit API.</a:t>
            </a:r>
          </a:p>
          <a:p>
            <a:endParaRPr lang="en-GB" noProof="1"/>
          </a:p>
          <a:p>
            <a:r>
              <a:rPr lang="en-GB" noProof="1"/>
              <a:t>Creates a new sketch plane for drawing the new model lines on.</a:t>
            </a:r>
          </a:p>
          <a:p>
            <a:endParaRPr lang="en-GB" noProof="1"/>
          </a:p>
          <a:p>
            <a:r>
              <a:rPr lang="en-GB" noProof="1"/>
              <a:t>ModelLines2 </a:t>
            </a:r>
            <a:r>
              <a:rPr lang="en-US"/>
              <a:t>is s</a:t>
            </a:r>
            <a:r>
              <a:rPr lang="en-US" noProof="1"/>
              <a:t>imilar to ModelLines1, but allows the user to select which existing sketch plane to draw the new lines on.</a:t>
            </a:r>
          </a:p>
          <a:p>
            <a:endParaRPr lang="en-US" altLang="ja-JP"/>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804277-B9D8-44CD-A7B8-B879D8882EB6}" type="slidenum">
              <a:rPr lang="ja-JP" altLang="en-US"/>
              <a:pPr/>
              <a:t>56</a:t>
            </a:fld>
            <a:endParaRPr lang="en-US" altLang="ja-JP"/>
          </a:p>
        </p:txBody>
      </p:sp>
      <p:sp>
        <p:nvSpPr>
          <p:cNvPr id="246786" name="Rectangle 2"/>
          <p:cNvSpPr>
            <a:spLocks noGrp="1" noRot="1" noChangeAspect="1" noChangeArrowheads="1" noTextEdit="1"/>
          </p:cNvSpPr>
          <p:nvPr>
            <p:ph type="sldImg"/>
          </p:nvPr>
        </p:nvSpPr>
        <p:spPr>
          <a:xfrm>
            <a:off x="1511300" y="746125"/>
            <a:ext cx="3876675" cy="2908300"/>
          </a:xfrm>
          <a:ln/>
        </p:spPr>
      </p:sp>
      <p:sp>
        <p:nvSpPr>
          <p:cNvPr id="246787" name="Rectangle 3"/>
          <p:cNvSpPr>
            <a:spLocks noGrp="1" noChangeArrowheads="1"/>
          </p:cNvSpPr>
          <p:nvPr>
            <p:ph type="body" idx="1"/>
          </p:nvPr>
        </p:nvSpPr>
        <p:spPr/>
        <p:txBody>
          <a:bodyPr/>
          <a:lstStyle/>
          <a:p>
            <a:pPr>
              <a:lnSpc>
                <a:spcPct val="80000"/>
              </a:lnSpc>
            </a:pPr>
            <a:r>
              <a:rPr lang="en-GB" sz="800" noProof="1"/>
              <a:t>Draw a wall, add one tall narrow and one low wide opening, run the command.</a:t>
            </a:r>
            <a:endParaRPr lang="en-US" sz="800"/>
          </a:p>
          <a:p>
            <a:pPr>
              <a:lnSpc>
                <a:spcPct val="80000"/>
              </a:lnSpc>
            </a:pPr>
            <a:endParaRPr lang="en-US" sz="800"/>
          </a:p>
          <a:p>
            <a:pPr>
              <a:lnSpc>
                <a:spcPct val="80000"/>
              </a:lnSpc>
            </a:pPr>
            <a:r>
              <a:rPr lang="en-US" sz="800"/>
              <a:t>In the dialogue box, you can select any one of the openings in the model. It is displayed in a preview window. Clicking ‘Add X Model Line’ causes the application to draw model lines on the edges of the opening. For a rectangular opening in a planar wall, this will draw 12 model lines</a:t>
            </a:r>
            <a:r>
              <a:rPr lang="en-US" sz="800" smtClean="0"/>
              <a:t>.</a:t>
            </a:r>
          </a:p>
          <a:p>
            <a:pPr>
              <a:lnSpc>
                <a:spcPct val="80000"/>
              </a:lnSpc>
            </a:pPr>
            <a:endParaRPr lang="en-US" sz="800" smtClean="0"/>
          </a:p>
          <a:p>
            <a:pPr>
              <a:lnSpc>
                <a:spcPct val="80000"/>
              </a:lnSpc>
            </a:pPr>
            <a:r>
              <a:rPr lang="en-US" sz="800" smtClean="0"/>
              <a:t>Bug: the model lines are in the wrong place if the wall is not axis aligned.</a:t>
            </a:r>
            <a:endParaRPr lang="en-US" sz="800"/>
          </a:p>
          <a:p>
            <a:pPr>
              <a:lnSpc>
                <a:spcPct val="80000"/>
              </a:lnSpc>
            </a:pPr>
            <a:endParaRPr lang="en-US" sz="800"/>
          </a:p>
          <a:p>
            <a:pPr>
              <a:lnSpc>
                <a:spcPct val="80000"/>
              </a:lnSpc>
            </a:pPr>
            <a:r>
              <a:rPr lang="en-US" sz="800" noProof="1"/>
              <a:t>How to see the model lines</a:t>
            </a:r>
            <a:r>
              <a:rPr lang="en-US" sz="800"/>
              <a:t> created by this sample after running it</a:t>
            </a:r>
            <a:r>
              <a:rPr lang="en-US" sz="800" noProof="1"/>
              <a:t>? Use the tooltips on the 12 edges of the </a:t>
            </a:r>
            <a:r>
              <a:rPr lang="en-US" sz="800"/>
              <a:t>selected </a:t>
            </a:r>
            <a:r>
              <a:rPr lang="en-US" sz="800" noProof="1"/>
              <a:t>opening.</a:t>
            </a:r>
          </a:p>
          <a:p>
            <a:pPr>
              <a:lnSpc>
                <a:spcPct val="80000"/>
              </a:lnSpc>
            </a:pPr>
            <a:endParaRPr lang="en-US" sz="800" noProof="1"/>
          </a:p>
          <a:p>
            <a:pPr>
              <a:lnSpc>
                <a:spcPct val="80000"/>
              </a:lnSpc>
            </a:pPr>
            <a:r>
              <a:rPr lang="en-US" sz="800" noProof="1"/>
              <a:t>Description:</a:t>
            </a:r>
            <a:r>
              <a:rPr lang="en-US" sz="800"/>
              <a:t> </a:t>
            </a:r>
            <a:r>
              <a:rPr lang="en-US" sz="800" noProof="1"/>
              <a:t>Display openings in project and create X model lines on them.</a:t>
            </a:r>
          </a:p>
          <a:p>
            <a:pPr>
              <a:lnSpc>
                <a:spcPct val="80000"/>
              </a:lnSpc>
            </a:pPr>
            <a:endParaRPr lang="en-US" sz="800" noProof="1"/>
          </a:p>
          <a:p>
            <a:pPr>
              <a:lnSpc>
                <a:spcPct val="80000"/>
              </a:lnSpc>
            </a:pPr>
            <a:r>
              <a:rPr lang="en-US" sz="800" noProof="1"/>
              <a:t>Readme:</a:t>
            </a:r>
          </a:p>
          <a:p>
            <a:pPr>
              <a:lnSpc>
                <a:spcPct val="80000"/>
              </a:lnSpc>
            </a:pPr>
            <a:endParaRPr lang="en-US" sz="800" noProof="1"/>
          </a:p>
          <a:p>
            <a:pPr>
              <a:lnSpc>
                <a:spcPct val="80000"/>
              </a:lnSpc>
            </a:pPr>
            <a:r>
              <a:rPr lang="en-US" sz="800" noProof="1"/>
              <a:t>Autodesk Revit API application: Openings</a:t>
            </a:r>
          </a:p>
          <a:p>
            <a:pPr>
              <a:lnSpc>
                <a:spcPct val="80000"/>
              </a:lnSpc>
            </a:pPr>
            <a:endParaRPr lang="en-US" sz="800" noProof="1"/>
          </a:p>
          <a:p>
            <a:pPr>
              <a:lnSpc>
                <a:spcPct val="80000"/>
              </a:lnSpc>
            </a:pPr>
            <a:r>
              <a:rPr lang="en-US" sz="800" noProof="1"/>
              <a:t>This is a really minimal sample that shows how to get the property of an opening,</a:t>
            </a:r>
            <a:r>
              <a:rPr lang="en-US" altLang="ja-JP" sz="800"/>
              <a:t> </a:t>
            </a:r>
            <a:r>
              <a:rPr lang="en-US" sz="800" noProof="1"/>
              <a:t>show its profile in preview a window and create model lines on it.</a:t>
            </a:r>
            <a:r>
              <a:rPr lang="en-US" altLang="ja-JP" sz="800"/>
              <a:t> </a:t>
            </a:r>
            <a:r>
              <a:rPr lang="en-US" sz="800" noProof="1"/>
              <a:t>All the interesting code is in Openings project. Openings.cs contains the code</a:t>
            </a:r>
            <a:r>
              <a:rPr lang="en-US" altLang="ja-JP" sz="800"/>
              <a:t> </a:t>
            </a:r>
            <a:r>
              <a:rPr lang="en-US" sz="800" noProof="1"/>
              <a:t>to implement drawing. The WireFrame class retrieves the element profile.</a:t>
            </a:r>
          </a:p>
          <a:p>
            <a:pPr>
              <a:lnSpc>
                <a:spcPct val="80000"/>
              </a:lnSpc>
            </a:pPr>
            <a:endParaRPr lang="en-US" sz="800" noProof="1"/>
          </a:p>
          <a:p>
            <a:pPr>
              <a:lnSpc>
                <a:spcPct val="80000"/>
              </a:lnSpc>
            </a:pPr>
            <a:r>
              <a:rPr lang="en-US" sz="800" noProof="1"/>
              <a:t>To build the *.dll, edit project properties and make sure additional reference component</a:t>
            </a:r>
            <a:r>
              <a:rPr lang="en-US" altLang="ja-JP" sz="800"/>
              <a:t> </a:t>
            </a:r>
            <a:r>
              <a:rPr lang="en-US" sz="800" noProof="1"/>
              <a:t>include the Revit.dll in Revit Structure 4 installation directory.</a:t>
            </a:r>
            <a:r>
              <a:rPr lang="en-US" altLang="ja-JP" sz="800"/>
              <a:t> </a:t>
            </a:r>
            <a:r>
              <a:rPr lang="en-US" sz="800" noProof="1"/>
              <a:t>Then, paste the contents of Revit.ini into Revit.ini.</a:t>
            </a:r>
            <a:r>
              <a:rPr lang="en-US" altLang="ja-JP" sz="800"/>
              <a:t> </a:t>
            </a:r>
            <a:r>
              <a:rPr lang="en-US" sz="800" noProof="1"/>
              <a:t>Launch Revit, note the Tools -&gt; External Tools -&gt; Openings Commands menu.</a:t>
            </a:r>
          </a:p>
          <a:p>
            <a:pPr>
              <a:lnSpc>
                <a:spcPct val="80000"/>
              </a:lnSpc>
            </a:pPr>
            <a:endParaRPr lang="en-US" sz="800" noProof="1"/>
          </a:p>
          <a:p>
            <a:pPr>
              <a:lnSpc>
                <a:spcPct val="80000"/>
              </a:lnSpc>
            </a:pPr>
            <a:r>
              <a:rPr lang="en-US" sz="800" noProof="1"/>
              <a:t>This sample implements some generic helper classes Vector, UCS, Line2D, Line3D, LineSketch, ObjectSketch, WireFrame to implement an own little mini graphics system:</a:t>
            </a:r>
          </a:p>
          <a:p>
            <a:pPr>
              <a:lnSpc>
                <a:spcPct val="80000"/>
              </a:lnSpc>
            </a:pPr>
            <a:endParaRPr lang="en-US" sz="800" noProof="1"/>
          </a:p>
          <a:p>
            <a:pPr>
              <a:lnSpc>
                <a:spcPct val="80000"/>
              </a:lnSpc>
            </a:pPr>
            <a:r>
              <a:rPr lang="en-US" sz="800" noProof="1"/>
              <a:t>Vector: Point class use to store point coordinate value and get the value via (x, y ,z)property.</a:t>
            </a:r>
          </a:p>
          <a:p>
            <a:pPr>
              <a:lnSpc>
                <a:spcPct val="80000"/>
              </a:lnSpc>
            </a:pPr>
            <a:r>
              <a:rPr lang="en-US" sz="800" noProof="1"/>
              <a:t>UCS: User coordinate system.</a:t>
            </a:r>
          </a:p>
          <a:p>
            <a:pPr>
              <a:lnSpc>
                <a:spcPct val="80000"/>
              </a:lnSpc>
            </a:pPr>
            <a:r>
              <a:rPr lang="en-US" sz="800" noProof="1"/>
              <a:t>Line2D, Line3D: Line classes to represent a geometry segment line.</a:t>
            </a:r>
          </a:p>
          <a:p>
            <a:pPr>
              <a:lnSpc>
                <a:spcPct val="80000"/>
              </a:lnSpc>
            </a:pPr>
            <a:r>
              <a:rPr lang="en-US" sz="800" noProof="1"/>
              <a:t>ObjectSketch: base class of sketch object to draw 2D geometry object, manages bounding box, pen and transformation.</a:t>
            </a:r>
          </a:p>
          <a:p>
            <a:pPr>
              <a:lnSpc>
                <a:spcPct val="80000"/>
              </a:lnSpc>
            </a:pPr>
            <a:r>
              <a:rPr lang="en-US" sz="800" noProof="1"/>
              <a:t>LineSketch: sketch line and any tag on it.</a:t>
            </a:r>
          </a:p>
          <a:p>
            <a:pPr>
              <a:lnSpc>
                <a:spcPct val="80000"/>
              </a:lnSpc>
            </a:pPr>
            <a:r>
              <a:rPr lang="en-US" sz="800" noProof="1"/>
              <a:t>WireFrame: class to generate the model lines and fit the picture box's size to display.</a:t>
            </a:r>
          </a:p>
          <a:p>
            <a:pPr>
              <a:lnSpc>
                <a:spcPct val="80000"/>
              </a:lnSpc>
            </a:pPr>
            <a:endParaRPr lang="en-US" sz="800" noProof="1"/>
          </a:p>
          <a:p>
            <a:pPr>
              <a:lnSpc>
                <a:spcPct val="80000"/>
              </a:lnSpc>
            </a:pPr>
            <a:r>
              <a:rPr lang="en-US" sz="800" noProof="1"/>
              <a:t>This sample implements some Opening-specific helper classes OpeningProperty, OpeningInfo</a:t>
            </a:r>
          </a:p>
          <a:p>
            <a:pPr>
              <a:lnSpc>
                <a:spcPct val="80000"/>
              </a:lnSpc>
            </a:pPr>
            <a:endParaRPr lang="en-US" sz="800" noProof="1"/>
          </a:p>
          <a:p>
            <a:pPr>
              <a:lnSpc>
                <a:spcPct val="80000"/>
              </a:lnSpc>
            </a:pPr>
            <a:r>
              <a:rPr lang="en-US" sz="800" noProof="1"/>
              <a:t>bug:</a:t>
            </a:r>
          </a:p>
          <a:p>
            <a:pPr>
              <a:lnSpc>
                <a:spcPct val="80000"/>
              </a:lnSpc>
            </a:pPr>
            <a:endParaRPr lang="en-US" sz="800" noProof="1"/>
          </a:p>
          <a:p>
            <a:pPr>
              <a:lnSpc>
                <a:spcPct val="80000"/>
              </a:lnSpc>
            </a:pPr>
            <a:r>
              <a:rPr lang="en-US" sz="800" noProof="1"/>
              <a:t>start revit</a:t>
            </a:r>
          </a:p>
          <a:p>
            <a:pPr>
              <a:lnSpc>
                <a:spcPct val="80000"/>
              </a:lnSpc>
            </a:pPr>
            <a:r>
              <a:rPr lang="en-US" sz="800" noProof="1"/>
              <a:t>open 1.rvt</a:t>
            </a:r>
          </a:p>
          <a:p>
            <a:pPr>
              <a:lnSpc>
                <a:spcPct val="80000"/>
              </a:lnSpc>
            </a:pPr>
            <a:r>
              <a:rPr lang="en-US" sz="800" noProof="1"/>
              <a:t>start openings</a:t>
            </a:r>
          </a:p>
          <a:p>
            <a:pPr>
              <a:lnSpc>
                <a:spcPct val="80000"/>
              </a:lnSpc>
            </a:pPr>
            <a:r>
              <a:rPr lang="en-US" sz="800" noProof="1"/>
              <a:t>select one opening</a:t>
            </a:r>
          </a:p>
          <a:p>
            <a:pPr>
              <a:lnSpc>
                <a:spcPct val="80000"/>
              </a:lnSpc>
            </a:pPr>
            <a:r>
              <a:rPr lang="en-US" sz="800" noProof="1"/>
              <a:t>select create x lines</a:t>
            </a:r>
          </a:p>
          <a:p>
            <a:pPr>
              <a:lnSpc>
                <a:spcPct val="80000"/>
              </a:lnSpc>
            </a:pPr>
            <a:r>
              <a:rPr lang="en-US" sz="800" noProof="1"/>
              <a:t>close the dialogue</a:t>
            </a:r>
          </a:p>
          <a:p>
            <a:pPr>
              <a:lnSpc>
                <a:spcPct val="80000"/>
              </a:lnSpc>
            </a:pPr>
            <a:r>
              <a:rPr lang="en-US" sz="800" noProof="1"/>
              <a:t>--&gt; one opening is displayed on the revit screen with a black background</a:t>
            </a:r>
          </a:p>
          <a:p>
            <a:pPr>
              <a:lnSpc>
                <a:spcPct val="80000"/>
              </a:lnSpc>
            </a:pPr>
            <a:r>
              <a:rPr lang="en-US" sz="800" noProof="1"/>
              <a:t>click View &gt; Refresh</a:t>
            </a:r>
          </a:p>
          <a:p>
            <a:pPr>
              <a:lnSpc>
                <a:spcPct val="80000"/>
              </a:lnSpc>
            </a:pPr>
            <a:r>
              <a:rPr lang="en-US" sz="800" noProof="1"/>
              <a:t>--&gt; the whole screen turns black</a:t>
            </a:r>
          </a:p>
          <a:p>
            <a:pPr>
              <a:lnSpc>
                <a:spcPct val="80000"/>
              </a:lnSpc>
            </a:pPr>
            <a:endParaRPr lang="en-US" altLang="ja-JP" sz="800"/>
          </a:p>
          <a:p>
            <a:pPr>
              <a:lnSpc>
                <a:spcPct val="80000"/>
              </a:lnSpc>
            </a:pPr>
            <a:r>
              <a:rPr lang="en-US" sz="800" noProof="1"/>
              <a:t>it only happened once, when i was debugging a lot, and suspended the computer midway.</a:t>
            </a:r>
          </a:p>
          <a:p>
            <a:pPr>
              <a:lnSpc>
                <a:spcPct val="80000"/>
              </a:lnSpc>
            </a:pPr>
            <a:endParaRPr lang="en-US" altLang="ja-JP" sz="8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6BA1E9-5CB3-4EF7-8ABD-9B3C14AFA5A3}" type="slidenum">
              <a:rPr lang="ja-JP" altLang="en-US"/>
              <a:pPr/>
              <a:t>57</a:t>
            </a:fld>
            <a:endParaRPr lang="en-US" altLang="ja-JP"/>
          </a:p>
        </p:txBody>
      </p:sp>
      <p:sp>
        <p:nvSpPr>
          <p:cNvPr id="248834" name="Rectangle 2"/>
          <p:cNvSpPr>
            <a:spLocks noGrp="1" noRot="1" noChangeAspect="1" noChangeArrowheads="1" noTextEdit="1"/>
          </p:cNvSpPr>
          <p:nvPr>
            <p:ph type="sldImg"/>
          </p:nvPr>
        </p:nvSpPr>
        <p:spPr>
          <a:xfrm>
            <a:off x="1511300" y="746125"/>
            <a:ext cx="3876675" cy="2908300"/>
          </a:xfrm>
          <a:ln/>
        </p:spPr>
      </p:sp>
      <p:sp>
        <p:nvSpPr>
          <p:cNvPr id="248835" name="Rectangle 3"/>
          <p:cNvSpPr>
            <a:spLocks noGrp="1" noChangeArrowheads="1"/>
          </p:cNvSpPr>
          <p:nvPr>
            <p:ph type="body" idx="1"/>
          </p:nvPr>
        </p:nvSpPr>
        <p:spPr/>
        <p:txBody>
          <a:bodyPr/>
          <a:lstStyle/>
          <a:p>
            <a:r>
              <a:rPr lang="en-US" b="0" smtClean="0"/>
              <a:t>I ran this in C:\a\j\adn\train\revit\mep\test\Urban House MEP.rvt.</a:t>
            </a:r>
            <a:endParaRPr lang="en-GB" b="0" smtClean="0"/>
          </a:p>
          <a:p>
            <a:r>
              <a:rPr lang="en-GB" b="1" smtClean="0"/>
              <a:t>Reference </a:t>
            </a:r>
            <a:r>
              <a:rPr lang="en-GB" b="1"/>
              <a:t>Planes and Sketch Planes</a:t>
            </a:r>
          </a:p>
          <a:p>
            <a:r>
              <a:rPr lang="en-GB"/>
              <a:t>Autodesk.Revit.Creation.Application.NewPlane</a:t>
            </a:r>
          </a:p>
          <a:p>
            <a:r>
              <a:rPr lang="en-GB"/>
              <a:t>Autodesk.Revit.Creation.Application.NewPlane</a:t>
            </a:r>
          </a:p>
          <a:p>
            <a:r>
              <a:rPr lang="en-GB"/>
              <a:t>Autodesk.Revit.Creation.Document.NewReferencePlane</a:t>
            </a:r>
          </a:p>
          <a:p>
            <a:r>
              <a:rPr lang="en-GB"/>
              <a:t>Autodesk.Revit.Creation.Document.NewReferencePlane2</a:t>
            </a:r>
          </a:p>
          <a:p>
            <a:r>
              <a:rPr lang="en-GB"/>
              <a:t>Autodesk.Revit.Creation.Document.NewSketchPlane</a:t>
            </a:r>
            <a:endParaRPr lang="en-US" altLang="ja-JP"/>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3705F-959C-447B-A3AB-7CC6621DC71D}" type="slidenum">
              <a:rPr lang="ja-JP" altLang="en-US"/>
              <a:pPr/>
              <a:t>58</a:t>
            </a:fld>
            <a:endParaRPr lang="en-US" altLang="ja-JP"/>
          </a:p>
        </p:txBody>
      </p:sp>
      <p:sp>
        <p:nvSpPr>
          <p:cNvPr id="250882" name="Rectangle 2"/>
          <p:cNvSpPr>
            <a:spLocks noGrp="1" noRot="1" noChangeAspect="1" noChangeArrowheads="1" noTextEdit="1"/>
          </p:cNvSpPr>
          <p:nvPr>
            <p:ph type="sldImg"/>
          </p:nvPr>
        </p:nvSpPr>
        <p:spPr>
          <a:xfrm>
            <a:off x="1511300" y="746125"/>
            <a:ext cx="3876675" cy="2908300"/>
          </a:xfrm>
          <a:ln/>
        </p:spPr>
      </p:sp>
      <p:sp>
        <p:nvSpPr>
          <p:cNvPr id="250883" name="Rectangle 3"/>
          <p:cNvSpPr>
            <a:spLocks noGrp="1" noChangeArrowheads="1"/>
          </p:cNvSpPr>
          <p:nvPr>
            <p:ph type="body" idx="1"/>
          </p:nvPr>
        </p:nvSpPr>
        <p:spPr/>
        <p:txBody>
          <a:bodyPr/>
          <a:lstStyle/>
          <a:p>
            <a:r>
              <a:rPr lang="en-US" altLang="ja-JP" b="1"/>
              <a:t>Steps:</a:t>
            </a:r>
          </a:p>
          <a:p>
            <a:endParaRPr lang="en-US" altLang="ja-JP" b="1"/>
          </a:p>
          <a:p>
            <a:r>
              <a:rPr lang="en-US" altLang="ja-JP" b="1"/>
              <a:t>0. Open a .RVT file containing reference plane objects, e.g m_CoHouse.rvt in the training folder.</a:t>
            </a:r>
          </a:p>
          <a:p>
            <a:r>
              <a:rPr lang="en-US" altLang="ja-JP" b="1"/>
              <a:t>1. Run the external command.</a:t>
            </a:r>
          </a:p>
          <a:p>
            <a:r>
              <a:rPr lang="en-US" altLang="ja-JP" b="1"/>
              <a:t>2. A dialog will appear to report all reference planes in the current project, showing its ID, bubble end, free end, and normal.</a:t>
            </a:r>
          </a:p>
          <a:p>
            <a:r>
              <a:rPr lang="en-US" altLang="ja-JP" b="1"/>
              <a:t>3. If a wall or a slab is selected before the command is run, when Create button is clicked, a reference plan will be created at the left face of the wall or at the bottom of the slab.</a:t>
            </a:r>
          </a:p>
          <a:p>
            <a:r>
              <a:rPr lang="en-US" altLang="ja-JP" b="1"/>
              <a:t>4. After the new reference plan is created, we can list it out by running the command again.</a:t>
            </a:r>
          </a:p>
          <a:p>
            <a:endParaRPr lang="en-US" altLang="ja-JP"/>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87B285-581E-4CA7-9E27-8FD413F6E1F2}" type="slidenum">
              <a:rPr lang="ja-JP" altLang="en-US"/>
              <a:pPr/>
              <a:t>59</a:t>
            </a:fld>
            <a:endParaRPr lang="en-US" altLang="ja-JP"/>
          </a:p>
        </p:txBody>
      </p:sp>
      <p:sp>
        <p:nvSpPr>
          <p:cNvPr id="252930" name="Rectangle 2"/>
          <p:cNvSpPr>
            <a:spLocks noGrp="1" noRot="1" noChangeAspect="1" noChangeArrowheads="1" noTextEdit="1"/>
          </p:cNvSpPr>
          <p:nvPr>
            <p:ph type="sldImg"/>
          </p:nvPr>
        </p:nvSpPr>
        <p:spPr>
          <a:xfrm>
            <a:off x="1511300" y="746125"/>
            <a:ext cx="3876675" cy="2908300"/>
          </a:xfrm>
          <a:ln/>
        </p:spPr>
      </p:sp>
      <p:sp>
        <p:nvSpPr>
          <p:cNvPr id="252931" name="Rectangle 3"/>
          <p:cNvSpPr>
            <a:spLocks noGrp="1" noChangeArrowheads="1"/>
          </p:cNvSpPr>
          <p:nvPr>
            <p:ph type="body" idx="1"/>
          </p:nvPr>
        </p:nvSpPr>
        <p:spPr/>
        <p:txBody>
          <a:bodyPr/>
          <a:lstStyle/>
          <a:p>
            <a:r>
              <a:rPr lang="en-GB" b="1"/>
              <a:t>Rooms:</a:t>
            </a:r>
          </a:p>
          <a:p>
            <a:r>
              <a:rPr lang="en-GB"/>
              <a:t>Autodesk.Revit.Elements.Room.Number</a:t>
            </a:r>
          </a:p>
          <a:p>
            <a:r>
              <a:rPr lang="en-GB"/>
              <a:t>Autodesk.Revit.Elements.RoomTag</a:t>
            </a:r>
          </a:p>
          <a:p>
            <a:r>
              <a:rPr lang="en-GB"/>
              <a:t>Autodesk.Revit.Creation.Document.NewRoom</a:t>
            </a:r>
          </a:p>
          <a:p>
            <a:r>
              <a:rPr lang="en-GB"/>
              <a:t>Autodesk.Revit.Creation.Document.NewRoomTag</a:t>
            </a:r>
            <a:endParaRPr lang="en-US" altLang="ja-JP"/>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6</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r>
              <a:rPr lang="en-US" smtClean="0"/>
              <a:t>Look at http://thebuildingcoder.typepad.com/blog/getting_started, go to the bottom of</a:t>
            </a:r>
            <a:r>
              <a:rPr lang="en-US" baseline="0" smtClean="0"/>
              <a:t> the page, and keep hitting 'Next' until you get to the end, which is the beginning ... </a:t>
            </a:r>
            <a:r>
              <a:rPr lang="en-US" smtClean="0"/>
              <a:t>Here are the top level contents of the SDK. A very useful comprehensive document is Getting Started Revit API 2009.doc. The Revit API diagram provides an object model, actually the class hierarchy, including the relationships between over 400 classes. The chm file lists all classses and their methods and properties. The top five documents you must know. Revit Structure information is placed in a separate subdirectory.  XSLT stands for XSL Transformation or eXtensible Stylesheet Language Transformation. An XSL stylesheet transforms the XML data into a specific view in the browser. The Revit SDK samples provide the largest knowledgebase of how to address specific programming tasks using the Revit API. The API documentation in the help file lists all the classes and their methods and properties, but does not explain how they work together to solve specific tasks. For this, the current main source of information is the samples collection. </a:t>
            </a:r>
            <a:r>
              <a:rPr lang="en-GB" sz="1700" kern="1200" smtClean="0">
                <a:solidFill>
                  <a:schemeClr val="tx1"/>
                </a:solidFill>
                <a:latin typeface="+mn-lt"/>
                <a:ea typeface="+mn-ea"/>
                <a:cs typeface="+mn-cs"/>
              </a:rPr>
              <a:t>The main topic of this presentation is an exploration of how to make optimal use of this knowledge base by providing an in-depth overview and discussing techniques to search and manage the samples.</a:t>
            </a:r>
            <a:endParaRPr lang="en-GB" sz="1700" kern="1200">
              <a:solidFill>
                <a:schemeClr val="tx1"/>
              </a:solidFill>
              <a:latin typeface="+mn-lt"/>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E677E1-9EBA-45B5-9D17-B7B4304F0BB7}" type="slidenum">
              <a:rPr lang="ja-JP" altLang="en-US"/>
              <a:pPr/>
              <a:t>60</a:t>
            </a:fld>
            <a:endParaRPr lang="en-US" altLang="ja-JP"/>
          </a:p>
        </p:txBody>
      </p:sp>
      <p:sp>
        <p:nvSpPr>
          <p:cNvPr id="254978" name="Rectangle 2"/>
          <p:cNvSpPr>
            <a:spLocks noGrp="1" noRot="1" noChangeAspect="1" noChangeArrowheads="1" noTextEdit="1"/>
          </p:cNvSpPr>
          <p:nvPr>
            <p:ph type="sldImg"/>
          </p:nvPr>
        </p:nvSpPr>
        <p:spPr>
          <a:xfrm>
            <a:off x="1511300" y="746125"/>
            <a:ext cx="3876675" cy="2908300"/>
          </a:xfrm>
          <a:ln/>
        </p:spPr>
      </p:sp>
      <p:sp>
        <p:nvSpPr>
          <p:cNvPr id="254979" name="Rectangle 3"/>
          <p:cNvSpPr>
            <a:spLocks noGrp="1" noChangeArrowheads="1"/>
          </p:cNvSpPr>
          <p:nvPr>
            <p:ph type="body" idx="1"/>
          </p:nvPr>
        </p:nvSpPr>
        <p:spPr/>
        <p:txBody>
          <a:bodyPr/>
          <a:lstStyle/>
          <a:p>
            <a:r>
              <a:rPr lang="en-US" altLang="ja-JP" b="0"/>
              <a:t>Steps</a:t>
            </a:r>
            <a:r>
              <a:rPr lang="en-US" altLang="ja-JP" b="0" smtClean="0"/>
              <a:t>:</a:t>
            </a:r>
          </a:p>
          <a:p>
            <a:endParaRPr lang="en-US" altLang="ja-JP" b="0"/>
          </a:p>
          <a:p>
            <a:r>
              <a:rPr lang="en-US" altLang="ja-JP" b="0"/>
              <a:t>0. Open a .RVT file containing room objects, e.g m_CoHouse.rvt in the training folder.</a:t>
            </a:r>
          </a:p>
          <a:p>
            <a:r>
              <a:rPr lang="en-US" altLang="ja-JP" b="0"/>
              <a:t>1. Run the command. A dialog will display the information of all rooms.</a:t>
            </a:r>
          </a:p>
          <a:p>
            <a:r>
              <a:rPr lang="en-US" altLang="ja-JP" b="0"/>
              <a:t>2. Create room tags and add them to the rooms which are lack of tags.</a:t>
            </a:r>
          </a:p>
          <a:p>
            <a:r>
              <a:rPr lang="en-US" altLang="ja-JP" b="0"/>
              <a:t>3. Reorder the number of all rooms by ascending order from ground floor to high floor, from left to right.</a:t>
            </a:r>
          </a:p>
          <a:p>
            <a:r>
              <a:rPr lang="en-US" altLang="ja-JP" b="0"/>
              <a:t>4. Calculate the rooms area for each department and export the result to an Excel document. </a:t>
            </a:r>
          </a:p>
          <a:p>
            <a:endParaRPr lang="en-US" altLang="ja-JP" b="0" smtClean="0"/>
          </a:p>
          <a:p>
            <a:pPr marL="0" marR="0" indent="0" algn="l" defTabSz="1300390" rtl="0" eaLnBrk="1" fontAlgn="auto" latinLnBrk="0" hangingPunct="1">
              <a:lnSpc>
                <a:spcPct val="100000"/>
              </a:lnSpc>
              <a:spcBef>
                <a:spcPts val="0"/>
              </a:spcBef>
              <a:spcAft>
                <a:spcPts val="0"/>
              </a:spcAft>
              <a:buClrTx/>
              <a:buSzTx/>
              <a:buFontTx/>
              <a:buNone/>
              <a:tabLst/>
              <a:defRPr/>
            </a:pPr>
            <a:r>
              <a:rPr lang="en-US" altLang="ja-JP" b="0" smtClean="0"/>
              <a:t>Why are there duplicates in the list above?</a:t>
            </a:r>
            <a:endParaRPr lang="en-US" altLang="ja-JP" b="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1E7664-9F02-4922-B190-E03403CF92C9}" type="slidenum">
              <a:rPr lang="ja-JP" altLang="en-US"/>
              <a:pPr/>
              <a:t>61</a:t>
            </a:fld>
            <a:endParaRPr lang="en-US" altLang="ja-JP"/>
          </a:p>
        </p:txBody>
      </p:sp>
      <p:sp>
        <p:nvSpPr>
          <p:cNvPr id="257026" name="Rectangle 2"/>
          <p:cNvSpPr>
            <a:spLocks noGrp="1" noRot="1" noChangeAspect="1" noChangeArrowheads="1" noTextEdit="1"/>
          </p:cNvSpPr>
          <p:nvPr>
            <p:ph type="sldImg"/>
          </p:nvPr>
        </p:nvSpPr>
        <p:spPr>
          <a:xfrm>
            <a:off x="1511300" y="746125"/>
            <a:ext cx="3876675" cy="2908300"/>
          </a:xfrm>
          <a:ln/>
        </p:spPr>
      </p:sp>
      <p:sp>
        <p:nvSpPr>
          <p:cNvPr id="257027" name="Rectangle 3"/>
          <p:cNvSpPr>
            <a:spLocks noGrp="1" noChangeArrowheads="1"/>
          </p:cNvSpPr>
          <p:nvPr>
            <p:ph type="body" idx="1"/>
          </p:nvPr>
        </p:nvSpPr>
        <p:spPr/>
        <p:txBody>
          <a:bodyPr/>
          <a:lstStyle/>
          <a:p>
            <a:r>
              <a:rPr lang="en-GB" noProof="1"/>
              <a:t>Display the locations and site information of the project.</a:t>
            </a:r>
          </a:p>
          <a:p>
            <a:endParaRPr lang="en-GB" noProof="1"/>
          </a:p>
          <a:p>
            <a:r>
              <a:rPr lang="en-GB" noProof="1"/>
              <a:t>1. Show the project location and site information for current project.</a:t>
            </a:r>
          </a:p>
          <a:p>
            <a:r>
              <a:rPr lang="en-GB" noProof="1"/>
              <a:t>2. Users can set the values to change the location.</a:t>
            </a:r>
          </a:p>
          <a:p>
            <a:r>
              <a:rPr lang="en-GB" noProof="1"/>
              <a:t>3. In the Project Browser, open a 2D plan view of the project. Click View menu and select View Properties, set the view orientation to True North.</a:t>
            </a:r>
          </a:p>
          <a:p>
            <a:r>
              <a:rPr lang="en-GB" noProof="1"/>
              <a:t>4. On the Tools menu, click Shared Coordinates and select Acquire Coordinates.</a:t>
            </a:r>
          </a:p>
          <a:p>
            <a:endParaRPr lang="en-GB" noProof="1"/>
          </a:p>
          <a:p>
            <a:r>
              <a:rPr lang="en-GB" noProof="1"/>
              <a:t>To avoid the warning that timezone.txt could not be found, copy </a:t>
            </a:r>
          </a:p>
          <a:p>
            <a:endParaRPr lang="en-US" altLang="ja-JP"/>
          </a:p>
          <a:p>
            <a:r>
              <a:rPr lang="en-US" noProof="1"/>
              <a:t>R:\Samples\SharedCoordinateSystem\CS\timezone.txt</a:t>
            </a:r>
          </a:p>
          <a:p>
            <a:r>
              <a:rPr lang="en-US" noProof="1"/>
              <a:t>    </a:t>
            </a:r>
          </a:p>
          <a:p>
            <a:r>
              <a:rPr lang="en-US" noProof="1"/>
              <a:t>to </a:t>
            </a:r>
          </a:p>
          <a:p>
            <a:r>
              <a:rPr lang="en-US" noProof="1"/>
              <a:t>    </a:t>
            </a:r>
          </a:p>
          <a:p>
            <a:r>
              <a:rPr lang="en-US" noProof="1"/>
              <a:t>R:\Samples\SharedCoordinateSystem\CS\bin\Debug\timezone.txt</a:t>
            </a:r>
          </a:p>
          <a:p>
            <a:r>
              <a:rPr lang="en-US" altLang="ja-JP"/>
              <a:t> </a:t>
            </a:r>
          </a:p>
          <a:p>
            <a:r>
              <a:rPr lang="en-US" altLang="ja-JP"/>
              <a:t>(1)  where do you see this in UI. </a:t>
            </a:r>
          </a:p>
          <a:p>
            <a:r>
              <a:rPr lang="en-US" altLang="ja-JP"/>
              <a:t> </a:t>
            </a:r>
          </a:p>
          <a:p>
            <a:r>
              <a:rPr lang="en-US" altLang="ja-JP"/>
              <a:t>This sample seems to be duplicating a two dialogs that you see in: </a:t>
            </a:r>
          </a:p>
          <a:p>
            <a:r>
              <a:rPr lang="en-US" altLang="ja-JP"/>
              <a:t> </a:t>
            </a:r>
          </a:p>
          <a:p>
            <a:r>
              <a:rPr lang="en-US" altLang="ja-JP"/>
              <a:t>[Settings] menu --&gt; [Sun and Shadows settings...]  --&gt; [Still] tab in [Name] --&gt;  click on the right-down arrow next to the [Place] under [By Date, Time and Place] toggle button, </a:t>
            </a:r>
          </a:p>
          <a:p>
            <a:r>
              <a:rPr lang="en-US" altLang="ja-JP"/>
              <a:t>You will see the very similar dialog there.</a:t>
            </a:r>
          </a:p>
          <a:p>
            <a:endParaRPr lang="en-US" altLang="ja-JP"/>
          </a:p>
          <a:p>
            <a:r>
              <a:rPr lang="en-US" altLang="ja-JP"/>
              <a:t>Actually, a better place to reach this info in UI is</a:t>
            </a:r>
          </a:p>
          <a:p>
            <a:r>
              <a:rPr lang="en-US" altLang="ja-JP"/>
              <a:t> </a:t>
            </a:r>
          </a:p>
          <a:p>
            <a:r>
              <a:rPr lang="en-US" altLang="ja-JP"/>
              <a:t>[Setting]  --&gt;  [Manage place and locations] </a:t>
            </a:r>
          </a:p>
          <a:p>
            <a:r>
              <a:rPr lang="en-US" altLang="ja-JP"/>
              <a:t> </a:t>
            </a:r>
          </a:p>
          <a:p>
            <a:r>
              <a:rPr lang="en-US" altLang="ja-JP"/>
              <a:t>(2)  what you see with External command? </a:t>
            </a:r>
          </a:p>
          <a:p>
            <a:r>
              <a:rPr lang="en-US" altLang="ja-JP"/>
              <a:t> </a:t>
            </a:r>
          </a:p>
          <a:p>
            <a:r>
              <a:rPr lang="en-US" altLang="ja-JP"/>
              <a:t>If you duplicated the site location in the external command, you will see it there in the UI, too.  </a:t>
            </a:r>
          </a:p>
          <a:p>
            <a:r>
              <a:rPr lang="en-US" altLang="ja-JP"/>
              <a:t> </a:t>
            </a:r>
          </a:p>
          <a:p>
            <a:r>
              <a:rPr lang="en-US" altLang="ja-JP"/>
              <a:t>(3)  implications </a:t>
            </a:r>
          </a:p>
          <a:p>
            <a:r>
              <a:rPr lang="en-US" altLang="ja-JP"/>
              <a:t> </a:t>
            </a:r>
          </a:p>
          <a:p>
            <a:r>
              <a:rPr lang="en-US" altLang="ja-JP"/>
              <a:t>This is added for the Japanese developer who is developing Sun and Shadow Analysis. (Mikako logged this wish for GSA) In Japan, Sun and Shadow Analysis is the Must document. While revit has a long list of locations in ww, you couldn't have a more precise locations in earlier versions.   (I think this is enhancement in UI, too. I don't remember exactly how it looked though...)  So the developer can add more cities in Japan for exact locations.  </a:t>
            </a:r>
          </a:p>
          <a:p>
            <a:r>
              <a:rPr lang="en-US" altLang="ja-JP"/>
              <a:t> </a:t>
            </a:r>
          </a:p>
          <a:p>
            <a:r>
              <a:rPr lang="en-US" altLang="ja-JP"/>
              <a:t>The UI seems the same as 9.0, but there was no API to access this in the past.</a:t>
            </a:r>
          </a:p>
          <a:p>
            <a:endParaRPr lang="en-US" altLang="ja-JP"/>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C6C0B7-0676-4FCC-8716-204F5F7B8C73}" type="slidenum">
              <a:rPr lang="ja-JP" altLang="en-US"/>
              <a:pPr/>
              <a:t>62</a:t>
            </a:fld>
            <a:endParaRPr lang="en-US" altLang="ja-JP"/>
          </a:p>
        </p:txBody>
      </p:sp>
      <p:sp>
        <p:nvSpPr>
          <p:cNvPr id="261122" name="Rectangle 2"/>
          <p:cNvSpPr>
            <a:spLocks noGrp="1" noRot="1" noChangeAspect="1" noChangeArrowheads="1" noTextEdit="1"/>
          </p:cNvSpPr>
          <p:nvPr>
            <p:ph type="sldImg"/>
          </p:nvPr>
        </p:nvSpPr>
        <p:spPr>
          <a:xfrm>
            <a:off x="1511300" y="746125"/>
            <a:ext cx="3876675" cy="2908300"/>
          </a:xfrm>
          <a:ln/>
        </p:spPr>
      </p:sp>
      <p:sp>
        <p:nvSpPr>
          <p:cNvPr id="261123" name="Rectangle 3"/>
          <p:cNvSpPr>
            <a:spLocks noGrp="1" noChangeArrowheads="1"/>
          </p:cNvSpPr>
          <p:nvPr>
            <p:ph type="body" idx="1"/>
          </p:nvPr>
        </p:nvSpPr>
        <p:spPr/>
        <p:txBody>
          <a:bodyPr/>
          <a:lstStyle/>
          <a:p>
            <a:r>
              <a:rPr lang="en-US" altLang="ja-JP"/>
              <a:t>Now we come to the structure-only samples.</a:t>
            </a:r>
            <a:endParaRPr lang="ja-JP"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47F29E-EC28-43D6-8AD6-C163CE10651D}" type="slidenum">
              <a:rPr lang="ja-JP" altLang="en-US"/>
              <a:pPr/>
              <a:t>63</a:t>
            </a:fld>
            <a:endParaRPr lang="en-US" altLang="ja-JP"/>
          </a:p>
        </p:txBody>
      </p:sp>
      <p:sp>
        <p:nvSpPr>
          <p:cNvPr id="263170" name="Rectangle 2"/>
          <p:cNvSpPr>
            <a:spLocks noGrp="1" noRot="1" noChangeAspect="1" noChangeArrowheads="1" noTextEdit="1"/>
          </p:cNvSpPr>
          <p:nvPr>
            <p:ph type="sldImg"/>
          </p:nvPr>
        </p:nvSpPr>
        <p:spPr>
          <a:xfrm>
            <a:off x="1511300" y="746125"/>
            <a:ext cx="3876675" cy="2908300"/>
          </a:xfrm>
          <a:ln/>
        </p:spPr>
      </p:sp>
      <p:sp>
        <p:nvSpPr>
          <p:cNvPr id="263171" name="Rectangle 3"/>
          <p:cNvSpPr>
            <a:spLocks noGrp="1" noChangeArrowheads="1"/>
          </p:cNvSpPr>
          <p:nvPr>
            <p:ph type="body" idx="1"/>
          </p:nvPr>
        </p:nvSpPr>
        <p:spPr/>
        <p:txBody>
          <a:bodyPr/>
          <a:lstStyle/>
          <a:p>
            <a:pPr>
              <a:lnSpc>
                <a:spcPct val="80000"/>
              </a:lnSpc>
            </a:pPr>
            <a:r>
              <a:rPr lang="en-GB" sz="800" noProof="1"/>
              <a:t>Create a Structural Wall or Beam element.</a:t>
            </a:r>
          </a:p>
          <a:p>
            <a:pPr>
              <a:lnSpc>
                <a:spcPct val="80000"/>
              </a:lnSpc>
            </a:pPr>
            <a:endParaRPr lang="en-GB" sz="800" noProof="1"/>
          </a:p>
          <a:p>
            <a:pPr>
              <a:lnSpc>
                <a:spcPct val="80000"/>
              </a:lnSpc>
            </a:pPr>
            <a:r>
              <a:rPr lang="en-GB" sz="800" noProof="1"/>
              <a:t>Open a 3D view to see the analytical model, pointing out that no boundary conditions are set.</a:t>
            </a:r>
          </a:p>
          <a:p>
            <a:pPr>
              <a:lnSpc>
                <a:spcPct val="80000"/>
              </a:lnSpc>
            </a:pPr>
            <a:endParaRPr lang="en-GB" sz="800" noProof="1"/>
          </a:p>
          <a:p>
            <a:pPr>
              <a:lnSpc>
                <a:spcPct val="80000"/>
              </a:lnSpc>
            </a:pPr>
            <a:r>
              <a:rPr lang="en-GB" sz="800" noProof="1"/>
              <a:t>Select it.</a:t>
            </a:r>
          </a:p>
          <a:p>
            <a:pPr>
              <a:lnSpc>
                <a:spcPct val="80000"/>
              </a:lnSpc>
            </a:pPr>
            <a:endParaRPr lang="en-GB" sz="800" noProof="1"/>
          </a:p>
          <a:p>
            <a:pPr>
              <a:lnSpc>
                <a:spcPct val="80000"/>
              </a:lnSpc>
            </a:pPr>
            <a:r>
              <a:rPr lang="en-GB" sz="800" noProof="1"/>
              <a:t>Invoke the command.</a:t>
            </a:r>
          </a:p>
          <a:p>
            <a:pPr>
              <a:lnSpc>
                <a:spcPct val="80000"/>
              </a:lnSpc>
            </a:pPr>
            <a:endParaRPr lang="en-GB" sz="800" noProof="1"/>
          </a:p>
          <a:p>
            <a:pPr>
              <a:lnSpc>
                <a:spcPct val="80000"/>
              </a:lnSpc>
            </a:pPr>
            <a:r>
              <a:rPr lang="en-GB" sz="800" noProof="1"/>
              <a:t>Since it has no boundary conditions to start with, new ones are created and can be modified through the dialogue.</a:t>
            </a:r>
          </a:p>
          <a:p>
            <a:pPr>
              <a:lnSpc>
                <a:spcPct val="80000"/>
              </a:lnSpc>
            </a:pPr>
            <a:endParaRPr lang="en-GB" sz="800" noProof="1"/>
          </a:p>
          <a:p>
            <a:pPr>
              <a:lnSpc>
                <a:spcPct val="80000"/>
              </a:lnSpc>
            </a:pPr>
            <a:r>
              <a:rPr lang="en-GB" sz="800" noProof="1"/>
              <a:t>Set some boundary conditions.</a:t>
            </a:r>
          </a:p>
          <a:p>
            <a:pPr>
              <a:lnSpc>
                <a:spcPct val="80000"/>
              </a:lnSpc>
            </a:pPr>
            <a:endParaRPr lang="en-GB" sz="800" noProof="1"/>
          </a:p>
          <a:p>
            <a:pPr>
              <a:lnSpc>
                <a:spcPct val="80000"/>
              </a:lnSpc>
            </a:pPr>
            <a:r>
              <a:rPr lang="en-GB" sz="800" noProof="1"/>
              <a:t>Close the dialogue and point out that BCs have been added.</a:t>
            </a:r>
          </a:p>
          <a:p>
            <a:pPr>
              <a:lnSpc>
                <a:spcPct val="80000"/>
              </a:lnSpc>
            </a:pPr>
            <a:endParaRPr lang="en-GB" sz="800" noProof="1"/>
          </a:p>
          <a:p>
            <a:pPr>
              <a:lnSpc>
                <a:spcPct val="80000"/>
              </a:lnSpc>
            </a:pPr>
            <a:r>
              <a:rPr lang="en-GB" sz="800" noProof="1"/>
              <a:t>Autodesk Revit API application: BoundaryConditions</a:t>
            </a:r>
          </a:p>
          <a:p>
            <a:pPr>
              <a:lnSpc>
                <a:spcPct val="80000"/>
              </a:lnSpc>
            </a:pPr>
            <a:endParaRPr lang="en-GB" sz="800" noProof="1"/>
          </a:p>
          <a:p>
            <a:pPr>
              <a:lnSpc>
                <a:spcPct val="80000"/>
              </a:lnSpc>
            </a:pPr>
            <a:r>
              <a:rPr lang="en-GB" sz="800" noProof="1"/>
              <a:t>1. Firstly, user should select a structure element.</a:t>
            </a:r>
          </a:p>
          <a:p>
            <a:pPr>
              <a:lnSpc>
                <a:spcPct val="80000"/>
              </a:lnSpc>
            </a:pPr>
            <a:endParaRPr lang="en-GB" sz="800" noProof="1"/>
          </a:p>
          <a:p>
            <a:pPr>
              <a:lnSpc>
                <a:spcPct val="80000"/>
              </a:lnSpc>
            </a:pPr>
            <a:r>
              <a:rPr lang="en-GB" sz="800" noProof="1"/>
              <a:t>2. Invoke external command.</a:t>
            </a:r>
          </a:p>
          <a:p>
            <a:pPr>
              <a:lnSpc>
                <a:spcPct val="80000"/>
              </a:lnSpc>
            </a:pPr>
            <a:endParaRPr lang="en-GB" sz="800" noProof="1"/>
          </a:p>
          <a:p>
            <a:pPr>
              <a:lnSpc>
                <a:spcPct val="80000"/>
              </a:lnSpc>
            </a:pPr>
            <a:r>
              <a:rPr lang="en-GB" sz="800" noProof="1"/>
              <a:t>3. If the selected element has boundary conditions the parameters of the boundary conditions (BC) are presented. And users are also allowed to set these parameters with other valid values.</a:t>
            </a:r>
          </a:p>
          <a:p>
            <a:pPr>
              <a:lnSpc>
                <a:spcPct val="80000"/>
              </a:lnSpc>
            </a:pPr>
            <a:endParaRPr lang="en-GB" sz="800" noProof="1"/>
          </a:p>
          <a:p>
            <a:pPr>
              <a:lnSpc>
                <a:spcPct val="80000"/>
              </a:lnSpc>
            </a:pPr>
            <a:r>
              <a:rPr lang="en-GB" sz="800" noProof="1"/>
              <a:t>4. If the selected element does not have a BC then create one.</a:t>
            </a:r>
          </a:p>
          <a:p>
            <a:pPr>
              <a:lnSpc>
                <a:spcPct val="80000"/>
              </a:lnSpc>
            </a:pPr>
            <a:endParaRPr lang="en-GB" sz="800" noProof="1"/>
          </a:p>
          <a:p>
            <a:pPr>
              <a:lnSpc>
                <a:spcPct val="80000"/>
              </a:lnSpc>
            </a:pPr>
            <a:r>
              <a:rPr lang="en-GB" sz="800" noProof="1"/>
              <a:t>The sample set the conversion between the internal value and display value fit to Imperial unit.</a:t>
            </a:r>
          </a:p>
          <a:p>
            <a:pPr>
              <a:lnSpc>
                <a:spcPct val="80000"/>
              </a:lnSpc>
            </a:pPr>
            <a:endParaRPr lang="en-GB" sz="800" noProof="1"/>
          </a:p>
          <a:p>
            <a:pPr>
              <a:lnSpc>
                <a:spcPct val="80000"/>
              </a:lnSpc>
            </a:pPr>
            <a:r>
              <a:rPr lang="en-GB" sz="800" noProof="1"/>
              <a:t>Create a few walls in structural. Select one of them. Start the command.</a:t>
            </a:r>
          </a:p>
          <a:p>
            <a:pPr>
              <a:lnSpc>
                <a:spcPct val="80000"/>
              </a:lnSpc>
            </a:pPr>
            <a:endParaRPr lang="en-GB" sz="800" noProof="1"/>
          </a:p>
          <a:p>
            <a:pPr>
              <a:lnSpc>
                <a:spcPct val="80000"/>
              </a:lnSpc>
            </a:pPr>
            <a:r>
              <a:rPr lang="en-GB" sz="800" noProof="1"/>
              <a:t>The command checks whether exactly one element has been preselected and exits with an error message otherwise.</a:t>
            </a:r>
          </a:p>
          <a:p>
            <a:pPr>
              <a:lnSpc>
                <a:spcPct val="80000"/>
              </a:lnSpc>
            </a:pPr>
            <a:endParaRPr lang="en-GB" sz="800" noProof="1"/>
          </a:p>
          <a:p>
            <a:pPr>
              <a:lnSpc>
                <a:spcPct val="80000"/>
              </a:lnSpc>
            </a:pPr>
            <a:r>
              <a:rPr lang="en-GB" sz="800" noProof="1"/>
              <a:t>The method IsStructuralElement() determines whether the selected element is structural. To do so, it checks whether its class is one of FamilyInstance, Wall, Floor, or ContFooting, and whether it has a non-null AnalyticalModel property.</a:t>
            </a:r>
          </a:p>
          <a:p>
            <a:pPr>
              <a:lnSpc>
                <a:spcPct val="80000"/>
              </a:lnSpc>
            </a:pPr>
            <a:endParaRPr lang="en-GB" sz="800" noProof="1"/>
          </a:p>
          <a:p>
            <a:pPr>
              <a:lnSpc>
                <a:spcPct val="80000"/>
              </a:lnSpc>
            </a:pPr>
            <a:r>
              <a:rPr lang="en-GB" sz="800" noProof="1"/>
              <a:t>The boundary conditions for the selected element are collected from the database and saved in a dictionary in a BoundaryConditionsData instance, which also knows the host element, the dictionary key BC id.</a:t>
            </a:r>
          </a:p>
          <a:p>
            <a:pPr>
              <a:lnSpc>
                <a:spcPct val="80000"/>
              </a:lnSpc>
            </a:pPr>
            <a:endParaRPr lang="en-GB" sz="800" noProof="1"/>
          </a:p>
          <a:p>
            <a:pPr>
              <a:lnSpc>
                <a:spcPct val="80000"/>
              </a:lnSpc>
            </a:pPr>
            <a:r>
              <a:rPr lang="en-GB" sz="800" noProof="1"/>
              <a:t>If no boundary conditions have been set for the selected element, a suitable set of BCs are created when loading the form, in BoundaryConditionsForm_Load().</a:t>
            </a:r>
          </a:p>
          <a:p>
            <a:pPr>
              <a:lnSpc>
                <a:spcPct val="80000"/>
              </a:lnSpc>
            </a:pPr>
            <a:endParaRPr lang="en-GB" sz="800" noProof="1"/>
          </a:p>
          <a:p>
            <a:pPr>
              <a:lnSpc>
                <a:spcPct val="80000"/>
              </a:lnSpc>
            </a:pPr>
            <a:r>
              <a:rPr lang="en-GB" sz="800" noProof="1"/>
              <a:t>New boundary conditions are created by CreateBoundaryConditions(): point, line, and area.</a:t>
            </a:r>
          </a:p>
          <a:p>
            <a:pPr>
              <a:lnSpc>
                <a:spcPct val="80000"/>
              </a:lnSpc>
            </a:pPr>
            <a:endParaRPr lang="en-GB" sz="800" noProof="1"/>
          </a:p>
          <a:p>
            <a:pPr>
              <a:lnSpc>
                <a:spcPct val="80000"/>
              </a:lnSpc>
            </a:pPr>
            <a:r>
              <a:rPr lang="en-GB" sz="800" noProof="1"/>
              <a:t>Exercise the new API calls NewPointBoundaryConditions(), NewLineBoundaryConditions(), NewAreaBoundaryConditions().</a:t>
            </a:r>
          </a:p>
          <a:p>
            <a:pPr>
              <a:lnSpc>
                <a:spcPct val="80000"/>
              </a:lnSpc>
            </a:pPr>
            <a:endParaRPr lang="en-GB" sz="800" noProof="1"/>
          </a:p>
          <a:p>
            <a:pPr>
              <a:lnSpc>
                <a:spcPct val="80000"/>
              </a:lnSpc>
            </a:pPr>
            <a:r>
              <a:rPr lang="en-GB" sz="800" noProof="1"/>
              <a:t>The BoundaryConditionsData class has a member data object BCProperties which determines the data displayed by the ui PropertyGrid.</a:t>
            </a:r>
          </a:p>
          <a:p>
            <a:pPr>
              <a:lnSpc>
                <a:spcPct val="80000"/>
              </a:lnSpc>
            </a:pPr>
            <a:endParaRPr lang="en-GB" sz="800" noProof="1"/>
          </a:p>
          <a:p>
            <a:pPr>
              <a:lnSpc>
                <a:spcPct val="80000"/>
              </a:lnSpc>
            </a:pPr>
            <a:r>
              <a:rPr lang="en-GB" sz="800" noProof="1"/>
              <a:t>BCProperties knows about certain BC parameter values rules according to the Revit main program as well.</a:t>
            </a:r>
          </a:p>
          <a:p>
            <a:pPr>
              <a:lnSpc>
                <a:spcPct val="80000"/>
              </a:lnSpc>
            </a:pPr>
            <a:endParaRPr lang="en-GB" sz="800" noProof="1"/>
          </a:p>
          <a:p>
            <a:pPr>
              <a:lnSpc>
                <a:spcPct val="80000"/>
              </a:lnSpc>
            </a:pPr>
            <a:r>
              <a:rPr lang="en-GB" sz="800" noProof="1"/>
              <a:t>This sample also includes some sample boundary condition families: Boundary Conditions Fixed.rfa, Boundary Conditions Pinned.rfa, Boundary Conditions Roller.rfa, Boundary Conditions User.rfa</a:t>
            </a:r>
          </a:p>
          <a:p>
            <a:pPr>
              <a:lnSpc>
                <a:spcPct val="80000"/>
              </a:lnSpc>
            </a:pPr>
            <a:endParaRPr lang="en-GB" sz="800" noProof="1"/>
          </a:p>
          <a:p>
            <a:pPr>
              <a:lnSpc>
                <a:spcPct val="80000"/>
              </a:lnSpc>
            </a:pPr>
            <a:r>
              <a:rPr lang="en-GB" sz="800" noProof="1"/>
              <a:t>These families seems to be similar to the built-in boundary conditions?</a:t>
            </a:r>
          </a:p>
          <a:p>
            <a:pPr>
              <a:lnSpc>
                <a:spcPct val="80000"/>
              </a:lnSpc>
            </a:pPr>
            <a:endParaRPr lang="en-GB" sz="800" noProof="1"/>
          </a:p>
          <a:p>
            <a:pPr>
              <a:lnSpc>
                <a:spcPct val="80000"/>
              </a:lnSpc>
            </a:pPr>
            <a:r>
              <a:rPr lang="en-GB" sz="800" noProof="1"/>
              <a:t>This sample seems to be similar to the built-in boundary conditions command?</a:t>
            </a:r>
          </a:p>
          <a:p>
            <a:pPr>
              <a:lnSpc>
                <a:spcPct val="80000"/>
              </a:lnSpc>
            </a:pPr>
            <a:endParaRPr lang="en-US" altLang="ja-JP" sz="8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478F83-3013-4793-A07D-25231E4C3AAE}" type="slidenum">
              <a:rPr lang="ja-JP" altLang="en-US"/>
              <a:pPr/>
              <a:t>64</a:t>
            </a:fld>
            <a:endParaRPr lang="en-US" altLang="ja-JP"/>
          </a:p>
        </p:txBody>
      </p:sp>
      <p:sp>
        <p:nvSpPr>
          <p:cNvPr id="265218" name="Rectangle 2"/>
          <p:cNvSpPr>
            <a:spLocks noGrp="1" noRot="1" noChangeAspect="1" noChangeArrowheads="1" noTextEdit="1"/>
          </p:cNvSpPr>
          <p:nvPr>
            <p:ph type="sldImg"/>
          </p:nvPr>
        </p:nvSpPr>
        <p:spPr>
          <a:xfrm>
            <a:off x="1511300" y="746125"/>
            <a:ext cx="3876675" cy="2908300"/>
          </a:xfrm>
          <a:ln/>
        </p:spPr>
      </p:sp>
      <p:sp>
        <p:nvSpPr>
          <p:cNvPr id="265219" name="Rectangle 3"/>
          <p:cNvSpPr>
            <a:spLocks noGrp="1" noChangeArrowheads="1"/>
          </p:cNvSpPr>
          <p:nvPr>
            <p:ph type="body" idx="1"/>
          </p:nvPr>
        </p:nvSpPr>
        <p:spPr/>
        <p:txBody>
          <a:bodyPr/>
          <a:lstStyle/>
          <a:p>
            <a:pPr marL="226428" indent="-226428"/>
            <a:r>
              <a:rPr lang="en-US" altLang="ja-JP" sz="1000" b="1"/>
              <a:t>Steps:</a:t>
            </a:r>
          </a:p>
          <a:p>
            <a:pPr marL="226428" indent="-226428"/>
            <a:endParaRPr lang="en-US" altLang="ja-JP" sz="1000" b="1"/>
          </a:p>
          <a:p>
            <a:pPr marL="226428" indent="-226428"/>
            <a:r>
              <a:rPr lang="en-US" altLang="ja-JP" sz="1000" b="1"/>
              <a:t>0. Create a few beams connecting to each other to form a loop.</a:t>
            </a:r>
          </a:p>
          <a:p>
            <a:pPr marL="226428" indent="-226428"/>
            <a:r>
              <a:rPr lang="en-US" altLang="ja-JP" sz="1000" b="1"/>
              <a:t>1. Select all these beams before running the command.</a:t>
            </a:r>
          </a:p>
          <a:p>
            <a:pPr marL="226428" indent="-226428"/>
            <a:r>
              <a:rPr lang="en-US" altLang="ja-JP" sz="1000" b="1"/>
              <a:t>2. Invoke the external command.</a:t>
            </a:r>
          </a:p>
          <a:p>
            <a:pPr marL="226428" indent="-226428">
              <a:buFontTx/>
              <a:buAutoNum type="arabicPeriod" startAt="3"/>
            </a:pPr>
            <a:r>
              <a:rPr lang="en-US" altLang="ja-JP" sz="1000" b="1"/>
              <a:t> Choose layout method and beam type in the dialog.</a:t>
            </a:r>
          </a:p>
          <a:p>
            <a:pPr marL="226428" indent="-226428">
              <a:buFontTx/>
              <a:buAutoNum type="arabicPeriod" startAt="3"/>
            </a:pPr>
            <a:r>
              <a:rPr lang="en-US" altLang="ja-JP" sz="1000" b="1"/>
              <a:t> Change the direction of the beam system if necessary.</a:t>
            </a:r>
          </a:p>
          <a:p>
            <a:pPr marL="226428" indent="-226428">
              <a:buFontTx/>
              <a:buAutoNum type="arabicPeriod" startAt="3"/>
            </a:pPr>
            <a:r>
              <a:rPr lang="en-US" altLang="ja-JP" sz="1000" b="1"/>
              <a:t> Click OK button to create the beam system.</a:t>
            </a:r>
          </a:p>
          <a:p>
            <a:pPr marL="226428" indent="-226428">
              <a:buFontTx/>
              <a:buAutoNum type="arabicPeriod" startAt="3"/>
            </a:pPr>
            <a:endParaRPr lang="en-US" altLang="ja-JP" sz="1000" b="1"/>
          </a:p>
          <a:p>
            <a:pPr marL="226428" indent="-226428"/>
            <a:r>
              <a:rPr lang="en-GB" sz="1000" b="1"/>
              <a:t>Note: The spacing of the beam system may not be easy to specify especially when you create the beams on the fly. You can choose FixedNumber LayoutRuleMethod in the Create Beam System dialog to make things easier.</a:t>
            </a:r>
          </a:p>
          <a:p>
            <a:pPr marL="226428" indent="-226428"/>
            <a:endParaRPr lang="en-GB" sz="1000" b="1"/>
          </a:p>
          <a:p>
            <a:pPr marL="226428" indent="-226428"/>
            <a:r>
              <a:rPr lang="en-GB" sz="1000" b="1"/>
              <a:t>Beam Systems:</a:t>
            </a:r>
          </a:p>
          <a:p>
            <a:pPr marL="226428" indent="-226428"/>
            <a:r>
              <a:rPr lang="en-GB" sz="1000"/>
              <a:t>Autodesk.Revit.Elements.BeamSystem</a:t>
            </a:r>
          </a:p>
          <a:p>
            <a:pPr marL="226428" indent="-226428"/>
            <a:r>
              <a:rPr lang="en-GB" sz="1000"/>
              <a:t>Autodesk.Revit.Elements.LayoutRule</a:t>
            </a:r>
          </a:p>
          <a:p>
            <a:pPr marL="226428" indent="-226428"/>
            <a:r>
              <a:rPr lang="en-GB" sz="1000"/>
              <a:t>Autodesk.Revit.Elements.LayoutRuleFixedDistance</a:t>
            </a:r>
          </a:p>
          <a:p>
            <a:pPr marL="226428" indent="-226428"/>
            <a:r>
              <a:rPr lang="en-GB" sz="1000"/>
              <a:t>Autodesk.Revit.Elements.LayoutRuleFixedNumber</a:t>
            </a:r>
          </a:p>
          <a:p>
            <a:pPr marL="226428" indent="-226428"/>
            <a:r>
              <a:rPr lang="en-GB" sz="1000"/>
              <a:t>Autodesk.Revit.Elements.LayoutRuleMaximumSpacing</a:t>
            </a:r>
          </a:p>
          <a:p>
            <a:pPr marL="226428" indent="-226428"/>
            <a:r>
              <a:rPr lang="en-GB" sz="1000"/>
              <a:t>Autodesk.Revit.Elements.LayoutRuleClearSpacing</a:t>
            </a:r>
          </a:p>
          <a:p>
            <a:pPr marL="226428" indent="-226428"/>
            <a:r>
              <a:rPr lang="en-GB" sz="1000"/>
              <a:t>Autodesk.Revit.Creation.Document.NewBeamSystem</a:t>
            </a:r>
            <a:endParaRPr lang="en-US" altLang="ja-JP" sz="10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9673D1-CF0E-4634-8661-A1AE85FC420A}" type="slidenum">
              <a:rPr lang="ja-JP" altLang="en-US"/>
              <a:pPr/>
              <a:t>65</a:t>
            </a:fld>
            <a:endParaRPr lang="en-US" altLang="ja-JP"/>
          </a:p>
        </p:txBody>
      </p:sp>
      <p:sp>
        <p:nvSpPr>
          <p:cNvPr id="267266" name="Rectangle 2"/>
          <p:cNvSpPr>
            <a:spLocks noGrp="1" noRot="1" noChangeAspect="1" noChangeArrowheads="1" noTextEdit="1"/>
          </p:cNvSpPr>
          <p:nvPr>
            <p:ph type="sldImg"/>
          </p:nvPr>
        </p:nvSpPr>
        <p:spPr>
          <a:xfrm>
            <a:off x="1511300" y="746125"/>
            <a:ext cx="3876675" cy="2908300"/>
          </a:xfrm>
          <a:ln/>
        </p:spPr>
      </p:sp>
      <p:sp>
        <p:nvSpPr>
          <p:cNvPr id="267267" name="Rectangle 3"/>
          <p:cNvSpPr>
            <a:spLocks noGrp="1" noChangeArrowheads="1"/>
          </p:cNvSpPr>
          <p:nvPr>
            <p:ph type="body" idx="1"/>
          </p:nvPr>
        </p:nvSpPr>
        <p:spPr/>
        <p:txBody>
          <a:bodyPr/>
          <a:lstStyle/>
          <a:p>
            <a:pPr>
              <a:lnSpc>
                <a:spcPct val="80000"/>
              </a:lnSpc>
            </a:pPr>
            <a:r>
              <a:rPr lang="en-GB" sz="800" noProof="1"/>
              <a:t>This sample requires a floor at the lowest level of the building.</a:t>
            </a:r>
          </a:p>
          <a:p>
            <a:pPr>
              <a:lnSpc>
                <a:spcPct val="80000"/>
              </a:lnSpc>
            </a:pPr>
            <a:endParaRPr lang="en-GB" sz="800" noProof="1"/>
          </a:p>
          <a:p>
            <a:pPr>
              <a:lnSpc>
                <a:spcPct val="80000"/>
              </a:lnSpc>
            </a:pPr>
            <a:r>
              <a:rPr lang="en-GB" sz="800" noProof="1"/>
              <a:t>In a new drawing, draw three structural walls forming a closed triangle. Draw a slab by walls on level 1, pick the three walls. Run the command.</a:t>
            </a:r>
          </a:p>
          <a:p>
            <a:pPr>
              <a:lnSpc>
                <a:spcPct val="80000"/>
              </a:lnSpc>
            </a:pPr>
            <a:r>
              <a:rPr lang="en-GB" sz="800" noProof="1"/>
              <a:t>(1) New drawing.</a:t>
            </a:r>
          </a:p>
          <a:p>
            <a:pPr>
              <a:lnSpc>
                <a:spcPct val="80000"/>
              </a:lnSpc>
            </a:pPr>
            <a:r>
              <a:rPr lang="en-GB" sz="800" noProof="1"/>
              <a:t>(2) Basics &gt; Structural Wall &gt; Click, Click, Click, Click.</a:t>
            </a:r>
          </a:p>
          <a:p>
            <a:pPr>
              <a:lnSpc>
                <a:spcPct val="80000"/>
              </a:lnSpc>
            </a:pPr>
            <a:r>
              <a:rPr lang="en-GB" sz="800" noProof="1"/>
              <a:t>(3) Double click Structural Plans &gt; Level 1.</a:t>
            </a:r>
          </a:p>
          <a:p>
            <a:pPr>
              <a:lnSpc>
                <a:spcPct val="80000"/>
              </a:lnSpc>
            </a:pPr>
            <a:r>
              <a:rPr lang="en-GB" sz="800" noProof="1"/>
              <a:t>(4) Basics &gt; Slab &gt; Pick Walls &gt; Click, Click, Click, Finish Sketch.</a:t>
            </a:r>
          </a:p>
          <a:p>
            <a:pPr>
              <a:lnSpc>
                <a:spcPct val="80000"/>
              </a:lnSpc>
            </a:pPr>
            <a:r>
              <a:rPr lang="en-GB" sz="800" noProof="1"/>
              <a:t>(5) Tools &gt; External Tools &gt; Foundation Slab.</a:t>
            </a:r>
          </a:p>
          <a:p>
            <a:pPr>
              <a:lnSpc>
                <a:spcPct val="80000"/>
              </a:lnSpc>
            </a:pPr>
            <a:endParaRPr lang="en-GB" sz="800" noProof="1"/>
          </a:p>
          <a:p>
            <a:pPr>
              <a:lnSpc>
                <a:spcPct val="80000"/>
              </a:lnSpc>
            </a:pPr>
            <a:r>
              <a:rPr lang="en-GB" sz="800" noProof="1"/>
              <a:t>This sample iterates over the current building model and assembles the following data:</a:t>
            </a:r>
          </a:p>
          <a:p>
            <a:pPr>
              <a:lnSpc>
                <a:spcPct val="80000"/>
              </a:lnSpc>
            </a:pPr>
            <a:endParaRPr lang="en-GB" sz="800" noProof="1"/>
          </a:p>
          <a:p>
            <a:pPr>
              <a:lnSpc>
                <a:spcPct val="80000"/>
              </a:lnSpc>
            </a:pPr>
            <a:r>
              <a:rPr lang="en-GB" sz="800" noProof="1"/>
              <a:t>// A set of levels to find out the lowest level of the building.</a:t>
            </a:r>
          </a:p>
          <a:p>
            <a:pPr>
              <a:lnSpc>
                <a:spcPct val="80000"/>
              </a:lnSpc>
            </a:pPr>
            <a:r>
              <a:rPr lang="en-GB" sz="800" noProof="1"/>
              <a:t>SortedList&lt;double, Level&gt; m_levelList = new SortedList&lt;double,Level&gt;();</a:t>
            </a:r>
          </a:p>
          <a:p>
            <a:pPr>
              <a:lnSpc>
                <a:spcPct val="80000"/>
              </a:lnSpc>
            </a:pPr>
            <a:endParaRPr lang="en-GB" sz="800" noProof="1"/>
          </a:p>
          <a:p>
            <a:pPr>
              <a:lnSpc>
                <a:spcPct val="80000"/>
              </a:lnSpc>
            </a:pPr>
            <a:r>
              <a:rPr lang="en-GB" sz="800" noProof="1"/>
              <a:t>// A set of views to find out the regular slab's bounding box.</a:t>
            </a:r>
          </a:p>
          <a:p>
            <a:pPr>
              <a:lnSpc>
                <a:spcPct val="80000"/>
              </a:lnSpc>
            </a:pPr>
            <a:r>
              <a:rPr lang="en-GB" sz="800" noProof="1"/>
              <a:t>List&lt;View&gt; m_viewList = new List&lt;View&gt;();</a:t>
            </a:r>
          </a:p>
          <a:p>
            <a:pPr>
              <a:lnSpc>
                <a:spcPct val="80000"/>
              </a:lnSpc>
            </a:pPr>
            <a:endParaRPr lang="en-GB" sz="800" noProof="1"/>
          </a:p>
          <a:p>
            <a:pPr>
              <a:lnSpc>
                <a:spcPct val="80000"/>
              </a:lnSpc>
            </a:pPr>
            <a:r>
              <a:rPr lang="en-GB" sz="800" noProof="1"/>
              <a:t>// A set of floors to find out all the regular slabs at the base of the building.</a:t>
            </a:r>
          </a:p>
          <a:p>
            <a:pPr>
              <a:lnSpc>
                <a:spcPct val="80000"/>
              </a:lnSpc>
            </a:pPr>
            <a:r>
              <a:rPr lang="en-GB" sz="800" noProof="1"/>
              <a:t>List&lt;Floor&gt; m_floorList = new List&lt;Floor&gt;();</a:t>
            </a:r>
          </a:p>
          <a:p>
            <a:pPr>
              <a:lnSpc>
                <a:spcPct val="80000"/>
              </a:lnSpc>
            </a:pPr>
            <a:endParaRPr lang="en-GB" sz="800" noProof="1"/>
          </a:p>
          <a:p>
            <a:pPr>
              <a:lnSpc>
                <a:spcPct val="80000"/>
              </a:lnSpc>
            </a:pPr>
            <a:r>
              <a:rPr lang="en-GB" sz="800" noProof="1"/>
              <a:t>// A set of regular slabs at the base of the building.</a:t>
            </a:r>
          </a:p>
          <a:p>
            <a:pPr>
              <a:lnSpc>
                <a:spcPct val="80000"/>
              </a:lnSpc>
            </a:pPr>
            <a:r>
              <a:rPr lang="en-GB" sz="800" noProof="1"/>
              <a:t>// This set supplies all the regular slabs' datas for UI.</a:t>
            </a:r>
          </a:p>
          <a:p>
            <a:pPr>
              <a:lnSpc>
                <a:spcPct val="80000"/>
              </a:lnSpc>
            </a:pPr>
            <a:r>
              <a:rPr lang="en-GB" sz="800" noProof="1"/>
              <a:t>List&lt;RegularSlab&gt; m_allBaseSlabList = new List&lt;RegularSlab&gt;();</a:t>
            </a:r>
          </a:p>
          <a:p>
            <a:pPr>
              <a:lnSpc>
                <a:spcPct val="80000"/>
              </a:lnSpc>
            </a:pPr>
            <a:endParaRPr lang="en-GB" sz="800" noProof="1"/>
          </a:p>
          <a:p>
            <a:pPr>
              <a:lnSpc>
                <a:spcPct val="80000"/>
              </a:lnSpc>
            </a:pPr>
            <a:r>
              <a:rPr lang="en-GB" sz="800" noProof="1"/>
              <a:t>// A set of  the types of foundation slab.</a:t>
            </a:r>
          </a:p>
          <a:p>
            <a:pPr>
              <a:lnSpc>
                <a:spcPct val="80000"/>
              </a:lnSpc>
            </a:pPr>
            <a:r>
              <a:rPr lang="en-GB" sz="800" noProof="1"/>
              <a:t>// This set supplies all the types of foundation slab for UI.</a:t>
            </a:r>
          </a:p>
          <a:p>
            <a:pPr>
              <a:lnSpc>
                <a:spcPct val="80000"/>
              </a:lnSpc>
            </a:pPr>
            <a:r>
              <a:rPr lang="en-GB" sz="800" noProof="1"/>
              <a:t>List&lt;FloorType&gt; m_slabTypeList = new List&lt;FloorType&gt;();</a:t>
            </a:r>
          </a:p>
          <a:p>
            <a:pPr>
              <a:lnSpc>
                <a:spcPct val="80000"/>
              </a:lnSpc>
            </a:pPr>
            <a:endParaRPr lang="en-GB" sz="800" noProof="1"/>
          </a:p>
          <a:p>
            <a:pPr>
              <a:lnSpc>
                <a:spcPct val="80000"/>
              </a:lnSpc>
            </a:pPr>
            <a:r>
              <a:rPr lang="en-GB" sz="800" noProof="1"/>
              <a:t>It defines a helper class Sketch for drawing slabs and floors profiles into a WinForms PictureBox instance.</a:t>
            </a:r>
          </a:p>
          <a:p>
            <a:pPr>
              <a:lnSpc>
                <a:spcPct val="80000"/>
              </a:lnSpc>
            </a:pPr>
            <a:endParaRPr lang="en-GB" sz="800" noProof="1"/>
          </a:p>
          <a:p>
            <a:pPr>
              <a:lnSpc>
                <a:spcPct val="80000"/>
              </a:lnSpc>
            </a:pPr>
            <a:r>
              <a:rPr lang="en-GB" sz="800" noProof="1"/>
              <a:t>It calculates the bounding box of each floor, calculates an octagonal slab shape enclsing its bounding box.</a:t>
            </a:r>
          </a:p>
          <a:p>
            <a:pPr>
              <a:lnSpc>
                <a:spcPct val="80000"/>
              </a:lnSpc>
            </a:pPr>
            <a:endParaRPr lang="en-GB" sz="800" noProof="1"/>
          </a:p>
          <a:p>
            <a:pPr>
              <a:lnSpc>
                <a:spcPct val="80000"/>
              </a:lnSpc>
            </a:pPr>
            <a:r>
              <a:rPr lang="en-GB" sz="800" noProof="1"/>
              <a:t>On clicking OK, the original floor is replaced by an octagonal foundation slab.</a:t>
            </a:r>
          </a:p>
          <a:p>
            <a:pPr>
              <a:lnSpc>
                <a:spcPct val="80000"/>
              </a:lnSpc>
            </a:pPr>
            <a:endParaRPr lang="en-GB" sz="800" noProof="1"/>
          </a:p>
          <a:p>
            <a:pPr>
              <a:lnSpc>
                <a:spcPct val="80000"/>
              </a:lnSpc>
            </a:pPr>
            <a:r>
              <a:rPr lang="en-GB" sz="800" noProof="1"/>
              <a:t>Demonstrates the API call NewFloor().</a:t>
            </a:r>
          </a:p>
          <a:p>
            <a:pPr>
              <a:lnSpc>
                <a:spcPct val="80000"/>
              </a:lnSpc>
            </a:pPr>
            <a:endParaRPr lang="en-GB" sz="800" noProof="1"/>
          </a:p>
          <a:p>
            <a:pPr>
              <a:lnSpc>
                <a:spcPct val="80000"/>
              </a:lnSpc>
            </a:pPr>
            <a:r>
              <a:rPr lang="en-GB" sz="800" noProof="1"/>
              <a:t>Deletes the original floor.</a:t>
            </a:r>
          </a:p>
          <a:p>
            <a:pPr>
              <a:lnSpc>
                <a:spcPct val="80000"/>
              </a:lnSpc>
            </a:pPr>
            <a:endParaRPr lang="en-US" altLang="ja-JP" sz="8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34D29-F975-4A76-AFD9-C5E5D9E7FAE5}" type="slidenum">
              <a:rPr lang="ja-JP" altLang="en-US"/>
              <a:pPr/>
              <a:t>67</a:t>
            </a:fld>
            <a:endParaRPr lang="en-US" altLang="ja-JP"/>
          </a:p>
        </p:txBody>
      </p:sp>
      <p:sp>
        <p:nvSpPr>
          <p:cNvPr id="232450" name="Rectangle 2"/>
          <p:cNvSpPr>
            <a:spLocks noGrp="1" noRot="1" noChangeAspect="1" noChangeArrowheads="1" noTextEdit="1"/>
          </p:cNvSpPr>
          <p:nvPr>
            <p:ph type="sldImg"/>
          </p:nvPr>
        </p:nvSpPr>
        <p:spPr>
          <a:xfrm>
            <a:off x="1511300" y="746125"/>
            <a:ext cx="3876675" cy="2908300"/>
          </a:xfrm>
          <a:ln/>
        </p:spPr>
      </p:sp>
      <p:sp>
        <p:nvSpPr>
          <p:cNvPr id="232451" name="Rectangle 3"/>
          <p:cNvSpPr>
            <a:spLocks noGrp="1" noChangeArrowheads="1"/>
          </p:cNvSpPr>
          <p:nvPr>
            <p:ph type="body" idx="1"/>
          </p:nvPr>
        </p:nvSpPr>
        <p:spPr/>
        <p:txBody>
          <a:bodyPr/>
          <a:lstStyle/>
          <a:p>
            <a:pPr>
              <a:lnSpc>
                <a:spcPct val="90000"/>
              </a:lnSpc>
            </a:pPr>
            <a:r>
              <a:rPr lang="en-GB" b="1"/>
              <a:t>Materials:</a:t>
            </a:r>
          </a:p>
          <a:p>
            <a:pPr>
              <a:lnSpc>
                <a:spcPct val="90000"/>
              </a:lnSpc>
            </a:pPr>
            <a:r>
              <a:rPr lang="en-GB"/>
              <a:t>Autodesk.Revit.Color</a:t>
            </a:r>
          </a:p>
          <a:p>
            <a:pPr>
              <a:lnSpc>
                <a:spcPct val="90000"/>
              </a:lnSpc>
            </a:pPr>
            <a:r>
              <a:rPr lang="en-GB"/>
              <a:t>Autodesk.Revit.FillPatternSet</a:t>
            </a:r>
          </a:p>
          <a:p>
            <a:pPr>
              <a:lnSpc>
                <a:spcPct val="90000"/>
              </a:lnSpc>
            </a:pPr>
            <a:r>
              <a:rPr lang="en-GB"/>
              <a:t>Autodesk.Revit.FillPatternSetIterator</a:t>
            </a:r>
          </a:p>
          <a:p>
            <a:pPr>
              <a:lnSpc>
                <a:spcPct val="90000"/>
              </a:lnSpc>
            </a:pPr>
            <a:r>
              <a:rPr lang="en-GB"/>
              <a:t>Autodesk.Revit.MaterialSet</a:t>
            </a:r>
          </a:p>
          <a:p>
            <a:pPr>
              <a:lnSpc>
                <a:spcPct val="90000"/>
              </a:lnSpc>
            </a:pPr>
            <a:r>
              <a:rPr lang="en-GB"/>
              <a:t>Autodesk.Revit.MaterialSetIterator</a:t>
            </a:r>
          </a:p>
          <a:p>
            <a:pPr>
              <a:lnSpc>
                <a:spcPct val="90000"/>
              </a:lnSpc>
            </a:pPr>
            <a:r>
              <a:rPr lang="en-GB"/>
              <a:t>Autodesk.Revit.Materials</a:t>
            </a:r>
          </a:p>
          <a:p>
            <a:pPr>
              <a:lnSpc>
                <a:spcPct val="90000"/>
              </a:lnSpc>
            </a:pPr>
            <a:r>
              <a:rPr lang="en-GB"/>
              <a:t>Autodesk.Revit.Elements.FillPattern</a:t>
            </a:r>
          </a:p>
          <a:p>
            <a:pPr>
              <a:lnSpc>
                <a:spcPct val="90000"/>
              </a:lnSpc>
            </a:pPr>
            <a:r>
              <a:rPr lang="en-GB"/>
              <a:t>Autodesk.Revit.Elements.Material</a:t>
            </a:r>
          </a:p>
          <a:p>
            <a:pPr>
              <a:lnSpc>
                <a:spcPct val="90000"/>
              </a:lnSpc>
            </a:pPr>
            <a:r>
              <a:rPr lang="en-GB"/>
              <a:t>Autodesk.Revit.Elements.MaterialConcrete</a:t>
            </a:r>
          </a:p>
          <a:p>
            <a:pPr>
              <a:lnSpc>
                <a:spcPct val="90000"/>
              </a:lnSpc>
            </a:pPr>
            <a:r>
              <a:rPr lang="en-GB"/>
              <a:t>Autodesk.Revit.Elements.MaterialGeneric</a:t>
            </a:r>
          </a:p>
          <a:p>
            <a:pPr>
              <a:lnSpc>
                <a:spcPct val="90000"/>
              </a:lnSpc>
            </a:pPr>
            <a:r>
              <a:rPr lang="en-GB"/>
              <a:t>Autodesk.Revit.Elements.MaterialOther</a:t>
            </a:r>
          </a:p>
          <a:p>
            <a:pPr>
              <a:lnSpc>
                <a:spcPct val="90000"/>
              </a:lnSpc>
            </a:pPr>
            <a:r>
              <a:rPr lang="en-GB"/>
              <a:t>Autodesk.Revit.Elements.MaterialSteel</a:t>
            </a:r>
          </a:p>
          <a:p>
            <a:pPr>
              <a:lnSpc>
                <a:spcPct val="90000"/>
              </a:lnSpc>
            </a:pPr>
            <a:r>
              <a:rPr lang="en-GB"/>
              <a:t>Autodesk.Revit.Elements.MaterialWood</a:t>
            </a:r>
            <a:endParaRPr lang="en-GB" i="1"/>
          </a:p>
          <a:p>
            <a:pPr>
              <a:lnSpc>
                <a:spcPct val="90000"/>
              </a:lnSpc>
            </a:pPr>
            <a:r>
              <a:rPr lang="en-GB" i="1"/>
              <a:t>Autodesk.Revit.Settings.FillPatterns</a:t>
            </a:r>
          </a:p>
          <a:p>
            <a:pPr>
              <a:lnSpc>
                <a:spcPct val="90000"/>
              </a:lnSpc>
            </a:pPr>
            <a:r>
              <a:rPr lang="en-GB" i="1"/>
              <a:t>Autodesk.Revit.Settings.Materials</a:t>
            </a:r>
            <a:endParaRPr lang="en-GB"/>
          </a:p>
          <a:p>
            <a:pPr>
              <a:lnSpc>
                <a:spcPct val="90000"/>
              </a:lnSpc>
            </a:pPr>
            <a:r>
              <a:rPr lang="en-GB"/>
              <a:t>Autodesk.Revit.Creation.Application.NewFillPatternSet</a:t>
            </a:r>
          </a:p>
          <a:p>
            <a:pPr>
              <a:lnSpc>
                <a:spcPct val="90000"/>
              </a:lnSpc>
            </a:pPr>
            <a:r>
              <a:rPr lang="en-GB"/>
              <a:t>Autodesk.Revit.Creation.Application.NewColor</a:t>
            </a:r>
          </a:p>
          <a:p>
            <a:pPr>
              <a:lnSpc>
                <a:spcPct val="90000"/>
              </a:lnSpc>
            </a:pPr>
            <a:r>
              <a:rPr lang="en-GB"/>
              <a:t>Autodesk.Revit.Creation.Document.NewMaterialSet</a:t>
            </a:r>
            <a:endParaRPr lang="en-US" altLang="ja-JP"/>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CDE2F4-9236-4DFD-BF7D-F3685E8A815F}" type="slidenum">
              <a:rPr lang="ja-JP" altLang="en-US"/>
              <a:pPr/>
              <a:t>68</a:t>
            </a:fld>
            <a:endParaRPr lang="en-US" altLang="ja-JP"/>
          </a:p>
        </p:txBody>
      </p:sp>
      <p:sp>
        <p:nvSpPr>
          <p:cNvPr id="234498" name="Rectangle 2"/>
          <p:cNvSpPr>
            <a:spLocks noGrp="1" noRot="1" noChangeAspect="1" noChangeArrowheads="1" noTextEdit="1"/>
          </p:cNvSpPr>
          <p:nvPr>
            <p:ph type="sldImg"/>
          </p:nvPr>
        </p:nvSpPr>
        <p:spPr>
          <a:xfrm>
            <a:off x="1511300" y="746125"/>
            <a:ext cx="3876675" cy="2908300"/>
          </a:xfrm>
          <a:ln/>
        </p:spPr>
      </p:sp>
      <p:sp>
        <p:nvSpPr>
          <p:cNvPr id="234499" name="Rectangle 3"/>
          <p:cNvSpPr>
            <a:spLocks noGrp="1" noChangeArrowheads="1"/>
          </p:cNvSpPr>
          <p:nvPr>
            <p:ph type="body" idx="1"/>
          </p:nvPr>
        </p:nvSpPr>
        <p:spPr/>
        <p:txBody>
          <a:bodyPr/>
          <a:lstStyle/>
          <a:p>
            <a:pPr>
              <a:lnSpc>
                <a:spcPct val="80000"/>
              </a:lnSpc>
            </a:pPr>
            <a:r>
              <a:rPr lang="en-US" altLang="ja-JP" sz="800" b="0"/>
              <a:t>Steps:</a:t>
            </a:r>
          </a:p>
          <a:p>
            <a:pPr>
              <a:lnSpc>
                <a:spcPct val="80000"/>
              </a:lnSpc>
            </a:pPr>
            <a:endParaRPr lang="en-US" altLang="ja-JP" sz="800" b="0"/>
          </a:p>
          <a:p>
            <a:pPr>
              <a:lnSpc>
                <a:spcPct val="80000"/>
              </a:lnSpc>
            </a:pPr>
            <a:r>
              <a:rPr lang="en-US" altLang="ja-JP" sz="800" b="0"/>
              <a:t>0. Create a structure element such as a column.</a:t>
            </a:r>
          </a:p>
          <a:p>
            <a:pPr>
              <a:lnSpc>
                <a:spcPct val="80000"/>
              </a:lnSpc>
            </a:pPr>
            <a:r>
              <a:rPr lang="en-US" altLang="ja-JP" sz="800" b="0"/>
              <a:t>1. Select the structure element.</a:t>
            </a:r>
          </a:p>
          <a:p>
            <a:pPr>
              <a:lnSpc>
                <a:spcPct val="80000"/>
              </a:lnSpc>
            </a:pPr>
            <a:r>
              <a:rPr lang="en-US" altLang="ja-JP" sz="800" b="0"/>
              <a:t>2. Run the external command.</a:t>
            </a:r>
          </a:p>
          <a:p>
            <a:pPr>
              <a:lnSpc>
                <a:spcPct val="80000"/>
              </a:lnSpc>
            </a:pPr>
            <a:r>
              <a:rPr lang="en-US" altLang="ja-JP" sz="800" b="0"/>
              <a:t>3. All available materials in the current project will be listed out in a form.</a:t>
            </a:r>
          </a:p>
          <a:p>
            <a:pPr>
              <a:lnSpc>
                <a:spcPct val="80000"/>
              </a:lnSpc>
            </a:pPr>
            <a:r>
              <a:rPr lang="en-US" altLang="ja-JP" sz="800" b="0"/>
              <a:t>4. Choose a material other than the previous one and press OK button.</a:t>
            </a:r>
          </a:p>
          <a:p>
            <a:pPr>
              <a:lnSpc>
                <a:spcPct val="80000"/>
              </a:lnSpc>
            </a:pPr>
            <a:r>
              <a:rPr lang="en-US" altLang="ja-JP" sz="800" b="0"/>
              <a:t>5. The material of the structure element will be changed.</a:t>
            </a:r>
          </a:p>
          <a:p>
            <a:pPr>
              <a:lnSpc>
                <a:spcPct val="80000"/>
              </a:lnSpc>
            </a:pPr>
            <a:endParaRPr lang="en-US" altLang="ja-JP" sz="800" b="0"/>
          </a:p>
          <a:p>
            <a:pPr>
              <a:lnSpc>
                <a:spcPct val="80000"/>
              </a:lnSpc>
            </a:pPr>
            <a:r>
              <a:rPr lang="en-US" altLang="ja-JP" sz="800" b="0"/>
              <a:t>Note: </a:t>
            </a:r>
            <a:r>
              <a:rPr lang="en-US" altLang="zh-CN" sz="800" b="0"/>
              <a:t>Users can duplicate a concrete material which is not light weight. </a:t>
            </a:r>
            <a:endParaRPr lang="en-US" altLang="ja-JP" sz="800" b="0"/>
          </a:p>
          <a:p>
            <a:pPr>
              <a:lnSpc>
                <a:spcPct val="80000"/>
              </a:lnSpc>
            </a:pPr>
            <a:endParaRPr lang="en-GB" sz="800" b="1"/>
          </a:p>
          <a:p>
            <a:pPr>
              <a:lnSpc>
                <a:spcPct val="80000"/>
              </a:lnSpc>
            </a:pPr>
            <a:r>
              <a:rPr lang="en-GB" sz="800" b="1"/>
              <a:t>Materials:</a:t>
            </a:r>
          </a:p>
          <a:p>
            <a:pPr>
              <a:lnSpc>
                <a:spcPct val="80000"/>
              </a:lnSpc>
            </a:pPr>
            <a:r>
              <a:rPr lang="en-GB" sz="800"/>
              <a:t>Autodesk.Revit.Color</a:t>
            </a:r>
          </a:p>
          <a:p>
            <a:pPr>
              <a:lnSpc>
                <a:spcPct val="80000"/>
              </a:lnSpc>
            </a:pPr>
            <a:r>
              <a:rPr lang="en-GB" sz="800"/>
              <a:t>Autodesk.Revit.FillPatternSet</a:t>
            </a:r>
          </a:p>
          <a:p>
            <a:pPr>
              <a:lnSpc>
                <a:spcPct val="80000"/>
              </a:lnSpc>
            </a:pPr>
            <a:r>
              <a:rPr lang="en-GB" sz="800"/>
              <a:t>Autodesk.Revit.FillPatternSetIterator</a:t>
            </a:r>
          </a:p>
          <a:p>
            <a:pPr>
              <a:lnSpc>
                <a:spcPct val="80000"/>
              </a:lnSpc>
            </a:pPr>
            <a:r>
              <a:rPr lang="en-GB" sz="800"/>
              <a:t>Autodesk.Revit.MaterialSet</a:t>
            </a:r>
          </a:p>
          <a:p>
            <a:pPr>
              <a:lnSpc>
                <a:spcPct val="80000"/>
              </a:lnSpc>
            </a:pPr>
            <a:r>
              <a:rPr lang="en-GB" sz="800"/>
              <a:t>Autodesk.Revit.MaterialSetIterator</a:t>
            </a:r>
          </a:p>
          <a:p>
            <a:pPr>
              <a:lnSpc>
                <a:spcPct val="80000"/>
              </a:lnSpc>
            </a:pPr>
            <a:r>
              <a:rPr lang="en-GB" sz="800"/>
              <a:t>Autodesk.Revit.Materials</a:t>
            </a:r>
          </a:p>
          <a:p>
            <a:pPr>
              <a:lnSpc>
                <a:spcPct val="80000"/>
              </a:lnSpc>
            </a:pPr>
            <a:r>
              <a:rPr lang="en-GB" sz="800"/>
              <a:t>Autodesk.Revit.Elements.FillPattern</a:t>
            </a:r>
          </a:p>
          <a:p>
            <a:pPr>
              <a:lnSpc>
                <a:spcPct val="80000"/>
              </a:lnSpc>
            </a:pPr>
            <a:r>
              <a:rPr lang="en-GB" sz="800"/>
              <a:t>Autodesk.Revit.Elements.Material</a:t>
            </a:r>
          </a:p>
          <a:p>
            <a:pPr>
              <a:lnSpc>
                <a:spcPct val="80000"/>
              </a:lnSpc>
            </a:pPr>
            <a:r>
              <a:rPr lang="en-GB" sz="800"/>
              <a:t>Autodesk.Revit.Elements.MaterialConcrete</a:t>
            </a:r>
          </a:p>
          <a:p>
            <a:pPr>
              <a:lnSpc>
                <a:spcPct val="80000"/>
              </a:lnSpc>
            </a:pPr>
            <a:r>
              <a:rPr lang="en-GB" sz="800"/>
              <a:t>Autodesk.Revit.Elements.MaterialGeneric</a:t>
            </a:r>
          </a:p>
          <a:p>
            <a:pPr>
              <a:lnSpc>
                <a:spcPct val="80000"/>
              </a:lnSpc>
            </a:pPr>
            <a:r>
              <a:rPr lang="en-GB" sz="800"/>
              <a:t>Autodesk.Revit.Elements.MaterialOther</a:t>
            </a:r>
          </a:p>
          <a:p>
            <a:pPr>
              <a:lnSpc>
                <a:spcPct val="80000"/>
              </a:lnSpc>
            </a:pPr>
            <a:r>
              <a:rPr lang="en-GB" sz="800"/>
              <a:t>Autodesk.Revit.Elements.MaterialSteel</a:t>
            </a:r>
          </a:p>
          <a:p>
            <a:pPr>
              <a:lnSpc>
                <a:spcPct val="80000"/>
              </a:lnSpc>
            </a:pPr>
            <a:r>
              <a:rPr lang="en-GB" sz="800"/>
              <a:t>Autodesk.Revit.Elements.MaterialWood</a:t>
            </a:r>
            <a:endParaRPr lang="en-GB" sz="800" i="1"/>
          </a:p>
          <a:p>
            <a:pPr>
              <a:lnSpc>
                <a:spcPct val="80000"/>
              </a:lnSpc>
            </a:pPr>
            <a:r>
              <a:rPr lang="en-GB" sz="800" i="1"/>
              <a:t>Autodesk.Revit.Settings.FillPatterns</a:t>
            </a:r>
          </a:p>
          <a:p>
            <a:pPr>
              <a:lnSpc>
                <a:spcPct val="80000"/>
              </a:lnSpc>
            </a:pPr>
            <a:r>
              <a:rPr lang="en-GB" sz="800" i="1"/>
              <a:t>Autodesk.Revit.Settings.Materials</a:t>
            </a:r>
            <a:endParaRPr lang="en-GB" sz="800"/>
          </a:p>
          <a:p>
            <a:pPr>
              <a:lnSpc>
                <a:spcPct val="80000"/>
              </a:lnSpc>
            </a:pPr>
            <a:r>
              <a:rPr lang="en-GB" sz="800"/>
              <a:t>Autodesk.Revit.Creation.Application.NewFillPatternSet</a:t>
            </a:r>
          </a:p>
          <a:p>
            <a:pPr>
              <a:lnSpc>
                <a:spcPct val="80000"/>
              </a:lnSpc>
            </a:pPr>
            <a:r>
              <a:rPr lang="en-GB" sz="800"/>
              <a:t>Autodesk.Revit.Creation.Application.NewColor</a:t>
            </a:r>
          </a:p>
          <a:p>
            <a:pPr>
              <a:lnSpc>
                <a:spcPct val="80000"/>
              </a:lnSpc>
            </a:pPr>
            <a:r>
              <a:rPr lang="en-GB" sz="800"/>
              <a:t>Autodesk.Revit.Creation.Document.NewMaterialSet</a:t>
            </a:r>
            <a:endParaRPr lang="en-US" altLang="ja-JP" sz="8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CB41D8-E5E0-4866-8A49-68BC671171AC}" type="slidenum">
              <a:rPr lang="ja-JP" altLang="en-US"/>
              <a:pPr/>
              <a:t>69</a:t>
            </a:fld>
            <a:endParaRPr lang="en-US" altLang="ja-JP"/>
          </a:p>
        </p:txBody>
      </p:sp>
      <p:sp>
        <p:nvSpPr>
          <p:cNvPr id="244738" name="Rectangle 2"/>
          <p:cNvSpPr>
            <a:spLocks noGrp="1" noRot="1" noChangeAspect="1" noChangeArrowheads="1" noTextEdit="1"/>
          </p:cNvSpPr>
          <p:nvPr>
            <p:ph type="sldImg"/>
          </p:nvPr>
        </p:nvSpPr>
        <p:spPr>
          <a:xfrm>
            <a:off x="1511300" y="746125"/>
            <a:ext cx="3876675" cy="2908300"/>
          </a:xfrm>
          <a:ln/>
        </p:spPr>
      </p:sp>
      <p:sp>
        <p:nvSpPr>
          <p:cNvPr id="244739" name="Rectangle 3"/>
          <p:cNvSpPr>
            <a:spLocks noGrp="1" noChangeArrowheads="1"/>
          </p:cNvSpPr>
          <p:nvPr>
            <p:ph type="body" idx="1"/>
          </p:nvPr>
        </p:nvSpPr>
        <p:spPr/>
        <p:txBody>
          <a:bodyPr/>
          <a:lstStyle/>
          <a:p>
            <a:r>
              <a:rPr lang="en-US" altLang="ja-JP" b="0"/>
              <a:t>Steps:</a:t>
            </a:r>
          </a:p>
          <a:p>
            <a:endParaRPr lang="en-US" altLang="ja-JP" b="0"/>
          </a:p>
          <a:p>
            <a:r>
              <a:rPr lang="en-US" altLang="ja-JP" b="0"/>
              <a:t>1. Select a structure element such as a beam.</a:t>
            </a:r>
          </a:p>
          <a:p>
            <a:r>
              <a:rPr lang="en-US" altLang="ja-JP" b="0"/>
              <a:t>2. Run the external command.</a:t>
            </a:r>
          </a:p>
          <a:p>
            <a:r>
              <a:rPr lang="en-US" altLang="ja-JP" b="0"/>
              <a:t>3. All Display Views are listed out. Detail Level can be chosen; Physical Model and Analytical Model can be switched.</a:t>
            </a:r>
          </a:p>
          <a:p>
            <a:endParaRPr lang="ja-JP" altLang="en-US" b="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C1363E-BDB1-4804-A325-AB7FD5DB9727}" type="slidenum">
              <a:rPr lang="ja-JP" altLang="en-US"/>
              <a:pPr/>
              <a:t>71</a:t>
            </a:fld>
            <a:endParaRPr lang="en-US" altLang="ja-JP"/>
          </a:p>
        </p:txBody>
      </p:sp>
      <p:sp>
        <p:nvSpPr>
          <p:cNvPr id="272386" name="Rectangle 2"/>
          <p:cNvSpPr>
            <a:spLocks noGrp="1" noRot="1" noChangeAspect="1" noChangeArrowheads="1" noTextEdit="1"/>
          </p:cNvSpPr>
          <p:nvPr>
            <p:ph type="sldImg"/>
          </p:nvPr>
        </p:nvSpPr>
        <p:spPr>
          <a:xfrm>
            <a:off x="1511300" y="746125"/>
            <a:ext cx="3876675" cy="2908300"/>
          </a:xfrm>
          <a:ln/>
        </p:spPr>
      </p:sp>
      <p:sp>
        <p:nvSpPr>
          <p:cNvPr id="272387"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7</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972AA3-26D2-46D3-99A4-662AC25D820D}" type="slidenum">
              <a:rPr lang="ja-JP" altLang="en-US"/>
              <a:pPr/>
              <a:t>72</a:t>
            </a:fld>
            <a:endParaRPr lang="en-US" altLang="ja-JP"/>
          </a:p>
        </p:txBody>
      </p:sp>
      <p:sp>
        <p:nvSpPr>
          <p:cNvPr id="274434" name="Rectangle 2"/>
          <p:cNvSpPr>
            <a:spLocks noGrp="1" noRot="1" noChangeAspect="1" noChangeArrowheads="1" noTextEdit="1"/>
          </p:cNvSpPr>
          <p:nvPr>
            <p:ph type="sldImg"/>
          </p:nvPr>
        </p:nvSpPr>
        <p:spPr>
          <a:xfrm>
            <a:off x="1511300" y="746125"/>
            <a:ext cx="3876675" cy="2908300"/>
          </a:xfrm>
          <a:ln/>
        </p:spPr>
      </p:sp>
      <p:sp>
        <p:nvSpPr>
          <p:cNvPr id="274435"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0AAAB8-BF98-4A06-8954-E1FD1EE7763A}" type="slidenum">
              <a:rPr lang="ja-JP" altLang="en-US"/>
              <a:pPr/>
              <a:t>73</a:t>
            </a:fld>
            <a:endParaRPr lang="en-US" altLang="ja-JP"/>
          </a:p>
        </p:txBody>
      </p:sp>
      <p:sp>
        <p:nvSpPr>
          <p:cNvPr id="276482" name="Rectangle 2"/>
          <p:cNvSpPr>
            <a:spLocks noGrp="1" noRot="1" noChangeAspect="1" noChangeArrowheads="1" noTextEdit="1"/>
          </p:cNvSpPr>
          <p:nvPr>
            <p:ph type="sldImg"/>
          </p:nvPr>
        </p:nvSpPr>
        <p:spPr>
          <a:xfrm>
            <a:off x="1511300" y="746125"/>
            <a:ext cx="3876675" cy="2908300"/>
          </a:xfrm>
          <a:ln/>
        </p:spPr>
      </p:sp>
      <p:sp>
        <p:nvSpPr>
          <p:cNvPr id="276483" name="Rectangle 3"/>
          <p:cNvSpPr>
            <a:spLocks noGrp="1" noChangeArrowheads="1"/>
          </p:cNvSpPr>
          <p:nvPr>
            <p:ph type="body" idx="1"/>
          </p:nvPr>
        </p:nvSpPr>
        <p:spPr/>
        <p:txBody>
          <a:bodyPr/>
          <a:lstStyle/>
          <a:p>
            <a:pPr marL="0" lvl="1"/>
            <a:r>
              <a:rPr lang="en-GB" b="1"/>
              <a:t>Improved handling of units </a:t>
            </a:r>
            <a:endParaRPr lang="en-US"/>
          </a:p>
          <a:p>
            <a:r>
              <a:rPr lang="en-GB"/>
              <a:t>Shelter the user from the internal Revit database units</a:t>
            </a:r>
            <a:r>
              <a:rPr lang="en-US" altLang="ja-JP"/>
              <a:t> </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endParaRPr lang="en-US" altLang="ja-JP"/>
          </a:p>
          <a:p>
            <a:endParaRPr lang="en-GB" b="1"/>
          </a:p>
          <a:p>
            <a:r>
              <a:rPr lang="en-GB" b="1"/>
              <a:t>Units:</a:t>
            </a:r>
          </a:p>
          <a:p>
            <a:r>
              <a:rPr lang="en-GB"/>
              <a:t>Autodesk.Revit.Document.DisplayUnitSystem</a:t>
            </a:r>
            <a:endParaRPr lang="en-GB" i="1"/>
          </a:p>
          <a:p>
            <a:r>
              <a:rPr lang="en-GB" i="1"/>
              <a:t>Autodesk.Revit.Parameter.DisplayUnitType</a:t>
            </a:r>
          </a:p>
          <a:p>
            <a:r>
              <a:rPr lang="en-GB" i="1"/>
              <a:t>Autodesk.Revit.Parameter.AsValueString</a:t>
            </a:r>
            <a:endParaRPr lang="en-US" altLang="ja-JP" i="1"/>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74</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75</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226428" indent="-226428"/>
            <a:r>
              <a:rPr lang="en-US" altLang="zh-CN" smtClean="0"/>
              <a:t>Note:</a:t>
            </a:r>
          </a:p>
          <a:p>
            <a:pPr marL="226428" indent="-226428"/>
            <a:endParaRPr lang="en-US" altLang="zh-CN" smtClean="0"/>
          </a:p>
          <a:p>
            <a:pPr marL="226428" indent="-226428">
              <a:buFontTx/>
              <a:buAutoNum type="arabicPeriod"/>
            </a:pPr>
            <a:r>
              <a:rPr lang="en-US" altLang="zh-CN" smtClean="0"/>
              <a:t>Please do not forget to use the latest version of the APIAppStartup sample. Its beta version is INCOMPLETE!</a:t>
            </a:r>
          </a:p>
          <a:p>
            <a:pPr marL="226428" indent="-226428">
              <a:buFontTx/>
              <a:buAutoNum type="arabicPeriod"/>
            </a:pPr>
            <a:r>
              <a:rPr lang="en-US" altLang="zh-CN" smtClean="0"/>
              <a:t>It works with both Architecture and Structure.</a:t>
            </a:r>
          </a:p>
          <a:p>
            <a:pPr marL="226428" indent="-226428">
              <a:buFontTx/>
              <a:buAutoNum type="arabicPeriod"/>
            </a:pPr>
            <a:endParaRPr lang="en-US" altLang="zh-CN" smtClean="0"/>
          </a:p>
          <a:p>
            <a:pPr marL="226428" indent="-226428">
              <a:buFontTx/>
              <a:buChar char="•"/>
            </a:pPr>
            <a:r>
              <a:rPr lang="en-US" altLang="zh-CN" sz="1800" smtClean="0"/>
              <a:t>In the callback of the IExternalApplication.OnStartup() event, displays a splash screen.</a:t>
            </a:r>
          </a:p>
          <a:p>
            <a:pPr marL="226428" indent="-226428">
              <a:buFontTx/>
              <a:buChar char="•"/>
            </a:pPr>
            <a:r>
              <a:rPr lang="en-US" altLang="zh-CN" sz="1800" smtClean="0"/>
              <a:t>In the callback of the IExternalApplication.OnShutdown() event, displays a dialog box.</a:t>
            </a:r>
            <a:endParaRPr lang="en-US" sz="1800" noProof="1" smtClean="0">
              <a:ea typeface="SimSun" pitchFamily="2" charset="-122"/>
            </a:endParaRPr>
          </a:p>
          <a:p>
            <a:pPr marL="226428" indent="-226428"/>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F609B66C-AD61-4383-8111-5D614A0F6EE8}" type="slidenum">
              <a:rPr lang="en-US" smtClean="0"/>
              <a:pPr/>
              <a:t>76</a:t>
            </a:fld>
            <a:endParaRPr lang="en-US" smtClean="0"/>
          </a:p>
        </p:txBody>
      </p:sp>
      <p:sp>
        <p:nvSpPr>
          <p:cNvPr id="259075" name="Rectangle 2"/>
          <p:cNvSpPr>
            <a:spLocks noGrp="1" noRot="1" noChangeAspect="1" noChangeArrowheads="1" noTextEdit="1"/>
          </p:cNvSpPr>
          <p:nvPr>
            <p:ph type="sldImg"/>
          </p:nvPr>
        </p:nvSpPr>
        <p:spPr>
          <a:xfrm>
            <a:off x="1511300" y="746125"/>
            <a:ext cx="3876675" cy="2908300"/>
          </a:xfrm>
          <a:ln/>
        </p:spPr>
      </p:sp>
      <p:sp>
        <p:nvSpPr>
          <p:cNvPr id="259076" name="Rectangle 3"/>
          <p:cNvSpPr>
            <a:spLocks noGrp="1" noChangeArrowheads="1"/>
          </p:cNvSpPr>
          <p:nvPr>
            <p:ph type="body" idx="1"/>
          </p:nvPr>
        </p:nvSpPr>
        <p:spPr>
          <a:noFill/>
          <a:ln/>
        </p:spPr>
        <p:txBody>
          <a:bodyPr/>
          <a:lstStyle/>
          <a:p>
            <a:pPr eaLnBrk="1" hangingPunct="1"/>
            <a:r>
              <a:rPr lang="en-US" altLang="zh-CN" smtClean="0"/>
              <a:t>Steps:</a:t>
            </a:r>
          </a:p>
          <a:p>
            <a:pPr eaLnBrk="1" hangingPunct="1"/>
            <a:endParaRPr lang="en-US" altLang="zh-CN" smtClean="0"/>
          </a:p>
          <a:p>
            <a:pPr eaLnBrk="1" hangingPunct="1"/>
            <a:r>
              <a:rPr lang="en-US" altLang="zh-CN" smtClean="0"/>
              <a:t>1. Make sure the sample is registered as an external application. For example:</a:t>
            </a:r>
          </a:p>
          <a:p>
            <a:pPr eaLnBrk="1" hangingPunct="1"/>
            <a:r>
              <a:rPr lang="en-US" altLang="zh-CN" smtClean="0"/>
              <a:t>[ExternalApplications]</a:t>
            </a:r>
          </a:p>
          <a:p>
            <a:pPr eaLnBrk="1" hangingPunct="1"/>
            <a:r>
              <a:rPr lang="en-US" altLang="zh-CN" smtClean="0"/>
              <a:t>EACount=1</a:t>
            </a:r>
          </a:p>
          <a:p>
            <a:pPr eaLnBrk="1" hangingPunct="1"/>
            <a:r>
              <a:rPr lang="en-US" altLang="zh-CN" smtClean="0"/>
              <a:t>EAClassName1=APIAppStartup.AppSample</a:t>
            </a:r>
          </a:p>
          <a:p>
            <a:pPr eaLnBrk="1" hangingPunct="1"/>
            <a:r>
              <a:rPr lang="en-US" altLang="zh-CN" smtClean="0"/>
              <a:t>EAAssembly1=C:\Revit\SDK\Samples\APIAppStartup\bin\Debug\APIAppStartup.dll</a:t>
            </a:r>
          </a:p>
          <a:p>
            <a:pPr eaLnBrk="1" hangingPunct="1"/>
            <a:endParaRPr lang="en-US" altLang="zh-CN" smtClean="0"/>
          </a:p>
          <a:p>
            <a:pPr eaLnBrk="1" hangingPunct="1"/>
            <a:r>
              <a:rPr lang="en-US" altLang="zh-CN" smtClean="0"/>
              <a:t>2. Launch Revit 2008. Notice the splash screen will show up.</a:t>
            </a:r>
          </a:p>
          <a:p>
            <a:pPr eaLnBrk="1" hangingPunct="1"/>
            <a:endParaRPr lang="en-US" altLang="zh-CN" smtClean="0"/>
          </a:p>
          <a:p>
            <a:pPr eaLnBrk="1" hangingPunct="1"/>
            <a:r>
              <a:rPr lang="en-US" altLang="zh-CN" smtClean="0"/>
              <a:t>3. Quit Revit. Notice the dialog will show up.</a:t>
            </a:r>
          </a:p>
          <a:p>
            <a:pPr eaLnBrk="1" hangingPunct="1"/>
            <a:endParaRPr lang="en-US" altLang="zh-CN" smtClean="0"/>
          </a:p>
          <a:p>
            <a:pPr eaLnBrk="1" hangingPunct="1"/>
            <a:r>
              <a:rPr lang="en-US" altLang="zh-CN" smtClean="0"/>
              <a:t>4. Click OK to exit.</a:t>
            </a:r>
          </a:p>
          <a:p>
            <a:pPr eaLnBrk="1" hangingPunct="1"/>
            <a:endParaRPr lang="en-US" altLang="zh-CN" smtClean="0"/>
          </a:p>
          <a:p>
            <a:pPr eaLnBrk="1" hangingPunct="1"/>
            <a:endParaRPr lang="en-US" altLang="zh-CN" smtClean="0"/>
          </a:p>
          <a:p>
            <a:pPr eaLnBrk="1" hangingPunct="1"/>
            <a:endParaRPr lang="en-US" altLang="zh-CN" smtClean="0"/>
          </a:p>
          <a:p>
            <a:pPr eaLnBrk="1" hangingPunct="1"/>
            <a:endParaRPr lang="en-US" altLang="zh-CN"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FF68CD76-C93B-4EF5-AE42-AD5A21EB9038}" type="slidenum">
              <a:rPr lang="en-US" smtClean="0"/>
              <a:pPr/>
              <a:t>77</a:t>
            </a:fld>
            <a:endParaRPr lang="en-US" smtClean="0"/>
          </a:p>
        </p:txBody>
      </p:sp>
      <p:sp>
        <p:nvSpPr>
          <p:cNvPr id="260099" name="Rectangle 2"/>
          <p:cNvSpPr>
            <a:spLocks noGrp="1" noRot="1" noChangeAspect="1" noChangeArrowheads="1" noTextEdit="1"/>
          </p:cNvSpPr>
          <p:nvPr>
            <p:ph type="sldImg"/>
          </p:nvPr>
        </p:nvSpPr>
        <p:spPr>
          <a:xfrm>
            <a:off x="1511300" y="746125"/>
            <a:ext cx="3876675" cy="2908300"/>
          </a:xfrm>
          <a:ln/>
        </p:spPr>
      </p:sp>
      <p:sp>
        <p:nvSpPr>
          <p:cNvPr id="260100" name="Rectangle 3"/>
          <p:cNvSpPr>
            <a:spLocks noGrp="1" noChangeArrowheads="1"/>
          </p:cNvSpPr>
          <p:nvPr>
            <p:ph type="body" idx="1"/>
          </p:nvPr>
        </p:nvSpPr>
        <p:spPr>
          <a:noFill/>
          <a:ln/>
        </p:spPr>
        <p:txBody>
          <a:bodyPr/>
          <a:lstStyle/>
          <a:p>
            <a:pPr marL="226428" indent="-226428"/>
            <a:r>
              <a:rPr lang="en-US" altLang="zh-CN" sz="1000" smtClean="0"/>
              <a:t>The sample creates one custom top level menu and one sub-menu when Revit application starts up and uses this sub menu to show or hide a modeless window which displays the Revit application object events’ history log.</a:t>
            </a:r>
          </a:p>
          <a:p>
            <a:pPr marL="226428" indent="-226428"/>
            <a:r>
              <a:rPr lang="en-US" altLang="zh-CN" sz="1000" smtClean="0"/>
              <a:t>This sample will subscribe to Application’s document open, close, save and save as events.</a:t>
            </a:r>
          </a:p>
          <a:p>
            <a:pPr marL="226428" indent="-226428"/>
            <a:r>
              <a:rPr lang="en-US" altLang="zh-CN" sz="1000" smtClean="0"/>
              <a:t>This sample lists document’s opened, closed, saved or saved as information in a modeless window when the document is opened, closed, saved or saved as.</a:t>
            </a:r>
          </a:p>
          <a:p>
            <a:pPr marL="226428" indent="-226428"/>
            <a:r>
              <a:rPr lang="en-US" altLang="zh-CN" sz="1000" smtClean="0"/>
              <a:t>This sample creates a custom top level menu named "MyCustomTopMenu". And below this top menu a menu named "Track Revit Application Events" is created too to show and hide the modeless window.</a:t>
            </a:r>
          </a:p>
          <a:p>
            <a:pPr marL="226428" indent="-226428"/>
            <a:r>
              <a:rPr lang="en-US" altLang="zh-CN" sz="1000" smtClean="0"/>
              <a:t>Implementations:</a:t>
            </a:r>
          </a:p>
          <a:p>
            <a:pPr marL="226428" indent="-226428"/>
            <a:r>
              <a:rPr lang="en-US" altLang="zh-CN" sz="1000" smtClean="0"/>
              <a:t>The class which answers for adding custom menus must implement IExternalApplication interface. And the custom menus should be created in OnStartup method.</a:t>
            </a:r>
          </a:p>
          <a:p>
            <a:pPr marL="226428" indent="-226428"/>
            <a:r>
              <a:rPr lang="en-US" altLang="zh-CN" sz="1000" smtClean="0"/>
              <a:t>Application.CreateTopMenu method and MenuItem.Append method can be used to create custom menu.</a:t>
            </a:r>
          </a:p>
          <a:p>
            <a:pPr marL="226428" indent="-226428"/>
            <a:r>
              <a:rPr lang="en-US" altLang="zh-CN" sz="1000" smtClean="0"/>
              <a:t>OnDocumentOpened, OnDocumentClosed,OnDocumentSaved and OnDocumentSavedAs event handlers of Application class can be used to subscribe to relevant events.</a:t>
            </a:r>
            <a:endParaRPr lang="zh-CN" altLang="en-US" sz="100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A99F581A-2F54-44CE-96A9-6AA99532C4E6}" type="slidenum">
              <a:rPr lang="en-US" smtClean="0"/>
              <a:pPr/>
              <a:t>78</a:t>
            </a:fld>
            <a:endParaRPr lang="en-US" smtClean="0"/>
          </a:p>
        </p:txBody>
      </p:sp>
      <p:sp>
        <p:nvSpPr>
          <p:cNvPr id="261123" name="Rectangle 2"/>
          <p:cNvSpPr>
            <a:spLocks noGrp="1" noRot="1" noChangeAspect="1" noChangeArrowheads="1" noTextEdit="1"/>
          </p:cNvSpPr>
          <p:nvPr>
            <p:ph type="sldImg"/>
          </p:nvPr>
        </p:nvSpPr>
        <p:spPr>
          <a:xfrm>
            <a:off x="1511300" y="746125"/>
            <a:ext cx="3876675" cy="2908300"/>
          </a:xfrm>
          <a:ln/>
        </p:spPr>
      </p:sp>
      <p:sp>
        <p:nvSpPr>
          <p:cNvPr id="261124" name="Rectangle 3"/>
          <p:cNvSpPr>
            <a:spLocks noGrp="1" noChangeArrowheads="1"/>
          </p:cNvSpPr>
          <p:nvPr>
            <p:ph type="body" idx="1"/>
          </p:nvPr>
        </p:nvSpPr>
        <p:spPr>
          <a:noFill/>
          <a:ln/>
        </p:spPr>
        <p:txBody>
          <a:bodyPr/>
          <a:lstStyle/>
          <a:p>
            <a:pPr marL="226428" indent="-226428"/>
            <a:r>
              <a:rPr lang="en-US" altLang="ja-JP" smtClean="0"/>
              <a:t>This sample provide</a:t>
            </a:r>
            <a:r>
              <a:rPr lang="en-US" altLang="zh-CN" smtClean="0"/>
              <a:t>s</a:t>
            </a:r>
            <a:r>
              <a:rPr lang="en-US" altLang="ja-JP" smtClean="0"/>
              <a:t> the following functionalit</a:t>
            </a:r>
            <a:r>
              <a:rPr lang="en-US" altLang="zh-CN" smtClean="0"/>
              <a:t>ies</a:t>
            </a:r>
            <a:r>
              <a:rPr lang="en-US" altLang="ja-JP" smtClean="0"/>
              <a:t>:</a:t>
            </a:r>
          </a:p>
          <a:p>
            <a:pPr marL="226428" indent="-226428"/>
            <a:endParaRPr lang="en-US" altLang="ja-JP" smtClean="0"/>
          </a:p>
          <a:p>
            <a:pPr marL="226428" indent="-226428"/>
            <a:r>
              <a:rPr lang="en-US" altLang="ja-JP" smtClean="0"/>
              <a:t>Add a </a:t>
            </a:r>
            <a:r>
              <a:rPr lang="en-US" altLang="zh-CN" smtClean="0"/>
              <a:t>c</a:t>
            </a:r>
            <a:r>
              <a:rPr lang="en-US" altLang="ja-JP" smtClean="0"/>
              <a:t>ustom </a:t>
            </a:r>
            <a:r>
              <a:rPr lang="en-US" altLang="zh-CN" smtClean="0"/>
              <a:t>t</a:t>
            </a:r>
            <a:r>
              <a:rPr lang="en-US" altLang="ja-JP" smtClean="0"/>
              <a:t>oolbar with </a:t>
            </a:r>
            <a:r>
              <a:rPr lang="en-US" altLang="zh-CN" smtClean="0"/>
              <a:t>three</a:t>
            </a:r>
            <a:r>
              <a:rPr lang="en-US" altLang="ja-JP" smtClean="0"/>
              <a:t> buttons into Revit</a:t>
            </a:r>
            <a:r>
              <a:rPr lang="en-US" altLang="zh-CN" smtClean="0"/>
              <a:t> and Use </a:t>
            </a:r>
            <a:r>
              <a:rPr lang="en-US" altLang="ja-JP" smtClean="0"/>
              <a:t>Application.NewToolbar()</a:t>
            </a:r>
            <a:r>
              <a:rPr lang="en-US" altLang="zh-CN" smtClean="0"/>
              <a:t> to create the Toolbar via API.</a:t>
            </a:r>
            <a:r>
              <a:rPr lang="en-US" altLang="ja-JP" smtClean="0"/>
              <a:t> </a:t>
            </a:r>
          </a:p>
          <a:p>
            <a:pPr marL="226428" indent="-226428"/>
            <a:r>
              <a:rPr lang="en-US" altLang="ja-JP" smtClean="0"/>
              <a:t>Between the second button and the third button there is a separator.</a:t>
            </a:r>
          </a:p>
          <a:p>
            <a:pPr marL="226428" indent="-226428"/>
            <a:r>
              <a:rPr lang="en-US" altLang="ja-JP" smtClean="0"/>
              <a:t>Every button should have a corresponding command to execute. The command should implement the interface of IExternalCommand.</a:t>
            </a:r>
          </a:p>
          <a:p>
            <a:pPr marL="226428" indent="-226428"/>
            <a:r>
              <a:rPr lang="en-US" altLang="ja-JP" smtClean="0"/>
              <a:t>The first button will create a wall. Use Toolbar.AddItem(MenuItem) to add this button .</a:t>
            </a:r>
          </a:p>
          <a:p>
            <a:pPr marL="226428" indent="-226428"/>
            <a:r>
              <a:rPr lang="en-US" altLang="ja-JP" smtClean="0"/>
              <a:t>The second button will delete all walls in current project. Use Toolbar.AddItem(String, String) to add this button .</a:t>
            </a:r>
          </a:p>
          <a:p>
            <a:pPr marL="226428" indent="-226428"/>
            <a:r>
              <a:rPr lang="en-US" altLang="ja-JP" smtClean="0"/>
              <a:t>The third button will pop up a dialog box and show some information about Customer Toolbar.</a:t>
            </a:r>
          </a:p>
          <a:p>
            <a:pPr marL="226428" indent="-226428"/>
            <a:r>
              <a:rPr lang="en-US" altLang="ja-JP" smtClean="0"/>
              <a:t>There are two types of ToolbarItem, the third button has image only and the others two have both image and text.</a:t>
            </a:r>
          </a:p>
          <a:p>
            <a:pPr marL="226428" indent="-226428"/>
            <a:r>
              <a:rPr lang="en-US" altLang="ja-JP" smtClean="0"/>
              <a:t>Every button has a ToolTip when mouse on it.</a:t>
            </a:r>
          </a:p>
          <a:p>
            <a:pPr marL="226428" indent="-226428"/>
            <a:r>
              <a:rPr lang="en-US" altLang="ja-JP" smtClean="0"/>
              <a:t>Every button has a tip in Revit status bar to describe the button usage when it gets focus.</a:t>
            </a:r>
          </a:p>
          <a:p>
            <a:pPr marL="226428" indent="-226428"/>
            <a:endParaRPr lang="en-US" altLang="ja-JP" smtClean="0"/>
          </a:p>
          <a:p>
            <a:pPr marL="226428" indent="-226428"/>
            <a:r>
              <a:rPr lang="en-US" altLang="ja-JP" smtClean="0"/>
              <a:t>Implementation Notes</a:t>
            </a:r>
          </a:p>
          <a:p>
            <a:pPr marL="226428" indent="-226428"/>
            <a:endParaRPr lang="en-US" altLang="ja-JP" smtClean="0"/>
          </a:p>
          <a:p>
            <a:pPr marL="226428" indent="-226428"/>
            <a:r>
              <a:rPr lang="en-US" altLang="ja-JP" smtClean="0"/>
              <a:t>The command, which will be executed when the ToolbarItem button is clicked, should derive from IExternalCommand.</a:t>
            </a:r>
          </a:p>
          <a:p>
            <a:pPr marL="226428" indent="-226428"/>
            <a:r>
              <a:rPr lang="en-US" altLang="ja-JP" smtClean="0"/>
              <a:t>The Toolbar can be created via API: Application.NewToolbar().</a:t>
            </a:r>
          </a:p>
          <a:p>
            <a:pPr marL="226428" indent="-226428"/>
            <a:r>
              <a:rPr lang="en-US" altLang="ja-JP" smtClean="0"/>
              <a:t>The ToolbarItem button can be added via API: Toobar.AddItem(MenuItem) or Toobar.AddItem(String, String).</a:t>
            </a:r>
          </a:p>
          <a:p>
            <a:pPr marL="226428" indent="-226428"/>
            <a:r>
              <a:rPr lang="en-US" altLang="ja-JP" smtClean="0"/>
              <a:t>The separator is a ToolbarItem too, we can use AddItem(nullptr) to create this separator; or we can set the ToolbarItem’s ToolbarItemType property with ToolbarItemType::BtnSeparator.</a:t>
            </a:r>
          </a:p>
          <a:p>
            <a:pPr marL="226428" indent="-226428"/>
            <a:r>
              <a:rPr lang="en-US" altLang="ja-JP" smtClean="0"/>
              <a:t>The Image property of toolbar will affect the image of each ToolbarItem. Besides, the ImageIndex of toolbar will affect the image of ToolbarItem too.</a:t>
            </a:r>
          </a:p>
          <a:p>
            <a:pPr marL="226428" indent="-226428"/>
            <a:r>
              <a:rPr lang="en-US" altLang="ja-JP" smtClean="0"/>
              <a:t>ToolbarItem.ToolTip can set the tip when mouse move on the ToolbarItem button.</a:t>
            </a:r>
          </a:p>
          <a:p>
            <a:pPr marL="226428" indent="-226428"/>
            <a:r>
              <a:rPr lang="en-US" altLang="ja-JP" smtClean="0"/>
              <a:t>ToolbarItem.StatusbarTip can set the tip in Revit status bar when the ToolbarItem button gets focus </a:t>
            </a:r>
            <a:endParaRPr lang="en-US" altLang="zh-CN" smtClean="0">
              <a:ea typeface="ＭＳ Ｐゴシック" pitchFamily="34"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02029FE4-DFDA-4F68-9F23-D676B9E61B42}" type="slidenum">
              <a:rPr lang="en-US" smtClean="0"/>
              <a:pPr/>
              <a:t>79</a:t>
            </a:fld>
            <a:endParaRPr lang="en-US" smtClean="0"/>
          </a:p>
        </p:txBody>
      </p:sp>
      <p:sp>
        <p:nvSpPr>
          <p:cNvPr id="262147" name="Rectangle 2"/>
          <p:cNvSpPr>
            <a:spLocks noGrp="1" noRot="1" noChangeAspect="1" noChangeArrowheads="1" noTextEdit="1"/>
          </p:cNvSpPr>
          <p:nvPr>
            <p:ph type="sldImg"/>
          </p:nvPr>
        </p:nvSpPr>
        <p:spPr>
          <a:xfrm>
            <a:off x="919163" y="746125"/>
            <a:ext cx="4967287" cy="3725863"/>
          </a:xfrm>
          <a:ln/>
        </p:spPr>
      </p:sp>
      <p:sp>
        <p:nvSpPr>
          <p:cNvPr id="262148" name="Rectangle 3"/>
          <p:cNvSpPr>
            <a:spLocks noGrp="1" noChangeArrowheads="1"/>
          </p:cNvSpPr>
          <p:nvPr>
            <p:ph type="body" idx="1"/>
          </p:nvPr>
        </p:nvSpPr>
        <p:spPr>
          <a:xfrm>
            <a:off x="680874" y="4721530"/>
            <a:ext cx="5443867" cy="4471675"/>
          </a:xfrm>
          <a:noFill/>
          <a:ln/>
        </p:spPr>
        <p:txBody>
          <a:bodyPr/>
          <a:lstStyle/>
          <a:p>
            <a:pPr marL="226428" indent="-226428"/>
            <a:r>
              <a:rPr lang="en-US" altLang="zh-CN" smtClean="0"/>
              <a:t>This sample demonstrates three main features:</a:t>
            </a:r>
          </a:p>
          <a:p>
            <a:pPr marL="226428" indent="-226428"/>
            <a:r>
              <a:rPr lang="en-US" altLang="zh-CN" smtClean="0"/>
              <a:t>How to get all rooms in a specified level.</a:t>
            </a:r>
          </a:p>
          <a:p>
            <a:pPr marL="226428" indent="-226428"/>
            <a:r>
              <a:rPr lang="en-US" altLang="zh-CN" smtClean="0"/>
              <a:t>How to get all room tags in current document.</a:t>
            </a:r>
          </a:p>
          <a:p>
            <a:pPr marL="226428" indent="-226428"/>
            <a:r>
              <a:rPr lang="en-US" altLang="zh-CN" smtClean="0"/>
              <a:t>How to create new room tags with specified room tag type to auto tag all rooms in a specified level.</a:t>
            </a:r>
          </a:p>
          <a:p>
            <a:pPr marL="226428" indent="-226428"/>
            <a:r>
              <a:rPr lang="en-US" altLang="ja-JP" smtClean="0"/>
              <a:t>Add these lines to revit.ini file.</a:t>
            </a:r>
          </a:p>
          <a:p>
            <a:pPr marL="226428" indent="-226428"/>
            <a:r>
              <a:rPr lang="en-US" altLang="ja-JP" smtClean="0"/>
              <a:t>[ExternalCommands]</a:t>
            </a:r>
          </a:p>
          <a:p>
            <a:pPr marL="226428" indent="-226428"/>
            <a:r>
              <a:rPr lang="en-US" altLang="ja-JP" smtClean="0"/>
              <a:t>ECCount= 1</a:t>
            </a:r>
          </a:p>
          <a:p>
            <a:pPr marL="226428" indent="-226428"/>
            <a:r>
              <a:rPr lang="en-US" altLang="ja-JP" smtClean="0"/>
              <a:t>ECName1= Rooms Tag</a:t>
            </a:r>
          </a:p>
          <a:p>
            <a:pPr marL="226428" indent="-226428"/>
            <a:r>
              <a:rPr lang="en-US" altLang="ja-JP" smtClean="0"/>
              <a:t>ECClassName1= Revit.SDK.Samples.RoomsTag.CS.Command</a:t>
            </a:r>
          </a:p>
          <a:p>
            <a:pPr marL="226428" indent="-226428"/>
            <a:r>
              <a:rPr lang="en-US" altLang="ja-JP" smtClean="0"/>
              <a:t>ECAssembly1= RoomsTag.dll</a:t>
            </a:r>
          </a:p>
          <a:p>
            <a:pPr marL="226428" indent="-226428"/>
            <a:r>
              <a:rPr lang="en-US" altLang="ja-JP" smtClean="0"/>
              <a:t>ECDescription1= Auto tag all rooms in a specified level.</a:t>
            </a:r>
          </a:p>
          <a:p>
            <a:pPr marL="226428" indent="-226428"/>
            <a:endParaRPr lang="en-US" altLang="zh-CN" smtClean="0"/>
          </a:p>
          <a:p>
            <a:pPr marL="226428" indent="-226428"/>
            <a:r>
              <a:rPr lang="en-US" altLang="ja-JP" b="1" smtClean="0"/>
              <a:t>Steps:</a:t>
            </a:r>
            <a:r>
              <a:rPr lang="en-US" altLang="ja-JP" smtClean="0"/>
              <a:t> </a:t>
            </a:r>
          </a:p>
          <a:p>
            <a:pPr marL="226428" indent="-226428"/>
            <a:r>
              <a:rPr lang="en-US" altLang="ja-JP" smtClean="0"/>
              <a:t>Draw some rooms in different levels.</a:t>
            </a:r>
          </a:p>
          <a:p>
            <a:pPr marL="226428" indent="-226428"/>
            <a:r>
              <a:rPr lang="en-US" altLang="ja-JP" smtClean="0"/>
              <a:t>Run this command.</a:t>
            </a:r>
          </a:p>
          <a:p>
            <a:pPr marL="226428" indent="-226428"/>
            <a:r>
              <a:rPr lang="en-US" altLang="ja-JP" smtClean="0"/>
              <a:t>A dialog will be shown to display all the levels that have rooms, all the room tag types, all rooms in the selected level and the count of room tags of each type.</a:t>
            </a:r>
          </a:p>
          <a:p>
            <a:pPr marL="226428" indent="-226428"/>
            <a:r>
              <a:rPr lang="en-US" altLang="ja-JP" smtClean="0"/>
              <a:t>Select a level and a room tag type. Click the "Auto Tag All" to auto tag the rooms in the level.</a:t>
            </a:r>
          </a:p>
          <a:p>
            <a:pPr marL="226428" indent="-226428"/>
            <a:r>
              <a:rPr lang="en-US" altLang="ja-JP" smtClean="0"/>
              <a:t>Click "OK" button to accept the new created room tags or click "Cancel" button to abort them.</a:t>
            </a:r>
            <a:endParaRPr lang="en-US" altLang="zh-CN"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A6E0284-48CB-4DBB-8A04-776D2EEE6175}" type="slidenum">
              <a:rPr lang="en-US" smtClean="0"/>
              <a:pPr/>
              <a:t>80</a:t>
            </a:fld>
            <a:endParaRPr lang="en-US" smtClean="0"/>
          </a:p>
        </p:txBody>
      </p:sp>
      <p:sp>
        <p:nvSpPr>
          <p:cNvPr id="264195" name="Rectangle 2"/>
          <p:cNvSpPr>
            <a:spLocks noGrp="1" noRot="1" noChangeAspect="1" noChangeArrowheads="1" noTextEdit="1"/>
          </p:cNvSpPr>
          <p:nvPr>
            <p:ph type="sldImg"/>
          </p:nvPr>
        </p:nvSpPr>
        <p:spPr>
          <a:xfrm>
            <a:off x="1511300" y="746125"/>
            <a:ext cx="3876675" cy="2908300"/>
          </a:xfrm>
          <a:ln/>
        </p:spPr>
      </p:sp>
      <p:sp>
        <p:nvSpPr>
          <p:cNvPr id="264196" name="Rectangle 3"/>
          <p:cNvSpPr>
            <a:spLocks noGrp="1" noChangeArrowheads="1"/>
          </p:cNvSpPr>
          <p:nvPr>
            <p:ph type="body" idx="1"/>
          </p:nvPr>
        </p:nvSpPr>
        <p:spPr>
          <a:noFill/>
          <a:ln/>
        </p:spPr>
        <p:txBody>
          <a:bodyPr/>
          <a:lstStyle/>
          <a:p>
            <a:pPr marL="226428" indent="-226428"/>
            <a:r>
              <a:rPr lang="en-US" altLang="zh-CN" smtClean="0"/>
              <a:t>This sample uses Autodesk.Revit.Elements.GenericForm, Blend and View classes mostly to get the blend family from selected solid blend mass, to retrieve the vertex connect edges and sketches of blend, to display the vertex connect information in form.</a:t>
            </a:r>
          </a:p>
          <a:p>
            <a:pPr marL="226428" indent="-226428"/>
            <a:r>
              <a:rPr lang="en-US" altLang="zh-CN" smtClean="0"/>
              <a:t>The blend object can be retrieved from FamilyInstance.Symbol.Family.SolidForms.</a:t>
            </a:r>
          </a:p>
          <a:p>
            <a:pPr marL="226428" indent="-226428"/>
            <a:r>
              <a:rPr lang="en-US" altLang="zh-CN" smtClean="0"/>
              <a:t>Top sketch and bottom sketch can be retrieved from Blend.TopSketch and Blend.BottomSketch properties.</a:t>
            </a:r>
          </a:p>
          <a:p>
            <a:pPr marL="226428" indent="-226428"/>
            <a:r>
              <a:rPr lang="en-US" altLang="zh-CN" smtClean="0"/>
              <a:t>Blend.FirstEnd and Blend.SencondEnd can be used to get Z coordinate values of bottom sketch and top sketch.</a:t>
            </a:r>
          </a:p>
          <a:p>
            <a:pPr marL="226428" indent="-226428"/>
            <a:r>
              <a:rPr lang="en-US" altLang="zh-CN" smtClean="0"/>
              <a:t>The Geometry.Element can be retrieved from Blend.get_Geometry(Geometry.Options).</a:t>
            </a:r>
          </a:p>
          <a:p>
            <a:pPr marL="226428" indent="-226428"/>
            <a:r>
              <a:rPr lang="en-US" altLang="zh-CN" smtClean="0"/>
              <a:t>GeometryObjectArray can be retrieved from Gometry.Element.Objects.</a:t>
            </a:r>
          </a:p>
          <a:p>
            <a:pPr marL="226428" indent="-226428"/>
            <a:r>
              <a:rPr lang="en-US" altLang="zh-CN" smtClean="0"/>
              <a:t>Geometry.Solid can be retrieved from Geometry.GeometryObject.</a:t>
            </a:r>
          </a:p>
          <a:p>
            <a:pPr marL="226428" indent="-226428"/>
            <a:r>
              <a:rPr lang="en-US" altLang="zh-CN" smtClean="0"/>
              <a:t>Geometry.Edge objects can be retrieved from Geometry.Solid.Edges.</a:t>
            </a:r>
          </a:p>
          <a:p>
            <a:pPr marL="226428" indent="-226428"/>
            <a:r>
              <a:rPr lang="en-US" altLang="zh-CN" smtClean="0"/>
              <a:t>To get projection matrix of current view, use properties RightDirection, UpDirection, ViewDirection of View and method Inverse of Transform.</a:t>
            </a:r>
          </a:p>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 = 1</a:t>
            </a:r>
          </a:p>
          <a:p>
            <a:pPr marL="226428" indent="-226428"/>
            <a:r>
              <a:rPr lang="en-US" altLang="zh-CN" smtClean="0"/>
              <a:t>ECName1 = Blend Vertices and Vertex Connection Table</a:t>
            </a:r>
          </a:p>
          <a:p>
            <a:pPr marL="226428" indent="-226428"/>
            <a:r>
              <a:rPr lang="en-US" altLang="zh-CN" smtClean="0"/>
              <a:t>ECClassName1 = Revit.SDK.Samples.BlendVertexConnectTable.CS.Command</a:t>
            </a:r>
          </a:p>
          <a:p>
            <a:pPr marL="226428" indent="-226428"/>
            <a:r>
              <a:rPr lang="en-US" altLang="zh-CN" smtClean="0"/>
              <a:t>ECAssembly1 = </a:t>
            </a:r>
            <a:r>
              <a:rPr lang="en-US" noProof="1" smtClean="0"/>
              <a:t>C:\Revit\SDK\Samples\BlendVertexConnectTable\bin\Debug\BlendVertexConnectTable.dll</a:t>
            </a:r>
            <a:endParaRPr lang="en-US" altLang="zh-CN" smtClean="0"/>
          </a:p>
          <a:p>
            <a:pPr marL="226428" indent="-226428"/>
            <a:r>
              <a:rPr lang="en-US" altLang="zh-CN" smtClean="0"/>
              <a:t>ECDescription1 = Get Blend Vertices and Vertex Connection Table.</a:t>
            </a:r>
          </a:p>
          <a:p>
            <a:pPr marL="226428" indent="-226428"/>
            <a:endParaRPr lang="en-US" altLang="zh-CN" smtClean="0"/>
          </a:p>
          <a:p>
            <a:pPr marL="226428" indent="-226428"/>
            <a:r>
              <a:rPr lang="en-US" altLang="zh-CN" smtClean="0"/>
              <a:t>Draw a solid blend form mass (Revit Structure 2008 User's Guide &gt; Creating Your Own Components (Families) &gt; Family Editor &gt; Solid Geometry Tools &gt; Creating Solid Blends).</a:t>
            </a:r>
          </a:p>
          <a:p>
            <a:pPr marL="226428" indent="-226428"/>
            <a:r>
              <a:rPr lang="en-US" altLang="zh-CN" smtClean="0"/>
              <a:t>Select the mass, and then run the command.</a:t>
            </a:r>
          </a:p>
          <a:p>
            <a:pPr marL="226428" indent="-226428"/>
            <a:r>
              <a:rPr lang="en-US" altLang="zh-CN" smtClean="0"/>
              <a:t>In the popped up form the PictureBox control paints the vertex connect edges of blend in blue color, paints all edges of sketch in black color, marks the top and bottom vertexes with "Tn" and "Bn" strings; the DataGridView control shows the vertex connect information.</a:t>
            </a:r>
          </a:p>
          <a:p>
            <a:pPr marL="226428" indent="-226428"/>
            <a:r>
              <a:rPr lang="en-US" altLang="zh-CN" smtClean="0"/>
              <a:t>User can reorder the DataGridView columns to see the connection information in different orders.</a:t>
            </a:r>
          </a:p>
          <a:p>
            <a:pPr marL="226428" indent="-226428"/>
            <a:endParaRPr lang="en-US" altLang="zh-CN"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CDA33941-8342-48B4-BD5E-8E4BAD99B33A}" type="slidenum">
              <a:rPr lang="en-US" smtClean="0"/>
              <a:pPr/>
              <a:t>81</a:t>
            </a:fld>
            <a:endParaRPr lang="en-US" smtClean="0"/>
          </a:p>
        </p:txBody>
      </p:sp>
      <p:sp>
        <p:nvSpPr>
          <p:cNvPr id="266243" name="Rectangle 2"/>
          <p:cNvSpPr>
            <a:spLocks noGrp="1" noRot="1" noChangeAspect="1" noChangeArrowheads="1" noTextEdit="1"/>
          </p:cNvSpPr>
          <p:nvPr>
            <p:ph type="sldImg"/>
          </p:nvPr>
        </p:nvSpPr>
        <p:spPr>
          <a:xfrm>
            <a:off x="919163" y="746125"/>
            <a:ext cx="4967287" cy="3725863"/>
          </a:xfrm>
          <a:ln/>
        </p:spPr>
      </p:sp>
      <p:sp>
        <p:nvSpPr>
          <p:cNvPr id="266244" name="Rectangle 3"/>
          <p:cNvSpPr>
            <a:spLocks noGrp="1" noChangeArrowheads="1"/>
          </p:cNvSpPr>
          <p:nvPr>
            <p:ph type="body" idx="1"/>
          </p:nvPr>
        </p:nvSpPr>
        <p:spPr>
          <a:xfrm>
            <a:off x="680874" y="4721530"/>
            <a:ext cx="5443867" cy="4471675"/>
          </a:xfrm>
          <a:noFill/>
          <a:ln/>
        </p:spPr>
        <p:txBody>
          <a:bodyPr/>
          <a:lstStyle/>
          <a:p>
            <a:pPr eaLnBrk="1" hangingPunct="1"/>
            <a:r>
              <a:rPr lang="en-US" altLang="zh-CN" smtClean="0"/>
              <a:t>This sample uses FamilySymbol, FamilyInstance, LocationCurve, Arc, Ellipse and NurbSpline classes mostly to get all structural framing types and levels from Revit project, create new beam and change the curve of new beam.</a:t>
            </a:r>
          </a:p>
          <a:p>
            <a:pPr eaLnBrk="1" hangingPunct="1"/>
            <a:endParaRPr lang="en-US" altLang="zh-CN" smtClean="0"/>
          </a:p>
          <a:p>
            <a:pPr eaLnBrk="1" hangingPunct="1"/>
            <a:r>
              <a:rPr lang="en-US" altLang="zh-CN" smtClean="0"/>
              <a:t>To get all structural framing types and levels of Revit, use ActiveDocument.Elements property.</a:t>
            </a:r>
          </a:p>
          <a:p>
            <a:pPr eaLnBrk="1" hangingPunct="1"/>
            <a:r>
              <a:rPr lang="en-US" altLang="zh-CN" smtClean="0"/>
              <a:t>To get all symbols of one family, use Family.Symbols property.</a:t>
            </a:r>
          </a:p>
          <a:p>
            <a:pPr eaLnBrk="1" hangingPunct="1"/>
            <a:r>
              <a:rPr lang="en-US" altLang="zh-CN" smtClean="0"/>
              <a:t>To get category of family symbols, use FamiySybol.Category property.</a:t>
            </a:r>
          </a:p>
          <a:p>
            <a:pPr eaLnBrk="1" hangingPunct="1"/>
            <a:r>
              <a:rPr lang="en-US" altLang="zh-CN" smtClean="0"/>
              <a:t>To create arc, ellipse and nurbspline, use NewArc, NewEllipse and NewNurbSpline methods of Autodesk.Revit. Creation.Document class respectively.</a:t>
            </a:r>
          </a:p>
          <a:p>
            <a:pPr eaLnBrk="1" hangingPunct="1"/>
            <a:r>
              <a:rPr lang="en-US" altLang="zh-CN" smtClean="0"/>
              <a:t>To create new beam instance, use NewFamilyInstance method of Autodesk.Revit.Creation.Document class.</a:t>
            </a:r>
          </a:p>
          <a:p>
            <a:pPr eaLnBrk="1" hangingPunct="1"/>
            <a:r>
              <a:rPr lang="en-US" altLang="zh-CN" smtClean="0"/>
              <a:t>To get location and curve of beam, use Location property of FamilyInstance class.</a:t>
            </a:r>
          </a:p>
          <a:p>
            <a:pPr eaLnBrk="1" hangingPunct="1"/>
            <a:r>
              <a:rPr lang="en-US" altLang="zh-CN" smtClean="0"/>
              <a:t>To change the curve of beam, use Curve property of LocationCurve class.</a:t>
            </a:r>
          </a:p>
          <a:p>
            <a:pPr eaLnBrk="1" hangingPunct="1"/>
            <a:r>
              <a:rPr lang="en-US" altLang="zh-CN" smtClean="0"/>
              <a:t>Steps</a:t>
            </a:r>
          </a:p>
          <a:p>
            <a:pPr eaLnBrk="1" hangingPunct="1"/>
            <a:endParaRPr lang="en-US" altLang="zh-CN" smtClean="0"/>
          </a:p>
          <a:p>
            <a:pPr eaLnBrk="1" hangingPunct="1"/>
            <a:r>
              <a:rPr lang="en-US" altLang="zh-CN" smtClean="0"/>
              <a:t>[ExternalCommands]</a:t>
            </a:r>
          </a:p>
          <a:p>
            <a:pPr eaLnBrk="1" hangingPunct="1"/>
            <a:r>
              <a:rPr lang="en-US" altLang="zh-CN" smtClean="0"/>
              <a:t>ECCount = 1</a:t>
            </a:r>
          </a:p>
          <a:p>
            <a:pPr eaLnBrk="1" hangingPunct="1"/>
            <a:r>
              <a:rPr lang="en-US" altLang="zh-CN" smtClean="0"/>
              <a:t>ECName1 = CurvedBeam</a:t>
            </a:r>
          </a:p>
          <a:p>
            <a:pPr eaLnBrk="1" hangingPunct="1"/>
            <a:r>
              <a:rPr lang="en-US" altLang="zh-CN" smtClean="0"/>
              <a:t>ECDescription1 = Create Curved Beam...</a:t>
            </a:r>
          </a:p>
          <a:p>
            <a:pPr eaLnBrk="1" hangingPunct="1"/>
            <a:r>
              <a:rPr lang="en-US" altLang="zh-CN" smtClean="0"/>
              <a:t>ECClassName1 = Revit.SDK.Samples.CurvedBeam.CS.Command</a:t>
            </a:r>
          </a:p>
          <a:p>
            <a:pPr eaLnBrk="1" hangingPunct="1"/>
            <a:r>
              <a:rPr lang="en-US" altLang="zh-CN" smtClean="0"/>
              <a:t>ECAssembly1 = CurvedBeam.dll</a:t>
            </a:r>
          </a:p>
          <a:p>
            <a:pPr eaLnBrk="1" hangingPunct="1"/>
            <a:endParaRPr lang="en-US" altLang="zh-CN" smtClean="0"/>
          </a:p>
          <a:p>
            <a:pPr eaLnBrk="1" hangingPunct="1"/>
            <a:r>
              <a:rPr lang="en-US" altLang="zh-CN" smtClean="0"/>
              <a:t>1) Build the *.dll, edit project properties and make sure additional reference component include the RevitAPI.dll in Revit installation directory.</a:t>
            </a:r>
          </a:p>
          <a:p>
            <a:pPr eaLnBrk="1" hangingPunct="1"/>
            <a:r>
              <a:rPr lang="en-US" altLang="zh-CN" smtClean="0"/>
              <a:t>2) Paste the contents of Revit.ini into Revit.ini. Launch Revit, execute the "Curved Beam..." command.</a:t>
            </a:r>
          </a:p>
          <a:p>
            <a:pPr eaLnBrk="1" hangingPunct="1"/>
            <a:r>
              <a:rPr lang="en-US" altLang="zh-CN" smtClean="0"/>
              <a:t>3) Select the type of beam, the level. Edit the position where you want to put the curved beam. Then click button "Arc", "Partial Ellipse" or "Nurbspline" to create corresponding type of beam.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11300" y="746125"/>
            <a:ext cx="3876675" cy="2908300"/>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Before moving on to an overview and detailed discussion of the standard Revit SDK samples, let me point out a few interesting ones not included in the SDK. First and foremost, RvtMgdDbg is an absolute must-have for every serious Revit programmer. It is discussed in a separate session. We have implemented some specialised labs and samples for RME and RST which are discussed in separate sessions as well. Another more full-fledged RST linking sample is MidasLink, which is available on the ADN site.</a:t>
            </a: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RvtMgdDbg is a debugging tool which allows you to interactively explore and traverse the Revit database, explore the data attached to building elements and the relationships between them.</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smtClean="0">
                <a:solidFill>
                  <a:schemeClr val="tx1"/>
                </a:solidFill>
                <a:latin typeface="+mn-lt"/>
                <a:ea typeface="+mn-ea"/>
                <a:cs typeface="+mn-cs"/>
              </a:rPr>
              <a:t>Revit MEP 2009 provided the first MEP-specific API on the Revit platform. Before that, there were no RME-specific SDK samples. However, the generic Revit API can be used to access and modify an MEP model as well. For instance, the generic API can be used to implement an HVAC sample for calculating and resizing air terminals. </a:t>
            </a:r>
            <a:r>
              <a:rPr lang="en-GB" sz="1400" kern="1200" smtClean="0">
                <a:solidFill>
                  <a:schemeClr val="tx1"/>
                </a:solidFill>
                <a:latin typeface="+mn-lt"/>
                <a:ea typeface="+mn-ea"/>
                <a:cs typeface="+mn-cs"/>
              </a:rPr>
              <a:t>The RME-specific API added in Revit 2009 makes it possible to implement more powerful applications making use of MEP-specific data. This is demonstrated by the Revit 2009 SDK samples AddSpaceAndZone, PowerCircuit, and RoofsRooms. We also implemented a non-SDK sample to analyse and display the connection hierarchy of an electrical system.</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smtClean="0">
                <a:solidFill>
                  <a:schemeClr val="tx1"/>
                </a:solidFill>
                <a:latin typeface="+mn-lt"/>
                <a:ea typeface="+mn-ea"/>
                <a:cs typeface="+mn-cs"/>
              </a:rPr>
              <a:t>The important features of the structural API are the exposure of structural elements and their usage. Revit Structure manages a simplified analytical model for analysing the structural behaviour of the building under stress in parallel with the physical model which is of interest to architects and most other parties. In programming for Revit Structure, a developer often faces special requirements. The main areas of interest are linking the parallel analytical and physical models maintained by Revit Structure with an external analysis application, and optimising the generation of detailing drawings. A number of SDK samples are dedicated to the Revit Structure specific API and topics especially interesting in the structural domain.</a:t>
            </a: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Finally, an additional sample available for demonstrating the linking of an external analysis application with Revit Structure is provided by MidasLink. This sample is of special interest even to non-structural developers, because it constitutes a complete professional application and is in productive use. It demonstrates the element handling, export and import forms, localisation, unit handling, and also includes the complete source code for an installer.</a:t>
            </a:r>
          </a:p>
          <a:p>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10302EDE-D4D8-43A2-A7F8-D6B9F68F9891}"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FC65B31A-8BEF-4C2B-80AE-3741BEA67FD2}" type="slidenum">
              <a:rPr lang="en-US" smtClean="0"/>
              <a:pPr/>
              <a:t>82</a:t>
            </a:fld>
            <a:endParaRPr lang="en-US" smtClean="0"/>
          </a:p>
        </p:txBody>
      </p:sp>
      <p:sp>
        <p:nvSpPr>
          <p:cNvPr id="268291" name="Rectangle 2"/>
          <p:cNvSpPr>
            <a:spLocks noGrp="1" noRot="1" noChangeAspect="1" noChangeArrowheads="1" noTextEdit="1"/>
          </p:cNvSpPr>
          <p:nvPr>
            <p:ph type="sldImg"/>
          </p:nvPr>
        </p:nvSpPr>
        <p:spPr>
          <a:xfrm>
            <a:off x="1511300" y="746125"/>
            <a:ext cx="3876675" cy="2908300"/>
          </a:xfrm>
          <a:ln/>
        </p:spPr>
      </p:sp>
      <p:sp>
        <p:nvSpPr>
          <p:cNvPr id="268292" name="Rectangle 3"/>
          <p:cNvSpPr>
            <a:spLocks noGrp="1" noChangeArrowheads="1"/>
          </p:cNvSpPr>
          <p:nvPr>
            <p:ph type="body" idx="1"/>
          </p:nvPr>
        </p:nvSpPr>
        <p:spPr>
          <a:noFill/>
          <a:ln/>
        </p:spPr>
        <p:txBody>
          <a:bodyPr/>
          <a:lstStyle/>
          <a:p>
            <a:pPr marL="226428" indent="-226428"/>
            <a:r>
              <a:rPr lang="en-US" altLang="zh-CN" smtClean="0"/>
              <a:t>Functionality:</a:t>
            </a:r>
          </a:p>
          <a:p>
            <a:pPr marL="226428" indent="-226428"/>
            <a:r>
              <a:rPr lang="en-US" altLang="zh-CN" smtClean="0"/>
              <a:t>List all families in the current document, including the in-place family.</a:t>
            </a:r>
          </a:p>
          <a:p>
            <a:pPr marL="226428" indent="-226428"/>
            <a:r>
              <a:rPr lang="en-US" altLang="zh-CN" smtClean="0"/>
              <a:t>Display the profile of the selected family with different colors, black for components, gray for others, green for solid forms, and yellow for void forms.</a:t>
            </a:r>
          </a:p>
          <a:p>
            <a:pPr marL="226428" indent="-226428"/>
            <a:r>
              <a:rPr lang="en-US" altLang="zh-CN" smtClean="0"/>
              <a:t>List all parameters of the selected family.</a:t>
            </a:r>
          </a:p>
          <a:p>
            <a:pPr marL="226428" indent="-226428"/>
            <a:r>
              <a:rPr lang="en-US" altLang="zh-CN" smtClean="0"/>
              <a:t>Implementation:</a:t>
            </a:r>
          </a:p>
          <a:p>
            <a:pPr marL="226428" indent="-226428"/>
            <a:r>
              <a:rPr lang="en-US" altLang="zh-CN" smtClean="0"/>
              <a:t>All families can be retrieved from method get_Elements(Type) of class Document, it provides access to all elements of specified type within the Document.</a:t>
            </a:r>
          </a:p>
          <a:p>
            <a:pPr marL="226428" indent="-226428"/>
            <a:r>
              <a:rPr lang="en-US" altLang="zh-CN" smtClean="0"/>
              <a:t>The family profile can be retrieved from the four properties of object Family: </a:t>
            </a:r>
          </a:p>
          <a:p>
            <a:pPr marL="226428" indent="-226428"/>
            <a:r>
              <a:rPr lang="en-US" altLang="zh-CN" smtClean="0"/>
              <a:t>Components, Others, SolidForms and VoidForms.</a:t>
            </a:r>
          </a:p>
          <a:p>
            <a:pPr marL="679285" lvl="1" indent="-226428"/>
            <a:r>
              <a:rPr lang="en-US" altLang="zh-CN" smtClean="0"/>
              <a:t>Components is an element set of all components that belong to a Family.</a:t>
            </a:r>
          </a:p>
          <a:p>
            <a:pPr marL="679285" lvl="1" indent="-226428"/>
            <a:r>
              <a:rPr lang="en-US" altLang="zh-CN" smtClean="0"/>
              <a:t>Others is an element set of all other components that belong to a Family.</a:t>
            </a:r>
          </a:p>
          <a:p>
            <a:pPr marL="679285" lvl="1" indent="-226428"/>
            <a:r>
              <a:rPr lang="en-US" altLang="zh-CN" smtClean="0"/>
              <a:t>SolidForms is a generic form set of all solid forms that belong to a Family.</a:t>
            </a:r>
          </a:p>
          <a:p>
            <a:pPr marL="679285" lvl="1" indent="-226428"/>
            <a:r>
              <a:rPr lang="en-US" altLang="zh-CN" smtClean="0"/>
              <a:t>VoidForms is s generic form set of all void forms that belong to a Family.</a:t>
            </a:r>
          </a:p>
          <a:p>
            <a:pPr marL="226428" indent="-226428"/>
            <a:r>
              <a:rPr lang="en-US" altLang="zh-CN" smtClean="0"/>
              <a:t>The geometry can be retrieved from the property Geometry of object Element or object GenericForm.</a:t>
            </a:r>
          </a:p>
          <a:p>
            <a:pPr marL="226428" indent="-226428"/>
            <a:r>
              <a:rPr lang="en-US" altLang="zh-CN" smtClean="0"/>
              <a:t>The components should be transformed according to UCS.</a:t>
            </a:r>
          </a:p>
          <a:p>
            <a:pPr marL="226428" indent="-226428"/>
            <a:r>
              <a:rPr lang="en-US" altLang="zh-CN" smtClean="0"/>
              <a:t>The viewer supports pan by click and drag and rotate by shift-click and drag.</a:t>
            </a:r>
            <a:endParaRPr lang="en-US" altLang="ja-JP" smtClean="0">
              <a:ea typeface="SimSun" pitchFamily="2"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E9E471D7-D084-4A88-A670-D50592969CCB}" type="slidenum">
              <a:rPr lang="en-US" smtClean="0"/>
              <a:pPr/>
              <a:t>83</a:t>
            </a:fld>
            <a:endParaRPr lang="en-US" smtClean="0"/>
          </a:p>
        </p:txBody>
      </p:sp>
      <p:sp>
        <p:nvSpPr>
          <p:cNvPr id="269315" name="Rectangle 2"/>
          <p:cNvSpPr>
            <a:spLocks noGrp="1" noRot="1" noChangeAspect="1" noChangeArrowheads="1" noTextEdit="1"/>
          </p:cNvSpPr>
          <p:nvPr>
            <p:ph type="sldImg"/>
          </p:nvPr>
        </p:nvSpPr>
        <p:spPr>
          <a:xfrm>
            <a:off x="1511300" y="746125"/>
            <a:ext cx="3876675" cy="2908300"/>
          </a:xfrm>
          <a:ln/>
        </p:spPr>
      </p:sp>
      <p:sp>
        <p:nvSpPr>
          <p:cNvPr id="269316" name="Rectangle 3"/>
          <p:cNvSpPr>
            <a:spLocks noGrp="1" noChangeArrowheads="1"/>
          </p:cNvSpPr>
          <p:nvPr>
            <p:ph type="body" idx="1"/>
          </p:nvPr>
        </p:nvSpPr>
        <p:spPr>
          <a:noFill/>
          <a:ln/>
        </p:spPr>
        <p:txBody>
          <a:bodyPr/>
          <a:lstStyle/>
          <a:p>
            <a:pPr marL="226428" indent="-226428"/>
            <a:r>
              <a:rPr lang="en-US" altLang="zh-CN" smtClean="0"/>
              <a:t>This sample creates a frame.</a:t>
            </a:r>
          </a:p>
          <a:p>
            <a:pPr marL="226428" indent="-226428"/>
            <a:r>
              <a:rPr lang="en-US" altLang="zh-CN" smtClean="0"/>
              <a:t>It presents a dialog to the user asking for the following information:</a:t>
            </a:r>
          </a:p>
          <a:p>
            <a:pPr marL="679285" lvl="1" indent="-226428"/>
            <a:r>
              <a:rPr lang="en-US" altLang="zh-CN" smtClean="0"/>
              <a:t>Distance between columns</a:t>
            </a:r>
          </a:p>
          <a:p>
            <a:pPr marL="679285" lvl="1" indent="-226428"/>
            <a:r>
              <a:rPr lang="en-US" altLang="zh-CN" smtClean="0"/>
              <a:t>Number of Columns in the X direction</a:t>
            </a:r>
          </a:p>
          <a:p>
            <a:pPr marL="679285" lvl="1" indent="-226428"/>
            <a:r>
              <a:rPr lang="en-US" altLang="zh-CN" smtClean="0"/>
              <a:t>Number of Columns in the Y direction</a:t>
            </a:r>
          </a:p>
          <a:p>
            <a:pPr marL="679285" lvl="1" indent="-226428"/>
            <a:r>
              <a:rPr lang="en-US" altLang="zh-CN" smtClean="0"/>
              <a:t>The type of the columns</a:t>
            </a:r>
          </a:p>
          <a:p>
            <a:pPr marL="679285" lvl="1" indent="-226428"/>
            <a:r>
              <a:rPr lang="en-US" altLang="zh-CN" smtClean="0"/>
              <a:t>The type of the beams</a:t>
            </a:r>
          </a:p>
          <a:p>
            <a:pPr marL="679285" lvl="1" indent="-226428"/>
            <a:r>
              <a:rPr lang="en-US" altLang="zh-CN" smtClean="0"/>
              <a:t>The type of the braces</a:t>
            </a:r>
          </a:p>
          <a:p>
            <a:pPr marL="679285" lvl="1" indent="-226428"/>
            <a:r>
              <a:rPr lang="en-US" altLang="zh-CN" smtClean="0"/>
              <a:t>Number of Floors</a:t>
            </a:r>
          </a:p>
          <a:p>
            <a:pPr marL="226428" indent="-226428"/>
            <a:r>
              <a:rPr lang="en-US" altLang="zh-CN" smtClean="0"/>
              <a:t>The codes should verify that the number of floors is not more than the number of levels since columns will be inserted from the level below to the level above. For example if the number of floors requested is 3, then there must be 4 levels and the columns will go from Level 1 to 2, Level 2 to 3 and Level 3 to 4. If there are not enough levels tell the user the number of levels that must be added and exit the command with a failure.</a:t>
            </a:r>
          </a:p>
          <a:p>
            <a:pPr marL="226428" indent="-226428"/>
            <a:r>
              <a:rPr lang="en-US" altLang="zh-CN" smtClean="0"/>
              <a:t>Starting with the lowest level and progressing to higher levels, insert columns with the specified type into the project programmatically in an array format based on the number of columns specified in the X and Y directions with the correct specified distance between them. Do this for each floor specified.</a:t>
            </a:r>
          </a:p>
          <a:p>
            <a:pPr marL="226428" indent="-226428"/>
            <a:r>
              <a:rPr lang="en-US" altLang="zh-CN" smtClean="0"/>
              <a:t>Insert beams of the specified type between the tops of each adjacent column in the X and Y direction to form a square grid of beams. Beams are not needed between diagonal columns.</a:t>
            </a:r>
          </a:p>
          <a:p>
            <a:pPr marL="226428" indent="-226428"/>
            <a:r>
              <a:rPr lang="en-US" altLang="zh-CN" smtClean="0"/>
              <a:t>Insert braces of the specified type between the mid point of each column and the mid point of each adjoining beam.</a:t>
            </a:r>
          </a:p>
          <a:p>
            <a:pPr marL="226428" indent="-226428"/>
            <a:r>
              <a:rPr lang="en-US" altLang="zh-CN" smtClean="0"/>
              <a:t>User can create a new concrete element type through duplicating specified type. The work flow is as follows:</a:t>
            </a:r>
          </a:p>
          <a:p>
            <a:pPr marL="679285" lvl="1" indent="-226428"/>
            <a:r>
              <a:rPr lang="en-US" altLang="zh-CN" smtClean="0"/>
              <a:t>Press the Duplicate button in the dialog;</a:t>
            </a:r>
          </a:p>
          <a:p>
            <a:pPr marL="679285" lvl="1" indent="-226428"/>
            <a:r>
              <a:rPr lang="en-US" altLang="zh-CN" smtClean="0"/>
              <a:t>Change name of column’s type and press OK;</a:t>
            </a:r>
          </a:p>
          <a:p>
            <a:pPr marL="679285" lvl="1" indent="-226428"/>
            <a:r>
              <a:rPr lang="en-US" altLang="zh-CN" smtClean="0"/>
              <a:t>Change value for b and h of section in another dialog and press OK;</a:t>
            </a:r>
          </a:p>
          <a:p>
            <a:pPr marL="679285" lvl="1" indent="-226428"/>
            <a:r>
              <a:rPr lang="en-US" altLang="zh-CN" smtClean="0"/>
              <a:t>Similar steps can be followed for concrete/wood beams and braces.</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2458B4CF-8967-4955-BAA3-FA330C400D4E}" type="slidenum">
              <a:rPr lang="en-US" smtClean="0"/>
              <a:pPr/>
              <a:t>84</a:t>
            </a:fld>
            <a:endParaRPr lang="en-US" smtClean="0"/>
          </a:p>
        </p:txBody>
      </p:sp>
      <p:sp>
        <p:nvSpPr>
          <p:cNvPr id="270339" name="Rectangle 2"/>
          <p:cNvSpPr>
            <a:spLocks noGrp="1" noRot="1" noChangeAspect="1" noChangeArrowheads="1" noTextEdit="1"/>
          </p:cNvSpPr>
          <p:nvPr>
            <p:ph type="sldImg"/>
          </p:nvPr>
        </p:nvSpPr>
        <p:spPr>
          <a:xfrm>
            <a:off x="1511300" y="746125"/>
            <a:ext cx="3876675" cy="2908300"/>
          </a:xfrm>
          <a:ln/>
        </p:spPr>
      </p:sp>
      <p:sp>
        <p:nvSpPr>
          <p:cNvPr id="270340" name="Rectangle 3"/>
          <p:cNvSpPr>
            <a:spLocks noGrp="1" noChangeArrowheads="1"/>
          </p:cNvSpPr>
          <p:nvPr>
            <p:ph type="body" idx="1"/>
          </p:nvPr>
        </p:nvSpPr>
        <p:spPr>
          <a:noFill/>
          <a:ln/>
        </p:spPr>
        <p:txBody>
          <a:bodyPr/>
          <a:lstStyle/>
          <a:p>
            <a:pPr marL="679285" lvl="1" indent="-226428">
              <a:lnSpc>
                <a:spcPct val="80000"/>
              </a:lnSpc>
            </a:pPr>
            <a:r>
              <a:rPr lang="en-GB" sz="800" noProof="1" smtClean="0"/>
              <a:t> //parameter : DWGExportOptions dwgExportOptions</a:t>
            </a:r>
          </a:p>
          <a:p>
            <a:pPr marL="679285" lvl="1" indent="-226428">
              <a:lnSpc>
                <a:spcPct val="80000"/>
              </a:lnSpc>
            </a:pPr>
            <a:r>
              <a:rPr lang="en-GB" sz="800" noProof="1" smtClean="0"/>
              <a:t>            DWGExportOptions dwgExportOptions = new DWGExportOptions();</a:t>
            </a:r>
          </a:p>
          <a:p>
            <a:pPr marL="679285" lvl="1" indent="-226428">
              <a:lnSpc>
                <a:spcPct val="80000"/>
              </a:lnSpc>
            </a:pPr>
            <a:r>
              <a:rPr lang="en-GB" sz="800" noProof="1" smtClean="0"/>
              <a:t>            dwgExportOptions.ExportingAreas = m_exportOptionsData.ExportAreas;</a:t>
            </a:r>
          </a:p>
          <a:p>
            <a:pPr marL="679285" lvl="1" indent="-226428">
              <a:lnSpc>
                <a:spcPct val="80000"/>
              </a:lnSpc>
            </a:pPr>
            <a:r>
              <a:rPr lang="en-GB" sz="800" noProof="1" smtClean="0"/>
              <a:t>            dwgExportOptions.ExportOfSolids = m_exportOptionsData.ExportSolid;</a:t>
            </a:r>
          </a:p>
          <a:p>
            <a:pPr marL="679285" lvl="1" indent="-226428">
              <a:lnSpc>
                <a:spcPct val="80000"/>
              </a:lnSpc>
            </a:pPr>
            <a:r>
              <a:rPr lang="en-GB" sz="800" noProof="1" smtClean="0"/>
              <a:t>            dwgExportOptions.FileVersion = m_exportFileVersion;</a:t>
            </a:r>
          </a:p>
          <a:p>
            <a:pPr marL="679285" lvl="1" indent="-226428">
              <a:lnSpc>
                <a:spcPct val="80000"/>
              </a:lnSpc>
            </a:pPr>
            <a:r>
              <a:rPr lang="en-GB" sz="800" noProof="1" smtClean="0"/>
              <a:t>            dwgExportOptions.LayerMapping = m_exportOptionsData.ExportLayerMapping;</a:t>
            </a:r>
          </a:p>
          <a:p>
            <a:pPr marL="679285" lvl="1" indent="-226428">
              <a:lnSpc>
                <a:spcPct val="80000"/>
              </a:lnSpc>
            </a:pPr>
            <a:r>
              <a:rPr lang="en-GB" sz="800" noProof="1" smtClean="0"/>
              <a:t>            dwgExportOptions.LineScaling = m_exportOptionsData.ExportLineScaling;</a:t>
            </a:r>
          </a:p>
          <a:p>
            <a:pPr marL="679285" lvl="1" indent="-226428">
              <a:lnSpc>
                <a:spcPct val="80000"/>
              </a:lnSpc>
            </a:pPr>
            <a:r>
              <a:rPr lang="en-GB" sz="800" noProof="1" smtClean="0"/>
              <a:t>            dwgExportOptions.MergedViews = m_exportMergeFiles;</a:t>
            </a:r>
          </a:p>
          <a:p>
            <a:pPr marL="679285" lvl="1" indent="-226428">
              <a:lnSpc>
                <a:spcPct val="80000"/>
              </a:lnSpc>
            </a:pPr>
            <a:r>
              <a:rPr lang="en-GB" sz="800" noProof="1" smtClean="0"/>
              <a:t>            dwgExportOptions.PropOverrides = m_exportOptionsData.ExportLayersAndProperties;</a:t>
            </a:r>
          </a:p>
          <a:p>
            <a:pPr marL="679285" lvl="1" indent="-226428">
              <a:lnSpc>
                <a:spcPct val="80000"/>
              </a:lnSpc>
            </a:pPr>
            <a:r>
              <a:rPr lang="en-GB" sz="800" noProof="1" smtClean="0"/>
              <a:t>            dwgExportOptions.SharedCoords = m_exportOptionsData.ExportCoorSystem;</a:t>
            </a:r>
          </a:p>
          <a:p>
            <a:pPr marL="679285" lvl="1" indent="-226428">
              <a:lnSpc>
                <a:spcPct val="80000"/>
              </a:lnSpc>
            </a:pPr>
            <a:r>
              <a:rPr lang="en-GB" sz="800" noProof="1" smtClean="0"/>
              <a:t>            dwgExportOptions.TargetUnit = m_exportOptionsData.ExportUnit;</a:t>
            </a:r>
          </a:p>
          <a:p>
            <a:pPr marL="226428" indent="-226428">
              <a:lnSpc>
                <a:spcPct val="80000"/>
              </a:lnSpc>
            </a:pPr>
            <a:endParaRPr lang="en-US" altLang="zh-CN" sz="800" smtClean="0"/>
          </a:p>
          <a:p>
            <a:pPr marL="226428" indent="-226428">
              <a:lnSpc>
                <a:spcPct val="80000"/>
              </a:lnSpc>
            </a:pPr>
            <a:endParaRPr lang="en-US" altLang="zh-CN" sz="800" smtClean="0"/>
          </a:p>
          <a:p>
            <a:pPr marL="226428" indent="-226428">
              <a:lnSpc>
                <a:spcPct val="80000"/>
              </a:lnSpc>
            </a:pPr>
            <a:r>
              <a:rPr lang="en-US" sz="800" noProof="1" smtClean="0"/>
              <a:t> //parameter: DWGImportOptions</a:t>
            </a:r>
          </a:p>
          <a:p>
            <a:pPr marL="226428" indent="-226428">
              <a:lnSpc>
                <a:spcPct val="80000"/>
              </a:lnSpc>
            </a:pPr>
            <a:r>
              <a:rPr lang="en-US" sz="800" noProof="1" smtClean="0"/>
              <a:t>            DWGImportOptions dwgImportOption = new DWGImportOptions();</a:t>
            </a:r>
          </a:p>
          <a:p>
            <a:pPr marL="226428" indent="-226428">
              <a:lnSpc>
                <a:spcPct val="80000"/>
              </a:lnSpc>
            </a:pPr>
            <a:r>
              <a:rPr lang="en-US" sz="800" noProof="1" smtClean="0"/>
              <a:t>            dwgImportOption.ColorMode = m_importColorMode;</a:t>
            </a:r>
          </a:p>
          <a:p>
            <a:pPr marL="226428" indent="-226428">
              <a:lnSpc>
                <a:spcPct val="80000"/>
              </a:lnSpc>
            </a:pPr>
            <a:r>
              <a:rPr lang="en-US" sz="800" noProof="1" smtClean="0"/>
              <a:t>            dwgImportOption.CustomScale = m_importCustomScale;</a:t>
            </a:r>
          </a:p>
          <a:p>
            <a:pPr marL="226428" indent="-226428">
              <a:lnSpc>
                <a:spcPct val="80000"/>
              </a:lnSpc>
            </a:pPr>
            <a:r>
              <a:rPr lang="en-US" sz="800" noProof="1" smtClean="0"/>
              <a:t>            dwgImportOption.OrientToView = m_importOrientToView;</a:t>
            </a:r>
          </a:p>
          <a:p>
            <a:pPr marL="226428" indent="-226428">
              <a:lnSpc>
                <a:spcPct val="80000"/>
              </a:lnSpc>
            </a:pPr>
            <a:r>
              <a:rPr lang="en-US" sz="800" noProof="1" smtClean="0"/>
              <a:t>            dwgImportOption.Placement = m_importPlacement;</a:t>
            </a:r>
          </a:p>
          <a:p>
            <a:pPr marL="226428" indent="-226428">
              <a:lnSpc>
                <a:spcPct val="80000"/>
              </a:lnSpc>
            </a:pPr>
            <a:r>
              <a:rPr lang="en-US" sz="800" noProof="1" smtClean="0"/>
              <a:t>            dwgImportOption.ThisViewOnly = m_importThisViewOnly;</a:t>
            </a:r>
          </a:p>
          <a:p>
            <a:pPr marL="226428" indent="-226428">
              <a:lnSpc>
                <a:spcPct val="80000"/>
              </a:lnSpc>
            </a:pPr>
            <a:r>
              <a:rPr lang="en-US" sz="800" noProof="1" smtClean="0"/>
              <a:t>            dwgImportOption.Unit = m_importUnit;</a:t>
            </a:r>
          </a:p>
          <a:p>
            <a:pPr marL="226428" indent="-226428">
              <a:lnSpc>
                <a:spcPct val="80000"/>
              </a:lnSpc>
            </a:pPr>
            <a:r>
              <a:rPr lang="en-US" sz="800" noProof="1" smtClean="0"/>
              <a:t>            dwgImportOption.View = m_importView;</a:t>
            </a:r>
          </a:p>
          <a:p>
            <a:pPr marL="226428" indent="-226428">
              <a:lnSpc>
                <a:spcPct val="80000"/>
              </a:lnSpc>
            </a:pPr>
            <a:r>
              <a:rPr lang="en-US" sz="800" noProof="1" smtClean="0"/>
              <a:t>            dwgImportOption.VisibleLayersOnly = m_importVisibleLayersOnly;</a:t>
            </a:r>
          </a:p>
          <a:p>
            <a:pPr marL="226428" indent="-226428">
              <a:lnSpc>
                <a:spcPct val="80000"/>
              </a:lnSpc>
            </a:pPr>
            <a:endParaRPr lang="en-US" sz="800" noProof="1" smtClean="0"/>
          </a:p>
          <a:p>
            <a:pPr marL="226428" indent="-226428">
              <a:lnSpc>
                <a:spcPct val="80000"/>
              </a:lnSpc>
            </a:pPr>
            <a:r>
              <a:rPr lang="en-US" sz="800" noProof="1" smtClean="0"/>
              <a:t>            //parameter: Element</a:t>
            </a:r>
          </a:p>
          <a:p>
            <a:pPr marL="226428" indent="-226428">
              <a:lnSpc>
                <a:spcPct val="80000"/>
              </a:lnSpc>
            </a:pPr>
            <a:r>
              <a:rPr lang="en-US" sz="800" noProof="1" smtClean="0"/>
              <a:t>            Element element = new Element();</a:t>
            </a:r>
          </a:p>
          <a:p>
            <a:pPr marL="226428" indent="-226428">
              <a:lnSpc>
                <a:spcPct val="80000"/>
              </a:lnSpc>
            </a:pPr>
            <a:endParaRPr lang="en-US" altLang="zh-CN" sz="800" smtClean="0"/>
          </a:p>
          <a:p>
            <a:pPr marL="226428" indent="-226428">
              <a:lnSpc>
                <a:spcPct val="80000"/>
              </a:lnSpc>
            </a:pPr>
            <a:r>
              <a:rPr lang="en-US" altLang="zh-CN" sz="800" smtClean="0"/>
              <a:t>In terms of the last parameter of the function Import, we don’t have to care much about it. And, we do not have to create a new element prior calling an Import method. We can simply pass a variable of Element type and it could be a nullptr. It is just a way if giving you back the element that was just imported. For example, say you import an image, since the import method does give you no scaling nor rotating option, if you happen to need such things you would have to do that manually after the image is imported. </a:t>
            </a:r>
            <a:endParaRPr lang="en-US" sz="800" noProof="1"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F863B85D-797C-42B2-991A-264694741619}" type="slidenum">
              <a:rPr lang="en-US" smtClean="0"/>
              <a:pPr/>
              <a:t>85</a:t>
            </a:fld>
            <a:endParaRPr lang="en-US" smtClean="0"/>
          </a:p>
        </p:txBody>
      </p:sp>
      <p:sp>
        <p:nvSpPr>
          <p:cNvPr id="271363" name="Rectangle 2"/>
          <p:cNvSpPr>
            <a:spLocks noGrp="1" noRot="1" noChangeAspect="1" noChangeArrowheads="1" noTextEdit="1"/>
          </p:cNvSpPr>
          <p:nvPr>
            <p:ph type="sldImg"/>
          </p:nvPr>
        </p:nvSpPr>
        <p:spPr>
          <a:xfrm>
            <a:off x="1511300" y="746125"/>
            <a:ext cx="3876675" cy="2908300"/>
          </a:xfrm>
          <a:ln/>
        </p:spPr>
      </p:sp>
      <p:sp>
        <p:nvSpPr>
          <p:cNvPr id="271364" name="Rectangle 3"/>
          <p:cNvSpPr>
            <a:spLocks noGrp="1" noChangeArrowheads="1"/>
          </p:cNvSpPr>
          <p:nvPr>
            <p:ph type="body" idx="1"/>
          </p:nvPr>
        </p:nvSpPr>
        <p:spPr>
          <a:noFill/>
          <a:ln/>
        </p:spPr>
        <p:txBody>
          <a:bodyPr/>
          <a:lstStyle/>
          <a:p>
            <a:pPr eaLnBrk="1" hangingPunct="1"/>
            <a:r>
              <a:rPr lang="en-US" altLang="ja-JP" b="1" smtClean="0"/>
              <a:t>Description:</a:t>
            </a:r>
            <a:r>
              <a:rPr lang="en-US" altLang="ja-JP" smtClean="0"/>
              <a:t> </a:t>
            </a:r>
          </a:p>
          <a:p>
            <a:pPr eaLnBrk="1" hangingPunct="1"/>
            <a:r>
              <a:rPr lang="en-US" altLang="ja-JP" smtClean="0"/>
              <a:t>Iterate through the selection, picking out family instances that have a 3D analytical model.</a:t>
            </a:r>
          </a:p>
          <a:p>
            <a:pPr eaLnBrk="1" hangingPunct="1"/>
            <a:r>
              <a:rPr lang="en-US" altLang="ja-JP" smtClean="0"/>
              <a:t>Output family instance information.</a:t>
            </a:r>
          </a:p>
          <a:p>
            <a:pPr eaLnBrk="1" hangingPunct="1"/>
            <a:r>
              <a:rPr lang="en-US" altLang="ja-JP" smtClean="0"/>
              <a:t>Family name (use FamilyInstance.Symbol.Family.Name).</a:t>
            </a:r>
          </a:p>
          <a:p>
            <a:pPr eaLnBrk="1" hangingPunct="1"/>
            <a:r>
              <a:rPr lang="en-US" altLang="ja-JP" smtClean="0"/>
              <a:t>Family Symbol name (use FamilyInstance.Symbol.Name).</a:t>
            </a:r>
          </a:p>
          <a:p>
            <a:pPr eaLnBrk="1" hangingPunct="1"/>
            <a:r>
              <a:rPr lang="en-US" altLang="ja-JP" smtClean="0"/>
              <a:t>Family Instance name (use FamilyInstance.Name)</a:t>
            </a:r>
          </a:p>
          <a:p>
            <a:pPr eaLnBrk="1" hangingPunct="1"/>
            <a:r>
              <a:rPr lang="en-US" altLang="ja-JP" smtClean="0"/>
              <a:t>Use FamilyInstance.AnalyticalModel property to access the analytical model and judge if the type is AnalyticalModel3D. And output the curve of this AnalyticalModel3D.</a:t>
            </a:r>
            <a:endParaRPr lang="en-US" altLang="ja-JP" b="1" smtClean="0"/>
          </a:p>
          <a:p>
            <a:pPr eaLnBrk="1" hangingPunct="1"/>
            <a:r>
              <a:rPr lang="en-US" altLang="ja-JP" b="1" smtClean="0"/>
              <a:t>Instructions:</a:t>
            </a:r>
            <a:r>
              <a:rPr lang="en-US" altLang="ja-JP" smtClean="0"/>
              <a:t> </a:t>
            </a:r>
          </a:p>
          <a:p>
            <a:pPr eaLnBrk="1" hangingPunct="1"/>
            <a:r>
              <a:rPr lang="en-US" altLang="ja-JP" smtClean="0"/>
              <a:t>Create an in-place structure column that has AnalyticalModel.</a:t>
            </a:r>
          </a:p>
          <a:p>
            <a:pPr eaLnBrk="1" hangingPunct="1"/>
            <a:r>
              <a:rPr lang="en-US" altLang="ja-JP" smtClean="0"/>
              <a:t>Select some elements in which the in-place structure column is included.</a:t>
            </a:r>
          </a:p>
          <a:p>
            <a:pPr eaLnBrk="1" hangingPunct="1"/>
            <a:r>
              <a:rPr lang="en-US" altLang="ja-JP" smtClean="0"/>
              <a:t>Run this sample.</a:t>
            </a:r>
          </a:p>
          <a:p>
            <a:pPr eaLnBrk="1" hangingPunct="1"/>
            <a:r>
              <a:rPr lang="en-US" altLang="ja-JP" smtClean="0"/>
              <a:t>Expected result: the selected column’s basic information and the AnalyticalModel3D curves information will be dumped to output window.</a:t>
            </a:r>
            <a:endParaRPr lang="en-GB"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85FC4B4E-D0D5-4480-8188-B4A521B98236}" type="slidenum">
              <a:rPr lang="en-US" smtClean="0"/>
              <a:pPr/>
              <a:t>86</a:t>
            </a:fld>
            <a:endParaRPr lang="en-US" smtClean="0"/>
          </a:p>
        </p:txBody>
      </p:sp>
      <p:sp>
        <p:nvSpPr>
          <p:cNvPr id="272387" name="Rectangle 2"/>
          <p:cNvSpPr>
            <a:spLocks noGrp="1" noRot="1" noChangeAspect="1" noChangeArrowheads="1" noTextEdit="1"/>
          </p:cNvSpPr>
          <p:nvPr>
            <p:ph type="sldImg"/>
          </p:nvPr>
        </p:nvSpPr>
        <p:spPr>
          <a:xfrm>
            <a:off x="919163" y="746125"/>
            <a:ext cx="4967287" cy="3725863"/>
          </a:xfrm>
          <a:ln/>
        </p:spPr>
      </p:sp>
      <p:sp>
        <p:nvSpPr>
          <p:cNvPr id="272388" name="Rectangle 3"/>
          <p:cNvSpPr>
            <a:spLocks noGrp="1" noChangeArrowheads="1"/>
          </p:cNvSpPr>
          <p:nvPr>
            <p:ph type="body" idx="1"/>
          </p:nvPr>
        </p:nvSpPr>
        <p:spPr>
          <a:xfrm>
            <a:off x="680874" y="4721530"/>
            <a:ext cx="5443867" cy="4471675"/>
          </a:xfrm>
          <a:noFill/>
          <a:ln/>
        </p:spPr>
        <p:txBody>
          <a:bodyPr/>
          <a:lstStyle/>
          <a:p>
            <a:pPr eaLnBrk="1" hangingPunct="1"/>
            <a:r>
              <a:rPr lang="en-US" altLang="zh-CN" smtClean="0"/>
              <a:t>This sample uses Document.NewOpening method to create openings on the selected Wall or Floor. The profile can be created with NewCurveArray, NewArc and NewLine methods of Application.</a:t>
            </a:r>
            <a:endParaRPr lang="en-US" altLang="ja-JP" smtClean="0"/>
          </a:p>
          <a:p>
            <a:pPr marL="226428" indent="-226428"/>
            <a:r>
              <a:rPr lang="en-US" altLang="ja-JP" smtClean="0"/>
              <a:t>Steps: </a:t>
            </a:r>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ECCount=1</a:t>
            </a:r>
          </a:p>
          <a:p>
            <a:pPr marL="226428" indent="-226428"/>
            <a:r>
              <a:rPr lang="en-US" altLang="zh-CN" smtClean="0"/>
              <a:t>ECName1=New Openings</a:t>
            </a:r>
          </a:p>
          <a:p>
            <a:pPr marL="226428" indent="-226428"/>
            <a:r>
              <a:rPr lang="en-US" altLang="zh-CN" smtClean="0"/>
              <a:t>ECClassName1=Revit.SDK.Samples.NewOpenings.CS.Command</a:t>
            </a:r>
          </a:p>
          <a:p>
            <a:pPr marL="226428" indent="-226428"/>
            <a:r>
              <a:rPr lang="en-US" altLang="zh-CN" smtClean="0"/>
              <a:t>ECAssembly1=NewOpenings.dll</a:t>
            </a:r>
          </a:p>
          <a:p>
            <a:pPr marL="226428" indent="-226428"/>
            <a:r>
              <a:rPr lang="en-US" altLang="zh-CN" smtClean="0"/>
              <a:t>ECDescription1=create openings on the selected floor or wall</a:t>
            </a:r>
          </a:p>
          <a:p>
            <a:pPr marL="226428" indent="-226428"/>
            <a:endParaRPr lang="en-US" altLang="zh-CN" smtClean="0"/>
          </a:p>
          <a:p>
            <a:pPr marL="226428" indent="-226428"/>
            <a:r>
              <a:rPr lang="en-US" altLang="zh-CN" smtClean="0"/>
              <a:t>Select a wall or a floor.</a:t>
            </a:r>
          </a:p>
          <a:p>
            <a:pPr marL="226428" indent="-226428"/>
            <a:r>
              <a:rPr lang="en-US" altLang="zh-CN" smtClean="0"/>
              <a:t>Run the command.</a:t>
            </a:r>
          </a:p>
          <a:p>
            <a:pPr marL="226428" indent="-226428"/>
            <a:r>
              <a:rPr lang="en-US" altLang="zh-CN" smtClean="0"/>
              <a:t>Draw the opening profile on the preview panel. Click the mouse middle button to switch tools, to draw a line, rectangle, arc or circle.</a:t>
            </a:r>
          </a:p>
          <a:p>
            <a:pPr marL="226428" indent="-226428"/>
            <a:r>
              <a:rPr lang="en-US" altLang="zh-CN" smtClean="0"/>
              <a:t>Click "Ok" button, openings will be created on the wall or floor.</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A6A84191-96E4-4D7D-A040-AC8F290E4280}" type="slidenum">
              <a:rPr lang="en-US" smtClean="0"/>
              <a:pPr/>
              <a:t>87</a:t>
            </a:fld>
            <a:endParaRPr lang="en-US" smtClean="0"/>
          </a:p>
        </p:txBody>
      </p:sp>
      <p:sp>
        <p:nvSpPr>
          <p:cNvPr id="274435" name="Rectangle 2"/>
          <p:cNvSpPr>
            <a:spLocks noGrp="1" noRot="1" noChangeAspect="1" noChangeArrowheads="1" noTextEdit="1"/>
          </p:cNvSpPr>
          <p:nvPr>
            <p:ph type="sldImg"/>
          </p:nvPr>
        </p:nvSpPr>
        <p:spPr>
          <a:xfrm>
            <a:off x="1511300" y="746125"/>
            <a:ext cx="3876675" cy="2908300"/>
          </a:xfrm>
          <a:ln/>
        </p:spPr>
      </p:sp>
      <p:sp>
        <p:nvSpPr>
          <p:cNvPr id="274436" name="Rectangle 3"/>
          <p:cNvSpPr>
            <a:spLocks noGrp="1" noChangeArrowheads="1"/>
          </p:cNvSpPr>
          <p:nvPr>
            <p:ph type="body" idx="1"/>
          </p:nvPr>
        </p:nvSpPr>
        <p:spPr>
          <a:noFill/>
          <a:ln/>
        </p:spPr>
        <p:txBody>
          <a:bodyPr/>
          <a:lstStyle/>
          <a:p>
            <a:pPr eaLnBrk="1" hangingPunct="1"/>
            <a:r>
              <a:rPr lang="en-US" altLang="zh-CN" smtClean="0"/>
              <a:t>This sample demonstrates creating a PathReinforcement</a:t>
            </a:r>
          </a:p>
          <a:p>
            <a:pPr eaLnBrk="1" hangingPunct="1"/>
            <a:endParaRPr lang="en-US" altLang="zh-CN" smtClean="0"/>
          </a:p>
          <a:p>
            <a:pPr eaLnBrk="1" hangingPunct="1"/>
            <a:r>
              <a:rPr lang="en-US" altLang="zh-CN" smtClean="0"/>
              <a:t>1. Get geometrical data from FamilyInstance</a:t>
            </a:r>
          </a:p>
          <a:p>
            <a:pPr eaLnBrk="1" hangingPunct="1"/>
            <a:r>
              <a:rPr lang="en-US" altLang="zh-CN" noProof="1" smtClean="0"/>
              <a:t>Autodesk.Revit.Geometry.Element geoElem </a:t>
            </a:r>
            <a:r>
              <a:rPr lang="en-US" altLang="zh-CN" smtClean="0"/>
              <a:t>= Element.Geometry(Options);</a:t>
            </a:r>
          </a:p>
          <a:p>
            <a:pPr eaLnBrk="1" hangingPunct="1"/>
            <a:r>
              <a:rPr lang="en-US" altLang="zh-CN" noProof="1" smtClean="0"/>
              <a:t>GeometryObjectArray gObjects </a:t>
            </a:r>
            <a:r>
              <a:rPr lang="en-US" altLang="zh-CN" smtClean="0"/>
              <a:t>= Autodesk.Revit.Geometry.Element.Objects</a:t>
            </a:r>
          </a:p>
          <a:p>
            <a:pPr eaLnBrk="1" hangingPunct="1"/>
            <a:endParaRPr lang="en-US" altLang="zh-CN" smtClean="0"/>
          </a:p>
          <a:p>
            <a:pPr eaLnBrk="1" hangingPunct="1"/>
            <a:r>
              <a:rPr lang="en-US" altLang="zh-CN" smtClean="0"/>
              <a:t>2. How to create PathReinforcement.</a:t>
            </a:r>
          </a:p>
          <a:p>
            <a:pPr eaLnBrk="1" hangingPunct="1"/>
            <a:r>
              <a:rPr lang="en-US" altLang="zh-CN" smtClean="0"/>
              <a:t>NewPathReinforcement(PathReinforcementType, Element, CurveArray, bool) method:</a:t>
            </a:r>
          </a:p>
          <a:p>
            <a:pPr eaLnBrk="1" hangingPunct="1"/>
            <a:r>
              <a:rPr lang="en-US" altLang="zh-CN" smtClean="0"/>
              <a:t>Use Document.Create.NewPathReinforcementType() method to create one PathReinforcementType if there is no PathReinforcementType in current document.</a:t>
            </a:r>
          </a:p>
          <a:p>
            <a:pPr eaLnBrk="1" hangingPunct="1"/>
            <a:r>
              <a:rPr lang="en-US" altLang="zh-CN" smtClean="0"/>
              <a:t>Element here stands for the host of the PathReinforcement, a wall or a floor.</a:t>
            </a:r>
          </a:p>
          <a:p>
            <a:pPr eaLnBrk="1" hangingPunct="1"/>
            <a:r>
              <a:rPr lang="en-US" altLang="zh-CN" smtClean="0"/>
              <a:t>CurveArray stores the Path of the PathReinforcement.</a:t>
            </a:r>
          </a:p>
          <a:p>
            <a:pPr eaLnBrk="1" hangingPunct="1"/>
            <a:r>
              <a:rPr lang="en-US" altLang="zh-CN" smtClean="0"/>
              <a:t>bool value indicates the PathReinforcement lies to which side of Path.</a:t>
            </a:r>
          </a:p>
          <a:p>
            <a:pPr eaLnBrk="1" hangingPunct="1"/>
            <a:endParaRPr lang="en-US" altLang="zh-CN" smtClean="0"/>
          </a:p>
          <a:p>
            <a:pPr marL="226428" indent="-226428"/>
            <a:r>
              <a:rPr lang="en-US" altLang="zh-CN" smtClean="0"/>
              <a:t>[ExternalCommands]</a:t>
            </a:r>
          </a:p>
          <a:p>
            <a:pPr marL="226428" indent="-226428"/>
            <a:r>
              <a:rPr lang="en-US" altLang="zh-CN" smtClean="0"/>
              <a:t>ECCount = 1</a:t>
            </a:r>
          </a:p>
          <a:p>
            <a:pPr marL="226428" indent="-226428"/>
            <a:r>
              <a:rPr lang="en-US" altLang="zh-CN" smtClean="0"/>
              <a:t>ECName1 = NewPathReinforcement</a:t>
            </a:r>
          </a:p>
          <a:p>
            <a:pPr marL="226428" indent="-226428"/>
            <a:r>
              <a:rPr lang="en-US" altLang="zh-CN" smtClean="0"/>
              <a:t>ECClassName1 = Revit.SDK.Samples.NewPathReinforcement.CS.Command</a:t>
            </a:r>
          </a:p>
          <a:p>
            <a:pPr marL="226428" indent="-226428"/>
            <a:r>
              <a:rPr lang="en-US" altLang="zh-CN" smtClean="0"/>
              <a:t>ECAssembly1 = NewPathReinforcement.dll</a:t>
            </a:r>
          </a:p>
          <a:p>
            <a:pPr marL="226428" indent="-226428"/>
            <a:r>
              <a:rPr lang="en-US" altLang="zh-CN" smtClean="0"/>
              <a:t>ECDescription1 = Create PathReinforcement on wall or slab.</a:t>
            </a:r>
          </a:p>
          <a:p>
            <a:pPr marL="226428" indent="-226428"/>
            <a:endParaRPr lang="en-US" altLang="zh-CN" smtClean="0"/>
          </a:p>
          <a:p>
            <a:pPr marL="226428" indent="-226428"/>
            <a:r>
              <a:rPr lang="en-US" altLang="zh-CN" b="1" smtClean="0"/>
              <a:t>Steps:</a:t>
            </a:r>
            <a:r>
              <a:rPr lang="en-US" altLang="zh-CN" smtClean="0"/>
              <a:t> </a:t>
            </a:r>
          </a:p>
          <a:p>
            <a:pPr marL="226428" indent="-226428"/>
            <a:r>
              <a:rPr lang="en-US" altLang="zh-CN" smtClean="0"/>
              <a:t>Draw a Structure Wall or Slab and select it.</a:t>
            </a:r>
          </a:p>
          <a:p>
            <a:pPr marL="226428" indent="-226428"/>
            <a:r>
              <a:rPr lang="en-US" altLang="zh-CN" smtClean="0"/>
              <a:t>Run this command.</a:t>
            </a:r>
          </a:p>
          <a:p>
            <a:pPr marL="226428" indent="-226428"/>
            <a:r>
              <a:rPr lang="en-US" altLang="zh-CN" smtClean="0"/>
              <a:t>Draw the path of PathReinforcement you want to create, user can click right mouse button to finish drawing.</a:t>
            </a:r>
          </a:p>
          <a:p>
            <a:pPr marL="226428" indent="-226428"/>
            <a:r>
              <a:rPr lang="en-US" altLang="zh-CN" smtClean="0"/>
              <a:t>Click the "Preview" will preview the path reinforcement will be created.</a:t>
            </a:r>
          </a:p>
          <a:p>
            <a:pPr marL="226428" indent="-226428"/>
            <a:r>
              <a:rPr lang="en-US" altLang="zh-CN" smtClean="0"/>
              <a:t>Select or unselect "Flip" check box to create PathReinforcement on the left or right side of the path which you drawn.</a:t>
            </a:r>
          </a:p>
          <a:p>
            <a:pPr marL="226428" indent="-226428"/>
            <a:r>
              <a:rPr lang="en-US" altLang="zh-CN" smtClean="0"/>
              <a:t>Click "Create" button will create PathReinforcement when you finish the path.</a:t>
            </a:r>
          </a:p>
          <a:p>
            <a:pPr marL="226428" indent="-226428"/>
            <a:r>
              <a:rPr lang="en-US" altLang="zh-CN" smtClean="0"/>
              <a:t>User can clean and redraw the sketch of path when click "Clean" button.</a:t>
            </a: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3D84D82F-E885-4685-9ADD-03B0B233D35B}" type="slidenum">
              <a:rPr lang="en-US" smtClean="0"/>
              <a:pPr/>
              <a:t>88</a:t>
            </a:fld>
            <a:endParaRPr lang="en-US" smtClean="0"/>
          </a:p>
        </p:txBody>
      </p:sp>
      <p:sp>
        <p:nvSpPr>
          <p:cNvPr id="276483" name="Rectangle 2"/>
          <p:cNvSpPr>
            <a:spLocks noGrp="1" noRot="1" noChangeAspect="1" noChangeArrowheads="1" noTextEdit="1"/>
          </p:cNvSpPr>
          <p:nvPr>
            <p:ph type="sldImg"/>
          </p:nvPr>
        </p:nvSpPr>
        <p:spPr>
          <a:xfrm>
            <a:off x="1511300" y="746125"/>
            <a:ext cx="3876675" cy="2908300"/>
          </a:xfrm>
          <a:ln/>
        </p:spPr>
      </p:sp>
      <p:sp>
        <p:nvSpPr>
          <p:cNvPr id="276484" name="Rectangle 3"/>
          <p:cNvSpPr>
            <a:spLocks noGrp="1" noChangeArrowheads="1"/>
          </p:cNvSpPr>
          <p:nvPr>
            <p:ph type="body" idx="1"/>
          </p:nvPr>
        </p:nvSpPr>
        <p:spPr>
          <a:noFill/>
          <a:ln/>
        </p:spPr>
        <p:txBody>
          <a:bodyPr/>
          <a:lstStyle/>
          <a:p>
            <a:pPr marL="0" indent="0"/>
            <a:r>
              <a:rPr lang="en-US" altLang="ja-JP" smtClean="0"/>
              <a:t>This sample </a:t>
            </a:r>
            <a:r>
              <a:rPr lang="en-US" altLang="zh-CN" smtClean="0"/>
              <a:t>will </a:t>
            </a:r>
            <a:r>
              <a:rPr lang="en-US" altLang="ja-JP" smtClean="0"/>
              <a:t>get path reinforcement from active document and display its properties in a dialog. Curves of path reinforcement </a:t>
            </a:r>
            <a:r>
              <a:rPr lang="en-US" altLang="zh-CN" smtClean="0"/>
              <a:t>will be</a:t>
            </a:r>
            <a:r>
              <a:rPr lang="en-US" altLang="ja-JP" smtClean="0"/>
              <a:t> displayed in picture box and other data </a:t>
            </a:r>
            <a:r>
              <a:rPr lang="en-US" altLang="zh-CN" smtClean="0"/>
              <a:t>be</a:t>
            </a:r>
            <a:r>
              <a:rPr lang="en-US" altLang="ja-JP" smtClean="0"/>
              <a:t> displayed in property grid. The geometry data can be got by "Curves" property of path reinforcement and other properties can be got by "get_Parameter" and "Parameters"</a:t>
            </a:r>
            <a:r>
              <a:rPr lang="en-US" altLang="zh-CN" smtClean="0"/>
              <a:t> methods.</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906D9DB8-0689-42A3-9AA0-A20D48A33BF3}" type="slidenum">
              <a:rPr lang="en-US" smtClean="0"/>
              <a:pPr/>
              <a:t>89</a:t>
            </a:fld>
            <a:endParaRPr lang="en-US" smtClean="0"/>
          </a:p>
        </p:txBody>
      </p:sp>
      <p:sp>
        <p:nvSpPr>
          <p:cNvPr id="277507" name="Rectangle 2"/>
          <p:cNvSpPr>
            <a:spLocks noGrp="1" noRot="1" noChangeAspect="1" noChangeArrowheads="1" noTextEdit="1"/>
          </p:cNvSpPr>
          <p:nvPr>
            <p:ph type="sldImg"/>
          </p:nvPr>
        </p:nvSpPr>
        <p:spPr>
          <a:xfrm>
            <a:off x="1511300" y="746125"/>
            <a:ext cx="3876675" cy="2908300"/>
          </a:xfrm>
          <a:ln/>
        </p:spPr>
      </p:sp>
      <p:sp>
        <p:nvSpPr>
          <p:cNvPr id="277508" name="Rectangle 3"/>
          <p:cNvSpPr>
            <a:spLocks noGrp="1" noChangeArrowheads="1"/>
          </p:cNvSpPr>
          <p:nvPr>
            <p:ph type="body" idx="1"/>
          </p:nvPr>
        </p:nvSpPr>
        <p:spPr>
          <a:noFill/>
          <a:ln/>
        </p:spPr>
        <p:txBody>
          <a:bodyPr/>
          <a:lstStyle/>
          <a:p>
            <a:pPr marL="226428" indent="-226428"/>
            <a:r>
              <a:rPr lang="en-US" altLang="zh-CN" smtClean="0"/>
              <a:t>This program displays a form with all information of the current project information, including gbXml Settings, and allows the user to modify them.</a:t>
            </a:r>
          </a:p>
          <a:p>
            <a:pPr marL="226428" indent="-226428"/>
            <a:r>
              <a:rPr lang="en-US" altLang="zh-CN" smtClean="0"/>
              <a:t>1. Display the current project information including gbXml Settings.</a:t>
            </a:r>
          </a:p>
          <a:p>
            <a:pPr marL="226428" indent="-226428"/>
            <a:r>
              <a:rPr lang="en-US" altLang="zh-CN" smtClean="0"/>
              <a:t>2. Allow the user to modify all the information.</a:t>
            </a:r>
          </a:p>
          <a:p>
            <a:pPr marL="226428" indent="-226428"/>
            <a:r>
              <a:rPr lang="en-US" altLang="zh-CN" smtClean="0"/>
              <a:t>3. User can change the buildingType by choosing one from a list of available types.</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90</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pPr marL="226428" indent="-226428"/>
            <a:r>
              <a:rPr lang="en-US" altLang="ja-JP" smtClean="0"/>
              <a:t>Display the decimal symbol type of current project units and users can set it to comma or dot.</a:t>
            </a:r>
          </a:p>
          <a:p>
            <a:pPr marL="226428" indent="-226428"/>
            <a:r>
              <a:rPr lang="en-US" altLang="ja-JP" smtClean="0"/>
              <a:t>Display the slope type of current project units and users can set it to Rise or Angle.</a:t>
            </a:r>
          </a:p>
          <a:p>
            <a:pPr marL="226428" indent="-226428"/>
            <a:r>
              <a:rPr lang="en-US" altLang="ja-JP" smtClean="0"/>
              <a:t>List all the units in current project and display each unit’s format information.</a:t>
            </a:r>
          </a:p>
          <a:p>
            <a:pPr marL="679285" lvl="1" indent="-226428"/>
            <a:r>
              <a:rPr lang="en-US" altLang="ja-JP" smtClean="0"/>
              <a:t>List all the available Unit Discipline of current project in a list box</a:t>
            </a:r>
          </a:p>
          <a:p>
            <a:pPr marL="679285" lvl="1" indent="-226428"/>
            <a:r>
              <a:rPr lang="en-US" altLang="ja-JP" smtClean="0"/>
              <a:t>Classify the project units by the Unit Discipline</a:t>
            </a:r>
          </a:p>
          <a:p>
            <a:pPr marL="679285" lvl="1" indent="-226428"/>
            <a:r>
              <a:rPr lang="en-US" altLang="ja-JP" smtClean="0"/>
              <a:t>When users select one Unit Discipline in the list box </a:t>
            </a:r>
            <a:r>
              <a:rPr lang="en-US" altLang="zh-CN" smtClean="0"/>
              <a:t>to </a:t>
            </a:r>
            <a:r>
              <a:rPr lang="en-US" altLang="ja-JP" smtClean="0"/>
              <a:t>display the corresponding project units name (such as Length or Area) and its format information. The format information includes the display unit type (such as DUT_KIP_FEET_PER_DEGREE_PER_FOOT), the unit suffix type (such as UST_NONE), and the rounding (such as 0.2).</a:t>
            </a:r>
            <a:endParaRPr lang="en-US" altLang="zh-CN"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91</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r>
              <a:rPr lang="en-US" sz="1200" smtClean="0">
                <a:latin typeface="Arial" charset="0"/>
              </a:rPr>
              <a:t>This sample demonstrates how to export Revit model data into ODBC database and how to import data from database into Revit to modify or create Revit models,</a:t>
            </a:r>
            <a:r>
              <a:rPr lang="en-US" sz="1200" baseline="0" smtClean="0">
                <a:latin typeface="Arial" charset="0"/>
              </a:rPr>
              <a:t> </a:t>
            </a:r>
            <a:r>
              <a:rPr lang="en-US" sz="1200" smtClean="0">
                <a:latin typeface="Arial" charset="0"/>
              </a:rPr>
              <a:t>getting and setting Revit parameter values. The sample takes advantage of DataSet, DataAdapter and CommandBuilder to implement database inserting, updating and deleting operations. There is only one external command. Import and export data function are triggered by clicking dialogue buttons.</a:t>
            </a:r>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9</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smtClean="0">
                <a:solidFill>
                  <a:schemeClr val="tx1"/>
                </a:solidFill>
                <a:latin typeface="+mn-lt"/>
                <a:ea typeface="+mn-ea"/>
                <a:cs typeface="+mn-cs"/>
              </a:rPr>
              <a:t>In this section, we look at overview documentation, utilities and tools for managing the wealth of existing Revit SDK samples effectively.</a:t>
            </a:r>
            <a:endParaRPr lang="en-GB" sz="1700" kern="1200" smtClean="0">
              <a:solidFill>
                <a:schemeClr val="tx1"/>
              </a:solidFill>
              <a:latin typeface="+mn-lt"/>
              <a:ea typeface="+mn-ea"/>
              <a:cs typeface="+mn-cs"/>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92</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r>
              <a:rPr lang="en-US" sz="1200" smtClean="0">
                <a:latin typeface="Arial" charset="0"/>
              </a:rPr>
              <a:t>This sample demonstrates how to retrieve spreadsheet data in excel, how to create rooms programmatically in Revit and how to update spreadsheet data with room properties. It also demonstrates how to create shared parameters, how to get all rooms in each PlanTopology and how to use the document event handler.</a:t>
            </a:r>
            <a:endParaRPr lang="en-GB" sz="1200" smtClean="0">
              <a:latin typeface="Arial" charset="0"/>
            </a:endParaRPr>
          </a:p>
          <a:p>
            <a:r>
              <a:rPr lang="en-US" sz="1200" smtClean="0">
                <a:latin typeface="Arial" charset="0"/>
              </a:rPr>
              <a:t>The sample uses OleDb.OleDbConnection, OleDb.OleDbCommand, DataTable and relevant Revit classes to synchronize spreadsheet based room schedule with Revit rooms. It implements two commands: import room schedule from spreadsheet and update room area fields in spreadsheet.</a:t>
            </a:r>
            <a:endParaRPr lang="en-GB" sz="1200" smtClean="0">
              <a:latin typeface="Arial"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DEC16C6C-607E-4D4C-BAF8-D562304D7800}" type="slidenum">
              <a:rPr lang="en-US" smtClean="0"/>
              <a:pPr/>
              <a:t>93</a:t>
            </a:fld>
            <a:endParaRPr lang="en-US" smtClean="0"/>
          </a:p>
        </p:txBody>
      </p:sp>
      <p:sp>
        <p:nvSpPr>
          <p:cNvPr id="279555" name="Rectangle 2"/>
          <p:cNvSpPr>
            <a:spLocks noGrp="1" noRot="1" noChangeAspect="1" noChangeArrowheads="1" noTextEdit="1"/>
          </p:cNvSpPr>
          <p:nvPr>
            <p:ph type="sldImg"/>
          </p:nvPr>
        </p:nvSpPr>
        <p:spPr>
          <a:xfrm>
            <a:off x="1511300" y="746125"/>
            <a:ext cx="3876675" cy="2908300"/>
          </a:xfrm>
          <a:ln/>
        </p:spPr>
      </p:sp>
      <p:sp>
        <p:nvSpPr>
          <p:cNvPr id="2795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7F98D902-D26A-49F2-84A9-33D74D4974E5}" type="slidenum">
              <a:rPr lang="en-US" smtClean="0"/>
              <a:pPr/>
              <a:t>94</a:t>
            </a:fld>
            <a:endParaRPr lang="en-US" smtClean="0"/>
          </a:p>
        </p:txBody>
      </p:sp>
      <p:sp>
        <p:nvSpPr>
          <p:cNvPr id="280579" name="Rectangle 2"/>
          <p:cNvSpPr>
            <a:spLocks noGrp="1" noRot="1" noChangeAspect="1" noChangeArrowheads="1" noTextEdit="1"/>
          </p:cNvSpPr>
          <p:nvPr>
            <p:ph type="sldImg"/>
          </p:nvPr>
        </p:nvSpPr>
        <p:spPr>
          <a:xfrm>
            <a:off x="1511300" y="746125"/>
            <a:ext cx="3876675" cy="2908300"/>
          </a:xfrm>
          <a:ln/>
        </p:spPr>
      </p:sp>
      <p:sp>
        <p:nvSpPr>
          <p:cNvPr id="280580" name="Rectangle 3"/>
          <p:cNvSpPr>
            <a:spLocks noGrp="1" noChangeArrowheads="1"/>
          </p:cNvSpPr>
          <p:nvPr>
            <p:ph type="body" idx="1"/>
          </p:nvPr>
        </p:nvSpPr>
        <p:spPr>
          <a:noFill/>
          <a:ln/>
        </p:spPr>
        <p:txBody>
          <a:bodyPr/>
          <a:lstStyle/>
          <a:p>
            <a:pPr marL="0" indent="0"/>
            <a:r>
              <a:rPr lang="en-US" altLang="zh-CN" smtClean="0"/>
              <a:t>Steps:</a:t>
            </a:r>
          </a:p>
          <a:p>
            <a:pPr marL="0" indent="0"/>
            <a:endParaRPr lang="en-US" altLang="zh-CN" smtClean="0"/>
          </a:p>
          <a:p>
            <a:pPr marL="0" indent="0"/>
            <a:r>
              <a:rPr lang="en-US" altLang="zh-CN" smtClean="0"/>
              <a:t>Register the command:</a:t>
            </a:r>
          </a:p>
          <a:p>
            <a:pPr marL="0" indent="0"/>
            <a:r>
              <a:rPr lang="en-US" noProof="1" smtClean="0"/>
              <a:t>[ExternalCommands]</a:t>
            </a:r>
          </a:p>
          <a:p>
            <a:pPr marL="0" indent="0"/>
            <a:r>
              <a:rPr lang="en-US" noProof="1" smtClean="0"/>
              <a:t>ECCount=1</a:t>
            </a:r>
          </a:p>
          <a:p>
            <a:pPr marL="0" indent="0"/>
            <a:endParaRPr lang="en-US" noProof="1" smtClean="0"/>
          </a:p>
          <a:p>
            <a:pPr marL="0" indent="0"/>
            <a:r>
              <a:rPr lang="en-US" noProof="1" smtClean="0"/>
              <a:t>ECName1=SpotDimension</a:t>
            </a:r>
          </a:p>
          <a:p>
            <a:pPr marL="0" indent="0"/>
            <a:r>
              <a:rPr lang="en-US" noProof="1" smtClean="0"/>
              <a:t>ECClassName1 = 	Revit.SDK.Samples.SpotDimension.CS.Command</a:t>
            </a:r>
          </a:p>
          <a:p>
            <a:pPr marL="0" indent="0"/>
            <a:r>
              <a:rPr lang="en-US" noProof="1" smtClean="0"/>
              <a:t>ECAssembly1 = 	C:\Revit\SDK\Samples\SpotDimension\CS\bin\Debug\SpotDimension.dll</a:t>
            </a:r>
          </a:p>
          <a:p>
            <a:pPr marL="0" indent="0"/>
            <a:r>
              <a:rPr lang="en-US" noProof="1" smtClean="0"/>
              <a:t>ECDescription1 = Get all the spot dimensions in the all views and show each spot dimension's properties.</a:t>
            </a:r>
            <a:endParaRPr lang="en-US" altLang="zh-CN" smtClean="0"/>
          </a:p>
          <a:p>
            <a:pPr marL="0" indent="0"/>
            <a:endParaRPr lang="en-US" altLang="zh-CN" smtClean="0"/>
          </a:p>
          <a:p>
            <a:pPr marL="0" indent="0"/>
            <a:r>
              <a:rPr lang="en-US" altLang="ja-JP" smtClean="0"/>
              <a:t>First draw a</a:t>
            </a:r>
            <a:r>
              <a:rPr lang="en-US" altLang="zh-CN" smtClean="0"/>
              <a:t>n</a:t>
            </a:r>
            <a:r>
              <a:rPr lang="en-US" altLang="ja-JP" smtClean="0"/>
              <a:t> element</a:t>
            </a:r>
            <a:r>
              <a:rPr lang="en-US" altLang="zh-CN" smtClean="0"/>
              <a:t> (</a:t>
            </a:r>
            <a:r>
              <a:rPr lang="en-US" altLang="ja-JP" smtClean="0"/>
              <a:t>for example a wall</a:t>
            </a:r>
            <a:r>
              <a:rPr lang="en-US" altLang="zh-CN" smtClean="0"/>
              <a:t>)</a:t>
            </a:r>
            <a:r>
              <a:rPr lang="en-US" altLang="ja-JP" smtClean="0"/>
              <a:t>, and then draw some </a:t>
            </a:r>
            <a:r>
              <a:rPr lang="en-US" altLang="zh-CN" smtClean="0"/>
              <a:t>spot dimensions</a:t>
            </a:r>
            <a:r>
              <a:rPr lang="en-US" altLang="ja-JP" smtClean="0"/>
              <a:t> </a:t>
            </a:r>
            <a:r>
              <a:rPr lang="en-US" altLang="zh-CN" smtClean="0"/>
              <a:t>with Revit Menu Command: Drafting-&gt;Spot Dimension tool </a:t>
            </a:r>
            <a:r>
              <a:rPr lang="en-US" altLang="ja-JP" smtClean="0"/>
              <a:t>in </a:t>
            </a:r>
            <a:r>
              <a:rPr lang="en-US" altLang="zh-CN" smtClean="0"/>
              <a:t>Revit</a:t>
            </a:r>
            <a:r>
              <a:rPr lang="en-US" altLang="ja-JP" smtClean="0"/>
              <a:t> UI.</a:t>
            </a:r>
          </a:p>
          <a:p>
            <a:pPr marL="0" indent="0"/>
            <a:r>
              <a:rPr lang="en-US" altLang="ja-JP" smtClean="0"/>
              <a:t>Load and run the SpotDimension.dll.</a:t>
            </a:r>
            <a:endParaRPr lang="en-US" altLang="zh-CN" smtClean="0"/>
          </a:p>
          <a:p>
            <a:pPr marL="0" indent="0"/>
            <a:r>
              <a:rPr lang="en-US" altLang="zh-CN" smtClean="0"/>
              <a:t>Select a view to show all the spot dimensions in that selected view. And then select a spot dimension to show its properties in a DataGridView at the bottom of the dialog.</a:t>
            </a:r>
          </a:p>
          <a:p>
            <a:pPr marL="0" indent="0"/>
            <a:r>
              <a:rPr lang="en-US" altLang="zh-CN" smtClean="0"/>
              <a:t>Select a spot dimension, and then close the dialog to return Revit, then the spot dimension will be highlighted afterwards.</a:t>
            </a:r>
          </a:p>
          <a:p>
            <a:pPr marL="226428" indent="-226428"/>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59920927-B220-40D4-8323-8F27524561C6}" type="slidenum">
              <a:rPr lang="en-US" smtClean="0"/>
              <a:pPr/>
              <a:t>95</a:t>
            </a:fld>
            <a:endParaRPr lang="en-US" smtClean="0"/>
          </a:p>
        </p:txBody>
      </p:sp>
      <p:sp>
        <p:nvSpPr>
          <p:cNvPr id="282627" name="Rectangle 2"/>
          <p:cNvSpPr>
            <a:spLocks noGrp="1" noRot="1" noChangeAspect="1" noChangeArrowheads="1" noTextEdit="1"/>
          </p:cNvSpPr>
          <p:nvPr>
            <p:ph type="sldImg"/>
          </p:nvPr>
        </p:nvSpPr>
        <p:spPr>
          <a:xfrm>
            <a:off x="1511300" y="746125"/>
            <a:ext cx="3876675" cy="2908300"/>
          </a:xfrm>
          <a:ln/>
        </p:spPr>
      </p:sp>
      <p:sp>
        <p:nvSpPr>
          <p:cNvPr id="282628" name="Rectangle 3"/>
          <p:cNvSpPr>
            <a:spLocks noGrp="1" noChangeArrowheads="1"/>
          </p:cNvSpPr>
          <p:nvPr>
            <p:ph type="body" idx="1"/>
          </p:nvPr>
        </p:nvSpPr>
        <p:spPr>
          <a:noFill/>
          <a:ln/>
        </p:spPr>
        <p:txBody>
          <a:bodyPr/>
          <a:lstStyle/>
          <a:p>
            <a:pPr indent="0" eaLnBrk="1" hangingPunct="1"/>
            <a:r>
              <a:rPr lang="en-US" altLang="zh-CN" sz="1000" smtClean="0"/>
              <a:t>This sample demonstrates how to create tags at the start and end of selected beams. </a:t>
            </a:r>
          </a:p>
          <a:p>
            <a:pPr indent="0" eaLnBrk="1" hangingPunct="1"/>
            <a:r>
              <a:rPr lang="en-US" altLang="zh-CN" sz="1000" smtClean="0"/>
              <a:t>Tags’  Properties of leader </a:t>
            </a:r>
            <a:r>
              <a:rPr lang="zh-CN" altLang="en-US" smtClean="0"/>
              <a:t>、</a:t>
            </a:r>
            <a:r>
              <a:rPr lang="en-US" altLang="zh-CN" smtClean="0">
                <a:hlinkClick r:id="rId3"/>
              </a:rPr>
              <a:t>TagMode</a:t>
            </a:r>
            <a:r>
              <a:rPr lang="zh-CN" altLang="en-US" smtClean="0"/>
              <a:t>、</a:t>
            </a:r>
            <a:r>
              <a:rPr lang="en-US" altLang="zh-CN" smtClean="0"/>
              <a:t>TagOrientation </a:t>
            </a:r>
            <a:r>
              <a:rPr lang="en-US" altLang="zh-CN" sz="1000" smtClean="0"/>
              <a:t>can be changed through the dialog.</a:t>
            </a:r>
          </a:p>
          <a:p>
            <a:pPr indent="0" eaLnBrk="1" hangingPunct="1"/>
            <a:endParaRPr lang="zh-CN" altLang="en-US" sz="1000" smtClean="0"/>
          </a:p>
          <a:p>
            <a:pPr indent="0" eaLnBrk="1" hangingPunct="1"/>
            <a:r>
              <a:rPr lang="en-US" altLang="zh-CN" smtClean="0"/>
              <a:t>The selected beam object is retrieved from Document.Selection.</a:t>
            </a:r>
          </a:p>
          <a:p>
            <a:pPr indent="0" eaLnBrk="1" hangingPunct="1"/>
            <a:r>
              <a:rPr lang="en-US" altLang="zh-CN" smtClean="0"/>
              <a:t>The available Family belonging to the three tag mode--tag by Category, Multi-Category Tag and Material tag is retrieved from Document.Elements by judging familySymbol’s category. </a:t>
            </a:r>
          </a:p>
          <a:p>
            <a:pPr indent="0" eaLnBrk="1" hangingPunct="1"/>
            <a:r>
              <a:rPr lang="en-US" altLang="zh-CN" smtClean="0"/>
              <a:t>The start point and the end point can be retrieved from FamilyInstance.Location.Curve.EndPoint[] property.</a:t>
            </a:r>
          </a:p>
          <a:p>
            <a:pPr indent="0" eaLnBrk="1" hangingPunct="1"/>
            <a:r>
              <a:rPr lang="en-US" altLang="zh-CN" smtClean="0"/>
              <a:t>Use Autodesk.Revit.Creation.Document.NewTag(View, Element, Boolean, TagMode, TagOrientation, XYZ) method to create tag.</a:t>
            </a:r>
          </a:p>
          <a:p>
            <a:pPr indent="0" eaLnBrk="1" hangingPunct="1"/>
            <a:endParaRPr lang="en-US" altLang="zh-CN" smtClean="0"/>
          </a:p>
          <a:p>
            <a:pPr marL="0" indent="0"/>
            <a:r>
              <a:rPr lang="en-US" altLang="ja-JP" smtClean="0"/>
              <a:t>[ExternalCommands]</a:t>
            </a:r>
          </a:p>
          <a:p>
            <a:pPr marL="0" indent="0"/>
            <a:r>
              <a:rPr lang="en-US" altLang="ja-JP" smtClean="0"/>
              <a:t>ECCount = 1</a:t>
            </a:r>
          </a:p>
          <a:p>
            <a:pPr marL="0" indent="0"/>
            <a:r>
              <a:rPr lang="en-US" altLang="ja-JP" smtClean="0"/>
              <a:t>ECName1 = TagBeam</a:t>
            </a:r>
          </a:p>
          <a:p>
            <a:pPr marL="0" indent="0"/>
            <a:r>
              <a:rPr lang="en-US" altLang="ja-JP" smtClean="0"/>
              <a:t>ECClassName1 = 	Revit.SDK.Samples.TagBeam.CS.Command</a:t>
            </a:r>
          </a:p>
          <a:p>
            <a:pPr marL="0" indent="0"/>
            <a:r>
              <a:rPr lang="en-US" altLang="ja-JP" smtClean="0"/>
              <a:t>ECAssembly1 = TagBeam.dll</a:t>
            </a:r>
          </a:p>
          <a:p>
            <a:pPr marL="0" indent="0"/>
            <a:r>
              <a:rPr lang="en-US" altLang="ja-JP" smtClean="0"/>
              <a:t>ECDescription1 = "Tag beam's start and end."</a:t>
            </a:r>
          </a:p>
          <a:p>
            <a:pPr marL="0" indent="0"/>
            <a:endParaRPr lang="en-US" altLang="ja-JP" smtClean="0"/>
          </a:p>
          <a:p>
            <a:pPr marL="0" indent="0"/>
            <a:r>
              <a:rPr lang="en-US" altLang="ja-JP" b="1" smtClean="0"/>
              <a:t>Steps:</a:t>
            </a:r>
            <a:r>
              <a:rPr lang="en-US" altLang="ja-JP" smtClean="0"/>
              <a:t> </a:t>
            </a:r>
          </a:p>
          <a:p>
            <a:pPr marL="0" indent="0"/>
            <a:r>
              <a:rPr lang="en-US" altLang="ja-JP" smtClean="0"/>
              <a:t>1. Draw </a:t>
            </a:r>
            <a:r>
              <a:rPr lang="en-US" altLang="zh-CN" smtClean="0"/>
              <a:t>some beams and select them</a:t>
            </a:r>
            <a:r>
              <a:rPr lang="en-US" altLang="ja-JP" smtClean="0"/>
              <a:t>.</a:t>
            </a:r>
          </a:p>
          <a:p>
            <a:pPr marL="0" indent="0"/>
            <a:r>
              <a:rPr lang="en-US" altLang="ja-JP" smtClean="0"/>
              <a:t>2. Run this command.</a:t>
            </a:r>
            <a:endParaRPr lang="en-US" altLang="zh-CN" smtClean="0"/>
          </a:p>
          <a:p>
            <a:pPr marL="0" indent="0"/>
            <a:r>
              <a:rPr lang="en-US" altLang="zh-CN" smtClean="0"/>
              <a:t>3. Select tag mode--tag by Category, Multi-Category Tag or Material tag, and then select the tag family symbol of this mode.</a:t>
            </a:r>
            <a:r>
              <a:rPr lang="en-US" altLang="ja-JP" smtClean="0"/>
              <a:t> </a:t>
            </a:r>
            <a:r>
              <a:rPr lang="en-US" altLang="zh-CN" smtClean="0"/>
              <a:t>Select the tag orientation and chooses whether tags have leaders.</a:t>
            </a:r>
            <a:endParaRPr lang="en-US" altLang="ja-JP" smtClean="0"/>
          </a:p>
          <a:p>
            <a:pPr marL="0" indent="0"/>
            <a:r>
              <a:rPr lang="en-US" altLang="ja-JP" smtClean="0"/>
              <a:t>4. Click "OK" button to tag</a:t>
            </a:r>
            <a:r>
              <a:rPr lang="en-US" altLang="zh-CN" smtClean="0"/>
              <a:t> beam‘s start and end</a:t>
            </a:r>
            <a:r>
              <a:rPr lang="en-US" altLang="ja-JP" smtClean="0"/>
              <a:t> or click "Cancel" button to abort them.</a:t>
            </a: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9F0A942B-AEA1-48CB-BF6B-5AFC1B3555D4}" type="slidenum">
              <a:rPr lang="en-US" smtClean="0"/>
              <a:pPr/>
              <a:t>96</a:t>
            </a:fld>
            <a:endParaRPr lang="en-US" smtClean="0"/>
          </a:p>
        </p:txBody>
      </p:sp>
      <p:sp>
        <p:nvSpPr>
          <p:cNvPr id="284675" name="Rectangle 2"/>
          <p:cNvSpPr>
            <a:spLocks noGrp="1" noRot="1" noChangeAspect="1" noChangeArrowheads="1" noTextEdit="1"/>
          </p:cNvSpPr>
          <p:nvPr>
            <p:ph type="sldImg"/>
          </p:nvPr>
        </p:nvSpPr>
        <p:spPr>
          <a:xfrm>
            <a:off x="1511300" y="746125"/>
            <a:ext cx="3876675" cy="2908300"/>
          </a:xfrm>
          <a:ln/>
        </p:spPr>
      </p:sp>
      <p:sp>
        <p:nvSpPr>
          <p:cNvPr id="284676" name="Rectangle 3"/>
          <p:cNvSpPr>
            <a:spLocks noGrp="1" noChangeArrowheads="1"/>
          </p:cNvSpPr>
          <p:nvPr>
            <p:ph type="body" idx="1"/>
          </p:nvPr>
        </p:nvSpPr>
        <p:spPr>
          <a:noFill/>
          <a:ln/>
        </p:spPr>
        <p:txBody>
          <a:bodyPr/>
          <a:lstStyle/>
          <a:p>
            <a:pPr marL="226428" indent="-226428"/>
            <a:r>
              <a:rPr lang="en-US" altLang="zh-CN" smtClean="0"/>
              <a:t>Logic: </a:t>
            </a:r>
          </a:p>
          <a:p>
            <a:pPr marL="226428" indent="-226428"/>
            <a:r>
              <a:rPr lang="en-US" altLang="zh-CN" smtClean="0"/>
              <a:t>Find the first selected floor.</a:t>
            </a:r>
          </a:p>
          <a:p>
            <a:pPr marL="226428" indent="-226428"/>
            <a:r>
              <a:rPr lang="en-US" altLang="zh-CN" smtClean="0"/>
              <a:t>Go through each layer of the compound structure of the floor, set its thickness as 10 times as itself.</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7ED0AEA8-BA26-46F8-B08C-02175DAD8371}" type="slidenum">
              <a:rPr lang="en-US" smtClean="0"/>
              <a:pPr/>
              <a:t>97</a:t>
            </a:fld>
            <a:endParaRPr lang="en-US" smtClean="0"/>
          </a:p>
        </p:txBody>
      </p:sp>
      <p:sp>
        <p:nvSpPr>
          <p:cNvPr id="285699" name="Rectangle 2"/>
          <p:cNvSpPr>
            <a:spLocks noGrp="1" noRot="1" noChangeAspect="1" noChangeArrowheads="1" noTextEdit="1"/>
          </p:cNvSpPr>
          <p:nvPr>
            <p:ph type="sldImg"/>
          </p:nvPr>
        </p:nvSpPr>
        <p:spPr>
          <a:xfrm>
            <a:off x="1511300" y="746125"/>
            <a:ext cx="3876675" cy="2908300"/>
          </a:xfrm>
          <a:ln/>
        </p:spPr>
      </p:sp>
      <p:sp>
        <p:nvSpPr>
          <p:cNvPr id="285700" name="Rectangle 3"/>
          <p:cNvSpPr>
            <a:spLocks noGrp="1" noChangeArrowheads="1"/>
          </p:cNvSpPr>
          <p:nvPr>
            <p:ph type="body" idx="1"/>
          </p:nvPr>
        </p:nvSpPr>
        <p:spPr>
          <a:noFill/>
          <a:ln/>
        </p:spPr>
        <p:txBody>
          <a:bodyPr/>
          <a:lstStyle/>
          <a:p>
            <a:pPr marL="226428" indent="-226428"/>
            <a:r>
              <a:rPr lang="en-US" altLang="zh-CN" smtClean="0"/>
              <a:t>Logic:</a:t>
            </a:r>
          </a:p>
          <a:p>
            <a:pPr marL="226428" indent="-226428"/>
            <a:endParaRPr lang="en-US" altLang="zh-CN" smtClean="0"/>
          </a:p>
          <a:p>
            <a:pPr marL="226428" indent="-226428"/>
            <a:r>
              <a:rPr lang="en-US" altLang="zh-CN" smtClean="0"/>
              <a:t>Go through each selected wall.</a:t>
            </a:r>
          </a:p>
          <a:p>
            <a:pPr marL="226428" indent="-226428"/>
            <a:r>
              <a:rPr lang="en-US" altLang="zh-CN" smtClean="0"/>
              <a:t>Go through each layer of the compound structure of the type of the wall, set thickness of the corresponding layer 10 times as original.</a:t>
            </a:r>
          </a:p>
          <a:p>
            <a:pPr marL="226428" indent="-226428"/>
            <a:endParaRPr lang="en-US" altLang="zh-CN" smtClean="0"/>
          </a:p>
          <a:p>
            <a:pPr marL="226428" indent="-226428"/>
            <a:r>
              <a:rPr lang="en-US" altLang="zh-CN" smtClean="0"/>
              <a:t>Note:</a:t>
            </a:r>
          </a:p>
          <a:p>
            <a:pPr marL="226428" indent="-226428"/>
            <a:r>
              <a:rPr lang="en-US" altLang="zh-CN" smtClean="0"/>
              <a:t>The sample changes the wall type thickness actually, so all walls with the same type will be thickened.</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ADA02E9C-1C1A-4430-A2E2-00DF9B0D34DD}" type="slidenum">
              <a:rPr lang="en-US" smtClean="0"/>
              <a:pPr/>
              <a:t>98</a:t>
            </a:fld>
            <a:endParaRPr lang="en-US" smtClean="0"/>
          </a:p>
        </p:txBody>
      </p:sp>
      <p:sp>
        <p:nvSpPr>
          <p:cNvPr id="286723" name="Rectangle 2"/>
          <p:cNvSpPr>
            <a:spLocks noGrp="1" noRot="1" noChangeAspect="1" noChangeArrowheads="1" noTextEdit="1"/>
          </p:cNvSpPr>
          <p:nvPr>
            <p:ph type="sldImg"/>
          </p:nvPr>
        </p:nvSpPr>
        <p:spPr>
          <a:xfrm>
            <a:off x="1511300" y="746125"/>
            <a:ext cx="3876675" cy="2908300"/>
          </a:xfrm>
          <a:ln/>
        </p:spPr>
      </p:sp>
      <p:sp>
        <p:nvSpPr>
          <p:cNvPr id="286724" name="Rectangle 3"/>
          <p:cNvSpPr>
            <a:spLocks noGrp="1" noChangeArrowheads="1"/>
          </p:cNvSpPr>
          <p:nvPr>
            <p:ph type="body" idx="1"/>
          </p:nvPr>
        </p:nvSpPr>
        <p:spPr>
          <a:noFill/>
          <a:ln/>
        </p:spPr>
        <p:txBody>
          <a:bodyPr/>
          <a:lstStyle/>
          <a:p>
            <a:pPr marL="226428" indent="-226428"/>
            <a:r>
              <a:rPr lang="en-US" altLang="zh-CN" smtClean="0"/>
              <a:t>This sample demonstrates how to use transaction control. </a:t>
            </a:r>
          </a:p>
          <a:p>
            <a:pPr marL="226428" indent="-226428"/>
            <a:r>
              <a:rPr lang="en-US" altLang="zh-CN" smtClean="0"/>
              <a:t>Three buttons in a group box provide following operations: beginning a transaction, ending a transaction, aborting a transaction. </a:t>
            </a:r>
          </a:p>
          <a:p>
            <a:pPr marL="226428" indent="-226428"/>
            <a:r>
              <a:rPr lang="en-US" altLang="zh-CN" smtClean="0"/>
              <a:t>Three buttons in another group box provide following operations: creating a wall, moving a wall, deleting a wall. </a:t>
            </a:r>
          </a:p>
          <a:p>
            <a:pPr marL="226428" indent="-226428"/>
            <a:r>
              <a:rPr lang="en-US" altLang="zh-CN" smtClean="0"/>
              <a:t>Provide a tree view to display transactions, operations and the relationship between them. </a:t>
            </a:r>
          </a:p>
          <a:p>
            <a:pPr marL="226428" indent="-226428"/>
            <a:r>
              <a:rPr lang="en-US" altLang="zh-CN" smtClean="0"/>
              <a:t>Allow user to use nested transactions. User can do one or more of the operations listed above during a transaction.</a:t>
            </a:r>
          </a:p>
          <a:p>
            <a:pPr marL="226428" indent="-226428"/>
            <a:r>
              <a:rPr lang="en-US" altLang="zh-CN" smtClean="0"/>
              <a:t>When user clicks "Ok" and there are some transactions which are not over, show a message box to ask user whether to end all transactions.</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4B5DD9F1-E6B0-42CE-98E6-193266940F4B}" type="slidenum">
              <a:rPr lang="en-US" smtClean="0"/>
              <a:pPr/>
              <a:t>99</a:t>
            </a:fld>
            <a:endParaRPr lang="en-US" smtClean="0"/>
          </a:p>
        </p:txBody>
      </p:sp>
      <p:sp>
        <p:nvSpPr>
          <p:cNvPr id="287747" name="Rectangle 2"/>
          <p:cNvSpPr>
            <a:spLocks noGrp="1" noRot="1" noChangeAspect="1" noChangeArrowheads="1" noTextEdit="1"/>
          </p:cNvSpPr>
          <p:nvPr>
            <p:ph type="sldImg"/>
          </p:nvPr>
        </p:nvSpPr>
        <p:spPr>
          <a:xfrm>
            <a:off x="1511300" y="746125"/>
            <a:ext cx="3876675" cy="2908300"/>
          </a:xfrm>
          <a:ln/>
        </p:spPr>
      </p:sp>
      <p:sp>
        <p:nvSpPr>
          <p:cNvPr id="287748" name="Rectangle 3"/>
          <p:cNvSpPr>
            <a:spLocks noGrp="1" noChangeArrowheads="1"/>
          </p:cNvSpPr>
          <p:nvPr>
            <p:ph type="body" idx="1"/>
          </p:nvPr>
        </p:nvSpPr>
        <p:spPr>
          <a:noFill/>
          <a:ln/>
        </p:spPr>
        <p:txBody>
          <a:bodyPr/>
          <a:lstStyle/>
          <a:p>
            <a:pPr marL="226428" indent="-226428"/>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3EDF00B6-63E1-482A-B6EF-C3C2DAC9D866}" type="slidenum">
              <a:rPr lang="en-US" smtClean="0"/>
              <a:pPr/>
              <a:t>100</a:t>
            </a:fld>
            <a:endParaRPr lang="en-US" smtClean="0"/>
          </a:p>
        </p:txBody>
      </p:sp>
      <p:sp>
        <p:nvSpPr>
          <p:cNvPr id="288771" name="Rectangle 2"/>
          <p:cNvSpPr>
            <a:spLocks noGrp="1" noRot="1" noChangeAspect="1" noChangeArrowheads="1" noTextEdit="1"/>
          </p:cNvSpPr>
          <p:nvPr>
            <p:ph type="sldImg"/>
          </p:nvPr>
        </p:nvSpPr>
        <p:spPr>
          <a:xfrm>
            <a:off x="1511300" y="746125"/>
            <a:ext cx="3876675" cy="2908300"/>
          </a:xfrm>
          <a:ln/>
        </p:spPr>
      </p:sp>
      <p:sp>
        <p:nvSpPr>
          <p:cNvPr id="288772" name="Rectangle 3"/>
          <p:cNvSpPr>
            <a:spLocks noGrp="1" noChangeArrowheads="1"/>
          </p:cNvSpPr>
          <p:nvPr>
            <p:ph type="body" idx="1"/>
          </p:nvPr>
        </p:nvSpPr>
        <p:spPr>
          <a:noFill/>
          <a:ln/>
        </p:spPr>
        <p:txBody>
          <a:bodyPr/>
          <a:lstStyle/>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endParaRPr lang="en-US" altLang="zh-CN" smtClean="0"/>
          </a:p>
          <a:p>
            <a:pPr marL="226428" indent="-226428"/>
            <a:r>
              <a:rPr lang="en-US" altLang="zh-CN" smtClean="0"/>
              <a:t>[ExternalCommands]</a:t>
            </a:r>
          </a:p>
          <a:p>
            <a:pPr marL="226428" indent="-226428"/>
            <a:r>
              <a:rPr lang="en-US" altLang="zh-CN" smtClean="0"/>
              <a:t>ECCount = 1</a:t>
            </a:r>
          </a:p>
          <a:p>
            <a:pPr marL="226428" indent="-226428"/>
            <a:r>
              <a:rPr lang="en-US" altLang="zh-CN" smtClean="0"/>
              <a:t>ECName1 = ViewPrinter</a:t>
            </a:r>
          </a:p>
          <a:p>
            <a:pPr marL="226428" indent="-226428"/>
            <a:r>
              <a:rPr lang="en-US" altLang="zh-CN" smtClean="0"/>
              <a:t>ECClassName1 = 	Revit.SDK.Samples.ViewPrinter.CS.Command</a:t>
            </a:r>
          </a:p>
          <a:p>
            <a:pPr marL="226428" indent="-226428"/>
            <a:r>
              <a:rPr lang="en-US" altLang="zh-CN" smtClean="0"/>
              <a:t>ECAssembly1 = C:\Revit\SDK\Samples\ViewPrinter\CS\bin\Debug\ViewPrinter.dll</a:t>
            </a:r>
          </a:p>
          <a:p>
            <a:pPr marL="226428" indent="-226428"/>
            <a:r>
              <a:rPr lang="en-US" altLang="zh-CN" smtClean="0"/>
              <a:t>ECDescription1 = Print the printable views</a:t>
            </a:r>
          </a:p>
          <a:p>
            <a:pPr marL="226428" indent="-226428"/>
            <a:endParaRPr lang="en-US" altLang="zh-CN" smtClean="0"/>
          </a:p>
          <a:p>
            <a:pPr marL="226428" indent="-226428"/>
            <a:r>
              <a:rPr lang="en-US" altLang="zh-CN" smtClean="0"/>
              <a:t>Make sure the printer is available.</a:t>
            </a:r>
          </a:p>
          <a:p>
            <a:pPr marL="226428" indent="-226428"/>
            <a:r>
              <a:rPr lang="en-US" altLang="zh-CN" smtClean="0"/>
              <a:t>Run Revit.</a:t>
            </a:r>
          </a:p>
          <a:p>
            <a:pPr marL="226428" indent="-226428"/>
            <a:r>
              <a:rPr lang="en-US" altLang="zh-CN" smtClean="0"/>
              <a:t>Run this command.</a:t>
            </a:r>
          </a:p>
          <a:p>
            <a:pPr marL="226428" indent="-226428"/>
            <a:r>
              <a:rPr lang="en-US" altLang="zh-CN" smtClean="0"/>
              <a:t>In the first page of the wizard, choose to print from the currently opened project or from a file on disk. In the latter case pick a Revit project with the file browser.</a:t>
            </a:r>
          </a:p>
          <a:p>
            <a:pPr marL="226428" indent="-226428"/>
            <a:r>
              <a:rPr lang="en-US" altLang="zh-CN" smtClean="0"/>
              <a:t>In the second page, choose the views you want to print from the tree view.</a:t>
            </a:r>
          </a:p>
          <a:p>
            <a:pPr marL="226428" indent="-226428"/>
            <a:r>
              <a:rPr lang="en-US" altLang="zh-CN" smtClean="0"/>
              <a:t>In the third page, make a confirmation of the views selected in the previous step. Click the "Settings…" button to set the printer and the "Print" button to print all the selected views.</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101</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r>
              <a:rPr lang="en-US" altLang="zh-CN" smtClean="0"/>
              <a:t>This sample demonstrates how to control visibility by category, and how the API supports the options to pick a single element or pick multiple elements. </a:t>
            </a:r>
          </a:p>
          <a:p>
            <a:pPr marL="0" indent="0"/>
            <a:r>
              <a:rPr lang="en-US" altLang="zh-CN" smtClean="0"/>
              <a:t>Control the visibility of elements in active view by category. A checked list box allows the user to choose the categories to be visible. After that, the active view will display elements belonging to the checked categories, and elements belonging to the unchecked categories will be invisible. The user can select one or multiple elements, and the elements belonging to the same categories as the selected elements will be isolated in active view.</a:t>
            </a:r>
          </a:p>
          <a:p>
            <a:pPr marL="0" indent="0"/>
            <a:endParaRPr lang="en-US" altLang="zh-CN" smtClean="0"/>
          </a:p>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 1</a:t>
            </a:r>
          </a:p>
          <a:p>
            <a:pPr marL="226428" indent="-226428"/>
            <a:r>
              <a:rPr lang="en-US" altLang="zh-CN" smtClean="0"/>
              <a:t>ECName1= Visibility Controller</a:t>
            </a:r>
          </a:p>
          <a:p>
            <a:pPr marL="226428" indent="-226428"/>
            <a:r>
              <a:rPr lang="en-US" altLang="zh-CN" smtClean="0"/>
              <a:t>ECClassName1= Revit.SDK.Samples.VisibilityController.CS.Command</a:t>
            </a:r>
          </a:p>
          <a:p>
            <a:pPr marL="226428" indent="-226428"/>
            <a:r>
              <a:rPr lang="en-US" altLang="zh-CN" smtClean="0"/>
              <a:t>ECAssembly1= VisibilityController.dll</a:t>
            </a:r>
          </a:p>
          <a:p>
            <a:pPr marL="226428" indent="-226428"/>
            <a:r>
              <a:rPr lang="en-US" altLang="zh-CN" smtClean="0"/>
              <a:t>ECDescription1= Control the visibility by category</a:t>
            </a:r>
          </a:p>
          <a:p>
            <a:pPr marL="226428" indent="-226428"/>
            <a:endParaRPr lang="en-US" altLang="zh-CN" smtClean="0"/>
          </a:p>
          <a:p>
            <a:pPr marL="226428" indent="-226428"/>
            <a:r>
              <a:rPr lang="en-US" altLang="ja-JP" smtClean="0"/>
              <a:t>Run </a:t>
            </a:r>
            <a:r>
              <a:rPr lang="en-US" altLang="zh-CN" smtClean="0"/>
              <a:t>Revit 2008</a:t>
            </a:r>
            <a:r>
              <a:rPr lang="en-US" altLang="ja-JP" smtClean="0"/>
              <a:t>.</a:t>
            </a:r>
            <a:endParaRPr lang="en-US" altLang="zh-CN" smtClean="0"/>
          </a:p>
          <a:p>
            <a:pPr marL="226428" indent="-226428"/>
            <a:r>
              <a:rPr lang="en-US" altLang="zh-CN" smtClean="0"/>
              <a:t>Run this external command.</a:t>
            </a:r>
          </a:p>
          <a:p>
            <a:pPr marL="226428" indent="-226428"/>
            <a:r>
              <a:rPr lang="en-US" altLang="zh-CN" smtClean="0"/>
              <a:t>You can get and change the visibility of all categories in the active view.</a:t>
            </a:r>
          </a:p>
          <a:p>
            <a:pPr marL="226428" indent="-226428"/>
            <a:r>
              <a:rPr lang="en-US" altLang="zh-CN" smtClean="0"/>
              <a:t>You can choose PickOne or WindowSelect mode to isolate element(s).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spcBef>
                <a:spcPts val="1200"/>
              </a:spcBef>
              <a:defRPr/>
            </a:lvl1pPr>
            <a:lvl2pPr>
              <a:defRPr sz="2400"/>
            </a:lvl2pPr>
            <a:lvl3pPr>
              <a:defRPr sz="2000"/>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8778008" y="0"/>
            <a:ext cx="4233142" cy="9759034"/>
          </a:xfrm>
          <a:prstGeom prst="rect">
            <a:avLst/>
          </a:prstGeom>
          <a:noFill/>
          <a:ln w="9525">
            <a:noFill/>
            <a:miter lim="800000"/>
            <a:headEnd/>
            <a:tailEnd/>
          </a:ln>
        </p:spPr>
      </p:pic>
      <p:sp>
        <p:nvSpPr>
          <p:cNvPr id="621571" name="Rectangle 3"/>
          <p:cNvSpPr>
            <a:spLocks noGrp="1" noChangeArrowheads="1"/>
          </p:cNvSpPr>
          <p:nvPr>
            <p:ph type="ctrTitle"/>
          </p:nvPr>
        </p:nvSpPr>
        <p:spPr>
          <a:xfrm>
            <a:off x="454037" y="4291175"/>
            <a:ext cx="8019725" cy="1888117"/>
          </a:xfrm>
          <a:prstGeom prst="rect">
            <a:avLst/>
          </a:prstGeom>
        </p:spPr>
        <p:txBody>
          <a:bodyPr lIns="130039" tIns="65020" rIns="130039" bIns="65020" anchor="t"/>
          <a:lstStyle>
            <a:lvl1pPr algn="l">
              <a:defRPr sz="4800"/>
            </a:lvl1pPr>
          </a:lstStyle>
          <a:p>
            <a:r>
              <a:rPr lang="en-US"/>
              <a:t>Click to edit Master title style</a:t>
            </a:r>
          </a:p>
        </p:txBody>
      </p:sp>
      <p:sp>
        <p:nvSpPr>
          <p:cNvPr id="621572" name="Rectangle 4"/>
          <p:cNvSpPr>
            <a:spLocks noGrp="1" noChangeArrowheads="1"/>
          </p:cNvSpPr>
          <p:nvPr>
            <p:ph type="subTitle" sz="quarter" idx="1"/>
          </p:nvPr>
        </p:nvSpPr>
        <p:spPr>
          <a:xfrm>
            <a:off x="454039" y="6396109"/>
            <a:ext cx="7988532" cy="1192495"/>
          </a:xfrm>
          <a:prstGeom prst="rect">
            <a:avLst/>
          </a:prstGeom>
        </p:spPr>
        <p:txBody>
          <a:bodyPr lIns="130039" tIns="65020" rIns="130039" bIns="65020"/>
          <a:lstStyle>
            <a:lvl1pPr marL="0" indent="0">
              <a:lnSpc>
                <a:spcPct val="95000"/>
              </a:lnSpc>
              <a:buNone/>
              <a:defRPr sz="3400" i="1">
                <a:solidFill>
                  <a:srgbClr val="0070C0"/>
                </a:solidFill>
              </a:defRPr>
            </a:lvl1pPr>
          </a:lstStyle>
          <a:p>
            <a:r>
              <a:rPr lang="en-US"/>
              <a:t>Click to edit Master subtitle style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4036" y="194233"/>
            <a:ext cx="11581278" cy="1626129"/>
          </a:xfrm>
          <a:prstGeom prst="rect">
            <a:avLst/>
          </a:prstGeom>
        </p:spPr>
        <p:txBody>
          <a:bodyPr lIns="130022" tIns="65012" rIns="130022" bIns="65012"/>
          <a:lstStyle/>
          <a:p>
            <a:r>
              <a:rPr lang="en-US" smtClean="0"/>
              <a:t>Click to edit Master title style</a:t>
            </a:r>
            <a:endParaRPr lang="en-GB"/>
          </a:p>
        </p:txBody>
      </p:sp>
      <p:sp>
        <p:nvSpPr>
          <p:cNvPr id="3" name="Content Placeholder 2"/>
          <p:cNvSpPr>
            <a:spLocks noGrp="1"/>
          </p:cNvSpPr>
          <p:nvPr>
            <p:ph sz="half" idx="1"/>
          </p:nvPr>
        </p:nvSpPr>
        <p:spPr>
          <a:xfrm>
            <a:off x="454036" y="2102681"/>
            <a:ext cx="5681083" cy="7283703"/>
          </a:xfrm>
          <a:prstGeom prst="rect">
            <a:avLst/>
          </a:prstGeom>
        </p:spPr>
        <p:txBody>
          <a:bodyPr lIns="130022" tIns="65012" rIns="130022" bIns="65012"/>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351971" y="2102681"/>
            <a:ext cx="5683343" cy="7283703"/>
          </a:xfrm>
          <a:prstGeom prst="rect">
            <a:avLst/>
          </a:prstGeom>
        </p:spPr>
        <p:txBody>
          <a:bodyPr lIns="130022" tIns="65012" rIns="130022" bIns="65012"/>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p>
        </p:txBody>
      </p:sp>
      <p:sp>
        <p:nvSpPr>
          <p:cNvPr id="2051"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p>
        </p:txBody>
      </p:sp>
      <p:pic>
        <p:nvPicPr>
          <p:cNvPr id="2052" name="Picture 4" descr="AU_FOOTER.jpg"/>
          <p:cNvPicPr>
            <a:picLocks noChangeAspect="1"/>
          </p:cNvPicPr>
          <p:nvPr userDrawn="1"/>
        </p:nvPicPr>
        <p:blipFill>
          <a:blip r:embed="rId5"/>
          <a:srcRect/>
          <a:stretch>
            <a:fillRect/>
          </a:stretch>
        </p:blipFill>
        <p:spPr bwMode="auto">
          <a:xfrm>
            <a:off x="0" y="8982075"/>
            <a:ext cx="13011150" cy="7747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9" r:id="rId1"/>
    <p:sldLayoutId id="2147483662" r:id="rId2"/>
    <p:sldLayoutId id="2147483663" r:id="rId3"/>
  </p:sldLayoutIdLst>
  <p:transition/>
  <p:txStyles>
    <p:titleStyle>
      <a:lvl1pPr algn="l" rtl="0" eaLnBrk="0" fontAlgn="base" hangingPunct="0">
        <a:spcBef>
          <a:spcPct val="0"/>
        </a:spcBef>
        <a:spcAft>
          <a:spcPct val="0"/>
        </a:spcAft>
        <a:defRPr sz="4000" b="1">
          <a:solidFill>
            <a:schemeClr val="tx1"/>
          </a:solidFill>
          <a:latin typeface="+mj-lt"/>
          <a:ea typeface="+mj-ea"/>
          <a:cs typeface="+mj-cs"/>
          <a:sym typeface="Arial" pitchFamily="34" charset="0"/>
        </a:defRPr>
      </a:lvl1pPr>
      <a:lvl2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0" fontAlgn="base" hangingPunct="0">
        <a:spcBef>
          <a:spcPts val="600"/>
        </a:spcBef>
        <a:spcAft>
          <a:spcPct val="0"/>
        </a:spcAft>
        <a:buClr>
          <a:schemeClr val="tx2"/>
        </a:buClr>
        <a:buSzPct val="80000"/>
        <a:buFont typeface="Wingdings" pitchFamily="2" charset="2"/>
        <a:buChar char="§"/>
        <a:defRPr sz="3200">
          <a:solidFill>
            <a:schemeClr val="tx1"/>
          </a:solidFill>
          <a:latin typeface="+mn-lt"/>
          <a:ea typeface="+mn-ea"/>
          <a:cs typeface="+mn-cs"/>
          <a:sym typeface="Arial" pitchFamily="34" charset="0"/>
        </a:defRPr>
      </a:lvl1pPr>
      <a:lvl2pPr marL="566738" indent="-282575" algn="l" rtl="0" eaLnBrk="0" fontAlgn="base" hangingPunct="0">
        <a:spcBef>
          <a:spcPts val="60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8050" indent="-254000" algn="l" rtl="0" eaLnBrk="0" fontAlgn="base" hangingPunct="0">
        <a:spcBef>
          <a:spcPts val="6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20813" indent="-227013"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4pPr>
      <a:lvl5pPr marL="1876425" indent="-204788"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8.xml"/><Relationship Id="rId1" Type="http://schemas.openxmlformats.org/officeDocument/2006/relationships/slideLayout" Target="../slideLayouts/slideLayout1.xml"/><Relationship Id="rId5" Type="http://schemas.openxmlformats.org/officeDocument/2006/relationships/image" Target="../media/image91.png"/><Relationship Id="rId4" Type="http://schemas.openxmlformats.org/officeDocument/2006/relationships/image" Target="../media/image90.png"/></Relationships>
</file>

<file path=ppt/slides/_rels/slide10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3.xml"/><Relationship Id="rId1" Type="http://schemas.openxmlformats.org/officeDocument/2006/relationships/slideLayout" Target="../slideLayouts/slideLayout1.xml"/><Relationship Id="rId4" Type="http://schemas.openxmlformats.org/officeDocument/2006/relationships/image" Target="../media/image96.png"/></Relationships>
</file>

<file path=ppt/slides/_rels/slide10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10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5.xml"/><Relationship Id="rId1" Type="http://schemas.openxmlformats.org/officeDocument/2006/relationships/slideLayout" Target="../slideLayouts/slideLayout1.xml"/><Relationship Id="rId4" Type="http://schemas.openxmlformats.org/officeDocument/2006/relationships/image" Target="../media/image102.png"/></Relationships>
</file>

<file path=ppt/slides/_rels/slide10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7.xml"/><Relationship Id="rId1" Type="http://schemas.openxmlformats.org/officeDocument/2006/relationships/slideLayout" Target="../slideLayouts/slideLayout1.xml"/><Relationship Id="rId5" Type="http://schemas.openxmlformats.org/officeDocument/2006/relationships/image" Target="../media/image106.png"/><Relationship Id="rId4" Type="http://schemas.openxmlformats.org/officeDocument/2006/relationships/image" Target="../media/image10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08.xml"/><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108.png"/></Relationships>
</file>

<file path=ppt/slides/_rels/slide11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1.xml"/><Relationship Id="rId1" Type="http://schemas.openxmlformats.org/officeDocument/2006/relationships/slideLayout" Target="../slideLayouts/slideLayout1.xml"/><Relationship Id="rId5" Type="http://schemas.openxmlformats.org/officeDocument/2006/relationships/image" Target="../media/image114.png"/><Relationship Id="rId4" Type="http://schemas.openxmlformats.org/officeDocument/2006/relationships/image" Target="../media/image113.png"/></Relationships>
</file>

<file path=ppt/slides/_rels/slide11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12.xml"/><Relationship Id="rId1" Type="http://schemas.openxmlformats.org/officeDocument/2006/relationships/slideLayout" Target="../slideLayouts/slideLayout1.xml"/><Relationship Id="rId4" Type="http://schemas.openxmlformats.org/officeDocument/2006/relationships/image" Target="../media/image116.png"/></Relationships>
</file>

<file path=ppt/slides/_rels/slide11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13.xml"/><Relationship Id="rId1" Type="http://schemas.openxmlformats.org/officeDocument/2006/relationships/slideLayout" Target="../slideLayouts/slideLayout1.xml"/><Relationship Id="rId5" Type="http://schemas.openxmlformats.org/officeDocument/2006/relationships/image" Target="../media/image119.png"/><Relationship Id="rId4" Type="http://schemas.openxmlformats.org/officeDocument/2006/relationships/image" Target="../media/image118.png"/></Relationships>
</file>

<file path=ppt/slides/_rels/slide116.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29.png"/><Relationship Id="rId2" Type="http://schemas.openxmlformats.org/officeDocument/2006/relationships/notesSlide" Target="../notesSlides/notesSlide114.xml"/><Relationship Id="rId1" Type="http://schemas.openxmlformats.org/officeDocument/2006/relationships/slideLayout" Target="../slideLayouts/slideLayout1.xml"/><Relationship Id="rId6" Type="http://schemas.openxmlformats.org/officeDocument/2006/relationships/image" Target="../media/image123.png"/><Relationship Id="rId11" Type="http://schemas.openxmlformats.org/officeDocument/2006/relationships/image" Target="../media/image128.png"/><Relationship Id="rId5" Type="http://schemas.openxmlformats.org/officeDocument/2006/relationships/image" Target="../media/image122.png"/><Relationship Id="rId10" Type="http://schemas.openxmlformats.org/officeDocument/2006/relationships/image" Target="../media/image127.png"/><Relationship Id="rId4" Type="http://schemas.openxmlformats.org/officeDocument/2006/relationships/image" Target="../media/image121.png"/><Relationship Id="rId9" Type="http://schemas.openxmlformats.org/officeDocument/2006/relationships/image" Target="../media/image126.png"/></Relationships>
</file>

<file path=ppt/slides/_rels/slide11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15.xml"/><Relationship Id="rId1" Type="http://schemas.openxmlformats.org/officeDocument/2006/relationships/slideLayout" Target="../slideLayouts/slideLayout1.xml"/><Relationship Id="rId5" Type="http://schemas.openxmlformats.org/officeDocument/2006/relationships/image" Target="../media/image132.png"/><Relationship Id="rId4" Type="http://schemas.openxmlformats.org/officeDocument/2006/relationships/image" Target="../media/image131.png"/></Relationships>
</file>

<file path=ppt/slides/_rels/slide11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6.xml"/><Relationship Id="rId1" Type="http://schemas.openxmlformats.org/officeDocument/2006/relationships/slideLayout" Target="../slideLayouts/slideLayout1.xml"/><Relationship Id="rId4" Type="http://schemas.openxmlformats.org/officeDocument/2006/relationships/image" Target="../media/image134.png"/></Relationships>
</file>

<file path=ppt/slides/_rels/slide119.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adn.autodesk.com/adn/servlet/item?siteID=4814862&amp;id=10194238&amp;linkID=4901650" TargetMode="External"/><Relationship Id="rId7" Type="http://schemas.openxmlformats.org/officeDocument/2006/relationships/hyperlink" Target="http://www.autodesk.com/apitraining" TargetMode="External"/><Relationship Id="rId2" Type="http://schemas.openxmlformats.org/officeDocument/2006/relationships/notesSlide" Target="../notesSlides/notesSlide117.xml"/><Relationship Id="rId1" Type="http://schemas.openxmlformats.org/officeDocument/2006/relationships/slideLayout" Target="../slideLayouts/slideLayout1.xml"/><Relationship Id="rId6" Type="http://schemas.openxmlformats.org/officeDocument/2006/relationships/hyperlink" Target="http://discussion.autodesk.com/" TargetMode="External"/><Relationship Id="rId5" Type="http://schemas.openxmlformats.org/officeDocument/2006/relationships/hyperlink" Target="http://www.adskconsulting.com/adn/cs/api_course_sched.php" TargetMode="External"/><Relationship Id="rId4" Type="http://schemas.openxmlformats.org/officeDocument/2006/relationships/hyperlink" Target="http://adn.autodesk.com/adn/servlet/index?siteID=4814862&amp;id=5475217&amp;linkID=4901650" TargetMode="External"/><Relationship Id="rId9" Type="http://schemas.openxmlformats.org/officeDocument/2006/relationships/hyperlink" Target="http://adn.autodesk.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20.xml"/><Relationship Id="rId1" Type="http://schemas.openxmlformats.org/officeDocument/2006/relationships/slideLayout" Target="../slideLayouts/slideLayout1.xml"/><Relationship Id="rId5" Type="http://schemas.openxmlformats.org/officeDocument/2006/relationships/image" Target="../media/image137.png"/><Relationship Id="rId4" Type="http://schemas.openxmlformats.org/officeDocument/2006/relationships/image" Target="../media/image13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thebuildingcoder.typepad.com/blog/2008/11/loading-the-building-coder-samples.html"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thebuildingcoder.typepad.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mailto:jeremy.tammik@eur.autodesk.com"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APIs/RevitAPI/Revit9/SDK/Samples/AllViews"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hyperlink" Target="../../../../../APIs/RevitAPI/Revit9/SDK/Samples/CreateBeamsColumnsBraces"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hyperlink" Target="../../../../../APIs/RevitAPI/Revit9/SDK/Samples/CreateSimpleAreaRein/C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APIs/RevitAPI/Revit9/SDK/Samples/CreateComplexAreaRein"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hyperlink" Target="../../../../../APIs/RevitAPI/Revit9/SDK/Samples/CreateDimensions"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hyperlink" Target="../../../../../APIs/RevitAPI/Revit9/SDK/Samples/DeleteDimensions"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hyperlink" Target="../../../../../APIs/RevitAPI/Revit9/SDK/Samples/CreateViewSection/CS"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hyperlink" Target="../../../../../APIs/RevitAPI/Revit9/SDK/Samples/CreateWallsUnderBeams/CS"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hyperlink" Target="../../../../../APIs/RevitAPI/Revit9/SDK/Samples/GenerateFloor/CS"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APIs/RevitAPI/Revit9/SDK/Samples/RotateFramingObjects/CS"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hyperlink" Target="../../../../../APIs/RevitAPI/Revit9/SDK/Samples/VersionChecking/CS"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7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7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8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63.jpeg"/></Relationships>
</file>

<file path=ppt/slides/_rels/slide8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84.xml"/><Relationship Id="rId1" Type="http://schemas.openxmlformats.org/officeDocument/2006/relationships/slideLayout" Target="../slideLayouts/slideLayout1.xml"/><Relationship Id="rId5" Type="http://schemas.openxmlformats.org/officeDocument/2006/relationships/image" Target="../media/image70.jpeg"/><Relationship Id="rId4" Type="http://schemas.openxmlformats.org/officeDocument/2006/relationships/image" Target="../media/image69.jpeg"/></Relationships>
</file>

<file path=ppt/slides/_rels/slide8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8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1.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9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3.xml"/><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81.png"/></Relationships>
</file>

<file path=ppt/slides/_rels/slide9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9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5.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9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88.jpe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4"/>
          <p:cNvSpPr>
            <a:spLocks noChangeArrowheads="1"/>
          </p:cNvSpPr>
          <p:nvPr/>
        </p:nvSpPr>
        <p:spPr bwMode="ltGray">
          <a:xfrm>
            <a:off x="0" y="4572000"/>
            <a:ext cx="13011150" cy="4421188"/>
          </a:xfrm>
          <a:prstGeom prst="rect">
            <a:avLst/>
          </a:prstGeom>
          <a:solidFill>
            <a:schemeClr val="tx1">
              <a:alpha val="75000"/>
            </a:schemeClr>
          </a:solidFill>
          <a:ln w="25400" algn="ctr">
            <a:noFill/>
            <a:round/>
            <a:headEnd/>
            <a:tailEnd/>
          </a:ln>
        </p:spPr>
        <p:txBody>
          <a:bodyPr lIns="91435" tIns="45717" rIns="91435" bIns="45717"/>
          <a:lstStyle/>
          <a:p>
            <a:pPr algn="ctr" defTabSz="912813"/>
            <a:endParaRPr lang="en-US" sz="3100">
              <a:solidFill>
                <a:schemeClr val="bg1"/>
              </a:solidFill>
              <a:latin typeface="Gill Sans"/>
              <a:sym typeface="Gill Sans"/>
            </a:endParaRPr>
          </a:p>
        </p:txBody>
      </p:sp>
      <p:sp>
        <p:nvSpPr>
          <p:cNvPr id="3075" name="Rectangle 3"/>
          <p:cNvSpPr>
            <a:spLocks noGrp="1" noChangeArrowheads="1"/>
          </p:cNvSpPr>
          <p:nvPr>
            <p:ph type="title"/>
          </p:nvPr>
        </p:nvSpPr>
        <p:spPr>
          <a:xfrm>
            <a:off x="561975" y="5029200"/>
            <a:ext cx="11887200" cy="1754188"/>
          </a:xfrm>
        </p:spPr>
        <p:txBody>
          <a:bodyPr anchor="t"/>
          <a:lstStyle/>
          <a:p>
            <a:pPr eaLnBrk="1" hangingPunct="1"/>
            <a:r>
              <a:rPr lang="en-US" sz="4800" smtClean="0">
                <a:solidFill>
                  <a:schemeClr val="bg1"/>
                </a:solidFill>
              </a:rPr>
              <a:t>The Revit</a:t>
            </a:r>
            <a:r>
              <a:rPr lang="en-US" sz="4800" baseline="30000" smtClean="0">
                <a:solidFill>
                  <a:schemeClr val="bg1"/>
                </a:solidFill>
              </a:rPr>
              <a:t>®</a:t>
            </a:r>
            <a:r>
              <a:rPr lang="en-US" sz="4800" smtClean="0">
                <a:solidFill>
                  <a:schemeClr val="bg1"/>
                </a:solidFill>
              </a:rPr>
              <a:t> SDK Sample Smörgåsbord</a:t>
            </a:r>
          </a:p>
        </p:txBody>
      </p:sp>
      <p:sp>
        <p:nvSpPr>
          <p:cNvPr id="3076" name="Rectangle 4"/>
          <p:cNvSpPr>
            <a:spLocks noGrp="1" noChangeArrowheads="1"/>
          </p:cNvSpPr>
          <p:nvPr>
            <p:ph idx="1"/>
          </p:nvPr>
        </p:nvSpPr>
        <p:spPr>
          <a:xfrm>
            <a:off x="561975" y="6859587"/>
            <a:ext cx="9034463" cy="1066800"/>
          </a:xfrm>
        </p:spPr>
        <p:txBody>
          <a:bodyPr/>
          <a:lstStyle/>
          <a:p>
            <a:pPr marL="0" indent="0" eaLnBrk="1" hangingPunct="1">
              <a:spcBef>
                <a:spcPct val="0"/>
              </a:spcBef>
              <a:buFont typeface="Wingdings" pitchFamily="2" charset="2"/>
              <a:buNone/>
            </a:pPr>
            <a:r>
              <a:rPr lang="en-US" smtClean="0">
                <a:solidFill>
                  <a:schemeClr val="bg1"/>
                </a:solidFill>
              </a:rPr>
              <a:t>Jeremy Tammik</a:t>
            </a:r>
          </a:p>
          <a:p>
            <a:pPr marL="0" indent="0" eaLnBrk="1" hangingPunct="1">
              <a:spcBef>
                <a:spcPts val="200"/>
              </a:spcBef>
              <a:buFont typeface="Wingdings" pitchFamily="2" charset="2"/>
              <a:buNone/>
            </a:pPr>
            <a:r>
              <a:rPr lang="en-US" sz="2400" smtClean="0">
                <a:solidFill>
                  <a:schemeClr val="bg1"/>
                </a:solidFill>
              </a:rPr>
              <a:t>Consulting Analyst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363538"/>
            <a:ext cx="11945938" cy="1009649"/>
          </a:xfrm>
        </p:spPr>
        <p:txBody>
          <a:bodyPr/>
          <a:lstStyle/>
          <a:p>
            <a:pPr eaLnBrk="1" hangingPunct="1"/>
            <a:r>
              <a:rPr lang="en-GB" smtClean="0"/>
              <a:t>Managing Samples</a:t>
            </a:r>
          </a:p>
        </p:txBody>
      </p:sp>
      <p:sp>
        <p:nvSpPr>
          <p:cNvPr id="14339" name="Rectangle 3"/>
          <p:cNvSpPr>
            <a:spLocks noGrp="1" noChangeArrowheads="1"/>
          </p:cNvSpPr>
          <p:nvPr>
            <p:ph idx="1"/>
          </p:nvPr>
        </p:nvSpPr>
        <p:spPr>
          <a:xfrm>
            <a:off x="409575" y="1525587"/>
            <a:ext cx="11866348" cy="6874885"/>
          </a:xfrm>
        </p:spPr>
        <p:txBody>
          <a:bodyPr/>
          <a:lstStyle/>
          <a:p>
            <a:pPr eaLnBrk="1" hangingPunct="1">
              <a:spcBef>
                <a:spcPct val="10000"/>
              </a:spcBef>
              <a:buNone/>
            </a:pPr>
            <a:r>
              <a:rPr lang="en-US" smtClean="0"/>
              <a:t>Complete samples overview and readme</a:t>
            </a:r>
          </a:p>
          <a:p>
            <a:pPr lvl="1">
              <a:spcBef>
                <a:spcPct val="10000"/>
              </a:spcBef>
            </a:pPr>
            <a:r>
              <a:rPr lang="en-US" sz="2400" smtClean="0"/>
              <a:t>SamplesReadme.htm</a:t>
            </a:r>
          </a:p>
          <a:p>
            <a:pPr eaLnBrk="1" hangingPunct="1">
              <a:spcBef>
                <a:spcPts val="1200"/>
              </a:spcBef>
              <a:buNone/>
            </a:pPr>
            <a:r>
              <a:rPr lang="en-US" smtClean="0"/>
              <a:t>Main samples solution</a:t>
            </a:r>
          </a:p>
          <a:p>
            <a:pPr lvl="1">
              <a:spcBef>
                <a:spcPct val="10000"/>
              </a:spcBef>
            </a:pPr>
            <a:r>
              <a:rPr lang="en-US" sz="2400" smtClean="0"/>
              <a:t>SDKSamples2009.sln</a:t>
            </a:r>
          </a:p>
          <a:p>
            <a:pPr lvl="1" eaLnBrk="1" hangingPunct="1">
              <a:spcBef>
                <a:spcPct val="10000"/>
              </a:spcBef>
            </a:pPr>
            <a:r>
              <a:rPr lang="en-US" sz="2400" smtClean="0"/>
              <a:t>Knowledge base</a:t>
            </a:r>
          </a:p>
          <a:p>
            <a:pPr lvl="1" eaLnBrk="1" hangingPunct="1">
              <a:spcBef>
                <a:spcPct val="10000"/>
              </a:spcBef>
            </a:pPr>
            <a:r>
              <a:rPr lang="en-US" sz="2400" smtClean="0"/>
              <a:t>Global search</a:t>
            </a:r>
          </a:p>
          <a:p>
            <a:pPr eaLnBrk="1" hangingPunct="1">
              <a:spcBef>
                <a:spcPts val="1200"/>
              </a:spcBef>
              <a:buNone/>
            </a:pPr>
            <a:r>
              <a:rPr lang="en-US" smtClean="0"/>
              <a:t>Revit SDK samples spreadsheet</a:t>
            </a:r>
          </a:p>
          <a:p>
            <a:pPr lvl="1" eaLnBrk="1" hangingPunct="1"/>
            <a:r>
              <a:rPr lang="en-US" sz="2400" smtClean="0"/>
              <a:t>Revit_SDK_Samples.xlsx</a:t>
            </a:r>
          </a:p>
          <a:p>
            <a:pPr eaLnBrk="1" hangingPunct="1">
              <a:spcBef>
                <a:spcPts val="1200"/>
              </a:spcBef>
              <a:buNone/>
            </a:pPr>
            <a:r>
              <a:rPr lang="en-US" smtClean="0"/>
              <a:t>External sample manager application</a:t>
            </a:r>
          </a:p>
          <a:p>
            <a:pPr lvl="1" eaLnBrk="1" hangingPunct="1"/>
            <a:r>
              <a:rPr lang="en-US" sz="2400" smtClean="0"/>
              <a:t>RvtSamples, a generic menu generator</a:t>
            </a:r>
          </a:p>
        </p:txBody>
      </p:sp>
      <p:pic>
        <p:nvPicPr>
          <p:cNvPr id="4" name="Picture 3" descr="DE101-3_Revit_SDK_Samples_Shortcuts.png"/>
          <p:cNvPicPr>
            <a:picLocks noChangeAspect="1"/>
          </p:cNvPicPr>
          <p:nvPr/>
        </p:nvPicPr>
        <p:blipFill>
          <a:blip r:embed="rId3"/>
          <a:stretch>
            <a:fillRect/>
          </a:stretch>
        </p:blipFill>
        <p:spPr>
          <a:xfrm>
            <a:off x="9105900" y="2163762"/>
            <a:ext cx="2200275" cy="3400425"/>
          </a:xfrm>
          <a:prstGeom prst="rect">
            <a:avLst/>
          </a:prstGeom>
        </p:spPr>
      </p:pic>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altLang="zh-CN" smtClean="0">
                <a:ea typeface="SimSun" pitchFamily="2" charset="-122"/>
              </a:rPr>
              <a:t>ViewPrinter Demo</a:t>
            </a:r>
            <a:endParaRPr lang="zh-CN" altLang="en-US" smtClean="0">
              <a:ea typeface="SimSun" pitchFamily="2" charset="-122"/>
            </a:endParaRPr>
          </a:p>
        </p:txBody>
      </p:sp>
      <p:sp>
        <p:nvSpPr>
          <p:cNvPr id="141315" name="Rectangle 3"/>
          <p:cNvSpPr>
            <a:spLocks noGrp="1" noChangeArrowheads="1"/>
          </p:cNvSpPr>
          <p:nvPr>
            <p:ph idx="1"/>
          </p:nvPr>
        </p:nvSpPr>
        <p:spPr/>
        <p:txBody>
          <a:bodyPr/>
          <a:lstStyle/>
          <a:p>
            <a:pPr marL="650116" indent="-650116"/>
            <a:endParaRPr lang="zh-CN" altLang="en-US" smtClean="0">
              <a:ea typeface="SimSun" pitchFamily="2" charset="-122"/>
            </a:endParaRPr>
          </a:p>
        </p:txBody>
      </p:sp>
      <p:pic>
        <p:nvPicPr>
          <p:cNvPr id="141316" name="Picture 4"/>
          <p:cNvPicPr>
            <a:picLocks noChangeAspect="1" noChangeArrowheads="1"/>
          </p:cNvPicPr>
          <p:nvPr/>
        </p:nvPicPr>
        <p:blipFill>
          <a:blip r:embed="rId3"/>
          <a:srcRect/>
          <a:stretch>
            <a:fillRect/>
          </a:stretch>
        </p:blipFill>
        <p:spPr bwMode="auto">
          <a:xfrm>
            <a:off x="460815" y="1908448"/>
            <a:ext cx="4199259" cy="3834955"/>
          </a:xfrm>
          <a:prstGeom prst="rect">
            <a:avLst/>
          </a:prstGeom>
          <a:noFill/>
          <a:ln w="9525">
            <a:noFill/>
            <a:miter lim="800000"/>
            <a:headEnd/>
            <a:tailEnd/>
          </a:ln>
        </p:spPr>
      </p:pic>
      <p:pic>
        <p:nvPicPr>
          <p:cNvPr id="141317" name="Picture 5"/>
          <p:cNvPicPr>
            <a:picLocks noChangeAspect="1" noChangeArrowheads="1"/>
          </p:cNvPicPr>
          <p:nvPr/>
        </p:nvPicPr>
        <p:blipFill>
          <a:blip r:embed="rId4"/>
          <a:srcRect/>
          <a:stretch>
            <a:fillRect/>
          </a:stretch>
        </p:blipFill>
        <p:spPr bwMode="auto">
          <a:xfrm>
            <a:off x="4149563" y="3444236"/>
            <a:ext cx="4145045" cy="3807852"/>
          </a:xfrm>
          <a:prstGeom prst="rect">
            <a:avLst/>
          </a:prstGeom>
          <a:noFill/>
          <a:ln w="9525">
            <a:noFill/>
            <a:miter lim="800000"/>
            <a:headEnd/>
            <a:tailEnd/>
          </a:ln>
        </p:spPr>
      </p:pic>
      <p:pic>
        <p:nvPicPr>
          <p:cNvPr id="141318" name="Picture 6"/>
          <p:cNvPicPr>
            <a:picLocks noChangeAspect="1" noChangeArrowheads="1"/>
          </p:cNvPicPr>
          <p:nvPr/>
        </p:nvPicPr>
        <p:blipFill>
          <a:blip r:embed="rId5"/>
          <a:srcRect/>
          <a:stretch>
            <a:fillRect/>
          </a:stretch>
        </p:blipFill>
        <p:spPr bwMode="auto">
          <a:xfrm>
            <a:off x="7838318" y="4878388"/>
            <a:ext cx="4187964" cy="381914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VisibilityControl</a:t>
            </a:r>
          </a:p>
        </p:txBody>
      </p:sp>
      <p:sp>
        <p:nvSpPr>
          <p:cNvPr id="142339" name="Rectangle 3"/>
          <p:cNvSpPr>
            <a:spLocks noGrp="1" noChangeArrowheads="1"/>
          </p:cNvSpPr>
          <p:nvPr>
            <p:ph idx="1"/>
          </p:nvPr>
        </p:nvSpPr>
        <p:spPr>
          <a:xfrm>
            <a:off x="431276" y="2618574"/>
            <a:ext cx="7852805" cy="4980831"/>
          </a:xfrm>
        </p:spPr>
        <p:txBody>
          <a:bodyPr/>
          <a:lstStyle/>
          <a:p>
            <a:pPr marL="542925" lvl="1" indent="-381000">
              <a:spcBef>
                <a:spcPts val="1200"/>
              </a:spcBef>
            </a:pPr>
            <a:r>
              <a:rPr lang="en-US" altLang="zh-CN" smtClean="0">
                <a:ea typeface="ＭＳ Ｐゴシック" pitchFamily="34" charset="-128"/>
              </a:rPr>
              <a:t>C# sample</a:t>
            </a:r>
          </a:p>
          <a:p>
            <a:pPr marL="542925" lvl="1" indent="-381000">
              <a:spcBef>
                <a:spcPts val="1200"/>
              </a:spcBef>
            </a:pPr>
            <a:r>
              <a:rPr lang="en-US" altLang="zh-CN" smtClean="0">
                <a:ea typeface="SimSun" pitchFamily="2" charset="-122"/>
              </a:rPr>
              <a:t>Control visibility by category</a:t>
            </a:r>
          </a:p>
          <a:p>
            <a:pPr marL="542925" lvl="1" indent="-381000">
              <a:spcBef>
                <a:spcPts val="1200"/>
              </a:spcBef>
            </a:pPr>
            <a:r>
              <a:rPr lang="en-US" altLang="zh-CN" smtClean="0">
                <a:ea typeface="SimSun" pitchFamily="2" charset="-122"/>
              </a:rPr>
              <a:t>Pick one single or multiple elements</a:t>
            </a:r>
          </a:p>
          <a:p>
            <a:pPr marL="542925" lvl="1" indent="-381000">
              <a:spcBef>
                <a:spcPts val="1200"/>
              </a:spcBef>
            </a:pPr>
            <a:r>
              <a:rPr lang="en-US" altLang="ja-JP" smtClean="0">
                <a:ea typeface="ＭＳ Ｐゴシック" pitchFamily="34" charset="-128"/>
              </a:rPr>
              <a:t>Classes</a:t>
            </a:r>
            <a:endParaRPr lang="en-US" altLang="ja-JP" b="1" smtClean="0">
              <a:ea typeface="ＭＳ Ｐゴシック" pitchFamily="34" charset="-128"/>
            </a:endParaRPr>
          </a:p>
          <a:p>
            <a:pPr marL="901700" lvl="4" indent="-17463">
              <a:lnSpc>
                <a:spcPct val="80000"/>
              </a:lnSpc>
            </a:pPr>
            <a:r>
              <a:rPr lang="en-US" altLang="zh-CN" sz="1600" smtClean="0">
                <a:ea typeface="SimSun" pitchFamily="2" charset="-122"/>
              </a:rPr>
              <a:t>Autodesk.Revit.Elements.View</a:t>
            </a:r>
          </a:p>
          <a:p>
            <a:pPr marL="901700" lvl="4" indent="-17463">
              <a:lnSpc>
                <a:spcPct val="80000"/>
              </a:lnSpc>
            </a:pPr>
            <a:r>
              <a:rPr lang="en-US" altLang="zh-CN" sz="1600" smtClean="0">
                <a:ea typeface="SimSun" pitchFamily="2" charset="-122"/>
              </a:rPr>
              <a:t>Autodesk.Revit.Document</a:t>
            </a:r>
          </a:p>
          <a:p>
            <a:pPr marL="901700" lvl="4" indent="-17463">
              <a:lnSpc>
                <a:spcPct val="80000"/>
              </a:lnSpc>
            </a:pPr>
            <a:r>
              <a:rPr lang="en-US" altLang="zh-CN" sz="1600" smtClean="0">
                <a:ea typeface="SimSun" pitchFamily="2" charset="-122"/>
              </a:rPr>
              <a:t>Autodesk.Revit.Selection</a:t>
            </a:r>
          </a:p>
          <a:p>
            <a:pPr marL="901700" lvl="4" indent="-17463">
              <a:lnSpc>
                <a:spcPct val="80000"/>
              </a:lnSpc>
            </a:pPr>
            <a:r>
              <a:rPr lang="en-US" altLang="zh-CN" sz="1600" smtClean="0">
                <a:ea typeface="SimSun" pitchFamily="2" charset="-122"/>
              </a:rPr>
              <a:t>Autodesk.Revit.Settings</a:t>
            </a:r>
          </a:p>
          <a:p>
            <a:pPr marL="901700" lvl="4" indent="-17463">
              <a:lnSpc>
                <a:spcPct val="80000"/>
              </a:lnSpc>
            </a:pPr>
            <a:r>
              <a:rPr lang="en-US" altLang="zh-CN" sz="1600" smtClean="0">
                <a:ea typeface="SimSun" pitchFamily="2" charset="-122"/>
              </a:rPr>
              <a:t>Autodesk.Revit.Categories</a:t>
            </a:r>
          </a:p>
          <a:p>
            <a:pPr marL="542925" lvl="1" indent="-381000">
              <a:spcBef>
                <a:spcPts val="1200"/>
              </a:spcBef>
            </a:pPr>
            <a:r>
              <a:rPr lang="en-US" altLang="ja-JP" smtClean="0">
                <a:ea typeface="ＭＳ Ｐゴシック" pitchFamily="34" charset="-128"/>
              </a:rPr>
              <a:t>Methods</a:t>
            </a:r>
            <a:endParaRPr lang="en-US" altLang="zh-CN" smtClean="0">
              <a:ea typeface="SimSun" pitchFamily="2" charset="-122"/>
            </a:endParaRPr>
          </a:p>
          <a:p>
            <a:pPr marL="903288" lvl="4" indent="-25400">
              <a:lnSpc>
                <a:spcPct val="80000"/>
              </a:lnSpc>
            </a:pPr>
            <a:r>
              <a:rPr lang="en-US" altLang="zh-CN" sz="1600" noProof="1" smtClean="0">
                <a:ea typeface="SimSun" pitchFamily="2" charset="-122"/>
              </a:rPr>
              <a:t>m_document.ActiveView.setVisibility(cat, visible);</a:t>
            </a:r>
            <a:endParaRPr lang="en-US" altLang="zh-CN" sz="1600" smtClean="0">
              <a:ea typeface="SimSun" pitchFamily="2" charset="-122"/>
            </a:endParaRPr>
          </a:p>
          <a:p>
            <a:pPr marL="903288" lvl="4" indent="-25400">
              <a:lnSpc>
                <a:spcPct val="80000"/>
              </a:lnSpc>
            </a:pPr>
            <a:r>
              <a:rPr lang="en-US" altLang="zh-CN" sz="1600" noProof="1" smtClean="0">
                <a:ea typeface="SimSun" pitchFamily="2" charset="-122"/>
              </a:rPr>
              <a:t>m_document.Selection.PickOne();</a:t>
            </a:r>
          </a:p>
          <a:p>
            <a:pPr marL="903288" lvl="4" indent="-25400">
              <a:lnSpc>
                <a:spcPct val="80000"/>
              </a:lnSpc>
            </a:pPr>
            <a:r>
              <a:rPr lang="en-US" altLang="zh-CN" sz="1600" noProof="1" smtClean="0">
                <a:ea typeface="SimSun" pitchFamily="2" charset="-122"/>
              </a:rPr>
              <a:t>m_document.Selection.WindowSelect();</a:t>
            </a:r>
            <a:endParaRPr lang="en-US" altLang="zh-CN" sz="1600" smtClean="0">
              <a:ea typeface="SimSun" pitchFamily="2" charset="-122"/>
            </a:endParaRPr>
          </a:p>
        </p:txBody>
      </p:sp>
      <p:pic>
        <p:nvPicPr>
          <p:cNvPr id="6" name="Picture 4"/>
          <p:cNvPicPr>
            <a:picLocks noChangeAspect="1" noChangeArrowheads="1"/>
          </p:cNvPicPr>
          <p:nvPr/>
        </p:nvPicPr>
        <p:blipFill>
          <a:blip r:embed="rId3"/>
          <a:srcRect/>
          <a:stretch>
            <a:fillRect/>
          </a:stretch>
        </p:blipFill>
        <p:spPr bwMode="auto">
          <a:xfrm>
            <a:off x="6571525" y="1617440"/>
            <a:ext cx="6175196" cy="419158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10354707" cy="2104934"/>
          </a:xfrm>
        </p:spPr>
        <p:txBody>
          <a:bodyPr/>
          <a:lstStyle/>
          <a:p>
            <a:r>
              <a:rPr lang="en-GB" smtClean="0"/>
              <a:t>Revit 2009 SDK Samples</a:t>
            </a:r>
          </a:p>
        </p:txBody>
      </p:sp>
      <p:sp>
        <p:nvSpPr>
          <p:cNvPr id="4" name="Subtitle 3"/>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a:stretch>
            <a:fillRect/>
          </a:stretch>
        </p:blipFill>
        <p:spPr bwMode="auto">
          <a:xfrm>
            <a:off x="7800975" y="1956117"/>
            <a:ext cx="4960620" cy="6732270"/>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CurtainSystem</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54036" y="2102678"/>
            <a:ext cx="11581278" cy="6942697"/>
          </a:xfrm>
        </p:spPr>
        <p:txBody>
          <a:bodyPr/>
          <a:lstStyle/>
          <a:p>
            <a:pPr marL="704465" lvl="1" indent="-541896">
              <a:spcBef>
                <a:spcPts val="853"/>
              </a:spcBef>
            </a:pPr>
            <a:r>
              <a:rPr lang="en-US" altLang="zh-CN" dirty="0" smtClean="0">
                <a:ea typeface="ＭＳ Ｐゴシック" pitchFamily="34" charset="-128"/>
              </a:rPr>
              <a:t>All, C#</a:t>
            </a:r>
          </a:p>
          <a:p>
            <a:pPr marL="704465" lvl="1" indent="-541896">
              <a:spcBef>
                <a:spcPts val="853"/>
              </a:spcBef>
            </a:pPr>
            <a:r>
              <a:rPr lang="en-US" dirty="0" smtClean="0"/>
              <a:t>Create curtain systems</a:t>
            </a:r>
            <a:endParaRPr lang="en-US" dirty="0" smtClean="0">
              <a:ea typeface="ＭＳ Ｐゴシック" pitchFamily="34" charset="-128"/>
            </a:endParaRPr>
          </a:p>
          <a:p>
            <a:pPr marL="1226041" lvl="2" indent="-541896">
              <a:spcBef>
                <a:spcPts val="853"/>
              </a:spcBef>
            </a:pPr>
            <a:r>
              <a:rPr lang="en-US" altLang="zh-CN" sz="2300" dirty="0" smtClean="0">
                <a:ea typeface="ＭＳ Ｐゴシック" pitchFamily="34" charset="-128"/>
              </a:rPr>
              <a:t>Create curtain systems on specified faces</a:t>
            </a:r>
          </a:p>
          <a:p>
            <a:pPr marL="1226041" lvl="2" indent="-541896">
              <a:spcBef>
                <a:spcPts val="853"/>
              </a:spcBef>
            </a:pPr>
            <a:r>
              <a:rPr lang="en-US" altLang="zh-CN" sz="2300" dirty="0" smtClean="0">
                <a:ea typeface="ＭＳ Ｐゴシック" pitchFamily="34" charset="-128"/>
              </a:rPr>
              <a:t>Delete the selected curtain systems</a:t>
            </a:r>
          </a:p>
          <a:p>
            <a:pPr marL="1226041" lvl="2" indent="-541896">
              <a:spcBef>
                <a:spcPts val="853"/>
              </a:spcBef>
            </a:pPr>
            <a:r>
              <a:rPr lang="en-US" altLang="zh-CN" sz="2300" dirty="0" smtClean="0">
                <a:ea typeface="ＭＳ Ｐゴシック" pitchFamily="34" charset="-128"/>
              </a:rPr>
              <a:t>Add curtain grids to curtain systems</a:t>
            </a:r>
          </a:p>
          <a:p>
            <a:pPr marL="1226041" lvl="2" indent="-541896">
              <a:spcBef>
                <a:spcPts val="853"/>
              </a:spcBef>
            </a:pPr>
            <a:r>
              <a:rPr lang="en-US" altLang="zh-CN" sz="2300" dirty="0" smtClean="0">
                <a:ea typeface="ＭＳ Ｐゴシック" pitchFamily="34" charset="-128"/>
              </a:rPr>
              <a:t>Remove curtain grids from curtain systems</a:t>
            </a:r>
          </a:p>
          <a:p>
            <a:pPr marL="704465" lvl="1" indent="-541896">
              <a:spcBef>
                <a:spcPts val="853"/>
              </a:spcBef>
            </a:pPr>
            <a:endParaRPr lang="en-US" altLang="zh-CN" dirty="0" smtClean="0">
              <a:ea typeface="ＭＳ Ｐゴシック" pitchFamily="34" charset="-128"/>
            </a:endParaRPr>
          </a:p>
        </p:txBody>
      </p:sp>
      <p:sp>
        <p:nvSpPr>
          <p:cNvPr id="7"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ElementsBatchCreation</a:t>
            </a:r>
          </a:p>
        </p:txBody>
      </p:sp>
      <p:sp>
        <p:nvSpPr>
          <p:cNvPr id="142339" name="Rectangle 3"/>
          <p:cNvSpPr>
            <a:spLocks noGrp="1" noChangeArrowheads="1"/>
          </p:cNvSpPr>
          <p:nvPr>
            <p:ph type="body" idx="1"/>
          </p:nvPr>
        </p:nvSpPr>
        <p:spPr>
          <a:xfrm>
            <a:off x="454036" y="2102678"/>
            <a:ext cx="10735452" cy="3578595"/>
          </a:xfrm>
        </p:spPr>
        <p:txBody>
          <a:bodyPr/>
          <a:lstStyle/>
          <a:p>
            <a:pPr marL="704465" lvl="1" indent="-541896">
              <a:spcBef>
                <a:spcPts val="853"/>
              </a:spcBef>
            </a:pPr>
            <a:r>
              <a:rPr lang="en-US" altLang="zh-CN" smtClean="0">
                <a:ea typeface="ＭＳ Ｐゴシック" pitchFamily="34" charset="-128"/>
              </a:rPr>
              <a:t>All, C#</a:t>
            </a:r>
          </a:p>
          <a:p>
            <a:pPr marL="704465" lvl="1" indent="-541896">
              <a:spcBef>
                <a:spcPts val="853"/>
              </a:spcBef>
            </a:pPr>
            <a:r>
              <a:rPr lang="en-US" altLang="zh-CN" smtClean="0">
                <a:ea typeface="ＭＳ Ｐゴシック" pitchFamily="34" charset="-128"/>
              </a:rPr>
              <a:t>Create new elements</a:t>
            </a:r>
          </a:p>
          <a:p>
            <a:pPr marL="769945" lvl="2" indent="0">
              <a:spcBef>
                <a:spcPts val="853"/>
              </a:spcBef>
              <a:buNone/>
              <a:tabLst>
                <a:tab pos="3312342" algn="l"/>
              </a:tabLst>
            </a:pPr>
            <a:r>
              <a:rPr lang="en-US" altLang="zh-CN" sz="2300" smtClean="0">
                <a:ea typeface="ＭＳ Ｐゴシック" pitchFamily="34" charset="-128"/>
              </a:rPr>
              <a:t>Area	NewAreas(List&lt;AreaCreationData&gt;)</a:t>
            </a:r>
          </a:p>
          <a:p>
            <a:pPr marL="769945" lvl="2" indent="0">
              <a:spcBef>
                <a:spcPts val="0"/>
              </a:spcBef>
              <a:buNone/>
              <a:tabLst>
                <a:tab pos="3312342" algn="l"/>
              </a:tabLst>
            </a:pPr>
            <a:r>
              <a:rPr lang="en-US" altLang="zh-CN" sz="2300" smtClean="0">
                <a:ea typeface="ＭＳ Ｐゴシック" pitchFamily="34" charset="-128"/>
              </a:rPr>
              <a:t>FamilyInstance	NewFamilyInstances(List&lt;FamilyInstanceCreationData&gt;)</a:t>
            </a:r>
          </a:p>
          <a:p>
            <a:pPr marL="769945" lvl="2" indent="0">
              <a:spcBef>
                <a:spcPts val="0"/>
              </a:spcBef>
              <a:buNone/>
              <a:tabLst>
                <a:tab pos="3312342" algn="l"/>
              </a:tabLst>
            </a:pPr>
            <a:r>
              <a:rPr lang="en-US" altLang="zh-CN" sz="2300" smtClean="0">
                <a:ea typeface="ＭＳ Ｐゴシック" pitchFamily="34" charset="-128"/>
              </a:rPr>
              <a:t>Room	NewRooms(List&lt;RoomCreationData&gt;)</a:t>
            </a:r>
          </a:p>
          <a:p>
            <a:pPr marL="769945" lvl="2" indent="0">
              <a:spcBef>
                <a:spcPts val="0"/>
              </a:spcBef>
              <a:buNone/>
              <a:tabLst>
                <a:tab pos="3312342" algn="l"/>
              </a:tabLst>
            </a:pPr>
            <a:r>
              <a:rPr lang="en-US" altLang="zh-CN" sz="2300" smtClean="0">
                <a:ea typeface="ＭＳ Ｐゴシック" pitchFamily="34" charset="-128"/>
              </a:rPr>
              <a:t>TextNote	NewTextNotes(List&lt;TextNoteCreationData&gt;)</a:t>
            </a:r>
          </a:p>
          <a:p>
            <a:pPr marL="769945" lvl="2" indent="0">
              <a:spcBef>
                <a:spcPts val="0"/>
              </a:spcBef>
              <a:buNone/>
              <a:tabLst>
                <a:tab pos="3312342" algn="l"/>
              </a:tabLst>
            </a:pPr>
            <a:r>
              <a:rPr lang="en-US" altLang="zh-CN" sz="2300" smtClean="0">
                <a:ea typeface="ＭＳ Ｐゴシック" pitchFamily="34" charset="-128"/>
              </a:rPr>
              <a:t>Wall	NewWalls(List&lt; ProfiledWallCreationData&gt;)</a:t>
            </a:r>
          </a:p>
          <a:p>
            <a:pPr marL="769945" lvl="2" indent="0">
              <a:spcBef>
                <a:spcPts val="0"/>
              </a:spcBef>
              <a:buNone/>
              <a:tabLst>
                <a:tab pos="3312342" algn="l"/>
              </a:tabLst>
            </a:pPr>
            <a:r>
              <a:rPr lang="en-US" altLang="zh-CN" sz="2300" smtClean="0">
                <a:ea typeface="ＭＳ Ｐゴシック" pitchFamily="34" charset="-128"/>
              </a:rPr>
              <a:t>	NewWalls(List&lt;RectangularWallCreationData&gt;)</a:t>
            </a:r>
          </a:p>
        </p:txBody>
      </p:sp>
      <p:pic>
        <p:nvPicPr>
          <p:cNvPr id="6" name="Picture 5" descr="ElementsBatchCreation01.png"/>
          <p:cNvPicPr>
            <a:picLocks noChangeAspect="1"/>
          </p:cNvPicPr>
          <p:nvPr/>
        </p:nvPicPr>
        <p:blipFill>
          <a:blip r:embed="rId3"/>
          <a:stretch>
            <a:fillRect/>
          </a:stretch>
        </p:blipFill>
        <p:spPr>
          <a:xfrm>
            <a:off x="3815946" y="6316250"/>
            <a:ext cx="4377709" cy="1355108"/>
          </a:xfrm>
          <a:prstGeom prst="rect">
            <a:avLst/>
          </a:prstGeom>
        </p:spPr>
      </p:pic>
      <p:sp>
        <p:nvSpPr>
          <p:cNvPr id="7"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ElementsFilter</a:t>
            </a:r>
          </a:p>
        </p:txBody>
      </p:sp>
      <p:sp>
        <p:nvSpPr>
          <p:cNvPr id="142339" name="Rectangle 3"/>
          <p:cNvSpPr>
            <a:spLocks noGrp="1" noChangeArrowheads="1"/>
          </p:cNvSpPr>
          <p:nvPr>
            <p:ph type="body" idx="1"/>
          </p:nvPr>
        </p:nvSpPr>
        <p:spPr>
          <a:xfrm>
            <a:off x="406556" y="1727741"/>
            <a:ext cx="12557114" cy="3368201"/>
          </a:xfrm>
        </p:spPr>
        <p:txBody>
          <a:bodyPr/>
          <a:lstStyle/>
          <a:p>
            <a:pPr marL="505770" lvl="1" indent="-386102">
              <a:lnSpc>
                <a:spcPct val="80000"/>
              </a:lnSpc>
            </a:pPr>
            <a:r>
              <a:rPr lang="en-US" altLang="zh-CN" smtClean="0">
                <a:ea typeface="ＭＳ Ｐゴシック" pitchFamily="34" charset="-128"/>
              </a:rPr>
              <a:t>All, C#</a:t>
            </a:r>
          </a:p>
          <a:p>
            <a:pPr marL="505770" lvl="1" indent="-386102">
              <a:lnSpc>
                <a:spcPct val="80000"/>
              </a:lnSpc>
            </a:pPr>
            <a:r>
              <a:rPr lang="en-US" altLang="zh-CN" smtClean="0">
                <a:ea typeface="ＭＳ Ｐゴシック" pitchFamily="34" charset="-128"/>
              </a:rPr>
              <a:t>Retrieve elements using atomic filters</a:t>
            </a:r>
          </a:p>
          <a:p>
            <a:pPr marL="1022830" lvl="2" indent="-338685">
              <a:lnSpc>
                <a:spcPct val="80000"/>
              </a:lnSpc>
            </a:pPr>
            <a:r>
              <a:rPr lang="en-US" altLang="zh-CN" sz="2300" smtClean="0">
                <a:ea typeface="ＭＳ Ｐゴシック" pitchFamily="34" charset="-128"/>
              </a:rPr>
              <a:t>category name, built-in category, family name, symbol name, type, structural classification, parameter value eq, gt, ge, lt, le, ne</a:t>
            </a:r>
          </a:p>
          <a:p>
            <a:pPr marL="505770" lvl="1" indent="-386102">
              <a:lnSpc>
                <a:spcPct val="80000"/>
              </a:lnSpc>
            </a:pPr>
            <a:r>
              <a:rPr lang="en-US" altLang="zh-CN" smtClean="0">
                <a:ea typeface="ＭＳ Ｐゴシック" pitchFamily="34" charset="-128"/>
              </a:rPr>
              <a:t>Boolean combinations of atomic filters</a:t>
            </a:r>
          </a:p>
          <a:p>
            <a:pPr marL="1022830" lvl="2" indent="-338685">
              <a:lnSpc>
                <a:spcPct val="80000"/>
              </a:lnSpc>
            </a:pPr>
            <a:r>
              <a:rPr lang="de-DE" altLang="zh-CN" sz="2300" smtClean="0">
                <a:ea typeface="ＭＳ Ｐゴシック" pitchFamily="34" charset="-128"/>
              </a:rPr>
              <a:t>and, or, not</a:t>
            </a:r>
          </a:p>
          <a:p>
            <a:pPr marL="505770" lvl="1" indent="-386102">
              <a:lnSpc>
                <a:spcPct val="80000"/>
              </a:lnSpc>
            </a:pPr>
            <a:r>
              <a:rPr lang="en-US" altLang="zh-CN" smtClean="0">
                <a:ea typeface="ＭＳ Ｐゴシック" pitchFamily="34" charset="-128"/>
              </a:rPr>
              <a:t>Demonstrates how to use, populate and display</a:t>
            </a:r>
          </a:p>
          <a:p>
            <a:pPr marL="1022830" lvl="2" indent="-338685">
              <a:lnSpc>
                <a:spcPct val="80000"/>
              </a:lnSpc>
            </a:pPr>
            <a:r>
              <a:rPr lang="en-US" altLang="zh-CN" sz="2300" smtClean="0">
                <a:ea typeface="ＭＳ Ｐゴシック" pitchFamily="34" charset="-128"/>
              </a:rPr>
              <a:t>ResourceManager, DataTable and ProgressBar</a:t>
            </a:r>
          </a:p>
        </p:txBody>
      </p:sp>
      <p:pic>
        <p:nvPicPr>
          <p:cNvPr id="6" name="Picture 5" descr="ElementsFilter01.png"/>
          <p:cNvPicPr>
            <a:picLocks noChangeAspect="1"/>
          </p:cNvPicPr>
          <p:nvPr/>
        </p:nvPicPr>
        <p:blipFill>
          <a:blip r:embed="rId3"/>
          <a:stretch>
            <a:fillRect/>
          </a:stretch>
        </p:blipFill>
        <p:spPr>
          <a:xfrm>
            <a:off x="1180945" y="4802187"/>
            <a:ext cx="5781830" cy="3886449"/>
          </a:xfrm>
          <a:prstGeom prst="rect">
            <a:avLst/>
          </a:prstGeom>
        </p:spPr>
      </p:pic>
      <p:pic>
        <p:nvPicPr>
          <p:cNvPr id="7" name="Picture 6" descr="ElementsFilter02.png"/>
          <p:cNvPicPr>
            <a:picLocks noChangeAspect="1"/>
          </p:cNvPicPr>
          <p:nvPr/>
        </p:nvPicPr>
        <p:blipFill>
          <a:blip r:embed="rId4"/>
          <a:stretch>
            <a:fillRect/>
          </a:stretch>
        </p:blipFill>
        <p:spPr>
          <a:xfrm>
            <a:off x="7220319" y="5335587"/>
            <a:ext cx="5228856" cy="1276511"/>
          </a:xfrm>
          <a:prstGeom prst="rect">
            <a:avLst/>
          </a:prstGeom>
        </p:spPr>
      </p:pic>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ridCreation04w.png"/>
          <p:cNvPicPr>
            <a:picLocks noChangeAspect="1"/>
          </p:cNvPicPr>
          <p:nvPr/>
        </p:nvPicPr>
        <p:blipFill>
          <a:blip r:embed="rId3"/>
          <a:stretch>
            <a:fillRect/>
          </a:stretch>
        </p:blipFill>
        <p:spPr>
          <a:xfrm>
            <a:off x="7139257" y="404932"/>
            <a:ext cx="3139058" cy="3080000"/>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GridCreation</a:t>
            </a:r>
          </a:p>
        </p:txBody>
      </p:sp>
      <p:sp>
        <p:nvSpPr>
          <p:cNvPr id="142339" name="Rectangle 3"/>
          <p:cNvSpPr>
            <a:spLocks noGrp="1" noChangeArrowheads="1"/>
          </p:cNvSpPr>
          <p:nvPr>
            <p:ph type="body" idx="1"/>
          </p:nvPr>
        </p:nvSpPr>
        <p:spPr>
          <a:xfrm>
            <a:off x="273445" y="1801878"/>
            <a:ext cx="7190680" cy="2625744"/>
          </a:xfrm>
        </p:spPr>
        <p:txBody>
          <a:bodyPr/>
          <a:lstStyle/>
          <a:p>
            <a:pPr marL="546100" lvl="1" indent="-342900">
              <a:lnSpc>
                <a:spcPct val="80000"/>
              </a:lnSpc>
            </a:pPr>
            <a:r>
              <a:rPr lang="en-US" altLang="zh-CN" smtClean="0">
                <a:ea typeface="ＭＳ Ｐゴシック" pitchFamily="34" charset="-128"/>
              </a:rPr>
              <a:t>All, C#</a:t>
            </a:r>
          </a:p>
          <a:p>
            <a:pPr marL="546100" lvl="1" indent="-342900">
              <a:lnSpc>
                <a:spcPct val="80000"/>
              </a:lnSpc>
            </a:pPr>
            <a:r>
              <a:rPr lang="en-US" smtClean="0"/>
              <a:t>Create grid and modify its properties</a:t>
            </a:r>
          </a:p>
          <a:p>
            <a:pPr marL="546100" lvl="1" indent="-342900">
              <a:lnSpc>
                <a:spcPct val="80000"/>
              </a:lnSpc>
            </a:pPr>
            <a:r>
              <a:rPr lang="en-US" altLang="zh-CN" smtClean="0">
                <a:ea typeface="ＭＳ Ｐゴシック" pitchFamily="34" charset="-128"/>
              </a:rPr>
              <a:t>Generate based on selected lines and arcs</a:t>
            </a:r>
          </a:p>
          <a:p>
            <a:pPr marL="546100" lvl="1" indent="-342900">
              <a:lnSpc>
                <a:spcPct val="80000"/>
              </a:lnSpc>
            </a:pPr>
            <a:r>
              <a:rPr lang="en-US" altLang="zh-CN" smtClean="0">
                <a:ea typeface="ＭＳ Ｐゴシック" pitchFamily="34" charset="-128"/>
              </a:rPr>
              <a:t>Orthogonal linear, radial and arc </a:t>
            </a:r>
          </a:p>
          <a:p>
            <a:pPr marL="546100" lvl="1" indent="-342900">
              <a:lnSpc>
                <a:spcPct val="80000"/>
              </a:lnSpc>
            </a:pPr>
            <a:r>
              <a:rPr lang="en-US" altLang="zh-CN" smtClean="0">
                <a:ea typeface="ＭＳ Ｐゴシック" pitchFamily="34" charset="-128"/>
              </a:rPr>
              <a:t>Specify origin, spacing, span, number of lines, labels, bubble locations</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7" name="Picture 6" descr="GridCreation01.png"/>
          <p:cNvPicPr>
            <a:picLocks noChangeAspect="1"/>
          </p:cNvPicPr>
          <p:nvPr/>
        </p:nvPicPr>
        <p:blipFill>
          <a:blip r:embed="rId4"/>
          <a:stretch>
            <a:fillRect/>
          </a:stretch>
        </p:blipFill>
        <p:spPr>
          <a:xfrm>
            <a:off x="9083557" y="2370916"/>
            <a:ext cx="2582851" cy="1800225"/>
          </a:xfrm>
          <a:prstGeom prst="rect">
            <a:avLst/>
          </a:prstGeom>
        </p:spPr>
      </p:pic>
      <p:pic>
        <p:nvPicPr>
          <p:cNvPr id="8" name="Picture 7" descr="GridCreation02.png"/>
          <p:cNvPicPr>
            <a:picLocks noChangeAspect="1"/>
          </p:cNvPicPr>
          <p:nvPr/>
        </p:nvPicPr>
        <p:blipFill>
          <a:blip r:embed="rId5"/>
          <a:stretch>
            <a:fillRect/>
          </a:stretch>
        </p:blipFill>
        <p:spPr>
          <a:xfrm>
            <a:off x="7038975" y="4649787"/>
            <a:ext cx="5250822" cy="3133334"/>
          </a:xfrm>
          <a:prstGeom prst="rect">
            <a:avLst/>
          </a:prstGeom>
        </p:spPr>
      </p:pic>
      <p:pic>
        <p:nvPicPr>
          <p:cNvPr id="9" name="Picture 8" descr="GridCreation03.png"/>
          <p:cNvPicPr>
            <a:picLocks noChangeAspect="1"/>
          </p:cNvPicPr>
          <p:nvPr/>
        </p:nvPicPr>
        <p:blipFill>
          <a:blip r:embed="rId6"/>
          <a:stretch>
            <a:fillRect/>
          </a:stretch>
        </p:blipFill>
        <p:spPr>
          <a:xfrm>
            <a:off x="1019175" y="4040187"/>
            <a:ext cx="5470004" cy="4676191"/>
          </a:xfrm>
          <a:prstGeom prst="rect">
            <a:avLst/>
          </a:prstGeom>
        </p:spPr>
      </p:pic>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a:stretch>
            <a:fillRect/>
          </a:stretch>
        </p:blipFill>
        <p:spPr bwMode="auto">
          <a:xfrm>
            <a:off x="6140222" y="4038589"/>
            <a:ext cx="4193558" cy="4314825"/>
          </a:xfrm>
          <a:prstGeom prst="rect">
            <a:avLst/>
          </a:prstGeom>
          <a:noFill/>
          <a:ln w="9525">
            <a:noFill/>
            <a:miter lim="800000"/>
            <a:headEnd/>
            <a:tailEnd/>
          </a:ln>
          <a:effectLst/>
        </p:spPr>
      </p:pic>
      <p:pic>
        <p:nvPicPr>
          <p:cNvPr id="6" name="Picture 3"/>
          <p:cNvPicPr>
            <a:picLocks noChangeAspect="1" noChangeArrowheads="1"/>
          </p:cNvPicPr>
          <p:nvPr/>
        </p:nvPicPr>
        <p:blipFill>
          <a:blip r:embed="rId4"/>
          <a:srcRect/>
          <a:stretch>
            <a:fillRect/>
          </a:stretch>
        </p:blipFill>
        <p:spPr bwMode="auto">
          <a:xfrm>
            <a:off x="1901397" y="3936513"/>
            <a:ext cx="3465403" cy="4790769"/>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All, C# </a:t>
            </a:r>
          </a:p>
          <a:p>
            <a:pPr marL="505770" lvl="1" indent="-386102">
              <a:lnSpc>
                <a:spcPct val="80000"/>
              </a:lnSpc>
            </a:pPr>
            <a:r>
              <a:rPr lang="en-US" altLang="zh-CN" err="1" smtClean="0">
                <a:ea typeface="ＭＳ Ｐゴシック" pitchFamily="34" charset="-128"/>
              </a:rPr>
              <a:t>ImportExportDWG</a:t>
            </a:r>
            <a:r>
              <a:rPr lang="en-US" altLang="zh-CN" smtClean="0">
                <a:ea typeface="ＭＳ Ｐゴシック" pitchFamily="34" charset="-128"/>
              </a:rPr>
              <a:t> was enhanced </a:t>
            </a:r>
            <a:r>
              <a:rPr lang="en-US" altLang="zh-CN" dirty="0" smtClean="0">
                <a:ea typeface="ＭＳ Ｐゴシック" pitchFamily="34" charset="-128"/>
              </a:rPr>
              <a:t>to handle </a:t>
            </a:r>
            <a:r>
              <a:rPr lang="en-US" altLang="zh-CN" smtClean="0">
                <a:ea typeface="ＭＳ Ｐゴシック" pitchFamily="34" charset="-128"/>
              </a:rPr>
              <a:t>additional file formats</a:t>
            </a:r>
            <a:endParaRPr lang="en-US" altLang="zh-CN" dirty="0" smtClean="0">
              <a:ea typeface="ＭＳ Ｐゴシック" pitchFamily="34" charset="-128"/>
            </a:endParaRPr>
          </a:p>
          <a:p>
            <a:pPr marL="1027346" lvl="2" indent="-386102">
              <a:lnSpc>
                <a:spcPct val="80000"/>
              </a:lnSpc>
            </a:pPr>
            <a:r>
              <a:rPr lang="en-US" sz="2300" dirty="0" smtClean="0"/>
              <a:t>Export - </a:t>
            </a:r>
            <a:r>
              <a:rPr lang="en-US" sz="2300" dirty="0" err="1" smtClean="0"/>
              <a:t>dwg</a:t>
            </a:r>
            <a:r>
              <a:rPr lang="en-US" sz="2300" smtClean="0"/>
              <a:t>, 2D and 3D dwf and dwfx, </a:t>
            </a:r>
            <a:r>
              <a:rPr lang="en-US" sz="2300" dirty="0" err="1" smtClean="0"/>
              <a:t>gbxml</a:t>
            </a:r>
            <a:r>
              <a:rPr lang="en-US" sz="2300" dirty="0" smtClean="0"/>
              <a:t> and FBX</a:t>
            </a:r>
          </a:p>
          <a:p>
            <a:pPr marL="1027346" lvl="2" indent="-386102">
              <a:lnSpc>
                <a:spcPct val="80000"/>
              </a:lnSpc>
            </a:pPr>
            <a:r>
              <a:rPr lang="en-US" sz="2300" dirty="0" smtClean="0"/>
              <a:t>Import - </a:t>
            </a:r>
            <a:r>
              <a:rPr lang="en-US" sz="2300" dirty="0" err="1" smtClean="0"/>
              <a:t>dwg</a:t>
            </a:r>
            <a:r>
              <a:rPr lang="en-US" sz="2300" dirty="0" smtClean="0"/>
              <a:t> and </a:t>
            </a:r>
            <a:r>
              <a:rPr lang="en-US" sz="2300" smtClean="0"/>
              <a:t>image file</a:t>
            </a:r>
          </a:p>
          <a:p>
            <a:pPr marL="1027346" lvl="2" indent="-386102">
              <a:lnSpc>
                <a:spcPct val="80000"/>
              </a:lnSpc>
            </a:pPr>
            <a:r>
              <a:rPr lang="en-US" sz="2300" smtClean="0"/>
              <a:t>New API classes added</a:t>
            </a:r>
            <a:endParaRPr lang="en-US" sz="2300" dirty="0" smtClean="0"/>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descr="LittleHouse01.png"/>
          <p:cNvPicPr>
            <a:picLocks noChangeAspect="1" noChangeArrowheads="1"/>
          </p:cNvPicPr>
          <p:nvPr/>
        </p:nvPicPr>
        <p:blipFill>
          <a:blip r:embed="rId3"/>
          <a:srcRect/>
          <a:stretch>
            <a:fillRect/>
          </a:stretch>
        </p:blipFill>
        <p:spPr bwMode="auto">
          <a:xfrm>
            <a:off x="9026713" y="0"/>
            <a:ext cx="3373908" cy="342900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GB" dirty="0" err="1" smtClean="0"/>
              <a:t>NewRoof</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142339" name="Rectangle 3"/>
          <p:cNvSpPr>
            <a:spLocks noGrp="1" noChangeArrowheads="1"/>
          </p:cNvSpPr>
          <p:nvPr>
            <p:ph type="body" idx="1"/>
          </p:nvPr>
        </p:nvSpPr>
        <p:spPr>
          <a:xfrm>
            <a:off x="406556" y="1727740"/>
            <a:ext cx="12159823" cy="6732047"/>
          </a:xfrm>
        </p:spPr>
        <p:txBody>
          <a:bodyPr/>
          <a:lstStyle/>
          <a:p>
            <a:pPr marL="505770" lvl="1" indent="-386102">
              <a:lnSpc>
                <a:spcPct val="80000"/>
              </a:lnSpc>
            </a:pPr>
            <a:r>
              <a:rPr lang="en-US" altLang="zh-CN" sz="3200" dirty="0" smtClean="0">
                <a:ea typeface="ＭＳ Ｐゴシック" pitchFamily="34" charset="-128"/>
              </a:rPr>
              <a:t>All, C#</a:t>
            </a:r>
          </a:p>
          <a:p>
            <a:pPr marL="505770" lvl="1" indent="-386102">
              <a:lnSpc>
                <a:spcPct val="80000"/>
              </a:lnSpc>
            </a:pPr>
            <a:r>
              <a:rPr lang="en-US" altLang="zh-CN" sz="3200" smtClean="0">
                <a:ea typeface="ＭＳ Ｐゴシック" pitchFamily="34" charset="-128"/>
              </a:rPr>
              <a:t>Create or edit </a:t>
            </a:r>
            <a:r>
              <a:rPr lang="en-US" altLang="zh-CN" sz="3200" dirty="0" smtClean="0">
                <a:ea typeface="ＭＳ Ｐゴシック" pitchFamily="34" charset="-128"/>
              </a:rPr>
              <a:t>footprint or </a:t>
            </a:r>
            <a:r>
              <a:rPr lang="en-US" altLang="zh-CN" sz="3200" smtClean="0">
                <a:ea typeface="ＭＳ Ｐゴシック" pitchFamily="34" charset="-128"/>
              </a:rPr>
              <a:t>extrusion roof</a:t>
            </a:r>
            <a:endParaRPr lang="en-US" altLang="zh-CN" sz="3200" dirty="0" smtClean="0">
              <a:ea typeface="ＭＳ Ｐゴシック" pitchFamily="34" charset="-128"/>
            </a:endParaRPr>
          </a:p>
          <a:p>
            <a:pPr marL="505770" lvl="1" indent="-386102">
              <a:lnSpc>
                <a:spcPct val="80000"/>
              </a:lnSpc>
            </a:pPr>
            <a:r>
              <a:rPr lang="en-US" altLang="zh-CN" sz="3200" dirty="0" smtClean="0">
                <a:ea typeface="ＭＳ Ｐゴシック" pitchFamily="34" charset="-128"/>
              </a:rPr>
              <a:t>Sloped </a:t>
            </a:r>
            <a:r>
              <a:rPr lang="en-US" altLang="zh-CN" sz="3200" smtClean="0">
                <a:ea typeface="ＭＳ Ｐゴシック" pitchFamily="34" charset="-128"/>
              </a:rPr>
              <a:t>roof is not in the SDK sample, but see Labs</a:t>
            </a:r>
            <a:endParaRPr lang="en-US" altLang="zh-CN" sz="3200" dirty="0" smtClean="0">
              <a:ea typeface="ＭＳ Ｐゴシック" pitchFamily="34" charset="-128"/>
            </a:endParaRPr>
          </a:p>
          <a:p>
            <a:pPr marL="809625" lvl="2" indent="-290513">
              <a:lnSpc>
                <a:spcPct val="80000"/>
              </a:lnSpc>
            </a:pPr>
            <a:r>
              <a:rPr lang="en-US" altLang="zh-CN" dirty="0" smtClean="0">
                <a:ea typeface="ＭＳ Ｐゴシック" pitchFamily="34" charset="-128"/>
              </a:rPr>
              <a:t>The last parameter </a:t>
            </a:r>
            <a:r>
              <a:rPr lang="en-US" altLang="zh-CN" smtClean="0">
                <a:ea typeface="ＭＳ Ｐゴシック" pitchFamily="34" charset="-128"/>
              </a:rPr>
              <a:t>of NewFootPrintRoof is an ElementIdSet</a:t>
            </a:r>
          </a:p>
          <a:p>
            <a:pPr marL="809625" lvl="2" indent="-290513">
              <a:lnSpc>
                <a:spcPct val="80000"/>
              </a:lnSpc>
            </a:pPr>
            <a:r>
              <a:rPr lang="en-US" altLang="zh-CN" smtClean="0">
                <a:ea typeface="ＭＳ Ｐゴシック" pitchFamily="34" charset="-128"/>
              </a:rPr>
              <a:t>It maps </a:t>
            </a:r>
            <a:r>
              <a:rPr lang="en-US" altLang="zh-CN" dirty="0" smtClean="0">
                <a:ea typeface="ＭＳ Ｐゴシック" pitchFamily="34" charset="-128"/>
              </a:rPr>
              <a:t>the </a:t>
            </a:r>
            <a:r>
              <a:rPr lang="en-US" altLang="zh-CN" smtClean="0">
                <a:ea typeface="ＭＳ Ｐゴシック" pitchFamily="34" charset="-128"/>
              </a:rPr>
              <a:t>footprint profile curves to model curves in the Revit sketch</a:t>
            </a:r>
            <a:endParaRPr lang="en-US" altLang="zh-CN" dirty="0" smtClean="0">
              <a:ea typeface="ＭＳ Ｐゴシック" pitchFamily="34" charset="-128"/>
            </a:endParaRPr>
          </a:p>
          <a:p>
            <a:pPr marL="809625" lvl="2" indent="-290513">
              <a:lnSpc>
                <a:spcPct val="80000"/>
              </a:lnSpc>
            </a:pPr>
            <a:r>
              <a:rPr lang="en-US" altLang="zh-CN" smtClean="0">
                <a:ea typeface="ＭＳ Ｐゴシック" pitchFamily="34" charset="-128"/>
              </a:rPr>
              <a:t>You need to set DefinesSlope and SlopeAngle properties</a:t>
            </a:r>
          </a:p>
          <a:p>
            <a:pPr marL="804863" indent="0"/>
            <a:endParaRPr lang="en-GB" sz="1400" smtClean="0">
              <a:solidFill>
                <a:srgbClr val="000000"/>
              </a:solidFill>
              <a:latin typeface="Courier New"/>
            </a:endParaRPr>
          </a:p>
          <a:p>
            <a:pPr marL="800100" indent="0">
              <a:spcBef>
                <a:spcPts val="0"/>
              </a:spcBef>
              <a:buNone/>
            </a:pPr>
            <a:r>
              <a:rPr lang="en-GB" sz="1400" smtClean="0">
                <a:solidFill>
                  <a:srgbClr val="000000"/>
                </a:solidFill>
                <a:latin typeface="Courier New"/>
              </a:rPr>
              <a:t>Geo.</a:t>
            </a:r>
            <a:r>
              <a:rPr lang="en-GB" sz="1400" smtClean="0">
                <a:solidFill>
                  <a:srgbClr val="008080"/>
                </a:solidFill>
                <a:latin typeface="Courier New"/>
              </a:rPr>
              <a:t>CurveArray</a:t>
            </a:r>
            <a:r>
              <a:rPr lang="en-GB" sz="1400" smtClean="0">
                <a:solidFill>
                  <a:srgbClr val="000000"/>
                </a:solidFill>
                <a:latin typeface="Courier New"/>
              </a:rPr>
              <a:t> profile = </a:t>
            </a:r>
            <a:r>
              <a:rPr lang="en-GB" sz="1400" smtClean="0">
                <a:solidFill>
                  <a:srgbClr val="0000FF"/>
                </a:solidFill>
                <a:latin typeface="Courier New"/>
              </a:rPr>
              <a:t>new</a:t>
            </a:r>
            <a:r>
              <a:rPr lang="en-GB" sz="1400" smtClean="0">
                <a:solidFill>
                  <a:srgbClr val="000000"/>
                </a:solidFill>
                <a:latin typeface="Courier New"/>
              </a:rPr>
              <a:t> Geo.</a:t>
            </a:r>
            <a:r>
              <a:rPr lang="en-GB" sz="1400" smtClean="0">
                <a:solidFill>
                  <a:srgbClr val="008080"/>
                </a:solidFill>
                <a:latin typeface="Courier New"/>
              </a:rPr>
              <a:t>CurveArray</a:t>
            </a:r>
            <a:r>
              <a:rPr lang="en-GB" sz="1400" smtClean="0">
                <a:solidFill>
                  <a:srgbClr val="000000"/>
                </a:solidFill>
                <a:latin typeface="Courier New"/>
              </a:rPr>
              <a:t>();</a:t>
            </a:r>
          </a:p>
          <a:p>
            <a:pPr marL="800100" indent="0">
              <a:spcBef>
                <a:spcPts val="0"/>
              </a:spcBef>
              <a:buNone/>
            </a:pPr>
            <a:r>
              <a:rPr lang="en-GB" sz="1400" smtClean="0">
                <a:solidFill>
                  <a:srgbClr val="0000FF"/>
                </a:solidFill>
                <a:latin typeface="Courier New"/>
              </a:rPr>
              <a:t>for</a:t>
            </a:r>
            <a:r>
              <a:rPr lang="en-GB" sz="1400" smtClean="0">
                <a:solidFill>
                  <a:srgbClr val="000000"/>
                </a:solidFill>
                <a:latin typeface="Courier New"/>
              </a:rPr>
              <a:t>( </a:t>
            </a:r>
            <a:r>
              <a:rPr lang="en-GB" sz="1400" smtClean="0">
                <a:solidFill>
                  <a:srgbClr val="0000FF"/>
                </a:solidFill>
                <a:latin typeface="Courier New"/>
              </a:rPr>
              <a:t>int</a:t>
            </a:r>
            <a:r>
              <a:rPr lang="en-GB" sz="1400" smtClean="0">
                <a:solidFill>
                  <a:srgbClr val="000000"/>
                </a:solidFill>
                <a:latin typeface="Courier New"/>
              </a:rPr>
              <a:t> i = 0; i &lt; 4; ++i ) {</a:t>
            </a:r>
          </a:p>
          <a:p>
            <a:pPr marL="800100" indent="0">
              <a:spcBef>
                <a:spcPts val="0"/>
              </a:spcBef>
              <a:buNone/>
            </a:pPr>
            <a:r>
              <a:rPr lang="en-GB" sz="1400" smtClean="0">
                <a:solidFill>
                  <a:srgbClr val="000000"/>
                </a:solidFill>
                <a:latin typeface="Courier New"/>
              </a:rPr>
              <a:t>  Geo.</a:t>
            </a:r>
            <a:r>
              <a:rPr lang="en-GB" sz="1400" smtClean="0">
                <a:solidFill>
                  <a:srgbClr val="008080"/>
                </a:solidFill>
                <a:latin typeface="Courier New"/>
              </a:rPr>
              <a:t>Line</a:t>
            </a:r>
            <a:r>
              <a:rPr lang="en-GB" sz="1400" smtClean="0">
                <a:solidFill>
                  <a:srgbClr val="000000"/>
                </a:solidFill>
                <a:latin typeface="Courier New"/>
              </a:rPr>
              <a:t> line = _createApp.NewLineBound( corners[i], corners[3 == i ? 0 : i + 1] );</a:t>
            </a:r>
          </a:p>
          <a:p>
            <a:pPr marL="800100" indent="0">
              <a:spcBef>
                <a:spcPts val="0"/>
              </a:spcBef>
              <a:buNone/>
            </a:pPr>
            <a:r>
              <a:rPr lang="en-GB" sz="1400" smtClean="0">
                <a:solidFill>
                  <a:srgbClr val="000000"/>
                </a:solidFill>
                <a:latin typeface="Courier New"/>
              </a:rPr>
              <a:t>  profile.Append( line );</a:t>
            </a:r>
          </a:p>
          <a:p>
            <a:pPr marL="800100" indent="0">
              <a:spcBef>
                <a:spcPts val="0"/>
              </a:spcBef>
              <a:buNone/>
            </a:pP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List</a:t>
            </a:r>
            <a:r>
              <a:rPr lang="en-GB" sz="1400" smtClean="0">
                <a:solidFill>
                  <a:srgbClr val="000000"/>
                </a:solidFill>
                <a:latin typeface="Courier New"/>
              </a:rPr>
              <a:t>&lt;</a:t>
            </a:r>
            <a:r>
              <a:rPr lang="en-GB" sz="1400" smtClean="0">
                <a:solidFill>
                  <a:srgbClr val="008080"/>
                </a:solidFill>
                <a:latin typeface="Courier New"/>
              </a:rPr>
              <a:t>Element</a:t>
            </a:r>
            <a:r>
              <a:rPr lang="en-GB" sz="1400" smtClean="0">
                <a:solidFill>
                  <a:srgbClr val="000000"/>
                </a:solidFill>
                <a:latin typeface="Courier New"/>
              </a:rPr>
              <a:t>&gt; roofTypes = </a:t>
            </a:r>
            <a:r>
              <a:rPr lang="en-GB" sz="1400" smtClean="0">
                <a:solidFill>
                  <a:srgbClr val="008080"/>
                </a:solidFill>
                <a:latin typeface="Courier New"/>
              </a:rPr>
              <a:t>LabUtils</a:t>
            </a:r>
            <a:r>
              <a:rPr lang="en-GB" sz="1400" smtClean="0">
                <a:solidFill>
                  <a:srgbClr val="000000"/>
                </a:solidFill>
                <a:latin typeface="Courier New"/>
              </a:rPr>
              <a:t>.GetAllTypes( app, </a:t>
            </a:r>
            <a:r>
              <a:rPr lang="en-GB" sz="1400" smtClean="0">
                <a:solidFill>
                  <a:srgbClr val="0000FF"/>
                </a:solidFill>
                <a:latin typeface="Courier New"/>
              </a:rPr>
              <a:t>typeof</a:t>
            </a:r>
            <a:r>
              <a:rPr lang="en-GB" sz="1400" smtClean="0">
                <a:solidFill>
                  <a:srgbClr val="000000"/>
                </a:solidFill>
                <a:latin typeface="Courier New"/>
              </a:rPr>
              <a:t>( </a:t>
            </a:r>
            <a:r>
              <a:rPr lang="en-GB" sz="1400" smtClean="0">
                <a:solidFill>
                  <a:srgbClr val="008080"/>
                </a:solidFill>
                <a:latin typeface="Courier New"/>
              </a:rPr>
              <a:t>RoofType</a:t>
            </a:r>
            <a:r>
              <a:rPr lang="en-GB" sz="1400" smtClean="0">
                <a:solidFill>
                  <a:srgbClr val="000000"/>
                </a:solidFill>
                <a:latin typeface="Courier New"/>
              </a:rPr>
              <a:t> ), </a:t>
            </a:r>
            <a:r>
              <a:rPr lang="en-GB" sz="1400" smtClean="0">
                <a:solidFill>
                  <a:srgbClr val="008080"/>
                </a:solidFill>
                <a:latin typeface="Courier New"/>
              </a:rPr>
              <a:t>BuiltInCategory</a:t>
            </a:r>
            <a:r>
              <a:rPr lang="en-GB" sz="1400" smtClean="0">
                <a:solidFill>
                  <a:srgbClr val="000000"/>
                </a:solidFill>
                <a:latin typeface="Courier New"/>
              </a:rPr>
              <a:t>.OST_Roofs );</a:t>
            </a:r>
          </a:p>
          <a:p>
            <a:pPr marL="800100" indent="0">
              <a:spcBef>
                <a:spcPts val="0"/>
              </a:spcBef>
              <a:buNone/>
            </a:pPr>
            <a:r>
              <a:rPr lang="en-GB" sz="1400" smtClean="0">
                <a:solidFill>
                  <a:srgbClr val="008080"/>
                </a:solidFill>
                <a:latin typeface="Courier New"/>
              </a:rPr>
              <a:t>RoofType</a:t>
            </a:r>
            <a:r>
              <a:rPr lang="en-GB" sz="1400" smtClean="0">
                <a:solidFill>
                  <a:srgbClr val="000000"/>
                </a:solidFill>
                <a:latin typeface="Courier New"/>
              </a:rPr>
              <a:t> roofType = roofTypes[0] </a:t>
            </a:r>
            <a:r>
              <a:rPr lang="en-GB" sz="1400" smtClean="0">
                <a:solidFill>
                  <a:srgbClr val="0000FF"/>
                </a:solidFill>
                <a:latin typeface="Courier New"/>
              </a:rPr>
              <a:t>as</a:t>
            </a:r>
            <a:r>
              <a:rPr lang="en-GB" sz="1400" smtClean="0">
                <a:solidFill>
                  <a:srgbClr val="000000"/>
                </a:solidFill>
                <a:latin typeface="Courier New"/>
              </a:rPr>
              <a:t> </a:t>
            </a:r>
            <a:r>
              <a:rPr lang="en-GB" sz="1400" smtClean="0">
                <a:solidFill>
                  <a:srgbClr val="008080"/>
                </a:solidFill>
                <a:latin typeface="Courier New"/>
              </a:rPr>
              <a:t>RoofType</a:t>
            </a: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ElementIdSet</a:t>
            </a:r>
            <a:r>
              <a:rPr lang="en-GB" sz="1400" smtClean="0">
                <a:solidFill>
                  <a:srgbClr val="000000"/>
                </a:solidFill>
                <a:latin typeface="Courier New"/>
              </a:rPr>
              <a:t> footPrintToModelCurvesMapping = </a:t>
            </a:r>
            <a:r>
              <a:rPr lang="en-GB" sz="1400" smtClean="0">
                <a:solidFill>
                  <a:srgbClr val="0000FF"/>
                </a:solidFill>
                <a:latin typeface="Courier New"/>
              </a:rPr>
              <a:t>new</a:t>
            </a:r>
            <a:r>
              <a:rPr lang="en-GB" sz="1400" smtClean="0">
                <a:solidFill>
                  <a:srgbClr val="000000"/>
                </a:solidFill>
                <a:latin typeface="Courier New"/>
              </a:rPr>
              <a:t> </a:t>
            </a:r>
            <a:r>
              <a:rPr lang="en-GB" sz="1400" smtClean="0">
                <a:solidFill>
                  <a:srgbClr val="008080"/>
                </a:solidFill>
                <a:latin typeface="Courier New"/>
              </a:rPr>
              <a:t>ElementIdSet</a:t>
            </a: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FootPrintRoof</a:t>
            </a:r>
            <a:r>
              <a:rPr lang="en-GB" sz="1400" smtClean="0">
                <a:solidFill>
                  <a:srgbClr val="000000"/>
                </a:solidFill>
                <a:latin typeface="Courier New"/>
              </a:rPr>
              <a:t> roof = _createDoc.NewFootPrintRoof(  profile, </a:t>
            </a:r>
          </a:p>
          <a:p>
            <a:pPr marL="800100" indent="0">
              <a:spcBef>
                <a:spcPts val="0"/>
              </a:spcBef>
              <a:buNone/>
            </a:pPr>
            <a:r>
              <a:rPr lang="en-GB" sz="1400" smtClean="0">
                <a:solidFill>
                  <a:srgbClr val="000000"/>
                </a:solidFill>
                <a:latin typeface="Courier New"/>
              </a:rPr>
              <a:t>  levelTop, roofType, footPrintToModelCurvesMapping );</a:t>
            </a:r>
          </a:p>
          <a:p>
            <a:pPr marL="800100" indent="0">
              <a:spcBef>
                <a:spcPts val="0"/>
              </a:spcBef>
              <a:buNone/>
            </a:pPr>
            <a:r>
              <a:rPr lang="en-GB" sz="1400" smtClean="0">
                <a:solidFill>
                  <a:srgbClr val="0000FF"/>
                </a:solidFill>
                <a:latin typeface="Courier New"/>
              </a:rPr>
              <a:t>double</a:t>
            </a:r>
            <a:r>
              <a:rPr lang="en-GB" sz="1400" smtClean="0">
                <a:solidFill>
                  <a:srgbClr val="000000"/>
                </a:solidFill>
                <a:latin typeface="Courier New"/>
              </a:rPr>
              <a:t> slopeAngle = 30 * </a:t>
            </a:r>
            <a:r>
              <a:rPr lang="en-GB" sz="1400" smtClean="0">
                <a:solidFill>
                  <a:srgbClr val="008080"/>
                </a:solidFill>
                <a:latin typeface="Courier New"/>
              </a:rPr>
              <a:t>LabConstants</a:t>
            </a:r>
            <a:r>
              <a:rPr lang="en-GB" sz="1400" smtClean="0">
                <a:solidFill>
                  <a:srgbClr val="000000"/>
                </a:solidFill>
                <a:latin typeface="Courier New"/>
              </a:rPr>
              <a:t>.DegreesToRadians;</a:t>
            </a:r>
          </a:p>
          <a:p>
            <a:pPr marL="800100" indent="0">
              <a:spcBef>
                <a:spcPts val="0"/>
              </a:spcBef>
              <a:buNone/>
            </a:pPr>
            <a:r>
              <a:rPr lang="en-GB" sz="1400" smtClean="0">
                <a:solidFill>
                  <a:srgbClr val="0000FF"/>
                </a:solidFill>
                <a:latin typeface="Courier New"/>
              </a:rPr>
              <a:t>foreach</a:t>
            </a:r>
            <a:r>
              <a:rPr lang="en-GB" sz="1400" smtClean="0">
                <a:solidFill>
                  <a:srgbClr val="000000"/>
                </a:solidFill>
                <a:latin typeface="Courier New"/>
              </a:rPr>
              <a:t>( </a:t>
            </a:r>
            <a:r>
              <a:rPr lang="en-GB" sz="1400" smtClean="0">
                <a:solidFill>
                  <a:srgbClr val="008080"/>
                </a:solidFill>
                <a:latin typeface="Courier New"/>
              </a:rPr>
              <a:t>ElementId</a:t>
            </a:r>
            <a:r>
              <a:rPr lang="en-GB" sz="1400" smtClean="0">
                <a:solidFill>
                  <a:srgbClr val="000000"/>
                </a:solidFill>
                <a:latin typeface="Courier New"/>
              </a:rPr>
              <a:t> id </a:t>
            </a:r>
            <a:r>
              <a:rPr lang="en-GB" sz="1400" smtClean="0">
                <a:solidFill>
                  <a:srgbClr val="0000FF"/>
                </a:solidFill>
                <a:latin typeface="Courier New"/>
              </a:rPr>
              <a:t>in</a:t>
            </a:r>
            <a:r>
              <a:rPr lang="en-GB" sz="1400" smtClean="0">
                <a:solidFill>
                  <a:srgbClr val="000000"/>
                </a:solidFill>
                <a:latin typeface="Courier New"/>
              </a:rPr>
              <a:t> footPrintToModelCurvesMapping ) {</a:t>
            </a:r>
          </a:p>
          <a:p>
            <a:pPr marL="800100" indent="0">
              <a:spcBef>
                <a:spcPts val="0"/>
              </a:spcBef>
              <a:buNone/>
            </a:pPr>
            <a:r>
              <a:rPr lang="en-GB" sz="1400" smtClean="0">
                <a:solidFill>
                  <a:srgbClr val="000000"/>
                </a:solidFill>
                <a:latin typeface="Courier New"/>
              </a:rPr>
              <a:t>  </a:t>
            </a:r>
            <a:r>
              <a:rPr lang="en-GB" sz="1400" smtClean="0">
                <a:solidFill>
                  <a:srgbClr val="008080"/>
                </a:solidFill>
                <a:latin typeface="Courier New"/>
              </a:rPr>
              <a:t>ElementId</a:t>
            </a:r>
            <a:r>
              <a:rPr lang="en-GB" sz="1400" smtClean="0">
                <a:solidFill>
                  <a:srgbClr val="000000"/>
                </a:solidFill>
                <a:latin typeface="Courier New"/>
              </a:rPr>
              <a:t> id2 = id;</a:t>
            </a:r>
          </a:p>
          <a:p>
            <a:pPr marL="800100" indent="0">
              <a:spcBef>
                <a:spcPts val="0"/>
              </a:spcBef>
              <a:buNone/>
            </a:pPr>
            <a:r>
              <a:rPr lang="en-GB" sz="1400" smtClean="0">
                <a:solidFill>
                  <a:srgbClr val="000000"/>
                </a:solidFill>
                <a:latin typeface="Courier New"/>
              </a:rPr>
              <a:t>  </a:t>
            </a:r>
            <a:r>
              <a:rPr lang="en-GB" sz="1400" smtClean="0">
                <a:solidFill>
                  <a:srgbClr val="008080"/>
                </a:solidFill>
                <a:latin typeface="Courier New"/>
              </a:rPr>
              <a:t>ModelCurve</a:t>
            </a:r>
            <a:r>
              <a:rPr lang="en-GB" sz="1400" smtClean="0">
                <a:solidFill>
                  <a:srgbClr val="000000"/>
                </a:solidFill>
                <a:latin typeface="Courier New"/>
              </a:rPr>
              <a:t> line = doc.get_Element( </a:t>
            </a:r>
            <a:r>
              <a:rPr lang="en-GB" sz="1400" smtClean="0">
                <a:solidFill>
                  <a:srgbClr val="0000FF"/>
                </a:solidFill>
                <a:latin typeface="Courier New"/>
              </a:rPr>
              <a:t>ref</a:t>
            </a:r>
            <a:r>
              <a:rPr lang="en-GB" sz="1400" smtClean="0">
                <a:solidFill>
                  <a:srgbClr val="000000"/>
                </a:solidFill>
                <a:latin typeface="Courier New"/>
              </a:rPr>
              <a:t> id2 ) </a:t>
            </a:r>
            <a:r>
              <a:rPr lang="en-GB" sz="1400" smtClean="0">
                <a:solidFill>
                  <a:srgbClr val="0000FF"/>
                </a:solidFill>
                <a:latin typeface="Courier New"/>
              </a:rPr>
              <a:t>as</a:t>
            </a:r>
            <a:r>
              <a:rPr lang="en-GB" sz="1400" smtClean="0">
                <a:solidFill>
                  <a:srgbClr val="000000"/>
                </a:solidFill>
                <a:latin typeface="Courier New"/>
              </a:rPr>
              <a:t> </a:t>
            </a:r>
            <a:r>
              <a:rPr lang="en-GB" sz="1400" smtClean="0">
                <a:solidFill>
                  <a:srgbClr val="008080"/>
                </a:solidFill>
                <a:latin typeface="Courier New"/>
              </a:rPr>
              <a:t>ModelCurve</a:t>
            </a:r>
            <a:r>
              <a:rPr lang="en-GB" sz="1400" smtClean="0">
                <a:solidFill>
                  <a:srgbClr val="000000"/>
                </a:solidFill>
                <a:latin typeface="Courier New"/>
              </a:rPr>
              <a:t>;</a:t>
            </a:r>
          </a:p>
          <a:p>
            <a:pPr marL="800100" indent="0">
              <a:spcBef>
                <a:spcPts val="0"/>
              </a:spcBef>
              <a:buNone/>
            </a:pPr>
            <a:r>
              <a:rPr lang="en-GB" sz="1400" smtClean="0">
                <a:solidFill>
                  <a:srgbClr val="000000"/>
                </a:solidFill>
                <a:latin typeface="Courier New"/>
              </a:rPr>
              <a:t>  roof.set_DefinesSlope( line, </a:t>
            </a:r>
            <a:r>
              <a:rPr lang="en-GB" sz="1400" smtClean="0">
                <a:solidFill>
                  <a:srgbClr val="0000FF"/>
                </a:solidFill>
                <a:latin typeface="Courier New"/>
              </a:rPr>
              <a:t>true</a:t>
            </a:r>
            <a:r>
              <a:rPr lang="en-GB" sz="1400" smtClean="0">
                <a:solidFill>
                  <a:srgbClr val="000000"/>
                </a:solidFill>
                <a:latin typeface="Courier New"/>
              </a:rPr>
              <a:t> );</a:t>
            </a:r>
          </a:p>
          <a:p>
            <a:pPr marL="800100" indent="0">
              <a:spcBef>
                <a:spcPts val="0"/>
              </a:spcBef>
              <a:buNone/>
            </a:pPr>
            <a:r>
              <a:rPr lang="en-GB" sz="1400" smtClean="0">
                <a:solidFill>
                  <a:srgbClr val="000000"/>
                </a:solidFill>
                <a:latin typeface="Courier New"/>
              </a:rPr>
              <a:t>  roof.set_SlopeAngle( line, slopeAngle );</a:t>
            </a:r>
          </a:p>
          <a:p>
            <a:pPr marL="800100" indent="0">
              <a:spcBef>
                <a:spcPts val="0"/>
              </a:spcBef>
              <a:buNone/>
            </a:pPr>
            <a:r>
              <a:rPr lang="en-GB" sz="1400" smtClean="0">
                <a:solidFill>
                  <a:srgbClr val="000000"/>
                </a:solidFill>
                <a:latin typeface="Courier New"/>
              </a:rPr>
              <a:t>}</a:t>
            </a:r>
            <a:endParaRPr lang="en-GB" sz="140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PlaceFamilyInstanceByFace</a:t>
            </a:r>
          </a:p>
        </p:txBody>
      </p:sp>
      <p:sp>
        <p:nvSpPr>
          <p:cNvPr id="142339" name="Rectangle 3"/>
          <p:cNvSpPr>
            <a:spLocks noGrp="1" noChangeArrowheads="1"/>
          </p:cNvSpPr>
          <p:nvPr>
            <p:ph type="body" idx="1"/>
          </p:nvPr>
        </p:nvSpPr>
        <p:spPr>
          <a:xfrm>
            <a:off x="454036" y="2102677"/>
            <a:ext cx="9225258" cy="2373070"/>
          </a:xfrm>
        </p:spPr>
        <p:txBody>
          <a:bodyPr/>
          <a:lstStyle/>
          <a:p>
            <a:pPr marL="541338" lvl="1" indent="-360363">
              <a:lnSpc>
                <a:spcPct val="80000"/>
              </a:lnSpc>
            </a:pPr>
            <a:r>
              <a:rPr lang="en-US" altLang="zh-CN" smtClean="0">
                <a:ea typeface="ＭＳ Ｐゴシック" pitchFamily="34" charset="-128"/>
              </a:rPr>
              <a:t>All, C#</a:t>
            </a:r>
          </a:p>
          <a:p>
            <a:pPr marL="541338" lvl="1" indent="-360363">
              <a:lnSpc>
                <a:spcPct val="80000"/>
              </a:lnSpc>
            </a:pPr>
            <a:r>
              <a:rPr lang="en-US" altLang="zh-CN" smtClean="0">
                <a:ea typeface="ＭＳ Ｐゴシック" pitchFamily="34" charset="-128"/>
              </a:rPr>
              <a:t>Create a family instance on a face</a:t>
            </a:r>
          </a:p>
          <a:p>
            <a:pPr marL="541338" lvl="1" indent="-360363">
              <a:lnSpc>
                <a:spcPct val="80000"/>
              </a:lnSpc>
            </a:pPr>
            <a:r>
              <a:rPr lang="en-US" altLang="zh-CN" smtClean="0"/>
              <a:t>Before running, load Line-based.rfa and Point-based.rfa</a:t>
            </a:r>
          </a:p>
          <a:p>
            <a:pPr marL="541338" lvl="1" indent="-360363">
              <a:lnSpc>
                <a:spcPct val="80000"/>
              </a:lnSpc>
            </a:pPr>
            <a:r>
              <a:rPr lang="en-US" altLang="zh-CN" smtClean="0"/>
              <a:t>Select an element with faces, e.g. a wall</a:t>
            </a:r>
          </a:p>
          <a:p>
            <a:pPr marL="541338" lvl="1" indent="-360363">
              <a:lnSpc>
                <a:spcPct val="80000"/>
              </a:lnSpc>
            </a:pPr>
            <a:r>
              <a:rPr lang="en-US" altLang="zh-CN" smtClean="0"/>
              <a:t>Line-based on wall face 1 worked for me</a:t>
            </a:r>
            <a:endParaRPr lang="en-US" altLang="zh-CN"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7" name="Picture 6" descr="PlaceFamilyInstanceByFace01.png"/>
          <p:cNvPicPr>
            <a:picLocks noChangeAspect="1"/>
          </p:cNvPicPr>
          <p:nvPr/>
        </p:nvPicPr>
        <p:blipFill>
          <a:blip r:embed="rId3"/>
          <a:stretch>
            <a:fillRect/>
          </a:stretch>
        </p:blipFill>
        <p:spPr>
          <a:xfrm>
            <a:off x="1182508" y="5023981"/>
            <a:ext cx="2572998" cy="1257143"/>
          </a:xfrm>
          <a:prstGeom prst="rect">
            <a:avLst/>
          </a:prstGeom>
        </p:spPr>
      </p:pic>
      <p:pic>
        <p:nvPicPr>
          <p:cNvPr id="8" name="Picture 7" descr="PlaceFamilyInstanceByFace02.png"/>
          <p:cNvPicPr>
            <a:picLocks noChangeAspect="1"/>
          </p:cNvPicPr>
          <p:nvPr/>
        </p:nvPicPr>
        <p:blipFill>
          <a:blip r:embed="rId4"/>
          <a:stretch>
            <a:fillRect/>
          </a:stretch>
        </p:blipFill>
        <p:spPr>
          <a:xfrm>
            <a:off x="4193377" y="5039280"/>
            <a:ext cx="3716553" cy="2491429"/>
          </a:xfrm>
          <a:prstGeom prst="rect">
            <a:avLst/>
          </a:prstGeom>
        </p:spPr>
      </p:pic>
      <p:pic>
        <p:nvPicPr>
          <p:cNvPr id="9" name="Picture 8" descr="PlaceFamilyInstanceByFace03w.png"/>
          <p:cNvPicPr>
            <a:picLocks noChangeAspect="1"/>
          </p:cNvPicPr>
          <p:nvPr/>
        </p:nvPicPr>
        <p:blipFill>
          <a:blip r:embed="rId5"/>
          <a:stretch>
            <a:fillRect/>
          </a:stretch>
        </p:blipFill>
        <p:spPr>
          <a:xfrm>
            <a:off x="8337970" y="3840552"/>
            <a:ext cx="3964323" cy="3733334"/>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76200"/>
            <a:ext cx="11914188" cy="1220787"/>
          </a:xfrm>
        </p:spPr>
        <p:txBody>
          <a:bodyPr/>
          <a:lstStyle/>
          <a:p>
            <a:pPr eaLnBrk="1" hangingPunct="1"/>
            <a:r>
              <a:rPr lang="en-GB" smtClean="0"/>
              <a:t>SDK Samples Usage</a:t>
            </a:r>
          </a:p>
        </p:txBody>
      </p:sp>
      <p:sp>
        <p:nvSpPr>
          <p:cNvPr id="14339" name="Rectangle 3"/>
          <p:cNvSpPr>
            <a:spLocks noGrp="1" noChangeArrowheads="1"/>
          </p:cNvSpPr>
          <p:nvPr>
            <p:ph idx="1"/>
          </p:nvPr>
        </p:nvSpPr>
        <p:spPr>
          <a:xfrm>
            <a:off x="443640" y="1531179"/>
            <a:ext cx="11866348" cy="6874885"/>
          </a:xfrm>
        </p:spPr>
        <p:txBody>
          <a:bodyPr/>
          <a:lstStyle/>
          <a:p>
            <a:pPr>
              <a:spcBef>
                <a:spcPts val="1200"/>
              </a:spcBef>
            </a:pPr>
            <a:r>
              <a:rPr lang="en-US" smtClean="0"/>
              <a:t>Main tasks</a:t>
            </a:r>
          </a:p>
          <a:p>
            <a:pPr lvl="1">
              <a:spcBef>
                <a:spcPts val="0"/>
              </a:spcBef>
            </a:pPr>
            <a:r>
              <a:rPr lang="en-US" sz="2400" smtClean="0"/>
              <a:t>Compile all projects</a:t>
            </a:r>
          </a:p>
          <a:p>
            <a:pPr lvl="1">
              <a:spcBef>
                <a:spcPts val="0"/>
              </a:spcBef>
            </a:pPr>
            <a:r>
              <a:rPr lang="en-US" sz="2400" smtClean="0"/>
              <a:t>Load all projects into Revit</a:t>
            </a:r>
          </a:p>
          <a:p>
            <a:pPr lvl="1">
              <a:spcBef>
                <a:spcPts val="0"/>
              </a:spcBef>
            </a:pPr>
            <a:r>
              <a:rPr lang="en-US" sz="2400" smtClean="0"/>
              <a:t>Search for solution to specific task</a:t>
            </a:r>
          </a:p>
          <a:p>
            <a:pPr>
              <a:spcBef>
                <a:spcPts val="1200"/>
              </a:spcBef>
            </a:pPr>
            <a:r>
              <a:rPr lang="en-US" smtClean="0"/>
              <a:t>Main tools</a:t>
            </a:r>
          </a:p>
          <a:p>
            <a:pPr lvl="1">
              <a:spcBef>
                <a:spcPts val="0"/>
              </a:spcBef>
            </a:pPr>
            <a:r>
              <a:rPr lang="en-US" sz="2400" smtClean="0"/>
              <a:t>Top-level search is supported by SamplesReadMe.htm</a:t>
            </a:r>
          </a:p>
          <a:p>
            <a:pPr lvl="1">
              <a:spcBef>
                <a:spcPts val="0"/>
              </a:spcBef>
            </a:pPr>
            <a:r>
              <a:rPr lang="en-US" sz="2400" smtClean="0"/>
              <a:t>Compile and detailed search can be done in SDKSamples2009.sln</a:t>
            </a:r>
          </a:p>
          <a:p>
            <a:pPr lvl="1">
              <a:spcBef>
                <a:spcPts val="0"/>
              </a:spcBef>
            </a:pPr>
            <a:r>
              <a:rPr lang="en-US" sz="2400" smtClean="0"/>
              <a:t>Load is handled by RvtSamples external application</a:t>
            </a: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oofsrooms03.png"/>
          <p:cNvPicPr>
            <a:picLocks noChangeAspect="1"/>
          </p:cNvPicPr>
          <p:nvPr/>
        </p:nvPicPr>
        <p:blipFill>
          <a:blip r:embed="rId3"/>
          <a:stretch>
            <a:fillRect/>
          </a:stretch>
        </p:blipFill>
        <p:spPr>
          <a:xfrm>
            <a:off x="9518170" y="763587"/>
            <a:ext cx="3388205" cy="2528888"/>
          </a:xfrm>
          <a:prstGeom prst="rect">
            <a:avLst/>
          </a:prstGeom>
        </p:spPr>
      </p:pic>
      <p:pic>
        <p:nvPicPr>
          <p:cNvPr id="11" name="Picture 10" descr="RoomsRoofs01w.png"/>
          <p:cNvPicPr>
            <a:picLocks noChangeAspect="1"/>
          </p:cNvPicPr>
          <p:nvPr/>
        </p:nvPicPr>
        <p:blipFill>
          <a:blip r:embed="rId4"/>
          <a:stretch>
            <a:fillRect/>
          </a:stretch>
        </p:blipFill>
        <p:spPr>
          <a:xfrm>
            <a:off x="333375" y="4192587"/>
            <a:ext cx="7068052" cy="4480560"/>
          </a:xfrm>
          <a:prstGeom prst="rect">
            <a:avLst/>
          </a:prstGeom>
        </p:spPr>
      </p:pic>
      <p:sp>
        <p:nvSpPr>
          <p:cNvPr id="142338" name="Rectangle 2"/>
          <p:cNvSpPr>
            <a:spLocks noGrp="1" noChangeArrowheads="1"/>
          </p:cNvSpPr>
          <p:nvPr>
            <p:ph type="title"/>
          </p:nvPr>
        </p:nvSpPr>
        <p:spPr>
          <a:xfrm>
            <a:off x="593725" y="363538"/>
            <a:ext cx="9493250" cy="1085849"/>
          </a:xfrm>
        </p:spPr>
        <p:txBody>
          <a:bodyPr/>
          <a:lstStyle/>
          <a:p>
            <a:r>
              <a:rPr lang="en-US" altLang="zh-CN" smtClean="0">
                <a:ea typeface="SimSun" pitchFamily="2" charset="-122"/>
              </a:rPr>
              <a:t>RoofsRooms</a:t>
            </a:r>
          </a:p>
        </p:txBody>
      </p:sp>
      <p:sp>
        <p:nvSpPr>
          <p:cNvPr id="142339" name="Rectangle 3"/>
          <p:cNvSpPr>
            <a:spLocks noGrp="1" noChangeArrowheads="1"/>
          </p:cNvSpPr>
          <p:nvPr>
            <p:ph type="body" idx="1"/>
          </p:nvPr>
        </p:nvSpPr>
        <p:spPr>
          <a:xfrm>
            <a:off x="454036" y="1449387"/>
            <a:ext cx="10910732" cy="2590800"/>
          </a:xfrm>
        </p:spPr>
        <p:txBody>
          <a:bodyPr/>
          <a:lstStyle/>
          <a:p>
            <a:pPr marL="541338" lvl="1" indent="-360363">
              <a:lnSpc>
                <a:spcPct val="80000"/>
              </a:lnSpc>
            </a:pPr>
            <a:r>
              <a:rPr lang="en-US" altLang="zh-CN" smtClean="0">
                <a:ea typeface="ＭＳ Ｐゴシック" pitchFamily="34" charset="-128"/>
              </a:rPr>
              <a:t>Added in the 2009 SDK update</a:t>
            </a:r>
          </a:p>
          <a:p>
            <a:pPr marL="541338" lvl="1" indent="-360363">
              <a:lnSpc>
                <a:spcPct val="80000"/>
              </a:lnSpc>
            </a:pPr>
            <a:r>
              <a:rPr lang="en-US" altLang="zh-CN" smtClean="0">
                <a:ea typeface="ＭＳ Ｐゴシック" pitchFamily="34" charset="-128"/>
              </a:rPr>
              <a:t>RAC </a:t>
            </a:r>
            <a:r>
              <a:rPr lang="en-US" altLang="zh-CN" smtClean="0">
                <a:ea typeface="ＭＳ Ｐゴシック" pitchFamily="34" charset="-128"/>
              </a:rPr>
              <a:t>and RME, C#</a:t>
            </a:r>
          </a:p>
          <a:p>
            <a:pPr marL="541338" lvl="1" indent="-360363">
              <a:lnSpc>
                <a:spcPct val="80000"/>
              </a:lnSpc>
            </a:pPr>
            <a:r>
              <a:rPr lang="en-US" altLang="zh-CN" smtClean="0">
                <a:ea typeface="ＭＳ Ｐゴシック" pitchFamily="34" charset="-128"/>
              </a:rPr>
              <a:t>Determine roof elements bounding a room or space from above</a:t>
            </a:r>
          </a:p>
          <a:p>
            <a:pPr marL="541338" lvl="1" indent="-360363">
              <a:lnSpc>
                <a:spcPct val="80000"/>
              </a:lnSpc>
            </a:pPr>
            <a:r>
              <a:rPr lang="en-US" altLang="zh-CN" smtClean="0"/>
              <a:t>Separate sample files provided for RAC and RME</a:t>
            </a:r>
          </a:p>
          <a:p>
            <a:pPr marL="541338" lvl="1" indent="-360363">
              <a:lnSpc>
                <a:spcPct val="80000"/>
              </a:lnSpc>
            </a:pPr>
            <a:r>
              <a:rPr lang="en-US" altLang="zh-CN" smtClean="0"/>
              <a:t>All rooms and spaces are found </a:t>
            </a:r>
          </a:p>
          <a:p>
            <a:pPr marL="541338" lvl="1" indent="-360363">
              <a:lnSpc>
                <a:spcPct val="80000"/>
              </a:lnSpc>
            </a:pPr>
            <a:r>
              <a:rPr lang="en-US" altLang="zh-CN" smtClean="0"/>
              <a:t>Their roofs are determined and </a:t>
            </a:r>
            <a:r>
              <a:rPr lang="en-US" altLang="zh-CN" smtClean="0"/>
              <a:t>listed</a:t>
            </a:r>
          </a:p>
          <a:p>
            <a:pPr marL="541338" lvl="1" indent="-360363">
              <a:lnSpc>
                <a:spcPct val="80000"/>
              </a:lnSpc>
            </a:pPr>
            <a:r>
              <a:rPr lang="en-US" altLang="zh-CN" smtClean="0"/>
              <a:t>Compare room or space closed shell and roof solid using </a:t>
            </a:r>
            <a:r>
              <a:rPr lang="en-US" altLang="zh-CN" smtClean="0"/>
              <a:t>AreSolidsCut()</a:t>
            </a:r>
            <a:endParaRPr lang="en-US" altLang="zh-CN" smtClean="0"/>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10" name="Picture 9" descr="RoomsRoofs02.png"/>
          <p:cNvPicPr>
            <a:picLocks noChangeAspect="1"/>
          </p:cNvPicPr>
          <p:nvPr/>
        </p:nvPicPr>
        <p:blipFill>
          <a:blip r:embed="rId5"/>
          <a:stretch>
            <a:fillRect/>
          </a:stretch>
        </p:blipFill>
        <p:spPr>
          <a:xfrm>
            <a:off x="8055470" y="5259387"/>
            <a:ext cx="4393705" cy="3305175"/>
          </a:xfrm>
          <a:prstGeom prst="rect">
            <a:avLst/>
          </a:prstGeom>
        </p:spPr>
      </p:pic>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8787" y="153987"/>
            <a:ext cx="9475788" cy="1085849"/>
          </a:xfrm>
        </p:spPr>
        <p:txBody>
          <a:bodyPr/>
          <a:lstStyle/>
          <a:p>
            <a:pPr eaLnBrk="1" hangingPunct="1"/>
            <a:r>
              <a:rPr lang="en-US" altLang="zh-CN" smtClean="0">
                <a:ea typeface="SimSun" pitchFamily="2" charset="-122"/>
              </a:rPr>
              <a:t>RvtSamples</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25097" y="1296987"/>
            <a:ext cx="11414478" cy="5193056"/>
          </a:xfrm>
        </p:spPr>
        <p:txBody>
          <a:bodyPr/>
          <a:lstStyle/>
          <a:p>
            <a:pPr marL="536575" lvl="1" indent="-354013"/>
            <a:r>
              <a:rPr lang="en-US" altLang="zh-CN" sz="3200" dirty="0" smtClean="0">
                <a:ea typeface="ＭＳ Ｐゴシック" pitchFamily="34" charset="-128"/>
              </a:rPr>
              <a:t>All, C#</a:t>
            </a:r>
          </a:p>
          <a:p>
            <a:pPr marL="536575" lvl="1" indent="-354013"/>
            <a:r>
              <a:rPr lang="en-US" sz="3200" smtClean="0"/>
              <a:t>Provides access to all other external command samples</a:t>
            </a:r>
          </a:p>
          <a:p>
            <a:pPr marL="536575" lvl="1" indent="-354013"/>
            <a:r>
              <a:rPr lang="en-US" sz="3200" smtClean="0"/>
              <a:t>Generates menu structure from text file</a:t>
            </a:r>
            <a:endParaRPr lang="en-US" sz="3200" dirty="0" smtClean="0"/>
          </a:p>
          <a:p>
            <a:pPr marL="536575" lvl="1" indent="-354013">
              <a:spcAft>
                <a:spcPts val="1200"/>
              </a:spcAft>
            </a:pPr>
            <a:r>
              <a:rPr lang="en-US" altLang="zh-CN" sz="3200" smtClean="0">
                <a:ea typeface="ＭＳ Ｐゴシック" pitchFamily="34" charset="-128"/>
              </a:rPr>
              <a:t>Menu </a:t>
            </a:r>
            <a:r>
              <a:rPr lang="en-US" altLang="zh-CN" sz="3200" dirty="0" smtClean="0">
                <a:ea typeface="ＭＳ Ｐゴシック" pitchFamily="34" charset="-128"/>
              </a:rPr>
              <a:t>definition</a:t>
            </a:r>
          </a:p>
          <a:p>
            <a:pPr lvl="4">
              <a:spcBef>
                <a:spcPts val="0"/>
              </a:spcBef>
            </a:pPr>
            <a:r>
              <a:rPr lang="en-US" altLang="zh-CN" sz="1600" smtClean="0">
                <a:ea typeface="ＭＳ Ｐゴシック" pitchFamily="34" charset="-128"/>
              </a:rPr>
              <a:t>/</a:t>
            </a:r>
            <a:r>
              <a:rPr lang="en-US" altLang="zh-CN" sz="1600" dirty="0" err="1" smtClean="0">
                <a:ea typeface="ＭＳ Ｐゴシック" pitchFamily="34" charset="-128"/>
              </a:rPr>
              <a:t>RvtSamples</a:t>
            </a:r>
            <a:r>
              <a:rPr lang="en-US" altLang="zh-CN" sz="1600" dirty="0" smtClean="0">
                <a:ea typeface="ＭＳ Ｐゴシック" pitchFamily="34" charset="-128"/>
              </a:rPr>
              <a:t>/By </a:t>
            </a:r>
            <a:r>
              <a:rPr lang="en-US" altLang="zh-CN" sz="1600" dirty="0" err="1" smtClean="0">
                <a:ea typeface="ＭＳ Ｐゴシック" pitchFamily="34" charset="-128"/>
              </a:rPr>
              <a:t>Flavour</a:t>
            </a:r>
            <a:r>
              <a:rPr lang="en-US" altLang="zh-CN" sz="1600" dirty="0" smtClean="0">
                <a:ea typeface="ＭＳ Ｐゴシック" pitchFamily="34" charset="-128"/>
              </a:rPr>
              <a:t>/</a:t>
            </a:r>
            <a:r>
              <a:rPr lang="en-US" altLang="zh-CN" sz="1600" dirty="0" err="1" smtClean="0">
                <a:ea typeface="ＭＳ Ｐゴシック" pitchFamily="34" charset="-128"/>
              </a:rPr>
              <a:t>Rme</a:t>
            </a:r>
            <a:r>
              <a:rPr lang="en-US" altLang="zh-CN" sz="1600" dirty="0" smtClean="0">
                <a:ea typeface="ＭＳ Ｐゴシック" pitchFamily="34" charset="-128"/>
              </a:rPr>
              <a:t>/</a:t>
            </a:r>
            <a:r>
              <a:rPr lang="en-US" altLang="zh-CN" sz="1600" dirty="0" err="1" smtClean="0">
                <a:ea typeface="ＭＳ Ｐゴシック" pitchFamily="34" charset="-128"/>
              </a:rPr>
              <a:t>AddSpaceAndZone</a:t>
            </a:r>
            <a:endParaRPr lang="en-US" altLang="zh-CN" sz="1600" dirty="0" smtClean="0">
              <a:ea typeface="ＭＳ Ｐゴシック" pitchFamily="34" charset="-128"/>
            </a:endParaRPr>
          </a:p>
          <a:p>
            <a:pPr lvl="4">
              <a:spcBef>
                <a:spcPts val="0"/>
              </a:spcBef>
            </a:pPr>
            <a:r>
              <a:rPr lang="en-US" altLang="zh-CN" sz="1600" dirty="0" smtClean="0">
                <a:ea typeface="ＭＳ Ｐゴシック" pitchFamily="34" charset="-128"/>
              </a:rPr>
              <a:t>Create space/zone elements and edit zone in </a:t>
            </a:r>
            <a:r>
              <a:rPr lang="en-US" altLang="zh-CN" sz="1600" dirty="0" err="1" smtClean="0">
                <a:ea typeface="ＭＳ Ｐゴシック" pitchFamily="34" charset="-128"/>
              </a:rPr>
              <a:t>Revit</a:t>
            </a:r>
            <a:r>
              <a:rPr lang="en-US" altLang="zh-CN" sz="1600" dirty="0" smtClean="0">
                <a:ea typeface="ＭＳ Ｐゴシック" pitchFamily="34" charset="-128"/>
              </a:rPr>
              <a:t> MEP.</a:t>
            </a:r>
          </a:p>
          <a:p>
            <a:pPr lvl="4">
              <a:spcBef>
                <a:spcPts val="0"/>
              </a:spcBef>
            </a:pPr>
            <a:r>
              <a:rPr lang="en-US" altLang="zh-CN" sz="1600" dirty="0" smtClean="0">
                <a:ea typeface="ＭＳ Ｐゴシック" pitchFamily="34" charset="-128"/>
              </a:rPr>
              <a:t>Z:\SDK2009\Samples\AddSpaceAndZone\CS\bin\Debug\AddSpaceAndZone.dll</a:t>
            </a:r>
          </a:p>
          <a:p>
            <a:pPr lvl="4">
              <a:spcBef>
                <a:spcPts val="0"/>
              </a:spcBef>
            </a:pPr>
            <a:r>
              <a:rPr lang="en-US" altLang="zh-CN" sz="1600" dirty="0" err="1" smtClean="0">
                <a:ea typeface="ＭＳ Ｐゴシック" pitchFamily="34" charset="-128"/>
              </a:rPr>
              <a:t>Revit.SDK.Samples.AddSpaceAndZone.CS.Command</a:t>
            </a:r>
            <a:endParaRPr lang="en-US" altLang="zh-CN" sz="1600" dirty="0" smtClean="0">
              <a:ea typeface="ＭＳ Ｐゴシック" pitchFamily="34" charset="-128"/>
            </a:endParaRPr>
          </a:p>
          <a:p>
            <a:pPr lvl="4">
              <a:spcBef>
                <a:spcPts val="0"/>
              </a:spcBef>
            </a:pPr>
            <a:endParaRPr lang="en-US" altLang="zh-CN" sz="1600" dirty="0" smtClean="0">
              <a:ea typeface="ＭＳ Ｐゴシック" pitchFamily="34" charset="-128"/>
            </a:endParaRPr>
          </a:p>
          <a:p>
            <a:pPr lvl="4">
              <a:spcBef>
                <a:spcPts val="0"/>
              </a:spcBef>
            </a:pPr>
            <a:r>
              <a:rPr lang="en-US" altLang="zh-CN" sz="1600" dirty="0" smtClean="0">
                <a:ea typeface="ＭＳ Ｐゴシック" pitchFamily="34" charset="-128"/>
              </a:rPr>
              <a:t>/</a:t>
            </a:r>
            <a:r>
              <a:rPr lang="en-US" altLang="zh-CN" sz="1600" dirty="0" err="1" smtClean="0">
                <a:ea typeface="ＭＳ Ｐゴシック" pitchFamily="34" charset="-128"/>
              </a:rPr>
              <a:t>RvtSamples</a:t>
            </a:r>
            <a:r>
              <a:rPr lang="en-US" altLang="zh-CN" sz="1600" dirty="0" smtClean="0">
                <a:ea typeface="ＭＳ Ｐゴシック" pitchFamily="34" charset="-128"/>
              </a:rPr>
              <a:t>/By </a:t>
            </a:r>
            <a:r>
              <a:rPr lang="en-US" altLang="zh-CN" sz="1600" dirty="0" err="1" smtClean="0">
                <a:ea typeface="ＭＳ Ｐゴシック" pitchFamily="34" charset="-128"/>
              </a:rPr>
              <a:t>Flavour</a:t>
            </a:r>
            <a:r>
              <a:rPr lang="en-US" altLang="zh-CN" sz="1600" dirty="0" smtClean="0">
                <a:ea typeface="ＭＳ Ｐゴシック" pitchFamily="34" charset="-128"/>
              </a:rPr>
              <a:t>/All/All Views</a:t>
            </a:r>
          </a:p>
          <a:p>
            <a:pPr lvl="4">
              <a:spcBef>
                <a:spcPts val="0"/>
              </a:spcBef>
            </a:pPr>
            <a:r>
              <a:rPr lang="en-US" altLang="zh-CN" sz="1600" dirty="0" smtClean="0">
                <a:ea typeface="ＭＳ Ｐゴシック" pitchFamily="34" charset="-128"/>
              </a:rPr>
              <a:t>Generate a new sheet for user selected views</a:t>
            </a:r>
          </a:p>
          <a:p>
            <a:pPr lvl="4">
              <a:spcBef>
                <a:spcPts val="0"/>
              </a:spcBef>
            </a:pPr>
            <a:r>
              <a:rPr lang="en-US" altLang="zh-CN" sz="1600" dirty="0" smtClean="0">
                <a:ea typeface="ＭＳ Ｐゴシック" pitchFamily="34" charset="-128"/>
              </a:rPr>
              <a:t>Z:\SDK2009\Samples\AllViews\CS\bin\Debug\AllViews.dll</a:t>
            </a:r>
          </a:p>
          <a:p>
            <a:pPr lvl="4">
              <a:spcBef>
                <a:spcPts val="0"/>
              </a:spcBef>
            </a:pPr>
            <a:r>
              <a:rPr lang="en-US" altLang="zh-CN" sz="1600" smtClean="0">
                <a:ea typeface="ＭＳ Ｐゴシック" pitchFamily="34" charset="-128"/>
              </a:rPr>
              <a:t>Revit.SDK.Samples.AllViews.CS.Command</a:t>
            </a:r>
            <a:endParaRPr lang="en-US" altLang="zh-CN" sz="1600" dirty="0" smtClean="0">
              <a:ea typeface="ＭＳ Ｐゴシック" pitchFamily="34" charset="-128"/>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5" name="Picture 2"/>
          <p:cNvPicPr>
            <a:picLocks noChangeAspect="1" noChangeArrowheads="1"/>
          </p:cNvPicPr>
          <p:nvPr/>
        </p:nvPicPr>
        <p:blipFill>
          <a:blip r:embed="rId3"/>
          <a:srcRect/>
          <a:stretch>
            <a:fillRect/>
          </a:stretch>
        </p:blipFill>
        <p:spPr bwMode="auto">
          <a:xfrm>
            <a:off x="8334375" y="6173787"/>
            <a:ext cx="4265992" cy="235458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RAC and RST, C#</a:t>
            </a:r>
          </a:p>
          <a:p>
            <a:pPr marL="505770" lvl="1" indent="-386102">
              <a:lnSpc>
                <a:spcPct val="80000"/>
              </a:lnSpc>
            </a:pPr>
            <a:r>
              <a:rPr lang="en-US" altLang="zh-CN" dirty="0" smtClean="0">
                <a:ea typeface="ＭＳ Ｐゴシック" pitchFamily="34" charset="-128"/>
              </a:rPr>
              <a:t>Edit slab shape by </a:t>
            </a:r>
            <a:r>
              <a:rPr lang="en-US" altLang="zh-CN" dirty="0" err="1" smtClean="0">
                <a:ea typeface="ＭＳ Ｐゴシック" pitchFamily="34" charset="-128"/>
              </a:rPr>
              <a:t>SlabShapeEditor</a:t>
            </a:r>
            <a:r>
              <a:rPr lang="en-US" altLang="zh-CN" dirty="0" smtClean="0">
                <a:ea typeface="ＭＳ Ｐゴシック" pitchFamily="34" charset="-128"/>
              </a:rPr>
              <a:t> class </a:t>
            </a:r>
            <a:r>
              <a:rPr lang="en-US" altLang="zh-CN" sz="2300" dirty="0" smtClean="0">
                <a:ea typeface="ＭＳ Ｐゴシック" pitchFamily="34" charset="-128"/>
              </a:rPr>
              <a:t> </a:t>
            </a:r>
          </a:p>
          <a:p>
            <a:pPr marL="1027346" lvl="2" indent="-386102">
              <a:lnSpc>
                <a:spcPct val="80000"/>
              </a:lnSpc>
            </a:pPr>
            <a:r>
              <a:rPr lang="en-US" altLang="zh-CN" sz="2300" dirty="0" smtClean="0">
                <a:ea typeface="ＭＳ Ｐゴシック" pitchFamily="34" charset="-128"/>
              </a:rPr>
              <a:t>Creates </a:t>
            </a:r>
            <a:r>
              <a:rPr lang="en-US" altLang="zh-CN" sz="2300" dirty="0" err="1" smtClean="0">
                <a:ea typeface="ＭＳ Ｐゴシック" pitchFamily="34" charset="-128"/>
              </a:rPr>
              <a:t>SlabShapeVertex</a:t>
            </a:r>
            <a:r>
              <a:rPr lang="en-US" altLang="zh-CN" sz="2300" dirty="0" smtClean="0">
                <a:ea typeface="ＭＳ Ｐゴシック" pitchFamily="34" charset="-128"/>
              </a:rPr>
              <a:t> and </a:t>
            </a:r>
            <a:r>
              <a:rPr lang="en-US" altLang="zh-CN" sz="2300" dirty="0" err="1" smtClean="0">
                <a:ea typeface="ＭＳ Ｐゴシック" pitchFamily="34" charset="-128"/>
              </a:rPr>
              <a:t>SlabShapeCrease</a:t>
            </a:r>
            <a:endParaRPr lang="en-US" altLang="zh-CN" sz="2300" dirty="0" smtClean="0">
              <a:ea typeface="ＭＳ Ｐゴシック" pitchFamily="34" charset="-128"/>
            </a:endParaRPr>
          </a:p>
        </p:txBody>
      </p:sp>
      <p:pic>
        <p:nvPicPr>
          <p:cNvPr id="5" name="Picture 2"/>
          <p:cNvPicPr>
            <a:picLocks noChangeAspect="1" noChangeArrowheads="1"/>
          </p:cNvPicPr>
          <p:nvPr/>
        </p:nvPicPr>
        <p:blipFill>
          <a:blip r:embed="rId3"/>
          <a:srcRect/>
          <a:stretch>
            <a:fillRect/>
          </a:stretch>
        </p:blipFill>
        <p:spPr bwMode="auto">
          <a:xfrm>
            <a:off x="3016503" y="3404636"/>
            <a:ext cx="8103852" cy="5390436"/>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SlabShapeEditing</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CurtainWallGrid</a:t>
            </a:r>
          </a:p>
        </p:txBody>
      </p:sp>
      <p:sp>
        <p:nvSpPr>
          <p:cNvPr id="142339" name="Rectangle 3"/>
          <p:cNvSpPr>
            <a:spLocks noGrp="1" noChangeArrowheads="1"/>
          </p:cNvSpPr>
          <p:nvPr>
            <p:ph type="body" idx="1"/>
          </p:nvPr>
        </p:nvSpPr>
        <p:spPr>
          <a:xfrm>
            <a:off x="454035" y="1820363"/>
            <a:ext cx="12078483" cy="3160712"/>
          </a:xfrm>
        </p:spPr>
        <p:txBody>
          <a:bodyPr/>
          <a:lstStyle/>
          <a:p>
            <a:pPr marL="541338" lvl="1" indent="-360363">
              <a:spcBef>
                <a:spcPts val="427"/>
              </a:spcBef>
            </a:pPr>
            <a:r>
              <a:rPr lang="en-US" altLang="zh-CN" smtClean="0">
                <a:ea typeface="ＭＳ Ｐゴシック" pitchFamily="34" charset="-128"/>
              </a:rPr>
              <a:t>RAC, C#</a:t>
            </a:r>
          </a:p>
          <a:p>
            <a:pPr marL="541338" lvl="1" indent="-360363">
              <a:spcBef>
                <a:spcPts val="427"/>
              </a:spcBef>
            </a:pPr>
            <a:r>
              <a:rPr lang="en-US" altLang="zh-CN" smtClean="0">
                <a:ea typeface="ＭＳ Ｐゴシック" pitchFamily="34" charset="-128"/>
              </a:rPr>
              <a:t>Create a curtain wall with specified level and wall type</a:t>
            </a:r>
          </a:p>
          <a:p>
            <a:pPr marL="541338" lvl="1" indent="-360363">
              <a:spcBef>
                <a:spcPts val="427"/>
              </a:spcBef>
            </a:pPr>
            <a:r>
              <a:rPr lang="en-US" altLang="zh-CN" smtClean="0">
                <a:ea typeface="ＭＳ Ｐゴシック" pitchFamily="34" charset="-128"/>
              </a:rPr>
              <a:t>Retrieve curtain grid, edit its properties, grid lines and segments: add new, lock, unlock, move; add, delete, add all</a:t>
            </a:r>
          </a:p>
          <a:p>
            <a:pPr marL="541338" lvl="1" indent="-360363">
              <a:spcBef>
                <a:spcPts val="427"/>
              </a:spcBef>
            </a:pPr>
            <a:r>
              <a:rPr lang="en-US" altLang="zh-CN" smtClean="0">
                <a:ea typeface="ＭＳ Ｐゴシック" pitchFamily="34" charset="-128"/>
              </a:rPr>
              <a:t>Mimics part of the UI operations on segments, but only supports simple cases</a:t>
            </a:r>
          </a:p>
          <a:p>
            <a:pPr marL="541338" lvl="1" indent="-360363">
              <a:spcBef>
                <a:spcPts val="427"/>
              </a:spcBef>
            </a:pPr>
            <a:r>
              <a:rPr lang="en-US" altLang="zh-CN" smtClean="0">
                <a:ea typeface="ＭＳ Ｐゴシック" pitchFamily="34" charset="-128"/>
              </a:rPr>
              <a:t>Retrieve and manipulate attached mullions: add and remove</a:t>
            </a:r>
          </a:p>
        </p:txBody>
      </p:sp>
      <p:pic>
        <p:nvPicPr>
          <p:cNvPr id="6" name="Picture 5" descr="CurtainWall02.png"/>
          <p:cNvPicPr>
            <a:picLocks noChangeAspect="1"/>
          </p:cNvPicPr>
          <p:nvPr/>
        </p:nvPicPr>
        <p:blipFill>
          <a:blip r:embed="rId3"/>
          <a:stretch>
            <a:fillRect/>
          </a:stretch>
        </p:blipFill>
        <p:spPr>
          <a:xfrm>
            <a:off x="345690" y="5131809"/>
            <a:ext cx="4508075" cy="3505200"/>
          </a:xfrm>
          <a:prstGeom prst="rect">
            <a:avLst/>
          </a:prstGeom>
        </p:spPr>
      </p:pic>
      <p:pic>
        <p:nvPicPr>
          <p:cNvPr id="7" name="Picture 6" descr="CurtainWall04.png"/>
          <p:cNvPicPr>
            <a:picLocks noChangeAspect="1"/>
          </p:cNvPicPr>
          <p:nvPr/>
        </p:nvPicPr>
        <p:blipFill>
          <a:blip r:embed="rId4"/>
          <a:stretch>
            <a:fillRect/>
          </a:stretch>
        </p:blipFill>
        <p:spPr>
          <a:xfrm>
            <a:off x="5059929" y="5131813"/>
            <a:ext cx="4497982" cy="3495239"/>
          </a:xfrm>
          <a:prstGeom prst="rect">
            <a:avLst/>
          </a:prstGeom>
        </p:spPr>
      </p:pic>
      <p:pic>
        <p:nvPicPr>
          <p:cNvPr id="8" name="Picture 7" descr="CurtainWall05.png"/>
          <p:cNvPicPr>
            <a:picLocks noChangeAspect="1"/>
          </p:cNvPicPr>
          <p:nvPr/>
        </p:nvPicPr>
        <p:blipFill>
          <a:blip r:embed="rId5"/>
          <a:stretch>
            <a:fillRect/>
          </a:stretch>
        </p:blipFill>
        <p:spPr>
          <a:xfrm>
            <a:off x="9705975" y="5143607"/>
            <a:ext cx="3232458" cy="2405317"/>
          </a:xfrm>
          <a:prstGeom prst="rect">
            <a:avLst/>
          </a:prstGeom>
        </p:spPr>
      </p:pic>
      <p:sp>
        <p:nvSpPr>
          <p:cNvPr id="9"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DoorSwing</a:t>
            </a:r>
          </a:p>
        </p:txBody>
      </p:sp>
      <p:sp>
        <p:nvSpPr>
          <p:cNvPr id="142339" name="Rectangle 3"/>
          <p:cNvSpPr>
            <a:spLocks noGrp="1" noChangeArrowheads="1"/>
          </p:cNvSpPr>
          <p:nvPr>
            <p:ph type="body" idx="1"/>
          </p:nvPr>
        </p:nvSpPr>
        <p:spPr>
          <a:xfrm>
            <a:off x="454037" y="2102679"/>
            <a:ext cx="11147573" cy="1915869"/>
          </a:xfrm>
        </p:spPr>
        <p:txBody>
          <a:bodyPr/>
          <a:lstStyle/>
          <a:p>
            <a:pPr marL="704465" lvl="1" indent="-541896">
              <a:lnSpc>
                <a:spcPct val="80000"/>
              </a:lnSpc>
            </a:pPr>
            <a:r>
              <a:rPr lang="en-US" altLang="zh-CN" smtClean="0">
                <a:ea typeface="ＭＳ Ｐゴシック" pitchFamily="34" charset="-128"/>
              </a:rPr>
              <a:t>RAC, C#</a:t>
            </a:r>
          </a:p>
          <a:p>
            <a:pPr marL="704465" lvl="1" indent="-541896">
              <a:lnSpc>
                <a:spcPct val="80000"/>
              </a:lnSpc>
            </a:pPr>
            <a:r>
              <a:rPr lang="en-US" altLang="zh-CN" smtClean="0">
                <a:ea typeface="ＭＳ Ｐゴシック" pitchFamily="34" charset="-128"/>
              </a:rPr>
              <a:t>Create, maintain and schedule door opening parameters</a:t>
            </a:r>
          </a:p>
          <a:p>
            <a:pPr marL="704465" lvl="1" indent="-541896">
              <a:lnSpc>
                <a:spcPct val="80000"/>
              </a:lnSpc>
            </a:pPr>
            <a:r>
              <a:rPr lang="en-US" altLang="zh-CN" smtClean="0">
                <a:ea typeface="ＭＳ Ｐゴシック" pitchFamily="34" charset="-128"/>
              </a:rPr>
              <a:t>Customize for country standards</a:t>
            </a:r>
          </a:p>
          <a:p>
            <a:pPr marL="704465" lvl="1" indent="-541896">
              <a:lnSpc>
                <a:spcPct val="80000"/>
              </a:lnSpc>
            </a:pPr>
            <a:r>
              <a:rPr lang="en-US" altLang="zh-CN" smtClean="0">
                <a:ea typeface="ＭＳ Ｐゴシック" pitchFamily="34" charset="-128"/>
              </a:rPr>
              <a:t>Update schedule information from geometry and vice versa</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5" name="Picture 4" descr="DoorSwing02.png"/>
          <p:cNvPicPr>
            <a:picLocks noChangeAspect="1"/>
          </p:cNvPicPr>
          <p:nvPr/>
        </p:nvPicPr>
        <p:blipFill>
          <a:blip r:embed="rId3"/>
          <a:stretch>
            <a:fillRect/>
          </a:stretch>
        </p:blipFill>
        <p:spPr>
          <a:xfrm>
            <a:off x="8541407" y="4420692"/>
            <a:ext cx="2733096" cy="1142857"/>
          </a:xfrm>
          <a:prstGeom prst="rect">
            <a:avLst/>
          </a:prstGeom>
        </p:spPr>
      </p:pic>
      <p:pic>
        <p:nvPicPr>
          <p:cNvPr id="7" name="Picture 6" descr="DoorSwing01.png"/>
          <p:cNvPicPr>
            <a:picLocks noChangeAspect="1"/>
          </p:cNvPicPr>
          <p:nvPr/>
        </p:nvPicPr>
        <p:blipFill>
          <a:blip r:embed="rId4"/>
          <a:stretch>
            <a:fillRect/>
          </a:stretch>
        </p:blipFill>
        <p:spPr>
          <a:xfrm>
            <a:off x="817111" y="4423427"/>
            <a:ext cx="6991265" cy="4268057"/>
          </a:xfrm>
          <a:prstGeom prst="rect">
            <a:avLst/>
          </a:prstGeom>
        </p:spPr>
      </p:pic>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7953375" y="2039937"/>
            <a:ext cx="4736815" cy="2228850"/>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RAC, C#</a:t>
            </a:r>
          </a:p>
          <a:p>
            <a:pPr marL="505770" lvl="1" indent="-386102">
              <a:lnSpc>
                <a:spcPct val="80000"/>
              </a:lnSpc>
            </a:pPr>
            <a:r>
              <a:rPr lang="en-US" altLang="zh-CN" dirty="0" smtClean="0">
                <a:ea typeface="ＭＳ Ｐゴシック" pitchFamily="34" charset="-128"/>
              </a:rPr>
              <a:t>Create/modify hosted sweep (Fascia, Gutter and </a:t>
            </a:r>
            <a:r>
              <a:rPr lang="en-US" altLang="zh-CN" dirty="0" err="1" smtClean="0">
                <a:ea typeface="ＭＳ Ｐゴシック" pitchFamily="34" charset="-128"/>
              </a:rPr>
              <a:t>SlabEdge</a:t>
            </a:r>
            <a:r>
              <a:rPr lang="en-US" altLang="zh-CN" dirty="0" smtClean="0">
                <a:ea typeface="ＭＳ Ｐゴシック" pitchFamily="34" charset="-128"/>
              </a:rPr>
              <a:t>)</a:t>
            </a:r>
          </a:p>
        </p:txBody>
      </p:sp>
      <p:pic>
        <p:nvPicPr>
          <p:cNvPr id="6" name="Picture 3"/>
          <p:cNvPicPr>
            <a:picLocks noChangeAspect="1" noChangeArrowheads="1"/>
          </p:cNvPicPr>
          <p:nvPr/>
        </p:nvPicPr>
        <p:blipFill>
          <a:blip r:embed="rId4"/>
          <a:srcRect/>
          <a:stretch>
            <a:fillRect/>
          </a:stretch>
        </p:blipFill>
        <p:spPr bwMode="auto">
          <a:xfrm>
            <a:off x="9593790" y="4421187"/>
            <a:ext cx="2779185" cy="4103370"/>
          </a:xfrm>
          <a:prstGeom prst="rect">
            <a:avLst/>
          </a:prstGeom>
          <a:noFill/>
          <a:ln w="9525">
            <a:noFill/>
            <a:miter lim="800000"/>
            <a:headEnd/>
            <a:tailEnd/>
          </a:ln>
          <a:effectLst/>
        </p:spPr>
      </p:pic>
      <p:pic>
        <p:nvPicPr>
          <p:cNvPr id="7" name="Picture 2"/>
          <p:cNvPicPr>
            <a:picLocks noChangeAspect="1" noChangeArrowheads="1"/>
          </p:cNvPicPr>
          <p:nvPr/>
        </p:nvPicPr>
        <p:blipFill>
          <a:blip r:embed="rId5"/>
          <a:srcRect/>
          <a:stretch>
            <a:fillRect/>
          </a:stretch>
        </p:blipFill>
        <p:spPr bwMode="auto">
          <a:xfrm>
            <a:off x="942975" y="2744787"/>
            <a:ext cx="6569081" cy="5851309"/>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NewHostedSweep</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PowerCircuit04w.png"/>
          <p:cNvPicPr>
            <a:picLocks noChangeAspect="1"/>
          </p:cNvPicPr>
          <p:nvPr/>
        </p:nvPicPr>
        <p:blipFill>
          <a:blip r:embed="rId3"/>
          <a:stretch>
            <a:fillRect/>
          </a:stretch>
        </p:blipFill>
        <p:spPr>
          <a:xfrm>
            <a:off x="3139915" y="6021387"/>
            <a:ext cx="2561883" cy="2411730"/>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PowerCircuit</a:t>
            </a:r>
          </a:p>
        </p:txBody>
      </p:sp>
      <p:sp>
        <p:nvSpPr>
          <p:cNvPr id="142339" name="Rectangle 3"/>
          <p:cNvSpPr>
            <a:spLocks noGrp="1" noChangeArrowheads="1"/>
          </p:cNvSpPr>
          <p:nvPr>
            <p:ph type="body" idx="1"/>
          </p:nvPr>
        </p:nvSpPr>
        <p:spPr>
          <a:xfrm>
            <a:off x="409576" y="1754187"/>
            <a:ext cx="11430000" cy="4953000"/>
          </a:xfrm>
        </p:spPr>
        <p:txBody>
          <a:bodyPr/>
          <a:lstStyle/>
          <a:p>
            <a:pPr marL="374812" lvl="1" indent="-343201">
              <a:spcBef>
                <a:spcPts val="0"/>
              </a:spcBef>
            </a:pPr>
            <a:r>
              <a:rPr lang="en-US" sz="3200" smtClean="0"/>
              <a:t>Operate power circuits, similar to RME </a:t>
            </a:r>
            <a:r>
              <a:rPr lang="en-GB" sz="3200" smtClean="0"/>
              <a:t>Circuit Editor toolbar</a:t>
            </a:r>
            <a:endParaRPr lang="en-US" sz="3200" smtClean="0"/>
          </a:p>
          <a:p>
            <a:pPr marL="765429" lvl="2" indent="-343201">
              <a:spcBef>
                <a:spcPts val="0"/>
              </a:spcBef>
            </a:pPr>
            <a:r>
              <a:rPr lang="en-US" sz="2400" smtClean="0"/>
              <a:t>Also handle interactive element selection, use </a:t>
            </a:r>
            <a:r>
              <a:rPr lang="en-US" altLang="zh-CN" sz="2400" smtClean="0"/>
              <a:t>ResourceManager, implement toolbar user interface for external command</a:t>
            </a:r>
            <a:endParaRPr lang="en-US" sz="2400" smtClean="0"/>
          </a:p>
          <a:p>
            <a:pPr marL="374812" lvl="1" indent="-343201">
              <a:spcBef>
                <a:spcPts val="0"/>
              </a:spcBef>
            </a:pPr>
            <a:r>
              <a:rPr lang="en-US" sz="3200" smtClean="0"/>
              <a:t>Create a new power circuit with selected elements</a:t>
            </a:r>
          </a:p>
          <a:p>
            <a:pPr marL="374812" lvl="1" indent="-343201">
              <a:spcBef>
                <a:spcPts val="0"/>
              </a:spcBef>
            </a:pPr>
            <a:r>
              <a:rPr lang="en-US" sz="3200" smtClean="0"/>
              <a:t>Edit circuit and add and remove circuit elements</a:t>
            </a:r>
          </a:p>
          <a:p>
            <a:pPr marL="374812" lvl="1" indent="-343201">
              <a:spcBef>
                <a:spcPts val="0"/>
              </a:spcBef>
            </a:pPr>
            <a:r>
              <a:rPr lang="en-US" sz="3200" smtClean="0"/>
              <a:t>Select or disconnect a circuit panel</a:t>
            </a:r>
          </a:p>
          <a:p>
            <a:pPr marL="374812" lvl="1" indent="-343201">
              <a:spcBef>
                <a:spcPts val="0"/>
              </a:spcBef>
            </a:pPr>
            <a:r>
              <a:rPr lang="en-US" altLang="zh-CN" sz="3200" smtClean="0">
                <a:ea typeface="ＭＳ Ｐゴシック" pitchFamily="34" charset="-128"/>
              </a:rPr>
              <a:t>Explore </a:t>
            </a:r>
            <a:r>
              <a:rPr lang="en-US" altLang="zh-CN" sz="3200" smtClean="0"/>
              <a:t>Autodesk.Revit.MEP namespace and MEPModel and </a:t>
            </a:r>
            <a:r>
              <a:rPr lang="en-GB" sz="3200" smtClean="0"/>
              <a:t>ElectricalSystem </a:t>
            </a:r>
            <a:r>
              <a:rPr lang="en-US" altLang="zh-CN" sz="3200" smtClean="0"/>
              <a:t>classes</a:t>
            </a:r>
            <a:endParaRPr lang="en-US" altLang="zh-CN" sz="3200" smtClean="0">
              <a:ea typeface="ＭＳ Ｐゴシック" pitchFamily="34" charset="-128"/>
            </a:endParaRPr>
          </a:p>
        </p:txBody>
      </p:sp>
      <p:pic>
        <p:nvPicPr>
          <p:cNvPr id="8" name="Picture 7" descr="PowerCircuit02.png"/>
          <p:cNvPicPr>
            <a:picLocks noChangeAspect="1"/>
          </p:cNvPicPr>
          <p:nvPr/>
        </p:nvPicPr>
        <p:blipFill>
          <a:blip r:embed="rId4"/>
          <a:stretch>
            <a:fillRect/>
          </a:stretch>
        </p:blipFill>
        <p:spPr>
          <a:xfrm>
            <a:off x="5555657" y="611187"/>
            <a:ext cx="3329625" cy="829222"/>
          </a:xfrm>
          <a:prstGeom prst="rect">
            <a:avLst/>
          </a:prstGeom>
        </p:spPr>
      </p:pic>
      <p:grpSp>
        <p:nvGrpSpPr>
          <p:cNvPr id="20" name="Group 19"/>
          <p:cNvGrpSpPr/>
          <p:nvPr/>
        </p:nvGrpSpPr>
        <p:grpSpPr>
          <a:xfrm>
            <a:off x="11634222" y="3125787"/>
            <a:ext cx="1043553" cy="1443129"/>
            <a:chOff x="11035950" y="3946440"/>
            <a:chExt cx="1043553" cy="1443129"/>
          </a:xfrm>
        </p:grpSpPr>
        <p:pic>
          <p:nvPicPr>
            <p:cNvPr id="10" name="Picture 9" descr="createCircuit.png"/>
            <p:cNvPicPr>
              <a:picLocks noChangeAspect="1"/>
            </p:cNvPicPr>
            <p:nvPr/>
          </p:nvPicPr>
          <p:blipFill>
            <a:blip r:embed="rId5"/>
            <a:stretch>
              <a:fillRect/>
            </a:stretch>
          </p:blipFill>
          <p:spPr>
            <a:xfrm>
              <a:off x="11035950" y="3946440"/>
              <a:ext cx="433651" cy="352284"/>
            </a:xfrm>
            <a:prstGeom prst="rect">
              <a:avLst/>
            </a:prstGeom>
            <a:solidFill>
              <a:schemeClr val="bg2"/>
            </a:solidFill>
            <a:ln w="12700">
              <a:solidFill>
                <a:schemeClr val="tx1"/>
              </a:solidFill>
            </a:ln>
          </p:spPr>
        </p:pic>
        <p:pic>
          <p:nvPicPr>
            <p:cNvPr id="13" name="Picture 12" descr="AddToCircuit.png"/>
            <p:cNvPicPr>
              <a:picLocks noChangeAspect="1"/>
            </p:cNvPicPr>
            <p:nvPr/>
          </p:nvPicPr>
          <p:blipFill>
            <a:blip r:embed="rId6"/>
            <a:stretch>
              <a:fillRect/>
            </a:stretch>
          </p:blipFill>
          <p:spPr>
            <a:xfrm>
              <a:off x="11035950" y="4491863"/>
              <a:ext cx="433651" cy="352284"/>
            </a:xfrm>
            <a:prstGeom prst="rect">
              <a:avLst/>
            </a:prstGeom>
            <a:solidFill>
              <a:schemeClr val="bg2"/>
            </a:solidFill>
            <a:ln w="12700">
              <a:solidFill>
                <a:schemeClr val="tx1"/>
              </a:solidFill>
            </a:ln>
          </p:spPr>
        </p:pic>
        <p:pic>
          <p:nvPicPr>
            <p:cNvPr id="14" name="Picture 13" descr="RemoveFromCircuit.png"/>
            <p:cNvPicPr>
              <a:picLocks noChangeAspect="1"/>
            </p:cNvPicPr>
            <p:nvPr/>
          </p:nvPicPr>
          <p:blipFill>
            <a:blip r:embed="rId7"/>
            <a:stretch>
              <a:fillRect/>
            </a:stretch>
          </p:blipFill>
          <p:spPr>
            <a:xfrm>
              <a:off x="11645852" y="4491862"/>
              <a:ext cx="433651" cy="352284"/>
            </a:xfrm>
            <a:prstGeom prst="rect">
              <a:avLst/>
            </a:prstGeom>
            <a:solidFill>
              <a:schemeClr val="bg2"/>
            </a:solidFill>
            <a:ln w="12700">
              <a:solidFill>
                <a:schemeClr val="tx1"/>
              </a:solidFill>
            </a:ln>
          </p:spPr>
        </p:pic>
        <p:pic>
          <p:nvPicPr>
            <p:cNvPr id="15" name="Picture 14" descr="SelectPanel.png"/>
            <p:cNvPicPr>
              <a:picLocks noChangeAspect="1"/>
            </p:cNvPicPr>
            <p:nvPr/>
          </p:nvPicPr>
          <p:blipFill>
            <a:blip r:embed="rId8"/>
            <a:stretch>
              <a:fillRect/>
            </a:stretch>
          </p:blipFill>
          <p:spPr>
            <a:xfrm>
              <a:off x="11035950" y="5037285"/>
              <a:ext cx="433651" cy="352284"/>
            </a:xfrm>
            <a:prstGeom prst="rect">
              <a:avLst/>
            </a:prstGeom>
            <a:solidFill>
              <a:schemeClr val="bg2"/>
            </a:solidFill>
            <a:ln w="12700">
              <a:solidFill>
                <a:schemeClr val="tx1"/>
              </a:solidFill>
            </a:ln>
          </p:spPr>
        </p:pic>
        <p:pic>
          <p:nvPicPr>
            <p:cNvPr id="16" name="Picture 15" descr="DisconnectPanel.png"/>
            <p:cNvPicPr>
              <a:picLocks noChangeAspect="1"/>
            </p:cNvPicPr>
            <p:nvPr/>
          </p:nvPicPr>
          <p:blipFill>
            <a:blip r:embed="rId9"/>
            <a:stretch>
              <a:fillRect/>
            </a:stretch>
          </p:blipFill>
          <p:spPr>
            <a:xfrm>
              <a:off x="11645852" y="5037285"/>
              <a:ext cx="433651" cy="352284"/>
            </a:xfrm>
            <a:prstGeom prst="rect">
              <a:avLst/>
            </a:prstGeom>
            <a:solidFill>
              <a:schemeClr val="bg2"/>
            </a:solidFill>
            <a:ln w="12700">
              <a:solidFill>
                <a:schemeClr val="tx1"/>
              </a:solidFill>
            </a:ln>
          </p:spPr>
        </p:pic>
        <p:pic>
          <p:nvPicPr>
            <p:cNvPr id="17" name="Picture 16" descr="EditCircuit.png"/>
            <p:cNvPicPr>
              <a:picLocks noChangeAspect="1"/>
            </p:cNvPicPr>
            <p:nvPr/>
          </p:nvPicPr>
          <p:blipFill>
            <a:blip r:embed="rId10"/>
            <a:stretch>
              <a:fillRect/>
            </a:stretch>
          </p:blipFill>
          <p:spPr>
            <a:xfrm>
              <a:off x="11645852" y="3946440"/>
              <a:ext cx="433651" cy="352284"/>
            </a:xfrm>
            <a:prstGeom prst="rect">
              <a:avLst/>
            </a:prstGeom>
            <a:solidFill>
              <a:schemeClr val="bg2"/>
            </a:solidFill>
            <a:ln w="12700">
              <a:solidFill>
                <a:schemeClr val="tx1"/>
              </a:solidFill>
            </a:ln>
          </p:spPr>
        </p:pic>
      </p:grpSp>
      <p:pic>
        <p:nvPicPr>
          <p:cNvPr id="18" name="Picture 17" descr="PowerCircuit05.png"/>
          <p:cNvPicPr>
            <a:picLocks noChangeAspect="1"/>
          </p:cNvPicPr>
          <p:nvPr/>
        </p:nvPicPr>
        <p:blipFill>
          <a:blip r:embed="rId11"/>
          <a:stretch>
            <a:fillRect/>
          </a:stretch>
        </p:blipFill>
        <p:spPr>
          <a:xfrm>
            <a:off x="9252542" y="611187"/>
            <a:ext cx="2756738" cy="951286"/>
          </a:xfrm>
          <a:prstGeom prst="rect">
            <a:avLst/>
          </a:prstGeom>
        </p:spPr>
      </p:pic>
      <p:pic>
        <p:nvPicPr>
          <p:cNvPr id="21" name="Picture 20" descr="PowerCircuit06w.png"/>
          <p:cNvPicPr>
            <a:picLocks noChangeAspect="1"/>
          </p:cNvPicPr>
          <p:nvPr/>
        </p:nvPicPr>
        <p:blipFill>
          <a:blip r:embed="rId12"/>
          <a:stretch>
            <a:fillRect/>
          </a:stretch>
        </p:blipFill>
        <p:spPr>
          <a:xfrm>
            <a:off x="7800975" y="5106987"/>
            <a:ext cx="3736079" cy="3552825"/>
          </a:xfrm>
          <a:prstGeom prst="rect">
            <a:avLst/>
          </a:prstGeom>
        </p:spPr>
      </p:pic>
      <p:sp>
        <p:nvSpPr>
          <p:cNvPr id="19"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NewRebar</a:t>
            </a:r>
          </a:p>
        </p:txBody>
      </p:sp>
      <p:sp>
        <p:nvSpPr>
          <p:cNvPr id="142339" name="Rectangle 3"/>
          <p:cNvSpPr>
            <a:spLocks noGrp="1" noChangeArrowheads="1"/>
          </p:cNvSpPr>
          <p:nvPr>
            <p:ph type="body" idx="1"/>
          </p:nvPr>
        </p:nvSpPr>
        <p:spPr>
          <a:xfrm>
            <a:off x="454035" y="1677987"/>
            <a:ext cx="7786360" cy="1691625"/>
          </a:xfrm>
        </p:spPr>
        <p:txBody>
          <a:bodyPr/>
          <a:lstStyle/>
          <a:p>
            <a:pPr marL="704465" lvl="1" indent="-541896">
              <a:lnSpc>
                <a:spcPct val="80000"/>
              </a:lnSpc>
            </a:pPr>
            <a:r>
              <a:rPr lang="en-US" altLang="zh-CN" dirty="0" smtClean="0">
                <a:ea typeface="ＭＳ Ｐゴシック" pitchFamily="34" charset="-128"/>
              </a:rPr>
              <a:t>RST, C#</a:t>
            </a:r>
          </a:p>
          <a:p>
            <a:pPr marL="704465" lvl="1" indent="-541896">
              <a:lnSpc>
                <a:spcPct val="80000"/>
              </a:lnSpc>
            </a:pPr>
            <a:r>
              <a:rPr lang="en-US" altLang="zh-CN" dirty="0" smtClean="0">
                <a:ea typeface="ＭＳ Ｐゴシック" pitchFamily="34" charset="-128"/>
              </a:rPr>
              <a:t>Create a Rebar</a:t>
            </a:r>
          </a:p>
          <a:p>
            <a:pPr marL="704465" lvl="1" indent="-541896">
              <a:lnSpc>
                <a:spcPct val="80000"/>
              </a:lnSpc>
            </a:pPr>
            <a:r>
              <a:rPr lang="en-US" altLang="zh-CN" dirty="0" smtClean="0">
                <a:ea typeface="ＭＳ Ｐゴシック" pitchFamily="34" charset="-128"/>
              </a:rPr>
              <a:t>Define a custom Rebar shape </a:t>
            </a:r>
          </a:p>
          <a:p>
            <a:pPr marL="704465" lvl="1" indent="-541896">
              <a:lnSpc>
                <a:spcPct val="80000"/>
              </a:lnSpc>
            </a:pPr>
            <a:endParaRPr lang="en-US" altLang="zh-CN" dirty="0"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24578" name="Picture 2"/>
          <p:cNvPicPr>
            <a:picLocks noChangeAspect="1" noChangeArrowheads="1"/>
          </p:cNvPicPr>
          <p:nvPr/>
        </p:nvPicPr>
        <p:blipFill>
          <a:blip r:embed="rId3"/>
          <a:srcRect/>
          <a:stretch>
            <a:fillRect/>
          </a:stretch>
        </p:blipFill>
        <p:spPr bwMode="auto">
          <a:xfrm>
            <a:off x="9380109" y="4649787"/>
            <a:ext cx="2916666" cy="3355247"/>
          </a:xfrm>
          <a:prstGeom prst="rect">
            <a:avLst/>
          </a:prstGeom>
          <a:noFill/>
          <a:ln w="9525">
            <a:noFill/>
            <a:miter lim="800000"/>
            <a:headEnd/>
            <a:tailEnd/>
          </a:ln>
          <a:effectLst/>
        </p:spPr>
      </p:pic>
      <p:pic>
        <p:nvPicPr>
          <p:cNvPr id="24581" name="Picture 5"/>
          <p:cNvPicPr>
            <a:picLocks noChangeAspect="1" noChangeArrowheads="1"/>
          </p:cNvPicPr>
          <p:nvPr/>
        </p:nvPicPr>
        <p:blipFill>
          <a:blip r:embed="rId4"/>
          <a:srcRect/>
          <a:stretch>
            <a:fillRect/>
          </a:stretch>
        </p:blipFill>
        <p:spPr bwMode="auto">
          <a:xfrm>
            <a:off x="1239312" y="3125787"/>
            <a:ext cx="7628463" cy="560070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5"/>
          <a:srcRect/>
          <a:stretch>
            <a:fillRect/>
          </a:stretch>
        </p:blipFill>
        <p:spPr bwMode="auto">
          <a:xfrm>
            <a:off x="6768856" y="702684"/>
            <a:ext cx="5604119" cy="349758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a:srcRect/>
          <a:stretch>
            <a:fillRect/>
          </a:stretch>
        </p:blipFill>
        <p:spPr bwMode="auto">
          <a:xfrm>
            <a:off x="7186251" y="2820987"/>
            <a:ext cx="5491524" cy="4011119"/>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33375" y="363538"/>
            <a:ext cx="11761788" cy="1009649"/>
          </a:xfrm>
        </p:spPr>
        <p:txBody>
          <a:bodyPr/>
          <a:lstStyle/>
          <a:p>
            <a:pPr eaLnBrk="1" hangingPunct="1"/>
            <a:r>
              <a:rPr lang="en-US" altLang="zh-CN" smtClean="0">
                <a:ea typeface="SimSun" pitchFamily="2" charset="-122"/>
              </a:rPr>
              <a:t>Truss</a:t>
            </a:r>
          </a:p>
        </p:txBody>
      </p:sp>
      <p:sp>
        <p:nvSpPr>
          <p:cNvPr id="142339" name="Rectangle 3"/>
          <p:cNvSpPr>
            <a:spLocks noGrp="1" noChangeArrowheads="1"/>
          </p:cNvSpPr>
          <p:nvPr>
            <p:ph type="body" idx="1"/>
          </p:nvPr>
        </p:nvSpPr>
        <p:spPr>
          <a:xfrm>
            <a:off x="454036" y="1677987"/>
            <a:ext cx="8111638" cy="2233668"/>
          </a:xfrm>
        </p:spPr>
        <p:txBody>
          <a:bodyPr/>
          <a:lstStyle/>
          <a:p>
            <a:pPr marL="704465" lvl="1" indent="-541896">
              <a:lnSpc>
                <a:spcPct val="80000"/>
              </a:lnSpc>
            </a:pPr>
            <a:r>
              <a:rPr lang="en-US" altLang="zh-CN" sz="3200" dirty="0" smtClean="0">
                <a:ea typeface="ＭＳ Ｐゴシック" pitchFamily="34" charset="-128"/>
              </a:rPr>
              <a:t>RST, C#</a:t>
            </a:r>
          </a:p>
          <a:p>
            <a:pPr marL="704465" lvl="1" indent="-541896">
              <a:lnSpc>
                <a:spcPct val="80000"/>
              </a:lnSpc>
            </a:pPr>
            <a:r>
              <a:rPr lang="en-US" altLang="zh-CN" sz="3200" dirty="0" smtClean="0">
                <a:ea typeface="ＭＳ Ｐゴシック" pitchFamily="34" charset="-128"/>
              </a:rPr>
              <a:t>Create a truss of a selected truss type</a:t>
            </a:r>
          </a:p>
          <a:p>
            <a:pPr marL="704465" lvl="1" indent="-541896">
              <a:lnSpc>
                <a:spcPct val="80000"/>
              </a:lnSpc>
            </a:pPr>
            <a:r>
              <a:rPr lang="en-US" altLang="zh-CN" sz="3200" dirty="0" smtClean="0">
                <a:ea typeface="ＭＳ Ｐゴシック" pitchFamily="34" charset="-128"/>
              </a:rPr>
              <a:t>Change beam types</a:t>
            </a:r>
          </a:p>
          <a:p>
            <a:pPr marL="704465" lvl="1" indent="-541896">
              <a:lnSpc>
                <a:spcPct val="80000"/>
              </a:lnSpc>
            </a:pPr>
            <a:r>
              <a:rPr lang="en-US" altLang="zh-CN" sz="3200" dirty="0" smtClean="0">
                <a:ea typeface="ＭＳ Ｐゴシック" pitchFamily="34" charset="-128"/>
              </a:rPr>
              <a:t>Edit the profile of </a:t>
            </a:r>
            <a:r>
              <a:rPr lang="en-US" altLang="zh-CN" sz="3200" smtClean="0">
                <a:ea typeface="ＭＳ Ｐゴシック" pitchFamily="34" charset="-128"/>
              </a:rPr>
              <a:t>the truss</a:t>
            </a:r>
            <a:endParaRPr lang="en-US" altLang="zh-CN" sz="3200" dirty="0"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23554" name="Picture 2"/>
          <p:cNvPicPr>
            <a:picLocks noChangeAspect="1" noChangeArrowheads="1"/>
          </p:cNvPicPr>
          <p:nvPr/>
        </p:nvPicPr>
        <p:blipFill>
          <a:blip r:embed="rId4"/>
          <a:srcRect/>
          <a:stretch>
            <a:fillRect/>
          </a:stretch>
        </p:blipFill>
        <p:spPr bwMode="auto">
          <a:xfrm>
            <a:off x="1314902" y="3723957"/>
            <a:ext cx="4975085" cy="481203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09575" y="230187"/>
            <a:ext cx="11945938" cy="704849"/>
          </a:xfrm>
        </p:spPr>
        <p:txBody>
          <a:bodyPr/>
          <a:lstStyle/>
          <a:p>
            <a:pPr eaLnBrk="1" hangingPunct="1"/>
            <a:r>
              <a:rPr lang="en-GB" smtClean="0"/>
              <a:t>Learning More</a:t>
            </a:r>
          </a:p>
        </p:txBody>
      </p:sp>
      <p:sp>
        <p:nvSpPr>
          <p:cNvPr id="1137667" name="Rectangle 3"/>
          <p:cNvSpPr>
            <a:spLocks noGrp="1" noChangeArrowheads="1"/>
          </p:cNvSpPr>
          <p:nvPr>
            <p:ph idx="1"/>
          </p:nvPr>
        </p:nvSpPr>
        <p:spPr>
          <a:xfrm>
            <a:off x="443640" y="1220787"/>
            <a:ext cx="12567510" cy="7543800"/>
          </a:xfrm>
        </p:spPr>
        <p:txBody>
          <a:bodyPr/>
          <a:lstStyle/>
          <a:p>
            <a:pPr>
              <a:defRPr/>
            </a:pPr>
            <a:r>
              <a:rPr lang="en-GB" smtClean="0"/>
              <a:t>Online Help and SDK Samples</a:t>
            </a:r>
          </a:p>
          <a:p>
            <a:pPr>
              <a:spcBef>
                <a:spcPts val="0"/>
              </a:spcBef>
            </a:pPr>
            <a:r>
              <a:rPr lang="en-GB" smtClean="0"/>
              <a:t>DevTV Introduction to Revit 2008 Programming</a:t>
            </a:r>
          </a:p>
          <a:p>
            <a:pPr lvl="1">
              <a:spcBef>
                <a:spcPts val="300"/>
              </a:spcBef>
              <a:buNone/>
            </a:pPr>
            <a:r>
              <a:rPr lang="en-GB" sz="2000" u="sng" smtClean="0">
                <a:hlinkClick r:id="rId3"/>
              </a:rPr>
              <a:t>http://adn.autodesk.com/adn/servlet/item?siteID=4814862&amp;id=10194238&amp;linkID=4901650</a:t>
            </a:r>
            <a:endParaRPr lang="en-GB" sz="2000" smtClean="0"/>
          </a:p>
          <a:p>
            <a:r>
              <a:rPr lang="en-GB" smtClean="0"/>
              <a:t>Recording of Revit 2009 Programming Introduction Webcast</a:t>
            </a:r>
          </a:p>
          <a:p>
            <a:pPr lvl="1">
              <a:spcBef>
                <a:spcPts val="300"/>
              </a:spcBef>
              <a:buNone/>
            </a:pPr>
            <a:r>
              <a:rPr lang="en-GB" sz="2000" smtClean="0">
                <a:hlinkClick r:id="rId4"/>
              </a:rPr>
              <a:t>http://adn.autodesk.com/adn/servlet/index?siteID=4814862&amp;id=5475217&amp;linkID=4901650</a:t>
            </a:r>
            <a:endParaRPr lang="en-GB" sz="2000" smtClean="0"/>
          </a:p>
          <a:p>
            <a:pPr lvl="1">
              <a:spcBef>
                <a:spcPts val="0"/>
              </a:spcBef>
              <a:buNone/>
            </a:pPr>
            <a:r>
              <a:rPr lang="en-GB" sz="2000" smtClean="0">
                <a:hlinkClick r:id="rId5"/>
              </a:rPr>
              <a:t>http://www.adskconsulting.com/adn/cs/api_course_sched.php</a:t>
            </a:r>
            <a:endParaRPr lang="en-GB" sz="2000" smtClean="0"/>
          </a:p>
          <a:p>
            <a:pPr>
              <a:defRPr/>
            </a:pPr>
            <a:r>
              <a:rPr lang="en-GB" smtClean="0"/>
              <a:t>Discussion Groups</a:t>
            </a:r>
          </a:p>
          <a:p>
            <a:pPr lvl="1">
              <a:spcBef>
                <a:spcPts val="300"/>
              </a:spcBef>
              <a:buNone/>
              <a:defRPr/>
            </a:pPr>
            <a:r>
              <a:rPr lang="en-GB" sz="2000" noProof="1" smtClean="0">
                <a:hlinkClick r:id="rId6"/>
              </a:rPr>
              <a:t>http://discussion.autodesk.com</a:t>
            </a:r>
            <a:r>
              <a:rPr lang="en-US" sz="2000" noProof="1" smtClean="0"/>
              <a:t> &gt; Revit API</a:t>
            </a:r>
            <a:endParaRPr lang="en-GB" sz="2000" smtClean="0"/>
          </a:p>
          <a:p>
            <a:pPr>
              <a:defRPr/>
            </a:pPr>
            <a:r>
              <a:rPr lang="en-GB" smtClean="0"/>
              <a:t>API Training Classes</a:t>
            </a:r>
            <a:r>
              <a:rPr lang="en-GB" smtClean="0">
                <a:solidFill>
                  <a:schemeClr val="accent1"/>
                </a:solidFill>
              </a:rPr>
              <a:t> – Leave Business Card for Free Training</a:t>
            </a:r>
          </a:p>
          <a:p>
            <a:pPr lvl="1">
              <a:spcBef>
                <a:spcPts val="300"/>
              </a:spcBef>
              <a:buNone/>
              <a:defRPr/>
            </a:pPr>
            <a:r>
              <a:rPr lang="en-GB" sz="2000" noProof="1" smtClean="0">
                <a:hlinkClick r:id="rId6"/>
              </a:rPr>
              <a:t>http://</a:t>
            </a:r>
            <a:r>
              <a:rPr lang="en-GB" sz="2000" noProof="1" smtClean="0">
                <a:hlinkClick r:id="rId7"/>
              </a:rPr>
              <a:t>www.autodesk.com/apitraining</a:t>
            </a:r>
            <a:endParaRPr lang="en-GB" sz="2000" noProof="1" smtClean="0"/>
          </a:p>
          <a:p>
            <a:pPr>
              <a:defRPr/>
            </a:pPr>
            <a:r>
              <a:rPr lang="en-GB" smtClean="0"/>
              <a:t>ADN, The Autodesk Developer Network</a:t>
            </a:r>
          </a:p>
          <a:p>
            <a:pPr lvl="1">
              <a:spcBef>
                <a:spcPts val="300"/>
              </a:spcBef>
              <a:buNone/>
              <a:defRPr/>
            </a:pPr>
            <a:r>
              <a:rPr lang="en-GB" sz="2000" noProof="1" smtClean="0">
                <a:hlinkClick r:id="rId6"/>
              </a:rPr>
              <a:t>http://</a:t>
            </a:r>
            <a:r>
              <a:rPr lang="en-GB" sz="2000" noProof="1" smtClean="0">
                <a:hlinkClick r:id="rId8"/>
              </a:rPr>
              <a:t>www.autodesk.com/</a:t>
            </a:r>
            <a:r>
              <a:rPr lang="en-US" sz="2000" smtClean="0">
                <a:hlinkClick r:id="rId8"/>
              </a:rPr>
              <a:t>joinadn</a:t>
            </a:r>
            <a:endParaRPr lang="en-US" sz="2000" smtClean="0"/>
          </a:p>
          <a:p>
            <a:pPr marL="265113" indent="-265113">
              <a:defRPr/>
            </a:pPr>
            <a:r>
              <a:rPr lang="en-GB" smtClean="0"/>
              <a:t>DevHelp Online for ADN members</a:t>
            </a:r>
          </a:p>
          <a:p>
            <a:pPr lvl="1">
              <a:lnSpc>
                <a:spcPct val="90000"/>
              </a:lnSpc>
              <a:spcBef>
                <a:spcPts val="300"/>
              </a:spcBef>
              <a:buNone/>
              <a:defRPr/>
            </a:pPr>
            <a:r>
              <a:rPr lang="en-GB" sz="2000" noProof="1" smtClean="0">
                <a:hlinkClick r:id="rId9"/>
              </a:rPr>
              <a:t>http://adn.autodesk.com</a:t>
            </a:r>
            <a:endParaRPr lang="en-GB" sz="2000" noProof="1" smtClean="0"/>
          </a:p>
          <a:p>
            <a:pPr marL="265113" indent="-265113">
              <a:defRPr/>
            </a:pPr>
            <a:r>
              <a:rPr lang="en-US" smtClean="0"/>
              <a:t>The Building Coder, a </a:t>
            </a:r>
            <a:r>
              <a:rPr lang="en-GB" smtClean="0"/>
              <a:t>Revit API Blog</a:t>
            </a:r>
          </a:p>
          <a:p>
            <a:pPr lvl="1">
              <a:lnSpc>
                <a:spcPct val="90000"/>
              </a:lnSpc>
              <a:spcBef>
                <a:spcPts val="300"/>
              </a:spcBef>
              <a:buNone/>
              <a:defRPr/>
            </a:pPr>
            <a:r>
              <a:rPr lang="en-GB" sz="2000" noProof="1" smtClean="0">
                <a:hlinkClick r:id="rId9"/>
              </a:rPr>
              <a:t>http://thebuildingcoder.typepad.com</a:t>
            </a:r>
            <a:endParaRPr lang="en-US"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363538"/>
            <a:ext cx="11945938" cy="1009649"/>
          </a:xfrm>
        </p:spPr>
        <p:txBody>
          <a:bodyPr/>
          <a:lstStyle/>
          <a:p>
            <a:pPr eaLnBrk="1" hangingPunct="1"/>
            <a:r>
              <a:rPr lang="en-GB" smtClean="0"/>
              <a:t>Complete overview and readme</a:t>
            </a:r>
          </a:p>
        </p:txBody>
      </p:sp>
      <p:sp>
        <p:nvSpPr>
          <p:cNvPr id="14339" name="Rectangle 3"/>
          <p:cNvSpPr>
            <a:spLocks noGrp="1" noChangeArrowheads="1"/>
          </p:cNvSpPr>
          <p:nvPr>
            <p:ph idx="1"/>
          </p:nvPr>
        </p:nvSpPr>
        <p:spPr>
          <a:xfrm>
            <a:off x="443641" y="1531179"/>
            <a:ext cx="4532449" cy="6874885"/>
          </a:xfrm>
        </p:spPr>
        <p:txBody>
          <a:bodyPr/>
          <a:lstStyle/>
          <a:p>
            <a:pPr eaLnBrk="1" hangingPunct="1">
              <a:spcBef>
                <a:spcPct val="10000"/>
              </a:spcBef>
              <a:buNone/>
            </a:pPr>
            <a:r>
              <a:rPr lang="en-US" sz="2400" smtClean="0"/>
              <a:t>Every sample in the Revit SDK includes a readme file</a:t>
            </a:r>
          </a:p>
          <a:p>
            <a:pPr eaLnBrk="1" hangingPunct="1">
              <a:spcBef>
                <a:spcPct val="10000"/>
              </a:spcBef>
              <a:buNone/>
            </a:pPr>
            <a:r>
              <a:rPr lang="en-US" sz="2400" smtClean="0"/>
              <a:t>Always *.rtf, sometimes also *.txt</a:t>
            </a:r>
          </a:p>
          <a:p>
            <a:pPr eaLnBrk="1" hangingPunct="1">
              <a:spcBef>
                <a:spcPct val="10000"/>
              </a:spcBef>
              <a:buNone/>
            </a:pPr>
            <a:r>
              <a:rPr lang="en-US" sz="2400" smtClean="0"/>
              <a:t>This documentation is dispersed</a:t>
            </a:r>
          </a:p>
          <a:p>
            <a:pPr eaLnBrk="1" hangingPunct="1">
              <a:spcBef>
                <a:spcPct val="10000"/>
              </a:spcBef>
              <a:buNone/>
            </a:pPr>
            <a:r>
              <a:rPr lang="en-US" sz="2400" smtClean="0"/>
              <a:t>Rtf files are hard to search globally</a:t>
            </a:r>
          </a:p>
          <a:p>
            <a:pPr eaLnBrk="1" hangingPunct="1">
              <a:spcBef>
                <a:spcPct val="10000"/>
              </a:spcBef>
              <a:buNone/>
            </a:pPr>
            <a:r>
              <a:rPr lang="en-US" sz="2400" smtClean="0"/>
              <a:t>Enter SamplesReadme.htm</a:t>
            </a:r>
          </a:p>
          <a:p>
            <a:pPr eaLnBrk="1" hangingPunct="1">
              <a:spcBef>
                <a:spcPct val="10000"/>
              </a:spcBef>
              <a:buNone/>
            </a:pPr>
            <a:r>
              <a:rPr lang="en-US" sz="2400" smtClean="0"/>
              <a:t>Modelled on ObjectARX samples readme</a:t>
            </a:r>
          </a:p>
          <a:p>
            <a:pPr eaLnBrk="1" hangingPunct="1">
              <a:spcBef>
                <a:spcPct val="10000"/>
              </a:spcBef>
              <a:buNone/>
            </a:pPr>
            <a:r>
              <a:rPr lang="en-US" sz="2400" smtClean="0"/>
              <a:t>All descriptions in one file</a:t>
            </a:r>
          </a:p>
          <a:p>
            <a:pPr eaLnBrk="1" hangingPunct="1">
              <a:spcBef>
                <a:spcPct val="10000"/>
              </a:spcBef>
              <a:buNone/>
            </a:pPr>
            <a:r>
              <a:rPr lang="en-US" sz="2400" smtClean="0"/>
              <a:t>Additional categorisations</a:t>
            </a:r>
          </a:p>
          <a:p>
            <a:pPr eaLnBrk="1" hangingPunct="1">
              <a:spcBef>
                <a:spcPct val="10000"/>
              </a:spcBef>
              <a:buNone/>
            </a:pPr>
            <a:r>
              <a:rPr lang="en-US" sz="2400" smtClean="0"/>
              <a:t>Unite with spreadsheet?</a:t>
            </a:r>
          </a:p>
        </p:txBody>
      </p:sp>
      <p:pic>
        <p:nvPicPr>
          <p:cNvPr id="6" name="Picture 5" descr="SamplesReadMe.png"/>
          <p:cNvPicPr>
            <a:picLocks noChangeAspect="1"/>
          </p:cNvPicPr>
          <p:nvPr/>
        </p:nvPicPr>
        <p:blipFill>
          <a:blip r:embed="rId3"/>
          <a:stretch>
            <a:fillRect/>
          </a:stretch>
        </p:blipFill>
        <p:spPr>
          <a:xfrm>
            <a:off x="5514975" y="1601787"/>
            <a:ext cx="7022306" cy="4779169"/>
          </a:xfrm>
          <a:prstGeom prst="rect">
            <a:avLst/>
          </a:prstGeom>
        </p:spPr>
      </p:pic>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Meet The Experts</a:t>
            </a:r>
          </a:p>
        </p:txBody>
      </p:sp>
      <p:sp>
        <p:nvSpPr>
          <p:cNvPr id="1137667" name="Rectangle 3"/>
          <p:cNvSpPr>
            <a:spLocks noGrp="1" noChangeArrowheads="1"/>
          </p:cNvSpPr>
          <p:nvPr>
            <p:ph type="body" idx="1"/>
          </p:nvPr>
        </p:nvSpPr>
        <p:spPr>
          <a:xfrm>
            <a:off x="443640" y="1531180"/>
            <a:ext cx="11850574" cy="4337807"/>
          </a:xfrm>
        </p:spPr>
        <p:txBody>
          <a:bodyPr/>
          <a:lstStyle/>
          <a:p>
            <a:pPr algn="ctr">
              <a:spcBef>
                <a:spcPts val="6000"/>
              </a:spcBef>
              <a:buNone/>
              <a:defRPr/>
            </a:pPr>
            <a:endParaRPr lang="en-US" sz="4800" b="1" smtClean="0"/>
          </a:p>
          <a:p>
            <a:pPr algn="ctr">
              <a:spcBef>
                <a:spcPts val="6000"/>
              </a:spcBef>
              <a:buNone/>
              <a:defRPr/>
            </a:pPr>
            <a:r>
              <a:rPr lang="en-US" sz="4800" b="1" smtClean="0"/>
              <a:t>DE315-1</a:t>
            </a:r>
            <a:r>
              <a:rPr lang="en-US" sz="4800" smtClean="0"/>
              <a:t> AEC API Talk</a:t>
            </a:r>
          </a:p>
          <a:p>
            <a:pPr lvl="1" algn="ctr">
              <a:lnSpc>
                <a:spcPct val="90000"/>
              </a:lnSpc>
              <a:buNone/>
              <a:defRPr/>
            </a:pPr>
            <a:r>
              <a:rPr lang="en-US" sz="3200" smtClean="0"/>
              <a:t>Thu. 12/4 3:15 pm - 4:45 pm</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 y="1371194"/>
            <a:ext cx="13011150" cy="837006"/>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1" y="3063970"/>
            <a:ext cx="13011150" cy="4968682"/>
          </a:xfrm>
        </p:spPr>
        <p:txBody>
          <a:bodyPr/>
          <a:lstStyle/>
          <a:p>
            <a:pPr marL="0" indent="0" algn="ctr">
              <a:buNone/>
            </a:pPr>
            <a:r>
              <a:rPr lang="en-GB" sz="3200" smtClean="0"/>
              <a:t>Thank you very much for your interest and attention!</a:t>
            </a:r>
          </a:p>
          <a:p>
            <a:pPr marL="0" indent="0" algn="ctr">
              <a:buNone/>
            </a:pPr>
            <a:r>
              <a:rPr lang="en-GB" sz="3200" smtClean="0"/>
              <a:t>Much success with the Revit API and your application development!</a:t>
            </a:r>
          </a:p>
          <a:p>
            <a:pPr marL="0" indent="0" algn="ctr">
              <a:buNone/>
            </a:pPr>
            <a:r>
              <a:rPr lang="en-US" sz="3200" smtClean="0"/>
              <a:t>Please complete the session survey</a:t>
            </a:r>
          </a:p>
          <a:p>
            <a:pPr marL="0" indent="0" algn="ctr">
              <a:buNone/>
            </a:pPr>
            <a:r>
              <a:rPr lang="en-US" sz="3200" smtClean="0"/>
              <a:t>Course id is </a:t>
            </a:r>
            <a:r>
              <a:rPr lang="en-US" sz="3200" b="1" smtClean="0"/>
              <a:t>DE101-3</a:t>
            </a:r>
            <a:endParaRPr lang="en-GB" sz="3200" smtClean="0"/>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background2.jpg"/>
          <p:cNvPicPr>
            <a:picLocks noChangeAspect="1"/>
          </p:cNvPicPr>
          <p:nvPr/>
        </p:nvPicPr>
        <p:blipFill>
          <a:blip r:embed="rId3">
            <a:lum bright="-9000"/>
          </a:blip>
          <a:srcRect/>
          <a:stretch>
            <a:fillRect/>
          </a:stretch>
        </p:blipFill>
        <p:spPr bwMode="auto">
          <a:xfrm>
            <a:off x="3175" y="1588"/>
            <a:ext cx="13004800" cy="9753600"/>
          </a:xfrm>
          <a:prstGeom prst="rect">
            <a:avLst/>
          </a:prstGeom>
          <a:noFill/>
          <a:ln w="9525">
            <a:noFill/>
            <a:miter lim="800000"/>
            <a:headEnd/>
            <a:tailEnd/>
          </a:ln>
        </p:spPr>
      </p:pic>
      <p:pic>
        <p:nvPicPr>
          <p:cNvPr id="7171" name="Picture 7" descr="AU_LOGO.jpg"/>
          <p:cNvPicPr>
            <a:picLocks noChangeAspect="1"/>
          </p:cNvPicPr>
          <p:nvPr/>
        </p:nvPicPr>
        <p:blipFill>
          <a:blip r:embed="rId4"/>
          <a:srcRect/>
          <a:stretch>
            <a:fillRect/>
          </a:stretch>
        </p:blipFill>
        <p:spPr bwMode="auto">
          <a:xfrm>
            <a:off x="5362575" y="1525587"/>
            <a:ext cx="2286000" cy="2286000"/>
          </a:xfrm>
          <a:prstGeom prst="rect">
            <a:avLst/>
          </a:prstGeom>
          <a:noFill/>
          <a:ln w="9525">
            <a:noFill/>
            <a:miter lim="800000"/>
            <a:headEnd/>
            <a:tailEnd/>
          </a:ln>
        </p:spPr>
      </p:pic>
      <p:sp>
        <p:nvSpPr>
          <p:cNvPr id="5" name="Title 4"/>
          <p:cNvSpPr>
            <a:spLocks noGrp="1"/>
          </p:cNvSpPr>
          <p:nvPr>
            <p:ph type="title"/>
          </p:nvPr>
        </p:nvSpPr>
        <p:spPr>
          <a:xfrm>
            <a:off x="3000375" y="6535738"/>
            <a:ext cx="7359651" cy="2381249"/>
          </a:xfrm>
        </p:spPr>
        <p:txBody>
          <a:bodyPr/>
          <a:lstStyle/>
          <a:p>
            <a:r>
              <a:rPr lang="en-GB" sz="19900" smtClean="0">
                <a:solidFill>
                  <a:schemeClr val="bg1"/>
                </a:solidFill>
                <a:latin typeface="Stylus BT" pitchFamily="34" charset="0"/>
              </a:rPr>
              <a:t>&amp;</a:t>
            </a:r>
            <a:r>
              <a:rPr lang="en-GB" sz="19900" smtClean="0">
                <a:latin typeface="Stylus BT" pitchFamily="34" charset="0"/>
              </a:rPr>
              <a:t> </a:t>
            </a:r>
            <a:r>
              <a:rPr lang="en-GB" sz="19900" smtClean="0">
                <a:solidFill>
                  <a:srgbClr val="FF0000"/>
                </a:solidFill>
                <a:latin typeface="Stylus BT" pitchFamily="34" charset="0"/>
              </a:rPr>
              <a:t>YOU</a:t>
            </a:r>
            <a:endParaRPr lang="en-GB" sz="19900">
              <a:solidFill>
                <a:srgbClr val="FF0000"/>
              </a:solidFill>
              <a:latin typeface="Stylus BT" pitchFamily="34" charset="0"/>
            </a:endParaRPr>
          </a:p>
        </p:txBody>
      </p:sp>
      <p:pic>
        <p:nvPicPr>
          <p:cNvPr id="7" name="Picture 6" descr="autodesk_logo_big_grey.png"/>
          <p:cNvPicPr>
            <a:picLocks noChangeAspect="1"/>
          </p:cNvPicPr>
          <p:nvPr/>
        </p:nvPicPr>
        <p:blipFill>
          <a:blip r:embed="rId5">
            <a:lum contrast="25000"/>
          </a:blip>
          <a:stretch>
            <a:fillRect/>
          </a:stretch>
        </p:blipFill>
        <p:spPr>
          <a:xfrm>
            <a:off x="-743" y="4497385"/>
            <a:ext cx="13012636" cy="2286002"/>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304800"/>
            <a:ext cx="11914188" cy="915987"/>
          </a:xfrm>
        </p:spPr>
        <p:txBody>
          <a:bodyPr/>
          <a:lstStyle/>
          <a:p>
            <a:pPr eaLnBrk="1" hangingPunct="1"/>
            <a:r>
              <a:rPr lang="en-GB" smtClean="0"/>
              <a:t>Main Samples Solution</a:t>
            </a:r>
          </a:p>
        </p:txBody>
      </p:sp>
      <p:sp>
        <p:nvSpPr>
          <p:cNvPr id="14339" name="Rectangle 3"/>
          <p:cNvSpPr>
            <a:spLocks noGrp="1" noChangeArrowheads="1"/>
          </p:cNvSpPr>
          <p:nvPr>
            <p:ph idx="1"/>
          </p:nvPr>
        </p:nvSpPr>
        <p:spPr>
          <a:xfrm>
            <a:off x="443640" y="1531179"/>
            <a:ext cx="11866348" cy="6874885"/>
          </a:xfrm>
        </p:spPr>
        <p:txBody>
          <a:bodyPr/>
          <a:lstStyle/>
          <a:p>
            <a:pPr>
              <a:spcBef>
                <a:spcPts val="1200"/>
              </a:spcBef>
            </a:pPr>
            <a:r>
              <a:rPr lang="en-US" smtClean="0"/>
              <a:t>All Revit SDK samples are united in SDKSamples2009.sln</a:t>
            </a:r>
          </a:p>
          <a:p>
            <a:pPr lvl="1">
              <a:spcBef>
                <a:spcPct val="10000"/>
              </a:spcBef>
            </a:pPr>
            <a:r>
              <a:rPr lang="en-US" sz="2400" smtClean="0"/>
              <a:t>Both C# and VB</a:t>
            </a:r>
          </a:p>
          <a:p>
            <a:pPr>
              <a:spcBef>
                <a:spcPts val="1200"/>
              </a:spcBef>
            </a:pPr>
            <a:r>
              <a:rPr lang="en-US" smtClean="0"/>
              <a:t>Compiling all samples requires reference path to RevitAPI.dll</a:t>
            </a:r>
          </a:p>
          <a:p>
            <a:pPr lvl="1"/>
            <a:r>
              <a:rPr lang="en-US" sz="2400" smtClean="0"/>
              <a:t>Installing Revit to default location matches default, otherwise adjust</a:t>
            </a:r>
          </a:p>
          <a:p>
            <a:pPr lvl="1"/>
            <a:r>
              <a:rPr lang="en-US" sz="2400" smtClean="0"/>
              <a:t>Ensure 'Copy Local' flag is set to False</a:t>
            </a:r>
          </a:p>
          <a:p>
            <a:pPr>
              <a:spcBef>
                <a:spcPts val="1200"/>
              </a:spcBef>
            </a:pPr>
            <a:r>
              <a:rPr lang="en-US" smtClean="0"/>
              <a:t>Use global searching to explore a specific programming task</a:t>
            </a:r>
          </a:p>
          <a:p>
            <a:pPr lvl="1">
              <a:spcBef>
                <a:spcPct val="10000"/>
              </a:spcBef>
            </a:pPr>
            <a:r>
              <a:rPr lang="en-US" sz="2400" smtClean="0"/>
              <a:t>Search for CreateWall</a:t>
            </a:r>
          </a:p>
          <a:p>
            <a:pPr lvl="1">
              <a:spcBef>
                <a:spcPct val="10000"/>
              </a:spcBef>
            </a:pPr>
            <a:r>
              <a:rPr lang="en-US" sz="2400" smtClean="0"/>
              <a:t>Whole word and match case</a:t>
            </a:r>
          </a:p>
          <a:p>
            <a:pPr lvl="1">
              <a:spcBef>
                <a:spcPct val="10000"/>
              </a:spcBef>
            </a:pPr>
            <a:r>
              <a:rPr lang="en-US" sz="2400" smtClean="0"/>
              <a:t>In Journaling, discover what we really want: NewWall()</a:t>
            </a:r>
          </a:p>
          <a:p>
            <a:pPr>
              <a:spcBef>
                <a:spcPts val="1200"/>
              </a:spcBef>
            </a:pPr>
            <a:r>
              <a:rPr lang="en-US" smtClean="0"/>
              <a:t>Bare-bones external command requires adjusting Revit.ini</a:t>
            </a:r>
          </a:p>
          <a:p>
            <a:pPr lvl="1">
              <a:spcBef>
                <a:spcPct val="10000"/>
              </a:spcBef>
            </a:pPr>
            <a:r>
              <a:rPr lang="en-US" sz="2400" smtClean="0"/>
              <a:t>Effort to test all samples</a:t>
            </a:r>
          </a:p>
          <a:p>
            <a:pPr lvl="1">
              <a:spcBef>
                <a:spcPct val="10000"/>
              </a:spcBef>
            </a:pPr>
            <a:r>
              <a:rPr lang="en-GB" sz="2400" smtClean="0"/>
              <a:t>Solution: RvtSamples external application</a:t>
            </a:r>
            <a:endParaRPr lang="en-US" sz="240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33375" y="230187"/>
            <a:ext cx="11945938" cy="1009649"/>
          </a:xfrm>
        </p:spPr>
        <p:txBody>
          <a:bodyPr/>
          <a:lstStyle/>
          <a:p>
            <a:pPr eaLnBrk="1" hangingPunct="1"/>
            <a:r>
              <a:rPr lang="en-US" smtClean="0"/>
              <a:t>Revit Samples Spreadsheet</a:t>
            </a:r>
            <a:endParaRPr lang="en-GB" smtClean="0"/>
          </a:p>
        </p:txBody>
      </p:sp>
      <p:sp>
        <p:nvSpPr>
          <p:cNvPr id="14339" name="Rectangle 3"/>
          <p:cNvSpPr>
            <a:spLocks noGrp="1" noChangeArrowheads="1"/>
          </p:cNvSpPr>
          <p:nvPr>
            <p:ph idx="1"/>
          </p:nvPr>
        </p:nvSpPr>
        <p:spPr>
          <a:xfrm>
            <a:off x="443640" y="1144587"/>
            <a:ext cx="11866348" cy="4572000"/>
          </a:xfrm>
        </p:spPr>
        <p:txBody>
          <a:bodyPr/>
          <a:lstStyle/>
          <a:p>
            <a:pPr eaLnBrk="1" hangingPunct="1">
              <a:buFontTx/>
              <a:buNone/>
            </a:pPr>
            <a:r>
              <a:rPr lang="en-US" smtClean="0"/>
              <a:t>Excel spreadsheet listing all samples</a:t>
            </a:r>
          </a:p>
          <a:p>
            <a:pPr marL="441325" lvl="2" indent="-261938"/>
            <a:r>
              <a:rPr lang="en-US" sz="2400" smtClean="0"/>
              <a:t>Revit_SDK_Samples.xlsx</a:t>
            </a:r>
          </a:p>
          <a:p>
            <a:pPr marL="441325" lvl="1" indent="-261938" eaLnBrk="1" hangingPunct="1">
              <a:spcBef>
                <a:spcPts val="0"/>
              </a:spcBef>
            </a:pPr>
            <a:r>
              <a:rPr lang="en-US" smtClean="0"/>
              <a:t>Includes the required Revit.ini EC data</a:t>
            </a:r>
          </a:p>
          <a:p>
            <a:pPr marL="441325" lvl="1" indent="-261938" eaLnBrk="1" hangingPunct="1">
              <a:spcBef>
                <a:spcPts val="0"/>
              </a:spcBef>
            </a:pPr>
            <a:r>
              <a:rPr lang="en-US" smtClean="0"/>
              <a:t>Includes classification by various categories</a:t>
            </a:r>
          </a:p>
          <a:p>
            <a:pPr marL="782637" lvl="2" indent="-261938" eaLnBrk="1" hangingPunct="1"/>
            <a:r>
              <a:rPr lang="en-US" sz="2000" smtClean="0"/>
              <a:t>Flavour: generic, rac, rst, rme</a:t>
            </a:r>
          </a:p>
          <a:p>
            <a:pPr marL="782637" lvl="2" indent="-261938" eaLnBrk="1" hangingPunct="1">
              <a:spcBef>
                <a:spcPts val="0"/>
              </a:spcBef>
            </a:pPr>
            <a:r>
              <a:rPr lang="en-US" sz="2000" smtClean="0"/>
              <a:t>Version: 8.0, 8.1, 9.0, 9.1, 2008.0, 2008.2, 2009.0, 2009.1</a:t>
            </a:r>
          </a:p>
          <a:p>
            <a:pPr marL="782637" lvl="2" indent="-261938" eaLnBrk="1" hangingPunct="1">
              <a:spcBef>
                <a:spcPts val="0"/>
              </a:spcBef>
            </a:pPr>
            <a:r>
              <a:rPr lang="en-US" sz="2000" smtClean="0"/>
              <a:t>Level: basic, intermediate, advanced</a:t>
            </a:r>
          </a:p>
          <a:p>
            <a:pPr marL="782637" lvl="2" indent="-261938" eaLnBrk="1" hangingPunct="1">
              <a:spcBef>
                <a:spcPts val="0"/>
              </a:spcBef>
            </a:pPr>
            <a:r>
              <a:rPr lang="en-US" sz="2000" smtClean="0"/>
              <a:t>Type: cmd, app, exe</a:t>
            </a:r>
          </a:p>
          <a:p>
            <a:pPr marL="782637" lvl="2" indent="-261938" eaLnBrk="1" hangingPunct="1">
              <a:spcBef>
                <a:spcPts val="0"/>
              </a:spcBef>
            </a:pPr>
            <a:r>
              <a:rPr lang="en-US" sz="2000" smtClean="0"/>
              <a:t>Language: cs or vb</a:t>
            </a:r>
          </a:p>
          <a:p>
            <a:pPr marL="782637" lvl="2" indent="-261938" eaLnBrk="1" hangingPunct="1">
              <a:spcBef>
                <a:spcPts val="0"/>
              </a:spcBef>
            </a:pPr>
            <a:r>
              <a:rPr lang="en-US" sz="2000" smtClean="0"/>
              <a:t>Topic: creation, element, parameter, etc.</a:t>
            </a:r>
          </a:p>
          <a:p>
            <a:pPr marL="782637" lvl="2" indent="-261938" eaLnBrk="1" hangingPunct="1">
              <a:spcBef>
                <a:spcPts val="0"/>
              </a:spcBef>
            </a:pPr>
            <a:r>
              <a:rPr lang="en-US" sz="2000" smtClean="0"/>
              <a:t>Files: number of source files</a:t>
            </a:r>
          </a:p>
          <a:p>
            <a:pPr marL="782637" lvl="2" indent="-261938" eaLnBrk="1" hangingPunct="1">
              <a:spcBef>
                <a:spcPts val="0"/>
              </a:spcBef>
            </a:pPr>
            <a:r>
              <a:rPr lang="en-US" sz="2000" smtClean="0"/>
              <a:t>Bytes: total source file size</a:t>
            </a:r>
          </a:p>
        </p:txBody>
      </p:sp>
      <p:pic>
        <p:nvPicPr>
          <p:cNvPr id="6" name="Picture 5" descr="Revit_2009_SDK_Samples.png"/>
          <p:cNvPicPr>
            <a:picLocks noChangeAspect="1"/>
          </p:cNvPicPr>
          <p:nvPr/>
        </p:nvPicPr>
        <p:blipFill>
          <a:blip r:embed="rId3"/>
          <a:stretch>
            <a:fillRect/>
          </a:stretch>
        </p:blipFill>
        <p:spPr>
          <a:xfrm>
            <a:off x="2085975" y="5792787"/>
            <a:ext cx="9486900" cy="2586038"/>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363538"/>
            <a:ext cx="11945938" cy="857249"/>
          </a:xfrm>
        </p:spPr>
        <p:txBody>
          <a:bodyPr/>
          <a:lstStyle/>
          <a:p>
            <a:pPr eaLnBrk="1" hangingPunct="1"/>
            <a:r>
              <a:rPr lang="en-US" smtClean="0"/>
              <a:t>RvtSamples</a:t>
            </a:r>
            <a:endParaRPr lang="en-GB" smtClean="0"/>
          </a:p>
        </p:txBody>
      </p:sp>
      <p:sp>
        <p:nvSpPr>
          <p:cNvPr id="14339" name="Rectangle 3"/>
          <p:cNvSpPr>
            <a:spLocks noGrp="1" noChangeArrowheads="1"/>
          </p:cNvSpPr>
          <p:nvPr>
            <p:ph idx="1"/>
          </p:nvPr>
        </p:nvSpPr>
        <p:spPr>
          <a:xfrm>
            <a:off x="443640" y="1531179"/>
            <a:ext cx="11866348" cy="6928608"/>
          </a:xfrm>
        </p:spPr>
        <p:txBody>
          <a:bodyPr/>
          <a:lstStyle/>
          <a:p>
            <a:pPr eaLnBrk="1" hangingPunct="1">
              <a:buFontTx/>
              <a:buNone/>
            </a:pPr>
            <a:r>
              <a:rPr lang="en-US" smtClean="0"/>
              <a:t>External application</a:t>
            </a:r>
          </a:p>
          <a:p>
            <a:pPr eaLnBrk="1" hangingPunct="1">
              <a:buFontTx/>
              <a:buNone/>
            </a:pPr>
            <a:r>
              <a:rPr lang="en-US" smtClean="0"/>
              <a:t>Defines entire menu hierarchy</a:t>
            </a:r>
          </a:p>
          <a:p>
            <a:pPr eaLnBrk="1" hangingPunct="1">
              <a:buFontTx/>
              <a:buNone/>
            </a:pPr>
            <a:r>
              <a:rPr lang="en-US" smtClean="0"/>
              <a:t>Generic menu generator</a:t>
            </a:r>
          </a:p>
          <a:p>
            <a:pPr lvl="1"/>
            <a:r>
              <a:rPr lang="en-US" smtClean="0"/>
              <a:t>Used for additional ADN and BC material as well</a:t>
            </a:r>
          </a:p>
          <a:p>
            <a:pPr eaLnBrk="1" hangingPunct="1">
              <a:buFontTx/>
              <a:buNone/>
            </a:pPr>
            <a:r>
              <a:rPr lang="en-US" smtClean="0"/>
              <a:t>Lists all Revit samples</a:t>
            </a:r>
          </a:p>
          <a:p>
            <a:pPr eaLnBrk="1" hangingPunct="1">
              <a:buFontTx/>
              <a:buNone/>
            </a:pPr>
            <a:r>
              <a:rPr lang="en-US" smtClean="0"/>
              <a:t>Multiple categorisations</a:t>
            </a:r>
          </a:p>
          <a:p>
            <a:pPr eaLnBrk="1" hangingPunct="1">
              <a:buFontTx/>
              <a:buNone/>
            </a:pPr>
            <a:r>
              <a:rPr lang="en-US" smtClean="0"/>
              <a:t>Database driven</a:t>
            </a:r>
          </a:p>
          <a:p>
            <a:pPr eaLnBrk="1" hangingPunct="1">
              <a:buFontTx/>
              <a:buNone/>
            </a:pPr>
            <a:r>
              <a:rPr lang="en-US" smtClean="0"/>
              <a:t>Avoid hitting max. number of menu entries</a:t>
            </a:r>
          </a:p>
          <a:p>
            <a:pPr eaLnBrk="1" hangingPunct="1">
              <a:buFontTx/>
              <a:buNone/>
            </a:pPr>
            <a:r>
              <a:rPr lang="en-US" smtClean="0"/>
              <a:t>Minimal edits in Revit.ini</a:t>
            </a:r>
          </a:p>
          <a:p>
            <a:pPr eaLnBrk="1" hangingPunct="1">
              <a:buFontTx/>
              <a:buNone/>
            </a:pPr>
            <a:r>
              <a:rPr lang="en-US" smtClean="0"/>
              <a:t>Enhanced version supporting #include</a:t>
            </a:r>
          </a:p>
          <a:p>
            <a:pPr lvl="1" eaLnBrk="1" hangingPunct="1">
              <a:buFontTx/>
              <a:buNone/>
            </a:pPr>
            <a:r>
              <a:rPr lang="en-US" sz="2000" smtClean="0">
                <a:hlinkClick r:id="rId3"/>
              </a:rPr>
              <a:t>http://thebuildingcoder.typepad.com/blog/2008/11/loading-the-building-coder-samples.html</a:t>
            </a:r>
            <a:endParaRPr lang="en-US" sz="200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363538"/>
            <a:ext cx="11945938" cy="933449"/>
          </a:xfrm>
        </p:spPr>
        <p:txBody>
          <a:bodyPr/>
          <a:lstStyle/>
          <a:p>
            <a:pPr eaLnBrk="1" hangingPunct="1"/>
            <a:r>
              <a:rPr lang="en-US" smtClean="0"/>
              <a:t>RvtSamples</a:t>
            </a:r>
            <a:r>
              <a:rPr lang="en-US" smtClean="0">
                <a:latin typeface="+mj-lt"/>
                <a:cs typeface="Courier New" pitchFamily="49" charset="0"/>
              </a:rPr>
              <a:t> </a:t>
            </a:r>
            <a:endParaRPr lang="en-GB" smtClean="0"/>
          </a:p>
        </p:txBody>
      </p:sp>
      <p:pic>
        <p:nvPicPr>
          <p:cNvPr id="9" name="Picture 8" descr="RvtSamples_2009_0.png"/>
          <p:cNvPicPr>
            <a:picLocks noChangeAspect="1"/>
          </p:cNvPicPr>
          <p:nvPr/>
        </p:nvPicPr>
        <p:blipFill>
          <a:blip r:embed="rId3"/>
          <a:stretch>
            <a:fillRect/>
          </a:stretch>
        </p:blipFill>
        <p:spPr>
          <a:xfrm>
            <a:off x="3886200" y="382587"/>
            <a:ext cx="8867775" cy="4667250"/>
          </a:xfrm>
          <a:prstGeom prst="rect">
            <a:avLst/>
          </a:prstGeom>
        </p:spPr>
      </p:pic>
      <p:pic>
        <p:nvPicPr>
          <p:cNvPr id="10" name="Picture 9" descr="RvtSamples_2009_1.png"/>
          <p:cNvPicPr>
            <a:picLocks noChangeAspect="1"/>
          </p:cNvPicPr>
          <p:nvPr/>
        </p:nvPicPr>
        <p:blipFill>
          <a:blip r:embed="rId4"/>
          <a:stretch>
            <a:fillRect/>
          </a:stretch>
        </p:blipFill>
        <p:spPr>
          <a:xfrm>
            <a:off x="2695575" y="3049587"/>
            <a:ext cx="7200900" cy="2000250"/>
          </a:xfrm>
          <a:prstGeom prst="rect">
            <a:avLst/>
          </a:prstGeom>
        </p:spPr>
      </p:pic>
      <p:pic>
        <p:nvPicPr>
          <p:cNvPr id="8" name="Content Placeholder 7" descr="RvtSamples_Adn.png"/>
          <p:cNvPicPr>
            <a:picLocks noGrp="1" noChangeAspect="1"/>
          </p:cNvPicPr>
          <p:nvPr>
            <p:ph idx="1"/>
          </p:nvPr>
        </p:nvPicPr>
        <p:blipFill>
          <a:blip r:embed="rId5"/>
          <a:stretch>
            <a:fillRect/>
          </a:stretch>
        </p:blipFill>
        <p:spPr>
          <a:xfrm>
            <a:off x="1047750" y="3963987"/>
            <a:ext cx="5305425" cy="4829175"/>
          </a:xfr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676602"/>
          </a:xfrm>
        </p:spPr>
        <p:txBody>
          <a:bodyPr/>
          <a:lstStyle/>
          <a:p>
            <a:r>
              <a:rPr lang="en-GB" smtClean="0"/>
              <a:t>SDK Samples </a:t>
            </a:r>
            <a:r>
              <a:rPr lang="en-US" smtClean="0"/>
              <a:t>Overview</a:t>
            </a:r>
            <a:endParaRPr lang="en-GB" smtClean="0"/>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09575" y="363538"/>
            <a:ext cx="11945938" cy="857249"/>
          </a:xfrm>
        </p:spPr>
        <p:txBody>
          <a:bodyPr/>
          <a:lstStyle/>
          <a:p>
            <a:pPr eaLnBrk="1" hangingPunct="1"/>
            <a:r>
              <a:rPr lang="en-GB" smtClean="0"/>
              <a:t>Revit SDK Samples</a:t>
            </a:r>
          </a:p>
        </p:txBody>
      </p:sp>
      <p:sp>
        <p:nvSpPr>
          <p:cNvPr id="107523" name="Rectangle 3"/>
          <p:cNvSpPr>
            <a:spLocks noGrp="1" noChangeArrowheads="1"/>
          </p:cNvSpPr>
          <p:nvPr>
            <p:ph idx="1"/>
          </p:nvPr>
        </p:nvSpPr>
        <p:spPr>
          <a:xfrm>
            <a:off x="454036" y="1296987"/>
            <a:ext cx="11581278" cy="932765"/>
          </a:xfrm>
        </p:spPr>
        <p:txBody>
          <a:bodyPr/>
          <a:lstStyle/>
          <a:p>
            <a:pPr eaLnBrk="1" hangingPunct="1">
              <a:buFontTx/>
              <a:buNone/>
            </a:pPr>
            <a:r>
              <a:rPr lang="en-GB" sz="2400" smtClean="0"/>
              <a:t>Huge knowledge base … most of the Revit SDK information is contained in the samples ... impossible to discuss each and every one ...</a:t>
            </a:r>
          </a:p>
        </p:txBody>
      </p:sp>
      <p:sp>
        <p:nvSpPr>
          <p:cNvPr id="107524" name="Text Box 4"/>
          <p:cNvSpPr txBox="1">
            <a:spLocks noChangeArrowheads="1"/>
          </p:cNvSpPr>
          <p:nvPr/>
        </p:nvSpPr>
        <p:spPr bwMode="auto">
          <a:xfrm>
            <a:off x="463073" y="2211387"/>
            <a:ext cx="3072077" cy="6594602"/>
          </a:xfrm>
          <a:prstGeom prst="rect">
            <a:avLst/>
          </a:prstGeom>
          <a:noFill/>
          <a:ln w="9525">
            <a:noFill/>
            <a:miter lim="800000"/>
            <a:headEnd/>
            <a:tailEnd/>
          </a:ln>
        </p:spPr>
        <p:txBody>
          <a:bodyPr lIns="130022" tIns="65012" rIns="130022" bIns="65012">
            <a:spAutoFit/>
          </a:bodyPr>
          <a:lstStyle/>
          <a:p>
            <a:r>
              <a:rPr lang="en-GB" sz="1400" b="1" noProof="1" smtClean="0"/>
              <a:t>APIAppStartup</a:t>
            </a:r>
          </a:p>
          <a:p>
            <a:r>
              <a:rPr lang="en-GB" sz="1400" b="1" noProof="1" smtClean="0"/>
              <a:t>AddSpaceAndZone</a:t>
            </a:r>
          </a:p>
          <a:p>
            <a:r>
              <a:rPr lang="en-GB" sz="1400" b="1" noProof="1" smtClean="0"/>
              <a:t>AllViews</a:t>
            </a:r>
          </a:p>
          <a:p>
            <a:r>
              <a:rPr lang="en-GB" sz="1400" b="1" noProof="1" smtClean="0"/>
              <a:t>AnalyticalSupportData_Info</a:t>
            </a:r>
          </a:p>
          <a:p>
            <a:r>
              <a:rPr lang="en-GB" sz="1400" b="1" noProof="1" smtClean="0"/>
              <a:t>ApplicationEvents</a:t>
            </a:r>
          </a:p>
          <a:p>
            <a:r>
              <a:rPr lang="en-GB" sz="1400" b="1" noProof="1" smtClean="0"/>
              <a:t>ArchSample</a:t>
            </a:r>
          </a:p>
          <a:p>
            <a:r>
              <a:rPr lang="en-GB" sz="1400" b="1" noProof="1" smtClean="0"/>
              <a:t>AreaReinCurve</a:t>
            </a:r>
          </a:p>
          <a:p>
            <a:r>
              <a:rPr lang="en-GB" sz="1400" b="1" noProof="1" smtClean="0"/>
              <a:t>AreaReinParameters</a:t>
            </a:r>
          </a:p>
          <a:p>
            <a:r>
              <a:rPr lang="en-GB" sz="1400" b="1" noProof="1" smtClean="0"/>
              <a:t>AutoTagRooms</a:t>
            </a:r>
          </a:p>
          <a:p>
            <a:r>
              <a:rPr lang="en-GB" sz="1400" b="1" noProof="1" smtClean="0"/>
              <a:t>BarDescriptions</a:t>
            </a:r>
          </a:p>
          <a:p>
            <a:r>
              <a:rPr lang="en-GB" sz="1400" b="1" noProof="1" smtClean="0"/>
              <a:t>BeamAndSlabNewParameter</a:t>
            </a:r>
          </a:p>
          <a:p>
            <a:r>
              <a:rPr lang="en-GB" sz="1400" b="1" noProof="1" smtClean="0"/>
              <a:t>BlendVertexConnectTable</a:t>
            </a:r>
          </a:p>
          <a:p>
            <a:r>
              <a:rPr lang="en-GB" sz="1400" b="1" noProof="1" smtClean="0"/>
              <a:t>BoundaryConditions</a:t>
            </a:r>
          </a:p>
          <a:p>
            <a:r>
              <a:rPr lang="en-GB" sz="1400" b="1" noProof="1" smtClean="0"/>
              <a:t>BrowseBindings</a:t>
            </a:r>
          </a:p>
          <a:p>
            <a:r>
              <a:rPr lang="en-GB" sz="1400" b="1" noProof="1" smtClean="0"/>
              <a:t>CreateBeamSystem</a:t>
            </a:r>
          </a:p>
          <a:p>
            <a:r>
              <a:rPr lang="en-GB" sz="1400" b="1" noProof="1" smtClean="0"/>
              <a:t>CreateBeamsColumnsBraces</a:t>
            </a:r>
          </a:p>
          <a:p>
            <a:r>
              <a:rPr lang="en-GB" sz="1400" b="1" noProof="1" smtClean="0"/>
              <a:t>CreateComplexAreaRein</a:t>
            </a:r>
          </a:p>
          <a:p>
            <a:r>
              <a:rPr lang="en-GB" sz="1400" b="1" noProof="1" smtClean="0"/>
              <a:t>CreateDimensions</a:t>
            </a:r>
          </a:p>
          <a:p>
            <a:r>
              <a:rPr lang="en-GB" sz="1400" b="1" noProof="1" smtClean="0"/>
              <a:t>CreateShared</a:t>
            </a:r>
          </a:p>
          <a:p>
            <a:r>
              <a:rPr lang="en-GB" sz="1400" b="1" noProof="1" smtClean="0"/>
              <a:t>CreateSimpleAreaRein</a:t>
            </a:r>
          </a:p>
          <a:p>
            <a:r>
              <a:rPr lang="en-GB" sz="1400" b="1" noProof="1" smtClean="0"/>
              <a:t>CreateViewSection</a:t>
            </a:r>
          </a:p>
          <a:p>
            <a:r>
              <a:rPr lang="en-GB" sz="1400" b="1" noProof="1" smtClean="0"/>
              <a:t>CreateWallinBeamProfile</a:t>
            </a:r>
          </a:p>
          <a:p>
            <a:r>
              <a:rPr lang="en-GB" sz="1400" b="1" noProof="1" smtClean="0"/>
              <a:t>CreateWallsUnderBeams</a:t>
            </a:r>
          </a:p>
          <a:p>
            <a:r>
              <a:rPr lang="en-GB" sz="1400" b="1" noProof="1" smtClean="0"/>
              <a:t>CurtainSystem</a:t>
            </a:r>
          </a:p>
          <a:p>
            <a:r>
              <a:rPr lang="en-GB" sz="1400" b="1" noProof="1" smtClean="0"/>
              <a:t>CurtainWallGrid</a:t>
            </a:r>
          </a:p>
          <a:p>
            <a:r>
              <a:rPr lang="en-GB" sz="1400" b="1" noProof="1" smtClean="0"/>
              <a:t>CurvedBeam</a:t>
            </a:r>
          </a:p>
          <a:p>
            <a:r>
              <a:rPr lang="en-GB" sz="1400" b="1" noProof="1" smtClean="0"/>
              <a:t>DeckProperties</a:t>
            </a:r>
          </a:p>
          <a:p>
            <a:r>
              <a:rPr lang="en-GB" sz="1400" b="1" noProof="1" smtClean="0"/>
              <a:t>DeleteDimensions</a:t>
            </a:r>
          </a:p>
          <a:p>
            <a:r>
              <a:rPr lang="en-GB" sz="1400" b="1" noProof="1" smtClean="0"/>
              <a:t>DeleteObject</a:t>
            </a:r>
          </a:p>
          <a:p>
            <a:r>
              <a:rPr lang="en-GB" sz="1400" b="1" noProof="1" smtClean="0"/>
              <a:t>DesignOptionReader</a:t>
            </a:r>
            <a:endParaRPr lang="en-GB" sz="1400" b="1" noProof="1"/>
          </a:p>
        </p:txBody>
      </p:sp>
      <p:sp>
        <p:nvSpPr>
          <p:cNvPr id="107525" name="Text Box 5"/>
          <p:cNvSpPr txBox="1">
            <a:spLocks noChangeArrowheads="1"/>
          </p:cNvSpPr>
          <p:nvPr/>
        </p:nvSpPr>
        <p:spPr bwMode="auto">
          <a:xfrm>
            <a:off x="3682881" y="2211387"/>
            <a:ext cx="3279894" cy="6594602"/>
          </a:xfrm>
          <a:prstGeom prst="rect">
            <a:avLst/>
          </a:prstGeom>
          <a:noFill/>
          <a:ln w="9525">
            <a:noFill/>
            <a:miter lim="800000"/>
            <a:headEnd/>
            <a:tailEnd/>
          </a:ln>
        </p:spPr>
        <p:txBody>
          <a:bodyPr lIns="130022" tIns="65012" rIns="130022" bIns="65012">
            <a:spAutoFit/>
          </a:bodyPr>
          <a:lstStyle/>
          <a:p>
            <a:r>
              <a:rPr lang="en-GB" sz="1400" b="1" noProof="1" smtClean="0"/>
              <a:t>DoorSwing</a:t>
            </a:r>
          </a:p>
          <a:p>
            <a:r>
              <a:rPr lang="en-GB" sz="1400" b="1" noProof="1" smtClean="0"/>
              <a:t>ElementsBatchCreation</a:t>
            </a:r>
          </a:p>
          <a:p>
            <a:r>
              <a:rPr lang="en-GB" sz="1400" b="1" noProof="1" smtClean="0"/>
              <a:t>ElementsFilter</a:t>
            </a:r>
          </a:p>
          <a:p>
            <a:r>
              <a:rPr lang="en-GB" sz="1400" b="1" noProof="1" smtClean="0"/>
              <a:t>FamilyExplorer</a:t>
            </a:r>
          </a:p>
          <a:p>
            <a:r>
              <a:rPr lang="en-GB" sz="1400" b="1" noProof="1" smtClean="0"/>
              <a:t>FireRating</a:t>
            </a:r>
          </a:p>
          <a:p>
            <a:r>
              <a:rPr lang="en-GB" sz="1400" b="1" noProof="1" smtClean="0"/>
              <a:t>FoundationSlab</a:t>
            </a:r>
          </a:p>
          <a:p>
            <a:r>
              <a:rPr lang="en-GB" sz="1400" b="1" noProof="1" smtClean="0"/>
              <a:t>FrameBuilder</a:t>
            </a:r>
          </a:p>
          <a:p>
            <a:r>
              <a:rPr lang="en-GB" sz="1400" b="1" noProof="1" smtClean="0"/>
              <a:t>GenerateFloor</a:t>
            </a:r>
          </a:p>
          <a:p>
            <a:r>
              <a:rPr lang="en-GB" sz="1400" b="1" noProof="1" smtClean="0"/>
              <a:t>GridCreation</a:t>
            </a:r>
          </a:p>
          <a:p>
            <a:r>
              <a:rPr lang="en-GB" sz="1400" b="1" noProof="1" smtClean="0"/>
              <a:t>HelloRevit</a:t>
            </a:r>
          </a:p>
          <a:p>
            <a:r>
              <a:rPr lang="en-GB" sz="1400" b="1" noProof="1" smtClean="0"/>
              <a:t>HelloWorld</a:t>
            </a:r>
          </a:p>
          <a:p>
            <a:r>
              <a:rPr lang="en-GB" sz="1400" b="1" noProof="1" smtClean="0"/>
              <a:t>ImportExport</a:t>
            </a:r>
          </a:p>
          <a:p>
            <a:r>
              <a:rPr lang="en-GB" sz="1400" b="1" noProof="1" smtClean="0"/>
              <a:t>InPlaceMembers</a:t>
            </a:r>
          </a:p>
          <a:p>
            <a:r>
              <a:rPr lang="en-GB" sz="1400" b="1" noProof="1" smtClean="0"/>
              <a:t>InplaceFamilyAnalyticalModel3D</a:t>
            </a:r>
          </a:p>
          <a:p>
            <a:r>
              <a:rPr lang="en-GB" sz="1400" b="1" noProof="1" smtClean="0"/>
              <a:t>InvisibleParam</a:t>
            </a:r>
          </a:p>
          <a:p>
            <a:r>
              <a:rPr lang="en-GB" sz="1400" b="1" noProof="1" smtClean="0"/>
              <a:t>Journaling</a:t>
            </a:r>
          </a:p>
          <a:p>
            <a:r>
              <a:rPr lang="en-GB" sz="1400" b="1" noProof="1" smtClean="0"/>
              <a:t>LevelsProperty</a:t>
            </a:r>
          </a:p>
          <a:p>
            <a:r>
              <a:rPr lang="en-GB" sz="1400" b="1" noProof="1" smtClean="0"/>
              <a:t>Loads</a:t>
            </a:r>
          </a:p>
          <a:p>
            <a:r>
              <a:rPr lang="en-GB" sz="1400" b="1" noProof="1" smtClean="0"/>
              <a:t>MaterialProperties</a:t>
            </a:r>
          </a:p>
          <a:p>
            <a:r>
              <a:rPr lang="en-GB" sz="1400" b="1" noProof="1" smtClean="0"/>
              <a:t>Materials</a:t>
            </a:r>
          </a:p>
          <a:p>
            <a:r>
              <a:rPr lang="en-GB" sz="1400" b="1" noProof="1" smtClean="0"/>
              <a:t>ModelLines</a:t>
            </a:r>
          </a:p>
          <a:p>
            <a:r>
              <a:rPr lang="en-GB" sz="1400" b="1" noProof="1" smtClean="0"/>
              <a:t>ModifyIniFile</a:t>
            </a:r>
          </a:p>
          <a:p>
            <a:r>
              <a:rPr lang="en-GB" sz="1400" b="1" noProof="1" smtClean="0"/>
              <a:t>MoveLinear</a:t>
            </a:r>
          </a:p>
          <a:p>
            <a:r>
              <a:rPr lang="en-GB" sz="1400" b="1" noProof="1" smtClean="0"/>
              <a:t>NewHostedSweep</a:t>
            </a:r>
          </a:p>
          <a:p>
            <a:r>
              <a:rPr lang="en-GB" sz="1400" b="1" noProof="1" smtClean="0"/>
              <a:t>NewOpenings</a:t>
            </a:r>
          </a:p>
          <a:p>
            <a:r>
              <a:rPr lang="en-GB" sz="1400" b="1" noProof="1" smtClean="0"/>
              <a:t>NewPathReinforcement</a:t>
            </a:r>
          </a:p>
          <a:p>
            <a:r>
              <a:rPr lang="en-GB" sz="1400" b="1" noProof="1" smtClean="0"/>
              <a:t>NewRebar</a:t>
            </a:r>
          </a:p>
          <a:p>
            <a:r>
              <a:rPr lang="en-GB" sz="1400" b="1" noProof="1" smtClean="0"/>
              <a:t>NewRoof</a:t>
            </a:r>
          </a:p>
          <a:p>
            <a:r>
              <a:rPr lang="en-GB" sz="1400" b="1" noProof="1" smtClean="0"/>
              <a:t>ObjectViewer</a:t>
            </a:r>
          </a:p>
          <a:p>
            <a:r>
              <a:rPr lang="en-GB" sz="1400" b="1" noProof="1" smtClean="0"/>
              <a:t>Openings</a:t>
            </a:r>
          </a:p>
        </p:txBody>
      </p:sp>
      <p:sp>
        <p:nvSpPr>
          <p:cNvPr id="107526" name="Text Box 7"/>
          <p:cNvSpPr txBox="1">
            <a:spLocks noChangeArrowheads="1"/>
          </p:cNvSpPr>
          <p:nvPr/>
        </p:nvSpPr>
        <p:spPr bwMode="auto">
          <a:xfrm>
            <a:off x="9782175" y="2185880"/>
            <a:ext cx="2970428" cy="2932060"/>
          </a:xfrm>
          <a:prstGeom prst="rect">
            <a:avLst/>
          </a:prstGeom>
          <a:noFill/>
          <a:ln w="9525">
            <a:noFill/>
            <a:miter lim="800000"/>
            <a:headEnd/>
            <a:tailEnd/>
          </a:ln>
        </p:spPr>
        <p:txBody>
          <a:bodyPr lIns="130022" tIns="65012" rIns="130022" bIns="65012">
            <a:spAutoFit/>
          </a:bodyPr>
          <a:lstStyle/>
          <a:p>
            <a:r>
              <a:rPr lang="en-GB" sz="1400" b="1" noProof="1" smtClean="0"/>
              <a:t>TagBeam</a:t>
            </a:r>
          </a:p>
          <a:p>
            <a:r>
              <a:rPr lang="en-GB" sz="1400" b="1" noProof="1" smtClean="0"/>
              <a:t>TestFloorThickness</a:t>
            </a:r>
          </a:p>
          <a:p>
            <a:r>
              <a:rPr lang="en-GB" sz="1400" b="1" noProof="1" smtClean="0"/>
              <a:t>TestWallThickness</a:t>
            </a:r>
          </a:p>
          <a:p>
            <a:r>
              <a:rPr lang="en-GB" sz="1400" b="1" noProof="1" smtClean="0"/>
              <a:t>Toolbar</a:t>
            </a:r>
          </a:p>
          <a:p>
            <a:r>
              <a:rPr lang="en-GB" sz="1400" b="1" noProof="1" smtClean="0"/>
              <a:t>TransactionControl</a:t>
            </a:r>
          </a:p>
          <a:p>
            <a:r>
              <a:rPr lang="en-GB" sz="1400" b="1" noProof="1" smtClean="0"/>
              <a:t>Truss</a:t>
            </a:r>
          </a:p>
          <a:p>
            <a:r>
              <a:rPr lang="en-GB" sz="1400" b="1" noProof="1" smtClean="0"/>
              <a:t>TypeSelector</a:t>
            </a:r>
          </a:p>
          <a:p>
            <a:r>
              <a:rPr lang="en-GB" sz="1400" b="1" noProof="1" smtClean="0"/>
              <a:t>VersionChecking</a:t>
            </a:r>
          </a:p>
          <a:p>
            <a:r>
              <a:rPr lang="en-GB" sz="1400" b="1" noProof="1" smtClean="0"/>
              <a:t>ViewPrinter</a:t>
            </a:r>
          </a:p>
          <a:p>
            <a:r>
              <a:rPr lang="en-GB" sz="1400" b="1" noProof="1" smtClean="0"/>
              <a:t>Viewers/AnalyticalViewer</a:t>
            </a:r>
          </a:p>
          <a:p>
            <a:r>
              <a:rPr lang="en-GB" sz="1400" b="1" noProof="1" smtClean="0"/>
              <a:t>Viewers/ElementViewer</a:t>
            </a:r>
          </a:p>
          <a:p>
            <a:r>
              <a:rPr lang="en-GB" sz="1400" b="1" noProof="1" smtClean="0"/>
              <a:t>Viewers/RoomViewer</a:t>
            </a:r>
          </a:p>
          <a:p>
            <a:r>
              <a:rPr lang="en-GB" sz="1400" b="1" noProof="1" smtClean="0"/>
              <a:t>VisibilityControl</a:t>
            </a:r>
          </a:p>
        </p:txBody>
      </p:sp>
      <p:sp>
        <p:nvSpPr>
          <p:cNvPr id="7" name="Text Box 5"/>
          <p:cNvSpPr txBox="1">
            <a:spLocks noChangeArrowheads="1"/>
          </p:cNvSpPr>
          <p:nvPr/>
        </p:nvSpPr>
        <p:spPr bwMode="auto">
          <a:xfrm>
            <a:off x="6807081" y="2259342"/>
            <a:ext cx="3279894" cy="6810045"/>
          </a:xfrm>
          <a:prstGeom prst="rect">
            <a:avLst/>
          </a:prstGeom>
          <a:noFill/>
          <a:ln w="9525">
            <a:noFill/>
            <a:miter lim="800000"/>
            <a:headEnd/>
            <a:tailEnd/>
          </a:ln>
        </p:spPr>
        <p:txBody>
          <a:bodyPr lIns="130022" tIns="65012" rIns="130022" bIns="65012">
            <a:spAutoFit/>
          </a:bodyPr>
          <a:lstStyle/>
          <a:p>
            <a:r>
              <a:rPr lang="en-GB" sz="1400" b="1" noProof="1" smtClean="0"/>
              <a:t>ParameterUtils</a:t>
            </a:r>
          </a:p>
          <a:p>
            <a:r>
              <a:rPr lang="en-GB" sz="1400" b="1" noProof="1" smtClean="0"/>
              <a:t>PathReinforcement</a:t>
            </a:r>
          </a:p>
          <a:p>
            <a:r>
              <a:rPr lang="en-GB" sz="1400" b="1" noProof="1" smtClean="0"/>
              <a:t>PhaseSample</a:t>
            </a:r>
          </a:p>
          <a:p>
            <a:r>
              <a:rPr lang="en-GB" sz="1400" b="1" noProof="1" smtClean="0"/>
              <a:t>PhysicalProp</a:t>
            </a:r>
          </a:p>
          <a:p>
            <a:r>
              <a:rPr lang="en-GB" sz="1400" b="1" noProof="1" smtClean="0"/>
              <a:t>PlaceFamilyInstanceByFace</a:t>
            </a:r>
          </a:p>
          <a:p>
            <a:r>
              <a:rPr lang="en-GB" sz="1400" b="1" noProof="1" smtClean="0"/>
              <a:t>PowerCircuit</a:t>
            </a:r>
          </a:p>
          <a:p>
            <a:r>
              <a:rPr lang="en-GB" sz="1400" b="1" noProof="1" smtClean="0"/>
              <a:t>ProjectInfo</a:t>
            </a:r>
          </a:p>
          <a:p>
            <a:r>
              <a:rPr lang="en-GB" sz="1400" b="1" noProof="1" smtClean="0"/>
              <a:t>ProjectUnit</a:t>
            </a:r>
          </a:p>
          <a:p>
            <a:r>
              <a:rPr lang="en-GB" sz="1400" b="1" noProof="1" smtClean="0"/>
              <a:t>RDBLink</a:t>
            </a:r>
          </a:p>
          <a:p>
            <a:r>
              <a:rPr lang="en-GB" sz="1400" b="1" noProof="1" smtClean="0"/>
              <a:t>ReferencePlane</a:t>
            </a:r>
          </a:p>
          <a:p>
            <a:r>
              <a:rPr lang="en-GB" sz="1400" b="1" noProof="1" smtClean="0"/>
              <a:t>Reinforcement</a:t>
            </a:r>
          </a:p>
          <a:p>
            <a:r>
              <a:rPr lang="en-GB" sz="1400" b="1" noProof="1" smtClean="0"/>
              <a:t>RevitCommands</a:t>
            </a:r>
          </a:p>
          <a:p>
            <a:r>
              <a:rPr lang="en-GB" sz="1400" b="1" noProof="1" smtClean="0"/>
              <a:t>RoofsRooms</a:t>
            </a:r>
          </a:p>
          <a:p>
            <a:r>
              <a:rPr lang="en-GB" sz="1400" b="1" noProof="1" smtClean="0"/>
              <a:t>RoomSchedule</a:t>
            </a:r>
          </a:p>
          <a:p>
            <a:r>
              <a:rPr lang="en-GB" sz="1400" b="1" noProof="1" smtClean="0"/>
              <a:t>Rooms</a:t>
            </a:r>
          </a:p>
          <a:p>
            <a:r>
              <a:rPr lang="en-GB" sz="1400" b="1" noProof="1" smtClean="0"/>
              <a:t>RotateFramingObjects</a:t>
            </a:r>
          </a:p>
          <a:p>
            <a:r>
              <a:rPr lang="en-GB" sz="1400" b="1" noProof="1" smtClean="0"/>
              <a:t>RvtSamples</a:t>
            </a:r>
          </a:p>
          <a:p>
            <a:r>
              <a:rPr lang="en-GB" sz="1400" b="1" noProof="1" smtClean="0"/>
              <a:t>ShaftHolePuncher</a:t>
            </a:r>
          </a:p>
          <a:p>
            <a:r>
              <a:rPr lang="en-GB" sz="1400" b="1" noProof="1" smtClean="0"/>
              <a:t>SharedCoordinateSystem</a:t>
            </a:r>
          </a:p>
          <a:p>
            <a:r>
              <a:rPr lang="en-GB" sz="1400" b="1" noProof="1" smtClean="0"/>
              <a:t>SlabProperties</a:t>
            </a:r>
          </a:p>
          <a:p>
            <a:r>
              <a:rPr lang="en-GB" sz="1400" b="1" noProof="1" smtClean="0"/>
              <a:t>SlabShapeEditing</a:t>
            </a:r>
          </a:p>
          <a:p>
            <a:r>
              <a:rPr lang="en-GB" sz="1400" b="1" noProof="1" smtClean="0"/>
              <a:t>SpanDirection</a:t>
            </a:r>
          </a:p>
          <a:p>
            <a:r>
              <a:rPr lang="en-GB" sz="1400" b="1" noProof="1" smtClean="0"/>
              <a:t>SpotDimension</a:t>
            </a:r>
          </a:p>
          <a:p>
            <a:r>
              <a:rPr lang="en-GB" sz="1400" b="1" noProof="1" smtClean="0"/>
              <a:t>StructSample</a:t>
            </a:r>
          </a:p>
          <a:p>
            <a:r>
              <a:rPr lang="en-GB" sz="1400" b="1" noProof="1" smtClean="0"/>
              <a:t>StructuralLayerFunction</a:t>
            </a:r>
          </a:p>
          <a:p>
            <a:r>
              <a:rPr lang="en-GB" sz="1400" b="1" noProof="1" smtClean="0"/>
              <a:t>TagBeam</a:t>
            </a:r>
          </a:p>
          <a:p>
            <a:r>
              <a:rPr lang="en-GB" sz="1400" b="1" noProof="1" smtClean="0"/>
              <a:t>TestFloorThickness</a:t>
            </a:r>
          </a:p>
          <a:p>
            <a:r>
              <a:rPr lang="en-GB" sz="1400" b="1" noProof="1" smtClean="0"/>
              <a:t>TestWallThickness</a:t>
            </a:r>
          </a:p>
          <a:p>
            <a:r>
              <a:rPr lang="en-GB" sz="1400" b="1" noProof="1" smtClean="0"/>
              <a:t>Toolbar</a:t>
            </a:r>
          </a:p>
          <a:p>
            <a:r>
              <a:rPr lang="en-GB" sz="1400" b="1" noProof="1" smtClean="0"/>
              <a:t>TransactionControl</a:t>
            </a:r>
          </a:p>
          <a:p>
            <a:endParaRPr lang="en-GB" sz="1400" b="1" noProof="1"/>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09575" y="363538"/>
            <a:ext cx="11945938" cy="1085849"/>
          </a:xfrm>
        </p:spPr>
        <p:txBody>
          <a:bodyPr/>
          <a:lstStyle/>
          <a:p>
            <a:pPr eaLnBrk="1" hangingPunct="1"/>
            <a:r>
              <a:rPr lang="en-GB" smtClean="0"/>
              <a:t>Basic Revit SDK Samples</a:t>
            </a:r>
          </a:p>
        </p:txBody>
      </p:sp>
      <p:sp>
        <p:nvSpPr>
          <p:cNvPr id="109571" name="Rectangle 3"/>
          <p:cNvSpPr>
            <a:spLocks noGrp="1" noChangeArrowheads="1"/>
          </p:cNvSpPr>
          <p:nvPr>
            <p:ph idx="1"/>
          </p:nvPr>
        </p:nvSpPr>
        <p:spPr>
          <a:xfrm>
            <a:off x="454036" y="1820362"/>
            <a:ext cx="6400124" cy="6668731"/>
          </a:xfrm>
        </p:spPr>
        <p:txBody>
          <a:bodyPr/>
          <a:lstStyle/>
          <a:p>
            <a:pPr marL="0" indent="7938" defTabSz="720000">
              <a:spcBef>
                <a:spcPts val="0"/>
              </a:spcBef>
              <a:buNone/>
              <a:tabLst>
                <a:tab pos="4320000" algn="r"/>
              </a:tabLst>
            </a:pPr>
            <a:r>
              <a:rPr lang="en-GB" sz="3200" smtClean="0"/>
              <a:t>ArchSample	</a:t>
            </a:r>
            <a:r>
              <a:rPr lang="en-GB" altLang="ja-JP" sz="3200" smtClean="0">
                <a:ea typeface="ＭＳ Ｐゴシック" pitchFamily="34" charset="-128"/>
              </a:rPr>
              <a:t>All</a:t>
            </a:r>
            <a:endParaRPr lang="en-GB" altLang="ja-JP" sz="3200" smtClean="0">
              <a:solidFill>
                <a:srgbClr val="FF3300"/>
              </a:solidFill>
              <a:ea typeface="ＭＳ Ｐゴシック" pitchFamily="34" charset="-128"/>
            </a:endParaRPr>
          </a:p>
          <a:p>
            <a:pPr marL="0" indent="7938" defTabSz="720000">
              <a:spcBef>
                <a:spcPts val="0"/>
              </a:spcBef>
              <a:buNone/>
              <a:tabLst>
                <a:tab pos="4320000" algn="r"/>
              </a:tabLst>
            </a:pPr>
            <a:r>
              <a:rPr lang="en-GB" altLang="ja-JP" sz="3200" smtClean="0">
                <a:ea typeface="ＭＳ Ｐゴシック" pitchFamily="34" charset="-128"/>
              </a:rPr>
              <a:t>BrowseBindings</a:t>
            </a:r>
            <a:r>
              <a:rPr lang="en-GB" sz="3200" smtClean="0"/>
              <a: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CreateShared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FireRating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HelloRevit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MoveLinear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PhysicalProp</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RevitCommands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StructSample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TypeSelector</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ElementViewer</a:t>
            </a:r>
            <a:r>
              <a:rPr lang="en-GB" altLang="ja-JP" sz="3200" smtClean="0">
                <a:ea typeface="ＭＳ Ｐゴシック" pitchFamily="34" charset="-128"/>
              </a:rPr>
              <a:t>	All</a:t>
            </a:r>
            <a:endParaRPr lang="en-GB" sz="3200" smtClean="0">
              <a:solidFill>
                <a:srgbClr val="FF3300"/>
              </a:solidFill>
            </a:endParaRPr>
          </a:p>
          <a:p>
            <a:pPr marL="0" indent="7938" defTabSz="720000">
              <a:spcBef>
                <a:spcPts val="0"/>
              </a:spcBef>
              <a:buNone/>
              <a:tabLst>
                <a:tab pos="4320000" algn="r"/>
              </a:tabLst>
            </a:pPr>
            <a:r>
              <a:rPr lang="en-GB" sz="3200" smtClean="0"/>
              <a:t>RoomViewer</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AnalyticalViewer</a:t>
            </a:r>
            <a:r>
              <a:rPr lang="ja-JP" altLang="en-GB" sz="3200" smtClean="0">
                <a:ea typeface="ＭＳ Ｐゴシック" pitchFamily="34" charset="-128"/>
              </a:rPr>
              <a:t>	</a:t>
            </a:r>
            <a:r>
              <a:rPr lang="en-GB" sz="3200" smtClean="0"/>
              <a:t>R</a:t>
            </a:r>
            <a:r>
              <a:rPr lang="en-US" sz="3200" smtClean="0"/>
              <a:t>st</a:t>
            </a:r>
            <a:endParaRPr lang="en-GB" sz="2000" smtClean="0"/>
          </a:p>
        </p:txBody>
      </p:sp>
      <p:pic>
        <p:nvPicPr>
          <p:cNvPr id="6" name="Picture 3"/>
          <p:cNvPicPr>
            <a:picLocks noChangeAspect="1" noChangeArrowheads="1"/>
          </p:cNvPicPr>
          <p:nvPr/>
        </p:nvPicPr>
        <p:blipFill>
          <a:blip r:embed="rId3" cstate="print"/>
          <a:srcRect/>
          <a:stretch>
            <a:fillRect/>
          </a:stretch>
        </p:blipFill>
        <p:spPr bwMode="auto">
          <a:xfrm>
            <a:off x="8274320" y="2744080"/>
            <a:ext cx="4228624" cy="317321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09575" y="363538"/>
            <a:ext cx="11761788" cy="1085849"/>
          </a:xfrm>
          <a:noFill/>
        </p:spPr>
        <p:txBody>
          <a:bodyPr/>
          <a:lstStyle/>
          <a:p>
            <a:pPr eaLnBrk="1" hangingPunct="1"/>
            <a:r>
              <a:rPr lang="en-GB" smtClean="0"/>
              <a:t>About the Presenter</a:t>
            </a:r>
          </a:p>
        </p:txBody>
      </p:sp>
      <p:sp>
        <p:nvSpPr>
          <p:cNvPr id="4099" name="Rectangle 3"/>
          <p:cNvSpPr>
            <a:spLocks noGrp="1" noChangeArrowheads="1"/>
          </p:cNvSpPr>
          <p:nvPr>
            <p:ph idx="1"/>
          </p:nvPr>
        </p:nvSpPr>
        <p:spPr>
          <a:xfrm>
            <a:off x="454038" y="4268787"/>
            <a:ext cx="12147431" cy="4724400"/>
          </a:xfrm>
          <a:noFill/>
        </p:spPr>
        <p:txBody>
          <a:bodyPr/>
          <a:lstStyle/>
          <a:p>
            <a:pPr marL="0" indent="0">
              <a:buNone/>
            </a:pPr>
            <a:r>
              <a:rPr lang="en-US" sz="2000" smtClean="0"/>
              <a:t>Jeremy is a member of the AEC workgroup of the DevTech team, providing developer support, training, and conferences to the Autodesk Developer Network ADN. He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buNone/>
            </a:pPr>
            <a:r>
              <a:rPr lang="en-US" sz="2000" smtClean="0"/>
              <a:t>Jeremy graduated with a MA in mathematics and physics in Marburg, Germany, in 1984, and worked first as a teacher and translator of both computer and human languages, then as a C++ programmer on early GUI and multitasking projects. He is fluent in five European languages, vegetarian, has four kids, plays the flute, likes reading, travelling, theatre improvisation and carpentry, loves mountains, oceans, sports and especially climbing.</a:t>
            </a:r>
          </a:p>
          <a:p>
            <a:pPr marL="0" indent="0">
              <a:buNone/>
            </a:pPr>
            <a:r>
              <a:rPr lang="en-US" sz="2000" smtClean="0"/>
              <a:t>Jeremy writes a blog on the Revit API at </a:t>
            </a:r>
            <a:r>
              <a:rPr lang="en-US" sz="2000" smtClean="0">
                <a:hlinkClick r:id="rId3"/>
              </a:rPr>
              <a:t>http://thebuildingcoder.typepad.com</a:t>
            </a:r>
            <a:r>
              <a:rPr lang="en-US" sz="2000" smtClean="0"/>
              <a:t> and can be contacted at </a:t>
            </a:r>
            <a:r>
              <a:rPr lang="en-US" sz="2000" smtClean="0">
                <a:hlinkClick r:id="rId4"/>
              </a:rPr>
              <a:t>jeremy.tammik@eur.autodesk.com</a:t>
            </a:r>
            <a:r>
              <a:rPr lang="en-US" sz="2000" smtClean="0"/>
              <a:t>.</a:t>
            </a:r>
          </a:p>
        </p:txBody>
      </p:sp>
      <p:sp>
        <p:nvSpPr>
          <p:cNvPr id="4101" name="Text Box 5"/>
          <p:cNvSpPr txBox="1">
            <a:spLocks noChangeArrowheads="1"/>
          </p:cNvSpPr>
          <p:nvPr/>
        </p:nvSpPr>
        <p:spPr bwMode="auto">
          <a:xfrm>
            <a:off x="257175" y="1982787"/>
            <a:ext cx="5639514" cy="1547082"/>
          </a:xfrm>
          <a:prstGeom prst="rect">
            <a:avLst/>
          </a:prstGeom>
          <a:noFill/>
          <a:ln w="9525">
            <a:noFill/>
            <a:miter lim="800000"/>
            <a:headEnd/>
            <a:tailEnd/>
          </a:ln>
        </p:spPr>
        <p:txBody>
          <a:bodyPr wrap="square" lIns="130039" tIns="65020" rIns="130039" bIns="65020">
            <a:spAutoFit/>
          </a:bodyPr>
          <a:lstStyle/>
          <a:p>
            <a:r>
              <a:rPr lang="en-US" sz="3200" b="1"/>
              <a:t>Jeremy Tammik</a:t>
            </a:r>
          </a:p>
          <a:p>
            <a:r>
              <a:rPr lang="en-GB" sz="2000"/>
              <a:t>Developer Technical Services</a:t>
            </a:r>
            <a:endParaRPr lang="en-US" sz="2000"/>
          </a:p>
          <a:p>
            <a:r>
              <a:rPr lang="en-US" sz="2000"/>
              <a:t>EMEA</a:t>
            </a:r>
          </a:p>
          <a:p>
            <a:r>
              <a:rPr lang="en-US" sz="2000"/>
              <a:t>Autodesk SARL</a:t>
            </a:r>
          </a:p>
        </p:txBody>
      </p:sp>
      <p:pic>
        <p:nvPicPr>
          <p:cNvPr id="7" name="Picture 6" descr="jtsimpson.png"/>
          <p:cNvPicPr>
            <a:picLocks noChangeAspect="1"/>
          </p:cNvPicPr>
          <p:nvPr/>
        </p:nvPicPr>
        <p:blipFill>
          <a:blip r:embed="rId5"/>
          <a:stretch>
            <a:fillRect/>
          </a:stretch>
        </p:blipFill>
        <p:spPr>
          <a:xfrm>
            <a:off x="7020244" y="0"/>
            <a:ext cx="4002942" cy="400050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333375" y="194234"/>
            <a:ext cx="11701939" cy="1178954"/>
          </a:xfrm>
        </p:spPr>
        <p:txBody>
          <a:bodyPr/>
          <a:lstStyle/>
          <a:p>
            <a:pPr algn="l" eaLnBrk="1" hangingPunct="1"/>
            <a:r>
              <a:rPr lang="en-GB" smtClean="0"/>
              <a:t>Revit 9.0 SDK Samples</a:t>
            </a:r>
          </a:p>
        </p:txBody>
      </p:sp>
      <p:sp>
        <p:nvSpPr>
          <p:cNvPr id="109571" name="Rectangle 3"/>
          <p:cNvSpPr>
            <a:spLocks noGrp="1" noChangeArrowheads="1"/>
          </p:cNvSpPr>
          <p:nvPr>
            <p:ph sz="half" idx="1"/>
          </p:nvPr>
        </p:nvSpPr>
        <p:spPr>
          <a:xfrm>
            <a:off x="454035" y="1884560"/>
            <a:ext cx="6432539" cy="6196758"/>
          </a:xfrm>
        </p:spPr>
        <p:txBody>
          <a:bodyPr/>
          <a:lstStyle/>
          <a:p>
            <a:pPr>
              <a:spcBef>
                <a:spcPts val="0"/>
              </a:spcBef>
              <a:buNone/>
              <a:tabLst>
                <a:tab pos="5649913" algn="r"/>
              </a:tabLst>
            </a:pPr>
            <a:r>
              <a:rPr lang="en-GB" sz="2800" smtClean="0"/>
              <a:t>AllViews	All</a:t>
            </a:r>
            <a:endParaRPr lang="en-GB" sz="2800" smtClean="0">
              <a:solidFill>
                <a:srgbClr val="FF3300"/>
              </a:solidFill>
            </a:endParaRPr>
          </a:p>
          <a:p>
            <a:pPr>
              <a:spcBef>
                <a:spcPts val="0"/>
              </a:spcBef>
              <a:buNone/>
              <a:tabLst>
                <a:tab pos="5649913" algn="r"/>
              </a:tabLst>
            </a:pPr>
            <a:r>
              <a:rPr lang="en-GB" sz="2800" smtClean="0"/>
              <a:t>AnalyticalSupportData_Info	Rst</a:t>
            </a:r>
          </a:p>
          <a:p>
            <a:pPr>
              <a:spcBef>
                <a:spcPts val="0"/>
              </a:spcBef>
              <a:buNone/>
              <a:tabLst>
                <a:tab pos="5649913" algn="r"/>
              </a:tabLst>
            </a:pPr>
            <a:r>
              <a:rPr lang="en-GB" sz="2800" smtClean="0"/>
              <a:t>AreaReinCurve	Rst</a:t>
            </a:r>
          </a:p>
          <a:p>
            <a:pPr>
              <a:spcBef>
                <a:spcPts val="0"/>
              </a:spcBef>
              <a:buNone/>
              <a:tabLst>
                <a:tab pos="5649913" algn="r"/>
              </a:tabLst>
            </a:pPr>
            <a:r>
              <a:rPr lang="en-GB" sz="2800" smtClean="0"/>
              <a:t>AreaReinParameters	Rst</a:t>
            </a:r>
          </a:p>
          <a:p>
            <a:pPr>
              <a:spcBef>
                <a:spcPts val="0"/>
              </a:spcBef>
              <a:buNone/>
              <a:tabLst>
                <a:tab pos="5649913" algn="r"/>
              </a:tabLst>
            </a:pPr>
            <a:r>
              <a:rPr lang="en-GB" sz="2800" smtClean="0"/>
              <a:t>BarDescriptions	Rst</a:t>
            </a:r>
          </a:p>
          <a:p>
            <a:pPr>
              <a:spcBef>
                <a:spcPts val="0"/>
              </a:spcBef>
              <a:buNone/>
              <a:tabLst>
                <a:tab pos="5649913" algn="r"/>
              </a:tabLst>
            </a:pPr>
            <a:r>
              <a:rPr lang="en-GB" sz="2800" smtClean="0"/>
              <a:t>BeamAndSlabNewParameter	Rst</a:t>
            </a:r>
            <a:endParaRPr lang="en-GB" sz="2800" smtClean="0">
              <a:solidFill>
                <a:srgbClr val="FF3300"/>
              </a:solidFill>
            </a:endParaRPr>
          </a:p>
          <a:p>
            <a:pPr>
              <a:spcBef>
                <a:spcPts val="0"/>
              </a:spcBef>
              <a:buNone/>
              <a:tabLst>
                <a:tab pos="5649913" algn="r"/>
              </a:tabLst>
            </a:pPr>
            <a:r>
              <a:rPr lang="en-GB" sz="2800" smtClean="0"/>
              <a:t>CreateBeamsColumnsBraces	All</a:t>
            </a:r>
          </a:p>
          <a:p>
            <a:pPr>
              <a:spcBef>
                <a:spcPts val="0"/>
              </a:spcBef>
              <a:buNone/>
              <a:tabLst>
                <a:tab pos="5649913" algn="r"/>
              </a:tabLst>
            </a:pPr>
            <a:r>
              <a:rPr lang="en-GB" sz="2800" smtClean="0"/>
              <a:t>CreateComplexAreaRein	Rst</a:t>
            </a:r>
            <a:endParaRPr lang="en-GB" sz="2800" smtClean="0">
              <a:solidFill>
                <a:srgbClr val="FF3300"/>
              </a:solidFill>
            </a:endParaRPr>
          </a:p>
          <a:p>
            <a:pPr>
              <a:spcBef>
                <a:spcPts val="0"/>
              </a:spcBef>
              <a:buNone/>
              <a:tabLst>
                <a:tab pos="5649913" algn="r"/>
              </a:tabLst>
            </a:pPr>
            <a:r>
              <a:rPr lang="en-GB" sz="2800" smtClean="0"/>
              <a:t>CreateDimensions	All</a:t>
            </a:r>
            <a:endParaRPr lang="en-GB" sz="2800" smtClean="0">
              <a:solidFill>
                <a:srgbClr val="FF3300"/>
              </a:solidFill>
            </a:endParaRPr>
          </a:p>
          <a:p>
            <a:pPr>
              <a:spcBef>
                <a:spcPts val="0"/>
              </a:spcBef>
              <a:buNone/>
              <a:tabLst>
                <a:tab pos="5649913" algn="r"/>
              </a:tabLst>
            </a:pPr>
            <a:r>
              <a:rPr lang="en-GB" sz="2800" smtClean="0"/>
              <a:t>CreateSimpleAreaRein	Rst</a:t>
            </a:r>
            <a:endParaRPr lang="en-GB" sz="2800" smtClean="0">
              <a:solidFill>
                <a:srgbClr val="FF3300"/>
              </a:solidFill>
            </a:endParaRPr>
          </a:p>
          <a:p>
            <a:pPr>
              <a:spcBef>
                <a:spcPts val="0"/>
              </a:spcBef>
              <a:buNone/>
              <a:tabLst>
                <a:tab pos="5649913" algn="r"/>
              </a:tabLst>
            </a:pPr>
            <a:r>
              <a:rPr lang="en-GB" sz="2800" smtClean="0"/>
              <a:t>CreateViewSection	Rst</a:t>
            </a:r>
            <a:endParaRPr lang="en-GB" sz="2800" smtClean="0">
              <a:solidFill>
                <a:srgbClr val="FF3300"/>
              </a:solidFill>
            </a:endParaRPr>
          </a:p>
          <a:p>
            <a:pPr>
              <a:spcBef>
                <a:spcPts val="0"/>
              </a:spcBef>
              <a:buNone/>
              <a:tabLst>
                <a:tab pos="5649913" algn="r"/>
              </a:tabLst>
            </a:pPr>
            <a:r>
              <a:rPr lang="en-GB" sz="2800" smtClean="0"/>
              <a:t>CreateWallinBeamProfile	Rst</a:t>
            </a:r>
          </a:p>
          <a:p>
            <a:pPr>
              <a:spcBef>
                <a:spcPts val="0"/>
              </a:spcBef>
              <a:buNone/>
              <a:tabLst>
                <a:tab pos="5649913" algn="r"/>
              </a:tabLst>
            </a:pPr>
            <a:r>
              <a:rPr lang="en-GB" sz="2800" smtClean="0"/>
              <a:t>CreateWallsUnderBeams	Rst</a:t>
            </a:r>
            <a:endParaRPr lang="en-GB" sz="2800" smtClean="0">
              <a:solidFill>
                <a:srgbClr val="FF3300"/>
              </a:solidFill>
            </a:endParaRPr>
          </a:p>
        </p:txBody>
      </p:sp>
      <p:sp>
        <p:nvSpPr>
          <p:cNvPr id="8" name="TextBox 7"/>
          <p:cNvSpPr txBox="1"/>
          <p:nvPr/>
        </p:nvSpPr>
        <p:spPr>
          <a:xfrm>
            <a:off x="7320667" y="1885387"/>
            <a:ext cx="5280908" cy="6163714"/>
          </a:xfrm>
          <a:prstGeom prst="rect">
            <a:avLst/>
          </a:prstGeom>
          <a:noFill/>
        </p:spPr>
        <p:txBody>
          <a:bodyPr wrap="square" lIns="130022" tIns="65012" rIns="130022" bIns="65012" rtlCol="0">
            <a:spAutoFit/>
          </a:bodyPr>
          <a:lstStyle/>
          <a:p>
            <a:pPr>
              <a:tabLst>
                <a:tab pos="4657725" algn="r"/>
              </a:tabLst>
            </a:pPr>
            <a:r>
              <a:rPr lang="en-GB" sz="2800" smtClean="0"/>
              <a:t>DeleteDimensions	All</a:t>
            </a:r>
            <a:endParaRPr lang="en-GB" sz="2800" smtClean="0">
              <a:solidFill>
                <a:srgbClr val="FF3300"/>
              </a:solidFill>
            </a:endParaRPr>
          </a:p>
          <a:p>
            <a:pPr>
              <a:tabLst>
                <a:tab pos="4657725" algn="r"/>
              </a:tabLst>
            </a:pPr>
            <a:r>
              <a:rPr lang="en-GB" sz="2800" smtClean="0"/>
              <a:t>DeleteObject	All</a:t>
            </a:r>
            <a:endParaRPr lang="en-GB" sz="2800" smtClean="0">
              <a:solidFill>
                <a:srgbClr val="FF3300"/>
              </a:solidFill>
            </a:endParaRPr>
          </a:p>
          <a:p>
            <a:pPr>
              <a:tabLst>
                <a:tab pos="4657725" algn="r"/>
              </a:tabLst>
            </a:pPr>
            <a:r>
              <a:rPr lang="en-GB" sz="2800" smtClean="0"/>
              <a:t>DesignOptionReader	All</a:t>
            </a:r>
          </a:p>
          <a:p>
            <a:pPr>
              <a:tabLst>
                <a:tab pos="4657725" algn="r"/>
              </a:tabLst>
            </a:pPr>
            <a:r>
              <a:rPr lang="en-GB" sz="2800" smtClean="0"/>
              <a:t>GenerateFloor	All</a:t>
            </a:r>
            <a:endParaRPr lang="en-GB" sz="2800" smtClean="0">
              <a:solidFill>
                <a:srgbClr val="FF3300"/>
              </a:solidFill>
            </a:endParaRPr>
          </a:p>
          <a:p>
            <a:pPr>
              <a:tabLst>
                <a:tab pos="4657725" algn="r"/>
              </a:tabLst>
            </a:pPr>
            <a:r>
              <a:rPr lang="en-GB" sz="2800" smtClean="0"/>
              <a:t>InPlaceMembers	Rst</a:t>
            </a:r>
          </a:p>
          <a:p>
            <a:pPr>
              <a:tabLst>
                <a:tab pos="4657725" algn="r"/>
              </a:tabLst>
            </a:pPr>
            <a:r>
              <a:rPr lang="en-GB" sz="2800" smtClean="0"/>
              <a:t>LevelsProperty	All</a:t>
            </a:r>
          </a:p>
          <a:p>
            <a:pPr>
              <a:tabLst>
                <a:tab pos="4657725" algn="r"/>
              </a:tabLst>
            </a:pPr>
            <a:r>
              <a:rPr lang="en-GB" sz="2800" smtClean="0"/>
              <a:t>Loads	Rst</a:t>
            </a:r>
          </a:p>
          <a:p>
            <a:pPr>
              <a:tabLst>
                <a:tab pos="4657725" algn="r"/>
              </a:tabLst>
            </a:pPr>
            <a:r>
              <a:rPr lang="en-GB" sz="2800" smtClean="0"/>
              <a:t>MaterialProperties	All</a:t>
            </a:r>
          </a:p>
          <a:p>
            <a:pPr>
              <a:tabLst>
                <a:tab pos="4657725" algn="r"/>
              </a:tabLst>
            </a:pPr>
            <a:r>
              <a:rPr lang="en-GB" sz="2800" smtClean="0"/>
              <a:t>ObjectViewer	All</a:t>
            </a:r>
          </a:p>
          <a:p>
            <a:pPr>
              <a:tabLst>
                <a:tab pos="4657725" algn="r"/>
              </a:tabLst>
            </a:pPr>
            <a:r>
              <a:rPr lang="en-GB" sz="2800" smtClean="0"/>
              <a:t>PhaseSample	All</a:t>
            </a:r>
          </a:p>
          <a:p>
            <a:pPr>
              <a:tabLst>
                <a:tab pos="4657725" algn="r"/>
              </a:tabLst>
            </a:pPr>
            <a:r>
              <a:rPr lang="en-GB" sz="2800" smtClean="0"/>
              <a:t>RotateFramingObjects	All</a:t>
            </a:r>
          </a:p>
          <a:p>
            <a:pPr>
              <a:tabLst>
                <a:tab pos="4657725" algn="r"/>
              </a:tabLst>
            </a:pPr>
            <a:r>
              <a:rPr lang="en-GB" sz="2800" smtClean="0"/>
              <a:t>SlabProperties	Rst</a:t>
            </a:r>
          </a:p>
          <a:p>
            <a:pPr>
              <a:tabLst>
                <a:tab pos="4657725" algn="r"/>
              </a:tabLst>
            </a:pPr>
            <a:r>
              <a:rPr lang="en-GB" sz="2800" smtClean="0"/>
              <a:t>StructuralLayerFunction	Rst</a:t>
            </a:r>
          </a:p>
          <a:p>
            <a:pPr>
              <a:tabLst>
                <a:tab pos="4657725" algn="r"/>
              </a:tabLst>
            </a:pPr>
            <a:r>
              <a:rPr lang="en-GB" sz="2800" smtClean="0"/>
              <a:t>VersionChecking	All</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57175" y="194233"/>
            <a:ext cx="11778139" cy="1140298"/>
          </a:xfrm>
        </p:spPr>
        <p:txBody>
          <a:bodyPr/>
          <a:lstStyle/>
          <a:p>
            <a:pPr algn="l" eaLnBrk="1" hangingPunct="1"/>
            <a:r>
              <a:rPr lang="en-GB" smtClean="0"/>
              <a:t>Revit 9.1 SDK Samples</a:t>
            </a:r>
          </a:p>
        </p:txBody>
      </p:sp>
      <p:sp>
        <p:nvSpPr>
          <p:cNvPr id="109571" name="Rectangle 3"/>
          <p:cNvSpPr>
            <a:spLocks noGrp="1" noChangeArrowheads="1"/>
          </p:cNvSpPr>
          <p:nvPr>
            <p:ph sz="half" idx="1"/>
          </p:nvPr>
        </p:nvSpPr>
        <p:spPr>
          <a:xfrm>
            <a:off x="590043" y="1449663"/>
            <a:ext cx="7990781" cy="7175354"/>
          </a:xfrm>
        </p:spPr>
        <p:txBody>
          <a:bodyPr/>
          <a:lstStyle/>
          <a:p>
            <a:pPr marL="510161" indent="-4516" defTabSz="720000">
              <a:lnSpc>
                <a:spcPct val="80000"/>
              </a:lnSpc>
              <a:buNone/>
              <a:tabLst>
                <a:tab pos="6462713" algn="r"/>
              </a:tabLst>
            </a:pPr>
            <a:r>
              <a:rPr lang="en-US" sz="3400" noProof="1" smtClean="0"/>
              <a:t>FrameBuilder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Journaling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solidFill>
                  <a:schemeClr val="bg1">
                    <a:lumMod val="65000"/>
                  </a:schemeClr>
                </a:solidFill>
              </a:rPr>
              <a:t>ModelLines	</a:t>
            </a:r>
            <a:r>
              <a:rPr lang="en-US" altLang="ja-JP" sz="3400" smtClean="0">
                <a:solidFill>
                  <a:schemeClr val="bg1">
                    <a:lumMod val="65000"/>
                  </a:schemeClr>
                </a:solidFill>
                <a:ea typeface="ＭＳ Ｐゴシック" pitchFamily="34" charset="-128"/>
              </a:rPr>
              <a:t>All</a:t>
            </a:r>
            <a:endParaRPr lang="en-US" sz="3400" noProof="1" smtClean="0">
              <a:solidFill>
                <a:schemeClr val="bg1">
                  <a:lumMod val="65000"/>
                </a:schemeClr>
              </a:solidFill>
            </a:endParaRPr>
          </a:p>
          <a:p>
            <a:pPr marL="510161" indent="-4516" defTabSz="720000">
              <a:lnSpc>
                <a:spcPct val="80000"/>
              </a:lnSpc>
              <a:buNone/>
              <a:tabLst>
                <a:tab pos="6462713" algn="r"/>
              </a:tabLst>
            </a:pPr>
            <a:r>
              <a:rPr lang="en-US" sz="3400" noProof="1" smtClean="0"/>
              <a:t>Openings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ReferencePlane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Rooms	</a:t>
            </a:r>
            <a:r>
              <a:rPr lang="en-US" altLang="ja-JP" sz="3400" smtClean="0">
                <a:ea typeface="ＭＳ Ｐゴシック" pitchFamily="34" charset="-128"/>
              </a:rPr>
              <a:t>All</a:t>
            </a:r>
          </a:p>
          <a:p>
            <a:pPr marL="510161" indent="-4516" defTabSz="720000">
              <a:lnSpc>
                <a:spcPct val="80000"/>
              </a:lnSpc>
              <a:buNone/>
              <a:tabLst>
                <a:tab pos="6462713" algn="r"/>
              </a:tabLst>
            </a:pPr>
            <a:r>
              <a:rPr lang="en-US" sz="3400" noProof="1" smtClean="0"/>
              <a:t>SharedCoordinateSystem	</a:t>
            </a:r>
            <a:r>
              <a:rPr lang="en-US" altLang="ja-JP" sz="3400" smtClean="0">
                <a:ea typeface="ＭＳ Ｐゴシック" pitchFamily="34" charset="-128"/>
              </a:rPr>
              <a:t>All</a:t>
            </a:r>
          </a:p>
          <a:p>
            <a:pPr marL="510161" indent="-4516" defTabSz="720000">
              <a:lnSpc>
                <a:spcPct val="80000"/>
              </a:lnSpc>
              <a:buNone/>
              <a:tabLst>
                <a:tab pos="6462713" algn="r"/>
              </a:tabLst>
            </a:pPr>
            <a:r>
              <a:rPr lang="en-US" sz="3400" noProof="1" smtClean="0"/>
              <a:t>BoundaryConditions	Rst</a:t>
            </a:r>
          </a:p>
          <a:p>
            <a:pPr marL="510161" indent="-4516" defTabSz="720000">
              <a:lnSpc>
                <a:spcPct val="80000"/>
              </a:lnSpc>
              <a:buNone/>
              <a:tabLst>
                <a:tab pos="6462713" algn="r"/>
              </a:tabLst>
            </a:pPr>
            <a:r>
              <a:rPr lang="en-US" sz="3400" noProof="1" smtClean="0"/>
              <a:t>CreateBeamSystem	Rst</a:t>
            </a:r>
          </a:p>
          <a:p>
            <a:pPr marL="510161" indent="-4516" defTabSz="720000">
              <a:lnSpc>
                <a:spcPct val="80000"/>
              </a:lnSpc>
              <a:buNone/>
              <a:tabLst>
                <a:tab pos="6462713" algn="r"/>
              </a:tabLst>
            </a:pPr>
            <a:r>
              <a:rPr lang="en-US" sz="3400" noProof="1" smtClean="0"/>
              <a:t>FoundationSlab	Rst</a:t>
            </a:r>
          </a:p>
          <a:p>
            <a:pPr marL="510161" indent="-4516" defTabSz="720000">
              <a:lnSpc>
                <a:spcPct val="80000"/>
              </a:lnSpc>
              <a:buNone/>
              <a:tabLst>
                <a:tab pos="6462713" algn="r"/>
              </a:tabLst>
            </a:pPr>
            <a:r>
              <a:rPr lang="en-US" sz="3400" noProof="1" smtClean="0">
                <a:solidFill>
                  <a:schemeClr val="bg1">
                    <a:lumMod val="65000"/>
                  </a:schemeClr>
                </a:solidFill>
              </a:rPr>
              <a:t>Materials	</a:t>
            </a:r>
            <a:r>
              <a:rPr lang="en-US" altLang="ja-JP" sz="3400" smtClean="0">
                <a:solidFill>
                  <a:schemeClr val="bg1">
                    <a:lumMod val="65000"/>
                  </a:schemeClr>
                </a:solidFill>
                <a:ea typeface="ＭＳ Ｐゴシック" pitchFamily="34" charset="-128"/>
              </a:rPr>
              <a:t>Rst</a:t>
            </a:r>
            <a:endParaRPr lang="en-US" sz="3400" noProof="1" smtClean="0">
              <a:solidFill>
                <a:schemeClr val="bg1">
                  <a:lumMod val="65000"/>
                </a:schemeClr>
              </a:solidFill>
            </a:endParaRPr>
          </a:p>
          <a:p>
            <a:pPr marL="510161" indent="-4516" defTabSz="720000">
              <a:lnSpc>
                <a:spcPct val="80000"/>
              </a:lnSpc>
              <a:buNone/>
              <a:tabLst>
                <a:tab pos="6462713" algn="r"/>
              </a:tabLst>
            </a:pPr>
            <a:r>
              <a:rPr lang="en-US" sz="3400" noProof="1" smtClean="0">
                <a:solidFill>
                  <a:schemeClr val="bg1">
                    <a:lumMod val="50000"/>
                  </a:schemeClr>
                </a:solidFill>
              </a:rPr>
              <a:t>ObjectViewerII	</a:t>
            </a:r>
            <a:r>
              <a:rPr lang="en-US" altLang="ja-JP" sz="3400" smtClean="0">
                <a:solidFill>
                  <a:schemeClr val="bg1">
                    <a:lumMod val="50000"/>
                  </a:schemeClr>
                </a:solidFill>
                <a:ea typeface="ＭＳ Ｐゴシック" pitchFamily="34" charset="-128"/>
              </a:rPr>
              <a:t>Rst</a:t>
            </a:r>
            <a:endParaRPr lang="en-US" sz="3400" noProof="1" smtClean="0">
              <a:solidFill>
                <a:schemeClr val="bg1">
                  <a:lumMod val="50000"/>
                </a:schemeClr>
              </a:solidFill>
            </a:endParaRPr>
          </a:p>
          <a:p>
            <a:pPr marL="510161" indent="-4516" defTabSz="720000">
              <a:lnSpc>
                <a:spcPct val="80000"/>
              </a:lnSpc>
              <a:buNone/>
              <a:tabLst>
                <a:tab pos="6462713" algn="r"/>
              </a:tabLst>
            </a:pPr>
            <a:r>
              <a:rPr lang="en-US" sz="3400" noProof="1" smtClean="0"/>
              <a:t>Reinforcement	Rst</a:t>
            </a:r>
            <a:endParaRPr lang="en-US" altLang="ja-JP" sz="340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09575" y="363538"/>
            <a:ext cx="11945938" cy="1085849"/>
          </a:xfrm>
        </p:spPr>
        <p:txBody>
          <a:bodyPr/>
          <a:lstStyle/>
          <a:p>
            <a:pPr eaLnBrk="1" hangingPunct="1"/>
            <a:r>
              <a:rPr lang="en-GB" smtClean="0"/>
              <a:t>Revit 2008 SDK Samples</a:t>
            </a:r>
          </a:p>
        </p:txBody>
      </p:sp>
      <p:sp>
        <p:nvSpPr>
          <p:cNvPr id="109571" name="Rectangle 3"/>
          <p:cNvSpPr>
            <a:spLocks noGrp="1" noChangeArrowheads="1"/>
          </p:cNvSpPr>
          <p:nvPr>
            <p:ph idx="1"/>
          </p:nvPr>
        </p:nvSpPr>
        <p:spPr>
          <a:xfrm>
            <a:off x="454036" y="1820361"/>
            <a:ext cx="6965939" cy="6715626"/>
          </a:xfrm>
        </p:spPr>
        <p:txBody>
          <a:bodyPr/>
          <a:lstStyle/>
          <a:p>
            <a:pPr eaLnBrk="1" hangingPunct="1">
              <a:buFontTx/>
              <a:buNone/>
            </a:pPr>
            <a:r>
              <a:rPr lang="en-GB" smtClean="0"/>
              <a:t>Described in</a:t>
            </a:r>
          </a:p>
          <a:p>
            <a:pPr lvl="1" eaLnBrk="1" hangingPunct="1">
              <a:spcAft>
                <a:spcPts val="1200"/>
              </a:spcAft>
            </a:pPr>
            <a:r>
              <a:rPr lang="en-GB" sz="2400" smtClean="0"/>
              <a:t>SDK/Samples/Revit 2008 New Samples.doc</a:t>
            </a:r>
          </a:p>
          <a:p>
            <a:pPr lvl="2" eaLnBrk="1" hangingPunct="1">
              <a:spcBef>
                <a:spcPts val="0"/>
              </a:spcBef>
              <a:buFont typeface="Wingdings" pitchFamily="2" charset="2"/>
              <a:buNone/>
            </a:pPr>
            <a:r>
              <a:rPr lang="en-GB" smtClean="0"/>
              <a:t>APIAppStartup</a:t>
            </a:r>
          </a:p>
          <a:p>
            <a:pPr lvl="2" eaLnBrk="1" hangingPunct="1">
              <a:spcBef>
                <a:spcPts val="0"/>
              </a:spcBef>
              <a:buFont typeface="Wingdings" pitchFamily="2" charset="2"/>
              <a:buNone/>
            </a:pPr>
            <a:r>
              <a:rPr lang="en-GB" smtClean="0"/>
              <a:t>ApplicationEvents</a:t>
            </a:r>
          </a:p>
          <a:p>
            <a:pPr lvl="2" eaLnBrk="1" hangingPunct="1">
              <a:spcBef>
                <a:spcPts val="0"/>
              </a:spcBef>
              <a:buFont typeface="Wingdings" pitchFamily="2" charset="2"/>
              <a:buNone/>
            </a:pPr>
            <a:r>
              <a:rPr lang="en-GB" smtClean="0"/>
              <a:t>AutoTagRooms</a:t>
            </a:r>
          </a:p>
          <a:p>
            <a:pPr lvl="2" eaLnBrk="1" hangingPunct="1">
              <a:spcBef>
                <a:spcPts val="0"/>
              </a:spcBef>
              <a:buFont typeface="Wingdings" pitchFamily="2" charset="2"/>
              <a:buNone/>
            </a:pPr>
            <a:r>
              <a:rPr lang="en-GB" smtClean="0"/>
              <a:t>BlendVertexConnectTable</a:t>
            </a:r>
          </a:p>
          <a:p>
            <a:pPr lvl="2" eaLnBrk="1" hangingPunct="1">
              <a:spcBef>
                <a:spcPts val="0"/>
              </a:spcBef>
              <a:buFont typeface="Wingdings" pitchFamily="2" charset="2"/>
              <a:buNone/>
            </a:pPr>
            <a:r>
              <a:rPr lang="en-GB" smtClean="0"/>
              <a:t>CurvedBeam</a:t>
            </a:r>
          </a:p>
          <a:p>
            <a:pPr lvl="2" eaLnBrk="1" hangingPunct="1">
              <a:spcBef>
                <a:spcPts val="0"/>
              </a:spcBef>
              <a:buFont typeface="Wingdings" pitchFamily="2" charset="2"/>
              <a:buNone/>
            </a:pPr>
            <a:r>
              <a:rPr lang="en-GB" smtClean="0"/>
              <a:t>FamilyExplorer</a:t>
            </a:r>
          </a:p>
          <a:p>
            <a:pPr lvl="2" eaLnBrk="1" hangingPunct="1">
              <a:spcBef>
                <a:spcPts val="0"/>
              </a:spcBef>
              <a:buFont typeface="Wingdings" pitchFamily="2" charset="2"/>
              <a:buNone/>
            </a:pPr>
            <a:r>
              <a:rPr lang="en-GB" smtClean="0"/>
              <a:t>ImportExport</a:t>
            </a:r>
          </a:p>
          <a:p>
            <a:pPr lvl="2" eaLnBrk="1" hangingPunct="1">
              <a:spcBef>
                <a:spcPts val="0"/>
              </a:spcBef>
              <a:buFont typeface="Wingdings" pitchFamily="2" charset="2"/>
              <a:buNone/>
            </a:pPr>
            <a:r>
              <a:rPr lang="en-GB" smtClean="0"/>
              <a:t>InplaceFamilyAnalyticalModel3D</a:t>
            </a:r>
          </a:p>
          <a:p>
            <a:pPr lvl="2" eaLnBrk="1" hangingPunct="1">
              <a:spcBef>
                <a:spcPts val="0"/>
              </a:spcBef>
              <a:buFont typeface="Wingdings" pitchFamily="2" charset="2"/>
              <a:buNone/>
            </a:pPr>
            <a:r>
              <a:rPr lang="en-GB" smtClean="0"/>
              <a:t>NewOpenings</a:t>
            </a:r>
          </a:p>
          <a:p>
            <a:pPr lvl="2" eaLnBrk="1" hangingPunct="1">
              <a:spcBef>
                <a:spcPts val="0"/>
              </a:spcBef>
              <a:buFont typeface="Wingdings" pitchFamily="2" charset="2"/>
              <a:buNone/>
            </a:pPr>
            <a:r>
              <a:rPr lang="en-GB" smtClean="0"/>
              <a:t>NewPathReinforcement</a:t>
            </a:r>
          </a:p>
          <a:p>
            <a:pPr lvl="2" eaLnBrk="1" hangingPunct="1">
              <a:spcBef>
                <a:spcPts val="0"/>
              </a:spcBef>
              <a:buFont typeface="Wingdings" pitchFamily="2" charset="2"/>
              <a:buNone/>
            </a:pPr>
            <a:r>
              <a:rPr lang="en-GB" smtClean="0"/>
              <a:t>PathReinforcement</a:t>
            </a:r>
          </a:p>
          <a:p>
            <a:pPr lvl="1" eaLnBrk="1" hangingPunct="1">
              <a:spcBef>
                <a:spcPts val="4800"/>
              </a:spcBef>
              <a:spcAft>
                <a:spcPts val="600"/>
              </a:spcAft>
            </a:pPr>
            <a:r>
              <a:rPr lang="en-GB" sz="2400" smtClean="0"/>
              <a:t>Added in 2008.2</a:t>
            </a:r>
          </a:p>
          <a:p>
            <a:pPr lvl="2" eaLnBrk="1" hangingPunct="1">
              <a:spcBef>
                <a:spcPts val="0"/>
              </a:spcBef>
              <a:buNone/>
            </a:pPr>
            <a:r>
              <a:rPr lang="en-US" smtClean="0"/>
              <a:t>RDBLink</a:t>
            </a:r>
          </a:p>
          <a:p>
            <a:pPr lvl="2" eaLnBrk="1" hangingPunct="1">
              <a:spcBef>
                <a:spcPts val="0"/>
              </a:spcBef>
              <a:buNone/>
            </a:pPr>
            <a:r>
              <a:rPr lang="en-US" smtClean="0"/>
              <a:t>RoomSchedule</a:t>
            </a:r>
            <a:endParaRPr lang="en-GB" sz="2800" smtClean="0"/>
          </a:p>
        </p:txBody>
      </p:sp>
      <p:sp>
        <p:nvSpPr>
          <p:cNvPr id="109572" name="Text Box 5"/>
          <p:cNvSpPr txBox="1">
            <a:spLocks noChangeArrowheads="1"/>
          </p:cNvSpPr>
          <p:nvPr/>
        </p:nvSpPr>
        <p:spPr bwMode="auto">
          <a:xfrm>
            <a:off x="6912259" y="2950655"/>
            <a:ext cx="4097609" cy="3516836"/>
          </a:xfrm>
          <a:prstGeom prst="rect">
            <a:avLst/>
          </a:prstGeom>
          <a:noFill/>
          <a:ln w="9525">
            <a:noFill/>
            <a:miter lim="800000"/>
            <a:headEnd/>
            <a:tailEnd/>
          </a:ln>
        </p:spPr>
        <p:txBody>
          <a:bodyPr lIns="130022" tIns="65012" rIns="130022" bIns="65012">
            <a:spAutoFit/>
          </a:bodyPr>
          <a:lstStyle/>
          <a:p>
            <a:pPr>
              <a:buClr>
                <a:schemeClr val="accent1"/>
              </a:buClr>
            </a:pPr>
            <a:r>
              <a:rPr lang="en-US" sz="2000"/>
              <a:t>ProjectInfo</a:t>
            </a:r>
          </a:p>
          <a:p>
            <a:pPr>
              <a:buClr>
                <a:schemeClr val="accent1"/>
              </a:buClr>
            </a:pPr>
            <a:r>
              <a:rPr lang="en-US" sz="2000"/>
              <a:t>ProjectUnit</a:t>
            </a:r>
          </a:p>
          <a:p>
            <a:pPr>
              <a:buClr>
                <a:schemeClr val="accent1"/>
              </a:buClr>
            </a:pPr>
            <a:r>
              <a:rPr lang="en-US" sz="2000"/>
              <a:t>ShaftHolePuncher</a:t>
            </a:r>
          </a:p>
          <a:p>
            <a:pPr>
              <a:buClr>
                <a:schemeClr val="accent1"/>
              </a:buClr>
            </a:pPr>
            <a:r>
              <a:rPr lang="en-US" sz="2000"/>
              <a:t>SpotDimension</a:t>
            </a:r>
          </a:p>
          <a:p>
            <a:pPr>
              <a:buClr>
                <a:schemeClr val="accent1"/>
              </a:buClr>
            </a:pPr>
            <a:r>
              <a:rPr lang="en-US" sz="2000"/>
              <a:t>TagBeam</a:t>
            </a:r>
          </a:p>
          <a:p>
            <a:pPr>
              <a:buClr>
                <a:schemeClr val="accent1"/>
              </a:buClr>
            </a:pPr>
            <a:r>
              <a:rPr lang="en-US" sz="2000"/>
              <a:t>TestFloorThickness</a:t>
            </a:r>
          </a:p>
          <a:p>
            <a:pPr>
              <a:buClr>
                <a:schemeClr val="accent1"/>
              </a:buClr>
            </a:pPr>
            <a:r>
              <a:rPr lang="en-US" sz="2000"/>
              <a:t>TestWallThickness</a:t>
            </a:r>
          </a:p>
          <a:p>
            <a:pPr>
              <a:buClr>
                <a:schemeClr val="accent1"/>
              </a:buClr>
            </a:pPr>
            <a:r>
              <a:rPr lang="en-US" sz="2000"/>
              <a:t>Toolbar</a:t>
            </a:r>
          </a:p>
          <a:p>
            <a:pPr>
              <a:buClr>
                <a:schemeClr val="accent1"/>
              </a:buClr>
            </a:pPr>
            <a:r>
              <a:rPr lang="en-US" sz="2000"/>
              <a:t>TransactionControl</a:t>
            </a:r>
          </a:p>
          <a:p>
            <a:pPr>
              <a:buClr>
                <a:schemeClr val="accent1"/>
              </a:buClr>
            </a:pPr>
            <a:r>
              <a:rPr lang="en-US" sz="2000"/>
              <a:t>ViewPrinter</a:t>
            </a:r>
          </a:p>
          <a:p>
            <a:pPr>
              <a:buClr>
                <a:schemeClr val="accent1"/>
              </a:buClr>
            </a:pPr>
            <a:r>
              <a:rPr lang="en-US" sz="2000"/>
              <a:t>VisibilityControl</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85775" y="363538"/>
            <a:ext cx="11761788" cy="857249"/>
          </a:xfrm>
        </p:spPr>
        <p:txBody>
          <a:bodyPr/>
          <a:lstStyle/>
          <a:p>
            <a:pPr eaLnBrk="1" hangingPunct="1"/>
            <a:r>
              <a:rPr lang="en-US" altLang="zh-CN" smtClean="0">
                <a:ea typeface="SimSun" pitchFamily="2" charset="-122"/>
              </a:rPr>
              <a:t>Revit 2009 SDK Samples</a:t>
            </a:r>
          </a:p>
        </p:txBody>
      </p:sp>
      <p:sp>
        <p:nvSpPr>
          <p:cNvPr id="142339" name="Rectangle 3"/>
          <p:cNvSpPr>
            <a:spLocks noGrp="1" noChangeArrowheads="1"/>
          </p:cNvSpPr>
          <p:nvPr>
            <p:ph type="body" idx="1"/>
          </p:nvPr>
        </p:nvSpPr>
        <p:spPr>
          <a:xfrm>
            <a:off x="531003" y="1565972"/>
            <a:ext cx="5669772" cy="6512815"/>
          </a:xfrm>
        </p:spPr>
        <p:txBody>
          <a:bodyPr/>
          <a:lstStyle/>
          <a:p>
            <a:pPr>
              <a:spcBef>
                <a:spcPts val="0"/>
              </a:spcBef>
            </a:pPr>
            <a:r>
              <a:rPr lang="en-GB" smtClean="0"/>
              <a:t>All</a:t>
            </a:r>
          </a:p>
          <a:p>
            <a:pPr marL="722313" lvl="1" indent="-361950">
              <a:spcBef>
                <a:spcPts val="0"/>
              </a:spcBef>
            </a:pPr>
            <a:r>
              <a:rPr lang="en-US" smtClean="0"/>
              <a:t>CurtainSystem</a:t>
            </a:r>
            <a:endParaRPr lang="en-GB" smtClean="0"/>
          </a:p>
          <a:p>
            <a:pPr marL="722313" lvl="1" indent="-361950">
              <a:spcBef>
                <a:spcPts val="0"/>
              </a:spcBef>
            </a:pPr>
            <a:r>
              <a:rPr lang="en-GB" smtClean="0"/>
              <a:t>ElementsBatchCreation</a:t>
            </a:r>
          </a:p>
          <a:p>
            <a:pPr marL="722313" lvl="1" indent="-361950">
              <a:spcBef>
                <a:spcPts val="0"/>
              </a:spcBef>
            </a:pPr>
            <a:r>
              <a:rPr lang="en-GB" smtClean="0"/>
              <a:t>ElementsFilter</a:t>
            </a:r>
          </a:p>
          <a:p>
            <a:pPr marL="722313" lvl="1" indent="-361950">
              <a:spcBef>
                <a:spcPts val="0"/>
              </a:spcBef>
            </a:pPr>
            <a:r>
              <a:rPr lang="en-GB" smtClean="0"/>
              <a:t>GridCreation</a:t>
            </a:r>
          </a:p>
          <a:p>
            <a:pPr marL="722313" lvl="1" indent="-361950">
              <a:spcBef>
                <a:spcPts val="0"/>
              </a:spcBef>
            </a:pPr>
            <a:r>
              <a:rPr lang="en-GB" smtClean="0"/>
              <a:t>ImportExport</a:t>
            </a:r>
          </a:p>
          <a:p>
            <a:pPr marL="722313" lvl="1" indent="-361950">
              <a:spcBef>
                <a:spcPts val="0"/>
              </a:spcBef>
            </a:pPr>
            <a:r>
              <a:rPr lang="en-US" smtClean="0"/>
              <a:t>NewRoof</a:t>
            </a:r>
            <a:endParaRPr lang="en-GB" smtClean="0"/>
          </a:p>
          <a:p>
            <a:pPr marL="722313" lvl="1" indent="-361950">
              <a:spcBef>
                <a:spcPts val="0"/>
              </a:spcBef>
            </a:pPr>
            <a:r>
              <a:rPr lang="en-GB" smtClean="0"/>
              <a:t>PlaceFamilyInstanceByFace</a:t>
            </a:r>
          </a:p>
          <a:p>
            <a:pPr marL="722313" lvl="1" indent="-361950">
              <a:spcBef>
                <a:spcPts val="0"/>
              </a:spcBef>
            </a:pPr>
            <a:r>
              <a:rPr lang="en-US" smtClean="0"/>
              <a:t>RvtSamples</a:t>
            </a:r>
          </a:p>
          <a:p>
            <a:pPr marL="722313" lvl="1" indent="-361950">
              <a:spcBef>
                <a:spcPts val="0"/>
              </a:spcBef>
            </a:pPr>
            <a:r>
              <a:rPr lang="en-GB" smtClean="0"/>
              <a:t>SlabShapeEditing</a:t>
            </a:r>
          </a:p>
          <a:p>
            <a:pPr>
              <a:spcBef>
                <a:spcPts val="6000"/>
              </a:spcBef>
            </a:pPr>
            <a:r>
              <a:rPr lang="en-US" smtClean="0"/>
              <a:t>RAC and RME (2009.1)</a:t>
            </a:r>
            <a:endParaRPr lang="en-GB" smtClean="0"/>
          </a:p>
          <a:p>
            <a:pPr marL="722313" lvl="1" indent="-361950"/>
            <a:r>
              <a:rPr lang="en-US" smtClean="0"/>
              <a:t>RoofsRooms</a:t>
            </a:r>
            <a:endParaRPr lang="en-GB" smtClean="0"/>
          </a:p>
          <a:p>
            <a:pPr marL="722313" lvl="1" indent="-361950">
              <a:spcBef>
                <a:spcPts val="0"/>
              </a:spcBef>
            </a:pPr>
            <a:endParaRPr lang="en-GB" sz="2800" smtClean="0"/>
          </a:p>
        </p:txBody>
      </p:sp>
      <p:sp>
        <p:nvSpPr>
          <p:cNvPr id="5" name="TextBox 4"/>
          <p:cNvSpPr txBox="1"/>
          <p:nvPr/>
        </p:nvSpPr>
        <p:spPr>
          <a:xfrm>
            <a:off x="7127042" y="1552070"/>
            <a:ext cx="4483933" cy="4591000"/>
          </a:xfrm>
          <a:prstGeom prst="rect">
            <a:avLst/>
          </a:prstGeom>
          <a:noFill/>
        </p:spPr>
        <p:txBody>
          <a:bodyPr wrap="square" rtlCol="0">
            <a:spAutoFit/>
          </a:bodyPr>
          <a:lstStyle/>
          <a:p>
            <a:pPr>
              <a:spcBef>
                <a:spcPts val="1707"/>
              </a:spcBef>
            </a:pPr>
            <a:r>
              <a:rPr lang="en-GB" sz="3200" smtClean="0"/>
              <a:t>RAC</a:t>
            </a:r>
          </a:p>
          <a:p>
            <a:pPr marL="722313" lvl="1" indent="-361950">
              <a:spcBef>
                <a:spcPts val="0"/>
              </a:spcBef>
              <a:buFont typeface="Wingdings" pitchFamily="2" charset="2"/>
              <a:buChar char="§"/>
            </a:pPr>
            <a:r>
              <a:rPr lang="en-GB" sz="2400" smtClean="0"/>
              <a:t>CurtainWallGrid</a:t>
            </a:r>
          </a:p>
          <a:p>
            <a:pPr marL="722313" lvl="1" indent="-361950">
              <a:spcBef>
                <a:spcPts val="0"/>
              </a:spcBef>
              <a:buFont typeface="Wingdings" pitchFamily="2" charset="2"/>
              <a:buChar char="§"/>
            </a:pPr>
            <a:r>
              <a:rPr lang="en-GB" sz="2400" smtClean="0"/>
              <a:t>DoorSwing</a:t>
            </a:r>
          </a:p>
          <a:p>
            <a:pPr marL="722313" lvl="1" indent="-361950">
              <a:spcBef>
                <a:spcPts val="0"/>
              </a:spcBef>
              <a:buFont typeface="Wingdings" pitchFamily="2" charset="2"/>
              <a:buChar char="§"/>
            </a:pPr>
            <a:r>
              <a:rPr lang="en-GB" sz="2400" smtClean="0"/>
              <a:t>NewHostedSweep</a:t>
            </a:r>
          </a:p>
          <a:p>
            <a:pPr>
              <a:spcBef>
                <a:spcPts val="1707"/>
              </a:spcBef>
            </a:pPr>
            <a:r>
              <a:rPr lang="en-GB" sz="3200" smtClean="0"/>
              <a:t>RME</a:t>
            </a:r>
          </a:p>
          <a:p>
            <a:pPr marL="722313" lvl="1" indent="-361950">
              <a:spcBef>
                <a:spcPts val="0"/>
              </a:spcBef>
              <a:buFont typeface="Wingdings" pitchFamily="2" charset="2"/>
              <a:buChar char="§"/>
            </a:pPr>
            <a:r>
              <a:rPr lang="en-GB" sz="2400" smtClean="0"/>
              <a:t>AddSpaceAndZone</a:t>
            </a:r>
          </a:p>
          <a:p>
            <a:pPr marL="722313" lvl="1" indent="-361950">
              <a:spcBef>
                <a:spcPts val="0"/>
              </a:spcBef>
              <a:buFont typeface="Wingdings" pitchFamily="2" charset="2"/>
              <a:buChar char="§"/>
            </a:pPr>
            <a:r>
              <a:rPr lang="en-GB" sz="2400" smtClean="0"/>
              <a:t>PowerCircuit</a:t>
            </a:r>
          </a:p>
          <a:p>
            <a:pPr>
              <a:spcBef>
                <a:spcPts val="1707"/>
              </a:spcBef>
            </a:pPr>
            <a:r>
              <a:rPr lang="en-GB" sz="3200" smtClean="0"/>
              <a:t>RST</a:t>
            </a:r>
          </a:p>
          <a:p>
            <a:pPr marL="722313" lvl="1" indent="-361950">
              <a:spcBef>
                <a:spcPts val="0"/>
              </a:spcBef>
              <a:buFont typeface="Wingdings" pitchFamily="2" charset="2"/>
              <a:buChar char="§"/>
            </a:pPr>
            <a:r>
              <a:rPr lang="en-GB" sz="2400" smtClean="0"/>
              <a:t>NewRebar</a:t>
            </a:r>
          </a:p>
          <a:p>
            <a:pPr marL="722313" lvl="1" indent="-361950">
              <a:spcBef>
                <a:spcPts val="0"/>
              </a:spcBef>
              <a:buFont typeface="Wingdings" pitchFamily="2" charset="2"/>
              <a:buChar char="§"/>
            </a:pPr>
            <a:r>
              <a:rPr lang="en-GB" sz="2400" smtClean="0"/>
              <a:t>Truss</a:t>
            </a:r>
            <a:endParaRPr lang="en-US" altLang="zh-CN" sz="240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600402"/>
          </a:xfrm>
        </p:spPr>
        <p:txBody>
          <a:bodyPr/>
          <a:lstStyle/>
          <a:p>
            <a:pPr eaLnBrk="1" hangingPunct="1"/>
            <a:r>
              <a:rPr lang="en-GB" smtClean="0"/>
              <a:t>Basic Revit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09575" y="363538"/>
            <a:ext cx="11945938" cy="1085849"/>
          </a:xfrm>
        </p:spPr>
        <p:txBody>
          <a:bodyPr/>
          <a:lstStyle/>
          <a:p>
            <a:pPr eaLnBrk="1" hangingPunct="1"/>
            <a:r>
              <a:rPr lang="en-US" altLang="zh-CN" smtClean="0">
                <a:ea typeface="SimSun" pitchFamily="2" charset="-122"/>
              </a:rPr>
              <a:t>Basic Samples</a:t>
            </a:r>
          </a:p>
        </p:txBody>
      </p:sp>
      <p:sp>
        <p:nvSpPr>
          <p:cNvPr id="7" name="Content Placeholder 6"/>
          <p:cNvSpPr>
            <a:spLocks noGrp="1"/>
          </p:cNvSpPr>
          <p:nvPr>
            <p:ph idx="1"/>
          </p:nvPr>
        </p:nvSpPr>
        <p:spPr>
          <a:xfrm>
            <a:off x="454035" y="2102681"/>
            <a:ext cx="12150559" cy="6794185"/>
          </a:xfrm>
        </p:spPr>
        <p:txBody>
          <a:bodyPr/>
          <a:lstStyle/>
          <a:p>
            <a:pPr marL="207676" lvl="1">
              <a:buNone/>
            </a:pPr>
            <a:r>
              <a:rPr lang="en-GB" sz="3600" smtClean="0"/>
              <a:t>Introductory</a:t>
            </a:r>
          </a:p>
          <a:p>
            <a:pPr marL="207676" lvl="1">
              <a:buNone/>
            </a:pPr>
            <a:r>
              <a:rPr lang="en-US" sz="3600" smtClean="0"/>
              <a:t>Pre-dating Revit 9.0</a:t>
            </a:r>
            <a:endParaRPr lang="en-GB" sz="3600" smtClean="0"/>
          </a:p>
          <a:p>
            <a:pPr marL="207676" lvl="1">
              <a:buNone/>
            </a:pPr>
            <a:r>
              <a:rPr lang="en-US" sz="3600" smtClean="0"/>
              <a:t>Good place to start looking at API</a:t>
            </a:r>
            <a:endParaRPr lang="en-GB" sz="3600" smtClean="0"/>
          </a:p>
          <a:p>
            <a:pPr marL="207676" lvl="1">
              <a:buNone/>
            </a:pPr>
            <a:r>
              <a:rPr lang="en-US" sz="3600" smtClean="0"/>
              <a:t>Comparable to Revit API Introduction labs</a:t>
            </a:r>
          </a:p>
          <a:p>
            <a:pPr marL="575172" lvl="1"/>
            <a:r>
              <a:rPr lang="en-US" smtClean="0"/>
              <a:t>Labs are more systematic</a:t>
            </a:r>
          </a:p>
          <a:p>
            <a:pPr marL="575172" lvl="1"/>
            <a:r>
              <a:rPr lang="en-US" smtClean="0"/>
              <a:t>Complete coverage</a:t>
            </a:r>
          </a:p>
          <a:p>
            <a:pPr marL="207676" lvl="1">
              <a:buNone/>
            </a:pPr>
            <a:r>
              <a:rPr lang="en-US" sz="3600" smtClean="0"/>
              <a:t>Not much for element creation </a:t>
            </a:r>
          </a:p>
          <a:p>
            <a:pPr marL="548988" lvl="2"/>
            <a:r>
              <a:rPr lang="en-US" sz="2400" smtClean="0"/>
              <a:t>That became focus of later API releases</a:t>
            </a:r>
            <a:endParaRPr lang="en-GB" sz="240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09575" y="363538"/>
            <a:ext cx="11945938" cy="1162049"/>
          </a:xfrm>
        </p:spPr>
        <p:txBody>
          <a:bodyPr/>
          <a:lstStyle/>
          <a:p>
            <a:pPr eaLnBrk="1" hangingPunct="1"/>
            <a:r>
              <a:rPr lang="en-US" altLang="zh-CN" smtClean="0">
                <a:ea typeface="SimSun" pitchFamily="2" charset="-122"/>
              </a:rPr>
              <a:t>Interactive Element Selection</a:t>
            </a:r>
          </a:p>
        </p:txBody>
      </p:sp>
      <p:sp>
        <p:nvSpPr>
          <p:cNvPr id="7" name="Content Placeholder 6"/>
          <p:cNvSpPr>
            <a:spLocks noGrp="1"/>
          </p:cNvSpPr>
          <p:nvPr>
            <p:ph idx="1"/>
          </p:nvPr>
        </p:nvSpPr>
        <p:spPr/>
        <p:txBody>
          <a:bodyPr/>
          <a:lstStyle/>
          <a:p>
            <a:pPr marL="207676" lvl="1">
              <a:buNone/>
            </a:pPr>
            <a:r>
              <a:rPr lang="en-GB" sz="2800" smtClean="0"/>
              <a:t>In 2008, explicit interactive element selection functionality was added</a:t>
            </a:r>
          </a:p>
          <a:p>
            <a:pPr marL="207676" lvl="1">
              <a:buNone/>
            </a:pPr>
            <a:r>
              <a:rPr lang="en-GB" sz="2800" smtClean="0"/>
              <a:t>Current implicit selection set is passed to the command</a:t>
            </a:r>
          </a:p>
          <a:p>
            <a:pPr marL="207676" lvl="1">
              <a:buNone/>
            </a:pPr>
            <a:r>
              <a:rPr lang="en-GB" sz="2800" smtClean="0"/>
              <a:t>Selection set can be changed from the command</a:t>
            </a:r>
          </a:p>
          <a:p>
            <a:pPr marL="194133" lvl="1">
              <a:buSzPct val="100000"/>
              <a:buNone/>
            </a:pPr>
            <a:r>
              <a:rPr lang="en-GB" sz="2800" b="0" smtClean="0"/>
              <a:t>If error returned, error set is highlighted</a:t>
            </a:r>
          </a:p>
          <a:p>
            <a:pPr>
              <a:buNone/>
            </a:pPr>
            <a:r>
              <a:rPr lang="en-GB" sz="4000" smtClean="0">
                <a:solidFill>
                  <a:srgbClr val="FFC000"/>
                </a:solidFill>
              </a:rPr>
              <a:t>RevitCommands.Selection</a:t>
            </a:r>
            <a:endParaRPr lang="en-GB" sz="4000">
              <a:solidFill>
                <a:srgbClr val="FFC000"/>
              </a:solidFill>
            </a:endParaRPr>
          </a:p>
        </p:txBody>
      </p:sp>
      <p:sp>
        <p:nvSpPr>
          <p:cNvPr id="8" name="AutoShape 4"/>
          <p:cNvSpPr txBox="1">
            <a:spLocks noChangeArrowheads="1"/>
          </p:cNvSpPr>
          <p:nvPr/>
        </p:nvSpPr>
        <p:spPr bwMode="auto">
          <a:xfrm>
            <a:off x="701327" y="5353798"/>
            <a:ext cx="9820697" cy="340519"/>
          </a:xfrm>
          <a:prstGeom prst="roundRect">
            <a:avLst>
              <a:gd name="adj" fmla="val 16667"/>
            </a:avLst>
          </a:prstGeom>
          <a:solidFill>
            <a:schemeClr val="bg1">
              <a:lumMod val="75000"/>
              <a:alpha val="50000"/>
            </a:schemeClr>
          </a:solidFill>
          <a:ln w="9525">
            <a:solidFill>
              <a:schemeClr val="tx1"/>
            </a:solidFill>
            <a:round/>
            <a:headEnd/>
            <a:tailEnd/>
          </a:ln>
          <a:effectLst/>
        </p:spPr>
        <p:txBody>
          <a:bodyPr vert="horz" wrap="square" lIns="65012" tIns="0" rIns="65012" bIns="0" numCol="1" anchor="ctr" anchorCtr="0" compatLnSpc="1">
            <a:prstTxWarp prst="textNoShape">
              <a:avLst/>
            </a:prstTxWarp>
            <a:spAutoFit/>
          </a:bodyPr>
          <a:lstStyle/>
          <a:p>
            <a:pPr marL="379234" indent="-379234" defTabSz="489844" eaLnBrk="0" hangingPunct="0">
              <a:spcBef>
                <a:spcPct val="15000"/>
              </a:spcBef>
            </a:pPr>
            <a:r>
              <a:rPr lang="en-GB" sz="2000" b="1" kern="0" smtClean="0">
                <a:latin typeface="Courier New" pitchFamily="49" charset="0"/>
                <a:cs typeface="Courier New" pitchFamily="49" charset="0"/>
              </a:rPr>
              <a:t>ElementSet selSet = rvtApp.ActiveDocument.</a:t>
            </a:r>
            <a:r>
              <a:rPr lang="en-GB" sz="2000" b="1" kern="0" smtClean="0">
                <a:solidFill>
                  <a:srgbClr val="FFC000"/>
                </a:solidFill>
                <a:latin typeface="Courier New" pitchFamily="49" charset="0"/>
                <a:cs typeface="Courier New" pitchFamily="49" charset="0"/>
              </a:rPr>
              <a:t>Selection.Elements</a:t>
            </a:r>
            <a:r>
              <a:rPr lang="en-GB" sz="2000" b="1" kern="0" smtClean="0">
                <a:latin typeface="Courier New" pitchFamily="49" charset="0"/>
                <a:cs typeface="Courier New" pitchFamily="49" charset="0"/>
              </a:rPr>
              <a:t>;</a:t>
            </a:r>
            <a:endParaRPr lang="en-GB" sz="2000" b="1" kern="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Object Properties</a:t>
            </a:r>
          </a:p>
        </p:txBody>
      </p:sp>
      <p:sp>
        <p:nvSpPr>
          <p:cNvPr id="7" name="Content Placeholder 6"/>
          <p:cNvSpPr>
            <a:spLocks noGrp="1"/>
          </p:cNvSpPr>
          <p:nvPr>
            <p:ph idx="1"/>
          </p:nvPr>
        </p:nvSpPr>
        <p:spPr/>
        <p:txBody>
          <a:bodyPr/>
          <a:lstStyle/>
          <a:p>
            <a:pPr>
              <a:buNone/>
            </a:pPr>
            <a:r>
              <a:rPr lang="en-US" smtClean="0"/>
              <a:t>Generic properties provide access to</a:t>
            </a:r>
          </a:p>
          <a:p>
            <a:pPr lvl="1">
              <a:buNone/>
            </a:pPr>
            <a:r>
              <a:rPr lang="en-US" smtClean="0"/>
              <a:t>Type parameters</a:t>
            </a:r>
          </a:p>
          <a:p>
            <a:pPr lvl="1">
              <a:buNone/>
            </a:pPr>
            <a:r>
              <a:rPr lang="en-US" smtClean="0"/>
              <a:t>Instance parameters</a:t>
            </a:r>
          </a:p>
          <a:p>
            <a:pPr lvl="1">
              <a:buNone/>
            </a:pPr>
            <a:r>
              <a:rPr lang="en-US" smtClean="0"/>
              <a:t>Both include shared parameters (more later)</a:t>
            </a:r>
          </a:p>
          <a:p>
            <a:pPr>
              <a:buNone/>
            </a:pPr>
            <a:endParaRPr lang="en-US" smtClean="0"/>
          </a:p>
          <a:p>
            <a:pPr>
              <a:buNone/>
            </a:pPr>
            <a:r>
              <a:rPr lang="en-US" smtClean="0">
                <a:solidFill>
                  <a:srgbClr val="FFC000"/>
                </a:solidFill>
              </a:rPr>
              <a:t>RevitCommands.ElementData</a:t>
            </a:r>
            <a:endParaRPr lang="en-GB">
              <a:solidFill>
                <a:srgbClr val="FFC000"/>
              </a:solidFill>
            </a:endParaRPr>
          </a:p>
        </p:txBody>
      </p:sp>
      <p:sp>
        <p:nvSpPr>
          <p:cNvPr id="8" name="AutoShape 4"/>
          <p:cNvSpPr>
            <a:spLocks noChangeArrowheads="1"/>
          </p:cNvSpPr>
          <p:nvPr/>
        </p:nvSpPr>
        <p:spPr bwMode="auto">
          <a:xfrm>
            <a:off x="523107" y="5790921"/>
            <a:ext cx="10913870" cy="1507336"/>
          </a:xfrm>
          <a:prstGeom prst="roundRect">
            <a:avLst>
              <a:gd name="adj" fmla="val 16667"/>
            </a:avLst>
          </a:prstGeom>
          <a:solidFill>
            <a:srgbClr val="DDDDDD">
              <a:alpha val="50000"/>
            </a:srgbClr>
          </a:solidFill>
          <a:ln w="9525">
            <a:solidFill>
              <a:schemeClr val="tx1"/>
            </a:solidFill>
            <a:round/>
            <a:headEnd/>
            <a:tailEnd/>
          </a:ln>
          <a:effectLst/>
        </p:spPr>
        <p:txBody>
          <a:bodyPr wrap="square" lIns="65012" tIns="65012" rIns="65012" bIns="65012" anchor="ctr">
            <a:spAutoFit/>
          </a:bodyPr>
          <a:lstStyle/>
          <a:p>
            <a:pPr defTabSz="489844"/>
            <a:r>
              <a:rPr lang="en-GB" sz="2000" b="1">
                <a:latin typeface="Courier New" pitchFamily="49" charset="0"/>
                <a:cs typeface="Courier New" pitchFamily="49" charset="0"/>
              </a:rPr>
              <a:t>Dim instanceParams As Revit.ParameterSet = elem.</a:t>
            </a:r>
            <a:r>
              <a:rPr lang="en-GB" sz="2000" b="1">
                <a:solidFill>
                  <a:srgbClr val="FFC000"/>
                </a:solidFill>
                <a:latin typeface="Courier New" pitchFamily="49" charset="0"/>
                <a:cs typeface="Courier New" pitchFamily="49" charset="0"/>
              </a:rPr>
              <a:t>Parameters</a:t>
            </a:r>
          </a:p>
          <a:p>
            <a:pPr defTabSz="489844"/>
            <a:r>
              <a:rPr lang="en-GB" sz="2000" b="1">
                <a:latin typeface="Courier New" pitchFamily="49" charset="0"/>
                <a:cs typeface="Courier New" pitchFamily="49" charset="0"/>
              </a:rPr>
              <a:t>Dim typeParams As Revit.ParameterSet = elem.</a:t>
            </a:r>
            <a:r>
              <a:rPr lang="en-GB" sz="2000" b="1">
                <a:solidFill>
                  <a:srgbClr val="FFC000"/>
                </a:solidFill>
                <a:latin typeface="Courier New" pitchFamily="49" charset="0"/>
                <a:cs typeface="Courier New" pitchFamily="49" charset="0"/>
              </a:rPr>
              <a:t>ObjectType.Parameters</a:t>
            </a:r>
          </a:p>
          <a:p>
            <a:pPr defTabSz="489844"/>
            <a:r>
              <a:rPr lang="en-GB" sz="2000" b="1">
                <a:latin typeface="Courier New" pitchFamily="49" charset="0"/>
                <a:cs typeface="Courier New" pitchFamily="49" charset="0"/>
              </a:rPr>
              <a:t>Dim loc As Revit.Location = elem.</a:t>
            </a:r>
            <a:r>
              <a:rPr lang="en-GB" sz="2000" b="1">
                <a:solidFill>
                  <a:srgbClr val="FFC000"/>
                </a:solidFill>
                <a:latin typeface="Courier New" pitchFamily="49" charset="0"/>
                <a:cs typeface="Courier New" pitchFamily="49" charset="0"/>
              </a:rPr>
              <a:t>Location</a:t>
            </a:r>
          </a:p>
          <a:p>
            <a:pPr defTabSz="489844"/>
            <a:r>
              <a:rPr lang="en-GB" sz="2000" b="1">
                <a:latin typeface="Courier New" pitchFamily="49" charset="0"/>
                <a:cs typeface="Courier New" pitchFamily="49" charset="0"/>
              </a:rPr>
              <a:t>Dim geomElem As Revit.Geometry.Element = </a:t>
            </a:r>
            <a:r>
              <a:rPr lang="en-GB" sz="2000" b="1" smtClean="0">
                <a:latin typeface="Courier New" pitchFamily="49" charset="0"/>
                <a:cs typeface="Courier New" pitchFamily="49" charset="0"/>
              </a:rPr>
              <a:t>elem.</a:t>
            </a:r>
            <a:r>
              <a:rPr lang="en-GB" sz="2000" b="1" smtClean="0">
                <a:solidFill>
                  <a:srgbClr val="FFC000"/>
                </a:solidFill>
                <a:latin typeface="Courier New" pitchFamily="49" charset="0"/>
                <a:cs typeface="Courier New" pitchFamily="49" charset="0"/>
              </a:rPr>
              <a:t>Geometry</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Import and Export Data</a:t>
            </a:r>
          </a:p>
        </p:txBody>
      </p:sp>
      <p:sp>
        <p:nvSpPr>
          <p:cNvPr id="7" name="Content Placeholder 6"/>
          <p:cNvSpPr>
            <a:spLocks noGrp="1"/>
          </p:cNvSpPr>
          <p:nvPr>
            <p:ph idx="1"/>
          </p:nvPr>
        </p:nvSpPr>
        <p:spPr>
          <a:xfrm>
            <a:off x="593725" y="2146300"/>
            <a:ext cx="10255250" cy="4027487"/>
          </a:xfrm>
        </p:spPr>
        <p:txBody>
          <a:bodyPr/>
          <a:lstStyle/>
          <a:p>
            <a:pPr>
              <a:buNone/>
            </a:pPr>
            <a:r>
              <a:rPr lang="en-US" smtClean="0"/>
              <a:t>Export to file or other applications such as Excel</a:t>
            </a:r>
          </a:p>
          <a:p>
            <a:pPr>
              <a:buNone/>
            </a:pPr>
            <a:r>
              <a:rPr lang="en-US" smtClean="0"/>
              <a:t>Element and Type Properties</a:t>
            </a:r>
          </a:p>
          <a:p>
            <a:pPr>
              <a:buNone/>
            </a:pPr>
            <a:r>
              <a:rPr lang="en-US" smtClean="0"/>
              <a:t>Location and Geometry</a:t>
            </a:r>
          </a:p>
          <a:p>
            <a:pPr>
              <a:buNone/>
            </a:pPr>
            <a:r>
              <a:rPr lang="en-US" smtClean="0"/>
              <a:t>Samples</a:t>
            </a:r>
          </a:p>
          <a:p>
            <a:pPr lvl="1"/>
            <a:r>
              <a:rPr lang="en-US" smtClean="0"/>
              <a:t>Simplest: ArchSample</a:t>
            </a:r>
          </a:p>
          <a:p>
            <a:pPr lvl="1"/>
            <a:r>
              <a:rPr lang="en-US" smtClean="0"/>
              <a:t>Basic: FireRating, Revit Intro Labs 4</a:t>
            </a:r>
          </a:p>
          <a:p>
            <a:pPr lvl="1"/>
            <a:r>
              <a:rPr lang="en-US" smtClean="0"/>
              <a:t>Advanced: RDBLink</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Custom Data Addition</a:t>
            </a:r>
          </a:p>
        </p:txBody>
      </p:sp>
      <p:sp>
        <p:nvSpPr>
          <p:cNvPr id="7" name="Content Placeholder 6"/>
          <p:cNvSpPr>
            <a:spLocks noGrp="1"/>
          </p:cNvSpPr>
          <p:nvPr>
            <p:ph idx="1"/>
          </p:nvPr>
        </p:nvSpPr>
        <p:spPr>
          <a:xfrm>
            <a:off x="593725" y="2146300"/>
            <a:ext cx="9950450" cy="4484687"/>
          </a:xfrm>
        </p:spPr>
        <p:txBody>
          <a:bodyPr/>
          <a:lstStyle/>
          <a:p>
            <a:pPr>
              <a:buNone/>
            </a:pPr>
            <a:r>
              <a:rPr lang="en-US" smtClean="0"/>
              <a:t>Use shared parameter mechanism </a:t>
            </a:r>
          </a:p>
          <a:p>
            <a:pPr>
              <a:buNone/>
            </a:pPr>
            <a:r>
              <a:rPr lang="en-US" smtClean="0"/>
              <a:t>Add custom data, i.e. new parameters </a:t>
            </a:r>
          </a:p>
          <a:p>
            <a:pPr>
              <a:buNone/>
            </a:pPr>
            <a:r>
              <a:rPr lang="en-US" smtClean="0"/>
              <a:t>Add to new and existing elements and types</a:t>
            </a:r>
          </a:p>
          <a:p>
            <a:pPr>
              <a:buNone/>
            </a:pPr>
            <a:r>
              <a:rPr lang="en-US" smtClean="0"/>
              <a:t>Data can be hidden</a:t>
            </a:r>
          </a:p>
          <a:p>
            <a:pPr>
              <a:buNone/>
            </a:pPr>
            <a:r>
              <a:rPr lang="en-US" smtClean="0">
                <a:solidFill>
                  <a:srgbClr val="FFC000"/>
                </a:solidFill>
              </a:rPr>
              <a:t>FireRating</a:t>
            </a:r>
            <a:r>
              <a:rPr lang="en-US" smtClean="0"/>
              <a:t> (vb) and </a:t>
            </a:r>
            <a:r>
              <a:rPr lang="en-US" smtClean="0">
                <a:solidFill>
                  <a:srgbClr val="FFC000"/>
                </a:solidFill>
              </a:rPr>
              <a:t>Lab 4-3</a:t>
            </a:r>
            <a:r>
              <a:rPr lang="en-US" smtClean="0"/>
              <a:t> (cs + vb) commands </a:t>
            </a:r>
          </a:p>
          <a:p>
            <a:pPr lvl="1"/>
            <a:r>
              <a:rPr lang="en-US" smtClean="0"/>
              <a:t>Apply Parameter</a:t>
            </a:r>
          </a:p>
          <a:p>
            <a:pPr lvl="1">
              <a:spcBef>
                <a:spcPts val="0"/>
              </a:spcBef>
            </a:pPr>
            <a:r>
              <a:rPr lang="en-US" smtClean="0"/>
              <a:t>Export to Excel</a:t>
            </a:r>
          </a:p>
          <a:p>
            <a:pPr lvl="1">
              <a:spcBef>
                <a:spcPts val="0"/>
              </a:spcBef>
              <a:spcAft>
                <a:spcPts val="0"/>
              </a:spcAft>
            </a:pPr>
            <a:r>
              <a:rPr lang="en-US" smtClean="0"/>
              <a:t>Import from Excel</a:t>
            </a:r>
          </a:p>
        </p:txBody>
      </p:sp>
      <p:sp>
        <p:nvSpPr>
          <p:cNvPr id="8" name="AutoShape 4"/>
          <p:cNvSpPr>
            <a:spLocks noChangeArrowheads="1"/>
          </p:cNvSpPr>
          <p:nvPr/>
        </p:nvSpPr>
        <p:spPr bwMode="auto">
          <a:xfrm>
            <a:off x="664228" y="6988170"/>
            <a:ext cx="11845608" cy="1166817"/>
          </a:xfrm>
          <a:prstGeom prst="roundRect">
            <a:avLst>
              <a:gd name="adj" fmla="val 16667"/>
            </a:avLst>
          </a:prstGeom>
          <a:solidFill>
            <a:srgbClr val="DDDDDD">
              <a:alpha val="50000"/>
            </a:srgbClr>
          </a:solidFill>
          <a:ln w="9525">
            <a:solidFill>
              <a:schemeClr val="tx1"/>
            </a:solidFill>
            <a:round/>
            <a:headEnd/>
            <a:tailEnd/>
          </a:ln>
          <a:effectLst/>
        </p:spPr>
        <p:txBody>
          <a:bodyPr wrap="square" lIns="65012" tIns="65012" rIns="65012" bIns="65012" anchor="ctr">
            <a:spAutoFit/>
          </a:bodyPr>
          <a:lstStyle/>
          <a:p>
            <a:pPr defTabSz="489844"/>
            <a:r>
              <a:rPr lang="en-US" altLang="ja-JP" sz="2000" b="1" smtClean="0">
                <a:latin typeface="Courier New" pitchFamily="49" charset="0"/>
                <a:ea typeface="ＭＳ Ｐゴシック" pitchFamily="34" charset="-128"/>
                <a:cs typeface="Courier New" pitchFamily="49" charset="0"/>
              </a:rPr>
              <a:t>Revit.Parameters.Definition </a:t>
            </a:r>
            <a:r>
              <a:rPr lang="en-US" altLang="ja-JP" sz="2000" b="1">
                <a:latin typeface="Courier New" pitchFamily="49" charset="0"/>
                <a:ea typeface="ＭＳ Ｐゴシック" pitchFamily="34" charset="-128"/>
                <a:cs typeface="Courier New" pitchFamily="49" charset="0"/>
              </a:rPr>
              <a:t>= ... ‘ e.g</a:t>
            </a:r>
            <a:r>
              <a:rPr lang="en-US" altLang="ja-JP" sz="2000" b="1" smtClean="0">
                <a:latin typeface="Courier New" pitchFamily="49" charset="0"/>
                <a:ea typeface="ＭＳ Ｐゴシック" pitchFamily="34" charset="-128"/>
                <a:cs typeface="Courier New" pitchFamily="49" charset="0"/>
              </a:rPr>
              <a:t>. </a:t>
            </a:r>
            <a:r>
              <a:rPr lang="en-US" altLang="ja-JP" sz="2000" b="1">
                <a:latin typeface="Courier New" pitchFamily="49" charset="0"/>
                <a:ea typeface="ＭＳ Ｐゴシック" pitchFamily="34" charset="-128"/>
                <a:cs typeface="Courier New" pitchFamily="49" charset="0"/>
              </a:rPr>
              <a:t>Integer</a:t>
            </a:r>
          </a:p>
          <a:p>
            <a:pPr defTabSz="489844"/>
            <a:r>
              <a:rPr lang="en-US" altLang="ja-JP" sz="2000" b="1" smtClean="0">
                <a:latin typeface="Courier New" pitchFamily="49" charset="0"/>
                <a:ea typeface="ＭＳ Ｐゴシック" pitchFamily="34" charset="-128"/>
                <a:cs typeface="Courier New" pitchFamily="49" charset="0"/>
              </a:rPr>
              <a:t>Parameters.Binding </a:t>
            </a:r>
            <a:r>
              <a:rPr lang="en-US" altLang="ja-JP" sz="2000" b="1">
                <a:latin typeface="Courier New" pitchFamily="49" charset="0"/>
                <a:ea typeface="ＭＳ Ｐゴシック" pitchFamily="34" charset="-128"/>
                <a:cs typeface="Courier New" pitchFamily="49" charset="0"/>
              </a:rPr>
              <a:t>= </a:t>
            </a:r>
            <a:r>
              <a:rPr lang="en-US" altLang="ja-JP" sz="2000" b="1" smtClean="0">
                <a:latin typeface="Courier New" pitchFamily="49" charset="0"/>
                <a:ea typeface="ＭＳ Ｐゴシック" pitchFamily="34" charset="-128"/>
                <a:cs typeface="Courier New" pitchFamily="49" charset="0"/>
              </a:rPr>
              <a:t>app.</a:t>
            </a:r>
            <a:r>
              <a:rPr lang="en-US" altLang="ja-JP" sz="2000" b="1" smtClean="0">
                <a:solidFill>
                  <a:srgbClr val="FFC000"/>
                </a:solidFill>
                <a:latin typeface="Courier New" pitchFamily="49" charset="0"/>
                <a:ea typeface="ＭＳ Ｐゴシック" pitchFamily="34" charset="-128"/>
                <a:cs typeface="Courier New" pitchFamily="49" charset="0"/>
              </a:rPr>
              <a:t>Create.NewInstanceBinding</a:t>
            </a:r>
            <a:r>
              <a:rPr lang="en-US" altLang="ja-JP" sz="2000" b="1" smtClean="0">
                <a:latin typeface="Courier New" pitchFamily="49" charset="0"/>
                <a:ea typeface="ＭＳ Ｐゴシック" pitchFamily="34" charset="-128"/>
                <a:cs typeface="Courier New" pitchFamily="49" charset="0"/>
              </a:rPr>
              <a:t>(categorySet) ‘ e.g. Doors</a:t>
            </a:r>
            <a:endParaRPr lang="en-US" altLang="ja-JP" sz="2000" b="1">
              <a:latin typeface="Courier New" pitchFamily="49" charset="0"/>
              <a:ea typeface="ＭＳ Ｐゴシック" pitchFamily="34" charset="-128"/>
              <a:cs typeface="Courier New" pitchFamily="49" charset="0"/>
            </a:endParaRPr>
          </a:p>
          <a:p>
            <a:pPr defTabSz="489844"/>
            <a:r>
              <a:rPr lang="en-US" altLang="ja-JP" sz="2000" b="1" smtClean="0">
                <a:latin typeface="Courier New" pitchFamily="49" charset="0"/>
                <a:ea typeface="ＭＳ Ｐゴシック" pitchFamily="34" charset="-128"/>
                <a:cs typeface="Courier New" pitchFamily="49" charset="0"/>
              </a:rPr>
              <a:t>rvtApp.ActiveDocument.</a:t>
            </a:r>
            <a:r>
              <a:rPr lang="en-US" altLang="ja-JP" sz="2000" b="1" smtClean="0">
                <a:solidFill>
                  <a:srgbClr val="FFC000"/>
                </a:solidFill>
                <a:latin typeface="Courier New" pitchFamily="49" charset="0"/>
                <a:ea typeface="ＭＳ Ｐゴシック" pitchFamily="34" charset="-128"/>
                <a:cs typeface="Courier New" pitchFamily="49" charset="0"/>
              </a:rPr>
              <a:t>ParameterBindings.Insert</a:t>
            </a:r>
            <a:r>
              <a:rPr lang="en-US" altLang="ja-JP" sz="2000" b="1" smtClean="0">
                <a:latin typeface="Courier New" pitchFamily="49" charset="0"/>
                <a:ea typeface="ＭＳ Ｐゴシック" pitchFamily="34" charset="-128"/>
                <a:cs typeface="Courier New" pitchFamily="49" charset="0"/>
              </a:rPr>
              <a:t>(definition</a:t>
            </a:r>
            <a:r>
              <a:rPr lang="en-US" altLang="ja-JP" sz="2000" b="1">
                <a:latin typeface="Courier New" pitchFamily="49" charset="0"/>
                <a:ea typeface="ＭＳ Ｐゴシック" pitchFamily="34" charset="-128"/>
                <a:cs typeface="Courier New" pitchFamily="49" charset="0"/>
              </a:rPr>
              <a:t>, binding)</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43639" y="409902"/>
            <a:ext cx="5750875" cy="837006"/>
          </a:xfrm>
        </p:spPr>
        <p:txBody>
          <a:bodyPr/>
          <a:lstStyle/>
          <a:p>
            <a:pPr eaLnBrk="1" hangingPunct="1"/>
            <a:r>
              <a:rPr lang="en-GB" smtClean="0"/>
              <a:t>Agenda</a:t>
            </a:r>
          </a:p>
        </p:txBody>
      </p:sp>
      <p:sp>
        <p:nvSpPr>
          <p:cNvPr id="8195" name="Rectangle 3"/>
          <p:cNvSpPr>
            <a:spLocks noGrp="1" noChangeArrowheads="1"/>
          </p:cNvSpPr>
          <p:nvPr>
            <p:ph idx="1"/>
          </p:nvPr>
        </p:nvSpPr>
        <p:spPr>
          <a:xfrm>
            <a:off x="454036" y="1837087"/>
            <a:ext cx="11581278" cy="4251987"/>
          </a:xfrm>
        </p:spPr>
        <p:txBody>
          <a:bodyPr/>
          <a:lstStyle/>
          <a:p>
            <a:pPr eaLnBrk="1" hangingPunct="1">
              <a:spcBef>
                <a:spcPct val="10000"/>
              </a:spcBef>
              <a:buFontTx/>
              <a:buNone/>
            </a:pPr>
            <a:r>
              <a:rPr lang="en-US" smtClean="0"/>
              <a:t>Introduction</a:t>
            </a:r>
          </a:p>
          <a:p>
            <a:pPr lvl="1" eaLnBrk="1" hangingPunct="1">
              <a:spcBef>
                <a:spcPct val="10000"/>
              </a:spcBef>
              <a:buFontTx/>
              <a:buNone/>
            </a:pPr>
            <a:r>
              <a:rPr lang="en-US" sz="2400" smtClean="0"/>
              <a:t>Revit API history and SDK contents</a:t>
            </a:r>
          </a:p>
          <a:p>
            <a:pPr>
              <a:spcBef>
                <a:spcPct val="10000"/>
              </a:spcBef>
              <a:buNone/>
            </a:pPr>
            <a:r>
              <a:rPr lang="en-US" smtClean="0"/>
              <a:t>Important non-SDK samples</a:t>
            </a:r>
          </a:p>
          <a:p>
            <a:pPr lvl="1">
              <a:spcBef>
                <a:spcPct val="10000"/>
              </a:spcBef>
              <a:buNone/>
            </a:pPr>
            <a:r>
              <a:rPr lang="en-US" sz="2400" smtClean="0"/>
              <a:t>RvtMgdDbg, RME and RST, MidasLink</a:t>
            </a:r>
          </a:p>
          <a:p>
            <a:pPr eaLnBrk="1" hangingPunct="1">
              <a:spcBef>
                <a:spcPct val="10000"/>
              </a:spcBef>
              <a:buNone/>
            </a:pPr>
            <a:r>
              <a:rPr lang="en-US" smtClean="0"/>
              <a:t>Managing samples</a:t>
            </a:r>
          </a:p>
          <a:p>
            <a:pPr lvl="1" eaLnBrk="1" hangingPunct="1">
              <a:spcBef>
                <a:spcPct val="10000"/>
              </a:spcBef>
              <a:buNone/>
            </a:pPr>
            <a:r>
              <a:rPr lang="en-US" sz="2400" smtClean="0"/>
              <a:t>SDK readme, solution, spreadsheet, menu generator</a:t>
            </a:r>
          </a:p>
          <a:p>
            <a:pPr eaLnBrk="1" hangingPunct="1">
              <a:spcBef>
                <a:spcPct val="10000"/>
              </a:spcBef>
              <a:buFontTx/>
              <a:buNone/>
            </a:pPr>
            <a:r>
              <a:rPr lang="en-US" smtClean="0"/>
              <a:t>SDK Samples </a:t>
            </a:r>
          </a:p>
          <a:p>
            <a:pPr lvl="1">
              <a:spcBef>
                <a:spcPct val="10000"/>
              </a:spcBef>
              <a:buFontTx/>
              <a:buNone/>
            </a:pPr>
            <a:r>
              <a:rPr lang="en-US" sz="2400" smtClean="0"/>
              <a:t>Overview and details</a:t>
            </a:r>
            <a:endParaRPr lang="en-GB" sz="240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Element Modification</a:t>
            </a:r>
          </a:p>
        </p:txBody>
      </p:sp>
      <p:sp>
        <p:nvSpPr>
          <p:cNvPr id="7" name="Content Placeholder 6"/>
          <p:cNvSpPr>
            <a:spLocks noGrp="1"/>
          </p:cNvSpPr>
          <p:nvPr>
            <p:ph idx="1"/>
          </p:nvPr>
        </p:nvSpPr>
        <p:spPr/>
        <p:txBody>
          <a:bodyPr/>
          <a:lstStyle/>
          <a:p>
            <a:pPr>
              <a:buNone/>
            </a:pPr>
            <a:r>
              <a:rPr lang="en-US" smtClean="0"/>
              <a:t>Move and rotate elements</a:t>
            </a:r>
          </a:p>
          <a:p>
            <a:pPr>
              <a:buNone/>
            </a:pPr>
            <a:r>
              <a:rPr lang="en-US" smtClean="0"/>
              <a:t>Swap element types programmatically </a:t>
            </a:r>
          </a:p>
          <a:p>
            <a:pPr>
              <a:buNone/>
            </a:pPr>
            <a:r>
              <a:rPr lang="en-US" smtClean="0"/>
              <a:t>Groups </a:t>
            </a:r>
          </a:p>
          <a:p>
            <a:pPr>
              <a:buNone/>
            </a:pPr>
            <a:r>
              <a:rPr lang="en-US" smtClean="0"/>
              <a:t>Generic property access</a:t>
            </a:r>
          </a:p>
          <a:p>
            <a:pPr>
              <a:buNone/>
            </a:pPr>
            <a:endParaRPr lang="en-US" smtClean="0"/>
          </a:p>
          <a:p>
            <a:pPr>
              <a:buNone/>
            </a:pPr>
            <a:r>
              <a:rPr lang="en-US" smtClean="0">
                <a:solidFill>
                  <a:srgbClr val="FFC000"/>
                </a:solidFill>
              </a:rPr>
              <a:t>Move Linear</a:t>
            </a:r>
            <a:r>
              <a:rPr lang="en-US" smtClean="0"/>
              <a:t> command</a:t>
            </a:r>
          </a:p>
          <a:p>
            <a:pPr>
              <a:buNone/>
            </a:pPr>
            <a:r>
              <a:rPr lang="en-US" smtClean="0">
                <a:solidFill>
                  <a:srgbClr val="FFC000"/>
                </a:solidFill>
              </a:rPr>
              <a:t>Type Selector</a:t>
            </a:r>
            <a:r>
              <a:rPr lang="en-US" smtClean="0"/>
              <a:t> command</a:t>
            </a:r>
          </a:p>
          <a:p>
            <a:pPr>
              <a:buNone/>
            </a:pPr>
            <a:r>
              <a:rPr lang="en-US" smtClean="0">
                <a:solidFill>
                  <a:srgbClr val="FFC000"/>
                </a:solidFill>
              </a:rPr>
              <a:t>FireRating</a:t>
            </a:r>
            <a:r>
              <a:rPr lang="en-US" smtClean="0"/>
              <a:t> shows parameter editing</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Load Families and Types</a:t>
            </a:r>
          </a:p>
        </p:txBody>
      </p:sp>
      <p:sp>
        <p:nvSpPr>
          <p:cNvPr id="7" name="Content Placeholder 6"/>
          <p:cNvSpPr>
            <a:spLocks noGrp="1"/>
          </p:cNvSpPr>
          <p:nvPr>
            <p:ph idx="1"/>
          </p:nvPr>
        </p:nvSpPr>
        <p:spPr/>
        <p:txBody>
          <a:bodyPr/>
          <a:lstStyle/>
          <a:p>
            <a:pPr>
              <a:buNone/>
            </a:pPr>
            <a:r>
              <a:rPr lang="en-US" smtClean="0"/>
              <a:t>Load whole family</a:t>
            </a:r>
          </a:p>
          <a:p>
            <a:pPr>
              <a:buNone/>
            </a:pPr>
            <a:r>
              <a:rPr lang="en-US" smtClean="0"/>
              <a:t>Load specific family symbol aka type</a:t>
            </a:r>
          </a:p>
          <a:p>
            <a:pPr>
              <a:buNone/>
            </a:pPr>
            <a:r>
              <a:rPr lang="en-US" smtClean="0"/>
              <a:t>Search for families and types loaded in doc</a:t>
            </a:r>
          </a:p>
          <a:p>
            <a:pPr>
              <a:buNone/>
            </a:pPr>
            <a:endParaRPr lang="en-US" smtClean="0"/>
          </a:p>
          <a:p>
            <a:pPr>
              <a:buNone/>
            </a:pPr>
            <a:r>
              <a:rPr lang="en-US" smtClean="0"/>
              <a:t>RevitCommands </a:t>
            </a:r>
            <a:r>
              <a:rPr lang="en-US" smtClean="0">
                <a:solidFill>
                  <a:srgbClr val="FFC000"/>
                </a:solidFill>
              </a:rPr>
              <a:t>Load Family</a:t>
            </a:r>
            <a:r>
              <a:rPr lang="en-US" smtClean="0"/>
              <a:t> and </a:t>
            </a:r>
            <a:br>
              <a:rPr lang="en-US" smtClean="0"/>
            </a:br>
            <a:r>
              <a:rPr lang="en-US" smtClean="0">
                <a:solidFill>
                  <a:srgbClr val="FFC000"/>
                </a:solidFill>
              </a:rPr>
              <a:t>Load Family Symbol</a:t>
            </a:r>
            <a:r>
              <a:rPr lang="en-US" smtClean="0"/>
              <a:t> commands</a:t>
            </a:r>
          </a:p>
        </p:txBody>
      </p:sp>
      <p:sp>
        <p:nvSpPr>
          <p:cNvPr id="6" name="AutoShape 4"/>
          <p:cNvSpPr>
            <a:spLocks noChangeArrowheads="1"/>
          </p:cNvSpPr>
          <p:nvPr/>
        </p:nvSpPr>
        <p:spPr bwMode="auto">
          <a:xfrm>
            <a:off x="584933" y="6399181"/>
            <a:ext cx="11445747" cy="928454"/>
          </a:xfrm>
          <a:prstGeom prst="roundRect">
            <a:avLst>
              <a:gd name="adj" fmla="val 16667"/>
            </a:avLst>
          </a:prstGeom>
          <a:solidFill>
            <a:srgbClr val="DDDDDD">
              <a:alpha val="50000"/>
            </a:srgbClr>
          </a:solidFill>
          <a:ln w="9525">
            <a:solidFill>
              <a:schemeClr val="tx1"/>
            </a:solidFill>
            <a:round/>
            <a:headEnd/>
            <a:tailEnd/>
          </a:ln>
          <a:effectLst/>
        </p:spPr>
        <p:txBody>
          <a:bodyPr lIns="65012" tIns="65012" rIns="65012" bIns="65012" anchor="ctr">
            <a:spAutoFit/>
          </a:bodyPr>
          <a:lstStyle/>
          <a:p>
            <a:pPr defTabSz="489844"/>
            <a:r>
              <a:rPr lang="en-GB" sz="2300" b="1">
                <a:latin typeface="Courier New" pitchFamily="49" charset="0"/>
                <a:cs typeface="Courier New" pitchFamily="49" charset="0"/>
              </a:rPr>
              <a:t>rvtApp.ActiveDocument.</a:t>
            </a:r>
            <a:r>
              <a:rPr lang="en-GB" sz="2300" b="1">
                <a:solidFill>
                  <a:srgbClr val="FFC000"/>
                </a:solidFill>
                <a:latin typeface="Courier New" pitchFamily="49" charset="0"/>
                <a:cs typeface="Courier New" pitchFamily="49" charset="0"/>
              </a:rPr>
              <a:t>LoadFamily</a:t>
            </a:r>
            <a:r>
              <a:rPr lang="en-GB" sz="2300" b="1">
                <a:latin typeface="Courier New" pitchFamily="49" charset="0"/>
                <a:cs typeface="Courier New" pitchFamily="49" charset="0"/>
              </a:rPr>
              <a:t>(fileName)</a:t>
            </a:r>
          </a:p>
          <a:p>
            <a:pPr defTabSz="489844"/>
            <a:r>
              <a:rPr lang="en-GB" sz="2300" b="1">
                <a:latin typeface="Courier New" pitchFamily="49" charset="0"/>
                <a:cs typeface="Courier New" pitchFamily="49" charset="0"/>
              </a:rPr>
              <a:t>rvtApp.ActiveDocument.</a:t>
            </a:r>
            <a:r>
              <a:rPr lang="en-GB" sz="2300" b="1">
                <a:solidFill>
                  <a:srgbClr val="FFC000"/>
                </a:solidFill>
                <a:latin typeface="Courier New" pitchFamily="49" charset="0"/>
                <a:cs typeface="Courier New" pitchFamily="49" charset="0"/>
              </a:rPr>
              <a:t>LoadFamilySymbol</a:t>
            </a:r>
            <a:r>
              <a:rPr lang="en-GB" sz="2300" b="1">
                <a:latin typeface="Courier New" pitchFamily="49" charset="0"/>
                <a:cs typeface="Courier New" pitchFamily="49" charset="0"/>
              </a:rPr>
              <a:t>(fileName, symbolName)</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09575" y="363538"/>
            <a:ext cx="11945938" cy="1009649"/>
          </a:xfrm>
        </p:spPr>
        <p:txBody>
          <a:bodyPr/>
          <a:lstStyle/>
          <a:p>
            <a:r>
              <a:rPr lang="en-US" altLang="ja-JP" smtClean="0">
                <a:ea typeface="ＭＳ Ｐゴシック" pitchFamily="34" charset="-128"/>
              </a:rPr>
              <a:t>Viewers</a:t>
            </a:r>
            <a:endParaRPr lang="en-US" altLang="ja-JP">
              <a:ea typeface="ＭＳ Ｐゴシック" pitchFamily="34" charset="-128"/>
            </a:endParaRPr>
          </a:p>
        </p:txBody>
      </p:sp>
      <p:sp>
        <p:nvSpPr>
          <p:cNvPr id="151555" name="Rectangle 3"/>
          <p:cNvSpPr>
            <a:spLocks noGrp="1" noChangeArrowheads="1"/>
          </p:cNvSpPr>
          <p:nvPr>
            <p:ph idx="1"/>
          </p:nvPr>
        </p:nvSpPr>
        <p:spPr>
          <a:xfrm>
            <a:off x="443640" y="1531179"/>
            <a:ext cx="6138135" cy="3053179"/>
          </a:xfrm>
          <a:noFill/>
          <a:ln/>
        </p:spPr>
        <p:txBody>
          <a:bodyPr/>
          <a:lstStyle/>
          <a:p>
            <a:pPr marL="324000">
              <a:spcBef>
                <a:spcPts val="600"/>
              </a:spcBef>
              <a:tabLst>
                <a:tab pos="5040000" algn="r"/>
              </a:tabLst>
            </a:pPr>
            <a:r>
              <a:rPr lang="en-GB" smtClean="0"/>
              <a:t>AnalyticalViewer	Rst</a:t>
            </a:r>
          </a:p>
          <a:p>
            <a:pPr marL="324000">
              <a:spcBef>
                <a:spcPts val="600"/>
              </a:spcBef>
              <a:tabLst>
                <a:tab pos="5040000" algn="r"/>
              </a:tabLst>
            </a:pPr>
            <a:r>
              <a:rPr lang="en-GB" smtClean="0"/>
              <a:t>ElementViewer	All</a:t>
            </a:r>
          </a:p>
          <a:p>
            <a:pPr marL="324000">
              <a:spcBef>
                <a:spcPts val="600"/>
              </a:spcBef>
              <a:tabLst>
                <a:tab pos="5040000" algn="r"/>
              </a:tabLst>
            </a:pPr>
            <a:r>
              <a:rPr lang="en-GB" smtClean="0"/>
              <a:t>RoomViewer	All</a:t>
            </a:r>
          </a:p>
          <a:p>
            <a:pPr marL="324000">
              <a:spcBef>
                <a:spcPts val="600"/>
              </a:spcBef>
              <a:tabLst>
                <a:tab pos="5040000" algn="r"/>
              </a:tabLst>
            </a:pPr>
            <a:r>
              <a:rPr lang="en-GB" smtClean="0"/>
              <a:t>RevitViewer	Utility</a:t>
            </a:r>
          </a:p>
          <a:p>
            <a:pPr marL="324000">
              <a:spcBef>
                <a:spcPts val="600"/>
              </a:spcBef>
              <a:tabLst>
                <a:tab pos="5040000" algn="r"/>
              </a:tabLst>
            </a:pPr>
            <a:r>
              <a:rPr lang="en-GB" smtClean="0"/>
              <a:t>ObjectViewer	All + Rst</a:t>
            </a:r>
          </a:p>
        </p:txBody>
      </p:sp>
      <p:pic>
        <p:nvPicPr>
          <p:cNvPr id="151556" name="Picture 4" descr="ana"/>
          <p:cNvPicPr>
            <a:picLocks noChangeAspect="1" noChangeArrowheads="1"/>
          </p:cNvPicPr>
          <p:nvPr/>
        </p:nvPicPr>
        <p:blipFill>
          <a:blip r:embed="rId3"/>
          <a:srcRect/>
          <a:stretch>
            <a:fillRect/>
          </a:stretch>
        </p:blipFill>
        <p:spPr bwMode="auto">
          <a:xfrm>
            <a:off x="1207394" y="4988083"/>
            <a:ext cx="5204460" cy="3593294"/>
          </a:xfrm>
          <a:prstGeom prst="rect">
            <a:avLst/>
          </a:prstGeom>
          <a:noFill/>
        </p:spPr>
      </p:pic>
      <p:pic>
        <p:nvPicPr>
          <p:cNvPr id="151557" name="Picture 5" descr="ele"/>
          <p:cNvPicPr>
            <a:picLocks noChangeAspect="1" noChangeArrowheads="1"/>
          </p:cNvPicPr>
          <p:nvPr/>
        </p:nvPicPr>
        <p:blipFill>
          <a:blip r:embed="rId4"/>
          <a:srcRect/>
          <a:stretch>
            <a:fillRect/>
          </a:stretch>
        </p:blipFill>
        <p:spPr bwMode="auto">
          <a:xfrm>
            <a:off x="6569421" y="4975447"/>
            <a:ext cx="5607652" cy="3631691"/>
          </a:xfrm>
          <a:prstGeom prst="rect">
            <a:avLst/>
          </a:prstGeom>
          <a:noFill/>
        </p:spPr>
      </p:pic>
      <p:sp>
        <p:nvSpPr>
          <p:cNvPr id="6" name="TextBox 5"/>
          <p:cNvSpPr txBox="1"/>
          <p:nvPr/>
        </p:nvSpPr>
        <p:spPr>
          <a:xfrm>
            <a:off x="7953375" y="2287587"/>
            <a:ext cx="3581400" cy="1292662"/>
          </a:xfrm>
          <a:prstGeom prst="rect">
            <a:avLst/>
          </a:prstGeom>
          <a:noFill/>
        </p:spPr>
        <p:txBody>
          <a:bodyPr wrap="square" rtlCol="0">
            <a:spAutoFit/>
          </a:bodyPr>
          <a:lstStyle/>
          <a:p>
            <a:r>
              <a:rPr lang="en-GB" smtClean="0"/>
              <a:t>Viewing elements</a:t>
            </a:r>
          </a:p>
          <a:p>
            <a:pPr lvl="1" indent="-288925">
              <a:buFont typeface="Wingdings" pitchFamily="2" charset="2"/>
              <a:buChar char="§"/>
            </a:pPr>
            <a:r>
              <a:rPr lang="en-GB" smtClean="0"/>
              <a:t>Analytical model</a:t>
            </a:r>
          </a:p>
          <a:p>
            <a:pPr lvl="1" indent="-288925">
              <a:buFont typeface="Wingdings" pitchFamily="2" charset="2"/>
              <a:buChar char="§"/>
            </a:pPr>
            <a:r>
              <a:rPr lang="en-GB" smtClean="0"/>
              <a:t>Physical model</a:t>
            </a:r>
            <a:endParaRPr lang="en-GB"/>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524202"/>
          </a:xfrm>
        </p:spPr>
        <p:txBody>
          <a:bodyPr/>
          <a:lstStyle/>
          <a:p>
            <a:pPr eaLnBrk="1" hangingPunct="1"/>
            <a:r>
              <a:rPr lang="en-GB" smtClean="0"/>
              <a:t>Revit 9.0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ja-JP">
                <a:ea typeface="ＭＳ Ｐゴシック" pitchFamily="34" charset="-128"/>
              </a:rPr>
              <a:t>Revit 9 API </a:t>
            </a:r>
            <a:r>
              <a:rPr lang="en-US" altLang="ja-JP" smtClean="0">
                <a:ea typeface="ＭＳ Ｐゴシック" pitchFamily="34" charset="-128"/>
              </a:rPr>
              <a:t>Features</a:t>
            </a:r>
            <a:endParaRPr lang="en-US" altLang="ja-JP" sz="3400">
              <a:solidFill>
                <a:srgbClr val="003366"/>
              </a:solidFill>
              <a:ea typeface="ＭＳ Ｐゴシック" pitchFamily="34" charset="-128"/>
            </a:endParaRPr>
          </a:p>
        </p:txBody>
      </p:sp>
      <p:sp>
        <p:nvSpPr>
          <p:cNvPr id="117764" name="Rectangle 4"/>
          <p:cNvSpPr>
            <a:spLocks noGrp="1" noChangeArrowheads="1"/>
          </p:cNvSpPr>
          <p:nvPr>
            <p:ph idx="1"/>
          </p:nvPr>
        </p:nvSpPr>
        <p:spPr>
          <a:noFill/>
          <a:ln/>
        </p:spPr>
        <p:txBody>
          <a:bodyPr/>
          <a:lstStyle/>
          <a:p>
            <a:r>
              <a:rPr lang="en-GB"/>
              <a:t>Significant API Features</a:t>
            </a:r>
          </a:p>
          <a:p>
            <a:pPr lvl="1"/>
            <a:r>
              <a:rPr lang="en-GB" smtClean="0"/>
              <a:t>Element </a:t>
            </a:r>
            <a:r>
              <a:rPr lang="en-GB"/>
              <a:t>Creation</a:t>
            </a:r>
          </a:p>
          <a:p>
            <a:pPr lvl="2"/>
            <a:r>
              <a:rPr lang="en-GB"/>
              <a:t>Extended list of </a:t>
            </a:r>
            <a:r>
              <a:rPr lang="en-GB" smtClean="0"/>
              <a:t>creatable elements</a:t>
            </a:r>
          </a:p>
          <a:p>
            <a:pPr lvl="2"/>
            <a:r>
              <a:rPr lang="en-GB" smtClean="0"/>
              <a:t>All family based elements</a:t>
            </a:r>
          </a:p>
          <a:p>
            <a:pPr lvl="2"/>
            <a:r>
              <a:rPr lang="en-GB" smtClean="0"/>
              <a:t>Wall, Floor, Level, Grid</a:t>
            </a:r>
          </a:p>
          <a:p>
            <a:pPr lvl="1"/>
            <a:r>
              <a:rPr lang="en-GB" smtClean="0"/>
              <a:t>Track </a:t>
            </a:r>
            <a:r>
              <a:rPr lang="en-GB"/>
              <a:t>Changes</a:t>
            </a:r>
          </a:p>
          <a:p>
            <a:pPr lvl="2"/>
            <a:r>
              <a:rPr lang="en-GB" smtClean="0"/>
              <a:t>Visually display changes </a:t>
            </a:r>
            <a:r>
              <a:rPr lang="en-GB"/>
              <a:t>performed by </a:t>
            </a:r>
            <a:r>
              <a:rPr lang="en-GB" smtClean="0"/>
              <a:t>the 3</a:t>
            </a:r>
            <a:r>
              <a:rPr lang="en-GB" baseline="30000" smtClean="0"/>
              <a:t>rd</a:t>
            </a:r>
            <a:r>
              <a:rPr lang="en-GB" smtClean="0"/>
              <a:t> party application</a:t>
            </a:r>
          </a:p>
          <a:p>
            <a:pPr lvl="2"/>
            <a:r>
              <a:rPr lang="en-GB" smtClean="0"/>
              <a:t>Let user </a:t>
            </a:r>
            <a:r>
              <a:rPr lang="en-GB"/>
              <a:t>accept or reject the </a:t>
            </a:r>
            <a:r>
              <a:rPr lang="en-GB" smtClean="0"/>
              <a:t>changes</a:t>
            </a:r>
            <a:endParaRPr lang="en-GB" sz="4000">
              <a:solidFill>
                <a:srgbClr val="FF3300"/>
              </a:solidFill>
            </a:endParaRPr>
          </a:p>
        </p:txBody>
      </p:sp>
      <p:pic>
        <p:nvPicPr>
          <p:cNvPr id="117766" name="Picture 6" descr="bottom_bar_bsd_1"/>
          <p:cNvPicPr>
            <a:picLocks noChangeAspect="1" noChangeArrowheads="1"/>
          </p:cNvPicPr>
          <p:nvPr/>
        </p:nvPicPr>
        <p:blipFill>
          <a:blip r:embed="rId3"/>
          <a:srcRect/>
          <a:stretch>
            <a:fillRect/>
          </a:stretch>
        </p:blipFill>
        <p:spPr bwMode="auto">
          <a:xfrm>
            <a:off x="602411" y="7489877"/>
            <a:ext cx="11357649" cy="1488359"/>
          </a:xfrm>
          <a:prstGeom prst="rect">
            <a:avLst/>
          </a:prstGeom>
          <a:noFill/>
          <a:ln w="9525">
            <a:solidFill>
              <a:schemeClr val="bg2"/>
            </a:solid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kern="1200" smtClean="0">
                <a:solidFill>
                  <a:schemeClr val="tx1"/>
                </a:solidFill>
                <a:ea typeface="ＭＳ Ｐゴシック"/>
                <a:cs typeface="+mn-cs"/>
              </a:rPr>
              <a:t>Revit 9 </a:t>
            </a:r>
            <a:r>
              <a:rPr lang="en-GB" kern="1200" smtClean="0">
                <a:solidFill>
                  <a:schemeClr val="tx1"/>
                </a:solidFill>
                <a:ea typeface="+mn-ea"/>
                <a:cs typeface="+mn-cs"/>
              </a:rPr>
              <a:t>New Objects</a:t>
            </a:r>
            <a:endParaRPr lang="en-GB" sz="3200"/>
          </a:p>
        </p:txBody>
      </p:sp>
      <p:sp>
        <p:nvSpPr>
          <p:cNvPr id="139267" name="Rectangle 3"/>
          <p:cNvSpPr>
            <a:spLocks noGrp="1" noChangeArrowheads="1"/>
          </p:cNvSpPr>
          <p:nvPr>
            <p:ph idx="1"/>
          </p:nvPr>
        </p:nvSpPr>
        <p:spPr>
          <a:xfrm>
            <a:off x="454036" y="1593002"/>
            <a:ext cx="5543287" cy="7154968"/>
          </a:xfrm>
          <a:noFill/>
          <a:ln/>
        </p:spPr>
        <p:txBody>
          <a:bodyPr/>
          <a:lstStyle/>
          <a:p>
            <a:pPr lvl="1" indent="-232508">
              <a:spcAft>
                <a:spcPct val="0"/>
              </a:spcAft>
            </a:pPr>
            <a:r>
              <a:rPr lang="en-GB" smtClean="0"/>
              <a:t>Elements</a:t>
            </a:r>
            <a:endParaRPr lang="en-GB"/>
          </a:p>
          <a:p>
            <a:pPr lvl="2" indent="-243794"/>
            <a:r>
              <a:rPr lang="en-GB" sz="2000"/>
              <a:t>AreaReinforcement</a:t>
            </a:r>
          </a:p>
          <a:p>
            <a:pPr lvl="2" indent="-243794"/>
            <a:r>
              <a:rPr lang="en-GB" sz="2000"/>
              <a:t>AreaReinforcementCurve</a:t>
            </a:r>
          </a:p>
          <a:p>
            <a:pPr lvl="2" indent="-243794"/>
            <a:r>
              <a:rPr lang="en-GB" sz="2000"/>
              <a:t>Dimension</a:t>
            </a:r>
          </a:p>
          <a:p>
            <a:pPr lvl="2" indent="-243794"/>
            <a:r>
              <a:rPr lang="en-GB" sz="2000"/>
              <a:t>LoadCaseArray/Iterator</a:t>
            </a:r>
          </a:p>
          <a:p>
            <a:pPr lvl="2" indent="-243794"/>
            <a:r>
              <a:rPr lang="en-GB" sz="2000"/>
              <a:t>LoadUsage</a:t>
            </a:r>
          </a:p>
          <a:p>
            <a:pPr lvl="2" indent="-243794"/>
            <a:r>
              <a:rPr lang="en-GB" sz="2000"/>
              <a:t>LoadUsageArray/Iterator</a:t>
            </a:r>
          </a:p>
          <a:p>
            <a:pPr lvl="2" indent="-243794"/>
            <a:r>
              <a:rPr lang="en-GB" sz="2000"/>
              <a:t>View</a:t>
            </a:r>
          </a:p>
          <a:p>
            <a:pPr lvl="2" indent="-243794"/>
            <a:r>
              <a:rPr lang="en-GB" sz="2000"/>
              <a:t>View3D</a:t>
            </a:r>
          </a:p>
          <a:p>
            <a:pPr lvl="2" indent="-243794"/>
            <a:r>
              <a:rPr lang="en-GB" sz="2000"/>
              <a:t>ViewDrafting</a:t>
            </a:r>
          </a:p>
          <a:p>
            <a:pPr lvl="2" indent="-243794"/>
            <a:r>
              <a:rPr lang="en-GB" sz="2000"/>
              <a:t>ViewSection</a:t>
            </a:r>
          </a:p>
          <a:p>
            <a:pPr lvl="2" indent="-243794"/>
            <a:r>
              <a:rPr lang="en-GB" sz="2000"/>
              <a:t>ViewSet/Iterator</a:t>
            </a:r>
          </a:p>
          <a:p>
            <a:pPr lvl="2" indent="-243794"/>
            <a:r>
              <a:rPr lang="en-GB" sz="2000"/>
              <a:t>ViewSheet</a:t>
            </a:r>
          </a:p>
          <a:p>
            <a:pPr lvl="1" indent="-232508">
              <a:spcBef>
                <a:spcPct val="50000"/>
              </a:spcBef>
              <a:spcAft>
                <a:spcPct val="0"/>
              </a:spcAft>
            </a:pPr>
            <a:r>
              <a:rPr lang="en-GB"/>
              <a:t>Symbols</a:t>
            </a:r>
          </a:p>
          <a:p>
            <a:pPr lvl="2" indent="-243794"/>
            <a:r>
              <a:rPr lang="en-GB" sz="2000"/>
              <a:t>AreaReinforcementType</a:t>
            </a:r>
          </a:p>
          <a:p>
            <a:pPr lvl="2" indent="-243794"/>
            <a:r>
              <a:rPr lang="en-GB" sz="2000"/>
              <a:t>DimensionType</a:t>
            </a:r>
          </a:p>
          <a:p>
            <a:pPr lvl="1" indent="-232508">
              <a:spcBef>
                <a:spcPct val="50000"/>
              </a:spcBef>
              <a:spcAft>
                <a:spcPct val="0"/>
              </a:spcAft>
            </a:pPr>
            <a:r>
              <a:rPr lang="en-GB"/>
              <a:t>Objects</a:t>
            </a:r>
          </a:p>
          <a:p>
            <a:pPr lvl="2" indent="-243794"/>
            <a:r>
              <a:rPr lang="en-GB" sz="2000"/>
              <a:t>ExternalCommandData</a:t>
            </a:r>
            <a:endParaRPr lang="en-GB" sz="2000">
              <a:solidFill>
                <a:srgbClr val="FF3300"/>
              </a:solidFill>
            </a:endParaRPr>
          </a:p>
        </p:txBody>
      </p:sp>
      <p:sp>
        <p:nvSpPr>
          <p:cNvPr id="139269" name="Rectangle 5"/>
          <p:cNvSpPr>
            <a:spLocks noChangeArrowheads="1"/>
          </p:cNvSpPr>
          <p:nvPr/>
        </p:nvSpPr>
        <p:spPr bwMode="auto">
          <a:xfrm>
            <a:off x="6912178" y="1584132"/>
            <a:ext cx="5489117" cy="5745656"/>
          </a:xfrm>
          <a:prstGeom prst="rect">
            <a:avLst/>
          </a:prstGeom>
          <a:noFill/>
          <a:ln w="9525">
            <a:noFill/>
            <a:miter lim="800000"/>
            <a:headEnd/>
            <a:tailEnd/>
          </a:ln>
          <a:effectLst/>
        </p:spPr>
        <p:txBody>
          <a:bodyPr lIns="0" tIns="0" rIns="0" bIns="0"/>
          <a:lstStyle/>
          <a:p>
            <a:pPr marL="487587" lvl="1" indent="-232508">
              <a:spcAft>
                <a:spcPct val="5000"/>
              </a:spcAft>
              <a:buFont typeface="Wingdings" pitchFamily="2" charset="2"/>
              <a:buChar char="§"/>
            </a:pPr>
            <a:r>
              <a:rPr lang="en-GB" sz="2400" smtClean="0"/>
              <a:t>Geometry</a:t>
            </a:r>
            <a:endParaRPr lang="en-GB" sz="2400"/>
          </a:p>
          <a:p>
            <a:pPr marL="1137701" lvl="2" indent="-243794">
              <a:spcAft>
                <a:spcPct val="5000"/>
              </a:spcAft>
              <a:buClr>
                <a:schemeClr val="tx1"/>
              </a:buClr>
              <a:buFont typeface="Wingdings" pitchFamily="2" charset="2"/>
              <a:buChar char="§"/>
            </a:pPr>
            <a:r>
              <a:rPr lang="en-GB" sz="2000"/>
              <a:t>BoundingBoxXYZ</a:t>
            </a:r>
          </a:p>
          <a:p>
            <a:pPr marL="1137701" lvl="2" indent="-243794">
              <a:spcAft>
                <a:spcPct val="5000"/>
              </a:spcAft>
              <a:buClr>
                <a:schemeClr val="tx1"/>
              </a:buClr>
              <a:buFont typeface="Wingdings" pitchFamily="2" charset="2"/>
              <a:buChar char="§"/>
            </a:pPr>
            <a:r>
              <a:rPr lang="en-GB" sz="2000"/>
              <a:t>ConicalFace</a:t>
            </a:r>
          </a:p>
          <a:p>
            <a:pPr marL="1137701" lvl="2" indent="-243794">
              <a:spcAft>
                <a:spcPct val="5000"/>
              </a:spcAft>
              <a:buClr>
                <a:schemeClr val="tx1"/>
              </a:buClr>
              <a:buFont typeface="Wingdings" pitchFamily="2" charset="2"/>
              <a:buChar char="§"/>
            </a:pPr>
            <a:r>
              <a:rPr lang="en-GB" sz="2000"/>
              <a:t>CylindricalFace</a:t>
            </a:r>
          </a:p>
          <a:p>
            <a:pPr marL="1137701" lvl="2" indent="-243794">
              <a:spcAft>
                <a:spcPct val="5000"/>
              </a:spcAft>
              <a:buClr>
                <a:schemeClr val="tx1"/>
              </a:buClr>
              <a:buFont typeface="Wingdings" pitchFamily="2" charset="2"/>
              <a:buChar char="§"/>
            </a:pPr>
            <a:r>
              <a:rPr lang="en-GB" sz="2000"/>
              <a:t>DoubleArray/Iterator</a:t>
            </a:r>
          </a:p>
          <a:p>
            <a:pPr marL="1137701" lvl="2" indent="-243794">
              <a:spcAft>
                <a:spcPct val="5000"/>
              </a:spcAft>
              <a:buClr>
                <a:schemeClr val="tx1"/>
              </a:buClr>
              <a:buFont typeface="Wingdings" pitchFamily="2" charset="2"/>
              <a:buChar char="§"/>
            </a:pPr>
            <a:r>
              <a:rPr lang="en-GB" sz="2000"/>
              <a:t>HermiteFace</a:t>
            </a:r>
          </a:p>
          <a:p>
            <a:pPr marL="1137701" lvl="2" indent="-243794">
              <a:spcAft>
                <a:spcPct val="5000"/>
              </a:spcAft>
              <a:buClr>
                <a:schemeClr val="tx1"/>
              </a:buClr>
              <a:buFont typeface="Wingdings" pitchFamily="2" charset="2"/>
              <a:buChar char="§"/>
            </a:pPr>
            <a:r>
              <a:rPr lang="en-GB" sz="2000"/>
              <a:t>PlanarFace</a:t>
            </a:r>
          </a:p>
          <a:p>
            <a:pPr marL="1137701" lvl="2" indent="-243794">
              <a:spcAft>
                <a:spcPct val="5000"/>
              </a:spcAft>
              <a:buClr>
                <a:schemeClr val="tx1"/>
              </a:buClr>
              <a:buFont typeface="Wingdings" pitchFamily="2" charset="2"/>
              <a:buChar char="§"/>
            </a:pPr>
            <a:r>
              <a:rPr lang="en-GB" sz="2000"/>
              <a:t>Reference</a:t>
            </a:r>
          </a:p>
          <a:p>
            <a:pPr marL="1137701" lvl="2" indent="-243794">
              <a:spcAft>
                <a:spcPct val="5000"/>
              </a:spcAft>
              <a:buClr>
                <a:schemeClr val="tx1"/>
              </a:buClr>
              <a:buFont typeface="Wingdings" pitchFamily="2" charset="2"/>
              <a:buChar char="§"/>
            </a:pPr>
            <a:r>
              <a:rPr lang="en-GB" sz="2000"/>
              <a:t>ReferenceArray/Iterator</a:t>
            </a:r>
          </a:p>
          <a:p>
            <a:pPr marL="1137701" lvl="2" indent="-243794">
              <a:spcAft>
                <a:spcPct val="5000"/>
              </a:spcAft>
              <a:buClr>
                <a:schemeClr val="tx1"/>
              </a:buClr>
              <a:buFont typeface="Wingdings" pitchFamily="2" charset="2"/>
              <a:buChar char="§"/>
            </a:pPr>
            <a:r>
              <a:rPr lang="en-GB" sz="2000"/>
              <a:t>RevolvedFace</a:t>
            </a:r>
          </a:p>
          <a:p>
            <a:pPr marL="1137701" lvl="2" indent="-243794">
              <a:spcAft>
                <a:spcPct val="5000"/>
              </a:spcAft>
              <a:buClr>
                <a:schemeClr val="tx1"/>
              </a:buClr>
              <a:buFont typeface="Wingdings" pitchFamily="2" charset="2"/>
              <a:buChar char="§"/>
            </a:pPr>
            <a:r>
              <a:rPr lang="en-GB" sz="2000"/>
              <a:t>RuledFace</a:t>
            </a:r>
          </a:p>
          <a:p>
            <a:pPr marL="487587" lvl="1" indent="-232508">
              <a:spcBef>
                <a:spcPct val="50000"/>
              </a:spcBef>
              <a:buFont typeface="Wingdings" pitchFamily="2" charset="2"/>
              <a:buChar char="§"/>
            </a:pPr>
            <a:r>
              <a:rPr lang="en-GB" sz="2400"/>
              <a:t>Structural</a:t>
            </a:r>
          </a:p>
          <a:p>
            <a:pPr marL="1137701" lvl="2" indent="-243794">
              <a:spcAft>
                <a:spcPct val="5000"/>
              </a:spcAft>
              <a:buClr>
                <a:schemeClr val="tx1"/>
              </a:buClr>
              <a:buFont typeface="Wingdings" pitchFamily="2" charset="2"/>
              <a:buChar char="§"/>
            </a:pPr>
            <a:r>
              <a:rPr lang="en-GB" sz="2000"/>
              <a:t>AnalyticalSupportData</a:t>
            </a:r>
          </a:p>
          <a:p>
            <a:pPr marL="1137701" lvl="2" indent="-243794">
              <a:spcAft>
                <a:spcPct val="5000"/>
              </a:spcAft>
              <a:buClr>
                <a:schemeClr val="tx1"/>
              </a:buClr>
              <a:buFont typeface="Wingdings" pitchFamily="2" charset="2"/>
              <a:buChar char="§"/>
            </a:pPr>
            <a:r>
              <a:rPr lang="en-GB" sz="2000"/>
              <a:t>AnalyticalSupportInfo</a:t>
            </a:r>
          </a:p>
          <a:p>
            <a:pPr marL="1137701" lvl="2" indent="-243794">
              <a:spcAft>
                <a:spcPct val="5000"/>
              </a:spcAft>
              <a:buClr>
                <a:schemeClr val="tx1"/>
              </a:buClr>
              <a:buFont typeface="Wingdings" pitchFamily="2" charset="2"/>
              <a:buChar char="§"/>
            </a:pPr>
            <a:r>
              <a:rPr lang="en-GB" sz="2000"/>
              <a:t>AnalyticalSupportInfoArray/Iterator</a:t>
            </a:r>
          </a:p>
          <a:p>
            <a:pPr marL="1137701" lvl="2" indent="-243794">
              <a:spcAft>
                <a:spcPct val="5000"/>
              </a:spcAft>
              <a:buClr>
                <a:schemeClr val="tx1"/>
              </a:buClr>
              <a:buFont typeface="Wingdings" pitchFamily="2" charset="2"/>
              <a:buChar char="§"/>
            </a:pPr>
            <a:r>
              <a:rPr lang="en-GB" sz="2000" smtClean="0"/>
              <a:t>BarDescription</a:t>
            </a:r>
            <a:endParaRPr lang="en-GB" b="1">
              <a:solidFill>
                <a:srgbClr val="FF3300"/>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41317" name="Rectangle 5"/>
          <p:cNvSpPr>
            <a:spLocks noGrp="1" noChangeArrowheads="1"/>
          </p:cNvSpPr>
          <p:nvPr>
            <p:ph type="title"/>
          </p:nvPr>
        </p:nvSpPr>
        <p:spPr>
          <a:noFill/>
          <a:ln/>
        </p:spPr>
        <p:txBody>
          <a:bodyPr/>
          <a:lstStyle/>
          <a:p>
            <a:r>
              <a:rPr lang="en-GB" smtClean="0"/>
              <a:t>New Creation Methods</a:t>
            </a:r>
            <a:endParaRPr lang="en-US" altLang="ja-JP" sz="3400">
              <a:solidFill>
                <a:srgbClr val="003366"/>
              </a:solidFill>
              <a:ea typeface="ＭＳ Ｐゴシック" pitchFamily="34" charset="-128"/>
            </a:endParaRPr>
          </a:p>
        </p:txBody>
      </p:sp>
      <p:sp>
        <p:nvSpPr>
          <p:cNvPr id="141315" name="Rectangle 3"/>
          <p:cNvSpPr>
            <a:spLocks noGrp="1" noChangeArrowheads="1"/>
          </p:cNvSpPr>
          <p:nvPr>
            <p:ph idx="1"/>
          </p:nvPr>
        </p:nvSpPr>
        <p:spPr>
          <a:xfrm>
            <a:off x="454036" y="1716573"/>
            <a:ext cx="8545343" cy="6896083"/>
          </a:xfrm>
          <a:noFill/>
          <a:ln/>
        </p:spPr>
        <p:txBody>
          <a:bodyPr/>
          <a:lstStyle/>
          <a:p>
            <a:pPr lvl="1">
              <a:spcBef>
                <a:spcPts val="0"/>
              </a:spcBef>
            </a:pPr>
            <a:r>
              <a:rPr lang="en-GB" sz="2800" smtClean="0"/>
              <a:t>AreaReinforcement</a:t>
            </a:r>
            <a:endParaRPr lang="en-GB" sz="2800"/>
          </a:p>
          <a:p>
            <a:pPr lvl="1">
              <a:spcBef>
                <a:spcPts val="0"/>
              </a:spcBef>
            </a:pPr>
            <a:r>
              <a:rPr lang="en-GB" sz="2800"/>
              <a:t>Dimension</a:t>
            </a:r>
          </a:p>
          <a:p>
            <a:pPr lvl="1">
              <a:spcBef>
                <a:spcPts val="0"/>
              </a:spcBef>
            </a:pPr>
            <a:r>
              <a:rPr lang="en-GB" sz="2800"/>
              <a:t>Structural </a:t>
            </a:r>
            <a:r>
              <a:rPr lang="en-GB" sz="2800" smtClean="0"/>
              <a:t>family instances</a:t>
            </a:r>
            <a:endParaRPr lang="en-GB" sz="2800"/>
          </a:p>
          <a:p>
            <a:pPr lvl="1">
              <a:spcBef>
                <a:spcPts val="0"/>
              </a:spcBef>
            </a:pPr>
            <a:r>
              <a:rPr lang="en-GB" sz="2800"/>
              <a:t>Floor</a:t>
            </a:r>
          </a:p>
          <a:p>
            <a:pPr lvl="1">
              <a:spcBef>
                <a:spcPts val="0"/>
              </a:spcBef>
            </a:pPr>
            <a:r>
              <a:rPr lang="en-GB" sz="2800"/>
              <a:t>Grid</a:t>
            </a:r>
          </a:p>
          <a:p>
            <a:pPr lvl="1">
              <a:spcBef>
                <a:spcPts val="0"/>
              </a:spcBef>
            </a:pPr>
            <a:r>
              <a:rPr lang="en-GB" sz="2800"/>
              <a:t>Level</a:t>
            </a:r>
          </a:p>
          <a:p>
            <a:pPr lvl="1">
              <a:spcBef>
                <a:spcPts val="0"/>
              </a:spcBef>
            </a:pPr>
            <a:r>
              <a:rPr lang="en-GB" sz="2800"/>
              <a:t>LoadCase</a:t>
            </a:r>
          </a:p>
          <a:p>
            <a:pPr lvl="1">
              <a:spcBef>
                <a:spcPts val="0"/>
              </a:spcBef>
            </a:pPr>
            <a:r>
              <a:rPr lang="en-GB" sz="2800"/>
              <a:t>LoadCombination</a:t>
            </a:r>
          </a:p>
          <a:p>
            <a:pPr lvl="1">
              <a:spcBef>
                <a:spcPts val="0"/>
              </a:spcBef>
            </a:pPr>
            <a:r>
              <a:rPr lang="en-GB" sz="2800" smtClean="0"/>
              <a:t>LoadNature</a:t>
            </a:r>
          </a:p>
          <a:p>
            <a:pPr lvl="1">
              <a:spcBef>
                <a:spcPts val="0"/>
              </a:spcBef>
            </a:pPr>
            <a:r>
              <a:rPr lang="en-GB" sz="2800" smtClean="0"/>
              <a:t>LoadUsage </a:t>
            </a:r>
          </a:p>
          <a:p>
            <a:pPr lvl="1">
              <a:spcBef>
                <a:spcPts val="0"/>
              </a:spcBef>
            </a:pPr>
            <a:r>
              <a:rPr lang="en-GB" sz="2800" smtClean="0"/>
              <a:t>View3D</a:t>
            </a:r>
            <a:endParaRPr lang="en-GB" sz="2800"/>
          </a:p>
          <a:p>
            <a:pPr lvl="1">
              <a:spcBef>
                <a:spcPts val="0"/>
              </a:spcBef>
            </a:pPr>
            <a:r>
              <a:rPr lang="en-GB" sz="2800"/>
              <a:t>ViewDrafting</a:t>
            </a:r>
          </a:p>
          <a:p>
            <a:pPr lvl="1">
              <a:spcBef>
                <a:spcPts val="0"/>
              </a:spcBef>
            </a:pPr>
            <a:r>
              <a:rPr lang="en-GB" sz="2800"/>
              <a:t>ViewSection</a:t>
            </a:r>
          </a:p>
          <a:p>
            <a:pPr lvl="1">
              <a:spcBef>
                <a:spcPts val="0"/>
              </a:spcBef>
            </a:pPr>
            <a:r>
              <a:rPr lang="en-GB" sz="2800"/>
              <a:t>ViewSheet</a:t>
            </a:r>
          </a:p>
          <a:p>
            <a:pPr lvl="1">
              <a:spcBef>
                <a:spcPts val="0"/>
              </a:spcBef>
            </a:pPr>
            <a:r>
              <a:rPr lang="en-GB" sz="2800" smtClean="0"/>
              <a:t>Wall</a:t>
            </a:r>
            <a:endParaRPr lang="en-GB" sz="2800">
              <a:solidFill>
                <a:srgbClr val="FF3300"/>
              </a:solidFil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ja-JP" smtClean="0">
                <a:ea typeface="ＭＳ Ｐゴシック" pitchFamily="34" charset="-128"/>
              </a:rPr>
              <a:t>Sheets </a:t>
            </a:r>
            <a:r>
              <a:rPr lang="en-US" altLang="ja-JP">
                <a:ea typeface="ＭＳ Ｐゴシック" pitchFamily="34" charset="-128"/>
              </a:rPr>
              <a:t>and Views</a:t>
            </a:r>
          </a:p>
        </p:txBody>
      </p:sp>
      <p:sp>
        <p:nvSpPr>
          <p:cNvPr id="119812" name="Rectangle 4"/>
          <p:cNvSpPr>
            <a:spLocks noGrp="1" noChangeArrowheads="1"/>
          </p:cNvSpPr>
          <p:nvPr>
            <p:ph idx="1"/>
          </p:nvPr>
        </p:nvSpPr>
        <p:spPr>
          <a:xfrm>
            <a:off x="454036" y="1707257"/>
            <a:ext cx="11581278" cy="2605244"/>
          </a:xfrm>
          <a:noFill/>
          <a:ln/>
        </p:spPr>
        <p:txBody>
          <a:bodyPr/>
          <a:lstStyle/>
          <a:p>
            <a:pPr>
              <a:buNone/>
            </a:pPr>
            <a:r>
              <a:rPr lang="en-GB">
                <a:hlinkClick r:id="rId3" action="ppaction://hlinkfile"/>
              </a:rPr>
              <a:t>AllViews</a:t>
            </a:r>
            <a:r>
              <a:rPr lang="en-GB"/>
              <a:t> </a:t>
            </a:r>
            <a:r>
              <a:rPr lang="en-GB" b="0"/>
              <a:t>– </a:t>
            </a:r>
            <a:r>
              <a:rPr lang="en-GB" b="0" smtClean="0"/>
              <a:t>A</a:t>
            </a:r>
            <a:r>
              <a:rPr lang="en-GB" smtClean="0"/>
              <a:t>ll</a:t>
            </a:r>
            <a:endParaRPr lang="en-GB"/>
          </a:p>
          <a:p>
            <a:pPr lvl="1"/>
            <a:r>
              <a:rPr lang="en-GB" smtClean="0"/>
              <a:t>Find </a:t>
            </a:r>
            <a:r>
              <a:rPr lang="en-GB"/>
              <a:t>all </a:t>
            </a:r>
            <a:r>
              <a:rPr lang="en-GB" smtClean="0"/>
              <a:t>views </a:t>
            </a:r>
            <a:r>
              <a:rPr lang="en-GB"/>
              <a:t>in </a:t>
            </a:r>
            <a:r>
              <a:rPr lang="en-GB" smtClean="0"/>
              <a:t>project </a:t>
            </a:r>
            <a:r>
              <a:rPr lang="en-GB"/>
              <a:t>and </a:t>
            </a:r>
            <a:r>
              <a:rPr lang="en-GB" smtClean="0"/>
              <a:t>display </a:t>
            </a:r>
            <a:r>
              <a:rPr lang="en-GB"/>
              <a:t>in </a:t>
            </a:r>
            <a:r>
              <a:rPr lang="en-GB" smtClean="0"/>
              <a:t>tree view</a:t>
            </a:r>
            <a:endParaRPr lang="en-GB"/>
          </a:p>
          <a:p>
            <a:pPr lvl="1"/>
            <a:r>
              <a:rPr lang="en-GB" smtClean="0"/>
              <a:t>Create </a:t>
            </a:r>
            <a:r>
              <a:rPr lang="en-GB"/>
              <a:t>a new sheet with selected </a:t>
            </a:r>
            <a:r>
              <a:rPr lang="en-GB" smtClean="0"/>
              <a:t>views</a:t>
            </a:r>
            <a:endParaRPr lang="en-GB"/>
          </a:p>
          <a:p>
            <a:pPr lvl="1"/>
            <a:r>
              <a:rPr lang="en-GB" smtClean="0"/>
              <a:t>Demonstrate </a:t>
            </a:r>
            <a:r>
              <a:rPr lang="en-GB"/>
              <a:t>creating a </a:t>
            </a:r>
            <a:r>
              <a:rPr lang="en-GB" noProof="1"/>
              <a:t>ViewSheet</a:t>
            </a:r>
            <a:r>
              <a:rPr lang="en-GB"/>
              <a:t> via </a:t>
            </a:r>
            <a:r>
              <a:rPr lang="en-GB" sz="2000" b="1" noProof="1">
                <a:latin typeface="Courier New" pitchFamily="49" charset="0"/>
                <a:cs typeface="Courier New" pitchFamily="49" charset="0"/>
              </a:rPr>
              <a:t>NewViewSheet</a:t>
            </a:r>
            <a:r>
              <a:rPr lang="en-GB" sz="2000" b="1" smtClean="0">
                <a:latin typeface="Courier New" pitchFamily="49" charset="0"/>
                <a:cs typeface="Courier New" pitchFamily="49" charset="0"/>
              </a:rPr>
              <a:t>()</a:t>
            </a:r>
            <a:endParaRPr lang="en-GB" sz="2000" b="0"/>
          </a:p>
        </p:txBody>
      </p:sp>
      <p:pic>
        <p:nvPicPr>
          <p:cNvPr id="119815" name="Picture 7"/>
          <p:cNvPicPr>
            <a:picLocks noChangeAspect="1" noChangeArrowheads="1"/>
          </p:cNvPicPr>
          <p:nvPr/>
        </p:nvPicPr>
        <p:blipFill>
          <a:blip r:embed="rId4"/>
          <a:srcRect/>
          <a:stretch>
            <a:fillRect/>
          </a:stretch>
        </p:blipFill>
        <p:spPr bwMode="auto">
          <a:xfrm>
            <a:off x="9364055" y="5070206"/>
            <a:ext cx="3067559" cy="3579743"/>
          </a:xfrm>
          <a:prstGeom prst="rect">
            <a:avLst/>
          </a:prstGeom>
          <a:noFill/>
        </p:spPr>
      </p:pic>
      <p:pic>
        <p:nvPicPr>
          <p:cNvPr id="119816" name="Picture 8"/>
          <p:cNvPicPr>
            <a:picLocks noChangeAspect="1" noChangeArrowheads="1"/>
          </p:cNvPicPr>
          <p:nvPr/>
        </p:nvPicPr>
        <p:blipFill>
          <a:blip r:embed="rId5"/>
          <a:srcRect/>
          <a:stretch>
            <a:fillRect/>
          </a:stretch>
        </p:blipFill>
        <p:spPr bwMode="auto">
          <a:xfrm>
            <a:off x="6535900" y="5554450"/>
            <a:ext cx="2683924" cy="3095498"/>
          </a:xfrm>
          <a:prstGeom prst="rect">
            <a:avLst/>
          </a:prstGeom>
          <a:noFill/>
        </p:spPr>
      </p:pic>
      <p:pic>
        <p:nvPicPr>
          <p:cNvPr id="8" name="Picture 7" descr="AllViews.png"/>
          <p:cNvPicPr>
            <a:picLocks noChangeAspect="1"/>
          </p:cNvPicPr>
          <p:nvPr/>
        </p:nvPicPr>
        <p:blipFill>
          <a:blip r:embed="rId6"/>
          <a:stretch>
            <a:fillRect/>
          </a:stretch>
        </p:blipFill>
        <p:spPr>
          <a:xfrm>
            <a:off x="491682" y="4446952"/>
            <a:ext cx="6050198" cy="3785637"/>
          </a:xfrm>
          <a:prstGeom prst="rect">
            <a:avLst/>
          </a:prstGeo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9" name="Picture 8" descr="CreateBeamsColumnsBraces02.png"/>
          <p:cNvPicPr>
            <a:picLocks noChangeAspect="1"/>
          </p:cNvPicPr>
          <p:nvPr/>
        </p:nvPicPr>
        <p:blipFill>
          <a:blip r:embed="rId3"/>
          <a:stretch>
            <a:fillRect/>
          </a:stretch>
        </p:blipFill>
        <p:spPr>
          <a:xfrm>
            <a:off x="7636093" y="6052996"/>
            <a:ext cx="3580676" cy="3073606"/>
          </a:xfrm>
          <a:prstGeom prst="rect">
            <a:avLst/>
          </a:prstGeom>
        </p:spPr>
      </p:pic>
      <p:sp>
        <p:nvSpPr>
          <p:cNvPr id="129026" name="Rectangle 2"/>
          <p:cNvSpPr>
            <a:spLocks noGrp="1" noChangeArrowheads="1"/>
          </p:cNvSpPr>
          <p:nvPr>
            <p:ph type="title"/>
          </p:nvPr>
        </p:nvSpPr>
        <p:spPr/>
        <p:txBody>
          <a:bodyPr/>
          <a:lstStyle/>
          <a:p>
            <a:r>
              <a:rPr lang="en-US" altLang="ja-JP" smtClean="0">
                <a:ea typeface="ＭＳ Ｐゴシック" pitchFamily="34" charset="-128"/>
              </a:rPr>
              <a:t>Beams</a:t>
            </a:r>
            <a:r>
              <a:rPr lang="en-US" altLang="ja-JP">
                <a:ea typeface="ＭＳ Ｐゴシック" pitchFamily="34" charset="-128"/>
              </a:rPr>
              <a:t>, Columns and Braces </a:t>
            </a:r>
          </a:p>
        </p:txBody>
      </p:sp>
      <p:sp>
        <p:nvSpPr>
          <p:cNvPr id="129027" name="Rectangle 3"/>
          <p:cNvSpPr>
            <a:spLocks noGrp="1" noChangeArrowheads="1"/>
          </p:cNvSpPr>
          <p:nvPr>
            <p:ph idx="1"/>
          </p:nvPr>
        </p:nvSpPr>
        <p:spPr>
          <a:xfrm>
            <a:off x="454037" y="1612508"/>
            <a:ext cx="12252209" cy="1266617"/>
          </a:xfrm>
          <a:noFill/>
          <a:ln/>
        </p:spPr>
        <p:txBody>
          <a:bodyPr/>
          <a:lstStyle/>
          <a:p>
            <a:r>
              <a:rPr lang="en-GB" b="0" smtClean="0">
                <a:hlinkClick r:id="rId4" action="ppaction://hlinkfile"/>
              </a:rPr>
              <a:t>CreateBeamsColumnsBraces</a:t>
            </a:r>
            <a:r>
              <a:rPr lang="en-GB" smtClean="0"/>
              <a:t> – All</a:t>
            </a:r>
            <a:endParaRPr lang="en-GB"/>
          </a:p>
          <a:p>
            <a:pPr lvl="1"/>
            <a:r>
              <a:rPr lang="en-GB" smtClean="0"/>
              <a:t>Use </a:t>
            </a:r>
            <a:r>
              <a:rPr lang="en-GB"/>
              <a:t>NewFamilyInstance() to create </a:t>
            </a:r>
            <a:r>
              <a:rPr lang="en-GB" smtClean="0"/>
              <a:t>structural elements</a:t>
            </a:r>
            <a:endParaRPr lang="en-GB"/>
          </a:p>
        </p:txBody>
      </p:sp>
      <p:sp>
        <p:nvSpPr>
          <p:cNvPr id="129033" name="AutoShape 9"/>
          <p:cNvSpPr>
            <a:spLocks noChangeArrowheads="1"/>
          </p:cNvSpPr>
          <p:nvPr/>
        </p:nvSpPr>
        <p:spPr bwMode="auto">
          <a:xfrm>
            <a:off x="427323" y="2825310"/>
            <a:ext cx="12096388" cy="3039671"/>
          </a:xfrm>
          <a:prstGeom prst="roundRect">
            <a:avLst>
              <a:gd name="adj" fmla="val 16667"/>
            </a:avLst>
          </a:prstGeom>
          <a:solidFill>
            <a:schemeClr val="bg2">
              <a:alpha val="49001"/>
            </a:schemeClr>
          </a:solidFill>
          <a:ln w="9525">
            <a:solidFill>
              <a:schemeClr val="tx1"/>
            </a:solidFill>
            <a:round/>
            <a:headEnd/>
            <a:tailEnd/>
          </a:ln>
          <a:effectLst/>
        </p:spPr>
        <p:txBody>
          <a:bodyPr wrap="square" lIns="65012" tIns="65012" rIns="65012" bIns="65012" anchor="ctr">
            <a:spAutoFit/>
          </a:bodyPr>
          <a:lstStyle/>
          <a:p>
            <a:pPr defTabSz="489844"/>
            <a:r>
              <a:rPr lang="en-GB" sz="1700" b="1" noProof="1">
                <a:latin typeface="Courier New" pitchFamily="49" charset="0"/>
                <a:cs typeface="Courier New" pitchFamily="49" charset="0"/>
              </a:rPr>
              <a:t>STRUCTURALTYPE </a:t>
            </a:r>
            <a:r>
              <a:rPr lang="en-GB" sz="1700" b="1" noProof="1" smtClean="0">
                <a:latin typeface="Courier New" pitchFamily="49" charset="0"/>
                <a:cs typeface="Courier New" pitchFamily="49" charset="0"/>
              </a:rPr>
              <a:t>stType </a:t>
            </a:r>
            <a:r>
              <a:rPr lang="en-GB" sz="1700" b="1" noProof="1">
                <a:latin typeface="Courier New" pitchFamily="49" charset="0"/>
                <a:cs typeface="Courier New" pitchFamily="49" charset="0"/>
              </a:rPr>
              <a:t>= StructuralType.Beam;</a:t>
            </a:r>
            <a:endParaRPr lang="en-GB" sz="1700" b="1">
              <a:latin typeface="Courier New" pitchFamily="49" charset="0"/>
              <a:cs typeface="Courier New" pitchFamily="49" charset="0"/>
            </a:endParaRPr>
          </a:p>
          <a:p>
            <a:pPr defTabSz="489844"/>
            <a:r>
              <a:rPr lang="en-GB" sz="1700" b="1" smtClean="0">
                <a:solidFill>
                  <a:schemeClr val="hlink"/>
                </a:solidFill>
                <a:latin typeface="Courier New" pitchFamily="49" charset="0"/>
                <a:cs typeface="Courier New" pitchFamily="49" charset="0"/>
              </a:rPr>
              <a:t>// </a:t>
            </a:r>
            <a:r>
              <a:rPr lang="en-GB" sz="1700" b="1">
                <a:solidFill>
                  <a:schemeClr val="hlink"/>
                </a:solidFill>
                <a:latin typeface="Courier New" pitchFamily="49" charset="0"/>
                <a:cs typeface="Courier New" pitchFamily="49" charset="0"/>
              </a:rPr>
              <a:t>create the beam</a:t>
            </a:r>
          </a:p>
          <a:p>
            <a:pPr defTabSz="489844"/>
            <a:r>
              <a:rPr lang="en-GB" sz="1700" b="1" noProof="1" smtClean="0">
                <a:latin typeface="Courier New" pitchFamily="49" charset="0"/>
                <a:cs typeface="Courier New" pitchFamily="49" charset="0"/>
              </a:rPr>
              <a:t>FamilyInstance beam </a:t>
            </a:r>
            <a:r>
              <a:rPr lang="en-GB" sz="1700" b="1" smtClean="0">
                <a:latin typeface="Courier New" pitchFamily="49" charset="0"/>
                <a:cs typeface="Courier New" pitchFamily="49" charset="0"/>
              </a:rPr>
              <a:t>= doc</a:t>
            </a:r>
            <a:r>
              <a:rPr lang="en-GB" sz="1700" b="1" noProof="1" smtClean="0">
                <a:latin typeface="Courier New" pitchFamily="49" charset="0"/>
                <a:cs typeface="Courier New" pitchFamily="49" charset="0"/>
              </a:rPr>
              <a:t>.</a:t>
            </a:r>
            <a:r>
              <a:rPr lang="en-GB" sz="1700" b="1" noProof="1" smtClean="0">
                <a:solidFill>
                  <a:schemeClr val="folHlink"/>
                </a:solidFill>
                <a:latin typeface="Courier New" pitchFamily="49" charset="0"/>
                <a:cs typeface="Courier New" pitchFamily="49" charset="0"/>
              </a:rPr>
              <a:t>Create.NewFamilyInstance</a:t>
            </a:r>
            <a:r>
              <a:rPr lang="en-GB" sz="1700" b="1" noProof="1" smtClean="0">
                <a:latin typeface="Courier New" pitchFamily="49" charset="0"/>
                <a:cs typeface="Courier New" pitchFamily="49" charset="0"/>
              </a:rPr>
              <a:t>( ref pt, </a:t>
            </a:r>
            <a:r>
              <a:rPr lang="en-GB" sz="1700" b="1" noProof="1">
                <a:latin typeface="Courier New" pitchFamily="49" charset="0"/>
                <a:cs typeface="Courier New" pitchFamily="49" charset="0"/>
              </a:rPr>
              <a:t>beamType, topLevel, </a:t>
            </a:r>
            <a:r>
              <a:rPr lang="en-GB" sz="1700" b="1" noProof="1" smtClean="0">
                <a:latin typeface="Courier New" pitchFamily="49" charset="0"/>
                <a:cs typeface="Courier New" pitchFamily="49" charset="0"/>
              </a:rPr>
              <a:t>stType );</a:t>
            </a:r>
            <a:endParaRPr lang="en-GB" sz="1700" b="1">
              <a:latin typeface="Courier New" pitchFamily="49" charset="0"/>
              <a:cs typeface="Courier New" pitchFamily="49" charset="0"/>
            </a:endParaRPr>
          </a:p>
          <a:p>
            <a:pPr defTabSz="489844"/>
            <a:r>
              <a:rPr lang="en-GB" sz="1700" b="1">
                <a:solidFill>
                  <a:schemeClr val="hlink"/>
                </a:solidFill>
                <a:latin typeface="Courier New" pitchFamily="49" charset="0"/>
                <a:cs typeface="Courier New" pitchFamily="49" charset="0"/>
              </a:rPr>
              <a:t>// assign the location curve to the beam</a:t>
            </a:r>
          </a:p>
          <a:p>
            <a:pPr defTabSz="489844"/>
            <a:r>
              <a:rPr lang="en-GB" sz="1700" b="1" noProof="1">
                <a:latin typeface="Courier New" pitchFamily="49" charset="0"/>
                <a:cs typeface="Courier New" pitchFamily="49" charset="0"/>
              </a:rPr>
              <a:t>LocationCurve beamCurve = beam.Location as LocationCurve;</a:t>
            </a:r>
          </a:p>
          <a:p>
            <a:pPr defTabSz="489844"/>
            <a:r>
              <a:rPr lang="en-GB" sz="1700" b="1" noProof="1" smtClean="0">
                <a:latin typeface="Courier New" pitchFamily="49" charset="0"/>
                <a:cs typeface="Courier New" pitchFamily="49" charset="0"/>
              </a:rPr>
              <a:t>if( null </a:t>
            </a:r>
            <a:r>
              <a:rPr lang="en-GB" sz="1700" b="1" noProof="1">
                <a:latin typeface="Courier New" pitchFamily="49" charset="0"/>
                <a:cs typeface="Courier New" pitchFamily="49" charset="0"/>
              </a:rPr>
              <a:t>!= </a:t>
            </a:r>
            <a:r>
              <a:rPr lang="en-GB" sz="1700" b="1" noProof="1" smtClean="0">
                <a:latin typeface="Courier New" pitchFamily="49" charset="0"/>
                <a:cs typeface="Courier New" pitchFamily="49" charset="0"/>
              </a:rPr>
              <a:t>beamCurve )</a:t>
            </a:r>
            <a:endParaRPr lang="en-GB" sz="1700" b="1" noProof="1">
              <a:latin typeface="Courier New" pitchFamily="49" charset="0"/>
              <a:cs typeface="Courier New" pitchFamily="49" charset="0"/>
            </a:endParaRPr>
          </a:p>
          <a:p>
            <a:pPr defTabSz="489844"/>
            <a:r>
              <a:rPr lang="en-GB" sz="1700" b="1" noProof="1">
                <a:latin typeface="Courier New" pitchFamily="49" charset="0"/>
                <a:cs typeface="Courier New" pitchFamily="49" charset="0"/>
              </a:rPr>
              <a:t>{</a:t>
            </a:r>
          </a:p>
          <a:p>
            <a:pPr defTabSz="489844"/>
            <a:r>
              <a:rPr lang="en-GB" sz="1700" b="1">
                <a:latin typeface="Courier New" pitchFamily="49" charset="0"/>
                <a:cs typeface="Courier New" pitchFamily="49" charset="0"/>
              </a:rPr>
              <a:t>  </a:t>
            </a:r>
            <a:r>
              <a:rPr lang="en-GB" sz="1700" b="1" noProof="1">
                <a:latin typeface="Courier New" pitchFamily="49" charset="0"/>
                <a:cs typeface="Courier New" pitchFamily="49" charset="0"/>
              </a:rPr>
              <a:t>Line </a:t>
            </a:r>
            <a:r>
              <a:rPr lang="en-GB" sz="1700" b="1" noProof="1" smtClean="0">
                <a:latin typeface="Courier New" pitchFamily="49" charset="0"/>
                <a:cs typeface="Courier New" pitchFamily="49" charset="0"/>
              </a:rPr>
              <a:t>line = app.</a:t>
            </a:r>
            <a:r>
              <a:rPr lang="en-GB" sz="1700" b="1" noProof="1" smtClean="0">
                <a:solidFill>
                  <a:schemeClr val="folHlink"/>
                </a:solidFill>
                <a:latin typeface="Courier New" pitchFamily="49" charset="0"/>
                <a:cs typeface="Courier New" pitchFamily="49" charset="0"/>
              </a:rPr>
              <a:t>Create.NewLineBound</a:t>
            </a:r>
            <a:r>
              <a:rPr lang="en-GB" sz="1700" b="1" noProof="1" smtClean="0">
                <a:latin typeface="Courier New" pitchFamily="49" charset="0"/>
                <a:cs typeface="Courier New" pitchFamily="49" charset="0"/>
              </a:rPr>
              <a:t>( ref </a:t>
            </a:r>
            <a:r>
              <a:rPr lang="en-GB" sz="1700" b="1" noProof="1">
                <a:latin typeface="Courier New" pitchFamily="49" charset="0"/>
                <a:cs typeface="Courier New" pitchFamily="49" charset="0"/>
              </a:rPr>
              <a:t>startPoint, ref </a:t>
            </a:r>
            <a:r>
              <a:rPr lang="en-GB" sz="1700" b="1" noProof="1" smtClean="0">
                <a:latin typeface="Courier New" pitchFamily="49" charset="0"/>
                <a:cs typeface="Courier New" pitchFamily="49" charset="0"/>
              </a:rPr>
              <a:t>endPoint );</a:t>
            </a:r>
            <a:endParaRPr lang="en-GB" sz="1700" b="1" noProof="1">
              <a:latin typeface="Courier New" pitchFamily="49" charset="0"/>
              <a:cs typeface="Courier New" pitchFamily="49" charset="0"/>
            </a:endParaRPr>
          </a:p>
          <a:p>
            <a:pPr defTabSz="489844"/>
            <a:r>
              <a:rPr lang="en-GB" sz="1700" b="1">
                <a:latin typeface="Courier New" pitchFamily="49" charset="0"/>
                <a:cs typeface="Courier New" pitchFamily="49" charset="0"/>
              </a:rPr>
              <a:t>  </a:t>
            </a:r>
            <a:r>
              <a:rPr lang="en-GB" sz="1700" b="1" noProof="1">
                <a:latin typeface="Courier New" pitchFamily="49" charset="0"/>
                <a:cs typeface="Courier New" pitchFamily="49" charset="0"/>
              </a:rPr>
              <a:t>beamCurve.Curve = line;</a:t>
            </a:r>
          </a:p>
          <a:p>
            <a:pPr defTabSz="489844"/>
            <a:r>
              <a:rPr lang="en-GB" sz="1700" b="1" noProof="1" smtClean="0">
                <a:latin typeface="Courier New" pitchFamily="49" charset="0"/>
                <a:cs typeface="Courier New" pitchFamily="49" charset="0"/>
              </a:rPr>
              <a:t>}</a:t>
            </a:r>
            <a:endParaRPr lang="en-GB" sz="1700" b="1">
              <a:latin typeface="Courier New" pitchFamily="49" charset="0"/>
              <a:cs typeface="Courier New" pitchFamily="49" charset="0"/>
            </a:endParaRPr>
          </a:p>
        </p:txBody>
      </p:sp>
      <p:pic>
        <p:nvPicPr>
          <p:cNvPr id="8" name="Picture 7" descr="CreateBeamsColumnsBraces01.png"/>
          <p:cNvPicPr>
            <a:picLocks noChangeAspect="1"/>
          </p:cNvPicPr>
          <p:nvPr/>
        </p:nvPicPr>
        <p:blipFill>
          <a:blip r:embed="rId5"/>
          <a:stretch>
            <a:fillRect/>
          </a:stretch>
        </p:blipFill>
        <p:spPr>
          <a:xfrm>
            <a:off x="935777" y="6080374"/>
            <a:ext cx="5892341" cy="2891035"/>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1077" name="Picture 5" descr="simple"/>
          <p:cNvPicPr>
            <a:picLocks noChangeAspect="1" noChangeArrowheads="1"/>
          </p:cNvPicPr>
          <p:nvPr/>
        </p:nvPicPr>
        <p:blipFill>
          <a:blip r:embed="rId3" cstate="print"/>
          <a:srcRect/>
          <a:stretch>
            <a:fillRect/>
          </a:stretch>
        </p:blipFill>
        <p:spPr bwMode="auto">
          <a:xfrm>
            <a:off x="3768961" y="5922213"/>
            <a:ext cx="4247069" cy="2688336"/>
          </a:xfrm>
          <a:prstGeom prst="rect">
            <a:avLst/>
          </a:prstGeom>
          <a:noFill/>
        </p:spPr>
      </p:pic>
      <p:sp>
        <p:nvSpPr>
          <p:cNvPr id="131074" name="Rectangle 2"/>
          <p:cNvSpPr>
            <a:spLocks noGrp="1" noChangeArrowheads="1"/>
          </p:cNvSpPr>
          <p:nvPr>
            <p:ph type="title"/>
          </p:nvPr>
        </p:nvSpPr>
        <p:spPr/>
        <p:txBody>
          <a:bodyPr/>
          <a:lstStyle/>
          <a:p>
            <a:r>
              <a:rPr lang="en-US" altLang="ja-JP" smtClean="0">
                <a:ea typeface="ＭＳ Ｐゴシック" pitchFamily="34" charset="-128"/>
              </a:rPr>
              <a:t>Area </a:t>
            </a:r>
            <a:r>
              <a:rPr lang="en-US" altLang="ja-JP">
                <a:ea typeface="ＭＳ Ｐゴシック" pitchFamily="34" charset="-128"/>
              </a:rPr>
              <a:t>Reinforment </a:t>
            </a:r>
          </a:p>
        </p:txBody>
      </p:sp>
      <p:sp>
        <p:nvSpPr>
          <p:cNvPr id="131075" name="Rectangle 3"/>
          <p:cNvSpPr>
            <a:spLocks noGrp="1" noChangeArrowheads="1"/>
          </p:cNvSpPr>
          <p:nvPr>
            <p:ph idx="1"/>
          </p:nvPr>
        </p:nvSpPr>
        <p:spPr>
          <a:noFill/>
          <a:ln/>
        </p:spPr>
        <p:txBody>
          <a:bodyPr/>
          <a:lstStyle/>
          <a:p>
            <a:r>
              <a:rPr lang="en-GB" b="0" smtClean="0">
                <a:hlinkClick r:id="rId4" action="ppaction://hlinkfile"/>
              </a:rPr>
              <a:t>CreateSimpleAreaRein</a:t>
            </a:r>
            <a:r>
              <a:rPr lang="en-GB" smtClean="0"/>
              <a:t> – </a:t>
            </a:r>
            <a:r>
              <a:rPr lang="en-GB" b="0" smtClean="0"/>
              <a:t>Rst</a:t>
            </a:r>
            <a:endParaRPr lang="en-GB" b="0"/>
          </a:p>
          <a:p>
            <a:pPr lvl="1"/>
            <a:r>
              <a:rPr lang="en-GB" smtClean="0"/>
              <a:t>Demonstrate creation </a:t>
            </a:r>
            <a:r>
              <a:rPr lang="en-GB"/>
              <a:t>of AreaReinforcement </a:t>
            </a:r>
            <a:r>
              <a:rPr lang="en-GB" smtClean="0"/>
              <a:t>element</a:t>
            </a:r>
            <a:endParaRPr lang="en-GB"/>
          </a:p>
          <a:p>
            <a:pPr lvl="2"/>
            <a:r>
              <a:rPr lang="en-GB" smtClean="0"/>
              <a:t>Uses </a:t>
            </a:r>
            <a:r>
              <a:rPr lang="en-GB" noProof="1"/>
              <a:t>NewAreaReinforcement</a:t>
            </a:r>
            <a:r>
              <a:rPr lang="en-GB"/>
              <a:t>()</a:t>
            </a:r>
            <a:endParaRPr lang="en-GB" b="1"/>
          </a:p>
          <a:p>
            <a:pPr lvl="2"/>
            <a:r>
              <a:rPr lang="en-GB"/>
              <a:t>Works on </a:t>
            </a:r>
            <a:r>
              <a:rPr lang="en-GB" smtClean="0"/>
              <a:t>slab </a:t>
            </a:r>
            <a:r>
              <a:rPr lang="en-GB"/>
              <a:t>or </a:t>
            </a:r>
            <a:r>
              <a:rPr lang="en-GB" smtClean="0"/>
              <a:t>wall</a:t>
            </a:r>
            <a:endParaRPr lang="en-GB"/>
          </a:p>
          <a:p>
            <a:pPr lvl="2"/>
            <a:endParaRPr lang="en-GB" b="1"/>
          </a:p>
        </p:txBody>
      </p:sp>
      <p:sp>
        <p:nvSpPr>
          <p:cNvPr id="131076" name="AutoShape 4"/>
          <p:cNvSpPr>
            <a:spLocks noChangeArrowheads="1"/>
          </p:cNvSpPr>
          <p:nvPr/>
        </p:nvSpPr>
        <p:spPr bwMode="auto">
          <a:xfrm>
            <a:off x="196399" y="3800414"/>
            <a:ext cx="12542731" cy="1677596"/>
          </a:xfrm>
          <a:prstGeom prst="roundRect">
            <a:avLst>
              <a:gd name="adj" fmla="val 16205"/>
            </a:avLst>
          </a:prstGeom>
          <a:solidFill>
            <a:schemeClr val="bg2">
              <a:alpha val="49001"/>
            </a:schemeClr>
          </a:solidFill>
          <a:ln w="9525">
            <a:solidFill>
              <a:schemeClr val="tx1"/>
            </a:solidFill>
            <a:round/>
            <a:headEnd/>
            <a:tailEnd/>
          </a:ln>
          <a:effectLst/>
        </p:spPr>
        <p:txBody>
          <a:bodyPr wrap="square" lIns="65012" tIns="65012" rIns="65012" bIns="65012" anchor="ctr">
            <a:spAutoFit/>
          </a:bodyPr>
          <a:lstStyle/>
          <a:p>
            <a:pPr defTabSz="489844"/>
            <a:r>
              <a:rPr lang="en-GB" sz="1800" b="1" noProof="1">
                <a:latin typeface="Courier New" pitchFamily="49" charset="0"/>
                <a:cs typeface="Courier New" pitchFamily="49" charset="0"/>
              </a:rPr>
              <a:t>AreaReinforcementType </a:t>
            </a:r>
            <a:r>
              <a:rPr lang="en-GB" sz="1800" b="1" noProof="1" smtClean="0">
                <a:latin typeface="Courier New" pitchFamily="49" charset="0"/>
                <a:cs typeface="Courier New" pitchFamily="49" charset="0"/>
              </a:rPr>
              <a:t>symbol = dataOnWall.AreaReinType </a:t>
            </a:r>
            <a:r>
              <a:rPr lang="en-GB" sz="1800" b="1" noProof="1">
                <a:latin typeface="Courier New" pitchFamily="49" charset="0"/>
                <a:cs typeface="Courier New" pitchFamily="49" charset="0"/>
              </a:rPr>
              <a:t>as</a:t>
            </a:r>
            <a:r>
              <a:rPr lang="en-GB" sz="1800" b="1">
                <a:latin typeface="Courier New" pitchFamily="49" charset="0"/>
                <a:cs typeface="Courier New" pitchFamily="49" charset="0"/>
              </a:rPr>
              <a:t> </a:t>
            </a:r>
            <a:r>
              <a:rPr lang="en-GB" sz="1800" b="1" noProof="1" smtClean="0">
                <a:latin typeface="Courier New" pitchFamily="49" charset="0"/>
                <a:cs typeface="Courier New" pitchFamily="49" charset="0"/>
              </a:rPr>
              <a:t>AreaReinforcementType</a:t>
            </a:r>
            <a:r>
              <a:rPr lang="en-GB" sz="1800" b="1" noProof="1">
                <a:latin typeface="Courier New" pitchFamily="49" charset="0"/>
                <a:cs typeface="Courier New" pitchFamily="49" charset="0"/>
              </a:rPr>
              <a:t>;</a:t>
            </a:r>
          </a:p>
          <a:p>
            <a:pPr defTabSz="489844"/>
            <a:r>
              <a:rPr lang="en-GB" sz="1800" b="1" noProof="1">
                <a:latin typeface="Courier New" pitchFamily="49" charset="0"/>
                <a:cs typeface="Courier New" pitchFamily="49" charset="0"/>
              </a:rPr>
              <a:t>DocCreator creator = </a:t>
            </a:r>
            <a:r>
              <a:rPr lang="en-GB" sz="1800" b="1" noProof="1" smtClean="0">
                <a:latin typeface="Courier New" pitchFamily="49" charset="0"/>
                <a:cs typeface="Courier New" pitchFamily="49" charset="0"/>
              </a:rPr>
              <a:t>m_revit.Application.ActiveDocument.Create</a:t>
            </a:r>
            <a:r>
              <a:rPr lang="en-GB" sz="1800" b="1" noProof="1">
                <a:latin typeface="Courier New" pitchFamily="49" charset="0"/>
                <a:cs typeface="Courier New" pitchFamily="49" charset="0"/>
              </a:rPr>
              <a:t>;</a:t>
            </a:r>
            <a:endParaRPr lang="en-GB" sz="1800" b="1">
              <a:latin typeface="Courier New" pitchFamily="49" charset="0"/>
              <a:cs typeface="Courier New" pitchFamily="49" charset="0"/>
            </a:endParaRPr>
          </a:p>
          <a:p>
            <a:pPr defTabSz="489844"/>
            <a:r>
              <a:rPr lang="en-GB" sz="1800" b="1">
                <a:solidFill>
                  <a:srgbClr val="00B050"/>
                </a:solidFill>
                <a:latin typeface="Courier New" pitchFamily="49" charset="0"/>
                <a:cs typeface="Courier New" pitchFamily="49" charset="0"/>
              </a:rPr>
              <a:t>// create the </a:t>
            </a:r>
            <a:r>
              <a:rPr lang="en-GB" sz="1800" b="1" smtClean="0">
                <a:solidFill>
                  <a:srgbClr val="00B050"/>
                </a:solidFill>
                <a:latin typeface="Courier New" pitchFamily="49" charset="0"/>
                <a:cs typeface="Courier New" pitchFamily="49" charset="0"/>
              </a:rPr>
              <a:t>area reinforcement</a:t>
            </a:r>
            <a:endParaRPr lang="en-GB" sz="1800" b="1" noProof="1">
              <a:solidFill>
                <a:srgbClr val="00B050"/>
              </a:solidFill>
              <a:latin typeface="Courier New" pitchFamily="49" charset="0"/>
              <a:cs typeface="Courier New" pitchFamily="49" charset="0"/>
            </a:endParaRPr>
          </a:p>
          <a:p>
            <a:pPr defTabSz="489844"/>
            <a:r>
              <a:rPr lang="en-GB" sz="1800" b="1" noProof="1">
                <a:latin typeface="Courier New" pitchFamily="49" charset="0"/>
                <a:cs typeface="Courier New" pitchFamily="49" charset="0"/>
              </a:rPr>
              <a:t>AreaReinforcement </a:t>
            </a:r>
            <a:r>
              <a:rPr lang="en-GB" sz="1800" b="1" noProof="1" smtClean="0">
                <a:latin typeface="Courier New" pitchFamily="49" charset="0"/>
                <a:cs typeface="Courier New" pitchFamily="49" charset="0"/>
              </a:rPr>
              <a:t>areaRein = creator.NewAreaReinforcement( symbol</a:t>
            </a:r>
            <a:r>
              <a:rPr lang="en-GB" sz="1800" b="1" noProof="1">
                <a:latin typeface="Courier New" pitchFamily="49" charset="0"/>
                <a:cs typeface="Courier New" pitchFamily="49" charset="0"/>
              </a:rPr>
              <a:t>, wall, </a:t>
            </a:r>
            <a:r>
              <a:rPr lang="en-GB" sz="1800" b="1" noProof="1" smtClean="0">
                <a:latin typeface="Courier New" pitchFamily="49" charset="0"/>
                <a:cs typeface="Courier New" pitchFamily="49" charset="0"/>
              </a:rPr>
              <a:t>refer</a:t>
            </a:r>
            <a:r>
              <a:rPr lang="en-GB" sz="1800" b="1" noProof="1">
                <a:latin typeface="Courier New" pitchFamily="49" charset="0"/>
                <a:cs typeface="Courier New" pitchFamily="49" charset="0"/>
              </a:rPr>
              <a:t>, </a:t>
            </a:r>
            <a:r>
              <a:rPr lang="en-GB" sz="1800" b="1" noProof="1" smtClean="0">
                <a:latin typeface="Courier New" pitchFamily="49" charset="0"/>
                <a:cs typeface="Courier New" pitchFamily="49" charset="0"/>
              </a:rPr>
              <a:t>curves );</a:t>
            </a:r>
            <a:endParaRPr lang="en-GB" sz="1800" b="1" noProof="1">
              <a:latin typeface="Courier New" pitchFamily="49" charset="0"/>
              <a:cs typeface="Courier New" pitchFamily="49" charset="0"/>
            </a:endParaRPr>
          </a:p>
          <a:p>
            <a:pPr defTabSz="489844"/>
            <a:endParaRPr lang="en-GB" sz="18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4036" y="409904"/>
            <a:ext cx="11850573" cy="835801"/>
          </a:xfrm>
        </p:spPr>
        <p:txBody>
          <a:bodyPr/>
          <a:lstStyle/>
          <a:p>
            <a:pPr eaLnBrk="1" hangingPunct="1"/>
            <a:r>
              <a:rPr lang="en-GB" smtClean="0"/>
              <a:t>Acronyms</a:t>
            </a:r>
          </a:p>
        </p:txBody>
      </p:sp>
      <p:sp>
        <p:nvSpPr>
          <p:cNvPr id="11267" name="Rectangle 3"/>
          <p:cNvSpPr>
            <a:spLocks noGrp="1" noChangeArrowheads="1"/>
          </p:cNvSpPr>
          <p:nvPr>
            <p:ph idx="1"/>
          </p:nvPr>
        </p:nvSpPr>
        <p:spPr>
          <a:xfrm>
            <a:off x="467296" y="1612348"/>
            <a:ext cx="12096303" cy="6842540"/>
          </a:xfrm>
        </p:spPr>
        <p:txBody>
          <a:bodyPr/>
          <a:lstStyle/>
          <a:p>
            <a:pPr marL="901700" lvl="1" indent="-444500">
              <a:tabLst>
                <a:tab pos="2802056" algn="l"/>
              </a:tabLst>
            </a:pPr>
            <a:r>
              <a:rPr lang="en-GB" sz="3600" smtClean="0"/>
              <a:t>ADN	Autodesk Developer Network</a:t>
            </a:r>
          </a:p>
          <a:p>
            <a:pPr marL="901700" lvl="1" indent="-444500">
              <a:tabLst>
                <a:tab pos="2802056" algn="l"/>
              </a:tabLst>
            </a:pPr>
            <a:r>
              <a:rPr lang="en-GB" sz="3600" smtClean="0"/>
              <a:t>AEC	Architecture, Engineering, Construction</a:t>
            </a:r>
          </a:p>
          <a:p>
            <a:pPr marL="901700" lvl="1" indent="-444500">
              <a:tabLst>
                <a:tab pos="2802056" algn="l"/>
              </a:tabLst>
            </a:pPr>
            <a:r>
              <a:rPr lang="en-GB" sz="3600" smtClean="0"/>
              <a:t>API	Application Programming Interface</a:t>
            </a:r>
          </a:p>
          <a:p>
            <a:pPr marL="901700" lvl="1" indent="-444500">
              <a:tabLst>
                <a:tab pos="2802056" algn="l"/>
              </a:tabLst>
            </a:pPr>
            <a:r>
              <a:rPr lang="en-GB" sz="3600" smtClean="0"/>
              <a:t>BIM	Building Information Model</a:t>
            </a:r>
          </a:p>
          <a:p>
            <a:pPr marL="901700" lvl="1" indent="-444500">
              <a:tabLst>
                <a:tab pos="2802056" algn="l"/>
              </a:tabLst>
            </a:pPr>
            <a:r>
              <a:rPr lang="en-GB" sz="3600" smtClean="0"/>
              <a:t>MEP	Mechanical, Electrical, Plumbing</a:t>
            </a:r>
          </a:p>
          <a:p>
            <a:pPr marL="901700" lvl="1" indent="-444500">
              <a:tabLst>
                <a:tab pos="2802056" algn="l"/>
              </a:tabLst>
            </a:pPr>
            <a:r>
              <a:rPr lang="en-GB" sz="3600" smtClean="0"/>
              <a:t>RAC	Revit Architecture</a:t>
            </a:r>
          </a:p>
          <a:p>
            <a:pPr marL="901700" lvl="1" indent="-444500">
              <a:tabLst>
                <a:tab pos="2802056" algn="l"/>
              </a:tabLst>
            </a:pPr>
            <a:r>
              <a:rPr lang="en-US" sz="3600" smtClean="0"/>
              <a:t>RME	Revit MEP</a:t>
            </a:r>
            <a:endParaRPr lang="en-GB" sz="3600" smtClean="0"/>
          </a:p>
          <a:p>
            <a:pPr marL="901700" lvl="1" indent="-444500">
              <a:tabLst>
                <a:tab pos="2802056" algn="l"/>
              </a:tabLst>
            </a:pPr>
            <a:r>
              <a:rPr lang="en-GB" sz="3600" smtClean="0"/>
              <a:t>RST	Revit Structure</a:t>
            </a:r>
          </a:p>
          <a:p>
            <a:pPr marL="901700" lvl="1" indent="-444500">
              <a:tabLst>
                <a:tab pos="2802056" algn="l"/>
              </a:tabLst>
            </a:pPr>
            <a:r>
              <a:rPr lang="en-GB" sz="3600" smtClean="0"/>
              <a:t>SDK	Software Development Kit</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ltLang="ja-JP" smtClean="0">
                <a:ea typeface="ＭＳ Ｐゴシック" pitchFamily="34" charset="-128"/>
              </a:rPr>
              <a:t>Area </a:t>
            </a:r>
            <a:r>
              <a:rPr lang="en-US" altLang="ja-JP">
                <a:ea typeface="ＭＳ Ｐゴシック" pitchFamily="34" charset="-128"/>
              </a:rPr>
              <a:t>Reinforcement</a:t>
            </a:r>
          </a:p>
        </p:txBody>
      </p:sp>
      <p:sp>
        <p:nvSpPr>
          <p:cNvPr id="144387" name="Rectangle 3"/>
          <p:cNvSpPr>
            <a:spLocks noGrp="1" noChangeArrowheads="1"/>
          </p:cNvSpPr>
          <p:nvPr>
            <p:ph idx="1"/>
          </p:nvPr>
        </p:nvSpPr>
        <p:spPr>
          <a:xfrm>
            <a:off x="443640" y="1531179"/>
            <a:ext cx="11866348" cy="2818400"/>
          </a:xfrm>
          <a:noFill/>
          <a:ln/>
        </p:spPr>
        <p:txBody>
          <a:bodyPr/>
          <a:lstStyle/>
          <a:p>
            <a:r>
              <a:rPr lang="en-GB" b="0" smtClean="0">
                <a:hlinkClick r:id="rId3" action="ppaction://hlinkfile"/>
              </a:rPr>
              <a:t>CreateComplexAreaRein</a:t>
            </a:r>
            <a:r>
              <a:rPr lang="en-GB" smtClean="0"/>
              <a:t> – </a:t>
            </a:r>
            <a:r>
              <a:rPr lang="en-GB" b="0" smtClean="0"/>
              <a:t>Rst</a:t>
            </a:r>
            <a:endParaRPr lang="en-GB" b="0"/>
          </a:p>
          <a:p>
            <a:pPr lvl="1"/>
            <a:r>
              <a:rPr lang="en-GB" smtClean="0"/>
              <a:t>Demonstrate creation </a:t>
            </a:r>
            <a:r>
              <a:rPr lang="en-GB"/>
              <a:t>of AreaReinforcement </a:t>
            </a:r>
            <a:r>
              <a:rPr lang="en-GB" smtClean="0"/>
              <a:t>element</a:t>
            </a:r>
            <a:endParaRPr lang="en-GB"/>
          </a:p>
          <a:p>
            <a:pPr lvl="2"/>
            <a:r>
              <a:rPr lang="en-GB" smtClean="0"/>
              <a:t>Uses </a:t>
            </a:r>
            <a:r>
              <a:rPr lang="en-GB" noProof="1"/>
              <a:t>NewAreaReinforcement</a:t>
            </a:r>
            <a:r>
              <a:rPr lang="en-GB"/>
              <a:t>()</a:t>
            </a:r>
            <a:endParaRPr lang="en-GB" b="1"/>
          </a:p>
          <a:p>
            <a:pPr lvl="2"/>
            <a:r>
              <a:rPr lang="en-GB"/>
              <a:t>Defines opening/cutout in </a:t>
            </a:r>
            <a:r>
              <a:rPr lang="en-GB" smtClean="0"/>
              <a:t>slab</a:t>
            </a:r>
            <a:endParaRPr lang="en-GB"/>
          </a:p>
          <a:p>
            <a:pPr lvl="2"/>
            <a:r>
              <a:rPr lang="en-GB"/>
              <a:t>Only works on </a:t>
            </a:r>
            <a:r>
              <a:rPr lang="en-GB" smtClean="0"/>
              <a:t>slab</a:t>
            </a:r>
            <a:endParaRPr lang="en-GB" sz="2300"/>
          </a:p>
        </p:txBody>
      </p:sp>
      <p:pic>
        <p:nvPicPr>
          <p:cNvPr id="144388" name="Picture 4" descr="complex"/>
          <p:cNvPicPr>
            <a:picLocks noChangeAspect="1" noChangeArrowheads="1"/>
          </p:cNvPicPr>
          <p:nvPr/>
        </p:nvPicPr>
        <p:blipFill>
          <a:blip r:embed="rId4"/>
          <a:srcRect/>
          <a:stretch>
            <a:fillRect/>
          </a:stretch>
        </p:blipFill>
        <p:spPr bwMode="auto">
          <a:xfrm>
            <a:off x="2642863" y="5743681"/>
            <a:ext cx="7783270" cy="3301692"/>
          </a:xfrm>
          <a:prstGeom prst="rect">
            <a:avLst/>
          </a:prstGeom>
          <a:noFill/>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ltLang="ja-JP" smtClean="0">
                <a:ea typeface="ＭＳ Ｐゴシック" pitchFamily="34" charset="-128"/>
              </a:rPr>
              <a:t>Dimensions</a:t>
            </a:r>
            <a:endParaRPr lang="en-US" altLang="ja-JP">
              <a:ea typeface="ＭＳ Ｐゴシック" pitchFamily="34" charset="-128"/>
            </a:endParaRPr>
          </a:p>
        </p:txBody>
      </p:sp>
      <p:sp>
        <p:nvSpPr>
          <p:cNvPr id="130051" name="Rectangle 3"/>
          <p:cNvSpPr>
            <a:spLocks noGrp="1" noChangeArrowheads="1"/>
          </p:cNvSpPr>
          <p:nvPr>
            <p:ph idx="1"/>
          </p:nvPr>
        </p:nvSpPr>
        <p:spPr>
          <a:noFill/>
          <a:ln/>
        </p:spPr>
        <p:txBody>
          <a:bodyPr/>
          <a:lstStyle/>
          <a:p>
            <a:r>
              <a:rPr lang="en-GB" b="0" smtClean="0">
                <a:hlinkClick r:id="rId3" action="ppaction://hlinkfile"/>
              </a:rPr>
              <a:t>CreateDimensions</a:t>
            </a:r>
            <a:r>
              <a:rPr lang="en-GB" smtClean="0"/>
              <a:t> – </a:t>
            </a:r>
            <a:r>
              <a:rPr lang="en-GB" b="0" smtClean="0"/>
              <a:t>All</a:t>
            </a:r>
            <a:endParaRPr lang="en-GB" b="0"/>
          </a:p>
          <a:p>
            <a:r>
              <a:rPr lang="en-GB" b="0" smtClean="0">
                <a:hlinkClick r:id="rId4" action="ppaction://hlinkfile"/>
              </a:rPr>
              <a:t>DeleteDimensions</a:t>
            </a:r>
            <a:r>
              <a:rPr lang="en-GB" smtClean="0"/>
              <a:t> – </a:t>
            </a:r>
            <a:r>
              <a:rPr lang="en-GB" b="0" smtClean="0"/>
              <a:t>All</a:t>
            </a:r>
            <a:endParaRPr lang="en-GB" b="0"/>
          </a:p>
          <a:p>
            <a:pPr lvl="1"/>
            <a:r>
              <a:rPr lang="en-GB" smtClean="0"/>
              <a:t>Demonstrate creation and deletion of </a:t>
            </a:r>
            <a:r>
              <a:rPr lang="en-GB"/>
              <a:t>a </a:t>
            </a:r>
            <a:r>
              <a:rPr lang="en-GB" smtClean="0"/>
              <a:t>dimension</a:t>
            </a:r>
            <a:endParaRPr lang="en-GB"/>
          </a:p>
          <a:p>
            <a:pPr lvl="1"/>
            <a:r>
              <a:rPr lang="en-GB" smtClean="0"/>
              <a:t>Uses </a:t>
            </a:r>
            <a:r>
              <a:rPr lang="en-GB"/>
              <a:t>NewDimension</a:t>
            </a:r>
            <a:r>
              <a:rPr lang="en-GB" smtClean="0"/>
              <a:t>()</a:t>
            </a:r>
            <a:endParaRPr lang="en-GB"/>
          </a:p>
        </p:txBody>
      </p:sp>
      <p:sp>
        <p:nvSpPr>
          <p:cNvPr id="130052" name="AutoShape 4"/>
          <p:cNvSpPr>
            <a:spLocks noChangeArrowheads="1"/>
          </p:cNvSpPr>
          <p:nvPr/>
        </p:nvSpPr>
        <p:spPr bwMode="auto">
          <a:xfrm>
            <a:off x="484588" y="5193172"/>
            <a:ext cx="11538361" cy="1847855"/>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GB" sz="2000" b="1">
                <a:solidFill>
                  <a:srgbClr val="92D050"/>
                </a:solidFill>
                <a:latin typeface="Courier New" pitchFamily="49" charset="0"/>
                <a:cs typeface="Courier New" pitchFamily="49" charset="0"/>
              </a:rPr>
              <a:t>// create dimension line geometry</a:t>
            </a:r>
          </a:p>
          <a:p>
            <a:pPr defTabSz="489844"/>
            <a:r>
              <a:rPr lang="en-GB" sz="2000" b="1" noProof="1">
                <a:latin typeface="Courier New" pitchFamily="49" charset="0"/>
                <a:cs typeface="Courier New" pitchFamily="49" charset="0"/>
              </a:rPr>
              <a:t>Line newLine2 = new Line</a:t>
            </a:r>
            <a:r>
              <a:rPr lang="en-GB" sz="2000" b="1" noProof="1" smtClean="0">
                <a:latin typeface="Courier New" pitchFamily="49" charset="0"/>
                <a:cs typeface="Courier New" pitchFamily="49" charset="0"/>
              </a:rPr>
              <a:t>( ref </a:t>
            </a:r>
            <a:r>
              <a:rPr lang="en-GB" sz="2000" b="1" noProof="1">
                <a:latin typeface="Courier New" pitchFamily="49" charset="0"/>
                <a:cs typeface="Courier New" pitchFamily="49" charset="0"/>
              </a:rPr>
              <a:t>point1, ref point2, </a:t>
            </a:r>
            <a:r>
              <a:rPr lang="en-GB" sz="2000" b="1" noProof="1" smtClean="0">
                <a:latin typeface="Courier New" pitchFamily="49" charset="0"/>
                <a:cs typeface="Courier New" pitchFamily="49" charset="0"/>
              </a:rPr>
              <a:t>true );</a:t>
            </a:r>
            <a:endParaRPr lang="en-GB" sz="2000" b="1">
              <a:latin typeface="Courier New" pitchFamily="49" charset="0"/>
              <a:cs typeface="Courier New" pitchFamily="49" charset="0"/>
            </a:endParaRPr>
          </a:p>
          <a:p>
            <a:pPr defTabSz="489844"/>
            <a:r>
              <a:rPr lang="en-GB" sz="2000" b="1">
                <a:solidFill>
                  <a:srgbClr val="92D050"/>
                </a:solidFill>
                <a:latin typeface="Courier New" pitchFamily="49" charset="0"/>
                <a:cs typeface="Courier New" pitchFamily="49" charset="0"/>
              </a:rPr>
              <a:t>// </a:t>
            </a:r>
            <a:r>
              <a:rPr lang="en-GB" sz="2000" b="1" smtClean="0">
                <a:solidFill>
                  <a:srgbClr val="92D050"/>
                </a:solidFill>
                <a:latin typeface="Courier New" pitchFamily="49" charset="0"/>
                <a:cs typeface="Courier New" pitchFamily="49" charset="0"/>
              </a:rPr>
              <a:t>create </a:t>
            </a:r>
            <a:r>
              <a:rPr lang="en-GB" sz="2000" b="1">
                <a:solidFill>
                  <a:srgbClr val="92D050"/>
                </a:solidFill>
                <a:latin typeface="Courier New" pitchFamily="49" charset="0"/>
                <a:cs typeface="Courier New" pitchFamily="49" charset="0"/>
              </a:rPr>
              <a:t>the actual dimension</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Dimension </a:t>
            </a:r>
            <a:r>
              <a:rPr lang="en-GB" sz="2000" b="1" noProof="1" smtClean="0">
                <a:latin typeface="Courier New" pitchFamily="49" charset="0"/>
                <a:cs typeface="Courier New" pitchFamily="49" charset="0"/>
              </a:rPr>
              <a:t>newDimension = doc.Create.NewDimension(</a:t>
            </a:r>
          </a:p>
          <a:p>
            <a:pPr defTabSz="489844"/>
            <a:r>
              <a:rPr lang="en-GB" sz="2000" b="1" noProof="1" smtClean="0">
                <a:latin typeface="Courier New" pitchFamily="49" charset="0"/>
                <a:cs typeface="Courier New" pitchFamily="49" charset="0"/>
              </a:rPr>
              <a:t>  doc.ActiveView</a:t>
            </a:r>
            <a:r>
              <a:rPr lang="en-GB" sz="2000" b="1" noProof="1">
                <a:latin typeface="Courier New" pitchFamily="49" charset="0"/>
                <a:cs typeface="Courier New" pitchFamily="49" charset="0"/>
              </a:rPr>
              <a:t>,</a:t>
            </a:r>
            <a:r>
              <a:rPr lang="en-GB" sz="2000" b="1">
                <a:latin typeface="Courier New" pitchFamily="49" charset="0"/>
                <a:cs typeface="Courier New" pitchFamily="49" charset="0"/>
              </a:rPr>
              <a:t> </a:t>
            </a:r>
            <a:r>
              <a:rPr lang="en-GB" sz="2000" b="1" noProof="1" smtClean="0">
                <a:latin typeface="Courier New" pitchFamily="49" charset="0"/>
                <a:cs typeface="Courier New" pitchFamily="49" charset="0"/>
              </a:rPr>
              <a:t>newLine2</a:t>
            </a:r>
            <a:r>
              <a:rPr lang="en-GB" sz="2000" b="1" noProof="1">
                <a:latin typeface="Courier New" pitchFamily="49" charset="0"/>
                <a:cs typeface="Courier New" pitchFamily="49" charset="0"/>
              </a:rPr>
              <a:t>, </a:t>
            </a:r>
            <a:r>
              <a:rPr lang="en-GB" sz="2000" b="1" noProof="1" smtClean="0">
                <a:latin typeface="Courier New" pitchFamily="49" charset="0"/>
                <a:cs typeface="Courier New" pitchFamily="49" charset="0"/>
              </a:rPr>
              <a:t>referenceArray );</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2101" name="Picture 5" descr="viewsection"/>
          <p:cNvPicPr>
            <a:picLocks noChangeAspect="1" noChangeArrowheads="1"/>
          </p:cNvPicPr>
          <p:nvPr/>
        </p:nvPicPr>
        <p:blipFill>
          <a:blip r:embed="rId3"/>
          <a:srcRect/>
          <a:stretch>
            <a:fillRect/>
          </a:stretch>
        </p:blipFill>
        <p:spPr bwMode="auto">
          <a:xfrm>
            <a:off x="9961686" y="2235909"/>
            <a:ext cx="2647408" cy="4456046"/>
          </a:xfrm>
          <a:prstGeom prst="rect">
            <a:avLst/>
          </a:prstGeom>
          <a:noFill/>
        </p:spPr>
      </p:pic>
      <p:sp>
        <p:nvSpPr>
          <p:cNvPr id="132098" name="Rectangle 2"/>
          <p:cNvSpPr>
            <a:spLocks noGrp="1" noChangeArrowheads="1"/>
          </p:cNvSpPr>
          <p:nvPr>
            <p:ph type="title"/>
          </p:nvPr>
        </p:nvSpPr>
        <p:spPr/>
        <p:txBody>
          <a:bodyPr/>
          <a:lstStyle/>
          <a:p>
            <a:r>
              <a:rPr lang="en-US" altLang="ja-JP" smtClean="0">
                <a:ea typeface="ＭＳ Ｐゴシック" pitchFamily="34" charset="-128"/>
              </a:rPr>
              <a:t>Section </a:t>
            </a:r>
            <a:r>
              <a:rPr lang="en-US" altLang="ja-JP">
                <a:ea typeface="ＭＳ Ｐゴシック" pitchFamily="34" charset="-128"/>
              </a:rPr>
              <a:t>View</a:t>
            </a:r>
          </a:p>
        </p:txBody>
      </p:sp>
      <p:sp>
        <p:nvSpPr>
          <p:cNvPr id="132099" name="Rectangle 3"/>
          <p:cNvSpPr>
            <a:spLocks noGrp="1" noChangeArrowheads="1"/>
          </p:cNvSpPr>
          <p:nvPr>
            <p:ph idx="1"/>
          </p:nvPr>
        </p:nvSpPr>
        <p:spPr>
          <a:xfrm>
            <a:off x="454036" y="2102681"/>
            <a:ext cx="9304350" cy="7283703"/>
          </a:xfrm>
          <a:noFill/>
          <a:ln/>
        </p:spPr>
        <p:txBody>
          <a:bodyPr/>
          <a:lstStyle/>
          <a:p>
            <a:r>
              <a:rPr lang="en-GB" b="0" smtClean="0">
                <a:hlinkClick r:id="rId4" action="ppaction://hlinkfile"/>
              </a:rPr>
              <a:t>CreateViewSection</a:t>
            </a:r>
            <a:r>
              <a:rPr lang="en-GB" smtClean="0"/>
              <a:t> – </a:t>
            </a:r>
            <a:r>
              <a:rPr lang="en-GB" b="0" smtClean="0"/>
              <a:t>All</a:t>
            </a:r>
            <a:endParaRPr lang="en-GB" b="0"/>
          </a:p>
          <a:p>
            <a:pPr lvl="1"/>
            <a:r>
              <a:rPr lang="en-GB" smtClean="0"/>
              <a:t>Demonstrate creation </a:t>
            </a:r>
            <a:r>
              <a:rPr lang="en-GB"/>
              <a:t>of a </a:t>
            </a:r>
            <a:r>
              <a:rPr lang="en-GB" smtClean="0"/>
              <a:t>detail view</a:t>
            </a:r>
            <a:endParaRPr lang="en-GB"/>
          </a:p>
          <a:p>
            <a:pPr lvl="1"/>
            <a:r>
              <a:rPr lang="en-GB" smtClean="0"/>
              <a:t>Uses </a:t>
            </a:r>
            <a:r>
              <a:rPr lang="en-GB" noProof="1"/>
              <a:t>New</a:t>
            </a:r>
            <a:r>
              <a:rPr lang="en-GB"/>
              <a:t>ViewSection()</a:t>
            </a:r>
            <a:endParaRPr lang="en-GB" b="1"/>
          </a:p>
          <a:p>
            <a:pPr lvl="1"/>
            <a:r>
              <a:rPr lang="en-GB"/>
              <a:t>Creates detail view across the midpoint of selected element</a:t>
            </a:r>
          </a:p>
          <a:p>
            <a:pPr lvl="1"/>
            <a:r>
              <a:rPr lang="en-GB"/>
              <a:t>Works on </a:t>
            </a:r>
            <a:r>
              <a:rPr lang="en-GB" smtClean="0"/>
              <a:t>linear element </a:t>
            </a:r>
            <a:r>
              <a:rPr lang="en-GB"/>
              <a:t>such as </a:t>
            </a:r>
            <a:r>
              <a:rPr lang="en-GB" smtClean="0"/>
              <a:t>slab</a:t>
            </a:r>
            <a:r>
              <a:rPr lang="en-GB"/>
              <a:t>, </a:t>
            </a:r>
            <a:r>
              <a:rPr lang="en-GB" smtClean="0"/>
              <a:t>wall </a:t>
            </a:r>
            <a:r>
              <a:rPr lang="en-GB"/>
              <a:t>or </a:t>
            </a:r>
            <a:r>
              <a:rPr lang="en-GB" smtClean="0"/>
              <a:t>beam</a:t>
            </a:r>
            <a:endParaRPr lang="en-GB"/>
          </a:p>
        </p:txBody>
      </p:sp>
      <p:sp>
        <p:nvSpPr>
          <p:cNvPr id="132100" name="AutoShape 4"/>
          <p:cNvSpPr>
            <a:spLocks noChangeArrowheads="1"/>
          </p:cNvSpPr>
          <p:nvPr/>
        </p:nvSpPr>
        <p:spPr bwMode="auto">
          <a:xfrm>
            <a:off x="1289826" y="7317602"/>
            <a:ext cx="9688363" cy="826299"/>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GB" sz="2000" b="1" noProof="1">
                <a:solidFill>
                  <a:srgbClr val="92D050"/>
                </a:solidFill>
                <a:latin typeface="Courier New" pitchFamily="49" charset="0"/>
                <a:cs typeface="Courier New" pitchFamily="49" charset="0"/>
              </a:rPr>
              <a:t>// Create a section </a:t>
            </a:r>
            <a:r>
              <a:rPr lang="en-GB" sz="2000" b="1" noProof="1" smtClean="0">
                <a:solidFill>
                  <a:srgbClr val="92D050"/>
                </a:solidFill>
                <a:latin typeface="Courier New" pitchFamily="49" charset="0"/>
                <a:cs typeface="Courier New" pitchFamily="49" charset="0"/>
              </a:rPr>
              <a:t>view:</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ViewSection section = </a:t>
            </a:r>
            <a:r>
              <a:rPr lang="en-GB" sz="2000" b="1" noProof="1" smtClean="0">
                <a:latin typeface="Courier New" pitchFamily="49" charset="0"/>
                <a:cs typeface="Courier New" pitchFamily="49" charset="0"/>
              </a:rPr>
              <a:t>m_project.Create.NewViewSection( box );</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4148" name="Picture 4" descr="wallsUNder"/>
          <p:cNvPicPr>
            <a:picLocks noChangeAspect="1" noChangeArrowheads="1"/>
          </p:cNvPicPr>
          <p:nvPr/>
        </p:nvPicPr>
        <p:blipFill>
          <a:blip r:embed="rId3"/>
          <a:srcRect/>
          <a:stretch>
            <a:fillRect/>
          </a:stretch>
        </p:blipFill>
        <p:spPr bwMode="auto">
          <a:xfrm>
            <a:off x="3576189" y="5068924"/>
            <a:ext cx="4657991" cy="3512439"/>
          </a:xfrm>
          <a:prstGeom prst="rect">
            <a:avLst/>
          </a:prstGeom>
          <a:noFill/>
        </p:spPr>
      </p:pic>
      <p:sp>
        <p:nvSpPr>
          <p:cNvPr id="134146" name="Rectangle 2"/>
          <p:cNvSpPr>
            <a:spLocks noGrp="1" noChangeArrowheads="1"/>
          </p:cNvSpPr>
          <p:nvPr>
            <p:ph type="title"/>
          </p:nvPr>
        </p:nvSpPr>
        <p:spPr/>
        <p:txBody>
          <a:bodyPr/>
          <a:lstStyle/>
          <a:p>
            <a:r>
              <a:rPr lang="en-US" altLang="ja-JP" smtClean="0">
                <a:ea typeface="ＭＳ Ｐゴシック" pitchFamily="34" charset="-128"/>
              </a:rPr>
              <a:t>Walls</a:t>
            </a:r>
            <a:endParaRPr lang="en-US" altLang="ja-JP">
              <a:ea typeface="ＭＳ Ｐゴシック" pitchFamily="34" charset="-128"/>
            </a:endParaRPr>
          </a:p>
        </p:txBody>
      </p:sp>
      <p:sp>
        <p:nvSpPr>
          <p:cNvPr id="134147" name="Rectangle 3"/>
          <p:cNvSpPr>
            <a:spLocks noGrp="1" noChangeArrowheads="1"/>
          </p:cNvSpPr>
          <p:nvPr>
            <p:ph idx="1"/>
          </p:nvPr>
        </p:nvSpPr>
        <p:spPr>
          <a:xfrm>
            <a:off x="443640" y="1531179"/>
            <a:ext cx="11866348" cy="3831654"/>
          </a:xfrm>
          <a:noFill/>
          <a:ln/>
        </p:spPr>
        <p:txBody>
          <a:bodyPr/>
          <a:lstStyle/>
          <a:p>
            <a:r>
              <a:rPr lang="en-GB" b="0" smtClean="0">
                <a:hlinkClick r:id="rId4" action="ppaction://hlinkfile"/>
              </a:rPr>
              <a:t>CreateWallsUnderBeams</a:t>
            </a:r>
            <a:r>
              <a:rPr lang="en-GB" smtClean="0"/>
              <a:t> – </a:t>
            </a:r>
            <a:r>
              <a:rPr lang="en-GB" b="0" smtClean="0"/>
              <a:t>All</a:t>
            </a:r>
            <a:endParaRPr lang="en-GB" b="0"/>
          </a:p>
          <a:p>
            <a:pPr lvl="1"/>
            <a:r>
              <a:rPr lang="en-GB" smtClean="0"/>
              <a:t>Demonstrates creation </a:t>
            </a:r>
            <a:r>
              <a:rPr lang="en-GB"/>
              <a:t>of walls under selected beams</a:t>
            </a:r>
          </a:p>
          <a:p>
            <a:pPr lvl="1"/>
            <a:r>
              <a:rPr lang="en-GB" smtClean="0"/>
              <a:t>Uses </a:t>
            </a:r>
            <a:r>
              <a:rPr lang="en-GB" noProof="1"/>
              <a:t>New</a:t>
            </a:r>
            <a:r>
              <a:rPr lang="en-GB"/>
              <a:t>Wall()</a:t>
            </a:r>
            <a:endParaRPr lang="en-GB" b="1"/>
          </a:p>
          <a:p>
            <a:pPr lvl="1"/>
            <a:r>
              <a:rPr lang="en-GB"/>
              <a:t>Illustrates the </a:t>
            </a:r>
            <a:r>
              <a:rPr lang="en-GB" noProof="1"/>
              <a:t>AnalyticalModelFrame</a:t>
            </a:r>
            <a:r>
              <a:rPr lang="en-GB"/>
              <a:t> class</a:t>
            </a:r>
          </a:p>
          <a:p>
            <a:pPr lvl="1"/>
            <a:r>
              <a:rPr lang="en-GB"/>
              <a:t>How to </a:t>
            </a:r>
            <a:r>
              <a:rPr lang="en-GB" smtClean="0"/>
              <a:t>convert </a:t>
            </a:r>
            <a:r>
              <a:rPr lang="en-GB"/>
              <a:t>from </a:t>
            </a:r>
            <a:r>
              <a:rPr lang="en-GB" smtClean="0"/>
              <a:t>physical model</a:t>
            </a:r>
            <a:endParaRPr lang="en-GB" sz="1600" b="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9" name="Picture 8" descr="GenerateFloor02.png"/>
          <p:cNvPicPr>
            <a:picLocks noChangeAspect="1"/>
          </p:cNvPicPr>
          <p:nvPr/>
        </p:nvPicPr>
        <p:blipFill>
          <a:blip r:embed="rId3"/>
          <a:stretch>
            <a:fillRect/>
          </a:stretch>
        </p:blipFill>
        <p:spPr>
          <a:xfrm>
            <a:off x="6809217" y="5911390"/>
            <a:ext cx="2953537" cy="2801284"/>
          </a:xfrm>
          <a:prstGeom prst="rect">
            <a:avLst/>
          </a:prstGeom>
        </p:spPr>
      </p:pic>
      <p:sp>
        <p:nvSpPr>
          <p:cNvPr id="181251" name="Rectangle 3"/>
          <p:cNvSpPr>
            <a:spLocks noGrp="1" noChangeArrowheads="1"/>
          </p:cNvSpPr>
          <p:nvPr>
            <p:ph type="title"/>
          </p:nvPr>
        </p:nvSpPr>
        <p:spPr/>
        <p:txBody>
          <a:bodyPr/>
          <a:lstStyle/>
          <a:p>
            <a:r>
              <a:rPr lang="en-US" altLang="ja-JP" smtClean="0">
                <a:ea typeface="ＭＳ Ｐゴシック" pitchFamily="34" charset="-128"/>
              </a:rPr>
              <a:t>Floors</a:t>
            </a:r>
            <a:endParaRPr lang="en-US" altLang="ja-JP">
              <a:ea typeface="ＭＳ Ｐゴシック" pitchFamily="34" charset="-128"/>
            </a:endParaRPr>
          </a:p>
        </p:txBody>
      </p:sp>
      <p:sp>
        <p:nvSpPr>
          <p:cNvPr id="181252" name="Rectangle 4"/>
          <p:cNvSpPr>
            <a:spLocks noGrp="1" noChangeArrowheads="1"/>
          </p:cNvSpPr>
          <p:nvPr>
            <p:ph idx="1"/>
          </p:nvPr>
        </p:nvSpPr>
        <p:spPr>
          <a:xfrm>
            <a:off x="443640" y="1531179"/>
            <a:ext cx="11866348" cy="2818400"/>
          </a:xfrm>
          <a:noFill/>
          <a:ln/>
        </p:spPr>
        <p:txBody>
          <a:bodyPr/>
          <a:lstStyle/>
          <a:p>
            <a:r>
              <a:rPr lang="en-GB" b="0" smtClean="0">
                <a:hlinkClick r:id="rId4" action="ppaction://hlinkfile"/>
              </a:rPr>
              <a:t>GenerateFloor</a:t>
            </a:r>
            <a:r>
              <a:rPr lang="en-GB" smtClean="0"/>
              <a:t> – </a:t>
            </a:r>
            <a:r>
              <a:rPr lang="en-GB" b="0" smtClean="0"/>
              <a:t>All</a:t>
            </a:r>
            <a:endParaRPr lang="en-GB" b="0"/>
          </a:p>
          <a:p>
            <a:pPr lvl="1"/>
            <a:r>
              <a:rPr lang="en-GB" smtClean="0"/>
              <a:t>Demonstrates </a:t>
            </a:r>
            <a:r>
              <a:rPr lang="en-GB"/>
              <a:t>the creation of a </a:t>
            </a:r>
            <a:r>
              <a:rPr lang="en-GB" smtClean="0"/>
              <a:t>floor or slab</a:t>
            </a:r>
          </a:p>
          <a:p>
            <a:pPr lvl="1"/>
            <a:r>
              <a:rPr lang="en-US" smtClean="0"/>
              <a:t>Analyses wall geometry</a:t>
            </a:r>
          </a:p>
          <a:p>
            <a:pPr lvl="1"/>
            <a:r>
              <a:rPr lang="en-US" smtClean="0"/>
              <a:t>Lists applicable floor types</a:t>
            </a:r>
            <a:endParaRPr lang="en-GB" smtClean="0"/>
          </a:p>
          <a:p>
            <a:pPr lvl="1"/>
            <a:r>
              <a:rPr lang="en-GB" smtClean="0"/>
              <a:t>Uses </a:t>
            </a:r>
            <a:r>
              <a:rPr lang="en-GB" noProof="1"/>
              <a:t>New</a:t>
            </a:r>
            <a:r>
              <a:rPr lang="en-GB"/>
              <a:t>Floor()</a:t>
            </a:r>
            <a:endParaRPr lang="en-GB" b="1"/>
          </a:p>
        </p:txBody>
      </p:sp>
      <p:sp>
        <p:nvSpPr>
          <p:cNvPr id="181253" name="AutoShape 5"/>
          <p:cNvSpPr>
            <a:spLocks noChangeArrowheads="1"/>
          </p:cNvSpPr>
          <p:nvPr/>
        </p:nvSpPr>
        <p:spPr bwMode="auto">
          <a:xfrm>
            <a:off x="651552" y="4351080"/>
            <a:ext cx="10370518" cy="1166817"/>
          </a:xfrm>
          <a:prstGeom prst="roundRect">
            <a:avLst>
              <a:gd name="adj" fmla="val 16667"/>
            </a:avLst>
          </a:prstGeom>
          <a:solidFill>
            <a:srgbClr val="DDDDDD">
              <a:alpha val="49001"/>
            </a:srgbClr>
          </a:solidFill>
          <a:ln w="9525">
            <a:solidFill>
              <a:schemeClr val="tx1"/>
            </a:solidFill>
            <a:round/>
            <a:headEnd/>
            <a:tailEnd/>
          </a:ln>
          <a:effectLst/>
        </p:spPr>
        <p:txBody>
          <a:bodyPr lIns="65012" tIns="65012" rIns="65012" bIns="65012" anchor="ctr">
            <a:spAutoFit/>
          </a:bodyPr>
          <a:lstStyle/>
          <a:p>
            <a:pPr defTabSz="489844"/>
            <a:r>
              <a:rPr lang="en-GB" sz="2000" b="1" noProof="1">
                <a:solidFill>
                  <a:srgbClr val="92D050"/>
                </a:solidFill>
                <a:latin typeface="Courier New" pitchFamily="49" charset="0"/>
                <a:cs typeface="Courier New" pitchFamily="49" charset="0"/>
              </a:rPr>
              <a:t>// Create a</a:t>
            </a:r>
            <a:r>
              <a:rPr lang="en-GB" sz="2000" b="1">
                <a:solidFill>
                  <a:srgbClr val="92D050"/>
                </a:solidFill>
                <a:latin typeface="Courier New" pitchFamily="49" charset="0"/>
                <a:cs typeface="Courier New" pitchFamily="49" charset="0"/>
              </a:rPr>
              <a:t> new </a:t>
            </a:r>
            <a:r>
              <a:rPr lang="en-GB" sz="2000" b="1" smtClean="0">
                <a:solidFill>
                  <a:srgbClr val="92D050"/>
                </a:solidFill>
                <a:latin typeface="Courier New" pitchFamily="49" charset="0"/>
                <a:cs typeface="Courier New" pitchFamily="49" charset="0"/>
              </a:rPr>
              <a:t>floor</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Floor </a:t>
            </a:r>
            <a:r>
              <a:rPr lang="en-GB" sz="2000" b="1" noProof="1" smtClean="0">
                <a:latin typeface="Courier New" pitchFamily="49" charset="0"/>
                <a:cs typeface="Courier New" pitchFamily="49" charset="0"/>
              </a:rPr>
              <a:t>f</a:t>
            </a:r>
            <a:r>
              <a:rPr lang="en-GB" sz="2000" b="1" smtClean="0">
                <a:latin typeface="Courier New" pitchFamily="49" charset="0"/>
                <a:cs typeface="Courier New" pitchFamily="49" charset="0"/>
              </a:rPr>
              <a:t> = </a:t>
            </a:r>
            <a:r>
              <a:rPr lang="en-GB" sz="2000" b="1" noProof="1">
                <a:latin typeface="Courier New" pitchFamily="49" charset="0"/>
                <a:cs typeface="Courier New" pitchFamily="49" charset="0"/>
              </a:rPr>
              <a:t>doc.Create.NewFloor</a:t>
            </a:r>
            <a:r>
              <a:rPr lang="en-GB" sz="2000" b="1" noProof="1" smtClean="0">
                <a:latin typeface="Courier New" pitchFamily="49" charset="0"/>
                <a:cs typeface="Courier New" pitchFamily="49" charset="0"/>
              </a:rPr>
              <a:t>( data.Profile,</a:t>
            </a:r>
          </a:p>
          <a:p>
            <a:pPr defTabSz="489844"/>
            <a:r>
              <a:rPr lang="en-GB" sz="2000" b="1" noProof="1" smtClean="0">
                <a:latin typeface="Courier New" pitchFamily="49" charset="0"/>
                <a:cs typeface="Courier New" pitchFamily="49" charset="0"/>
              </a:rPr>
              <a:t>  data.FloorType</a:t>
            </a:r>
            <a:r>
              <a:rPr lang="en-GB" sz="2000" b="1" noProof="1">
                <a:latin typeface="Courier New" pitchFamily="49" charset="0"/>
                <a:cs typeface="Courier New" pitchFamily="49" charset="0"/>
              </a:rPr>
              <a:t>, data.Level, </a:t>
            </a:r>
            <a:r>
              <a:rPr lang="en-GB" sz="2000" b="1" noProof="1" smtClean="0">
                <a:latin typeface="Courier New" pitchFamily="49" charset="0"/>
                <a:cs typeface="Courier New" pitchFamily="49" charset="0"/>
              </a:rPr>
              <a:t>data.Structural );</a:t>
            </a:r>
            <a:endParaRPr lang="en-GB" sz="2000" b="1">
              <a:latin typeface="Courier New" pitchFamily="49" charset="0"/>
              <a:cs typeface="Courier New" pitchFamily="49" charset="0"/>
            </a:endParaRPr>
          </a:p>
        </p:txBody>
      </p:sp>
      <p:pic>
        <p:nvPicPr>
          <p:cNvPr id="8" name="Picture 7" descr="GenerateFloor.png"/>
          <p:cNvPicPr>
            <a:picLocks noChangeAspect="1"/>
          </p:cNvPicPr>
          <p:nvPr/>
        </p:nvPicPr>
        <p:blipFill>
          <a:blip r:embed="rId5"/>
          <a:stretch>
            <a:fillRect/>
          </a:stretch>
        </p:blipFill>
        <p:spPr>
          <a:xfrm>
            <a:off x="1690183" y="5868590"/>
            <a:ext cx="4406451" cy="2636503"/>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p:txBody>
          <a:bodyPr/>
          <a:lstStyle/>
          <a:p>
            <a:r>
              <a:rPr lang="en-US" altLang="ja-JP" smtClean="0">
                <a:ea typeface="ＭＳ Ｐゴシック" pitchFamily="34" charset="-128"/>
              </a:rPr>
              <a:t>Rotation</a:t>
            </a:r>
            <a:endParaRPr lang="en-US" altLang="ja-JP">
              <a:ea typeface="ＭＳ Ｐゴシック" pitchFamily="34" charset="-128"/>
            </a:endParaRPr>
          </a:p>
        </p:txBody>
      </p:sp>
      <p:sp>
        <p:nvSpPr>
          <p:cNvPr id="395267" name="Rectangle 3"/>
          <p:cNvSpPr>
            <a:spLocks noGrp="1" noChangeArrowheads="1"/>
          </p:cNvSpPr>
          <p:nvPr>
            <p:ph idx="1"/>
          </p:nvPr>
        </p:nvSpPr>
        <p:spPr>
          <a:noFill/>
          <a:ln/>
        </p:spPr>
        <p:txBody>
          <a:bodyPr/>
          <a:lstStyle/>
          <a:p>
            <a:pPr>
              <a:buNone/>
            </a:pPr>
            <a:r>
              <a:rPr lang="en-GB" b="0">
                <a:hlinkClick r:id="rId3" action="ppaction://hlinkfile"/>
              </a:rPr>
              <a:t>RotateFramingObjects</a:t>
            </a:r>
            <a:r>
              <a:rPr lang="en-GB" b="0"/>
              <a:t> – </a:t>
            </a:r>
            <a:r>
              <a:rPr lang="en-GB" altLang="ja-JP" b="0" smtClean="0">
                <a:ea typeface="ＭＳ Ｐゴシック" pitchFamily="34" charset="-128"/>
              </a:rPr>
              <a:t>All</a:t>
            </a:r>
            <a:endParaRPr lang="en-GB" altLang="ja-JP" b="0">
              <a:ea typeface="ＭＳ Ｐゴシック" pitchFamily="34" charset="-128"/>
            </a:endParaRPr>
          </a:p>
          <a:p>
            <a:pPr lvl="1"/>
            <a:r>
              <a:rPr lang="en-GB" smtClean="0"/>
              <a:t>Demonstrates </a:t>
            </a:r>
            <a:r>
              <a:rPr lang="en-GB"/>
              <a:t>how to </a:t>
            </a:r>
            <a:r>
              <a:rPr lang="en-GB" smtClean="0"/>
              <a:t>rotate elements</a:t>
            </a:r>
            <a:endParaRPr lang="en-GB"/>
          </a:p>
          <a:p>
            <a:pPr lvl="1"/>
            <a:r>
              <a:rPr lang="en-GB" smtClean="0"/>
              <a:t>Uses parameter access</a:t>
            </a:r>
            <a:endParaRPr lang="en-GB" b="0"/>
          </a:p>
        </p:txBody>
      </p:sp>
      <p:sp>
        <p:nvSpPr>
          <p:cNvPr id="395268" name="AutoShape 4"/>
          <p:cNvSpPr>
            <a:spLocks noChangeArrowheads="1"/>
          </p:cNvSpPr>
          <p:nvPr/>
        </p:nvSpPr>
        <p:spPr bwMode="auto">
          <a:xfrm>
            <a:off x="580972" y="3530871"/>
            <a:ext cx="11350911" cy="826299"/>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US" altLang="ja-JP" sz="2000" b="1">
                <a:solidFill>
                  <a:srgbClr val="92D050"/>
                </a:solidFill>
                <a:latin typeface="Courier New" pitchFamily="49" charset="0"/>
                <a:ea typeface="ＭＳ Ｐゴシック" pitchFamily="34" charset="-128"/>
                <a:cs typeface="Courier New" pitchFamily="49" charset="0"/>
              </a:rPr>
              <a:t>// </a:t>
            </a:r>
            <a:r>
              <a:rPr lang="en-US" altLang="ja-JP" sz="2000" b="1" smtClean="0">
                <a:solidFill>
                  <a:srgbClr val="92D050"/>
                </a:solidFill>
                <a:latin typeface="Courier New" pitchFamily="49" charset="0"/>
                <a:ea typeface="ＭＳ Ｐゴシック" pitchFamily="34" charset="-128"/>
                <a:cs typeface="Courier New" pitchFamily="49" charset="0"/>
              </a:rPr>
              <a:t>in </a:t>
            </a:r>
            <a:r>
              <a:rPr lang="en-US" altLang="ja-JP" sz="2000" b="1">
                <a:solidFill>
                  <a:srgbClr val="92D050"/>
                </a:solidFill>
                <a:latin typeface="Courier New" pitchFamily="49" charset="0"/>
                <a:ea typeface="ＭＳ Ｐゴシック" pitchFamily="34" charset="-128"/>
                <a:cs typeface="Courier New" pitchFamily="49" charset="0"/>
              </a:rPr>
              <a:t>case of a </a:t>
            </a:r>
            <a:r>
              <a:rPr lang="en-US" altLang="ja-JP" sz="2000" b="1" smtClean="0">
                <a:solidFill>
                  <a:srgbClr val="92D050"/>
                </a:solidFill>
                <a:latin typeface="Courier New" pitchFamily="49" charset="0"/>
                <a:ea typeface="ＭＳ Ｐゴシック" pitchFamily="34" charset="-128"/>
                <a:cs typeface="Courier New" pitchFamily="49" charset="0"/>
              </a:rPr>
              <a:t>column</a:t>
            </a:r>
            <a:endParaRPr lang="en-US" altLang="ja-JP" sz="2000" b="1">
              <a:solidFill>
                <a:srgbClr val="92D050"/>
              </a:solidFill>
              <a:latin typeface="Courier New" pitchFamily="49" charset="0"/>
              <a:ea typeface="ＭＳ Ｐゴシック" pitchFamily="34" charset="-128"/>
              <a:cs typeface="Courier New" pitchFamily="49" charset="0"/>
            </a:endParaRPr>
          </a:p>
          <a:p>
            <a:pPr defTabSz="489844"/>
            <a:r>
              <a:rPr lang="en-US" sz="2000" b="1" noProof="1">
                <a:latin typeface="Courier New" pitchFamily="49" charset="0"/>
                <a:cs typeface="Courier New" pitchFamily="49" charset="0"/>
              </a:rPr>
              <a:t>bool </a:t>
            </a:r>
            <a:r>
              <a:rPr lang="en-US" sz="2000" b="1" noProof="1" smtClean="0">
                <a:latin typeface="Courier New" pitchFamily="49" charset="0"/>
                <a:cs typeface="Courier New" pitchFamily="49" charset="0"/>
              </a:rPr>
              <a:t>result </a:t>
            </a:r>
            <a:r>
              <a:rPr lang="en-US" sz="2000" b="1" noProof="1">
                <a:latin typeface="Courier New" pitchFamily="49" charset="0"/>
                <a:cs typeface="Courier New" pitchFamily="49" charset="0"/>
              </a:rPr>
              <a:t>= </a:t>
            </a:r>
            <a:r>
              <a:rPr lang="en-US" altLang="ja-JP" sz="2000" b="1" noProof="1">
                <a:latin typeface="Courier New" pitchFamily="49" charset="0"/>
                <a:cs typeface="Courier New" pitchFamily="49" charset="0"/>
              </a:rPr>
              <a:t>pointLocation.</a:t>
            </a:r>
            <a:r>
              <a:rPr lang="en-US" altLang="ja-JP" sz="2000" b="1" noProof="1">
                <a:solidFill>
                  <a:srgbClr val="FFC000"/>
                </a:solidFill>
                <a:latin typeface="Courier New" pitchFamily="49" charset="0"/>
                <a:cs typeface="Courier New" pitchFamily="49" charset="0"/>
              </a:rPr>
              <a:t>Rotate</a:t>
            </a:r>
            <a:r>
              <a:rPr lang="en-US" altLang="ja-JP" sz="2000" b="1" noProof="1">
                <a:latin typeface="Courier New" pitchFamily="49" charset="0"/>
                <a:cs typeface="Courier New" pitchFamily="49" charset="0"/>
              </a:rPr>
              <a:t>(</a:t>
            </a:r>
            <a:r>
              <a:rPr lang="en-US" altLang="ja-JP" sz="2000" b="1">
                <a:latin typeface="Courier New" pitchFamily="49" charset="0"/>
                <a:ea typeface="ＭＳ Ｐゴシック" pitchFamily="34" charset="-128"/>
                <a:cs typeface="Courier New" pitchFamily="49" charset="0"/>
              </a:rPr>
              <a:t> </a:t>
            </a:r>
            <a:r>
              <a:rPr lang="en-US" altLang="ja-JP" sz="2000" b="1" noProof="1">
                <a:latin typeface="Courier New" pitchFamily="49" charset="0"/>
                <a:cs typeface="Courier New" pitchFamily="49" charset="0"/>
              </a:rPr>
              <a:t>rotateAxis,</a:t>
            </a:r>
            <a:r>
              <a:rPr lang="en-US" altLang="ja-JP" sz="2000" b="1">
                <a:latin typeface="Courier New" pitchFamily="49" charset="0"/>
                <a:ea typeface="ＭＳ Ｐゴシック" pitchFamily="34" charset="-128"/>
                <a:cs typeface="Courier New" pitchFamily="49" charset="0"/>
              </a:rPr>
              <a:t> </a:t>
            </a:r>
            <a:r>
              <a:rPr lang="en-US" altLang="ja-JP" sz="2000" b="1" noProof="1">
                <a:latin typeface="Courier New" pitchFamily="49" charset="0"/>
                <a:cs typeface="Courier New" pitchFamily="49" charset="0"/>
              </a:rPr>
              <a:t>rotateDegree</a:t>
            </a:r>
            <a:r>
              <a:rPr lang="en-US" altLang="ja-JP" sz="2000" b="1">
                <a:latin typeface="Courier New" pitchFamily="49" charset="0"/>
                <a:ea typeface="ＭＳ Ｐゴシック" pitchFamily="34" charset="-128"/>
                <a:cs typeface="Courier New" pitchFamily="49" charset="0"/>
              </a:rPr>
              <a:t> </a:t>
            </a:r>
            <a:r>
              <a:rPr lang="en-US" sz="2000" b="1" noProof="1" smtClean="0">
                <a:latin typeface="Courier New" pitchFamily="49" charset="0"/>
                <a:cs typeface="Courier New" pitchFamily="49" charset="0"/>
              </a:rPr>
              <a:t>);</a:t>
            </a:r>
            <a:endParaRPr lang="en-GB" sz="2400" b="1">
              <a:latin typeface="Courier New" pitchFamily="49" charset="0"/>
              <a:cs typeface="Courier New" pitchFamily="49" charset="0"/>
            </a:endParaRPr>
          </a:p>
        </p:txBody>
      </p:sp>
      <p:pic>
        <p:nvPicPr>
          <p:cNvPr id="8" name="Picture 7" descr="RotateFramingObjects01.png"/>
          <p:cNvPicPr>
            <a:picLocks noChangeAspect="1"/>
          </p:cNvPicPr>
          <p:nvPr/>
        </p:nvPicPr>
        <p:blipFill>
          <a:blip r:embed="rId4"/>
          <a:stretch>
            <a:fillRect/>
          </a:stretch>
        </p:blipFill>
        <p:spPr>
          <a:xfrm>
            <a:off x="3028895" y="5410557"/>
            <a:ext cx="2472123" cy="1626133"/>
          </a:xfrm>
          <a:prstGeom prst="rect">
            <a:avLst/>
          </a:prstGeom>
        </p:spPr>
      </p:pic>
      <p:pic>
        <p:nvPicPr>
          <p:cNvPr id="9" name="Picture 8" descr="RotateFramingObjects02.png"/>
          <p:cNvPicPr>
            <a:picLocks noChangeAspect="1"/>
          </p:cNvPicPr>
          <p:nvPr/>
        </p:nvPicPr>
        <p:blipFill>
          <a:blip r:embed="rId5"/>
          <a:stretch>
            <a:fillRect/>
          </a:stretch>
        </p:blipFill>
        <p:spPr>
          <a:xfrm>
            <a:off x="6527567" y="5478009"/>
            <a:ext cx="4280677" cy="2848983"/>
          </a:xfrm>
          <a:prstGeom prst="rect">
            <a:avLst/>
          </a:prstGeo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55655" name="Rectangle 7"/>
          <p:cNvSpPr>
            <a:spLocks noGrp="1" noChangeArrowheads="1"/>
          </p:cNvSpPr>
          <p:nvPr>
            <p:ph type="title"/>
          </p:nvPr>
        </p:nvSpPr>
        <p:spPr>
          <a:noFill/>
          <a:ln/>
        </p:spPr>
        <p:txBody>
          <a:bodyPr/>
          <a:lstStyle/>
          <a:p>
            <a:r>
              <a:rPr lang="en-US" altLang="ja-JP" smtClean="0">
                <a:ea typeface="ＭＳ Ｐゴシック" pitchFamily="34" charset="-128"/>
              </a:rPr>
              <a:t>Product </a:t>
            </a:r>
            <a:r>
              <a:rPr lang="en-US" altLang="ja-JP">
                <a:ea typeface="ＭＳ Ｐゴシック" pitchFamily="34" charset="-128"/>
              </a:rPr>
              <a:t>Version</a:t>
            </a:r>
          </a:p>
        </p:txBody>
      </p:sp>
      <p:sp>
        <p:nvSpPr>
          <p:cNvPr id="155651" name="Rectangle 3"/>
          <p:cNvSpPr>
            <a:spLocks noGrp="1" noChangeArrowheads="1"/>
          </p:cNvSpPr>
          <p:nvPr>
            <p:ph idx="1"/>
          </p:nvPr>
        </p:nvSpPr>
        <p:spPr>
          <a:xfrm>
            <a:off x="454036" y="2102681"/>
            <a:ext cx="12403512" cy="4335190"/>
          </a:xfrm>
          <a:noFill/>
          <a:ln/>
        </p:spPr>
        <p:txBody>
          <a:bodyPr/>
          <a:lstStyle/>
          <a:p>
            <a:pPr>
              <a:buNone/>
            </a:pPr>
            <a:r>
              <a:rPr lang="en-GB" b="0" smtClean="0">
                <a:hlinkClick r:id="rId3" action="ppaction://hlinkfile"/>
              </a:rPr>
              <a:t>VersionChecking</a:t>
            </a:r>
            <a:r>
              <a:rPr lang="en-GB" b="0" smtClean="0"/>
              <a:t> - All</a:t>
            </a:r>
            <a:endParaRPr lang="en-GB"/>
          </a:p>
          <a:p>
            <a:pPr marL="889394" lvl="1"/>
            <a:r>
              <a:rPr lang="en-GB" smtClean="0"/>
              <a:t>Demonstrates </a:t>
            </a:r>
            <a:r>
              <a:rPr lang="en-GB"/>
              <a:t>how to </a:t>
            </a:r>
            <a:r>
              <a:rPr lang="en-GB" smtClean="0"/>
              <a:t>access </a:t>
            </a:r>
            <a:r>
              <a:rPr lang="en-GB"/>
              <a:t>the </a:t>
            </a:r>
            <a:r>
              <a:rPr lang="en-GB" smtClean="0"/>
              <a:t>running product </a:t>
            </a:r>
            <a:r>
              <a:rPr lang="en-GB"/>
              <a:t>version</a:t>
            </a:r>
          </a:p>
          <a:p>
            <a:pPr marL="889394" lvl="1"/>
            <a:r>
              <a:rPr lang="en-GB"/>
              <a:t>The most requested API feature!</a:t>
            </a:r>
          </a:p>
          <a:p>
            <a:pPr marL="889394" lvl="1"/>
            <a:r>
              <a:rPr lang="en-GB"/>
              <a:t>Allows developers to channel </a:t>
            </a:r>
            <a:r>
              <a:rPr lang="en-GB" smtClean="0"/>
              <a:t>functionality</a:t>
            </a:r>
            <a:endParaRPr lang="en-GB"/>
          </a:p>
          <a:p>
            <a:pPr marL="889394" lvl="1"/>
            <a:r>
              <a:rPr lang="en-GB"/>
              <a:t>Data is built into the Application class</a:t>
            </a:r>
          </a:p>
          <a:p>
            <a:pPr marL="1656891" lvl="2"/>
            <a:r>
              <a:rPr lang="en-GB" smtClean="0"/>
              <a:t>Version name</a:t>
            </a:r>
            <a:endParaRPr lang="en-GB"/>
          </a:p>
          <a:p>
            <a:pPr marL="1656891" lvl="2"/>
            <a:r>
              <a:rPr lang="en-GB" smtClean="0"/>
              <a:t>Version number</a:t>
            </a:r>
            <a:endParaRPr lang="en-GB"/>
          </a:p>
          <a:p>
            <a:pPr marL="1656891" lvl="2"/>
            <a:r>
              <a:rPr lang="en-GB" smtClean="0"/>
              <a:t>Version build</a:t>
            </a:r>
            <a:endParaRPr lang="en-GB"/>
          </a:p>
        </p:txBody>
      </p:sp>
      <p:pic>
        <p:nvPicPr>
          <p:cNvPr id="6" name="Picture 5" descr="VersionChecking.png"/>
          <p:cNvPicPr>
            <a:picLocks noChangeAspect="1"/>
          </p:cNvPicPr>
          <p:nvPr/>
        </p:nvPicPr>
        <p:blipFill>
          <a:blip r:embed="rId4"/>
          <a:stretch>
            <a:fillRect/>
          </a:stretch>
        </p:blipFill>
        <p:spPr>
          <a:xfrm>
            <a:off x="5085328" y="5776368"/>
            <a:ext cx="3382908" cy="2927037"/>
          </a:xfrm>
          <a:prstGeom prst="rect">
            <a:avLst/>
          </a:prstGeo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829002"/>
          </a:xfrm>
        </p:spPr>
        <p:txBody>
          <a:bodyPr/>
          <a:lstStyle/>
          <a:p>
            <a:pPr eaLnBrk="1" hangingPunct="1"/>
            <a:r>
              <a:rPr lang="en-GB" smtClean="0"/>
              <a:t>Revit 9.1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en-GB"/>
              <a:t>Revit 9.1 API </a:t>
            </a:r>
            <a:r>
              <a:rPr lang="en-GB" smtClean="0"/>
              <a:t>Features</a:t>
            </a:r>
            <a:endParaRPr lang="en-US" altLang="ja-JP" sz="3400">
              <a:solidFill>
                <a:srgbClr val="003366"/>
              </a:solidFill>
              <a:ea typeface="ＭＳ Ｐゴシック" pitchFamily="34" charset="-128"/>
            </a:endParaRPr>
          </a:p>
        </p:txBody>
      </p:sp>
      <p:sp>
        <p:nvSpPr>
          <p:cNvPr id="221187" name="Rectangle 3"/>
          <p:cNvSpPr>
            <a:spLocks noGrp="1" noChangeArrowheads="1"/>
          </p:cNvSpPr>
          <p:nvPr>
            <p:ph idx="1"/>
          </p:nvPr>
        </p:nvSpPr>
        <p:spPr>
          <a:xfrm>
            <a:off x="454036" y="2014593"/>
            <a:ext cx="11472852" cy="6462142"/>
          </a:xfrm>
        </p:spPr>
        <p:txBody>
          <a:bodyPr/>
          <a:lstStyle/>
          <a:p>
            <a:pPr marL="514673" indent="-514673">
              <a:spcAft>
                <a:spcPct val="0"/>
              </a:spcAft>
            </a:pPr>
            <a:r>
              <a:rPr lang="en-GB"/>
              <a:t>Access to </a:t>
            </a:r>
            <a:r>
              <a:rPr lang="en-GB" smtClean="0"/>
              <a:t>journal </a:t>
            </a:r>
            <a:r>
              <a:rPr lang="en-GB"/>
              <a:t>file</a:t>
            </a:r>
          </a:p>
          <a:p>
            <a:pPr marL="1013548" lvl="1" indent="-241536">
              <a:spcAft>
                <a:spcPct val="0"/>
              </a:spcAft>
            </a:pPr>
            <a:r>
              <a:rPr lang="en-GB"/>
              <a:t>Regression testing</a:t>
            </a:r>
            <a:endParaRPr lang="en-US" altLang="ja-JP">
              <a:ea typeface="ＭＳ Ｐゴシック" pitchFamily="34" charset="-128"/>
            </a:endParaRPr>
          </a:p>
          <a:p>
            <a:pPr marL="514673" indent="-514673">
              <a:spcBef>
                <a:spcPct val="50000"/>
              </a:spcBef>
              <a:spcAft>
                <a:spcPct val="0"/>
              </a:spcAft>
            </a:pPr>
            <a:r>
              <a:rPr lang="en-GB"/>
              <a:t>Improved handling of units</a:t>
            </a:r>
          </a:p>
          <a:p>
            <a:pPr marL="1013548" lvl="1" indent="-241536">
              <a:spcAft>
                <a:spcPct val="0"/>
              </a:spcAft>
            </a:pPr>
            <a:r>
              <a:rPr lang="en-GB" smtClean="0"/>
              <a:t>Conversion between user interface and internal </a:t>
            </a:r>
            <a:r>
              <a:rPr lang="en-GB"/>
              <a:t>Revit database units</a:t>
            </a:r>
            <a:endParaRPr lang="en-US" altLang="ja-JP">
              <a:ea typeface="ＭＳ Ｐゴシック" pitchFamily="34" charset="-128"/>
            </a:endParaRPr>
          </a:p>
          <a:p>
            <a:pPr marL="514673" indent="-514673">
              <a:spcBef>
                <a:spcPct val="50000"/>
              </a:spcBef>
              <a:spcAft>
                <a:spcPct val="0"/>
              </a:spcAft>
            </a:pPr>
            <a:r>
              <a:rPr lang="en-GB"/>
              <a:t>Ability to suspend updating </a:t>
            </a:r>
          </a:p>
          <a:p>
            <a:pPr marL="1013548" lvl="1" indent="-241536">
              <a:spcAft>
                <a:spcPct val="0"/>
              </a:spcAft>
            </a:pPr>
            <a:r>
              <a:rPr lang="en-GB"/>
              <a:t>Model can be changed or updated through the API with minimal impact on speed</a:t>
            </a:r>
          </a:p>
          <a:p>
            <a:pPr marL="1013548" lvl="1" indent="-241536">
              <a:spcAft>
                <a:spcPct val="0"/>
              </a:spcAft>
            </a:pPr>
            <a:r>
              <a:rPr lang="en-US" altLang="ja-JP">
                <a:ea typeface="ＭＳ Ｐゴシック" pitchFamily="34" charset="-128"/>
              </a:rPr>
              <a:t>Significant performance improvements to element transformations</a:t>
            </a:r>
          </a:p>
          <a:p>
            <a:pPr marL="514673" indent="-514673">
              <a:spcBef>
                <a:spcPct val="50000"/>
              </a:spcBef>
            </a:pPr>
            <a:r>
              <a:rPr lang="en-GB"/>
              <a:t>New Elements</a:t>
            </a:r>
            <a:endParaRPr lang="en-US" altLang="ja-JP">
              <a:ea typeface="ＭＳ Ｐゴシック" pitchFamily="34" charset="-128"/>
            </a:endParaRPr>
          </a:p>
          <a:p>
            <a:pPr marL="1013548" lvl="1" indent="-241536">
              <a:spcAft>
                <a:spcPct val="0"/>
              </a:spcAft>
            </a:pPr>
            <a:r>
              <a:rPr lang="en-GB" smtClean="0"/>
              <a:t>ModelLine, Material, Opening, ReferencePlane, SketchPlane</a:t>
            </a:r>
            <a:endParaRPr lang="en-US" altLang="ja-JP">
              <a:ea typeface="ＭＳ Ｐゴシック" pitchFamily="34" charset="-128"/>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en-GB" smtClean="0"/>
              <a:t>Rac 9.1 API Features</a:t>
            </a:r>
            <a:endParaRPr lang="en-US" altLang="ja-JP" sz="3400">
              <a:solidFill>
                <a:srgbClr val="003366"/>
              </a:solidFill>
              <a:ea typeface="ＭＳ Ｐゴシック" pitchFamily="34" charset="-128"/>
            </a:endParaRPr>
          </a:p>
        </p:txBody>
      </p:sp>
      <p:sp>
        <p:nvSpPr>
          <p:cNvPr id="223235" name="Rectangle 3"/>
          <p:cNvSpPr>
            <a:spLocks noGrp="1" noChangeArrowheads="1"/>
          </p:cNvSpPr>
          <p:nvPr>
            <p:ph idx="1"/>
          </p:nvPr>
        </p:nvSpPr>
        <p:spPr/>
        <p:txBody>
          <a:bodyPr/>
          <a:lstStyle/>
          <a:p>
            <a:pPr marL="514673" indent="-514673"/>
            <a:r>
              <a:rPr lang="en-GB" smtClean="0"/>
              <a:t>Access </a:t>
            </a:r>
            <a:r>
              <a:rPr lang="en-GB"/>
              <a:t>to </a:t>
            </a:r>
            <a:r>
              <a:rPr lang="en-GB" smtClean="0"/>
              <a:t>rooms</a:t>
            </a:r>
          </a:p>
          <a:p>
            <a:pPr marL="898423" lvl="1" indent="-514673"/>
            <a:r>
              <a:rPr lang="en-GB" smtClean="0"/>
              <a:t>Find </a:t>
            </a:r>
          </a:p>
          <a:p>
            <a:pPr marL="898423" lvl="1" indent="-514673"/>
            <a:r>
              <a:rPr lang="en-GB" smtClean="0"/>
              <a:t>Tag</a:t>
            </a:r>
            <a:endParaRPr lang="en-US" altLang="ja-JP">
              <a:ea typeface="ＭＳ Ｐゴシック" pitchFamily="34" charset="-128"/>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4036" y="194233"/>
            <a:ext cx="11276330" cy="1626129"/>
          </a:xfrm>
        </p:spPr>
        <p:txBody>
          <a:bodyPr/>
          <a:lstStyle/>
          <a:p>
            <a:pPr eaLnBrk="1" hangingPunct="1"/>
            <a:r>
              <a:rPr lang="en-GB" smtClean="0"/>
              <a:t>Revit API History</a:t>
            </a:r>
          </a:p>
        </p:txBody>
      </p:sp>
      <p:sp>
        <p:nvSpPr>
          <p:cNvPr id="15363" name="Rectangle 3"/>
          <p:cNvSpPr>
            <a:spLocks noGrp="1" noChangeArrowheads="1"/>
          </p:cNvSpPr>
          <p:nvPr>
            <p:ph idx="1"/>
          </p:nvPr>
        </p:nvSpPr>
        <p:spPr>
          <a:xfrm>
            <a:off x="454037" y="2032644"/>
            <a:ext cx="11233138" cy="6579544"/>
          </a:xfrm>
        </p:spPr>
        <p:txBody>
          <a:bodyPr/>
          <a:lstStyle/>
          <a:p>
            <a:pPr marL="487707" lvl="1" indent="-325138"/>
            <a:r>
              <a:rPr lang="en-US" sz="3200" smtClean="0"/>
              <a:t>5, 6, 7 had no API and no verticals</a:t>
            </a:r>
          </a:p>
          <a:p>
            <a:pPr marL="487707" lvl="1" indent="-325138"/>
            <a:r>
              <a:rPr lang="en-US" sz="3200" smtClean="0"/>
              <a:t>8.0 first public API for Building and Structure</a:t>
            </a:r>
          </a:p>
          <a:p>
            <a:pPr marL="487707" lvl="1" indent="-325138"/>
            <a:r>
              <a:rPr lang="en-US" sz="3200" smtClean="0"/>
              <a:t>9.0 many new objects and creation methods</a:t>
            </a:r>
          </a:p>
          <a:p>
            <a:pPr marL="487707" lvl="1" indent="-325138"/>
            <a:r>
              <a:rPr lang="en-US" sz="3200" smtClean="0"/>
              <a:t>9.1 journal, units, new creation methods</a:t>
            </a:r>
          </a:p>
          <a:p>
            <a:pPr marL="487707" lvl="1" indent="-325138"/>
            <a:r>
              <a:rPr lang="en-US" sz="3200" smtClean="0"/>
              <a:t>2008 major new features</a:t>
            </a:r>
          </a:p>
          <a:p>
            <a:pPr marL="487707" lvl="1" indent="-325138"/>
            <a:r>
              <a:rPr lang="en-US" sz="3200" smtClean="0"/>
              <a:t>2008.2 includes an SDK update and new samples</a:t>
            </a:r>
          </a:p>
          <a:p>
            <a:pPr marL="487707" lvl="1" indent="-325138"/>
            <a:r>
              <a:rPr lang="en-US" sz="3200" smtClean="0"/>
              <a:t>2009 filtering facilities, data access, samples, VSTA</a:t>
            </a:r>
          </a:p>
          <a:p>
            <a:pPr marL="487707" lvl="1" indent="-325138"/>
            <a:r>
              <a:rPr lang="en-US" sz="3200" smtClean="0"/>
              <a:t>API size doubled in every release</a:t>
            </a:r>
          </a:p>
          <a:p>
            <a:pPr marL="487707" lvl="1" indent="-325138"/>
            <a:r>
              <a:rPr lang="en-US" sz="3200" smtClean="0"/>
              <a:t>Long-term target is an API and kernel-based application</a:t>
            </a:r>
          </a:p>
          <a:p>
            <a:pPr marL="487707" lvl="1" indent="-325138"/>
            <a:r>
              <a:rPr lang="en-US" sz="3200" smtClean="0"/>
              <a:t>Still evolving ...</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GB" smtClean="0"/>
              <a:t>Rst </a:t>
            </a:r>
            <a:r>
              <a:rPr lang="en-GB"/>
              <a:t>9.1 </a:t>
            </a:r>
            <a:r>
              <a:rPr lang="en-GB" smtClean="0"/>
              <a:t>API Features </a:t>
            </a:r>
            <a:endParaRPr lang="en-US" altLang="ja-JP" sz="3400">
              <a:solidFill>
                <a:srgbClr val="003366"/>
              </a:solidFill>
              <a:ea typeface="ＭＳ Ｐゴシック" pitchFamily="34" charset="-128"/>
            </a:endParaRPr>
          </a:p>
        </p:txBody>
      </p:sp>
      <p:sp>
        <p:nvSpPr>
          <p:cNvPr id="224259" name="Rectangle 3"/>
          <p:cNvSpPr>
            <a:spLocks noGrp="1" noChangeArrowheads="1"/>
          </p:cNvSpPr>
          <p:nvPr>
            <p:ph idx="1"/>
          </p:nvPr>
        </p:nvSpPr>
        <p:spPr/>
        <p:txBody>
          <a:bodyPr/>
          <a:lstStyle/>
          <a:p>
            <a:pPr marL="514673" indent="-514673"/>
            <a:r>
              <a:rPr lang="en-GB"/>
              <a:t>Define and access boundary condition</a:t>
            </a:r>
            <a:r>
              <a:rPr lang="en-US" altLang="ja-JP">
                <a:ea typeface="ＭＳ Ｐゴシック" pitchFamily="34" charset="-128"/>
              </a:rPr>
              <a:t>s</a:t>
            </a:r>
          </a:p>
          <a:p>
            <a:pPr marL="514673" indent="-514673"/>
            <a:r>
              <a:rPr lang="en-GB"/>
              <a:t>New elements</a:t>
            </a:r>
            <a:endParaRPr lang="en-US" altLang="ja-JP">
              <a:ea typeface="ＭＳ Ｐゴシック" pitchFamily="34" charset="-128"/>
            </a:endParaRPr>
          </a:p>
          <a:p>
            <a:pPr marL="1148988" lvl="1" indent="-376976"/>
            <a:r>
              <a:rPr lang="en-GB"/>
              <a:t>Boundary Conditions</a:t>
            </a:r>
          </a:p>
          <a:p>
            <a:pPr marL="1148988" lvl="1" indent="-376976"/>
            <a:r>
              <a:rPr lang="en-GB"/>
              <a:t>Beam systems</a:t>
            </a:r>
          </a:p>
          <a:p>
            <a:pPr marL="1148988" lvl="1" indent="-376976"/>
            <a:r>
              <a:rPr lang="en-GB"/>
              <a:t>Path Reinforcement</a:t>
            </a:r>
          </a:p>
          <a:p>
            <a:pPr marL="1148988" lvl="1" indent="-376976"/>
            <a:r>
              <a:rPr lang="en-GB"/>
              <a:t>Ability to define reinforcement bar sets</a:t>
            </a:r>
            <a:endParaRPr lang="en-US" altLang="ja-JP">
              <a:ea typeface="ＭＳ Ｐゴシック" pitchFamily="34" charset="-128"/>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33709" y="108411"/>
            <a:ext cx="11472854" cy="1626129"/>
          </a:xfrm>
        </p:spPr>
        <p:txBody>
          <a:bodyPr/>
          <a:lstStyle/>
          <a:p>
            <a:r>
              <a:rPr lang="en-GB"/>
              <a:t>Revit 9.1 API </a:t>
            </a:r>
            <a:r>
              <a:rPr lang="en-GB" smtClean="0"/>
              <a:t>Fixes</a:t>
            </a:r>
            <a:endParaRPr lang="en-US" altLang="ja-JP" sz="3400">
              <a:solidFill>
                <a:srgbClr val="003366"/>
              </a:solidFill>
              <a:ea typeface="ＭＳ Ｐゴシック" pitchFamily="34" charset="-128"/>
            </a:endParaRPr>
          </a:p>
        </p:txBody>
      </p:sp>
      <p:sp>
        <p:nvSpPr>
          <p:cNvPr id="225283" name="Rectangle 3"/>
          <p:cNvSpPr>
            <a:spLocks noGrp="1" noChangeArrowheads="1"/>
          </p:cNvSpPr>
          <p:nvPr>
            <p:ph idx="1"/>
          </p:nvPr>
        </p:nvSpPr>
        <p:spPr/>
        <p:txBody>
          <a:bodyPr/>
          <a:lstStyle/>
          <a:p>
            <a:pPr marL="717550" lvl="1" indent="-376238"/>
            <a:r>
              <a:rPr lang="en-US" altLang="ja-JP" sz="3600">
                <a:ea typeface="ＭＳ Ｐゴシック" pitchFamily="34" charset="-128"/>
              </a:rPr>
              <a:t>NewArc() added to API</a:t>
            </a:r>
            <a:endParaRPr lang="en-GB" altLang="ja-JP" sz="3600">
              <a:ea typeface="ＭＳ Ｐゴシック" pitchFamily="34" charset="-128"/>
            </a:endParaRPr>
          </a:p>
          <a:p>
            <a:pPr marL="717550" lvl="1" indent="-376238"/>
            <a:r>
              <a:rPr lang="en-US" altLang="ja-JP" sz="3600">
                <a:ea typeface="ＭＳ Ｐゴシック" pitchFamily="34" charset="-128"/>
              </a:rPr>
              <a:t>Improved Span Direction API</a:t>
            </a:r>
            <a:endParaRPr lang="en-GB" altLang="ja-JP" sz="3600">
              <a:ea typeface="ＭＳ Ｐゴシック" pitchFamily="34" charset="-128"/>
            </a:endParaRPr>
          </a:p>
          <a:p>
            <a:pPr marL="717550" lvl="1" indent="-376238"/>
            <a:r>
              <a:rPr lang="en-US" altLang="ja-JP" sz="3600">
                <a:ea typeface="ＭＳ Ｐゴシック" pitchFamily="34" charset="-128"/>
              </a:rPr>
              <a:t>Track changes no longer highlights type changes to the same type</a:t>
            </a:r>
            <a:endParaRPr lang="en-GB" altLang="ja-JP" sz="3600">
              <a:ea typeface="ＭＳ Ｐゴシック" pitchFamily="34" charset="-128"/>
            </a:endParaRPr>
          </a:p>
          <a:p>
            <a:pPr marL="717550" lvl="1" indent="-376238"/>
            <a:r>
              <a:rPr lang="en-US" altLang="ja-JP" sz="3600">
                <a:ea typeface="ＭＳ Ｐゴシック" pitchFamily="34" charset="-128"/>
              </a:rPr>
              <a:t>Delete methods now return the ids of the elements deleted</a:t>
            </a:r>
            <a:endParaRPr lang="en-GB" altLang="ja-JP" sz="3600">
              <a:ea typeface="ＭＳ Ｐゴシック" pitchFamily="34" charset="-128"/>
            </a:endParaRPr>
          </a:p>
          <a:p>
            <a:pPr marL="717550" lvl="1" indent="-376238"/>
            <a:r>
              <a:rPr lang="en-US" altLang="ja-JP" sz="3600">
                <a:ea typeface="ＭＳ Ｐゴシック" pitchFamily="34" charset="-128"/>
              </a:rPr>
              <a:t>Grid lines are now available immediately after creation</a:t>
            </a:r>
            <a:endParaRPr lang="en-GB" altLang="ja-JP" sz="3600">
              <a:ea typeface="ＭＳ Ｐゴシック" pitchFamily="34" charset="-128"/>
            </a:endParaRPr>
          </a:p>
          <a:p>
            <a:pPr marL="717550" lvl="1" indent="-376238"/>
            <a:r>
              <a:rPr lang="en-US" altLang="ja-JP" sz="3600">
                <a:ea typeface="ＭＳ Ｐゴシック" pitchFamily="34" charset="-128"/>
              </a:rPr>
              <a:t>Significant performance improvements to element transformations through </a:t>
            </a:r>
            <a:r>
              <a:rPr lang="en-US" altLang="ja-JP" sz="3600" i="1" smtClean="0">
                <a:ea typeface="ＭＳ Ｐゴシック" pitchFamily="34" charset="-128"/>
              </a:rPr>
              <a:t>SuspendUpdating</a:t>
            </a:r>
            <a:r>
              <a:rPr lang="en-US" altLang="ja-JP" sz="3600" smtClean="0">
                <a:ea typeface="ＭＳ Ｐゴシック" pitchFamily="34" charset="-128"/>
              </a:rPr>
              <a:t> </a:t>
            </a:r>
            <a:r>
              <a:rPr lang="en-US" altLang="ja-JP" sz="3600">
                <a:ea typeface="ＭＳ Ｐゴシック" pitchFamily="34" charset="-128"/>
              </a:rPr>
              <a:t>functionality</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7331" name="Rectangle 3"/>
          <p:cNvSpPr>
            <a:spLocks noGrp="1" noChangeArrowheads="1"/>
          </p:cNvSpPr>
          <p:nvPr>
            <p:ph type="title"/>
          </p:nvPr>
        </p:nvSpPr>
        <p:spPr>
          <a:xfrm>
            <a:off x="454036" y="203236"/>
            <a:ext cx="11581278" cy="1246151"/>
          </a:xfrm>
        </p:spPr>
        <p:txBody>
          <a:bodyPr/>
          <a:lstStyle/>
          <a:p>
            <a:r>
              <a:rPr lang="en-US" altLang="ja-JP" smtClean="0">
                <a:ea typeface="ＭＳ Ｐゴシック" pitchFamily="34" charset="-128"/>
              </a:rPr>
              <a:t>FrameBuilder</a:t>
            </a:r>
            <a:endParaRPr lang="en-US" altLang="ja-JP">
              <a:ea typeface="ＭＳ Ｐゴシック" pitchFamily="34" charset="-128"/>
            </a:endParaRPr>
          </a:p>
        </p:txBody>
      </p:sp>
      <p:sp>
        <p:nvSpPr>
          <p:cNvPr id="227332" name="Rectangle 4"/>
          <p:cNvSpPr>
            <a:spLocks noGrp="1" noChangeArrowheads="1"/>
          </p:cNvSpPr>
          <p:nvPr>
            <p:ph idx="1"/>
          </p:nvPr>
        </p:nvSpPr>
        <p:spPr>
          <a:xfrm>
            <a:off x="542133" y="1951355"/>
            <a:ext cx="11493182" cy="7283704"/>
          </a:xfrm>
        </p:spPr>
        <p:txBody>
          <a:bodyPr/>
          <a:lstStyle/>
          <a:p>
            <a:r>
              <a:rPr lang="en-GB" b="0">
                <a:solidFill>
                  <a:schemeClr val="hlink"/>
                </a:solidFill>
              </a:rPr>
              <a:t>FrameBuilder</a:t>
            </a:r>
            <a:r>
              <a:rPr lang="en-GB" b="0"/>
              <a:t> </a:t>
            </a:r>
            <a:r>
              <a:rPr lang="en-GB" b="0" smtClean="0"/>
              <a:t>– All</a:t>
            </a:r>
          </a:p>
          <a:p>
            <a:pPr lvl="1"/>
            <a:r>
              <a:rPr lang="en-GB" sz="3400" smtClean="0"/>
              <a:t>Composed </a:t>
            </a:r>
            <a:r>
              <a:rPr lang="en-GB" sz="3400"/>
              <a:t>of floors, levels, columns, beams, braces</a:t>
            </a:r>
          </a:p>
          <a:p>
            <a:pPr lvl="1"/>
            <a:r>
              <a:rPr lang="en-GB" sz="3400"/>
              <a:t>Demonstrates methods</a:t>
            </a:r>
          </a:p>
          <a:p>
            <a:pPr lvl="2"/>
            <a:r>
              <a:rPr lang="en-US" altLang="zh-CN" sz="2300">
                <a:ea typeface="SimSun" pitchFamily="2" charset="-122"/>
              </a:rPr>
              <a:t>NewLevel</a:t>
            </a:r>
            <a:r>
              <a:rPr lang="en-GB" sz="2300"/>
              <a:t>(), N</a:t>
            </a:r>
            <a:r>
              <a:rPr lang="en-US" altLang="ja-JP" sz="2300">
                <a:ea typeface="ＭＳ Ｐゴシック" pitchFamily="34" charset="-128"/>
              </a:rPr>
              <a:t>ewFamilyInstance()</a:t>
            </a:r>
            <a:endParaRPr lang="en-GB" sz="2300"/>
          </a:p>
          <a:p>
            <a:pPr lvl="1"/>
            <a:r>
              <a:rPr lang="en-GB" sz="3400"/>
              <a:t>Illustrates the </a:t>
            </a:r>
            <a:r>
              <a:rPr lang="en-US" altLang="ja-JP" sz="3400">
                <a:ea typeface="ＭＳ Ｐゴシック" pitchFamily="34" charset="-128"/>
              </a:rPr>
              <a:t>SuspendUpdating mechanism</a:t>
            </a:r>
          </a:p>
          <a:p>
            <a:pPr lvl="2"/>
            <a:r>
              <a:rPr lang="en-US" altLang="ja-JP" sz="2300">
                <a:ea typeface="ＭＳ Ｐゴシック" pitchFamily="34" charset="-128"/>
              </a:rPr>
              <a:t>New SuspendUpdating( doc ), SuspendUpdating.Dispose</a:t>
            </a:r>
            <a:r>
              <a:rPr lang="en-US" altLang="ja-JP" sz="2300" smtClean="0">
                <a:ea typeface="ＭＳ Ｐゴシック" pitchFamily="34" charset="-128"/>
              </a:rPr>
              <a:t>()</a:t>
            </a:r>
            <a:endParaRPr lang="ja-JP" altLang="en-US">
              <a:ea typeface="ＭＳ Ｐゴシック" pitchFamily="34" charset="-128"/>
            </a:endParaRPr>
          </a:p>
        </p:txBody>
      </p:sp>
      <p:pic>
        <p:nvPicPr>
          <p:cNvPr id="10" name="Picture 9" descr="FrameBuilder02.png"/>
          <p:cNvPicPr>
            <a:picLocks noChangeAspect="1"/>
          </p:cNvPicPr>
          <p:nvPr/>
        </p:nvPicPr>
        <p:blipFill>
          <a:blip r:embed="rId3"/>
          <a:stretch>
            <a:fillRect/>
          </a:stretch>
        </p:blipFill>
        <p:spPr>
          <a:xfrm>
            <a:off x="7318778" y="5589826"/>
            <a:ext cx="3755911" cy="3511304"/>
          </a:xfrm>
          <a:prstGeom prst="rect">
            <a:avLst/>
          </a:prstGeom>
        </p:spPr>
      </p:pic>
      <p:pic>
        <p:nvPicPr>
          <p:cNvPr id="11" name="Picture 10" descr="FrameBuilder01.png"/>
          <p:cNvPicPr>
            <a:picLocks noChangeAspect="1"/>
          </p:cNvPicPr>
          <p:nvPr/>
        </p:nvPicPr>
        <p:blipFill>
          <a:blip r:embed="rId4"/>
          <a:stretch>
            <a:fillRect/>
          </a:stretch>
        </p:blipFill>
        <p:spPr>
          <a:xfrm>
            <a:off x="1321410" y="5691458"/>
            <a:ext cx="5317235" cy="3278282"/>
          </a:xfrm>
          <a:prstGeom prst="rect">
            <a:avLst/>
          </a:prstGeom>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454036" y="194233"/>
            <a:ext cx="11689704" cy="1626129"/>
          </a:xfrm>
        </p:spPr>
        <p:txBody>
          <a:bodyPr/>
          <a:lstStyle/>
          <a:p>
            <a:r>
              <a:rPr lang="en-US" noProof="1" smtClean="0"/>
              <a:t>Journaling</a:t>
            </a:r>
            <a:r>
              <a:rPr lang="en-US" altLang="ja-JP" smtClean="0">
                <a:ea typeface="ＭＳ Ｐゴシック" pitchFamily="34" charset="-128"/>
              </a:rPr>
              <a:t> </a:t>
            </a:r>
            <a:r>
              <a:rPr lang="en-US" altLang="ja-JP">
                <a:ea typeface="ＭＳ Ｐゴシック" pitchFamily="34" charset="-128"/>
              </a:rPr>
              <a:t>Mechanism</a:t>
            </a:r>
          </a:p>
        </p:txBody>
      </p:sp>
      <p:sp>
        <p:nvSpPr>
          <p:cNvPr id="229379" name="Rectangle 3"/>
          <p:cNvSpPr>
            <a:spLocks noGrp="1" noChangeArrowheads="1"/>
          </p:cNvSpPr>
          <p:nvPr>
            <p:ph idx="1"/>
          </p:nvPr>
        </p:nvSpPr>
        <p:spPr>
          <a:xfrm>
            <a:off x="454036" y="1951355"/>
            <a:ext cx="11472852" cy="7283704"/>
          </a:xfrm>
        </p:spPr>
        <p:txBody>
          <a:bodyPr/>
          <a:lstStyle/>
          <a:p>
            <a:r>
              <a:rPr lang="en-GB" b="0">
                <a:solidFill>
                  <a:schemeClr val="hlink"/>
                </a:solidFill>
              </a:rPr>
              <a:t>Journaling</a:t>
            </a:r>
            <a:r>
              <a:rPr lang="en-GB" b="0"/>
              <a:t> </a:t>
            </a:r>
            <a:r>
              <a:rPr lang="en-GB" b="0" smtClean="0"/>
              <a:t>– All</a:t>
            </a:r>
          </a:p>
          <a:p>
            <a:pPr lvl="1"/>
            <a:r>
              <a:rPr lang="en-US" altLang="ja-JP" smtClean="0">
                <a:ea typeface="ＭＳ Ｐゴシック" pitchFamily="34" charset="-128"/>
              </a:rPr>
              <a:t>All </a:t>
            </a:r>
            <a:r>
              <a:rPr lang="en-US" altLang="ja-JP">
                <a:ea typeface="ＭＳ Ｐゴシック" pitchFamily="34" charset="-128"/>
              </a:rPr>
              <a:t>user actions in Revit are recorded in the journal file</a:t>
            </a:r>
          </a:p>
          <a:p>
            <a:pPr lvl="2"/>
            <a:r>
              <a:rPr lang="en-US" sz="2300" noProof="1"/>
              <a:t>C:\Program Files\Autodesk Revit Structure 4\Journals</a:t>
            </a:r>
            <a:endParaRPr lang="en-US" altLang="ja-JP" sz="2300">
              <a:ea typeface="ＭＳ Ｐゴシック" pitchFamily="34" charset="-128"/>
            </a:endParaRPr>
          </a:p>
          <a:p>
            <a:pPr lvl="1"/>
            <a:r>
              <a:rPr lang="en-US" altLang="ja-JP">
                <a:ea typeface="ＭＳ Ｐゴシック" pitchFamily="34" charset="-128"/>
              </a:rPr>
              <a:t>To rerun journal file</a:t>
            </a:r>
          </a:p>
          <a:p>
            <a:pPr lvl="2"/>
            <a:r>
              <a:rPr lang="en-US" altLang="ja-JP" sz="2300">
                <a:ea typeface="ＭＳ Ｐゴシック" pitchFamily="34" charset="-128"/>
              </a:rPr>
              <a:t>Drag it onto Revit icon </a:t>
            </a:r>
          </a:p>
          <a:p>
            <a:pPr lvl="2"/>
            <a:r>
              <a:rPr lang="en-US" altLang="ja-JP" sz="2300">
                <a:ea typeface="ＭＳ Ｐゴシック" pitchFamily="34" charset="-128"/>
              </a:rPr>
              <a:t>Drag it onto open session</a:t>
            </a:r>
          </a:p>
          <a:p>
            <a:pPr lvl="2"/>
            <a:r>
              <a:rPr lang="en-US" altLang="ja-JP" sz="2300">
                <a:ea typeface="ＭＳ Ｐゴシック" pitchFamily="34" charset="-128"/>
              </a:rPr>
              <a:t>Pass it as command line parameter</a:t>
            </a:r>
          </a:p>
          <a:p>
            <a:pPr lvl="1"/>
            <a:r>
              <a:rPr lang="en-US" altLang="ja-JP">
                <a:ea typeface="ＭＳ Ｐゴシック" pitchFamily="34" charset="-128"/>
              </a:rPr>
              <a:t>I</a:t>
            </a:r>
            <a:r>
              <a:rPr lang="en-US" noProof="1"/>
              <a:t>ntegrating an external</a:t>
            </a:r>
            <a:r>
              <a:rPr lang="en-US" altLang="ja-JP">
                <a:ea typeface="ＭＳ Ｐゴシック" pitchFamily="34" charset="-128"/>
              </a:rPr>
              <a:t> </a:t>
            </a:r>
            <a:r>
              <a:rPr lang="en-US" noProof="1"/>
              <a:t>application</a:t>
            </a:r>
            <a:endParaRPr lang="en-US" altLang="ja-JP">
              <a:ea typeface="ＭＳ Ｐゴシック" pitchFamily="34" charset="-128"/>
            </a:endParaRPr>
          </a:p>
          <a:p>
            <a:pPr lvl="2"/>
            <a:r>
              <a:rPr lang="en-US" sz="2300"/>
              <a:t>A</a:t>
            </a:r>
            <a:r>
              <a:rPr lang="en-US" sz="2300" noProof="1"/>
              <a:t>dd</a:t>
            </a:r>
            <a:r>
              <a:rPr lang="en-US" altLang="ja-JP" sz="2300">
                <a:ea typeface="ＭＳ Ｐゴシック" pitchFamily="34" charset="-128"/>
              </a:rPr>
              <a:t> </a:t>
            </a:r>
            <a:r>
              <a:rPr lang="en-US" sz="2300" noProof="1"/>
              <a:t>and retriev</a:t>
            </a:r>
            <a:r>
              <a:rPr lang="en-US" altLang="ja-JP" sz="2300">
                <a:ea typeface="ＭＳ Ｐゴシック" pitchFamily="34" charset="-128"/>
              </a:rPr>
              <a:t>e </a:t>
            </a:r>
            <a:r>
              <a:rPr lang="en-US" sz="2300" noProof="1"/>
              <a:t>information to and from journal file</a:t>
            </a:r>
            <a:endParaRPr lang="en-US" altLang="ja-JP" sz="2300">
              <a:ea typeface="ＭＳ Ｐゴシック" pitchFamily="34" charset="-128"/>
            </a:endParaRPr>
          </a:p>
          <a:p>
            <a:pPr lvl="3">
              <a:buNone/>
            </a:pPr>
            <a:r>
              <a:rPr lang="en-US" sz="1700" noProof="1">
                <a:latin typeface="Courier New" pitchFamily="49" charset="0"/>
                <a:cs typeface="Courier New" pitchFamily="49" charset="0"/>
              </a:rPr>
              <a:t>StringStringMap Autodesk.Revit.ExternalCommandData.Data</a:t>
            </a:r>
          </a:p>
          <a:p>
            <a:pPr lvl="3">
              <a:buNone/>
            </a:pPr>
            <a:r>
              <a:rPr lang="en-US" sz="1700" noProof="1">
                <a:latin typeface="Courier New" pitchFamily="49" charset="0"/>
                <a:cs typeface="Courier New" pitchFamily="49" charset="0"/>
              </a:rPr>
              <a:t>StringStringMap.Insert()</a:t>
            </a:r>
          </a:p>
          <a:p>
            <a:pPr lvl="3">
              <a:buNone/>
            </a:pPr>
            <a:r>
              <a:rPr lang="en-US" sz="1700" noProof="1">
                <a:latin typeface="Courier New" pitchFamily="49" charset="0"/>
                <a:cs typeface="Courier New" pitchFamily="49" charset="0"/>
              </a:rPr>
              <a:t>StringStringMap.Item()</a:t>
            </a:r>
          </a:p>
          <a:p>
            <a:pPr lvl="1"/>
            <a:r>
              <a:rPr lang="en-US" altLang="ja-JP">
                <a:ea typeface="ＭＳ Ｐゴシック" pitchFamily="34" charset="-128"/>
              </a:rPr>
              <a:t>Example application adds a wall and saves its data</a:t>
            </a:r>
          </a:p>
          <a:p>
            <a:pPr lvl="1"/>
            <a:r>
              <a:rPr lang="en-US" altLang="ja-JP">
                <a:ea typeface="ＭＳ Ｐゴシック" pitchFamily="34" charset="-128"/>
              </a:rPr>
              <a:t>VBScript-like, work around missing API issues</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kern="1200" smtClean="0">
                <a:solidFill>
                  <a:schemeClr val="tx1"/>
                </a:solidFill>
                <a:ea typeface="ＭＳ Ｐゴシック"/>
                <a:cs typeface="+mn-cs"/>
              </a:rPr>
              <a:t>Model Lines</a:t>
            </a:r>
            <a:endParaRPr lang="en-GB" sz="3200"/>
          </a:p>
        </p:txBody>
      </p:sp>
      <p:sp>
        <p:nvSpPr>
          <p:cNvPr id="237571" name="Rectangle 3"/>
          <p:cNvSpPr>
            <a:spLocks noGrp="1" noChangeArrowheads="1"/>
          </p:cNvSpPr>
          <p:nvPr>
            <p:ph idx="1"/>
          </p:nvPr>
        </p:nvSpPr>
        <p:spPr/>
        <p:txBody>
          <a:bodyPr/>
          <a:lstStyle/>
          <a:p>
            <a:pPr>
              <a:lnSpc>
                <a:spcPct val="90000"/>
              </a:lnSpc>
            </a:pPr>
            <a:r>
              <a:rPr lang="en-GB" b="0" smtClean="0">
                <a:solidFill>
                  <a:schemeClr val="hlink"/>
                </a:solidFill>
              </a:rPr>
              <a:t>ModelLines</a:t>
            </a:r>
            <a:r>
              <a:rPr lang="en-GB" b="0" smtClean="0"/>
              <a:t> – All</a:t>
            </a:r>
          </a:p>
          <a:p>
            <a:pPr lvl="1">
              <a:lnSpc>
                <a:spcPct val="90000"/>
              </a:lnSpc>
            </a:pPr>
            <a:r>
              <a:rPr lang="en-US" noProof="1" smtClean="0"/>
              <a:t>Report </a:t>
            </a:r>
            <a:r>
              <a:rPr lang="en-US" noProof="1"/>
              <a:t>the number of </a:t>
            </a:r>
            <a:r>
              <a:rPr lang="en-US" altLang="ja-JP">
                <a:ea typeface="ＭＳ Ｐゴシック" pitchFamily="34" charset="-128"/>
              </a:rPr>
              <a:t>instances of </a:t>
            </a:r>
            <a:r>
              <a:rPr lang="en-US" noProof="1"/>
              <a:t>each model line type</a:t>
            </a:r>
            <a:endParaRPr lang="en-US" altLang="ja-JP">
              <a:ea typeface="ＭＳ Ｐゴシック" pitchFamily="34" charset="-128"/>
            </a:endParaRPr>
          </a:p>
          <a:p>
            <a:pPr lvl="1">
              <a:lnSpc>
                <a:spcPct val="90000"/>
              </a:lnSpc>
            </a:pPr>
            <a:r>
              <a:rPr lang="en-US" altLang="ja-JP" smtClean="0">
                <a:ea typeface="ＭＳ Ｐゴシック" pitchFamily="34" charset="-128"/>
              </a:rPr>
              <a:t>C</a:t>
            </a:r>
            <a:r>
              <a:rPr lang="en-US" noProof="1" smtClean="0"/>
              <a:t>reate </a:t>
            </a:r>
            <a:r>
              <a:rPr lang="en-US" altLang="ja-JP">
                <a:ea typeface="ＭＳ Ｐゴシック" pitchFamily="34" charset="-128"/>
              </a:rPr>
              <a:t>new model lines</a:t>
            </a:r>
          </a:p>
          <a:p>
            <a:pPr lvl="2">
              <a:lnSpc>
                <a:spcPct val="90000"/>
              </a:lnSpc>
            </a:pPr>
            <a:r>
              <a:rPr lang="en-US" sz="2300" noProof="1"/>
              <a:t>Arc, Ellipse, Line, </a:t>
            </a:r>
            <a:r>
              <a:rPr lang="en-US" sz="2300" noProof="1" smtClean="0"/>
              <a:t>NurbSpline</a:t>
            </a:r>
            <a:endParaRPr lang="en-US" altLang="ja-JP" sz="2300">
              <a:ea typeface="ＭＳ Ｐゴシック" pitchFamily="34" charset="-128"/>
            </a:endParaRPr>
          </a:p>
          <a:p>
            <a:pPr lvl="1">
              <a:lnSpc>
                <a:spcPct val="90000"/>
              </a:lnSpc>
            </a:pPr>
            <a:r>
              <a:rPr lang="en-US" altLang="ja-JP">
                <a:ea typeface="ＭＳ Ｐゴシック" pitchFamily="34" charset="-128"/>
              </a:rPr>
              <a:t>New and Modified Classes and Methods</a:t>
            </a:r>
          </a:p>
          <a:p>
            <a:pPr lvl="4">
              <a:lnSpc>
                <a:spcPct val="90000"/>
              </a:lnSpc>
            </a:pPr>
            <a:r>
              <a:rPr lang="en-GB" sz="1800">
                <a:latin typeface="Courier New" pitchFamily="49" charset="0"/>
                <a:cs typeface="Courier New" pitchFamily="49" charset="0"/>
              </a:rPr>
              <a:t>Autodesk.Revit.Elements.ModelCurveArray</a:t>
            </a:r>
          </a:p>
          <a:p>
            <a:pPr lvl="4">
              <a:lnSpc>
                <a:spcPct val="90000"/>
              </a:lnSpc>
            </a:pPr>
            <a:r>
              <a:rPr lang="en-GB" sz="1800">
                <a:latin typeface="Courier New" pitchFamily="49" charset="0"/>
                <a:cs typeface="Courier New" pitchFamily="49" charset="0"/>
              </a:rPr>
              <a:t>Autodesk.Revit.Elements.ModelCurveArrayIterator</a:t>
            </a:r>
          </a:p>
          <a:p>
            <a:pPr lvl="4">
              <a:lnSpc>
                <a:spcPct val="90000"/>
              </a:lnSpc>
            </a:pPr>
            <a:r>
              <a:rPr lang="en-GB" sz="1800">
                <a:latin typeface="Courier New" pitchFamily="49" charset="0"/>
                <a:cs typeface="Courier New" pitchFamily="49" charset="0"/>
              </a:rPr>
              <a:t>Autodesk.Revit.Elements.ModelCurve</a:t>
            </a:r>
          </a:p>
          <a:p>
            <a:pPr lvl="4">
              <a:lnSpc>
                <a:spcPct val="90000"/>
              </a:lnSpc>
            </a:pPr>
            <a:r>
              <a:rPr lang="en-GB" sz="1800">
                <a:latin typeface="Courier New" pitchFamily="49" charset="0"/>
                <a:cs typeface="Courier New" pitchFamily="49" charset="0"/>
              </a:rPr>
              <a:t>Autodesk.Revit.Elements.ModelArc</a:t>
            </a:r>
          </a:p>
          <a:p>
            <a:pPr lvl="4">
              <a:lnSpc>
                <a:spcPct val="90000"/>
              </a:lnSpc>
            </a:pPr>
            <a:r>
              <a:rPr lang="en-GB" sz="1800">
                <a:latin typeface="Courier New" pitchFamily="49" charset="0"/>
                <a:cs typeface="Courier New" pitchFamily="49" charset="0"/>
              </a:rPr>
              <a:t>Autodesk.Revit.Elements.ModelEllipse</a:t>
            </a:r>
          </a:p>
          <a:p>
            <a:pPr lvl="4">
              <a:lnSpc>
                <a:spcPct val="90000"/>
              </a:lnSpc>
            </a:pPr>
            <a:r>
              <a:rPr lang="en-GB" sz="1800">
                <a:latin typeface="Courier New" pitchFamily="49" charset="0"/>
                <a:cs typeface="Courier New" pitchFamily="49" charset="0"/>
              </a:rPr>
              <a:t>Autodesk.Revit.Elements.ModelLine</a:t>
            </a:r>
          </a:p>
          <a:p>
            <a:pPr lvl="4">
              <a:lnSpc>
                <a:spcPct val="90000"/>
              </a:lnSpc>
            </a:pPr>
            <a:r>
              <a:rPr lang="en-GB" sz="1800">
                <a:latin typeface="Courier New" pitchFamily="49" charset="0"/>
                <a:cs typeface="Courier New" pitchFamily="49" charset="0"/>
              </a:rPr>
              <a:t>Autodesk.Revit.Elements.ModelHermiteSpline</a:t>
            </a:r>
          </a:p>
          <a:p>
            <a:pPr lvl="4">
              <a:lnSpc>
                <a:spcPct val="90000"/>
              </a:lnSpc>
            </a:pPr>
            <a:r>
              <a:rPr lang="en-GB" sz="1800">
                <a:latin typeface="Courier New" pitchFamily="49" charset="0"/>
                <a:cs typeface="Courier New" pitchFamily="49" charset="0"/>
              </a:rPr>
              <a:t>Autodesk.Revit.Elements.ModelNurbSpline</a:t>
            </a:r>
          </a:p>
          <a:p>
            <a:pPr lvl="4">
              <a:lnSpc>
                <a:spcPct val="90000"/>
              </a:lnSpc>
            </a:pPr>
            <a:r>
              <a:rPr lang="en-GB" sz="1800">
                <a:latin typeface="Courier New" pitchFamily="49" charset="0"/>
                <a:cs typeface="Courier New" pitchFamily="49" charset="0"/>
              </a:rPr>
              <a:t>Autodesk.Revit.Creation.Document.NewModelCurve</a:t>
            </a:r>
          </a:p>
          <a:p>
            <a:pPr lvl="4">
              <a:lnSpc>
                <a:spcPct val="90000"/>
              </a:lnSpc>
            </a:pPr>
            <a:r>
              <a:rPr lang="en-GB" sz="1800">
                <a:latin typeface="Courier New" pitchFamily="49" charset="0"/>
                <a:cs typeface="Courier New" pitchFamily="49" charset="0"/>
              </a:rPr>
              <a:t>Autodesk.Revit.Creation.Document.NewModelCurveArray</a:t>
            </a:r>
          </a:p>
          <a:p>
            <a:pPr lvl="4">
              <a:lnSpc>
                <a:spcPct val="90000"/>
              </a:lnSpc>
            </a:pPr>
            <a:r>
              <a:rPr lang="en-GB" sz="1800" smtClean="0">
                <a:latin typeface="Courier New" pitchFamily="49" charset="0"/>
                <a:cs typeface="Courier New" pitchFamily="49" charset="0"/>
              </a:rPr>
              <a:t>Autodesk.Revit.Creation.Application.NewArc</a:t>
            </a:r>
            <a:endParaRPr lang="en-US" altLang="ja-JP" sz="1800">
              <a:latin typeface="Courier New" pitchFamily="49" charset="0"/>
              <a:ea typeface="ＭＳ Ｐゴシック" pitchFamily="34" charset="-128"/>
              <a:cs typeface="Courier New" pitchFamily="49" charset="0"/>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403659" y="436796"/>
            <a:ext cx="11850574" cy="837006"/>
          </a:xfrm>
        </p:spPr>
        <p:txBody>
          <a:bodyPr/>
          <a:lstStyle/>
          <a:p>
            <a:pPr rtl="0" eaLnBrk="1" latinLnBrk="0" hangingPunct="1"/>
            <a:r>
              <a:rPr lang="en-US" kern="1200" smtClean="0">
                <a:solidFill>
                  <a:schemeClr val="tx1"/>
                </a:solidFill>
                <a:ea typeface="ＭＳ Ｐゴシック"/>
                <a:cs typeface="+mn-cs"/>
              </a:rPr>
              <a:t>M</a:t>
            </a:r>
            <a:r>
              <a:rPr lang="en-US" kern="1200" smtClean="0">
                <a:solidFill>
                  <a:schemeClr val="tx1"/>
                </a:solidFill>
                <a:ea typeface="+mj-ea"/>
                <a:cs typeface="Arial" pitchFamily="34" charset="0"/>
              </a:rPr>
              <a:t>odel Lines</a:t>
            </a:r>
            <a:endParaRPr lang="en-GB" sz="3200"/>
          </a:p>
        </p:txBody>
      </p:sp>
      <p:sp>
        <p:nvSpPr>
          <p:cNvPr id="239619" name="Rectangle 3"/>
          <p:cNvSpPr>
            <a:spLocks noGrp="1" noChangeArrowheads="1"/>
          </p:cNvSpPr>
          <p:nvPr>
            <p:ph idx="1"/>
          </p:nvPr>
        </p:nvSpPr>
        <p:spPr>
          <a:xfrm>
            <a:off x="454038" y="2014593"/>
            <a:ext cx="5249637" cy="7091730"/>
          </a:xfrm>
        </p:spPr>
        <p:txBody>
          <a:bodyPr/>
          <a:lstStyle/>
          <a:p>
            <a:r>
              <a:rPr lang="en-GB" b="0" smtClean="0">
                <a:solidFill>
                  <a:schemeClr val="hlink"/>
                </a:solidFill>
              </a:rPr>
              <a:t>ModelLines</a:t>
            </a:r>
            <a:r>
              <a:rPr lang="en-GB" b="0" smtClean="0"/>
              <a:t> – All</a:t>
            </a:r>
          </a:p>
          <a:p>
            <a:pPr lvl="1"/>
            <a:r>
              <a:rPr lang="en-US" noProof="1" smtClean="0"/>
              <a:t>ModelLines1</a:t>
            </a:r>
            <a:r>
              <a:rPr lang="en-US" altLang="ja-JP" smtClean="0">
                <a:ea typeface="ＭＳ Ｐゴシック" pitchFamily="34" charset="-128"/>
              </a:rPr>
              <a:t> </a:t>
            </a:r>
            <a:r>
              <a:rPr lang="en-US" altLang="ja-JP">
                <a:ea typeface="ＭＳ Ｐゴシック" pitchFamily="34" charset="-128"/>
              </a:rPr>
              <a:t>- c</a:t>
            </a:r>
            <a:r>
              <a:rPr lang="en-US" noProof="1"/>
              <a:t>reates a new sketch plane for drawing the new model lines on</a:t>
            </a:r>
            <a:endParaRPr lang="en-US" altLang="ja-JP">
              <a:ea typeface="ＭＳ Ｐゴシック" pitchFamily="34" charset="-128"/>
            </a:endParaRPr>
          </a:p>
          <a:p>
            <a:pPr lvl="1"/>
            <a:r>
              <a:rPr lang="en-US" noProof="1"/>
              <a:t>ModelLines</a:t>
            </a:r>
            <a:r>
              <a:rPr lang="en-US" altLang="ja-JP">
                <a:ea typeface="ＭＳ Ｐゴシック" pitchFamily="34" charset="-128"/>
              </a:rPr>
              <a:t>2 - </a:t>
            </a:r>
            <a:r>
              <a:rPr lang="en-US" noProof="1"/>
              <a:t>allows the user to select which existing sketch plane to draw the new lines on</a:t>
            </a:r>
            <a:r>
              <a:rPr lang="en-US"/>
              <a:t> and data to use</a:t>
            </a:r>
            <a:endParaRPr lang="en-US" altLang="ja-JP">
              <a:ea typeface="ＭＳ Ｐゴシック" pitchFamily="34" charset="-128"/>
            </a:endParaRPr>
          </a:p>
          <a:p>
            <a:pPr lvl="1"/>
            <a:r>
              <a:rPr lang="en-US" altLang="ja-JP">
                <a:ea typeface="ＭＳ Ｐゴシック" pitchFamily="34" charset="-128"/>
              </a:rPr>
              <a:t>You need to d</a:t>
            </a:r>
            <a:r>
              <a:rPr lang="en-US" noProof="1"/>
              <a:t>raw some ellipses</a:t>
            </a:r>
            <a:r>
              <a:rPr lang="en-US" altLang="ja-JP">
                <a:ea typeface="ＭＳ Ｐゴシック" pitchFamily="34" charset="-128"/>
              </a:rPr>
              <a:t> </a:t>
            </a:r>
            <a:r>
              <a:rPr lang="en-US" noProof="1"/>
              <a:t>and nurb splines before invok</a:t>
            </a:r>
            <a:r>
              <a:rPr lang="en-US" altLang="ja-JP">
                <a:ea typeface="ＭＳ Ｐゴシック" pitchFamily="34" charset="-128"/>
              </a:rPr>
              <a:t>ing</a:t>
            </a:r>
            <a:r>
              <a:rPr lang="en-US" noProof="1"/>
              <a:t> the command</a:t>
            </a:r>
            <a:r>
              <a:rPr lang="en-US" altLang="ja-JP">
                <a:ea typeface="ＭＳ Ｐゴシック" pitchFamily="34" charset="-128"/>
              </a:rPr>
              <a:t>. (</a:t>
            </a:r>
            <a:r>
              <a:rPr lang="en-US" noProof="1"/>
              <a:t>the</a:t>
            </a:r>
            <a:r>
              <a:rPr lang="en-US" altLang="ja-JP">
                <a:ea typeface="ＭＳ Ｐゴシック" pitchFamily="34" charset="-128"/>
              </a:rPr>
              <a:t>se</a:t>
            </a:r>
            <a:r>
              <a:rPr lang="en-US" noProof="1"/>
              <a:t> </a:t>
            </a:r>
            <a:r>
              <a:rPr lang="en-US" altLang="ja-JP">
                <a:ea typeface="ＭＳ Ｐゴシック" pitchFamily="34" charset="-128"/>
              </a:rPr>
              <a:t>underlying </a:t>
            </a:r>
            <a:r>
              <a:rPr lang="en-US" noProof="1"/>
              <a:t>geometry curves cannot be created with Revit API</a:t>
            </a:r>
            <a:r>
              <a:rPr lang="en-US" altLang="ja-JP">
                <a:ea typeface="ＭＳ Ｐゴシック" pitchFamily="34" charset="-128"/>
              </a:rPr>
              <a:t>, yet.) </a:t>
            </a:r>
          </a:p>
        </p:txBody>
      </p:sp>
      <p:pic>
        <p:nvPicPr>
          <p:cNvPr id="239620" name="Picture 4" descr="ModelLines1"/>
          <p:cNvPicPr>
            <a:picLocks noChangeAspect="1" noChangeArrowheads="1"/>
          </p:cNvPicPr>
          <p:nvPr/>
        </p:nvPicPr>
        <p:blipFill>
          <a:blip r:embed="rId3"/>
          <a:srcRect/>
          <a:stretch>
            <a:fillRect/>
          </a:stretch>
        </p:blipFill>
        <p:spPr bwMode="auto">
          <a:xfrm>
            <a:off x="6329907" y="1491342"/>
            <a:ext cx="6410702" cy="3997568"/>
          </a:xfrm>
          <a:prstGeom prst="rect">
            <a:avLst/>
          </a:prstGeom>
          <a:noFill/>
          <a:ln w="9525">
            <a:noFill/>
            <a:miter lim="800000"/>
            <a:headEnd/>
            <a:tailEnd/>
          </a:ln>
        </p:spPr>
      </p:pic>
      <p:pic>
        <p:nvPicPr>
          <p:cNvPr id="239621" name="Picture 5" descr="spline"/>
          <p:cNvPicPr>
            <a:picLocks noChangeAspect="1" noChangeArrowheads="1"/>
          </p:cNvPicPr>
          <p:nvPr/>
        </p:nvPicPr>
        <p:blipFill>
          <a:blip r:embed="rId4"/>
          <a:srcRect/>
          <a:stretch>
            <a:fillRect/>
          </a:stretch>
        </p:blipFill>
        <p:spPr bwMode="auto">
          <a:xfrm>
            <a:off x="6424732" y="5994819"/>
            <a:ext cx="3471900" cy="2759903"/>
          </a:xfrm>
          <a:prstGeom prst="rect">
            <a:avLst/>
          </a:prstGeom>
          <a:noFill/>
        </p:spPr>
      </p:pic>
      <p:pic>
        <p:nvPicPr>
          <p:cNvPr id="239622" name="Picture 6" descr="ModelLines2"/>
          <p:cNvPicPr>
            <a:picLocks noChangeAspect="1" noChangeArrowheads="1"/>
          </p:cNvPicPr>
          <p:nvPr/>
        </p:nvPicPr>
        <p:blipFill>
          <a:blip r:embed="rId5"/>
          <a:srcRect/>
          <a:stretch>
            <a:fillRect/>
          </a:stretch>
        </p:blipFill>
        <p:spPr bwMode="auto">
          <a:xfrm>
            <a:off x="8810110" y="6152916"/>
            <a:ext cx="3471900" cy="2759903"/>
          </a:xfrm>
          <a:prstGeom prst="rect">
            <a:avLst/>
          </a:prstGeom>
          <a:noFill/>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470550" y="490585"/>
            <a:ext cx="11850574" cy="837006"/>
          </a:xfrm>
        </p:spPr>
        <p:txBody>
          <a:bodyPr/>
          <a:lstStyle/>
          <a:p>
            <a:r>
              <a:rPr lang="en-US" smtClean="0"/>
              <a:t>Openings</a:t>
            </a:r>
            <a:endParaRPr lang="en-GB"/>
          </a:p>
        </p:txBody>
      </p:sp>
      <p:sp>
        <p:nvSpPr>
          <p:cNvPr id="245763" name="Rectangle 3"/>
          <p:cNvSpPr>
            <a:spLocks noGrp="1" noChangeArrowheads="1"/>
          </p:cNvSpPr>
          <p:nvPr>
            <p:ph idx="1"/>
          </p:nvPr>
        </p:nvSpPr>
        <p:spPr>
          <a:xfrm>
            <a:off x="454037" y="1734538"/>
            <a:ext cx="12353859" cy="7005934"/>
          </a:xfrm>
        </p:spPr>
        <p:txBody>
          <a:bodyPr/>
          <a:lstStyle/>
          <a:p>
            <a:r>
              <a:rPr lang="en-GB" sz="4000">
                <a:solidFill>
                  <a:schemeClr val="hlink"/>
                </a:solidFill>
              </a:rPr>
              <a:t>Openings</a:t>
            </a:r>
            <a:r>
              <a:rPr lang="en-GB" sz="4000"/>
              <a:t> </a:t>
            </a:r>
            <a:r>
              <a:rPr lang="en-GB" sz="4000" smtClean="0"/>
              <a:t>– All</a:t>
            </a:r>
          </a:p>
          <a:p>
            <a:pPr lvl="1"/>
            <a:r>
              <a:rPr lang="en-GB" smtClean="0"/>
              <a:t>New </a:t>
            </a:r>
            <a:r>
              <a:rPr lang="en-GB"/>
              <a:t>API calls to access openings</a:t>
            </a:r>
          </a:p>
          <a:p>
            <a:pPr lvl="2"/>
            <a:r>
              <a:rPr lang="en-GB"/>
              <a:t>Using family based elements or shafts</a:t>
            </a:r>
          </a:p>
          <a:p>
            <a:pPr lvl="1"/>
            <a:r>
              <a:rPr lang="en-GB"/>
              <a:t>Sample di</a:t>
            </a:r>
            <a:r>
              <a:rPr lang="en-GB" noProof="1"/>
              <a:t>splay</a:t>
            </a:r>
            <a:r>
              <a:rPr lang="en-US" altLang="ja-JP">
                <a:ea typeface="ＭＳ Ｐゴシック" pitchFamily="34" charset="-128"/>
              </a:rPr>
              <a:t>s</a:t>
            </a:r>
            <a:r>
              <a:rPr lang="en-US" noProof="1"/>
              <a:t> openings and create</a:t>
            </a:r>
            <a:r>
              <a:rPr lang="en-US" altLang="ja-JP">
                <a:ea typeface="ＭＳ Ｐゴシック" pitchFamily="34" charset="-128"/>
              </a:rPr>
              <a:t>s</a:t>
            </a:r>
            <a:r>
              <a:rPr lang="en-US" noProof="1"/>
              <a:t> </a:t>
            </a:r>
            <a:r>
              <a:rPr lang="en-US" altLang="ja-JP">
                <a:ea typeface="ＭＳ Ｐゴシック" pitchFamily="34" charset="-128"/>
              </a:rPr>
              <a:t>m</a:t>
            </a:r>
            <a:r>
              <a:rPr lang="en-US" noProof="1"/>
              <a:t>odel lines</a:t>
            </a:r>
            <a:r>
              <a:rPr lang="en-US" altLang="ja-JP">
                <a:ea typeface="ＭＳ Ｐゴシック" pitchFamily="34" charset="-128"/>
              </a:rPr>
              <a:t> on edges</a:t>
            </a:r>
          </a:p>
          <a:p>
            <a:pPr lvl="2"/>
            <a:r>
              <a:rPr lang="en-US" altLang="ja-JP">
                <a:ea typeface="ＭＳ Ｐゴシック" pitchFamily="34" charset="-128"/>
              </a:rPr>
              <a:t>Generic and </a:t>
            </a:r>
            <a:r>
              <a:rPr lang="en-US" noProof="1"/>
              <a:t>Opening-specific</a:t>
            </a:r>
            <a:r>
              <a:rPr lang="en-US" altLang="ja-JP">
                <a:ea typeface="ＭＳ Ｐゴシック" pitchFamily="34" charset="-128"/>
              </a:rPr>
              <a:t> helper classes</a:t>
            </a:r>
          </a:p>
          <a:p>
            <a:pPr lvl="2"/>
            <a:r>
              <a:rPr lang="en-US" noProof="1"/>
              <a:t>Vector, UCS, Line2D, Line3D, LineSketch, ObjectSketch</a:t>
            </a:r>
            <a:endParaRPr lang="en-US" altLang="ja-JP">
              <a:ea typeface="ＭＳ Ｐゴシック" pitchFamily="34" charset="-128"/>
            </a:endParaRPr>
          </a:p>
          <a:p>
            <a:pPr lvl="2"/>
            <a:r>
              <a:rPr lang="en-US" noProof="1"/>
              <a:t>WireFrame to implement an own little mini graphics system</a:t>
            </a:r>
            <a:endParaRPr lang="en-US" altLang="ja-JP">
              <a:ea typeface="ＭＳ Ｐゴシック" pitchFamily="34" charset="-128"/>
            </a:endParaRPr>
          </a:p>
          <a:p>
            <a:pPr lvl="2"/>
            <a:r>
              <a:rPr lang="en-US" noProof="1"/>
              <a:t>OpeningProperty, </a:t>
            </a:r>
            <a:r>
              <a:rPr lang="en-US" noProof="1" smtClean="0"/>
              <a:t>OpeningInfo</a:t>
            </a:r>
            <a:endParaRPr lang="en-US" altLang="ja-JP">
              <a:ea typeface="ＭＳ Ｐゴシック" pitchFamily="34" charset="-128"/>
            </a:endParaRPr>
          </a:p>
        </p:txBody>
      </p:sp>
      <p:pic>
        <p:nvPicPr>
          <p:cNvPr id="7" name="Picture 6" descr="Openings02.png"/>
          <p:cNvPicPr>
            <a:picLocks noChangeAspect="1"/>
          </p:cNvPicPr>
          <p:nvPr/>
        </p:nvPicPr>
        <p:blipFill>
          <a:blip r:embed="rId3"/>
          <a:stretch>
            <a:fillRect/>
          </a:stretch>
        </p:blipFill>
        <p:spPr>
          <a:xfrm>
            <a:off x="7974325" y="5333105"/>
            <a:ext cx="3086253" cy="3777832"/>
          </a:xfrm>
          <a:prstGeom prst="rect">
            <a:avLst/>
          </a:prstGeom>
        </p:spPr>
      </p:pic>
      <p:pic>
        <p:nvPicPr>
          <p:cNvPr id="8" name="Picture 7" descr="Openings01.png"/>
          <p:cNvPicPr>
            <a:picLocks noChangeAspect="1"/>
          </p:cNvPicPr>
          <p:nvPr/>
        </p:nvPicPr>
        <p:blipFill>
          <a:blip r:embed="rId4"/>
          <a:stretch>
            <a:fillRect/>
          </a:stretch>
        </p:blipFill>
        <p:spPr>
          <a:xfrm>
            <a:off x="2324242" y="5699792"/>
            <a:ext cx="4996293" cy="3165537"/>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Reference Plane</a:t>
            </a:r>
            <a:endParaRPr lang="en-GB"/>
          </a:p>
        </p:txBody>
      </p:sp>
      <p:sp>
        <p:nvSpPr>
          <p:cNvPr id="247811" name="Rectangle 3"/>
          <p:cNvSpPr>
            <a:spLocks noGrp="1" noChangeArrowheads="1"/>
          </p:cNvSpPr>
          <p:nvPr>
            <p:ph idx="1"/>
          </p:nvPr>
        </p:nvSpPr>
        <p:spPr>
          <a:xfrm>
            <a:off x="433706" y="1951356"/>
            <a:ext cx="10930722" cy="5366243"/>
          </a:xfrm>
        </p:spPr>
        <p:txBody>
          <a:bodyPr/>
          <a:lstStyle/>
          <a:p>
            <a:pPr marL="257337" indent="-257337">
              <a:buClr>
                <a:schemeClr val="accent1"/>
              </a:buClr>
            </a:pPr>
            <a:r>
              <a:rPr lang="en-GB" b="0">
                <a:solidFill>
                  <a:schemeClr val="hlink"/>
                </a:solidFill>
              </a:rPr>
              <a:t>Reference Plane</a:t>
            </a:r>
            <a:r>
              <a:rPr lang="en-GB" b="0"/>
              <a:t> </a:t>
            </a:r>
            <a:r>
              <a:rPr lang="en-GB" b="0" smtClean="0"/>
              <a:t>–</a:t>
            </a:r>
            <a:r>
              <a:rPr lang="en-US" b="0" smtClean="0"/>
              <a:t> All</a:t>
            </a:r>
          </a:p>
          <a:p>
            <a:pPr marL="753954" lvl="1" indent="-395035"/>
            <a:r>
              <a:rPr lang="en-US" altLang="ja-JP" smtClean="0">
                <a:ea typeface="ＭＳ Ｐゴシック" pitchFamily="34" charset="-128"/>
              </a:rPr>
              <a:t>Report </a:t>
            </a:r>
            <a:r>
              <a:rPr lang="en-US" altLang="ja-JP">
                <a:ea typeface="ＭＳ Ｐゴシック" pitchFamily="34" charset="-128"/>
              </a:rPr>
              <a:t>all reference planes in the current project</a:t>
            </a:r>
          </a:p>
          <a:p>
            <a:pPr marL="753954" lvl="1" indent="-395035"/>
            <a:r>
              <a:rPr lang="en-US" altLang="ja-JP">
                <a:ea typeface="ＭＳ Ｐゴシック" pitchFamily="34" charset="-128"/>
              </a:rPr>
              <a:t>Show their ID, bubble end, free end, and normal</a:t>
            </a:r>
          </a:p>
          <a:p>
            <a:pPr marL="1275401" lvl="3" indent="-388264"/>
            <a:r>
              <a:rPr lang="en-US" noProof="1"/>
              <a:t>ReferencePlane</a:t>
            </a:r>
            <a:r>
              <a:rPr lang="en-US" altLang="ja-JP">
                <a:ea typeface="ＭＳ Ｐゴシック" pitchFamily="34" charset="-128"/>
              </a:rPr>
              <a:t> </a:t>
            </a:r>
            <a:r>
              <a:rPr lang="en-US" altLang="ja-JP" smtClean="0">
                <a:ea typeface="ＭＳ Ｐゴシック" pitchFamily="34" charset="-128"/>
              </a:rPr>
              <a:t>class</a:t>
            </a:r>
            <a:endParaRPr lang="en-US" altLang="ja-JP" sz="1400">
              <a:ea typeface="ＭＳ Ｐゴシック" pitchFamily="34" charset="-128"/>
            </a:endParaRPr>
          </a:p>
          <a:p>
            <a:pPr marL="753954" lvl="1" indent="-395035"/>
            <a:r>
              <a:rPr lang="en-US" altLang="ja-JP">
                <a:ea typeface="ＭＳ Ｐゴシック" pitchFamily="34" charset="-128"/>
              </a:rPr>
              <a:t>Create a new reference plane at the left face of the selected wall or at the bottom of selected slab</a:t>
            </a:r>
          </a:p>
          <a:p>
            <a:pPr marL="1273143" lvl="3"/>
            <a:r>
              <a:rPr lang="en-US" noProof="1"/>
              <a:t>NewReferencePlane</a:t>
            </a:r>
            <a:r>
              <a:rPr lang="en-US" altLang="ja-JP">
                <a:ea typeface="ＭＳ Ｐゴシック" pitchFamily="34" charset="-128"/>
              </a:rPr>
              <a:t>() </a:t>
            </a:r>
            <a:r>
              <a:rPr lang="en-US" altLang="ja-JP" smtClean="0">
                <a:ea typeface="ＭＳ Ｐゴシック" pitchFamily="34" charset="-128"/>
              </a:rPr>
              <a:t>method</a:t>
            </a:r>
            <a:endParaRPr lang="en-US" altLang="ja-JP">
              <a:ea typeface="ＭＳ Ｐゴシック" pitchFamily="34" charset="-128"/>
            </a:endParaRPr>
          </a:p>
        </p:txBody>
      </p:sp>
      <p:pic>
        <p:nvPicPr>
          <p:cNvPr id="6" name="Picture 5" descr="ReferencePlane01.png"/>
          <p:cNvPicPr>
            <a:picLocks noChangeAspect="1"/>
          </p:cNvPicPr>
          <p:nvPr/>
        </p:nvPicPr>
        <p:blipFill>
          <a:blip r:embed="rId3"/>
          <a:stretch>
            <a:fillRect/>
          </a:stretch>
        </p:blipFill>
        <p:spPr>
          <a:xfrm>
            <a:off x="6418924" y="5349790"/>
            <a:ext cx="4206945" cy="3154698"/>
          </a:xfrm>
          <a:prstGeom prst="rect">
            <a:avLst/>
          </a:prstGeo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249858" name="Picture 2"/>
          <p:cNvPicPr>
            <a:picLocks noChangeAspect="1" noChangeArrowheads="1"/>
          </p:cNvPicPr>
          <p:nvPr/>
        </p:nvPicPr>
        <p:blipFill>
          <a:blip r:embed="rId3"/>
          <a:srcRect/>
          <a:stretch>
            <a:fillRect/>
          </a:stretch>
        </p:blipFill>
        <p:spPr bwMode="auto">
          <a:xfrm>
            <a:off x="2110930" y="2601368"/>
            <a:ext cx="7338925" cy="5759165"/>
          </a:xfrm>
          <a:prstGeom prst="rect">
            <a:avLst/>
          </a:prstGeom>
          <a:noFill/>
        </p:spPr>
      </p:pic>
      <p:sp>
        <p:nvSpPr>
          <p:cNvPr id="7" name="Title 6"/>
          <p:cNvSpPr>
            <a:spLocks noGrp="1"/>
          </p:cNvSpPr>
          <p:nvPr>
            <p:ph type="title"/>
          </p:nvPr>
        </p:nvSpPr>
        <p:spPr>
          <a:xfrm>
            <a:off x="403275" y="329219"/>
            <a:ext cx="11850574" cy="837006"/>
          </a:xfrm>
        </p:spPr>
        <p:txBody>
          <a:bodyPr/>
          <a:lstStyle/>
          <a:p>
            <a:pPr rtl="0" eaLnBrk="1" latinLnBrk="0" hangingPunct="1"/>
            <a:r>
              <a:rPr lang="en-US" smtClean="0"/>
              <a:t>Reference Plane</a:t>
            </a:r>
            <a:endParaRPr lang="en-GB"/>
          </a:p>
        </p:txBody>
      </p:sp>
      <p:sp>
        <p:nvSpPr>
          <p:cNvPr id="249860" name="Rectangle 4"/>
          <p:cNvSpPr>
            <a:spLocks noGrp="1" noChangeArrowheads="1"/>
          </p:cNvSpPr>
          <p:nvPr>
            <p:ph idx="1"/>
          </p:nvPr>
        </p:nvSpPr>
        <p:spPr/>
        <p:txBody>
          <a:bodyPr/>
          <a:lstStyle/>
          <a:p>
            <a:pPr>
              <a:buNone/>
            </a:pPr>
            <a:r>
              <a:rPr lang="en-GB" b="0">
                <a:solidFill>
                  <a:schemeClr val="hlink"/>
                </a:solidFill>
              </a:rPr>
              <a:t>Reference Plane</a:t>
            </a:r>
            <a:r>
              <a:rPr lang="en-GB" b="0"/>
              <a:t> </a:t>
            </a:r>
            <a:r>
              <a:rPr lang="en-GB" b="0" smtClean="0"/>
              <a:t>– All</a:t>
            </a:r>
            <a:endParaRPr lang="ja-JP" altLang="en-US" b="0">
              <a:ea typeface="ＭＳ Ｐゴシック" pitchFamily="34" charset="-128"/>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Accessing Room Elements</a:t>
            </a:r>
            <a:endParaRPr lang="en-GB"/>
          </a:p>
        </p:txBody>
      </p:sp>
      <p:sp>
        <p:nvSpPr>
          <p:cNvPr id="251907" name="Rectangle 3"/>
          <p:cNvSpPr>
            <a:spLocks noGrp="1" noChangeArrowheads="1"/>
          </p:cNvSpPr>
          <p:nvPr>
            <p:ph idx="1"/>
          </p:nvPr>
        </p:nvSpPr>
        <p:spPr>
          <a:xfrm>
            <a:off x="454036" y="2102681"/>
            <a:ext cx="11581278" cy="5824725"/>
          </a:xfrm>
        </p:spPr>
        <p:txBody>
          <a:bodyPr/>
          <a:lstStyle/>
          <a:p>
            <a:pPr marL="257337" indent="-257337">
              <a:buClr>
                <a:schemeClr val="accent1"/>
              </a:buClr>
            </a:pPr>
            <a:r>
              <a:rPr lang="en-GB" b="0">
                <a:solidFill>
                  <a:schemeClr val="hlink"/>
                </a:solidFill>
              </a:rPr>
              <a:t>Rooms</a:t>
            </a:r>
            <a:r>
              <a:rPr lang="en-GB" b="0"/>
              <a:t> </a:t>
            </a:r>
            <a:r>
              <a:rPr lang="en-GB" b="0" smtClean="0"/>
              <a:t>– </a:t>
            </a:r>
            <a:r>
              <a:rPr lang="en-US" b="0" smtClean="0"/>
              <a:t>All</a:t>
            </a:r>
          </a:p>
          <a:p>
            <a:pPr marL="753954" lvl="1" indent="-395035"/>
            <a:r>
              <a:rPr lang="en-US" altLang="ja-JP" smtClean="0">
                <a:ea typeface="ＭＳ Ｐゴシック" pitchFamily="34" charset="-128"/>
              </a:rPr>
              <a:t>Report room information: ID</a:t>
            </a:r>
            <a:r>
              <a:rPr lang="en-US" altLang="ja-JP">
                <a:ea typeface="ＭＳ Ｐゴシック" pitchFamily="34" charset="-128"/>
              </a:rPr>
              <a:t>, Name, Number, Level, Department, Area, Have tag </a:t>
            </a:r>
            <a:endParaRPr lang="en-US" altLang="ja-JP" smtClean="0">
              <a:ea typeface="ＭＳ Ｐゴシック" pitchFamily="34" charset="-128"/>
            </a:endParaRPr>
          </a:p>
          <a:p>
            <a:pPr marL="1277656" lvl="2" indent="-399550"/>
            <a:r>
              <a:rPr lang="en-US" sz="2600" noProof="1" smtClean="0">
                <a:latin typeface="+mn-lt"/>
              </a:rPr>
              <a:t>Room</a:t>
            </a:r>
            <a:r>
              <a:rPr lang="en-US" altLang="ja-JP" sz="2600" smtClean="0">
                <a:latin typeface="+mn-lt"/>
                <a:ea typeface="ＭＳ Ｐゴシック" pitchFamily="34" charset="-128"/>
              </a:rPr>
              <a:t> class</a:t>
            </a:r>
          </a:p>
          <a:p>
            <a:pPr marL="753954" lvl="1" indent="-395035"/>
            <a:r>
              <a:rPr lang="en-US" altLang="ja-JP" smtClean="0">
                <a:ea typeface="ＭＳ Ｐゴシック" pitchFamily="34" charset="-128"/>
              </a:rPr>
              <a:t>Create </a:t>
            </a:r>
            <a:r>
              <a:rPr lang="en-US" altLang="ja-JP">
                <a:ea typeface="ＭＳ Ｐゴシック" pitchFamily="34" charset="-128"/>
              </a:rPr>
              <a:t>a tag for a room if it has none</a:t>
            </a:r>
          </a:p>
          <a:p>
            <a:pPr marL="1273143" lvl="3"/>
            <a:r>
              <a:rPr lang="en-US" b="0" noProof="1" smtClean="0">
                <a:latin typeface="+mn-lt"/>
              </a:rPr>
              <a:t>NewRoomTag()</a:t>
            </a:r>
            <a:r>
              <a:rPr lang="en-US" b="0" noProof="1" smtClean="0">
                <a:latin typeface="+mn-lt"/>
                <a:ea typeface="ＭＳ Ｐゴシック" pitchFamily="34" charset="-128"/>
              </a:rPr>
              <a:t> </a:t>
            </a:r>
            <a:r>
              <a:rPr lang="en-US" altLang="ja-JP" b="0" smtClean="0">
                <a:latin typeface="+mn-lt"/>
                <a:ea typeface="ＭＳ Ｐゴシック" pitchFamily="34" charset="-128"/>
              </a:rPr>
              <a:t>method</a:t>
            </a:r>
            <a:endParaRPr lang="ja-JP" altLang="en-US" b="0">
              <a:ea typeface="ＭＳ Ｐゴシック" pitchFamily="34" charset="-128"/>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43639" y="285210"/>
            <a:ext cx="11850574" cy="837006"/>
          </a:xfrm>
        </p:spPr>
        <p:txBody>
          <a:bodyPr/>
          <a:lstStyle/>
          <a:p>
            <a:pPr eaLnBrk="1" hangingPunct="1"/>
            <a:r>
              <a:rPr lang="en-GB" smtClean="0"/>
              <a:t>SDK Documentation</a:t>
            </a:r>
          </a:p>
        </p:txBody>
      </p:sp>
      <p:sp>
        <p:nvSpPr>
          <p:cNvPr id="14339" name="Rectangle 3"/>
          <p:cNvSpPr>
            <a:spLocks noGrp="1" noChangeArrowheads="1"/>
          </p:cNvSpPr>
          <p:nvPr>
            <p:ph idx="1"/>
          </p:nvPr>
        </p:nvSpPr>
        <p:spPr>
          <a:xfrm>
            <a:off x="430379" y="1185114"/>
            <a:ext cx="11866349" cy="7605593"/>
          </a:xfrm>
        </p:spPr>
        <p:txBody>
          <a:bodyPr/>
          <a:lstStyle/>
          <a:p>
            <a:pPr eaLnBrk="1" hangingPunct="1">
              <a:spcBef>
                <a:spcPts val="0"/>
              </a:spcBef>
            </a:pPr>
            <a:r>
              <a:rPr lang="en-GB" smtClean="0"/>
              <a:t>Read Me First.doc</a:t>
            </a:r>
          </a:p>
          <a:p>
            <a:pPr>
              <a:spcBef>
                <a:spcPts val="0"/>
              </a:spcBef>
            </a:pPr>
            <a:r>
              <a:rPr lang="en-US" smtClean="0"/>
              <a:t>Getting Started Revit API 2009.doc</a:t>
            </a:r>
          </a:p>
          <a:p>
            <a:pPr>
              <a:spcBef>
                <a:spcPts val="0"/>
              </a:spcBef>
            </a:pPr>
            <a:r>
              <a:rPr lang="en-US" smtClean="0"/>
              <a:t>Revit 2009 API Developer Guide.pdf</a:t>
            </a:r>
          </a:p>
          <a:p>
            <a:pPr>
              <a:spcBef>
                <a:spcPts val="0"/>
              </a:spcBef>
            </a:pPr>
            <a:r>
              <a:rPr lang="en-GB" smtClean="0"/>
              <a:t>Revit API Diagram.dwf</a:t>
            </a:r>
          </a:p>
          <a:p>
            <a:pPr>
              <a:spcBef>
                <a:spcPts val="0"/>
              </a:spcBef>
              <a:spcAft>
                <a:spcPts val="2400"/>
              </a:spcAft>
            </a:pPr>
            <a:r>
              <a:rPr lang="en-GB" smtClean="0"/>
              <a:t>RevitAPI.chm</a:t>
            </a:r>
          </a:p>
          <a:p>
            <a:pPr eaLnBrk="1" hangingPunct="1">
              <a:spcBef>
                <a:spcPts val="0"/>
              </a:spcBef>
            </a:pPr>
            <a:r>
              <a:rPr lang="en-GB" smtClean="0"/>
              <a:t>Revit Structure</a:t>
            </a:r>
          </a:p>
          <a:p>
            <a:pPr lvl="1" eaLnBrk="1" hangingPunct="1">
              <a:spcBef>
                <a:spcPts val="0"/>
              </a:spcBef>
            </a:pPr>
            <a:r>
              <a:rPr lang="en-GB" sz="2400" smtClean="0"/>
              <a:t>Separate directory</a:t>
            </a:r>
          </a:p>
          <a:p>
            <a:pPr eaLnBrk="1" hangingPunct="1">
              <a:spcBef>
                <a:spcPts val="0"/>
              </a:spcBef>
            </a:pPr>
            <a:r>
              <a:rPr lang="en-GB" smtClean="0"/>
              <a:t>API Changes</a:t>
            </a:r>
          </a:p>
          <a:p>
            <a:pPr lvl="1">
              <a:spcBef>
                <a:spcPts val="0"/>
              </a:spcBef>
            </a:pPr>
            <a:r>
              <a:rPr lang="en-GB" sz="2400" smtClean="0"/>
              <a:t>Added.xml with an xslt-generated view</a:t>
            </a:r>
          </a:p>
          <a:p>
            <a:pPr eaLnBrk="1" hangingPunct="1">
              <a:spcBef>
                <a:spcPts val="0"/>
              </a:spcBef>
            </a:pPr>
            <a:r>
              <a:rPr lang="en-GB" smtClean="0"/>
              <a:t>Samples</a:t>
            </a:r>
          </a:p>
          <a:p>
            <a:pPr lvl="1">
              <a:spcBef>
                <a:spcPts val="0"/>
              </a:spcBef>
            </a:pPr>
            <a:r>
              <a:rPr lang="en-US" sz="2400" smtClean="0"/>
              <a:t>Converting 2008 applications to Revit 2009 API.doc</a:t>
            </a:r>
            <a:endParaRPr lang="en-GB" sz="2400" smtClean="0"/>
          </a:p>
          <a:p>
            <a:pPr lvl="1">
              <a:spcBef>
                <a:spcPts val="0"/>
              </a:spcBef>
            </a:pPr>
            <a:r>
              <a:rPr lang="en-GB" sz="2400" smtClean="0"/>
              <a:t>Revit 2009 New Samples.doc</a:t>
            </a:r>
          </a:p>
          <a:p>
            <a:pPr lvl="1">
              <a:spcBef>
                <a:spcPts val="0"/>
              </a:spcBef>
            </a:pPr>
            <a:r>
              <a:rPr lang="en-GB" sz="2400" smtClean="0"/>
              <a:t>SamplesReadMe.htm</a:t>
            </a:r>
          </a:p>
          <a:p>
            <a:pPr lvl="1">
              <a:spcBef>
                <a:spcPts val="0"/>
              </a:spcBef>
            </a:pPr>
            <a:r>
              <a:rPr lang="en-GB" sz="2400" smtClean="0"/>
              <a:t>SDKSamples2009.sln</a:t>
            </a:r>
          </a:p>
          <a:p>
            <a:pPr>
              <a:spcBef>
                <a:spcPts val="0"/>
              </a:spcBef>
            </a:pPr>
            <a:r>
              <a:rPr lang="en-GB" smtClean="0"/>
              <a:t>VSTA Samples</a:t>
            </a:r>
          </a:p>
          <a:p>
            <a:pPr lvl="1">
              <a:spcBef>
                <a:spcPts val="0"/>
              </a:spcBef>
            </a:pPr>
            <a:r>
              <a:rPr lang="en-GB" sz="2400" smtClean="0"/>
              <a:t>Revit VSTA User Manual.pdf</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a:xfrm>
            <a:off x="349453" y="342667"/>
            <a:ext cx="11850574" cy="837006"/>
          </a:xfrm>
        </p:spPr>
        <p:txBody>
          <a:bodyPr/>
          <a:lstStyle/>
          <a:p>
            <a:pPr rtl="0" eaLnBrk="1" latinLnBrk="0" hangingPunct="1"/>
            <a:r>
              <a:rPr lang="en-US" smtClean="0"/>
              <a:t>Accessing Room Elements</a:t>
            </a:r>
            <a:endParaRPr lang="en-GB"/>
          </a:p>
        </p:txBody>
      </p:sp>
      <p:sp>
        <p:nvSpPr>
          <p:cNvPr id="253955" name="Rectangle 3"/>
          <p:cNvSpPr>
            <a:spLocks noGrp="1" noChangeArrowheads="1"/>
          </p:cNvSpPr>
          <p:nvPr>
            <p:ph idx="1"/>
          </p:nvPr>
        </p:nvSpPr>
        <p:spPr>
          <a:xfrm>
            <a:off x="454035" y="2014596"/>
            <a:ext cx="10822295" cy="1339287"/>
          </a:xfrm>
        </p:spPr>
        <p:txBody>
          <a:bodyPr/>
          <a:lstStyle/>
          <a:p>
            <a:pPr marL="257337" indent="-257337">
              <a:buClr>
                <a:schemeClr val="accent1"/>
              </a:buClr>
            </a:pPr>
            <a:r>
              <a:rPr lang="en-GB" b="0">
                <a:solidFill>
                  <a:schemeClr val="hlink"/>
                </a:solidFill>
              </a:rPr>
              <a:t>Rooms</a:t>
            </a:r>
            <a:r>
              <a:rPr lang="en-GB" b="0"/>
              <a:t> </a:t>
            </a:r>
            <a:r>
              <a:rPr lang="en-GB" b="0" smtClean="0"/>
              <a:t>– </a:t>
            </a:r>
            <a:r>
              <a:rPr lang="en-US" b="0" smtClean="0"/>
              <a:t>All</a:t>
            </a:r>
            <a:endParaRPr lang="ja-JP" altLang="en-US">
              <a:ea typeface="ＭＳ Ｐゴシック" pitchFamily="34" charset="-128"/>
            </a:endParaRPr>
          </a:p>
        </p:txBody>
      </p:sp>
      <p:pic>
        <p:nvPicPr>
          <p:cNvPr id="253956" name="Picture 4"/>
          <p:cNvPicPr>
            <a:picLocks noChangeAspect="1" noChangeArrowheads="1"/>
          </p:cNvPicPr>
          <p:nvPr/>
        </p:nvPicPr>
        <p:blipFill>
          <a:blip r:embed="rId3"/>
          <a:srcRect/>
          <a:stretch>
            <a:fillRect/>
          </a:stretch>
        </p:blipFill>
        <p:spPr bwMode="auto">
          <a:xfrm>
            <a:off x="3700373" y="1946454"/>
            <a:ext cx="8674853" cy="6505081"/>
          </a:xfrm>
          <a:prstGeom prst="rect">
            <a:avLst/>
          </a:prstGeom>
          <a:noFill/>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Location and Place</a:t>
            </a:r>
            <a:endParaRPr lang="en-GB"/>
          </a:p>
        </p:txBody>
      </p:sp>
      <p:sp>
        <p:nvSpPr>
          <p:cNvPr id="256003" name="Rectangle 3"/>
          <p:cNvSpPr>
            <a:spLocks noGrp="1" noChangeArrowheads="1"/>
          </p:cNvSpPr>
          <p:nvPr>
            <p:ph idx="1"/>
          </p:nvPr>
        </p:nvSpPr>
        <p:spPr/>
        <p:txBody>
          <a:bodyPr/>
          <a:lstStyle/>
          <a:p>
            <a:pPr>
              <a:buClr>
                <a:schemeClr val="accent1"/>
              </a:buClr>
              <a:buFont typeface="Wingdings" pitchFamily="2" charset="2"/>
              <a:buNone/>
            </a:pPr>
            <a:r>
              <a:rPr lang="en-GB" b="0" smtClean="0">
                <a:solidFill>
                  <a:schemeClr val="hlink"/>
                </a:solidFill>
              </a:rPr>
              <a:t>SharedCoordinateSystem </a:t>
            </a:r>
            <a:r>
              <a:rPr lang="en-GB" b="0" smtClean="0"/>
              <a:t>– All</a:t>
            </a:r>
          </a:p>
          <a:p>
            <a:pPr lvl="1"/>
            <a:r>
              <a:rPr lang="en-US" b="0" noProof="1" smtClean="0"/>
              <a:t>Display </a:t>
            </a:r>
            <a:r>
              <a:rPr lang="en-US" b="0" noProof="1"/>
              <a:t>project location and site information</a:t>
            </a:r>
            <a:endParaRPr lang="en-US" altLang="ja-JP" b="0">
              <a:ea typeface="ＭＳ Ｐゴシック" pitchFamily="34" charset="-128"/>
            </a:endParaRPr>
          </a:p>
          <a:p>
            <a:pPr lvl="1"/>
            <a:r>
              <a:rPr lang="en-US" altLang="ja-JP" b="0">
                <a:ea typeface="ＭＳ Ｐゴシック" pitchFamily="34" charset="-128"/>
              </a:rPr>
              <a:t>Similar to UI access, now API is available as well</a:t>
            </a:r>
          </a:p>
          <a:p>
            <a:pPr lvl="2"/>
            <a:r>
              <a:rPr lang="en-US" altLang="ja-JP">
                <a:ea typeface="ＭＳ Ｐゴシック" pitchFamily="34" charset="-128"/>
              </a:rPr>
              <a:t>[Settings]  --&gt;  [Manage place and locations</a:t>
            </a:r>
            <a:r>
              <a:rPr lang="en-US" altLang="ja-JP" smtClean="0">
                <a:ea typeface="ＭＳ Ｐゴシック" pitchFamily="34" charset="-128"/>
              </a:rPr>
              <a:t>...]</a:t>
            </a:r>
            <a:endParaRPr lang="ja-JP" altLang="en-US">
              <a:ea typeface="ＭＳ Ｐゴシック" pitchFamily="34" charset="-128"/>
            </a:endParaRPr>
          </a:p>
        </p:txBody>
      </p:sp>
      <p:pic>
        <p:nvPicPr>
          <p:cNvPr id="256004" name="Picture 4" descr="place"/>
          <p:cNvPicPr>
            <a:picLocks noChangeAspect="1" noChangeArrowheads="1"/>
          </p:cNvPicPr>
          <p:nvPr/>
        </p:nvPicPr>
        <p:blipFill>
          <a:blip r:embed="rId3"/>
          <a:srcRect/>
          <a:stretch>
            <a:fillRect/>
          </a:stretch>
        </p:blipFill>
        <p:spPr bwMode="auto">
          <a:xfrm>
            <a:off x="2168527" y="4986796"/>
            <a:ext cx="4515503" cy="3661050"/>
          </a:xfrm>
          <a:prstGeom prst="rect">
            <a:avLst/>
          </a:prstGeom>
          <a:noFill/>
        </p:spPr>
      </p:pic>
      <p:pic>
        <p:nvPicPr>
          <p:cNvPr id="256005" name="Picture 5" descr="location"/>
          <p:cNvPicPr>
            <a:picLocks noChangeAspect="1" noChangeArrowheads="1"/>
          </p:cNvPicPr>
          <p:nvPr/>
        </p:nvPicPr>
        <p:blipFill>
          <a:blip r:embed="rId4"/>
          <a:srcRect/>
          <a:stretch>
            <a:fillRect/>
          </a:stretch>
        </p:blipFill>
        <p:spPr bwMode="auto">
          <a:xfrm>
            <a:off x="7047708" y="4986796"/>
            <a:ext cx="4515503" cy="3661050"/>
          </a:xfrm>
          <a:prstGeom prst="rect">
            <a:avLst/>
          </a:prstGeom>
          <a:noFill/>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Boundary Conditions</a:t>
            </a:r>
            <a:endParaRPr lang="en-GB"/>
          </a:p>
        </p:txBody>
      </p:sp>
      <p:sp>
        <p:nvSpPr>
          <p:cNvPr id="260099" name="Rectangle 3"/>
          <p:cNvSpPr>
            <a:spLocks noGrp="1" noChangeArrowheads="1"/>
          </p:cNvSpPr>
          <p:nvPr>
            <p:ph idx="1"/>
          </p:nvPr>
        </p:nvSpPr>
        <p:spPr>
          <a:xfrm>
            <a:off x="454036" y="1951355"/>
            <a:ext cx="11743957" cy="7091730"/>
          </a:xfrm>
        </p:spPr>
        <p:txBody>
          <a:bodyPr/>
          <a:lstStyle/>
          <a:p>
            <a:pPr marL="650116" indent="-650116">
              <a:buClr>
                <a:schemeClr val="accent1"/>
              </a:buClr>
            </a:pPr>
            <a:r>
              <a:rPr lang="en-GB" b="0" smtClean="0">
                <a:solidFill>
                  <a:schemeClr val="hlink"/>
                </a:solidFill>
              </a:rPr>
              <a:t>BoundaryConditions</a:t>
            </a:r>
            <a:r>
              <a:rPr lang="en-US" b="0" smtClean="0"/>
              <a:t> – Rst</a:t>
            </a:r>
          </a:p>
          <a:p>
            <a:pPr marL="758467" lvl="1"/>
            <a:r>
              <a:rPr lang="en-GB" smtClean="0"/>
              <a:t>Define </a:t>
            </a:r>
            <a:r>
              <a:rPr lang="en-GB"/>
              <a:t>and access boundary condition in the model</a:t>
            </a:r>
            <a:endParaRPr lang="en-US" altLang="ja-JP">
              <a:ea typeface="ＭＳ Ｐゴシック" pitchFamily="34" charset="-128"/>
            </a:endParaRPr>
          </a:p>
          <a:p>
            <a:pPr marL="758467" lvl="1"/>
            <a:r>
              <a:rPr lang="en-US" altLang="ja-JP" smtClean="0">
                <a:ea typeface="ＭＳ Ｐゴシック" pitchFamily="34" charset="-128"/>
              </a:rPr>
              <a:t>New </a:t>
            </a:r>
            <a:r>
              <a:rPr lang="en-US" altLang="ja-JP">
                <a:ea typeface="ＭＳ Ｐゴシック" pitchFamily="34" charset="-128"/>
              </a:rPr>
              <a:t>and </a:t>
            </a:r>
            <a:r>
              <a:rPr lang="en-US" altLang="ja-JP" smtClean="0">
                <a:ea typeface="ＭＳ Ｐゴシック" pitchFamily="34" charset="-128"/>
              </a:rPr>
              <a:t>modified classes </a:t>
            </a:r>
            <a:r>
              <a:rPr lang="en-US" altLang="ja-JP">
                <a:ea typeface="ＭＳ Ｐゴシック" pitchFamily="34" charset="-128"/>
              </a:rPr>
              <a:t>and </a:t>
            </a:r>
            <a:r>
              <a:rPr lang="en-US" altLang="ja-JP" smtClean="0">
                <a:ea typeface="ＭＳ Ｐゴシック" pitchFamily="34" charset="-128"/>
              </a:rPr>
              <a:t>methods</a:t>
            </a:r>
            <a:endParaRPr lang="en-US" altLang="ja-JP">
              <a:ea typeface="ＭＳ Ｐゴシック" pitchFamily="34" charset="-128"/>
            </a:endParaRPr>
          </a:p>
          <a:p>
            <a:pPr marL="1436688" lvl="4" indent="-3175"/>
            <a:r>
              <a:rPr lang="en-GB"/>
              <a:t>Autodesk.Revit.Elements.BoundaryConditions</a:t>
            </a:r>
          </a:p>
          <a:p>
            <a:pPr marL="1436688" lvl="4" indent="-3175"/>
            <a:r>
              <a:rPr lang="en-GB"/>
              <a:t>Autodesk.Revit.Creation.Document.NewPointBoundaryConditions</a:t>
            </a:r>
          </a:p>
          <a:p>
            <a:pPr marL="1436688" lvl="4" indent="-3175"/>
            <a:r>
              <a:rPr lang="en-GB"/>
              <a:t>Autodesk.Revit.Creation.Document.NewLineBoundaryConditions</a:t>
            </a:r>
          </a:p>
          <a:p>
            <a:pPr marL="1436688" lvl="4" indent="-3175"/>
            <a:r>
              <a:rPr lang="en-GB"/>
              <a:t>Autodesk.Revit.Creation.Document.NewLineBoundaryConditions</a:t>
            </a:r>
          </a:p>
          <a:p>
            <a:pPr marL="1436688" lvl="4" indent="-3175"/>
            <a:r>
              <a:rPr lang="en-GB"/>
              <a:t>Autodesk.Revit.Creation.Document.NewAreaBoundaryConditions</a:t>
            </a:r>
          </a:p>
          <a:p>
            <a:pPr marL="1436688" lvl="4" indent="-3175"/>
            <a:r>
              <a:rPr lang="en-GB"/>
              <a:t>Autodesk.Revit.Creation.Document.NewAreaBoundaryConditions</a:t>
            </a:r>
            <a:endParaRPr lang="en-US" altLang="ja-JP"/>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kern="1200" smtClean="0">
                <a:solidFill>
                  <a:schemeClr val="tx1"/>
                </a:solidFill>
                <a:cs typeface="Arial" pitchFamily="34" charset="0"/>
              </a:rPr>
              <a:t>Boundary Conditions</a:t>
            </a:r>
            <a:endParaRPr lang="en-GB" sz="3200">
              <a:cs typeface="Arial" pitchFamily="34" charset="0"/>
            </a:endParaRPr>
          </a:p>
        </p:txBody>
      </p:sp>
      <p:sp>
        <p:nvSpPr>
          <p:cNvPr id="262147" name="Rectangle 3"/>
          <p:cNvSpPr>
            <a:spLocks noGrp="1" noChangeArrowheads="1"/>
          </p:cNvSpPr>
          <p:nvPr>
            <p:ph idx="1"/>
          </p:nvPr>
        </p:nvSpPr>
        <p:spPr/>
        <p:txBody>
          <a:bodyPr/>
          <a:lstStyle/>
          <a:p>
            <a:pPr>
              <a:buNone/>
            </a:pPr>
            <a:r>
              <a:rPr lang="en-GB" b="0" smtClean="0">
                <a:solidFill>
                  <a:schemeClr val="hlink"/>
                </a:solidFill>
              </a:rPr>
              <a:t>BoundaryConditions</a:t>
            </a:r>
            <a:r>
              <a:rPr lang="en-GB" b="0" smtClean="0"/>
              <a:t> – Rst</a:t>
            </a:r>
          </a:p>
          <a:p>
            <a:pPr lvl="1"/>
            <a:r>
              <a:rPr lang="en-US" noProof="1" smtClean="0"/>
              <a:t>Display </a:t>
            </a:r>
            <a:r>
              <a:rPr lang="en-US" noProof="1"/>
              <a:t>boundary conditions param</a:t>
            </a:r>
            <a:r>
              <a:rPr lang="en-US"/>
              <a:t>e</a:t>
            </a:r>
            <a:r>
              <a:rPr lang="en-US" noProof="1"/>
              <a:t>ters</a:t>
            </a:r>
            <a:endParaRPr lang="en-US" altLang="ja-JP">
              <a:ea typeface="ＭＳ Ｐゴシック" pitchFamily="34" charset="-128"/>
            </a:endParaRPr>
          </a:p>
          <a:p>
            <a:pPr lvl="1"/>
            <a:r>
              <a:rPr lang="en-US" altLang="ja-JP">
                <a:ea typeface="ＭＳ Ｐゴシック" pitchFamily="34" charset="-128"/>
              </a:rPr>
              <a:t>C</a:t>
            </a:r>
            <a:r>
              <a:rPr lang="en-US" noProof="1"/>
              <a:t>reate new boundary </a:t>
            </a:r>
            <a:r>
              <a:rPr lang="en-US" noProof="1" smtClean="0"/>
              <a:t>conditions</a:t>
            </a:r>
            <a:endParaRPr lang="ja-JP" altLang="en-US">
              <a:ea typeface="ＭＳ Ｐゴシック" pitchFamily="34" charset="-128"/>
            </a:endParaRPr>
          </a:p>
        </p:txBody>
      </p:sp>
      <p:pic>
        <p:nvPicPr>
          <p:cNvPr id="262148" name="Picture 4" descr="bc"/>
          <p:cNvPicPr>
            <a:picLocks noChangeAspect="1" noChangeArrowheads="1"/>
          </p:cNvPicPr>
          <p:nvPr/>
        </p:nvPicPr>
        <p:blipFill>
          <a:blip r:embed="rId3"/>
          <a:srcRect/>
          <a:stretch>
            <a:fillRect/>
          </a:stretch>
        </p:blipFill>
        <p:spPr bwMode="auto">
          <a:xfrm>
            <a:off x="1507501" y="3496085"/>
            <a:ext cx="10300493" cy="4873870"/>
          </a:xfrm>
          <a:prstGeom prst="rect">
            <a:avLst/>
          </a:prstGeom>
          <a:noFill/>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Create Beam System</a:t>
            </a:r>
            <a:endParaRPr lang="en-GB"/>
          </a:p>
        </p:txBody>
      </p:sp>
      <p:sp>
        <p:nvSpPr>
          <p:cNvPr id="264195" name="Rectangle 3"/>
          <p:cNvSpPr>
            <a:spLocks noGrp="1" noChangeArrowheads="1"/>
          </p:cNvSpPr>
          <p:nvPr>
            <p:ph idx="1"/>
          </p:nvPr>
        </p:nvSpPr>
        <p:spPr>
          <a:xfrm>
            <a:off x="454036" y="1902942"/>
            <a:ext cx="11581278" cy="4093422"/>
          </a:xfrm>
        </p:spPr>
        <p:txBody>
          <a:bodyPr/>
          <a:lstStyle/>
          <a:p>
            <a:pPr>
              <a:buNone/>
            </a:pPr>
            <a:r>
              <a:rPr lang="en-GB" b="0" smtClean="0">
                <a:solidFill>
                  <a:schemeClr val="hlink"/>
                </a:solidFill>
              </a:rPr>
              <a:t>CreateBeamSystem</a:t>
            </a:r>
            <a:r>
              <a:rPr lang="en-GB" b="0" smtClean="0"/>
              <a:t> – Rst</a:t>
            </a:r>
          </a:p>
          <a:p>
            <a:pPr lvl="1"/>
            <a:r>
              <a:rPr lang="en-GB" smtClean="0"/>
              <a:t>Demonstrate </a:t>
            </a:r>
            <a:r>
              <a:rPr lang="en-GB"/>
              <a:t>creation of a beam system</a:t>
            </a:r>
          </a:p>
          <a:p>
            <a:pPr lvl="1"/>
            <a:r>
              <a:rPr lang="en-GB" smtClean="0"/>
              <a:t>Based on some connected framing beams</a:t>
            </a:r>
            <a:endParaRPr lang="en-GB"/>
          </a:p>
          <a:p>
            <a:pPr lvl="1"/>
            <a:r>
              <a:rPr lang="en-GB"/>
              <a:t>Uses </a:t>
            </a:r>
            <a:r>
              <a:rPr lang="en-US" altLang="zh-CN" smtClean="0">
                <a:ea typeface="SimSun" pitchFamily="2" charset="-122"/>
              </a:rPr>
              <a:t>NewBeamSystem</a:t>
            </a:r>
            <a:r>
              <a:rPr lang="en-GB" smtClean="0"/>
              <a:t>()</a:t>
            </a:r>
            <a:endParaRPr lang="en-GB" b="1"/>
          </a:p>
          <a:p>
            <a:pPr lvl="1"/>
            <a:r>
              <a:rPr lang="en-GB"/>
              <a:t>Illustrates the </a:t>
            </a:r>
            <a:r>
              <a:rPr lang="en-GB" noProof="1"/>
              <a:t>BeamSystem</a:t>
            </a:r>
            <a:r>
              <a:rPr lang="en-GB"/>
              <a:t> class</a:t>
            </a:r>
          </a:p>
          <a:p>
            <a:pPr lvl="1"/>
            <a:r>
              <a:rPr lang="en-GB"/>
              <a:t>How to convert from physical model</a:t>
            </a:r>
          </a:p>
        </p:txBody>
      </p:sp>
      <p:pic>
        <p:nvPicPr>
          <p:cNvPr id="264196" name="Picture 4"/>
          <p:cNvPicPr>
            <a:picLocks noChangeAspect="1" noChangeArrowheads="1"/>
          </p:cNvPicPr>
          <p:nvPr/>
        </p:nvPicPr>
        <p:blipFill>
          <a:blip r:embed="rId3"/>
          <a:srcRect/>
          <a:stretch>
            <a:fillRect/>
          </a:stretch>
        </p:blipFill>
        <p:spPr bwMode="auto">
          <a:xfrm>
            <a:off x="9008424" y="5156101"/>
            <a:ext cx="3720724" cy="2602031"/>
          </a:xfrm>
          <a:prstGeom prst="rect">
            <a:avLst/>
          </a:prstGeom>
          <a:noFill/>
        </p:spPr>
      </p:pic>
      <p:pic>
        <p:nvPicPr>
          <p:cNvPr id="264197" name="Picture 5"/>
          <p:cNvPicPr>
            <a:picLocks noChangeAspect="1" noChangeArrowheads="1"/>
          </p:cNvPicPr>
          <p:nvPr/>
        </p:nvPicPr>
        <p:blipFill>
          <a:blip r:embed="rId4"/>
          <a:srcRect/>
          <a:stretch>
            <a:fillRect/>
          </a:stretch>
        </p:blipFill>
        <p:spPr bwMode="auto">
          <a:xfrm>
            <a:off x="811565" y="4977122"/>
            <a:ext cx="7635015" cy="3498437"/>
          </a:xfrm>
          <a:prstGeom prst="rect">
            <a:avLst/>
          </a:prstGeom>
          <a:noFill/>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Create Foundation Slab</a:t>
            </a:r>
            <a:endParaRPr lang="en-GB"/>
          </a:p>
        </p:txBody>
      </p:sp>
      <p:sp>
        <p:nvSpPr>
          <p:cNvPr id="266243" name="Rectangle 3"/>
          <p:cNvSpPr>
            <a:spLocks noGrp="1" noChangeArrowheads="1"/>
          </p:cNvSpPr>
          <p:nvPr>
            <p:ph idx="1"/>
          </p:nvPr>
        </p:nvSpPr>
        <p:spPr>
          <a:xfrm>
            <a:off x="454037" y="2102681"/>
            <a:ext cx="12353859" cy="6608834"/>
          </a:xfrm>
        </p:spPr>
        <p:txBody>
          <a:bodyPr/>
          <a:lstStyle/>
          <a:p>
            <a:pPr marL="512416" indent="-512416"/>
            <a:r>
              <a:rPr lang="en-GB" b="0" smtClean="0">
                <a:solidFill>
                  <a:schemeClr val="hlink"/>
                </a:solidFill>
              </a:rPr>
              <a:t>FoundationSlab</a:t>
            </a:r>
            <a:r>
              <a:rPr lang="en-GB" b="0" smtClean="0"/>
              <a:t> – Rst</a:t>
            </a:r>
          </a:p>
          <a:p>
            <a:pPr marL="758467" lvl="1" indent="-376976"/>
            <a:r>
              <a:rPr lang="en-US" altLang="ja-JP" smtClean="0">
                <a:ea typeface="ＭＳ Ｐゴシック" pitchFamily="34" charset="-128"/>
              </a:rPr>
              <a:t>C</a:t>
            </a:r>
            <a:r>
              <a:rPr lang="en-US" noProof="1" smtClean="0"/>
              <a:t>reate </a:t>
            </a:r>
            <a:r>
              <a:rPr lang="en-US" noProof="1"/>
              <a:t>octagonal </a:t>
            </a:r>
            <a:r>
              <a:rPr lang="en-US" altLang="ja-JP">
                <a:ea typeface="ＭＳ Ｐゴシック" pitchFamily="34" charset="-128"/>
              </a:rPr>
              <a:t>foundation </a:t>
            </a:r>
            <a:r>
              <a:rPr lang="en-US" noProof="1"/>
              <a:t>slabs for selected floors at the base of the building</a:t>
            </a:r>
            <a:endParaRPr lang="en-US" altLang="ja-JP">
              <a:ea typeface="ＭＳ Ｐゴシック" pitchFamily="34" charset="-128"/>
            </a:endParaRPr>
          </a:p>
          <a:p>
            <a:pPr marL="758467" lvl="1" indent="-376976"/>
            <a:r>
              <a:rPr lang="en-US" altLang="ja-JP" smtClean="0">
                <a:ea typeface="ＭＳ Ｐゴシック" pitchFamily="34" charset="-128"/>
              </a:rPr>
              <a:t>Demonstrate </a:t>
            </a:r>
            <a:r>
              <a:rPr lang="en-GB" smtClean="0"/>
              <a:t>Autodesk.Revit.Creation.Document.</a:t>
            </a:r>
            <a:r>
              <a:rPr lang="en-GB" noProof="1" smtClean="0"/>
              <a:t>NewFloor()</a:t>
            </a:r>
            <a:endParaRPr lang="en-US" altLang="ja-JP">
              <a:ea typeface="ＭＳ Ｐゴシック" pitchFamily="34" charset="-128"/>
            </a:endParaRPr>
          </a:p>
          <a:p>
            <a:pPr marL="758467" lvl="1" indent="-376976"/>
            <a:r>
              <a:rPr lang="en-US" noProof="1" smtClean="0"/>
              <a:t>Parameter BuiltInParameter.STRUCTURAL_FLOOR_ANALYZES_AS</a:t>
            </a:r>
            <a:endParaRPr lang="en-US" altLang="ja-JP">
              <a:ea typeface="ＭＳ Ｐゴシック" pitchFamily="34" charset="-128"/>
            </a:endParaRPr>
          </a:p>
          <a:p>
            <a:pPr marL="1275401" lvl="2" indent="-370205"/>
            <a:r>
              <a:rPr lang="en-US" altLang="ja-JP" smtClean="0">
                <a:ea typeface="ＭＳ Ｐゴシック" pitchFamily="34" charset="-128"/>
              </a:rPr>
              <a:t>'4' </a:t>
            </a:r>
            <a:r>
              <a:rPr lang="en-US" noProof="1"/>
              <a:t>suggests foundation </a:t>
            </a:r>
            <a:r>
              <a:rPr lang="en-US" noProof="1" smtClean="0"/>
              <a:t>slab</a:t>
            </a:r>
            <a:endParaRPr lang="ja-JP" altLang="en-US">
              <a:ea typeface="ＭＳ Ｐゴシック" pitchFamily="34" charset="-128"/>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a:xfrm>
            <a:off x="409575" y="363538"/>
            <a:ext cx="11945938" cy="1417637"/>
          </a:xfrm>
        </p:spPr>
        <p:txBody>
          <a:bodyPr/>
          <a:lstStyle/>
          <a:p>
            <a:pPr rtl="0" eaLnBrk="1" latinLnBrk="0" hangingPunct="1"/>
            <a:r>
              <a:rPr lang="en-US" smtClean="0"/>
              <a:t>Foundation Slab</a:t>
            </a:r>
            <a:endParaRPr lang="en-GB"/>
          </a:p>
        </p:txBody>
      </p:sp>
      <p:sp>
        <p:nvSpPr>
          <p:cNvPr id="268291" name="Rectangle 3"/>
          <p:cNvSpPr>
            <a:spLocks noGrp="1" noChangeArrowheads="1"/>
          </p:cNvSpPr>
          <p:nvPr>
            <p:ph idx="1"/>
          </p:nvPr>
        </p:nvSpPr>
        <p:spPr>
          <a:xfrm>
            <a:off x="454037" y="2014593"/>
            <a:ext cx="4940171" cy="7010424"/>
          </a:xfrm>
        </p:spPr>
        <p:txBody>
          <a:bodyPr/>
          <a:lstStyle/>
          <a:p>
            <a:pPr>
              <a:lnSpc>
                <a:spcPct val="90000"/>
              </a:lnSpc>
              <a:buClr>
                <a:schemeClr val="accent1"/>
              </a:buClr>
              <a:buFont typeface="Wingdings" pitchFamily="2" charset="2"/>
              <a:buNone/>
            </a:pPr>
            <a:r>
              <a:rPr lang="en-GB">
                <a:solidFill>
                  <a:schemeClr val="hlink"/>
                </a:solidFill>
              </a:rPr>
              <a:t>FoundationSlab</a:t>
            </a:r>
            <a:r>
              <a:rPr lang="en-GB"/>
              <a:t> </a:t>
            </a:r>
            <a:r>
              <a:rPr lang="en-GB" smtClean="0"/>
              <a:t>– Rst</a:t>
            </a:r>
          </a:p>
          <a:p>
            <a:pPr lvl="1">
              <a:spcBef>
                <a:spcPct val="30000"/>
              </a:spcBef>
              <a:spcAft>
                <a:spcPct val="0"/>
              </a:spcAft>
            </a:pPr>
            <a:r>
              <a:rPr lang="en-US" altLang="ja-JP" sz="2400" smtClean="0">
                <a:ea typeface="ＭＳ Ｐゴシック" pitchFamily="34" charset="-128"/>
              </a:rPr>
              <a:t>Extracts all floors and levels, determines lowest ones</a:t>
            </a:r>
          </a:p>
          <a:p>
            <a:pPr lvl="1">
              <a:spcBef>
                <a:spcPct val="30000"/>
              </a:spcBef>
              <a:spcAft>
                <a:spcPct val="0"/>
              </a:spcAft>
            </a:pPr>
            <a:r>
              <a:rPr lang="en-US" altLang="ja-JP" sz="2400" smtClean="0">
                <a:ea typeface="ＭＳ Ｐゴシック" pitchFamily="34" charset="-128"/>
              </a:rPr>
              <a:t>Determines existing regular slab’s bounding box</a:t>
            </a:r>
          </a:p>
          <a:p>
            <a:pPr lvl="1">
              <a:spcBef>
                <a:spcPct val="30000"/>
              </a:spcBef>
              <a:spcAft>
                <a:spcPct val="0"/>
              </a:spcAft>
            </a:pPr>
            <a:r>
              <a:rPr lang="en-US" altLang="ja-JP" sz="2400" smtClean="0">
                <a:ea typeface="ＭＳ Ｐゴシック" pitchFamily="34" charset="-128"/>
              </a:rPr>
              <a:t>Determines available foundation slab types</a:t>
            </a:r>
          </a:p>
          <a:p>
            <a:pPr lvl="1">
              <a:spcBef>
                <a:spcPct val="30000"/>
              </a:spcBef>
              <a:spcAft>
                <a:spcPct val="0"/>
              </a:spcAft>
            </a:pPr>
            <a:r>
              <a:rPr lang="en-US" altLang="ja-JP" sz="2400" smtClean="0">
                <a:ea typeface="ＭＳ Ｐゴシック" pitchFamily="34" charset="-128"/>
              </a:rPr>
              <a:t>I</a:t>
            </a:r>
            <a:r>
              <a:rPr lang="en-US" sz="2400" noProof="1" smtClean="0"/>
              <a:t>mplements a helper class Sketch for drawing slabs and floors profiles into a WinForms PictureBox instance</a:t>
            </a:r>
            <a:endParaRPr lang="en-US" altLang="ja-JP" sz="2400" smtClean="0">
              <a:ea typeface="ＭＳ Ｐゴシック" pitchFamily="34" charset="-128"/>
            </a:endParaRPr>
          </a:p>
          <a:p>
            <a:pPr lvl="1">
              <a:spcBef>
                <a:spcPct val="30000"/>
              </a:spcBef>
              <a:spcAft>
                <a:spcPct val="0"/>
              </a:spcAft>
            </a:pPr>
            <a:r>
              <a:rPr lang="en-US" altLang="ja-JP" sz="2400" smtClean="0">
                <a:ea typeface="ＭＳ Ｐゴシック" pitchFamily="34" charset="-128"/>
              </a:rPr>
              <a:t>C</a:t>
            </a:r>
            <a:r>
              <a:rPr lang="en-US" sz="2400" noProof="1" smtClean="0"/>
              <a:t>alculates an enclosing octagonal slab shape</a:t>
            </a:r>
            <a:endParaRPr lang="ja-JP" altLang="en-US" sz="2400">
              <a:ea typeface="ＭＳ Ｐゴシック" pitchFamily="34" charset="-128"/>
            </a:endParaRPr>
          </a:p>
        </p:txBody>
      </p:sp>
      <p:pic>
        <p:nvPicPr>
          <p:cNvPr id="268292" name="Picture 4" descr="FoundationSlab2"/>
          <p:cNvPicPr>
            <a:picLocks noChangeAspect="1" noChangeArrowheads="1"/>
          </p:cNvPicPr>
          <p:nvPr/>
        </p:nvPicPr>
        <p:blipFill>
          <a:blip r:embed="rId2"/>
          <a:srcRect/>
          <a:stretch>
            <a:fillRect/>
          </a:stretch>
        </p:blipFill>
        <p:spPr bwMode="auto">
          <a:xfrm>
            <a:off x="6830856" y="4854815"/>
            <a:ext cx="5136693" cy="3864316"/>
          </a:xfrm>
          <a:prstGeom prst="rect">
            <a:avLst/>
          </a:prstGeom>
          <a:noFill/>
        </p:spPr>
      </p:pic>
      <p:pic>
        <p:nvPicPr>
          <p:cNvPr id="268293" name="Picture 5" descr="FoundationSlab"/>
          <p:cNvPicPr>
            <a:picLocks noChangeAspect="1" noChangeArrowheads="1"/>
          </p:cNvPicPr>
          <p:nvPr/>
        </p:nvPicPr>
        <p:blipFill>
          <a:blip r:embed="rId3"/>
          <a:srcRect/>
          <a:stretch>
            <a:fillRect/>
          </a:stretch>
        </p:blipFill>
        <p:spPr bwMode="auto">
          <a:xfrm>
            <a:off x="6099021" y="1168922"/>
            <a:ext cx="6505576" cy="4819666"/>
          </a:xfrm>
          <a:prstGeom prst="rect">
            <a:avLst/>
          </a:prstGeom>
          <a:noFill/>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a:lnSpc>
                <a:spcPct val="85000"/>
              </a:lnSpc>
            </a:pPr>
            <a:r>
              <a:rPr lang="en-US" altLang="ja-JP" smtClean="0">
                <a:ea typeface="ＭＳ Ｐゴシック" pitchFamily="34" charset="-128"/>
              </a:rPr>
              <a:t>Structural Element Material</a:t>
            </a:r>
            <a:endParaRPr lang="en-US" altLang="ja-JP">
              <a:ea typeface="ＭＳ Ｐゴシック" pitchFamily="34" charset="-128"/>
            </a:endParaRPr>
          </a:p>
        </p:txBody>
      </p:sp>
      <p:sp>
        <p:nvSpPr>
          <p:cNvPr id="231427" name="Rectangle 3"/>
          <p:cNvSpPr>
            <a:spLocks noGrp="1" noChangeArrowheads="1"/>
          </p:cNvSpPr>
          <p:nvPr>
            <p:ph idx="1"/>
          </p:nvPr>
        </p:nvSpPr>
        <p:spPr/>
        <p:txBody>
          <a:bodyPr/>
          <a:lstStyle/>
          <a:p>
            <a:r>
              <a:rPr lang="en-GB" b="0" smtClean="0">
                <a:solidFill>
                  <a:schemeClr val="hlink"/>
                </a:solidFill>
              </a:rPr>
              <a:t>Materials</a:t>
            </a:r>
            <a:r>
              <a:rPr lang="en-GB" b="0" smtClean="0"/>
              <a:t> – Rst</a:t>
            </a:r>
          </a:p>
          <a:p>
            <a:pPr lvl="1">
              <a:spcBef>
                <a:spcPts val="0"/>
              </a:spcBef>
            </a:pPr>
            <a:r>
              <a:rPr lang="en-GB" altLang="zh-CN" smtClean="0">
                <a:ea typeface="SimSun" pitchFamily="2" charset="-122"/>
              </a:rPr>
              <a:t>All</a:t>
            </a:r>
            <a:r>
              <a:rPr lang="en-US" altLang="zh-CN" b="1" smtClean="0">
                <a:ea typeface="SimSun" pitchFamily="2" charset="-122"/>
              </a:rPr>
              <a:t> </a:t>
            </a:r>
            <a:r>
              <a:rPr lang="en-US" altLang="zh-CN">
                <a:ea typeface="SimSun" pitchFamily="2" charset="-122"/>
              </a:rPr>
              <a:t>available materials can be obtained by the property Materials of Setting object</a:t>
            </a:r>
          </a:p>
          <a:p>
            <a:pPr lvl="1">
              <a:spcBef>
                <a:spcPts val="0"/>
              </a:spcBef>
            </a:pPr>
            <a:r>
              <a:rPr lang="en-US" altLang="zh-CN">
                <a:ea typeface="SimSun" pitchFamily="2" charset="-122"/>
              </a:rPr>
              <a:t>All material parameters can be retreived using</a:t>
            </a:r>
          </a:p>
          <a:p>
            <a:pPr lvl="4"/>
            <a:r>
              <a:rPr lang="en-US" altLang="zh-CN">
                <a:latin typeface="Courier New" pitchFamily="49" charset="0"/>
                <a:ea typeface="SimSun" pitchFamily="2" charset="-122"/>
                <a:cs typeface="Courier New" pitchFamily="49" charset="0"/>
              </a:rPr>
              <a:t>Autodesk.Revit.Parameters.BuiltInParameter parameterId;</a:t>
            </a:r>
          </a:p>
          <a:p>
            <a:pPr lvl="4"/>
            <a:r>
              <a:rPr lang="en-US" altLang="zh-CN">
                <a:latin typeface="Courier New" pitchFamily="49" charset="0"/>
                <a:ea typeface="SimSun" pitchFamily="2" charset="-122"/>
                <a:cs typeface="Courier New" pitchFamily="49" charset="0"/>
              </a:rPr>
              <a:t>get_Parameter( parameterId );</a:t>
            </a:r>
          </a:p>
          <a:p>
            <a:pPr lvl="1">
              <a:spcBef>
                <a:spcPts val="0"/>
              </a:spcBef>
            </a:pPr>
            <a:r>
              <a:rPr lang="en-US" altLang="zh-CN">
                <a:ea typeface="SimSun" pitchFamily="2" charset="-122"/>
              </a:rPr>
              <a:t>One BuiltInParameter couples with one parameter</a:t>
            </a:r>
          </a:p>
          <a:p>
            <a:pPr lvl="1">
              <a:spcBef>
                <a:spcPts val="0"/>
              </a:spcBef>
            </a:pPr>
            <a:r>
              <a:rPr lang="en-US" altLang="zh-CN">
                <a:ea typeface="SimSun" pitchFamily="2" charset="-122"/>
              </a:rPr>
              <a:t>Structural Units are demonstrated as well</a:t>
            </a:r>
          </a:p>
          <a:p>
            <a:pPr lvl="1">
              <a:spcBef>
                <a:spcPts val="0"/>
              </a:spcBef>
            </a:pPr>
            <a:r>
              <a:rPr lang="en-US" altLang="zh-CN">
                <a:ea typeface="SimSun" pitchFamily="2" charset="-122"/>
              </a:rPr>
              <a:t>Materials2 is very similar to Materials1. No identity, misc. properties </a:t>
            </a:r>
          </a:p>
          <a:p>
            <a:pPr lvl="1">
              <a:spcBef>
                <a:spcPts val="0"/>
              </a:spcBef>
            </a:pPr>
            <a:r>
              <a:rPr lang="en-US" altLang="zh-CN">
                <a:ea typeface="SimSun" pitchFamily="2" charset="-122"/>
              </a:rPr>
              <a:t>Works with Structure – uses analytical model and “Beam Material”, “Column Material” </a:t>
            </a:r>
            <a:r>
              <a:rPr lang="en-US" altLang="zh-CN" smtClean="0">
                <a:ea typeface="SimSun" pitchFamily="2" charset="-122"/>
              </a:rPr>
              <a:t>properties</a:t>
            </a:r>
            <a:endParaRPr lang="en-US" altLang="zh-CN">
              <a:ea typeface="SimSun" pitchFamily="2" charset="-122"/>
            </a:endParaRPr>
          </a:p>
          <a:p>
            <a:pPr lvl="1">
              <a:spcBef>
                <a:spcPct val="50000"/>
              </a:spcBef>
            </a:pPr>
            <a:r>
              <a:rPr lang="en-US" altLang="ja-JP">
                <a:ea typeface="ＭＳ Ｐゴシック" pitchFamily="34" charset="-128"/>
              </a:rPr>
              <a:t>Currently, it won’t work with </a:t>
            </a:r>
            <a:r>
              <a:rPr lang="en-US" altLang="ja-JP" smtClean="0">
                <a:ea typeface="ＭＳ Ｐゴシック" pitchFamily="34" charset="-128"/>
              </a:rPr>
              <a:t>wall and </a:t>
            </a:r>
            <a:r>
              <a:rPr lang="en-US" altLang="ja-JP">
                <a:ea typeface="ＭＳ Ｐゴシック" pitchFamily="34" charset="-128"/>
              </a:rPr>
              <a:t>floor:</a:t>
            </a:r>
            <a:br>
              <a:rPr lang="en-US" altLang="ja-JP">
                <a:ea typeface="ＭＳ Ｐゴシック" pitchFamily="34" charset="-128"/>
              </a:rPr>
            </a:br>
            <a:r>
              <a:rPr lang="en-US" altLang="ja-JP">
                <a:ea typeface="ＭＳ Ｐゴシック" pitchFamily="34" charset="-128"/>
              </a:rPr>
              <a:t>SPR #122487: Material API - doesn't reflect after </a:t>
            </a:r>
            <a:r>
              <a:rPr lang="en-US" altLang="ja-JP" smtClean="0">
                <a:ea typeface="ＭＳ Ｐゴシック" pitchFamily="34" charset="-128"/>
              </a:rPr>
              <a:t>changed</a:t>
            </a:r>
            <a:endParaRPr lang="en-US" altLang="ja-JP" sz="2000">
              <a:ea typeface="SimSun" pitchFamily="2" charset="-122"/>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Structural Element Material</a:t>
            </a:r>
            <a:endParaRPr lang="en-GB"/>
          </a:p>
        </p:txBody>
      </p:sp>
      <p:pic>
        <p:nvPicPr>
          <p:cNvPr id="233474" name="Picture 2"/>
          <p:cNvPicPr>
            <a:picLocks noGrp="1" noChangeAspect="1" noChangeArrowheads="1"/>
          </p:cNvPicPr>
          <p:nvPr>
            <p:ph idx="1"/>
          </p:nvPr>
        </p:nvPicPr>
        <p:blipFill>
          <a:blip r:embed="rId3"/>
          <a:srcRect/>
          <a:stretch>
            <a:fillRect/>
          </a:stretch>
        </p:blipFill>
        <p:spPr>
          <a:xfrm>
            <a:off x="711507" y="3963684"/>
            <a:ext cx="5010196" cy="4042738"/>
          </a:xfrm>
          <a:noFill/>
          <a:ln/>
        </p:spPr>
      </p:pic>
      <p:sp>
        <p:nvSpPr>
          <p:cNvPr id="9" name="Text Placeholder 8"/>
          <p:cNvSpPr>
            <a:spLocks noGrp="1"/>
          </p:cNvSpPr>
          <p:nvPr>
            <p:ph type="body" idx="4294967295"/>
          </p:nvPr>
        </p:nvSpPr>
        <p:spPr>
          <a:xfrm>
            <a:off x="663575" y="2058987"/>
            <a:ext cx="11709400" cy="6438900"/>
          </a:xfrm>
          <a:prstGeom prst="rect">
            <a:avLst/>
          </a:prstGeom>
        </p:spPr>
        <p:txBody>
          <a:bodyPr/>
          <a:lstStyle/>
          <a:p>
            <a:pPr>
              <a:buNone/>
            </a:pPr>
            <a:r>
              <a:rPr lang="en-GB" sz="3600" smtClean="0">
                <a:solidFill>
                  <a:schemeClr val="hlink"/>
                </a:solidFill>
              </a:rPr>
              <a:t>Materials</a:t>
            </a:r>
            <a:r>
              <a:rPr lang="en-GB" sz="3600" smtClean="0"/>
              <a:t> – Rst</a:t>
            </a:r>
            <a:endParaRPr lang="en-GB"/>
          </a:p>
        </p:txBody>
      </p:sp>
      <p:pic>
        <p:nvPicPr>
          <p:cNvPr id="233476" name="Picture 4"/>
          <p:cNvPicPr>
            <a:picLocks noChangeAspect="1" noChangeArrowheads="1"/>
          </p:cNvPicPr>
          <p:nvPr/>
        </p:nvPicPr>
        <p:blipFill>
          <a:blip r:embed="rId4"/>
          <a:srcRect/>
          <a:stretch>
            <a:fillRect/>
          </a:stretch>
        </p:blipFill>
        <p:spPr bwMode="auto">
          <a:xfrm>
            <a:off x="6302278" y="4042735"/>
            <a:ext cx="5796287" cy="3963691"/>
          </a:xfrm>
          <a:prstGeom prst="rect">
            <a:avLst/>
          </a:prstGeom>
          <a:noFill/>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43718" name="Rectangle 6"/>
          <p:cNvSpPr>
            <a:spLocks noChangeArrowheads="1"/>
          </p:cNvSpPr>
          <p:nvPr/>
        </p:nvSpPr>
        <p:spPr bwMode="auto">
          <a:xfrm>
            <a:off x="304987" y="1754187"/>
            <a:ext cx="12502910" cy="2730540"/>
          </a:xfrm>
          <a:prstGeom prst="rect">
            <a:avLst/>
          </a:prstGeom>
          <a:noFill/>
          <a:ln w="9525">
            <a:noFill/>
            <a:miter lim="800000"/>
            <a:headEnd/>
            <a:tailEnd/>
          </a:ln>
          <a:effectLst/>
        </p:spPr>
        <p:txBody>
          <a:bodyPr lIns="0" tIns="0" rIns="0" bIns="0"/>
          <a:lstStyle/>
          <a:p>
            <a:pPr marL="257337" indent="-257337">
              <a:spcAft>
                <a:spcPct val="5000"/>
              </a:spcAft>
            </a:pPr>
            <a:r>
              <a:rPr lang="en-GB" sz="3200" smtClean="0">
                <a:solidFill>
                  <a:schemeClr val="hlink"/>
                </a:solidFill>
              </a:rPr>
              <a:t>ObjectViewer</a:t>
            </a:r>
            <a:r>
              <a:rPr lang="en-GB" sz="3200" smtClean="0"/>
              <a:t> – was </a:t>
            </a:r>
            <a:r>
              <a:rPr lang="en-GB" sz="3200" smtClean="0">
                <a:solidFill>
                  <a:schemeClr val="hlink"/>
                </a:solidFill>
              </a:rPr>
              <a:t>ObjectViewerII</a:t>
            </a:r>
            <a:r>
              <a:rPr lang="en-GB" sz="3200" smtClean="0"/>
              <a:t> – All + Rst-specific functionality</a:t>
            </a:r>
          </a:p>
          <a:p>
            <a:pPr marL="629800" indent="-372461">
              <a:spcAft>
                <a:spcPct val="5000"/>
              </a:spcAft>
              <a:buFont typeface="Wingdings" pitchFamily="2" charset="2"/>
              <a:buChar char="§"/>
            </a:pPr>
            <a:r>
              <a:rPr lang="en-US" altLang="ja-JP" sz="2400" smtClean="0">
                <a:ea typeface="ＭＳ Ｐゴシック" pitchFamily="34" charset="-128"/>
              </a:rPr>
              <a:t>Display </a:t>
            </a:r>
            <a:r>
              <a:rPr lang="en-US" altLang="ja-JP" sz="2400">
                <a:ea typeface="ＭＳ Ｐゴシック" pitchFamily="34" charset="-128"/>
              </a:rPr>
              <a:t>a selected single element in a preview window</a:t>
            </a:r>
          </a:p>
          <a:p>
            <a:pPr marL="629800" indent="-372461">
              <a:spcAft>
                <a:spcPct val="5000"/>
              </a:spcAft>
              <a:buFont typeface="Wingdings" pitchFamily="2" charset="2"/>
              <a:buChar char="§"/>
            </a:pPr>
            <a:r>
              <a:rPr lang="en-US" altLang="ja-JP" sz="2400">
                <a:ea typeface="ＭＳ Ｐゴシック" pitchFamily="34" charset="-128"/>
              </a:rPr>
              <a:t>Retrieve </a:t>
            </a:r>
            <a:r>
              <a:rPr lang="en-US" altLang="ja-JP" sz="2400" smtClean="0">
                <a:ea typeface="ＭＳ Ｐゴシック" pitchFamily="34" charset="-128"/>
              </a:rPr>
              <a:t>geometry </a:t>
            </a:r>
            <a:r>
              <a:rPr lang="en-US" altLang="ja-JP" sz="2400">
                <a:ea typeface="ＭＳ Ｐゴシック" pitchFamily="34" charset="-128"/>
              </a:rPr>
              <a:t>from both physical and analytical </a:t>
            </a:r>
            <a:r>
              <a:rPr lang="en-US" altLang="ja-JP" sz="2400" smtClean="0">
                <a:ea typeface="ＭＳ Ｐゴシック" pitchFamily="34" charset="-128"/>
              </a:rPr>
              <a:t>model</a:t>
            </a:r>
          </a:p>
          <a:p>
            <a:pPr marL="629800" indent="-372461">
              <a:spcAft>
                <a:spcPct val="5000"/>
              </a:spcAft>
              <a:buFont typeface="Wingdings" pitchFamily="2" charset="2"/>
              <a:buChar char="§"/>
            </a:pPr>
            <a:r>
              <a:rPr lang="en-US" altLang="ja-JP" sz="2400" smtClean="0">
                <a:ea typeface="ＭＳ Ｐゴシック" pitchFamily="34" charset="-128"/>
              </a:rPr>
              <a:t>Define an own error message exception handling class</a:t>
            </a:r>
            <a:endParaRPr lang="en-US" altLang="ja-JP" sz="2400">
              <a:ea typeface="ＭＳ Ｐゴシック" pitchFamily="34" charset="-128"/>
            </a:endParaRPr>
          </a:p>
          <a:p>
            <a:pPr marL="629800" indent="-372461">
              <a:spcAft>
                <a:spcPct val="5000"/>
              </a:spcAft>
              <a:buFont typeface="Wingdings" pitchFamily="2" charset="2"/>
              <a:buChar char="§"/>
            </a:pPr>
            <a:r>
              <a:rPr lang="en-US" altLang="ja-JP" sz="2400" smtClean="0">
                <a:ea typeface="ＭＳ Ｐゴシック" pitchFamily="34" charset="-128"/>
              </a:rPr>
              <a:t>Demonstrate </a:t>
            </a:r>
            <a:r>
              <a:rPr lang="en-US" altLang="ja-JP" sz="2400">
                <a:ea typeface="ＭＳ Ｐゴシック" pitchFamily="34" charset="-128"/>
              </a:rPr>
              <a:t>unit </a:t>
            </a:r>
            <a:r>
              <a:rPr lang="en-US" altLang="ja-JP" sz="2400" smtClean="0">
                <a:ea typeface="ＭＳ Ｐゴシック" pitchFamily="34" charset="-128"/>
              </a:rPr>
              <a:t>handling</a:t>
            </a:r>
            <a:endParaRPr lang="en-GB" sz="2400"/>
          </a:p>
          <a:p>
            <a:pPr marL="257337" indent="-257337">
              <a:spcAft>
                <a:spcPct val="5000"/>
              </a:spcAft>
              <a:buClr>
                <a:schemeClr val="accent1"/>
              </a:buClr>
              <a:buFont typeface="Wingdings" pitchFamily="2" charset="2"/>
              <a:buChar char="§"/>
            </a:pPr>
            <a:endParaRPr lang="ja-JP" altLang="en-US" sz="3400">
              <a:ea typeface="ＭＳ Ｐゴシック" pitchFamily="34" charset="-128"/>
            </a:endParaRPr>
          </a:p>
        </p:txBody>
      </p:sp>
      <p:pic>
        <p:nvPicPr>
          <p:cNvPr id="243716" name="Picture 4"/>
          <p:cNvPicPr>
            <a:picLocks noChangeAspect="1" noChangeArrowheads="1"/>
          </p:cNvPicPr>
          <p:nvPr/>
        </p:nvPicPr>
        <p:blipFill>
          <a:blip r:embed="rId3"/>
          <a:srcRect/>
          <a:stretch>
            <a:fillRect/>
          </a:stretch>
        </p:blipFill>
        <p:spPr bwMode="auto">
          <a:xfrm>
            <a:off x="1349867" y="4279808"/>
            <a:ext cx="3518737" cy="4400840"/>
          </a:xfrm>
          <a:prstGeom prst="rect">
            <a:avLst/>
          </a:prstGeom>
          <a:noFill/>
        </p:spPr>
      </p:pic>
      <p:pic>
        <p:nvPicPr>
          <p:cNvPr id="243717" name="Picture 5"/>
          <p:cNvPicPr>
            <a:picLocks noChangeAspect="1" noChangeArrowheads="1"/>
          </p:cNvPicPr>
          <p:nvPr/>
        </p:nvPicPr>
        <p:blipFill>
          <a:blip r:embed="rId4"/>
          <a:srcRect/>
          <a:stretch>
            <a:fillRect/>
          </a:stretch>
        </p:blipFill>
        <p:spPr bwMode="auto">
          <a:xfrm>
            <a:off x="5517526" y="4279812"/>
            <a:ext cx="6565778" cy="4407193"/>
          </a:xfrm>
          <a:prstGeom prst="rect">
            <a:avLst/>
          </a:prstGeom>
          <a:noFill/>
        </p:spPr>
      </p:pic>
      <p:sp>
        <p:nvSpPr>
          <p:cNvPr id="8" name="Title 7"/>
          <p:cNvSpPr>
            <a:spLocks noGrp="1"/>
          </p:cNvSpPr>
          <p:nvPr>
            <p:ph type="title"/>
          </p:nvPr>
        </p:nvSpPr>
        <p:spPr>
          <a:xfrm>
            <a:off x="333375" y="409902"/>
            <a:ext cx="8458200" cy="837006"/>
          </a:xfrm>
        </p:spPr>
        <p:txBody>
          <a:bodyPr/>
          <a:lstStyle/>
          <a:p>
            <a:r>
              <a:rPr lang="en-GB" smtClean="0"/>
              <a:t>ObjectViewer</a:t>
            </a:r>
            <a:endParaRPr lang="en-GB"/>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8258861" cy="2104934"/>
          </a:xfrm>
        </p:spPr>
        <p:txBody>
          <a:bodyPr/>
          <a:lstStyle/>
          <a:p>
            <a:r>
              <a:rPr lang="en-GB" smtClean="0"/>
              <a:t>Non-SDK Samples</a:t>
            </a:r>
          </a:p>
        </p:txBody>
      </p:sp>
      <p:sp>
        <p:nvSpPr>
          <p:cNvPr id="106499" name="Rectangle 3"/>
          <p:cNvSpPr>
            <a:spLocks noGrp="1" noChangeArrowheads="1"/>
          </p:cNvSpPr>
          <p:nvPr>
            <p:ph type="subTitle" sz="quarter" idx="1"/>
          </p:nvPr>
        </p:nvSpPr>
        <p:spPr>
          <a:xfrm>
            <a:off x="638175" y="6396109"/>
            <a:ext cx="7804396" cy="1192495"/>
          </a:xfrm>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363538"/>
            <a:ext cx="11869738" cy="1417637"/>
          </a:xfrm>
        </p:spPr>
        <p:txBody>
          <a:bodyPr/>
          <a:lstStyle/>
          <a:p>
            <a:r>
              <a:rPr lang="en-US" kern="1200" smtClean="0">
                <a:solidFill>
                  <a:schemeClr val="tx1"/>
                </a:solidFill>
                <a:latin typeface="+mj-lt"/>
                <a:ea typeface="+mj-ea"/>
                <a:cs typeface="Arial" pitchFamily="34" charset="0"/>
              </a:rPr>
              <a:t>Rebar in a Beam or Column</a:t>
            </a:r>
            <a:endParaRPr lang="en-US" altLang="ja-JP" sz="3200" smtClean="0">
              <a:latin typeface="Courier New" pitchFamily="49" charset="0"/>
              <a:ea typeface="ＭＳ Ｐゴシック" pitchFamily="34" charset="-128"/>
              <a:cs typeface="Courier New" pitchFamily="49" charset="0"/>
            </a:endParaRPr>
          </a:p>
        </p:txBody>
      </p:sp>
      <p:sp>
        <p:nvSpPr>
          <p:cNvPr id="3" name="Content Placeholder 2"/>
          <p:cNvSpPr>
            <a:spLocks noGrp="1"/>
          </p:cNvSpPr>
          <p:nvPr>
            <p:ph idx="1"/>
          </p:nvPr>
        </p:nvSpPr>
        <p:spPr/>
        <p:txBody>
          <a:bodyPr/>
          <a:lstStyle/>
          <a:p>
            <a:r>
              <a:rPr lang="en-GB" b="0" smtClean="0">
                <a:solidFill>
                  <a:schemeClr val="hlink"/>
                </a:solidFill>
              </a:rPr>
              <a:t>Reinforcement</a:t>
            </a:r>
            <a:r>
              <a:rPr lang="en-GB" b="0" smtClean="0"/>
              <a:t> – Rst</a:t>
            </a:r>
          </a:p>
          <a:p>
            <a:pPr lvl="1">
              <a:spcAft>
                <a:spcPts val="2400"/>
              </a:spcAft>
            </a:pPr>
            <a:r>
              <a:rPr lang="en-US" altLang="ja-JP" smtClean="0">
                <a:ea typeface="ＭＳ Ｐゴシック" pitchFamily="34" charset="-128"/>
              </a:rPr>
              <a:t>Path reinforcement classes and methods</a:t>
            </a:r>
          </a:p>
          <a:p>
            <a:pPr lvl="4"/>
            <a:r>
              <a:rPr lang="en-GB" smtClean="0">
                <a:latin typeface="Courier New" pitchFamily="49" charset="0"/>
                <a:cs typeface="Courier New" pitchFamily="49" charset="0"/>
              </a:rPr>
              <a:t>Autodesk.Revit.Elements.PathReinforcementCurve</a:t>
            </a:r>
          </a:p>
          <a:p>
            <a:pPr lvl="4"/>
            <a:r>
              <a:rPr lang="en-GB" smtClean="0">
                <a:latin typeface="Courier New" pitchFamily="49" charset="0"/>
                <a:cs typeface="Courier New" pitchFamily="49" charset="0"/>
              </a:rPr>
              <a:t>Autodesk.Revit.Elements.PathReinforcement</a:t>
            </a:r>
          </a:p>
          <a:p>
            <a:pPr lvl="4"/>
            <a:r>
              <a:rPr lang="en-GB" smtClean="0">
                <a:latin typeface="Courier New" pitchFamily="49" charset="0"/>
                <a:cs typeface="Courier New" pitchFamily="49" charset="0"/>
              </a:rPr>
              <a:t>Autodesk.Revit.Symbols.PathReinforcementType</a:t>
            </a:r>
          </a:p>
          <a:p>
            <a:pPr lvl="4"/>
            <a:r>
              <a:rPr lang="en-GB" smtClean="0">
                <a:latin typeface="Courier New" pitchFamily="49" charset="0"/>
                <a:cs typeface="Courier New" pitchFamily="49" charset="0"/>
              </a:rPr>
              <a:t>Autodesk.Revit.Elements.SketchPlan</a:t>
            </a:r>
          </a:p>
          <a:p>
            <a:pPr lvl="4"/>
            <a:r>
              <a:rPr lang="en-GB" smtClean="0">
                <a:latin typeface="Courier New" pitchFamily="49" charset="0"/>
                <a:cs typeface="Courier New" pitchFamily="49" charset="0"/>
              </a:rPr>
              <a:t>Autodesk.Revit.Elements.ReferencePlane</a:t>
            </a:r>
          </a:p>
          <a:p>
            <a:pPr lvl="4"/>
            <a:r>
              <a:rPr lang="en-GB" smtClean="0">
                <a:latin typeface="Courier New" pitchFamily="49" charset="0"/>
                <a:cs typeface="Courier New" pitchFamily="49" charset="0"/>
              </a:rPr>
              <a:t>Autodesk.Revit.Elements.Opening</a:t>
            </a:r>
          </a:p>
          <a:p>
            <a:pPr lvl="4"/>
            <a:r>
              <a:rPr lang="en-GB" smtClean="0">
                <a:latin typeface="Courier New" pitchFamily="49" charset="0"/>
                <a:cs typeface="Courier New" pitchFamily="49" charset="0"/>
              </a:rPr>
              <a:t>Autodesk.Revit.Geometry.Plane</a:t>
            </a:r>
            <a:endParaRPr lang="en-GB"/>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Rebar in a Beam or Column</a:t>
            </a:r>
            <a:endParaRPr lang="en-GB"/>
          </a:p>
        </p:txBody>
      </p:sp>
      <p:sp>
        <p:nvSpPr>
          <p:cNvPr id="271363" name="Rectangle 3"/>
          <p:cNvSpPr>
            <a:spLocks noGrp="1" noChangeArrowheads="1"/>
          </p:cNvSpPr>
          <p:nvPr>
            <p:ph idx="1"/>
          </p:nvPr>
        </p:nvSpPr>
        <p:spPr>
          <a:xfrm>
            <a:off x="454035" y="1951356"/>
            <a:ext cx="11798131" cy="4444753"/>
          </a:xfrm>
        </p:spPr>
        <p:txBody>
          <a:bodyPr/>
          <a:lstStyle/>
          <a:p>
            <a:r>
              <a:rPr lang="en-GB" b="0">
                <a:solidFill>
                  <a:schemeClr val="hlink"/>
                </a:solidFill>
              </a:rPr>
              <a:t>Reinforcement</a:t>
            </a:r>
            <a:r>
              <a:rPr lang="en-GB" b="0"/>
              <a:t> </a:t>
            </a:r>
            <a:r>
              <a:rPr lang="en-GB" b="0" smtClean="0"/>
              <a:t>– Rst</a:t>
            </a:r>
          </a:p>
          <a:p>
            <a:pPr lvl="1"/>
            <a:r>
              <a:rPr lang="en-GB" noProof="1" smtClean="0"/>
              <a:t>Create </a:t>
            </a:r>
            <a:r>
              <a:rPr lang="en-GB" noProof="1"/>
              <a:t>reinforcement rebars</a:t>
            </a:r>
            <a:r>
              <a:rPr lang="en-US" altLang="ja-JP">
                <a:ea typeface="ＭＳ Ｐゴシック" pitchFamily="34" charset="-128"/>
              </a:rPr>
              <a:t> in s</a:t>
            </a:r>
            <a:r>
              <a:rPr lang="en-US" noProof="1"/>
              <a:t>elected </a:t>
            </a:r>
            <a:r>
              <a:rPr lang="en-US" altLang="ja-JP">
                <a:ea typeface="ＭＳ Ｐゴシック" pitchFamily="34" charset="-128"/>
              </a:rPr>
              <a:t>non-reinforced c</a:t>
            </a:r>
            <a:r>
              <a:rPr lang="en-US" noProof="1"/>
              <a:t>oncrete beam or column</a:t>
            </a:r>
            <a:endParaRPr lang="en-US" altLang="ja-JP">
              <a:ea typeface="ＭＳ Ｐゴシック" pitchFamily="34" charset="-128"/>
            </a:endParaRPr>
          </a:p>
          <a:p>
            <a:pPr lvl="2"/>
            <a:r>
              <a:rPr lang="en-US" noProof="1"/>
              <a:t>Beam rebar</a:t>
            </a:r>
            <a:r>
              <a:rPr lang="en-US" altLang="ja-JP">
                <a:ea typeface="ＭＳ Ｐゴシック" pitchFamily="34" charset="-128"/>
              </a:rPr>
              <a:t>: </a:t>
            </a:r>
            <a:r>
              <a:rPr lang="en-US" noProof="1"/>
              <a:t>top, bottom </a:t>
            </a:r>
            <a:r>
              <a:rPr lang="en-US" altLang="ja-JP">
                <a:ea typeface="ＭＳ Ｐゴシック" pitchFamily="34" charset="-128"/>
              </a:rPr>
              <a:t>or </a:t>
            </a:r>
            <a:r>
              <a:rPr lang="en-US" noProof="1"/>
              <a:t>transverse</a:t>
            </a:r>
            <a:endParaRPr lang="en-US" altLang="ja-JP">
              <a:ea typeface="ＭＳ Ｐゴシック" pitchFamily="34" charset="-128"/>
            </a:endParaRPr>
          </a:p>
          <a:p>
            <a:pPr lvl="2"/>
            <a:r>
              <a:rPr lang="en-US" noProof="1"/>
              <a:t>Column rebar: transverse </a:t>
            </a:r>
            <a:r>
              <a:rPr lang="en-US" altLang="ja-JP">
                <a:ea typeface="ＭＳ Ｐゴシック" pitchFamily="34" charset="-128"/>
              </a:rPr>
              <a:t>or </a:t>
            </a:r>
            <a:r>
              <a:rPr lang="en-US" noProof="1" smtClean="0"/>
              <a:t>vertical</a:t>
            </a:r>
            <a:endParaRPr lang="ja-JP" altLang="en-US">
              <a:ea typeface="ＭＳ Ｐゴシック" pitchFamily="34" charset="-128"/>
            </a:endParaRPr>
          </a:p>
        </p:txBody>
      </p:sp>
      <p:pic>
        <p:nvPicPr>
          <p:cNvPr id="271364" name="Picture 4" descr="Reinforcement"/>
          <p:cNvPicPr>
            <a:picLocks noChangeAspect="1" noChangeArrowheads="1"/>
          </p:cNvPicPr>
          <p:nvPr/>
        </p:nvPicPr>
        <p:blipFill>
          <a:blip r:embed="rId3"/>
          <a:srcRect/>
          <a:stretch>
            <a:fillRect/>
          </a:stretch>
        </p:blipFill>
        <p:spPr bwMode="auto">
          <a:xfrm>
            <a:off x="2840945" y="4394635"/>
            <a:ext cx="6237220" cy="4081584"/>
          </a:xfrm>
          <a:prstGeom prst="rect">
            <a:avLst/>
          </a:prstGeom>
          <a:noFill/>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Rebar in a Beam or Column</a:t>
            </a:r>
            <a:endParaRPr lang="en-GB"/>
          </a:p>
        </p:txBody>
      </p:sp>
      <p:sp>
        <p:nvSpPr>
          <p:cNvPr id="273411" name="Rectangle 3"/>
          <p:cNvSpPr>
            <a:spLocks noGrp="1" noChangeArrowheads="1"/>
          </p:cNvSpPr>
          <p:nvPr>
            <p:ph idx="1"/>
          </p:nvPr>
        </p:nvSpPr>
        <p:spPr>
          <a:xfrm>
            <a:off x="454038" y="1507604"/>
            <a:ext cx="11364425" cy="7371786"/>
          </a:xfrm>
        </p:spPr>
        <p:txBody>
          <a:bodyPr/>
          <a:lstStyle/>
          <a:p>
            <a:pPr>
              <a:spcAft>
                <a:spcPct val="0"/>
              </a:spcAft>
            </a:pPr>
            <a:r>
              <a:rPr lang="en-GB">
                <a:solidFill>
                  <a:schemeClr val="hlink"/>
                </a:solidFill>
              </a:rPr>
              <a:t>Reinforcement</a:t>
            </a:r>
            <a:r>
              <a:rPr lang="en-GB"/>
              <a:t> </a:t>
            </a:r>
            <a:r>
              <a:rPr lang="en-GB" smtClean="0"/>
              <a:t>– </a:t>
            </a:r>
            <a:r>
              <a:rPr lang="en-US" smtClean="0"/>
              <a:t>Rst</a:t>
            </a:r>
          </a:p>
          <a:p>
            <a:pPr>
              <a:spcBef>
                <a:spcPts val="0"/>
              </a:spcBef>
              <a:spcAft>
                <a:spcPct val="0"/>
              </a:spcAft>
            </a:pPr>
            <a:r>
              <a:rPr lang="en-US" sz="2400" noProof="1" smtClean="0"/>
              <a:t>FrameReinMakerFactory </a:t>
            </a:r>
            <a:r>
              <a:rPr lang="en-US" sz="2400" noProof="1"/>
              <a:t>class does all the work</a:t>
            </a:r>
            <a:endParaRPr lang="en-US" altLang="ja-JP" sz="2400">
              <a:ea typeface="ＭＳ Ｐゴシック" pitchFamily="34" charset="-128"/>
            </a:endParaRPr>
          </a:p>
          <a:p>
            <a:pPr lvl="1">
              <a:spcBef>
                <a:spcPts val="0"/>
              </a:spcBef>
              <a:spcAft>
                <a:spcPct val="0"/>
              </a:spcAft>
            </a:pPr>
            <a:r>
              <a:rPr lang="en-US" noProof="1"/>
              <a:t>Precondition checks</a:t>
            </a:r>
            <a:endParaRPr lang="en-US" altLang="ja-JP">
              <a:ea typeface="ＭＳ Ｐゴシック" pitchFamily="34" charset="-128"/>
            </a:endParaRPr>
          </a:p>
          <a:p>
            <a:pPr lvl="2">
              <a:spcBef>
                <a:spcPts val="0"/>
              </a:spcBef>
              <a:spcAft>
                <a:spcPct val="0"/>
              </a:spcAft>
            </a:pPr>
            <a:r>
              <a:rPr lang="en-US" altLang="ja-JP">
                <a:ea typeface="ＭＳ Ｐゴシック" pitchFamily="34" charset="-128"/>
              </a:rPr>
              <a:t>I</a:t>
            </a:r>
            <a:r>
              <a:rPr lang="en-US" noProof="1"/>
              <a:t>s the selected object a beam or column</a:t>
            </a:r>
            <a:r>
              <a:rPr lang="en-US" altLang="ja-JP">
                <a:ea typeface="ＭＳ Ｐゴシック" pitchFamily="34" charset="-128"/>
              </a:rPr>
              <a:t>?</a:t>
            </a:r>
          </a:p>
          <a:p>
            <a:pPr lvl="2">
              <a:spcBef>
                <a:spcPts val="0"/>
              </a:spcBef>
              <a:spcAft>
                <a:spcPct val="0"/>
              </a:spcAft>
            </a:pPr>
            <a:r>
              <a:rPr lang="en-US" altLang="ja-JP">
                <a:ea typeface="ＭＳ Ｐゴシック" pitchFamily="34" charset="-128"/>
              </a:rPr>
              <a:t>I</a:t>
            </a:r>
            <a:r>
              <a:rPr lang="en-US" noProof="1"/>
              <a:t>s it made of concrete</a:t>
            </a:r>
            <a:r>
              <a:rPr lang="en-US" altLang="ja-JP">
                <a:ea typeface="ＭＳ Ｐゴシック" pitchFamily="34" charset="-128"/>
              </a:rPr>
              <a:t>?</a:t>
            </a:r>
          </a:p>
          <a:p>
            <a:pPr lvl="2">
              <a:spcBef>
                <a:spcPts val="0"/>
              </a:spcBef>
              <a:spcAft>
                <a:spcPct val="0"/>
              </a:spcAft>
            </a:pPr>
            <a:r>
              <a:rPr lang="en-US" altLang="ja-JP">
                <a:ea typeface="ＭＳ Ｐゴシック" pitchFamily="34" charset="-128"/>
              </a:rPr>
              <a:t>D</a:t>
            </a:r>
            <a:r>
              <a:rPr lang="en-US" noProof="1"/>
              <a:t>oes it already contain any </a:t>
            </a:r>
            <a:r>
              <a:rPr lang="en-US" noProof="1" smtClean="0"/>
              <a:t>rebar </a:t>
            </a:r>
            <a:r>
              <a:rPr lang="en-US" noProof="1"/>
              <a:t>elements</a:t>
            </a:r>
            <a:r>
              <a:rPr lang="en-US" altLang="ja-JP">
                <a:ea typeface="ＭＳ Ｐゴシック" pitchFamily="34" charset="-128"/>
              </a:rPr>
              <a:t>?</a:t>
            </a:r>
            <a:endParaRPr lang="en-US" noProof="1"/>
          </a:p>
          <a:p>
            <a:pPr lvl="1">
              <a:spcBef>
                <a:spcPts val="0"/>
              </a:spcBef>
              <a:spcAft>
                <a:spcPct val="0"/>
              </a:spcAft>
            </a:pPr>
            <a:r>
              <a:rPr lang="en-US" altLang="ja-JP">
                <a:ea typeface="ＭＳ Ｐゴシック" pitchFamily="34" charset="-128"/>
              </a:rPr>
              <a:t>C</a:t>
            </a:r>
            <a:r>
              <a:rPr lang="en-US" noProof="1"/>
              <a:t>reat</a:t>
            </a:r>
            <a:r>
              <a:rPr lang="en-US" altLang="ja-JP">
                <a:ea typeface="ＭＳ Ｐゴシック" pitchFamily="34" charset="-128"/>
              </a:rPr>
              <a:t>e</a:t>
            </a:r>
            <a:r>
              <a:rPr lang="en-US" noProof="1"/>
              <a:t> a corresponding FrameReinMaker and the reinforcement rebars</a:t>
            </a:r>
          </a:p>
          <a:p>
            <a:pPr>
              <a:spcBef>
                <a:spcPts val="0"/>
              </a:spcBef>
              <a:spcAft>
                <a:spcPct val="0"/>
              </a:spcAft>
            </a:pPr>
            <a:r>
              <a:rPr lang="en-US" altLang="ja-JP" sz="2400">
                <a:ea typeface="ＭＳ Ｐゴシック" pitchFamily="34" charset="-128"/>
              </a:rPr>
              <a:t>Host-dependant </a:t>
            </a:r>
            <a:r>
              <a:rPr lang="en-US" sz="2400" noProof="1"/>
              <a:t>work</a:t>
            </a:r>
            <a:r>
              <a:rPr lang="en-US" altLang="ja-JP" sz="2400">
                <a:ea typeface="ＭＳ Ｐゴシック" pitchFamily="34" charset="-128"/>
              </a:rPr>
              <a:t>ing classes</a:t>
            </a:r>
          </a:p>
          <a:p>
            <a:pPr lvl="1">
              <a:spcBef>
                <a:spcPts val="0"/>
              </a:spcBef>
              <a:spcAft>
                <a:spcPct val="0"/>
              </a:spcAft>
            </a:pPr>
            <a:r>
              <a:rPr lang="en-US" noProof="1"/>
              <a:t>BeamFramReinMaker and ColumnFramReinMaker</a:t>
            </a:r>
            <a:endParaRPr lang="en-US" altLang="ja-JP">
              <a:ea typeface="ＭＳ Ｐゴシック" pitchFamily="34" charset="-128"/>
            </a:endParaRPr>
          </a:p>
          <a:p>
            <a:pPr>
              <a:spcBef>
                <a:spcPts val="0"/>
              </a:spcBef>
              <a:spcAft>
                <a:spcPct val="0"/>
              </a:spcAft>
            </a:pPr>
            <a:r>
              <a:rPr lang="en-US" sz="2400" noProof="1"/>
              <a:t>GeomUtil</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B</a:t>
            </a:r>
            <a:r>
              <a:rPr lang="en-US" noProof="1"/>
              <a:t>asic geometric utility methods</a:t>
            </a:r>
          </a:p>
          <a:p>
            <a:pPr>
              <a:spcBef>
                <a:spcPts val="0"/>
              </a:spcBef>
              <a:spcAft>
                <a:spcPct val="0"/>
              </a:spcAft>
            </a:pPr>
            <a:r>
              <a:rPr lang="en-US" sz="2400" noProof="1"/>
              <a:t>GeometrySupport</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B</a:t>
            </a:r>
            <a:r>
              <a:rPr lang="en-US" noProof="1"/>
              <a:t>ase class for BeamGeometrySupport and ColumnGeometrySupport, manages the solid of beam or column, the extend or sweep path of the beam or column, the director vector of beam or column, lists to store the edges and points, the transformation etc.</a:t>
            </a:r>
          </a:p>
          <a:p>
            <a:pPr>
              <a:spcBef>
                <a:spcPts val="0"/>
              </a:spcBef>
              <a:spcAft>
                <a:spcPct val="0"/>
              </a:spcAft>
            </a:pPr>
            <a:r>
              <a:rPr lang="en-US" sz="2400" noProof="1"/>
              <a:t>ParameterUtil</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U</a:t>
            </a:r>
            <a:r>
              <a:rPr lang="en-US" noProof="1"/>
              <a:t>tility methods find or set certain parameter</a:t>
            </a:r>
            <a:endParaRPr lang="en-US" altLang="ja-JP">
              <a:ea typeface="ＭＳ Ｐゴシック" pitchFamily="34" charset="-128"/>
            </a:endParaRPr>
          </a:p>
        </p:txBody>
      </p:sp>
      <p:pic>
        <p:nvPicPr>
          <p:cNvPr id="273412" name="Picture 4" descr="Reinforcement3"/>
          <p:cNvPicPr>
            <a:picLocks noChangeAspect="1" noChangeArrowheads="1"/>
          </p:cNvPicPr>
          <p:nvPr/>
        </p:nvPicPr>
        <p:blipFill>
          <a:blip r:embed="rId3"/>
          <a:srcRect/>
          <a:stretch>
            <a:fillRect/>
          </a:stretch>
        </p:blipFill>
        <p:spPr bwMode="auto">
          <a:xfrm>
            <a:off x="9993334" y="983200"/>
            <a:ext cx="2979463" cy="2723766"/>
          </a:xfrm>
          <a:prstGeom prst="rect">
            <a:avLst/>
          </a:prstGeom>
          <a:noFill/>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a:xfrm>
            <a:off x="416728" y="383008"/>
            <a:ext cx="11850574" cy="837006"/>
          </a:xfrm>
        </p:spPr>
        <p:txBody>
          <a:bodyPr/>
          <a:lstStyle/>
          <a:p>
            <a:r>
              <a:rPr lang="en-GB" smtClean="0"/>
              <a:t>Units</a:t>
            </a:r>
            <a:endParaRPr lang="en-GB"/>
          </a:p>
        </p:txBody>
      </p:sp>
      <p:sp>
        <p:nvSpPr>
          <p:cNvPr id="275459" name="Rectangle 3"/>
          <p:cNvSpPr>
            <a:spLocks noGrp="1" noChangeArrowheads="1"/>
          </p:cNvSpPr>
          <p:nvPr>
            <p:ph idx="1"/>
          </p:nvPr>
        </p:nvSpPr>
        <p:spPr/>
        <p:txBody>
          <a:bodyPr/>
          <a:lstStyle/>
          <a:p>
            <a:r>
              <a:rPr lang="en-GB" b="0"/>
              <a:t>New and updated methods</a:t>
            </a:r>
          </a:p>
          <a:p>
            <a:pPr lvl="1"/>
            <a:r>
              <a:rPr lang="en-GB"/>
              <a:t>Autodesk.Revit.Document.DisplayUnitSystem</a:t>
            </a:r>
            <a:endParaRPr lang="en-GB" i="1"/>
          </a:p>
          <a:p>
            <a:pPr lvl="1"/>
            <a:r>
              <a:rPr lang="en-GB" i="1"/>
              <a:t>Autodesk.Revit.Parameter.DisplayUnitType</a:t>
            </a:r>
          </a:p>
          <a:p>
            <a:pPr lvl="1"/>
            <a:r>
              <a:rPr lang="en-GB" i="1" smtClean="0"/>
              <a:t>Autodesk.Revit.Parameter.AsValueString</a:t>
            </a:r>
            <a:endParaRPr lang="ja-JP" altLang="en-US">
              <a:ea typeface="ＭＳ Ｐゴシック" pitchFamily="34" charset="-128"/>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676602"/>
          </a:xfrm>
        </p:spPr>
        <p:txBody>
          <a:bodyPr/>
          <a:lstStyle/>
          <a:p>
            <a:pPr eaLnBrk="1" hangingPunct="1"/>
            <a:r>
              <a:rPr lang="en-GB" smtClean="0"/>
              <a:t>Revit 2008 SDK Samples</a:t>
            </a:r>
          </a:p>
        </p:txBody>
      </p:sp>
      <p:sp>
        <p:nvSpPr>
          <p:cNvPr id="4" name="Subtitle 3"/>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APIAppStartup</a:t>
            </a:r>
          </a:p>
        </p:txBody>
      </p:sp>
      <p:sp>
        <p:nvSpPr>
          <p:cNvPr id="110595" name="Rectangle 3"/>
          <p:cNvSpPr>
            <a:spLocks noGrp="1" noChangeArrowheads="1"/>
          </p:cNvSpPr>
          <p:nvPr>
            <p:ph idx="1"/>
          </p:nvPr>
        </p:nvSpPr>
        <p:spPr>
          <a:xfrm>
            <a:off x="454036" y="1705233"/>
            <a:ext cx="12096303" cy="7043352"/>
          </a:xfrm>
        </p:spPr>
        <p:txBody>
          <a:bodyPr/>
          <a:lstStyle/>
          <a:p>
            <a:pPr marL="650116" indent="-650116"/>
            <a:r>
              <a:rPr lang="en-US" altLang="zh-CN" smtClean="0">
                <a:ea typeface="SimSun" pitchFamily="2" charset="-122"/>
              </a:rPr>
              <a:t>Demonstrates start up and shut down events (C#)</a:t>
            </a:r>
          </a:p>
          <a:p>
            <a:pPr marL="704292" lvl="1" indent="-541763"/>
            <a:r>
              <a:rPr lang="en-US" altLang="zh-CN" smtClean="0">
                <a:ea typeface="SimSun" pitchFamily="2" charset="-122"/>
              </a:rPr>
              <a:t>Interface </a:t>
            </a:r>
            <a:r>
              <a:rPr lang="en-US" noProof="1" smtClean="0"/>
              <a:t>IExternalApplication</a:t>
            </a:r>
            <a:endParaRPr lang="en-US" altLang="zh-CN" smtClean="0">
              <a:ea typeface="SimSun" pitchFamily="2" charset="-122"/>
            </a:endParaRPr>
          </a:p>
          <a:p>
            <a:pPr marL="2112937" lvl="4" indent="-541763"/>
            <a:r>
              <a:rPr lang="en-US" sz="1600" b="1" noProof="1" smtClean="0">
                <a:latin typeface="Courier New" pitchFamily="49" charset="0"/>
              </a:rPr>
              <a:t>public class AppSample : IExternalApplication</a:t>
            </a:r>
            <a:endParaRPr lang="en-US" sz="1600" b="1" smtClean="0">
              <a:latin typeface="Courier New" pitchFamily="49" charset="0"/>
            </a:endParaRPr>
          </a:p>
          <a:p>
            <a:pPr marL="704292" lvl="1" indent="-541763"/>
            <a:r>
              <a:rPr lang="en-US" altLang="zh-CN" smtClean="0">
                <a:ea typeface="SimSun" pitchFamily="2" charset="-122"/>
              </a:rPr>
              <a:t>IExternalApplication.OnStartup() event</a:t>
            </a:r>
          </a:p>
          <a:p>
            <a:pPr marL="2112937" lvl="4" indent="-541763">
              <a:spcBef>
                <a:spcPct val="0"/>
              </a:spcBef>
            </a:pPr>
            <a:r>
              <a:rPr lang="en-US" sz="1600" b="1" noProof="1" smtClean="0">
                <a:latin typeface="Courier New" pitchFamily="49" charset="0"/>
              </a:rPr>
              <a:t>IExternalApplication.Result </a:t>
            </a:r>
            <a:endParaRPr lang="en-US" sz="1600" b="1" smtClean="0">
              <a:latin typeface="Courier New" pitchFamily="49" charset="0"/>
            </a:endParaRPr>
          </a:p>
          <a:p>
            <a:pPr marL="2112937" lvl="4" indent="-541763">
              <a:spcBef>
                <a:spcPct val="0"/>
              </a:spcBef>
            </a:pPr>
            <a:r>
              <a:rPr lang="en-US" sz="1600" b="1" noProof="1" smtClean="0">
                <a:latin typeface="Courier New" pitchFamily="49" charset="0"/>
              </a:rPr>
              <a:t>IExternalApplication.OnStartup(ControlledApplication application)</a:t>
            </a:r>
          </a:p>
          <a:p>
            <a:pPr marL="2112937" lvl="4" indent="-541763">
              <a:spcBef>
                <a:spcPct val="0"/>
              </a:spcBef>
            </a:pPr>
            <a:r>
              <a:rPr lang="en-US" sz="1600" b="1" noProof="1" smtClean="0">
                <a:latin typeface="Courier New" pitchFamily="49" charset="0"/>
              </a:rPr>
              <a:t>{</a:t>
            </a:r>
          </a:p>
          <a:p>
            <a:pPr marL="2112937" lvl="4" indent="-541763">
              <a:spcBef>
                <a:spcPct val="0"/>
              </a:spcBef>
            </a:pPr>
            <a:r>
              <a:rPr lang="en-US" sz="1600" b="1" noProof="1" smtClean="0">
                <a:latin typeface="Courier New" pitchFamily="49" charset="0"/>
              </a:rPr>
              <a:t>  String version = application.VersionName;</a:t>
            </a:r>
          </a:p>
          <a:p>
            <a:pPr marL="2112937" lvl="4" indent="-541763">
              <a:spcBef>
                <a:spcPct val="0"/>
              </a:spcBef>
            </a:pPr>
            <a:r>
              <a:rPr lang="en-US" sz="1600" b="1" noProof="1" smtClean="0">
                <a:latin typeface="Courier New" pitchFamily="49" charset="0"/>
              </a:rPr>
              <a:t>  // display splash window for 10 seconds</a:t>
            </a:r>
          </a:p>
          <a:p>
            <a:pPr marL="2112937" lvl="4" indent="-541763">
              <a:spcBef>
                <a:spcPct val="0"/>
              </a:spcBef>
            </a:pPr>
            <a:r>
              <a:rPr lang="en-US" sz="1600" b="1" noProof="1" smtClean="0">
                <a:latin typeface="Courier New" pitchFamily="49" charset="0"/>
              </a:rPr>
              <a:t>  SplashWindow.StartSplash();</a:t>
            </a:r>
          </a:p>
          <a:p>
            <a:pPr marL="2112937" lvl="4" indent="-541763">
              <a:spcBef>
                <a:spcPct val="0"/>
              </a:spcBef>
            </a:pPr>
            <a:r>
              <a:rPr lang="en-US" sz="1600" b="1" noProof="1" smtClean="0">
                <a:latin typeface="Courier New" pitchFamily="49" charset="0"/>
              </a:rPr>
              <a:t>  SplashWindow.ShowVersion(version);</a:t>
            </a:r>
          </a:p>
          <a:p>
            <a:pPr marL="2112937" lvl="4" indent="-541763">
              <a:spcBef>
                <a:spcPct val="0"/>
              </a:spcBef>
            </a:pPr>
            <a:r>
              <a:rPr lang="en-US" sz="1600" b="1" noProof="1" smtClean="0">
                <a:latin typeface="Courier New" pitchFamily="49" charset="0"/>
              </a:rPr>
              <a:t>  System.Threading.Thread.Sleep(10000);</a:t>
            </a:r>
          </a:p>
          <a:p>
            <a:pPr marL="2112937" lvl="4" indent="-541763">
              <a:spcBef>
                <a:spcPct val="0"/>
              </a:spcBef>
            </a:pPr>
            <a:r>
              <a:rPr lang="en-US" sz="1600" b="1" noProof="1" smtClean="0">
                <a:latin typeface="Courier New" pitchFamily="49" charset="0"/>
              </a:rPr>
              <a:t>  SplashWindow.StopSplash();</a:t>
            </a:r>
          </a:p>
          <a:p>
            <a:pPr marL="2112937" lvl="4" indent="-541763">
              <a:spcBef>
                <a:spcPct val="0"/>
              </a:spcBef>
            </a:pPr>
            <a:r>
              <a:rPr lang="en-US" sz="1600" b="1" noProof="1" smtClean="0">
                <a:latin typeface="Courier New" pitchFamily="49" charset="0"/>
              </a:rPr>
              <a:t>  return IExternalApplication.Result.Succeeded;</a:t>
            </a:r>
          </a:p>
          <a:p>
            <a:pPr marL="2112937" lvl="4" indent="-541763">
              <a:spcBef>
                <a:spcPct val="0"/>
              </a:spcBef>
            </a:pPr>
            <a:r>
              <a:rPr lang="en-US" sz="1600" b="1" noProof="1" smtClean="0">
                <a:latin typeface="Courier New" pitchFamily="49" charset="0"/>
              </a:rPr>
              <a:t>}</a:t>
            </a:r>
            <a:endParaRPr lang="en-US" sz="1600" b="1" smtClean="0">
              <a:latin typeface="Courier New" pitchFamily="49" charset="0"/>
            </a:endParaRPr>
          </a:p>
          <a:p>
            <a:pPr marL="704292" lvl="1" indent="-541763"/>
            <a:r>
              <a:rPr lang="en-US" altLang="zh-CN" smtClean="0">
                <a:ea typeface="SimSun" pitchFamily="2" charset="-122"/>
              </a:rPr>
              <a:t>IExternalApplication.OnShutdown() event</a:t>
            </a:r>
          </a:p>
          <a:p>
            <a:pPr marL="2112937" lvl="4" indent="-541763">
              <a:spcBef>
                <a:spcPct val="0"/>
              </a:spcBef>
            </a:pPr>
            <a:r>
              <a:rPr lang="en-US" sz="1600" b="1" noProof="1" smtClean="0">
                <a:latin typeface="Courier New" pitchFamily="49" charset="0"/>
              </a:rPr>
              <a:t>IExternalApplication.Result </a:t>
            </a:r>
            <a:endParaRPr lang="en-US" sz="1600" b="1" smtClean="0">
              <a:latin typeface="Courier New" pitchFamily="49" charset="0"/>
            </a:endParaRPr>
          </a:p>
          <a:p>
            <a:pPr marL="2112937" lvl="4" indent="-541763">
              <a:spcBef>
                <a:spcPct val="0"/>
              </a:spcBef>
            </a:pPr>
            <a:r>
              <a:rPr lang="en-US" sz="1600" b="1" noProof="1" smtClean="0">
                <a:latin typeface="Courier New" pitchFamily="49" charset="0"/>
              </a:rPr>
              <a:t>IExternalApplication.OnShutdown(ControlledApplication application)</a:t>
            </a:r>
          </a:p>
          <a:p>
            <a:pPr marL="2112937" lvl="4" indent="-541763">
              <a:spcBef>
                <a:spcPct val="0"/>
              </a:spcBef>
            </a:pPr>
            <a:r>
              <a:rPr lang="en-US" sz="1600" b="1" noProof="1" smtClean="0">
                <a:latin typeface="Courier New" pitchFamily="49" charset="0"/>
              </a:rPr>
              <a:t>{</a:t>
            </a:r>
          </a:p>
          <a:p>
            <a:pPr marL="2112937" lvl="4" indent="-541763">
              <a:spcBef>
                <a:spcPct val="0"/>
              </a:spcBef>
            </a:pPr>
            <a:r>
              <a:rPr lang="en-US" sz="1600" b="1" noProof="1" smtClean="0">
                <a:latin typeface="Courier New" pitchFamily="49" charset="0"/>
              </a:rPr>
              <a:t>  MessageBox.Show("Quit External Application");</a:t>
            </a:r>
          </a:p>
          <a:p>
            <a:pPr marL="2112937" lvl="4" indent="-541763">
              <a:spcBef>
                <a:spcPct val="0"/>
              </a:spcBef>
            </a:pPr>
            <a:r>
              <a:rPr lang="en-US" sz="1600" b="1" noProof="1" smtClean="0">
                <a:latin typeface="Courier New" pitchFamily="49" charset="0"/>
              </a:rPr>
              <a:t>  return IExternalApplication.Result.Succeeded;</a:t>
            </a:r>
          </a:p>
          <a:p>
            <a:pPr marL="2112937" lvl="4" indent="-541763">
              <a:spcBef>
                <a:spcPct val="0"/>
              </a:spcBef>
            </a:pPr>
            <a:r>
              <a:rPr lang="en-US" sz="1600" b="1" noProof="1" smtClean="0">
                <a:latin typeface="Courier New" pitchFamily="49" charset="0"/>
              </a:rPr>
              <a:t>}</a:t>
            </a:r>
            <a:endParaRPr lang="en-US" altLang="zh-CN" sz="1600" b="1" smtClean="0">
              <a:latin typeface="Courier New" pitchFamily="49" charset="0"/>
              <a:ea typeface="SimSun" pitchFamily="2" charset="-122"/>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4036" y="194233"/>
            <a:ext cx="12557114" cy="1626129"/>
          </a:xfrm>
        </p:spPr>
        <p:txBody>
          <a:bodyPr/>
          <a:lstStyle/>
          <a:p>
            <a:pPr eaLnBrk="1" hangingPunct="1"/>
            <a:r>
              <a:rPr lang="en-US" altLang="zh-CN" smtClean="0">
                <a:ea typeface="SimSun" pitchFamily="2" charset="-122"/>
              </a:rPr>
              <a:t>APIAppStartup Demo</a:t>
            </a:r>
            <a:endParaRPr lang="zh-CN" altLang="en-US" smtClean="0">
              <a:ea typeface="SimSun" pitchFamily="2" charset="-122"/>
            </a:endParaRPr>
          </a:p>
        </p:txBody>
      </p:sp>
      <p:sp>
        <p:nvSpPr>
          <p:cNvPr id="111619" name="Rectangle 3"/>
          <p:cNvSpPr>
            <a:spLocks noGrp="1" noChangeArrowheads="1"/>
          </p:cNvSpPr>
          <p:nvPr>
            <p:ph idx="1"/>
          </p:nvPr>
        </p:nvSpPr>
        <p:spPr/>
        <p:txBody>
          <a:bodyPr/>
          <a:lstStyle/>
          <a:p>
            <a:pPr marL="650116" indent="-650116"/>
            <a:endParaRPr lang="zh-CN" altLang="en-US" smtClean="0">
              <a:ea typeface="SimSun" pitchFamily="2" charset="-122"/>
            </a:endParaRPr>
          </a:p>
        </p:txBody>
      </p:sp>
      <p:pic>
        <p:nvPicPr>
          <p:cNvPr id="111620" name="Picture 4"/>
          <p:cNvPicPr>
            <a:picLocks noChangeAspect="1" noChangeArrowheads="1"/>
          </p:cNvPicPr>
          <p:nvPr/>
        </p:nvPicPr>
        <p:blipFill>
          <a:blip r:embed="rId3"/>
          <a:srcRect/>
          <a:stretch>
            <a:fillRect/>
          </a:stretch>
        </p:blipFill>
        <p:spPr bwMode="auto">
          <a:xfrm>
            <a:off x="9227531" y="2624392"/>
            <a:ext cx="1992332" cy="1355108"/>
          </a:xfrm>
          <a:prstGeom prst="rect">
            <a:avLst/>
          </a:prstGeom>
          <a:noFill/>
          <a:ln w="9525">
            <a:noFill/>
            <a:miter lim="800000"/>
            <a:headEnd/>
            <a:tailEnd/>
          </a:ln>
        </p:spPr>
      </p:pic>
      <p:pic>
        <p:nvPicPr>
          <p:cNvPr id="111621" name="Picture 5"/>
          <p:cNvPicPr>
            <a:picLocks noChangeAspect="1" noChangeArrowheads="1"/>
          </p:cNvPicPr>
          <p:nvPr/>
        </p:nvPicPr>
        <p:blipFill>
          <a:blip r:embed="rId4"/>
          <a:srcRect/>
          <a:stretch>
            <a:fillRect/>
          </a:stretch>
        </p:blipFill>
        <p:spPr bwMode="auto">
          <a:xfrm>
            <a:off x="964544" y="2263034"/>
            <a:ext cx="7384279" cy="507487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n-US" altLang="zh-CN" smtClean="0">
                <a:ea typeface="SimSun" pitchFamily="2" charset="-122"/>
              </a:rPr>
              <a:t>ApplicationEvents</a:t>
            </a:r>
          </a:p>
        </p:txBody>
      </p:sp>
      <p:sp>
        <p:nvSpPr>
          <p:cNvPr id="112643" name="Rectangle 3"/>
          <p:cNvSpPr>
            <a:spLocks noGrp="1" noChangeArrowheads="1"/>
          </p:cNvSpPr>
          <p:nvPr>
            <p:ph idx="1"/>
          </p:nvPr>
        </p:nvSpPr>
        <p:spPr/>
        <p:txBody>
          <a:bodyPr/>
          <a:lstStyle/>
          <a:p>
            <a:pPr marL="255081" indent="-255081">
              <a:lnSpc>
                <a:spcPct val="80000"/>
              </a:lnSpc>
            </a:pPr>
            <a:r>
              <a:rPr lang="en-US" altLang="zh-CN" smtClean="0">
                <a:ea typeface="SimSun" pitchFamily="2" charset="-122"/>
              </a:rPr>
              <a:t>Subscribe to application events and create custom menus (C#)</a:t>
            </a:r>
          </a:p>
          <a:p>
            <a:pPr marL="255081" indent="-255081">
              <a:lnSpc>
                <a:spcPct val="80000"/>
              </a:lnSpc>
            </a:pPr>
            <a:r>
              <a:rPr lang="en-US" altLang="zh-CN" smtClean="0">
                <a:ea typeface="SimSun" pitchFamily="2" charset="-122"/>
              </a:rPr>
              <a:t>Modeless dialogue handling</a:t>
            </a:r>
          </a:p>
          <a:p>
            <a:pPr marL="767496" lvl="1" indent="-257337">
              <a:lnSpc>
                <a:spcPct val="80000"/>
              </a:lnSpc>
            </a:pPr>
            <a:r>
              <a:rPr lang="en-US" altLang="zh-CN" smtClean="0">
                <a:ea typeface="SimSun" pitchFamily="2" charset="-122"/>
              </a:rPr>
              <a:t>Classes</a:t>
            </a:r>
          </a:p>
          <a:p>
            <a:pPr marL="1989881" lvl="4" indent="-255081">
              <a:lnSpc>
                <a:spcPct val="80000"/>
              </a:lnSpc>
            </a:pPr>
            <a:r>
              <a:rPr lang="en-US" altLang="zh-CN" sz="1600" smtClean="0">
                <a:ea typeface="SimSun" pitchFamily="2" charset="-122"/>
              </a:rPr>
              <a:t>Autodesk.Revit.Events.ApplicationEvents</a:t>
            </a:r>
          </a:p>
          <a:p>
            <a:pPr marL="1989881" lvl="4" indent="-255081">
              <a:lnSpc>
                <a:spcPct val="80000"/>
              </a:lnSpc>
            </a:pPr>
            <a:r>
              <a:rPr lang="en-US" altLang="zh-CN" sz="1600" smtClean="0">
                <a:ea typeface="SimSun" pitchFamily="2" charset="-122"/>
              </a:rPr>
              <a:t>Autodesk.Revit.MenuItem</a:t>
            </a:r>
          </a:p>
          <a:p>
            <a:pPr marL="1989881" lvl="4" indent="-255081">
              <a:lnSpc>
                <a:spcPct val="80000"/>
              </a:lnSpc>
            </a:pPr>
            <a:r>
              <a:rPr lang="en-US" altLang="zh-CN" sz="1600" smtClean="0">
                <a:ea typeface="SimSun" pitchFamily="2" charset="-122"/>
              </a:rPr>
              <a:t>Autodesk.Revit.Application</a:t>
            </a:r>
          </a:p>
          <a:p>
            <a:pPr marL="1989881" lvl="4" indent="-255081">
              <a:lnSpc>
                <a:spcPct val="80000"/>
              </a:lnSpc>
            </a:pPr>
            <a:r>
              <a:rPr lang="en-US" altLang="zh-CN" sz="1600" smtClean="0">
                <a:ea typeface="SimSun" pitchFamily="2" charset="-122"/>
              </a:rPr>
              <a:t>Autodesk.Revit.Document</a:t>
            </a:r>
          </a:p>
          <a:p>
            <a:pPr marL="767496" lvl="1" indent="-257337">
              <a:lnSpc>
                <a:spcPct val="80000"/>
              </a:lnSpc>
            </a:pPr>
            <a:r>
              <a:rPr lang="en-US" altLang="zh-CN" smtClean="0">
                <a:ea typeface="SimSun" pitchFamily="2" charset="-122"/>
              </a:rPr>
              <a:t>Events</a:t>
            </a:r>
          </a:p>
          <a:p>
            <a:pPr marL="1989881" lvl="4" indent="-255081">
              <a:lnSpc>
                <a:spcPct val="80000"/>
              </a:lnSpc>
            </a:pPr>
            <a:r>
              <a:rPr lang="en-US" altLang="zh-CN" sz="1600" smtClean="0">
                <a:ea typeface="SimSun" pitchFamily="2" charset="-122"/>
              </a:rPr>
              <a:t>DocumentClosedEventHandler</a:t>
            </a:r>
          </a:p>
          <a:p>
            <a:pPr marL="1989881" lvl="4" indent="-255081">
              <a:lnSpc>
                <a:spcPct val="80000"/>
              </a:lnSpc>
            </a:pPr>
            <a:r>
              <a:rPr lang="en-US" altLang="zh-CN" sz="1600" smtClean="0">
                <a:ea typeface="SimSun" pitchFamily="2" charset="-122"/>
              </a:rPr>
              <a:t>DocumentOpenedEventHandler</a:t>
            </a:r>
          </a:p>
          <a:p>
            <a:pPr marL="1989881" lvl="4" indent="-255081">
              <a:lnSpc>
                <a:spcPct val="80000"/>
              </a:lnSpc>
            </a:pPr>
            <a:r>
              <a:rPr lang="en-US" altLang="zh-CN" sz="1600" smtClean="0">
                <a:ea typeface="SimSun" pitchFamily="2" charset="-122"/>
              </a:rPr>
              <a:t>DocumentSavedEventHandler</a:t>
            </a:r>
          </a:p>
          <a:p>
            <a:pPr marL="1989881" lvl="4" indent="-255081">
              <a:lnSpc>
                <a:spcPct val="80000"/>
              </a:lnSpc>
            </a:pPr>
            <a:r>
              <a:rPr lang="en-US" altLang="zh-CN" sz="1600" smtClean="0">
                <a:ea typeface="SimSun" pitchFamily="2" charset="-122"/>
              </a:rPr>
              <a:t>DocumentSavedAsEventHandler</a:t>
            </a:r>
          </a:p>
          <a:p>
            <a:pPr marL="767496" lvl="1" indent="-257337">
              <a:lnSpc>
                <a:spcPct val="80000"/>
              </a:lnSpc>
            </a:pPr>
            <a:r>
              <a:rPr lang="en-US" altLang="zh-CN" smtClean="0">
                <a:ea typeface="SimSun" pitchFamily="2" charset="-122"/>
              </a:rPr>
              <a:t>Interface</a:t>
            </a:r>
          </a:p>
          <a:p>
            <a:pPr marL="1989881" lvl="4" indent="-255081">
              <a:lnSpc>
                <a:spcPct val="80000"/>
              </a:lnSpc>
            </a:pPr>
            <a:r>
              <a:rPr lang="en-US" altLang="zh-CN" sz="1600" smtClean="0">
                <a:ea typeface="SimSun" pitchFamily="2" charset="-122"/>
              </a:rPr>
              <a:t>public class RevitApplicationEvents : Autodesk.Revit.Events.ApplicationEvents</a:t>
            </a:r>
          </a:p>
          <a:p>
            <a:pPr marL="767496" lvl="1" indent="-257337">
              <a:lnSpc>
                <a:spcPct val="80000"/>
              </a:lnSpc>
            </a:pPr>
            <a:r>
              <a:rPr lang="en-US" altLang="zh-CN" smtClean="0">
                <a:ea typeface="SimSun" pitchFamily="2" charset="-122"/>
              </a:rPr>
              <a:t>Event callbacks</a:t>
            </a:r>
          </a:p>
          <a:p>
            <a:pPr marL="1989881" lvl="4" indent="-255081">
              <a:lnSpc>
                <a:spcPct val="80000"/>
              </a:lnSpc>
            </a:pPr>
            <a:r>
              <a:rPr lang="en-US" altLang="zh-CN" sz="1600" smtClean="0">
                <a:ea typeface="SimSun" pitchFamily="2" charset="-122"/>
              </a:rPr>
              <a:t>public RevitApplicationEvents(Application app)</a:t>
            </a:r>
          </a:p>
          <a:p>
            <a:pPr marL="1989881" lvl="4" indent="-255081">
              <a:lnSpc>
                <a:spcPct val="80000"/>
              </a:lnSpc>
            </a:pPr>
            <a:r>
              <a:rPr lang="en-US" altLang="zh-CN" sz="1600" smtClean="0">
                <a:ea typeface="SimSun" pitchFamily="2" charset="-122"/>
              </a:rPr>
              <a:t>{</a:t>
            </a:r>
          </a:p>
          <a:p>
            <a:pPr marL="1989881" lvl="4" indent="-255081">
              <a:lnSpc>
                <a:spcPct val="80000"/>
              </a:lnSpc>
            </a:pPr>
            <a:r>
              <a:rPr lang="en-US" altLang="zh-CN" sz="1600" smtClean="0">
                <a:ea typeface="SimSun" pitchFamily="2" charset="-122"/>
              </a:rPr>
              <a:t>  if (null != app)</a:t>
            </a:r>
          </a:p>
          <a:p>
            <a:pPr marL="1989881" lvl="4" indent="-255081">
              <a:lnSpc>
                <a:spcPct val="80000"/>
              </a:lnSpc>
            </a:pPr>
            <a:r>
              <a:rPr lang="en-US" altLang="zh-CN" sz="1600" smtClean="0">
                <a:ea typeface="SimSun" pitchFamily="2" charset="-122"/>
              </a:rPr>
              <a:t>  {</a:t>
            </a:r>
          </a:p>
          <a:p>
            <a:pPr marL="1989881" lvl="4" indent="-255081">
              <a:lnSpc>
                <a:spcPct val="80000"/>
              </a:lnSpc>
            </a:pPr>
            <a:r>
              <a:rPr lang="en-US" altLang="zh-CN" sz="1600" smtClean="0">
                <a:ea typeface="SimSun" pitchFamily="2" charset="-122"/>
              </a:rPr>
              <a:t>    app.OnDocumentClosed  += new DocumentClosedEventHandler(OnDocumentClosed);</a:t>
            </a:r>
          </a:p>
          <a:p>
            <a:pPr marL="1989881" lvl="4" indent="-255081">
              <a:lnSpc>
                <a:spcPct val="80000"/>
              </a:lnSpc>
            </a:pPr>
            <a:r>
              <a:rPr lang="en-US" altLang="zh-CN" sz="1600" smtClean="0">
                <a:ea typeface="SimSun" pitchFamily="2" charset="-122"/>
              </a:rPr>
              <a:t>    app.OnDocumentOpened  += new DocumentOpenedEventHandler(OnDocumentOpened);</a:t>
            </a:r>
          </a:p>
          <a:p>
            <a:pPr marL="1989881" lvl="4" indent="-255081">
              <a:lnSpc>
                <a:spcPct val="80000"/>
              </a:lnSpc>
            </a:pPr>
            <a:r>
              <a:rPr lang="en-US" altLang="zh-CN" sz="1600" smtClean="0">
                <a:ea typeface="SimSun" pitchFamily="2" charset="-122"/>
              </a:rPr>
              <a:t>    app.OnDocumentSaved   += new DocumentSavedEventHandler(OnDocumentSaved);</a:t>
            </a:r>
          </a:p>
          <a:p>
            <a:pPr marL="1989881" lvl="4" indent="-255081">
              <a:lnSpc>
                <a:spcPct val="80000"/>
              </a:lnSpc>
            </a:pPr>
            <a:r>
              <a:rPr lang="en-US" altLang="zh-CN" sz="1600" smtClean="0">
                <a:ea typeface="SimSun" pitchFamily="2" charset="-122"/>
              </a:rPr>
              <a:t>    app.OnDocumentSavedAs += new DocumentSavedAsEventHandler(OnDocumentSavedAs);</a:t>
            </a:r>
          </a:p>
          <a:p>
            <a:pPr marL="1989881" lvl="4" indent="-255081">
              <a:lnSpc>
                <a:spcPct val="80000"/>
              </a:lnSpc>
            </a:pPr>
            <a:r>
              <a:rPr lang="en-US" altLang="zh-CN" sz="1600" smtClean="0">
                <a:ea typeface="SimSun" pitchFamily="2" charset="-122"/>
              </a:rPr>
              <a:t>  }</a:t>
            </a:r>
          </a:p>
          <a:p>
            <a:pPr marL="1989881" lvl="4" indent="-255081">
              <a:lnSpc>
                <a:spcPct val="80000"/>
              </a:lnSpc>
            </a:pPr>
            <a:r>
              <a:rPr lang="en-US" altLang="zh-CN" sz="1600" smtClean="0">
                <a:ea typeface="SimSun" pitchFamily="2" charset="-122"/>
              </a:rPr>
              <a:t>  m_eventsLog = CreateEventsLogTable();</a:t>
            </a:r>
          </a:p>
          <a:p>
            <a:pPr marL="1989881" lvl="4" indent="-255081">
              <a:lnSpc>
                <a:spcPct val="80000"/>
              </a:lnSpc>
            </a:pPr>
            <a:r>
              <a:rPr lang="en-US" altLang="zh-CN" sz="1600" smtClean="0">
                <a:ea typeface="SimSun" pitchFamily="2" charset="-122"/>
              </a:rPr>
              <a:t>}</a:t>
            </a:r>
          </a:p>
        </p:txBody>
      </p:sp>
      <p:pic>
        <p:nvPicPr>
          <p:cNvPr id="112645" name="Picture 6"/>
          <p:cNvPicPr>
            <a:picLocks noChangeAspect="1" noChangeArrowheads="1"/>
          </p:cNvPicPr>
          <p:nvPr/>
        </p:nvPicPr>
        <p:blipFill>
          <a:blip r:embed="rId3"/>
          <a:srcRect/>
          <a:stretch>
            <a:fillRect/>
          </a:stretch>
        </p:blipFill>
        <p:spPr bwMode="auto">
          <a:xfrm>
            <a:off x="8803923" y="2340961"/>
            <a:ext cx="2572865" cy="569145"/>
          </a:xfrm>
          <a:prstGeom prst="rect">
            <a:avLst/>
          </a:prstGeom>
          <a:noFill/>
          <a:ln w="9525">
            <a:noFill/>
            <a:miter lim="800000"/>
            <a:headEnd/>
            <a:tailEnd/>
          </a:ln>
        </p:spPr>
      </p:pic>
      <p:pic>
        <p:nvPicPr>
          <p:cNvPr id="112646" name="Picture 7"/>
          <p:cNvPicPr>
            <a:picLocks noChangeAspect="1" noChangeArrowheads="1"/>
          </p:cNvPicPr>
          <p:nvPr/>
        </p:nvPicPr>
        <p:blipFill>
          <a:blip r:embed="rId4"/>
          <a:srcRect/>
          <a:stretch>
            <a:fillRect/>
          </a:stretch>
        </p:blipFill>
        <p:spPr bwMode="auto">
          <a:xfrm>
            <a:off x="7828086" y="3113373"/>
            <a:ext cx="4470325" cy="153127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altLang="zh-CN" smtClean="0">
                <a:ea typeface="SimSun" pitchFamily="2" charset="-122"/>
              </a:rPr>
              <a:t>Toolbar</a:t>
            </a:r>
          </a:p>
        </p:txBody>
      </p:sp>
      <p:sp>
        <p:nvSpPr>
          <p:cNvPr id="113667" name="Rectangle 3"/>
          <p:cNvSpPr>
            <a:spLocks noGrp="1" noChangeArrowheads="1"/>
          </p:cNvSpPr>
          <p:nvPr>
            <p:ph idx="1"/>
          </p:nvPr>
        </p:nvSpPr>
        <p:spPr>
          <a:xfrm>
            <a:off x="454036" y="2102676"/>
            <a:ext cx="11581278" cy="6258338"/>
          </a:xfrm>
        </p:spPr>
        <p:txBody>
          <a:bodyPr/>
          <a:lstStyle/>
          <a:p>
            <a:pPr marL="255081" indent="-255081">
              <a:lnSpc>
                <a:spcPct val="80000"/>
              </a:lnSpc>
            </a:pPr>
            <a:r>
              <a:rPr lang="en-US" altLang="zh-CN" smtClean="0">
                <a:ea typeface="SimSun" pitchFamily="2" charset="-122"/>
              </a:rPr>
              <a:t>Demonstrates how to create a toolbar (C# and VB.NET)</a:t>
            </a:r>
          </a:p>
          <a:p>
            <a:pPr marL="767496" lvl="1" indent="-257337">
              <a:spcBef>
                <a:spcPct val="40000"/>
              </a:spcBef>
            </a:pPr>
            <a:r>
              <a:rPr lang="en-US" altLang="zh-CN" smtClean="0">
                <a:ea typeface="SimSun" pitchFamily="2" charset="-122"/>
              </a:rPr>
              <a:t>Derive from the </a:t>
            </a:r>
            <a:r>
              <a:rPr lang="en-US" noProof="1" smtClean="0"/>
              <a:t>IExternalApplication</a:t>
            </a:r>
            <a:r>
              <a:rPr lang="en-US" altLang="zh-CN" smtClean="0">
                <a:ea typeface="SimSun" pitchFamily="2" charset="-122"/>
              </a:rPr>
              <a:t> interface</a:t>
            </a:r>
          </a:p>
          <a:p>
            <a:pPr marL="2247217" lvl="4" indent="-257337">
              <a:spcBef>
                <a:spcPct val="40000"/>
              </a:spcBef>
            </a:pPr>
            <a:r>
              <a:rPr lang="en-US" sz="1600" noProof="1" smtClean="0"/>
              <a:t>class CreateToolbar : IExternalApplication</a:t>
            </a:r>
            <a:endParaRPr lang="en-US" altLang="zh-CN" sz="1600" smtClean="0">
              <a:ea typeface="SimSun" pitchFamily="2" charset="-122"/>
            </a:endParaRPr>
          </a:p>
          <a:p>
            <a:pPr marL="767496" lvl="1" indent="-257337">
              <a:spcBef>
                <a:spcPct val="40000"/>
              </a:spcBef>
            </a:pPr>
            <a:r>
              <a:rPr lang="en-US" altLang="zh-CN" smtClean="0">
                <a:ea typeface="SimSun" pitchFamily="2" charset="-122"/>
              </a:rPr>
              <a:t>Implement the OnStartup method</a:t>
            </a:r>
          </a:p>
          <a:p>
            <a:pPr marL="2247217" lvl="4" indent="-257337">
              <a:spcBef>
                <a:spcPct val="40000"/>
              </a:spcBef>
            </a:pPr>
            <a:r>
              <a:rPr lang="en-US" sz="1600" noProof="1" smtClean="0"/>
              <a:t>public IExternalApplication.Result OnStartup(</a:t>
            </a:r>
            <a:r>
              <a:rPr lang="en-US" sz="1600" smtClean="0"/>
              <a:t/>
            </a:r>
            <a:br>
              <a:rPr lang="en-US" sz="1600" smtClean="0"/>
            </a:br>
            <a:r>
              <a:rPr lang="en-US" sz="1600" noProof="1" smtClean="0"/>
              <a:t>ControlledApplication application</a:t>
            </a:r>
            <a:r>
              <a:rPr lang="en-US" sz="1600" smtClean="0"/>
              <a:t> </a:t>
            </a:r>
            <a:r>
              <a:rPr lang="en-US" sz="1600" noProof="1" smtClean="0"/>
              <a:t>)</a:t>
            </a:r>
            <a:endParaRPr lang="en-US" altLang="zh-CN" sz="1600" smtClean="0">
              <a:ea typeface="SimSun" pitchFamily="2" charset="-122"/>
            </a:endParaRPr>
          </a:p>
          <a:p>
            <a:pPr marL="767496" lvl="1" indent="-257337">
              <a:spcBef>
                <a:spcPct val="40000"/>
              </a:spcBef>
            </a:pPr>
            <a:r>
              <a:rPr lang="en-US" altLang="zh-CN" smtClean="0">
                <a:ea typeface="SimSun" pitchFamily="2" charset="-122"/>
              </a:rPr>
              <a:t>Create a toolbar</a:t>
            </a:r>
          </a:p>
          <a:p>
            <a:pPr marL="2247217" lvl="4" indent="-257337">
              <a:spcBef>
                <a:spcPct val="40000"/>
              </a:spcBef>
            </a:pPr>
            <a:r>
              <a:rPr lang="en-US" altLang="ja-JP" sz="1600" smtClean="0">
                <a:ea typeface="ＭＳ Ｐゴシック" pitchFamily="34" charset="-128"/>
              </a:rPr>
              <a:t>Application.NewToolbar()</a:t>
            </a:r>
          </a:p>
          <a:p>
            <a:pPr marL="767496" lvl="1" indent="-257337">
              <a:spcBef>
                <a:spcPct val="40000"/>
              </a:spcBef>
            </a:pPr>
            <a:r>
              <a:rPr lang="en-US" altLang="ja-JP" smtClean="0">
                <a:ea typeface="ＭＳ Ｐゴシック" pitchFamily="34" charset="-128"/>
              </a:rPr>
              <a:t>Add a button</a:t>
            </a:r>
          </a:p>
          <a:p>
            <a:pPr marL="2241550" lvl="4" indent="-257175">
              <a:spcBef>
                <a:spcPct val="40000"/>
              </a:spcBef>
            </a:pPr>
            <a:r>
              <a:rPr lang="en-US" altLang="ja-JP" sz="1600" smtClean="0">
                <a:ea typeface="ＭＳ Ｐゴシック" pitchFamily="34" charset="-128"/>
              </a:rPr>
              <a:t>Toolbar.AddItem(MenuItem)</a:t>
            </a:r>
          </a:p>
          <a:p>
            <a:pPr marL="767496" lvl="1" indent="-257337">
              <a:spcBef>
                <a:spcPct val="40000"/>
              </a:spcBef>
            </a:pPr>
            <a:r>
              <a:rPr lang="en-US" altLang="ja-JP" smtClean="0">
                <a:ea typeface="ＭＳ Ｐゴシック" pitchFamily="34" charset="-128"/>
              </a:rPr>
              <a:t>Toolbar commands are implemented with the interface</a:t>
            </a:r>
          </a:p>
          <a:p>
            <a:pPr marL="2247217" lvl="4" indent="-257337">
              <a:spcBef>
                <a:spcPct val="40000"/>
              </a:spcBef>
            </a:pPr>
            <a:r>
              <a:rPr lang="en-US" altLang="ja-JP" sz="1600" smtClean="0">
                <a:ea typeface="ＭＳ Ｐゴシック" pitchFamily="34" charset="-128"/>
              </a:rPr>
              <a:t>IExternalCommand</a:t>
            </a:r>
            <a:endParaRPr lang="en-US" altLang="zh-CN" sz="1600" smtClean="0">
              <a:ea typeface="ＭＳ Ｐゴシック" pitchFamily="34" charset="-128"/>
            </a:endParaRPr>
          </a:p>
        </p:txBody>
      </p:sp>
      <p:pic>
        <p:nvPicPr>
          <p:cNvPr id="113669" name="Picture 6"/>
          <p:cNvPicPr>
            <a:picLocks noChangeAspect="1" noChangeArrowheads="1"/>
          </p:cNvPicPr>
          <p:nvPr/>
        </p:nvPicPr>
        <p:blipFill>
          <a:blip r:embed="rId3"/>
          <a:srcRect/>
          <a:stretch>
            <a:fillRect/>
          </a:stretch>
        </p:blipFill>
        <p:spPr bwMode="auto">
          <a:xfrm>
            <a:off x="6275169" y="1000523"/>
            <a:ext cx="3099184" cy="39523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zh-CN" smtClean="0">
                <a:ea typeface="SimSun" pitchFamily="2" charset="-122"/>
              </a:rPr>
              <a:t>AutoTagRooms</a:t>
            </a:r>
          </a:p>
        </p:txBody>
      </p:sp>
      <p:sp>
        <p:nvSpPr>
          <p:cNvPr id="114691" name="Rectangle 3"/>
          <p:cNvSpPr>
            <a:spLocks noGrp="1" noChangeArrowheads="1"/>
          </p:cNvSpPr>
          <p:nvPr>
            <p:ph idx="1"/>
          </p:nvPr>
        </p:nvSpPr>
        <p:spPr>
          <a:xfrm>
            <a:off x="454039" y="1820366"/>
            <a:ext cx="6902719" cy="7002359"/>
          </a:xfrm>
        </p:spPr>
        <p:txBody>
          <a:bodyPr/>
          <a:lstStyle/>
          <a:p>
            <a:pPr marL="704292" lvl="1" indent="-541763">
              <a:lnSpc>
                <a:spcPct val="90000"/>
              </a:lnSpc>
              <a:spcBef>
                <a:spcPct val="50000"/>
              </a:spcBef>
            </a:pPr>
            <a:r>
              <a:rPr lang="en-US" altLang="zh-CN" smtClean="0">
                <a:ea typeface="ＭＳ Ｐゴシック" pitchFamily="34" charset="-128"/>
              </a:rPr>
              <a:t>C# Sample</a:t>
            </a:r>
            <a:endParaRPr lang="en-US" altLang="zh-CN" smtClean="0">
              <a:ea typeface="SimSun" pitchFamily="2" charset="-122"/>
            </a:endParaRPr>
          </a:p>
          <a:p>
            <a:pPr marL="704292" lvl="1" indent="-541763">
              <a:lnSpc>
                <a:spcPct val="90000"/>
              </a:lnSpc>
            </a:pPr>
            <a:r>
              <a:rPr lang="en-US" altLang="zh-CN" smtClean="0">
                <a:ea typeface="SimSun" pitchFamily="2" charset="-122"/>
              </a:rPr>
              <a:t>Get all rooms in a specified level</a:t>
            </a:r>
          </a:p>
          <a:p>
            <a:pPr marL="704292" lvl="1" indent="-541763">
              <a:lnSpc>
                <a:spcPct val="90000"/>
              </a:lnSpc>
            </a:pPr>
            <a:r>
              <a:rPr lang="en-US" altLang="zh-CN" smtClean="0">
                <a:ea typeface="SimSun" pitchFamily="2" charset="-122"/>
              </a:rPr>
              <a:t>Get all room tags in the current document</a:t>
            </a:r>
          </a:p>
          <a:p>
            <a:pPr marL="704292" lvl="1" indent="-541763">
              <a:lnSpc>
                <a:spcPct val="90000"/>
              </a:lnSpc>
            </a:pPr>
            <a:r>
              <a:rPr lang="en-US" altLang="zh-CN" smtClean="0">
                <a:ea typeface="SimSun" pitchFamily="2" charset="-122"/>
              </a:rPr>
              <a:t>Create new room tags with specified type</a:t>
            </a:r>
          </a:p>
          <a:p>
            <a:pPr marL="704292" lvl="1" indent="-541763">
              <a:lnSpc>
                <a:spcPct val="90000"/>
              </a:lnSpc>
            </a:pPr>
            <a:r>
              <a:rPr lang="en-US" altLang="zh-CN" smtClean="0">
                <a:ea typeface="SimSun" pitchFamily="2" charset="-122"/>
              </a:rPr>
              <a:t>Auto tag all rooms in a specified level</a:t>
            </a:r>
          </a:p>
          <a:p>
            <a:pPr marL="704292" lvl="1" indent="-541763">
              <a:lnSpc>
                <a:spcPct val="90000"/>
              </a:lnSpc>
            </a:pPr>
            <a:r>
              <a:rPr lang="en-US" altLang="zh-CN" smtClean="0">
                <a:ea typeface="ＭＳ Ｐゴシック" pitchFamily="34" charset="-128"/>
              </a:rPr>
              <a:t>Classes</a:t>
            </a:r>
            <a:endParaRPr lang="en-US" altLang="zh-CN" smtClean="0">
              <a:latin typeface="Courier New" pitchFamily="49" charset="0"/>
              <a:ea typeface="SimSun" pitchFamily="2" charset="-122"/>
            </a:endParaRPr>
          </a:p>
          <a:p>
            <a:pPr marL="2089201" lvl="4" indent="-487587">
              <a:lnSpc>
                <a:spcPct val="90000"/>
              </a:lnSpc>
            </a:pPr>
            <a:r>
              <a:rPr lang="en-US" altLang="zh-CN" sz="1600" smtClean="0">
                <a:ea typeface="SimSun" pitchFamily="2" charset="-122"/>
              </a:rPr>
              <a:t>Autodesk.Revit.IExternalCommand</a:t>
            </a:r>
          </a:p>
          <a:p>
            <a:pPr marL="2089201" lvl="4" indent="-487587">
              <a:lnSpc>
                <a:spcPct val="90000"/>
              </a:lnSpc>
            </a:pPr>
            <a:r>
              <a:rPr lang="en-US" altLang="zh-CN" sz="1600" smtClean="0">
                <a:ea typeface="SimSun" pitchFamily="2" charset="-122"/>
              </a:rPr>
              <a:t>Autodesk.Revit.Elements.Room</a:t>
            </a:r>
          </a:p>
          <a:p>
            <a:pPr marL="2089201" lvl="4" indent="-487587">
              <a:lnSpc>
                <a:spcPct val="90000"/>
              </a:lnSpc>
            </a:pPr>
            <a:r>
              <a:rPr lang="en-US" altLang="zh-CN" sz="1600" smtClean="0">
                <a:ea typeface="SimSun" pitchFamily="2" charset="-122"/>
              </a:rPr>
              <a:t>Autodesk.Revit.Elements.RoomTag</a:t>
            </a:r>
          </a:p>
          <a:p>
            <a:pPr marL="2089201" lvl="4" indent="-487587">
              <a:lnSpc>
                <a:spcPct val="90000"/>
              </a:lnSpc>
            </a:pPr>
            <a:r>
              <a:rPr lang="en-US" altLang="zh-CN" sz="1600" smtClean="0">
                <a:ea typeface="SimSun" pitchFamily="2" charset="-122"/>
              </a:rPr>
              <a:t>Autodesk.Revit.Symbols.RoomTagType</a:t>
            </a:r>
          </a:p>
          <a:p>
            <a:pPr marL="2089201" lvl="4" indent="-487587">
              <a:lnSpc>
                <a:spcPct val="90000"/>
              </a:lnSpc>
            </a:pPr>
            <a:r>
              <a:rPr lang="en-US" altLang="zh-CN" sz="1600" smtClean="0">
                <a:ea typeface="SimSun" pitchFamily="2" charset="-122"/>
              </a:rPr>
              <a:t>Autodesk.Revit.Creation.Document</a:t>
            </a:r>
          </a:p>
          <a:p>
            <a:pPr marL="704292" lvl="1" indent="-541763">
              <a:lnSpc>
                <a:spcPct val="90000"/>
              </a:lnSpc>
            </a:pPr>
            <a:r>
              <a:rPr lang="en-US" altLang="zh-CN" smtClean="0">
                <a:ea typeface="ＭＳ Ｐゴシック" pitchFamily="34" charset="-128"/>
              </a:rPr>
              <a:t>Code</a:t>
            </a:r>
            <a:endParaRPr lang="en-US" altLang="zh-CN" smtClean="0">
              <a:latin typeface="Courier New" pitchFamily="49" charset="0"/>
              <a:ea typeface="SimSun" pitchFamily="2" charset="-122"/>
            </a:endParaRPr>
          </a:p>
          <a:p>
            <a:pPr marL="2089201" lvl="4" indent="-487587">
              <a:lnSpc>
                <a:spcPct val="90000"/>
              </a:lnSpc>
            </a:pPr>
            <a:r>
              <a:rPr lang="en-US" altLang="zh-CN" sz="1600" noProof="1" smtClean="0">
                <a:ea typeface="SimSun" pitchFamily="2" charset="-122"/>
              </a:rPr>
              <a:t>RoomTag newTag = doc.Create.NewRoomTag(</a:t>
            </a:r>
            <a:br>
              <a:rPr lang="en-US" altLang="zh-CN" sz="1600" noProof="1" smtClean="0">
                <a:ea typeface="SimSun" pitchFamily="2" charset="-122"/>
              </a:rPr>
            </a:br>
            <a:r>
              <a:rPr lang="en-US" altLang="zh-CN" sz="1600" noProof="1" smtClean="0">
                <a:ea typeface="SimSun" pitchFamily="2" charset="-122"/>
              </a:rPr>
              <a:t>tmpRoom, ref point</a:t>
            </a:r>
            <a:r>
              <a:rPr lang="en-US" altLang="zh-CN" sz="1600" smtClean="0">
                <a:ea typeface="SimSun" pitchFamily="2" charset="-122"/>
              </a:rPr>
              <a:t> </a:t>
            </a:r>
            <a:r>
              <a:rPr lang="en-US" altLang="zh-CN" sz="1600" noProof="1" smtClean="0">
                <a:ea typeface="SimSun" pitchFamily="2" charset="-122"/>
              </a:rPr>
              <a:t>);</a:t>
            </a:r>
            <a:endParaRPr lang="en-US" altLang="zh-CN" sz="1600" smtClean="0">
              <a:ea typeface="SimSun" pitchFamily="2" charset="-122"/>
            </a:endParaRPr>
          </a:p>
        </p:txBody>
      </p:sp>
      <p:pic>
        <p:nvPicPr>
          <p:cNvPr id="6" name="Picture 4"/>
          <p:cNvPicPr>
            <a:picLocks noChangeAspect="1" noChangeArrowheads="1"/>
          </p:cNvPicPr>
          <p:nvPr/>
        </p:nvPicPr>
        <p:blipFill>
          <a:blip r:embed="rId3"/>
          <a:srcRect/>
          <a:stretch>
            <a:fillRect/>
          </a:stretch>
        </p:blipFill>
        <p:spPr bwMode="auto">
          <a:xfrm>
            <a:off x="7522987" y="2697519"/>
            <a:ext cx="5012582" cy="280952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639" y="285210"/>
            <a:ext cx="11850574" cy="837006"/>
          </a:xfrm>
        </p:spPr>
        <p:txBody>
          <a:bodyPr/>
          <a:lstStyle/>
          <a:p>
            <a:r>
              <a:rPr lang="en-US" smtClean="0"/>
              <a:t>Non-SDK Samples</a:t>
            </a:r>
            <a:endParaRPr lang="en-GB"/>
          </a:p>
        </p:txBody>
      </p:sp>
      <p:sp>
        <p:nvSpPr>
          <p:cNvPr id="3" name="Content Placeholder 2"/>
          <p:cNvSpPr>
            <a:spLocks noGrp="1"/>
          </p:cNvSpPr>
          <p:nvPr>
            <p:ph idx="1"/>
          </p:nvPr>
        </p:nvSpPr>
        <p:spPr>
          <a:xfrm>
            <a:off x="443640" y="1364922"/>
            <a:ext cx="12567510" cy="7342660"/>
          </a:xfrm>
        </p:spPr>
        <p:txBody>
          <a:bodyPr/>
          <a:lstStyle/>
          <a:p>
            <a:r>
              <a:rPr lang="en-GB" smtClean="0"/>
              <a:t>RvtMgdDbg</a:t>
            </a:r>
          </a:p>
          <a:p>
            <a:pPr lvl="1" defTabSz="720000">
              <a:tabLst>
                <a:tab pos="12240000" algn="r"/>
              </a:tabLst>
            </a:pPr>
            <a:r>
              <a:rPr lang="en-US" sz="2400" b="1" smtClean="0"/>
              <a:t>DE111-3</a:t>
            </a:r>
            <a:r>
              <a:rPr lang="en-US" sz="2400" smtClean="0"/>
              <a:t>  A Closer Look at the Revit Database with the Revit API	</a:t>
            </a:r>
            <a:r>
              <a:rPr lang="en-US" sz="2000" smtClean="0"/>
              <a:t>Tue. </a:t>
            </a:r>
            <a:r>
              <a:rPr lang="en-US" sz="2000" smtClean="0"/>
              <a:t>1:15-2:45 </a:t>
            </a:r>
            <a:r>
              <a:rPr lang="en-US" sz="2000" smtClean="0"/>
              <a:t>pm</a:t>
            </a:r>
          </a:p>
          <a:p>
            <a:r>
              <a:rPr lang="en-GB" smtClean="0"/>
              <a:t>RME Labs</a:t>
            </a:r>
          </a:p>
          <a:p>
            <a:pPr lvl="1"/>
            <a:r>
              <a:rPr lang="en-GB" sz="2400" smtClean="0"/>
              <a:t>Using the generic Revit API for RME, an HVAC sample to calculate and resize ducts</a:t>
            </a:r>
          </a:p>
          <a:p>
            <a:pPr lvl="1">
              <a:spcBef>
                <a:spcPts val="0"/>
              </a:spcBef>
            </a:pPr>
            <a:r>
              <a:rPr lang="en-US" sz="2400" smtClean="0"/>
              <a:t>Using the RME-specific API, an electrical sample to generate a specialised tree view</a:t>
            </a:r>
          </a:p>
          <a:p>
            <a:pPr lvl="1" defTabSz="720000">
              <a:spcBef>
                <a:spcPts val="0"/>
              </a:spcBef>
              <a:tabLst>
                <a:tab pos="12240000" algn="r"/>
              </a:tabLst>
            </a:pPr>
            <a:r>
              <a:rPr lang="en-US" sz="2400" b="1" smtClean="0"/>
              <a:t>DE301-2</a:t>
            </a:r>
            <a:r>
              <a:rPr lang="en-US" sz="2400" smtClean="0"/>
              <a:t> The Ins and Outs of Revit® MEP Programming	</a:t>
            </a:r>
            <a:r>
              <a:rPr lang="en-US" sz="2000" smtClean="0"/>
              <a:t>Thu. 8:15-9:45 am</a:t>
            </a:r>
          </a:p>
          <a:p>
            <a:r>
              <a:rPr lang="en-US" smtClean="0"/>
              <a:t>RST Labs and Link</a:t>
            </a:r>
          </a:p>
          <a:p>
            <a:pPr lvl="1"/>
            <a:r>
              <a:rPr lang="en-US" sz="2400" smtClean="0"/>
              <a:t>Revit Structure Labs and Link Sample, rst_lab.zip and rst_link.zip</a:t>
            </a:r>
          </a:p>
          <a:p>
            <a:pPr lvl="1" defTabSz="720000">
              <a:spcBef>
                <a:spcPts val="0"/>
              </a:spcBef>
              <a:tabLst>
                <a:tab pos="12240000" algn="r"/>
              </a:tabLst>
            </a:pPr>
            <a:r>
              <a:rPr lang="en-US" sz="2400" b="1" smtClean="0"/>
              <a:t>DE215-3</a:t>
            </a:r>
            <a:r>
              <a:rPr lang="en-US" sz="2400" smtClean="0"/>
              <a:t> Revit Structure API: from bi-directional link to rebar detailing	</a:t>
            </a:r>
            <a:r>
              <a:rPr lang="en-US" sz="2000" smtClean="0"/>
              <a:t>Wed. 3:15-4:45 pm</a:t>
            </a:r>
            <a:endParaRPr lang="en-US" sz="2400" smtClean="0"/>
          </a:p>
          <a:p>
            <a:r>
              <a:rPr lang="en-GB" smtClean="0"/>
              <a:t>MidasLink</a:t>
            </a:r>
          </a:p>
          <a:p>
            <a:pPr lvl="1">
              <a:spcBef>
                <a:spcPts val="0"/>
              </a:spcBef>
            </a:pPr>
            <a:r>
              <a:rPr lang="en-US" sz="2400" smtClean="0"/>
              <a:t>Complete professional application</a:t>
            </a:r>
            <a:endParaRPr lang="en-GB" sz="2400" smtClean="0"/>
          </a:p>
          <a:p>
            <a:pPr lvl="1">
              <a:spcBef>
                <a:spcPts val="0"/>
              </a:spcBef>
            </a:pPr>
            <a:r>
              <a:rPr lang="en-US" sz="2400" smtClean="0"/>
              <a:t>Handling elements, export and import forms</a:t>
            </a:r>
            <a:endParaRPr lang="en-GB" sz="2400" smtClean="0"/>
          </a:p>
          <a:p>
            <a:pPr lvl="1">
              <a:spcBef>
                <a:spcPts val="0"/>
              </a:spcBef>
            </a:pPr>
            <a:r>
              <a:rPr lang="en-US" sz="2400" smtClean="0"/>
              <a:t>Localisation, Units</a:t>
            </a:r>
          </a:p>
          <a:p>
            <a:pPr lvl="1">
              <a:spcBef>
                <a:spcPts val="0"/>
              </a:spcBef>
            </a:pPr>
            <a:r>
              <a:rPr lang="en-US" sz="2400" smtClean="0"/>
              <a:t>Installer</a:t>
            </a:r>
          </a:p>
          <a:p>
            <a:pPr>
              <a:spcBef>
                <a:spcPts val="600"/>
              </a:spcBef>
            </a:pPr>
            <a:r>
              <a:rPr lang="en-US" smtClean="0"/>
              <a:t>All available from ADN</a:t>
            </a:r>
            <a:endParaRPr lang="en-GB" smtClean="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en-US" altLang="zh-CN" smtClean="0">
                <a:ea typeface="SimSun" pitchFamily="2" charset="-122"/>
              </a:rPr>
              <a:t>BlendVertexConnectTable</a:t>
            </a:r>
            <a:endParaRPr lang="en-US" altLang="zh-CN" sz="6300" smtClean="0">
              <a:ea typeface="SimSun" pitchFamily="2" charset="-122"/>
            </a:endParaRPr>
          </a:p>
        </p:txBody>
      </p:sp>
      <p:sp>
        <p:nvSpPr>
          <p:cNvPr id="116739" name="Rectangle 3"/>
          <p:cNvSpPr>
            <a:spLocks noGrp="1" noChangeArrowheads="1"/>
          </p:cNvSpPr>
          <p:nvPr>
            <p:ph idx="1"/>
          </p:nvPr>
        </p:nvSpPr>
        <p:spPr>
          <a:xfrm>
            <a:off x="605851" y="1531179"/>
            <a:ext cx="11704137" cy="3485665"/>
          </a:xfrm>
        </p:spPr>
        <p:txBody>
          <a:bodyPr/>
          <a:lstStyle/>
          <a:p>
            <a:pPr marL="704292" lvl="1" indent="-541763"/>
            <a:r>
              <a:rPr lang="en-US" altLang="zh-CN" smtClean="0">
                <a:ea typeface="SimSun" pitchFamily="2" charset="-122"/>
              </a:rPr>
              <a:t>Retrieve all vertices and vertex connection edges of blend family (C#)</a:t>
            </a:r>
          </a:p>
          <a:p>
            <a:pPr marL="704292" lvl="1" indent="-541763"/>
            <a:r>
              <a:rPr lang="en-US" altLang="ja-JP" smtClean="0">
                <a:ea typeface="ＭＳ Ｐゴシック" pitchFamily="34" charset="-128"/>
              </a:rPr>
              <a:t>Classes</a:t>
            </a:r>
            <a:endParaRPr lang="en-US" altLang="zh-CN" smtClean="0">
              <a:latin typeface="Courier New" pitchFamily="49" charset="0"/>
              <a:ea typeface="SimSun" pitchFamily="2" charset="-122"/>
            </a:endParaRPr>
          </a:p>
          <a:p>
            <a:pPr marL="2089201" lvl="4" indent="-487587"/>
            <a:r>
              <a:rPr lang="en-US" altLang="zh-CN" sz="1600" smtClean="0">
                <a:ea typeface="SimSun" pitchFamily="2" charset="-122"/>
              </a:rPr>
              <a:t>Autodesk.Revit.IExternalCommand</a:t>
            </a:r>
          </a:p>
          <a:p>
            <a:pPr marL="2089201" lvl="4" indent="-487587"/>
            <a:r>
              <a:rPr lang="en-US" altLang="zh-CN" sz="1600" smtClean="0">
                <a:ea typeface="SimSun" pitchFamily="2" charset="-122"/>
              </a:rPr>
              <a:t>Autodesk.Revit.Elements.GenericForm</a:t>
            </a:r>
          </a:p>
          <a:p>
            <a:pPr marL="2089201" lvl="4" indent="-487587"/>
            <a:r>
              <a:rPr lang="en-US" altLang="zh-CN" sz="1600" smtClean="0">
                <a:ea typeface="SimSun" pitchFamily="2" charset="-122"/>
              </a:rPr>
              <a:t>Autodesk.Revit.Elements.Blend</a:t>
            </a:r>
          </a:p>
          <a:p>
            <a:pPr marL="2089201" lvl="4" indent="-487587"/>
            <a:r>
              <a:rPr lang="en-US" altLang="zh-CN" sz="1600" smtClean="0">
                <a:ea typeface="SimSun" pitchFamily="2" charset="-122"/>
              </a:rPr>
              <a:t>Autodesk.Revit.Elements.View</a:t>
            </a:r>
          </a:p>
          <a:p>
            <a:pPr marL="2089201" lvl="4" indent="-487587"/>
            <a:r>
              <a:rPr lang="en-US" altLang="zh-CN" sz="1600" smtClean="0">
                <a:ea typeface="SimSun" pitchFamily="2" charset="-122"/>
              </a:rPr>
              <a:t>Autodesk.Revit.Elements.FamilyInstance</a:t>
            </a:r>
          </a:p>
          <a:p>
            <a:pPr marL="2089201" lvl="4" indent="-487587"/>
            <a:r>
              <a:rPr lang="en-US" altLang="zh-CN" sz="1600" smtClean="0">
                <a:ea typeface="SimSun" pitchFamily="2" charset="-122"/>
              </a:rPr>
              <a:t>Autodesk.Revit.Geometry.Transform</a:t>
            </a:r>
          </a:p>
          <a:p>
            <a:pPr marL="2089201" lvl="4" indent="-487587"/>
            <a:r>
              <a:rPr lang="en-US" altLang="zh-CN" sz="1600" smtClean="0">
                <a:ea typeface="SimSun" pitchFamily="2" charset="-122"/>
              </a:rPr>
              <a:t>Autodesk.Revit.Geometry.Curve</a:t>
            </a:r>
          </a:p>
          <a:p>
            <a:pPr marL="2089201" lvl="4" indent="-487587"/>
            <a:r>
              <a:rPr lang="en-US" altLang="zh-CN" sz="1600" smtClean="0">
                <a:ea typeface="SimSun" pitchFamily="2" charset="-122"/>
              </a:rPr>
              <a:t>Autodesk.Revit.Geometry.XYZ</a:t>
            </a:r>
          </a:p>
        </p:txBody>
      </p:sp>
      <p:pic>
        <p:nvPicPr>
          <p:cNvPr id="6" name="Picture 4"/>
          <p:cNvPicPr>
            <a:picLocks noChangeAspect="1" noChangeArrowheads="1"/>
          </p:cNvPicPr>
          <p:nvPr/>
        </p:nvPicPr>
        <p:blipFill>
          <a:blip r:embed="rId3"/>
          <a:srcRect/>
          <a:stretch>
            <a:fillRect/>
          </a:stretch>
        </p:blipFill>
        <p:spPr bwMode="auto">
          <a:xfrm>
            <a:off x="5930368" y="4842555"/>
            <a:ext cx="6880388" cy="404869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altLang="zh-CN" smtClean="0">
                <a:ea typeface="SimSun" pitchFamily="2" charset="-122"/>
              </a:rPr>
              <a:t>CurvedBeam</a:t>
            </a:r>
          </a:p>
        </p:txBody>
      </p:sp>
      <p:sp>
        <p:nvSpPr>
          <p:cNvPr id="118787" name="Rectangle 3"/>
          <p:cNvSpPr>
            <a:spLocks noGrp="1" noChangeArrowheads="1"/>
          </p:cNvSpPr>
          <p:nvPr>
            <p:ph idx="1"/>
          </p:nvPr>
        </p:nvSpPr>
        <p:spPr>
          <a:xfrm>
            <a:off x="443640" y="1531179"/>
            <a:ext cx="11866348" cy="6438930"/>
          </a:xfrm>
        </p:spPr>
        <p:txBody>
          <a:bodyPr/>
          <a:lstStyle/>
          <a:p>
            <a:pPr marL="510161" lvl="1" indent="-255081">
              <a:lnSpc>
                <a:spcPct val="90000"/>
              </a:lnSpc>
            </a:pPr>
            <a:r>
              <a:rPr lang="en-US" altLang="zh-CN" smtClean="0">
                <a:ea typeface="ＭＳ Ｐゴシック" pitchFamily="34" charset="-128"/>
              </a:rPr>
              <a:t>Create curved beams (C#)</a:t>
            </a:r>
          </a:p>
          <a:p>
            <a:pPr marL="510161" lvl="1" indent="-255081">
              <a:lnSpc>
                <a:spcPct val="90000"/>
              </a:lnSpc>
            </a:pPr>
            <a:r>
              <a:rPr lang="en-US" altLang="zh-CN" smtClean="0">
                <a:ea typeface="SimSun" pitchFamily="2" charset="-122"/>
              </a:rPr>
              <a:t>Classes</a:t>
            </a:r>
          </a:p>
          <a:p>
            <a:pPr marL="1076325" lvl="4" indent="-227013" defTabSz="1074738">
              <a:lnSpc>
                <a:spcPct val="90000"/>
              </a:lnSpc>
            </a:pPr>
            <a:r>
              <a:rPr lang="en-US" altLang="zh-CN" sz="1600" smtClean="0">
                <a:ea typeface="SimSun" pitchFamily="2" charset="-122"/>
              </a:rPr>
              <a:t>Autodesk.Revit.IExternalCommand</a:t>
            </a:r>
          </a:p>
          <a:p>
            <a:pPr marL="1076325" lvl="4" indent="-227013" defTabSz="1074738">
              <a:lnSpc>
                <a:spcPct val="90000"/>
              </a:lnSpc>
            </a:pPr>
            <a:r>
              <a:rPr lang="en-US" altLang="zh-CN" sz="1600" smtClean="0">
                <a:ea typeface="SimSun" pitchFamily="2" charset="-122"/>
              </a:rPr>
              <a:t>Autodesk.Revit.Elements</a:t>
            </a:r>
          </a:p>
          <a:p>
            <a:pPr marL="1076325" lvl="4" indent="-227013" defTabSz="1074738">
              <a:lnSpc>
                <a:spcPct val="90000"/>
              </a:lnSpc>
            </a:pPr>
            <a:r>
              <a:rPr lang="en-US" altLang="zh-CN" sz="1600" smtClean="0">
                <a:ea typeface="SimSun" pitchFamily="2" charset="-122"/>
              </a:rPr>
              <a:t>Autodesk.Revit.Creation.Document</a:t>
            </a:r>
          </a:p>
          <a:p>
            <a:pPr marL="1076325" lvl="4" indent="-227013" defTabSz="1074738">
              <a:lnSpc>
                <a:spcPct val="90000"/>
              </a:lnSpc>
            </a:pPr>
            <a:r>
              <a:rPr lang="en-US" altLang="zh-CN" sz="1600" smtClean="0">
                <a:ea typeface="SimSun" pitchFamily="2" charset="-122"/>
              </a:rPr>
              <a:t>Autodesk.Revit.Symbols.FamilySymbol</a:t>
            </a:r>
          </a:p>
          <a:p>
            <a:pPr marL="1076325" lvl="4" indent="-227013" defTabSz="1074738">
              <a:lnSpc>
                <a:spcPct val="90000"/>
              </a:lnSpc>
            </a:pPr>
            <a:r>
              <a:rPr lang="en-US" altLang="zh-CN" sz="1600" smtClean="0">
                <a:ea typeface="SimSun" pitchFamily="2" charset="-122"/>
              </a:rPr>
              <a:t>Autodesk.Revit.Elements.FamilyInstance</a:t>
            </a:r>
          </a:p>
          <a:p>
            <a:pPr marL="1076325" lvl="4" indent="-227013" defTabSz="1074738">
              <a:lnSpc>
                <a:spcPct val="90000"/>
              </a:lnSpc>
            </a:pPr>
            <a:r>
              <a:rPr lang="en-US" altLang="zh-CN" sz="1600" smtClean="0">
                <a:ea typeface="SimSun" pitchFamily="2" charset="-122"/>
              </a:rPr>
              <a:t>Autodesk.Revit.Elements.Level</a:t>
            </a:r>
          </a:p>
          <a:p>
            <a:pPr marL="1076325" lvl="4" indent="-227013" defTabSz="1074738">
              <a:lnSpc>
                <a:spcPct val="90000"/>
              </a:lnSpc>
            </a:pPr>
            <a:r>
              <a:rPr lang="en-US" altLang="zh-CN" sz="1600" smtClean="0">
                <a:ea typeface="SimSun" pitchFamily="2" charset="-122"/>
              </a:rPr>
              <a:t>Autodesk.Revit.LocationCurve</a:t>
            </a:r>
          </a:p>
          <a:p>
            <a:pPr marL="1076325" lvl="4" indent="-227013" defTabSz="1074738">
              <a:lnSpc>
                <a:spcPct val="90000"/>
              </a:lnSpc>
            </a:pPr>
            <a:r>
              <a:rPr lang="en-US" altLang="zh-CN" sz="1600" smtClean="0">
                <a:ea typeface="SimSun" pitchFamily="2" charset="-122"/>
              </a:rPr>
              <a:t>Autodesk.Revit.Geometry.Arc</a:t>
            </a:r>
          </a:p>
          <a:p>
            <a:pPr marL="1076325" lvl="4" indent="-227013" defTabSz="1074738">
              <a:lnSpc>
                <a:spcPct val="90000"/>
              </a:lnSpc>
            </a:pPr>
            <a:r>
              <a:rPr lang="en-US" altLang="zh-CN" sz="1600" smtClean="0">
                <a:ea typeface="SimSun" pitchFamily="2" charset="-122"/>
              </a:rPr>
              <a:t>Autodesk.Revit.Geometry.Ellipse</a:t>
            </a:r>
          </a:p>
          <a:p>
            <a:pPr marL="1076325" lvl="4" indent="-227013" defTabSz="1074738">
              <a:lnSpc>
                <a:spcPct val="90000"/>
              </a:lnSpc>
            </a:pPr>
            <a:r>
              <a:rPr lang="en-US" altLang="zh-CN" sz="1600" smtClean="0">
                <a:ea typeface="SimSun" pitchFamily="2" charset="-122"/>
              </a:rPr>
              <a:t>Autodesk.Revit.Geometry.NurbSpline</a:t>
            </a:r>
          </a:p>
          <a:p>
            <a:pPr marL="1076325" lvl="4" indent="-227013" defTabSz="1074738">
              <a:lnSpc>
                <a:spcPct val="90000"/>
              </a:lnSpc>
            </a:pPr>
            <a:r>
              <a:rPr lang="en-US" altLang="zh-CN" sz="1600" smtClean="0">
                <a:ea typeface="SimSun" pitchFamily="2" charset="-122"/>
              </a:rPr>
              <a:t>Autodesk.Revit.Geometry.XYZ</a:t>
            </a:r>
          </a:p>
          <a:p>
            <a:pPr marL="510161" lvl="1" indent="-255081">
              <a:lnSpc>
                <a:spcPct val="90000"/>
              </a:lnSpc>
            </a:pPr>
            <a:r>
              <a:rPr lang="en-US" altLang="zh-CN" smtClean="0">
                <a:ea typeface="SimSun" pitchFamily="2" charset="-122"/>
              </a:rPr>
              <a:t>Code</a:t>
            </a:r>
          </a:p>
          <a:p>
            <a:pPr marL="1077913" lvl="4" indent="-227013">
              <a:lnSpc>
                <a:spcPct val="90000"/>
              </a:lnSpc>
            </a:pPr>
            <a:r>
              <a:rPr lang="en-US" altLang="zh-CN" sz="1600" smtClean="0">
                <a:ea typeface="SimSun" pitchFamily="2" charset="-122"/>
              </a:rPr>
              <a:t>m_revit.Create.NewArc( ref center, radius, startAngle, endAngle, ref xAxis, ref yAxis );</a:t>
            </a:r>
          </a:p>
          <a:p>
            <a:pPr marL="1077913" lvl="4" indent="-227013">
              <a:lnSpc>
                <a:spcPct val="90000"/>
              </a:lnSpc>
            </a:pPr>
            <a:r>
              <a:rPr lang="en-US" altLang="zh-CN" sz="1600" smtClean="0">
                <a:ea typeface="SimSun" pitchFamily="2" charset="-122"/>
              </a:rPr>
              <a:t>m_revit.Create.NewEllipse( ref center, radX, radY, ref xVec, ref yVec, param0, param1 );</a:t>
            </a:r>
          </a:p>
          <a:p>
            <a:pPr marL="1077913" lvl="4" indent="-227013">
              <a:lnSpc>
                <a:spcPct val="90000"/>
              </a:lnSpc>
            </a:pPr>
            <a:r>
              <a:rPr lang="en-US" altLang="zh-CN" sz="1600" smtClean="0">
                <a:ea typeface="SimSun" pitchFamily="2" charset="-122"/>
              </a:rPr>
              <a:t>NurbSpline detailNurbSpline = m_revit.Create.NewNurbSpline( ctrPoints, weights, knots, 3, false, true );</a:t>
            </a:r>
          </a:p>
          <a:p>
            <a:pPr marL="1077913" lvl="4" indent="-227013">
              <a:lnSpc>
                <a:spcPct val="90000"/>
              </a:lnSpc>
            </a:pPr>
            <a:r>
              <a:rPr lang="en-US" altLang="zh-CN" sz="1600" smtClean="0">
                <a:ea typeface="SimSun" pitchFamily="2" charset="-122"/>
              </a:rPr>
              <a:t>beam = m_revit.ActiveDocument.Create.NewFamilyInstance( ref center, fsBeam, level, StructuralType.Beam ); // Beam according to curve</a:t>
            </a:r>
          </a:p>
        </p:txBody>
      </p:sp>
      <p:pic>
        <p:nvPicPr>
          <p:cNvPr id="6" name="Picture 3"/>
          <p:cNvPicPr>
            <a:picLocks noChangeAspect="1" noChangeArrowheads="1"/>
          </p:cNvPicPr>
          <p:nvPr/>
        </p:nvPicPr>
        <p:blipFill>
          <a:blip r:embed="rId3"/>
          <a:srcRect/>
          <a:stretch>
            <a:fillRect/>
          </a:stretch>
        </p:blipFill>
        <p:spPr bwMode="auto">
          <a:xfrm>
            <a:off x="7843631" y="2973448"/>
            <a:ext cx="3039950" cy="2386346"/>
          </a:xfrm>
          <a:prstGeom prst="rect">
            <a:avLst/>
          </a:prstGeom>
          <a:noFill/>
          <a:ln w="9525">
            <a:noFill/>
            <a:miter lim="800000"/>
            <a:headEnd/>
            <a:tailEnd/>
          </a:ln>
        </p:spPr>
      </p:pic>
      <p:pic>
        <p:nvPicPr>
          <p:cNvPr id="7" name="Picture 5"/>
          <p:cNvPicPr>
            <a:picLocks noChangeAspect="1" noChangeArrowheads="1"/>
          </p:cNvPicPr>
          <p:nvPr/>
        </p:nvPicPr>
        <p:blipFill>
          <a:blip r:embed="rId4"/>
          <a:srcRect/>
          <a:stretch>
            <a:fillRect/>
          </a:stretch>
        </p:blipFill>
        <p:spPr bwMode="auto">
          <a:xfrm>
            <a:off x="7336194" y="1085865"/>
            <a:ext cx="3668905" cy="187619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US" altLang="zh-CN" smtClean="0">
                <a:ea typeface="SimSun" pitchFamily="2" charset="-122"/>
              </a:rPr>
              <a:t>FamilyExplorer </a:t>
            </a:r>
          </a:p>
        </p:txBody>
      </p:sp>
      <p:sp>
        <p:nvSpPr>
          <p:cNvPr id="120835" name="Rectangle 3"/>
          <p:cNvSpPr>
            <a:spLocks noGrp="1" noChangeArrowheads="1"/>
          </p:cNvSpPr>
          <p:nvPr>
            <p:ph idx="1"/>
          </p:nvPr>
        </p:nvSpPr>
        <p:spPr/>
        <p:txBody>
          <a:bodyPr/>
          <a:lstStyle/>
          <a:p>
            <a:pPr marL="704292" lvl="1" indent="-541763"/>
            <a:r>
              <a:rPr lang="en-US" altLang="zh-CN" smtClean="0">
                <a:ea typeface="SimSun" pitchFamily="2" charset="-122"/>
              </a:rPr>
              <a:t>Display the profile (if applicable) of all families (C#)</a:t>
            </a:r>
          </a:p>
          <a:p>
            <a:pPr marL="704292" lvl="1" indent="-541763"/>
            <a:r>
              <a:rPr lang="en-US" altLang="ja-JP" smtClean="0">
                <a:ea typeface="ＭＳ Ｐゴシック" pitchFamily="34" charset="-128"/>
              </a:rPr>
              <a:t>Classes</a:t>
            </a:r>
            <a:endParaRPr lang="en-US" altLang="zh-CN" smtClean="0">
              <a:ea typeface="SimSun" pitchFamily="2" charset="-122"/>
            </a:endParaRPr>
          </a:p>
          <a:p>
            <a:pPr marL="2089201" lvl="4" indent="-487587"/>
            <a:r>
              <a:rPr lang="en-US" altLang="zh-CN" sz="1600" smtClean="0">
                <a:ea typeface="SimSun" pitchFamily="2" charset="-122"/>
              </a:rPr>
              <a:t>Autodesk.Revit.Elements.Family</a:t>
            </a:r>
          </a:p>
          <a:p>
            <a:pPr marL="2089201" lvl="4" indent="-487587"/>
            <a:r>
              <a:rPr lang="en-US" altLang="zh-CN" sz="1600" smtClean="0">
                <a:ea typeface="SimSun" pitchFamily="2" charset="-122"/>
              </a:rPr>
              <a:t>Autodesk.Revit.Elements.GenericForm</a:t>
            </a:r>
          </a:p>
          <a:p>
            <a:pPr marL="2089201" lvl="4" indent="-487587"/>
            <a:r>
              <a:rPr lang="en-US" altLang="zh-CN" sz="1600" smtClean="0">
                <a:ea typeface="SimSun" pitchFamily="2" charset="-122"/>
              </a:rPr>
              <a:t>Autodesk.Revit.Geometry.Edge</a:t>
            </a:r>
          </a:p>
          <a:p>
            <a:pPr marL="2089201" lvl="4" indent="-487587"/>
            <a:r>
              <a:rPr lang="en-US" altLang="zh-CN" sz="1600" smtClean="0">
                <a:ea typeface="SimSun" pitchFamily="2" charset="-122"/>
              </a:rPr>
              <a:t>Autodesk.Revit.Geometry.Transform</a:t>
            </a:r>
          </a:p>
        </p:txBody>
      </p:sp>
      <p:pic>
        <p:nvPicPr>
          <p:cNvPr id="120837" name="Picture 5"/>
          <p:cNvPicPr>
            <a:picLocks noChangeAspect="1" noChangeArrowheads="1"/>
          </p:cNvPicPr>
          <p:nvPr/>
        </p:nvPicPr>
        <p:blipFill>
          <a:blip r:embed="rId3"/>
          <a:srcRect/>
          <a:stretch>
            <a:fillRect/>
          </a:stretch>
        </p:blipFill>
        <p:spPr bwMode="auto">
          <a:xfrm>
            <a:off x="2206581" y="3939279"/>
            <a:ext cx="6037987" cy="422341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altLang="zh-CN" smtClean="0">
                <a:ea typeface="SimSun" pitchFamily="2" charset="-122"/>
              </a:rPr>
              <a:t>Framing Builder</a:t>
            </a:r>
          </a:p>
        </p:txBody>
      </p:sp>
      <p:sp>
        <p:nvSpPr>
          <p:cNvPr id="121859" name="Rectangle 3"/>
          <p:cNvSpPr>
            <a:spLocks noGrp="1" noChangeArrowheads="1"/>
          </p:cNvSpPr>
          <p:nvPr>
            <p:ph idx="1"/>
          </p:nvPr>
        </p:nvSpPr>
        <p:spPr>
          <a:xfrm>
            <a:off x="454040" y="2102681"/>
            <a:ext cx="12301861" cy="7283703"/>
          </a:xfrm>
        </p:spPr>
        <p:txBody>
          <a:bodyPr/>
          <a:lstStyle/>
          <a:p>
            <a:pPr marL="650116" indent="-650116">
              <a:lnSpc>
                <a:spcPct val="80000"/>
              </a:lnSpc>
            </a:pPr>
            <a:r>
              <a:rPr lang="en-US" altLang="zh-CN" smtClean="0">
                <a:ea typeface="ＭＳ Ｐゴシック" pitchFamily="34" charset="-128"/>
              </a:rPr>
              <a:t>C</a:t>
            </a:r>
            <a:r>
              <a:rPr lang="en-US" altLang="zh-CN" smtClean="0">
                <a:ea typeface="SimSun" pitchFamily="2" charset="-122"/>
              </a:rPr>
              <a:t>reate a frame composed of columns, beams and braces </a:t>
            </a:r>
            <a:r>
              <a:rPr lang="en-US" altLang="zh-CN" smtClean="0">
                <a:ea typeface="ＭＳ Ｐゴシック" pitchFamily="34" charset="-128"/>
              </a:rPr>
              <a:t>(C#)</a:t>
            </a:r>
            <a:endParaRPr lang="en-US" altLang="ja-JP" sz="4000" smtClean="0">
              <a:latin typeface="Courier New" pitchFamily="49" charset="0"/>
              <a:ea typeface="ＭＳ Ｐゴシック" pitchFamily="34" charset="-128"/>
            </a:endParaRPr>
          </a:p>
          <a:p>
            <a:pPr marL="1198650" lvl="2" indent="-541763">
              <a:lnSpc>
                <a:spcPct val="80000"/>
              </a:lnSpc>
              <a:buNone/>
            </a:pPr>
            <a:endParaRPr lang="en-US" altLang="ja-JP" sz="1700" b="1" smtClean="0">
              <a:latin typeface="Courier New" pitchFamily="49" charset="0"/>
              <a:ea typeface="ＭＳ Ｐゴシック" pitchFamily="34" charset="-128"/>
            </a:endParaRPr>
          </a:p>
          <a:p>
            <a:pPr marL="1198650" lvl="2" indent="-541763">
              <a:lnSpc>
                <a:spcPct val="80000"/>
              </a:lnSpc>
              <a:buNone/>
            </a:pPr>
            <a:r>
              <a:rPr lang="en-US" altLang="ja-JP" sz="1600" b="1" noProof="1" smtClean="0">
                <a:solidFill>
                  <a:schemeClr val="accent1"/>
                </a:solidFill>
                <a:latin typeface="Courier New" pitchFamily="49" charset="0"/>
              </a:rPr>
              <a:t>private void</a:t>
            </a:r>
            <a:r>
              <a:rPr lang="en-US" altLang="ja-JP" sz="1600" b="1" noProof="1" smtClean="0">
                <a:latin typeface="Courier New" pitchFamily="49" charset="0"/>
              </a:rPr>
              <a:t> NewBeam(</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UV point2D1, UV point2D2, Level baseLevel, Level topLevel</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hlink"/>
                </a:solidFill>
                <a:latin typeface="Courier New" pitchFamily="49" charset="0"/>
              </a:rPr>
              <a:t>// calculate the start point and end point </a:t>
            </a:r>
            <a:endParaRPr lang="en-US" altLang="ja-JP" sz="1600" b="1" smtClean="0">
              <a:solidFill>
                <a:schemeClr val="hlink"/>
              </a:solidFill>
              <a:latin typeface="Courier New" pitchFamily="49" charset="0"/>
              <a:ea typeface="ＭＳ Ｐゴシック" pitchFamily="34" charset="-128"/>
            </a:endParaRPr>
          </a:p>
          <a:p>
            <a:pPr marL="1198650" lvl="2" indent="-541763">
              <a:lnSpc>
                <a:spcPct val="80000"/>
              </a:lnSpc>
              <a:buNone/>
            </a:pPr>
            <a:r>
              <a:rPr lang="en-US" altLang="ja-JP" sz="1600" b="1" smtClean="0">
                <a:solidFill>
                  <a:schemeClr val="hlink"/>
                </a:solidFill>
                <a:latin typeface="Courier New" pitchFamily="49" charset="0"/>
                <a:ea typeface="ＭＳ Ｐゴシック" pitchFamily="34" charset="-128"/>
              </a:rPr>
              <a:t>  // </a:t>
            </a:r>
            <a:r>
              <a:rPr lang="en-US" altLang="ja-JP" sz="1600" b="1" noProof="1" smtClean="0">
                <a:solidFill>
                  <a:schemeClr val="hlink"/>
                </a:solidFill>
                <a:latin typeface="Courier New" pitchFamily="49" charset="0"/>
              </a:rPr>
              <a:t>of Beam's location line in 3D</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accent1"/>
                </a:solidFill>
                <a:latin typeface="Courier New" pitchFamily="49" charset="0"/>
              </a:rPr>
              <a:t>double</a:t>
            </a:r>
            <a:r>
              <a:rPr lang="en-US" altLang="ja-JP" sz="1600" b="1" noProof="1" smtClean="0">
                <a:latin typeface="Courier New" pitchFamily="49" charset="0"/>
              </a:rPr>
              <a:t> height = topLevel.Elevation;</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XYZ startPoint = new XYZ(</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point2D1.U, point2D1.V,</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height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XYZ endPoint = new XYZ(</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point2D2.U, point2D2.V, height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hlink"/>
                </a:solidFill>
                <a:latin typeface="Courier New" pitchFamily="49" charset="0"/>
              </a:rPr>
              <a:t>// create Beam and set its location</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FamilyInstance beam = m_docCreator.</a:t>
            </a:r>
            <a:r>
              <a:rPr lang="en-US" altLang="ja-JP" sz="1600" b="1" noProof="1" smtClean="0">
                <a:solidFill>
                  <a:schemeClr val="folHlink"/>
                </a:solidFill>
                <a:latin typeface="Courier New" pitchFamily="49" charset="0"/>
              </a:rPr>
              <a:t>NewFamilyInstance</a:t>
            </a:r>
            <a:r>
              <a:rPr lang="en-US" altLang="ja-JP" sz="1600" b="1" noProof="1" smtClean="0">
                <a:latin typeface="Courier New" pitchFamily="49" charset="0"/>
              </a:rPr>
              <a:t>(</a:t>
            </a:r>
            <a:endParaRPr lang="en-US" altLang="ja-JP" sz="1600" b="1" smtClean="0">
              <a:latin typeface="Courier New" pitchFamily="49" charset="0"/>
              <a:ea typeface="ＭＳ Ｐゴシック" pitchFamily="34" charset="-128"/>
            </a:endParaRP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ref</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startPoint, m_data.BeamSymbol, topLevel,</a:t>
            </a:r>
            <a:endParaRPr lang="en-US" altLang="ja-JP" sz="1600" b="1" smtClean="0">
              <a:latin typeface="Courier New" pitchFamily="49" charset="0"/>
              <a:ea typeface="ＭＳ Ｐゴシック" pitchFamily="34" charset="-128"/>
            </a:endParaRP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StructuralType.Beam</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SetLocationLine(</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beam, startPoint, endPoint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noProof="1" smtClean="0">
                <a:latin typeface="Courier New" pitchFamily="49" charset="0"/>
              </a:rPr>
              <a:t>}</a:t>
            </a:r>
            <a:endParaRPr lang="en-US" altLang="ja-JP" sz="1600" b="1" smtClean="0">
              <a:latin typeface="Courier New" pitchFamily="49" charset="0"/>
              <a:ea typeface="ＭＳ Ｐゴシック" pitchFamily="34" charset="-128"/>
            </a:endParaRPr>
          </a:p>
        </p:txBody>
      </p:sp>
      <p:sp>
        <p:nvSpPr>
          <p:cNvPr id="121861" name="AutoShape 5"/>
          <p:cNvSpPr>
            <a:spLocks noChangeArrowheads="1"/>
          </p:cNvSpPr>
          <p:nvPr/>
        </p:nvSpPr>
        <p:spPr bwMode="auto">
          <a:xfrm>
            <a:off x="557948" y="2522760"/>
            <a:ext cx="11992395" cy="389141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121862" name="Picture 6" descr="FramingBuilder-02"/>
          <p:cNvPicPr>
            <a:picLocks noChangeAspect="1" noChangeArrowheads="1"/>
          </p:cNvPicPr>
          <p:nvPr/>
        </p:nvPicPr>
        <p:blipFill>
          <a:blip r:embed="rId3"/>
          <a:srcRect/>
          <a:stretch>
            <a:fillRect/>
          </a:stretch>
        </p:blipFill>
        <p:spPr bwMode="auto">
          <a:xfrm>
            <a:off x="9184972" y="4745368"/>
            <a:ext cx="3605173" cy="4381515"/>
          </a:xfrm>
          <a:prstGeom prst="rect">
            <a:avLst/>
          </a:prstGeom>
          <a:noFill/>
          <a:ln w="9525">
            <a:noFill/>
            <a:miter lim="800000"/>
            <a:headEnd/>
            <a:tailEnd/>
          </a:ln>
        </p:spPr>
      </p:pic>
      <p:pic>
        <p:nvPicPr>
          <p:cNvPr id="121863" name="Picture 7" descr="FramingBuilder-01"/>
          <p:cNvPicPr>
            <a:picLocks noChangeAspect="1" noChangeArrowheads="1"/>
          </p:cNvPicPr>
          <p:nvPr/>
        </p:nvPicPr>
        <p:blipFill>
          <a:blip r:embed="rId4"/>
          <a:srcRect/>
          <a:stretch>
            <a:fillRect/>
          </a:stretch>
        </p:blipFill>
        <p:spPr bwMode="auto">
          <a:xfrm>
            <a:off x="1918750" y="6151907"/>
            <a:ext cx="6738239" cy="280507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US" altLang="zh-CN" smtClean="0">
                <a:ea typeface="SimSun" pitchFamily="2" charset="-122"/>
              </a:rPr>
              <a:t>ImportExportDWG </a:t>
            </a:r>
          </a:p>
        </p:txBody>
      </p:sp>
      <p:sp>
        <p:nvSpPr>
          <p:cNvPr id="122883" name="Rectangle 3"/>
          <p:cNvSpPr>
            <a:spLocks noGrp="1" noChangeArrowheads="1"/>
          </p:cNvSpPr>
          <p:nvPr>
            <p:ph idx="1"/>
          </p:nvPr>
        </p:nvSpPr>
        <p:spPr>
          <a:xfrm>
            <a:off x="454040" y="2102680"/>
            <a:ext cx="12200211" cy="2674079"/>
          </a:xfrm>
        </p:spPr>
        <p:txBody>
          <a:bodyPr/>
          <a:lstStyle/>
          <a:p>
            <a:pPr marL="650116" indent="-650116">
              <a:spcBef>
                <a:spcPts val="0"/>
              </a:spcBef>
            </a:pPr>
            <a:r>
              <a:rPr lang="en-US" altLang="zh-CN" smtClean="0">
                <a:ea typeface="SimSun" pitchFamily="2" charset="-122"/>
              </a:rPr>
              <a:t>Export the current project to DWG files</a:t>
            </a:r>
          </a:p>
          <a:p>
            <a:pPr marL="650116" indent="-650116">
              <a:spcBef>
                <a:spcPts val="0"/>
              </a:spcBef>
            </a:pPr>
            <a:r>
              <a:rPr lang="en-US" altLang="zh-CN" smtClean="0">
                <a:ea typeface="SimSun" pitchFamily="2" charset="-122"/>
              </a:rPr>
              <a:t>Import a DWG file into Revit (C#)</a:t>
            </a:r>
            <a:endParaRPr lang="en-US" smtClean="0"/>
          </a:p>
          <a:p>
            <a:pPr marL="629800" lvl="1" indent="-372461"/>
            <a:r>
              <a:rPr lang="en-US" altLang="zh-CN" smtClean="0">
                <a:ea typeface="SimSun" pitchFamily="2" charset="-122"/>
              </a:rPr>
              <a:t>Methods</a:t>
            </a:r>
          </a:p>
          <a:p>
            <a:pPr marL="2089201" lvl="4" indent="-487587"/>
            <a:r>
              <a:rPr lang="en-US" sz="1600" noProof="1" smtClean="0">
                <a:latin typeface="Courier New" pitchFamily="49" charset="0"/>
                <a:cs typeface="Courier New" pitchFamily="49" charset="0"/>
              </a:rPr>
              <a:t>exported = </a:t>
            </a:r>
            <a:r>
              <a:rPr lang="en-US" sz="1600" smtClean="0">
                <a:latin typeface="Courier New" pitchFamily="49" charset="0"/>
                <a:cs typeface="Courier New" pitchFamily="49" charset="0"/>
              </a:rPr>
              <a:t>doc</a:t>
            </a:r>
            <a:r>
              <a:rPr lang="en-US" sz="1600" noProof="1" smtClean="0">
                <a:latin typeface="Courier New" pitchFamily="49" charset="0"/>
                <a:cs typeface="Courier New" pitchFamily="49" charset="0"/>
              </a:rPr>
              <a:t>.Export(folder, name, views, dwgExportOptions);</a:t>
            </a:r>
            <a:endParaRPr lang="en-US" sz="1600" smtClean="0">
              <a:latin typeface="Courier New" pitchFamily="49" charset="0"/>
              <a:cs typeface="Courier New" pitchFamily="49" charset="0"/>
            </a:endParaRPr>
          </a:p>
          <a:p>
            <a:pPr marL="2089201" lvl="4" indent="-487587"/>
            <a:r>
              <a:rPr lang="en-US" sz="1600" noProof="1" smtClean="0">
                <a:latin typeface="Courier New" pitchFamily="49" charset="0"/>
                <a:cs typeface="Courier New" pitchFamily="49" charset="0"/>
              </a:rPr>
              <a:t>imported = </a:t>
            </a:r>
            <a:r>
              <a:rPr lang="en-US" sz="1600" smtClean="0">
                <a:latin typeface="Courier New" pitchFamily="49" charset="0"/>
                <a:cs typeface="Courier New" pitchFamily="49" charset="0"/>
              </a:rPr>
              <a:t>doc</a:t>
            </a:r>
            <a:r>
              <a:rPr lang="en-US" sz="1600" noProof="1" smtClean="0">
                <a:latin typeface="Courier New" pitchFamily="49" charset="0"/>
                <a:cs typeface="Courier New" pitchFamily="49" charset="0"/>
              </a:rPr>
              <a:t>.Import(m_importFileName, dwgImportOption,</a:t>
            </a:r>
            <a:r>
              <a:rPr lang="en-US" sz="1600" smtClean="0">
                <a:latin typeface="Courier New" pitchFamily="49" charset="0"/>
                <a:cs typeface="Courier New" pitchFamily="49" charset="0"/>
              </a:rPr>
              <a:t> </a:t>
            </a:r>
            <a:r>
              <a:rPr lang="en-US" sz="1600" noProof="1" smtClean="0">
                <a:latin typeface="Courier New" pitchFamily="49" charset="0"/>
                <a:cs typeface="Courier New" pitchFamily="49" charset="0"/>
              </a:rPr>
              <a:t>ref element);</a:t>
            </a:r>
            <a:endParaRPr lang="en-US" altLang="zh-CN" sz="1600" smtClean="0">
              <a:latin typeface="Courier New" pitchFamily="49" charset="0"/>
              <a:ea typeface="SimSun" pitchFamily="2" charset="-122"/>
              <a:cs typeface="Courier New" pitchFamily="49" charset="0"/>
            </a:endParaRPr>
          </a:p>
        </p:txBody>
      </p:sp>
      <p:pic>
        <p:nvPicPr>
          <p:cNvPr id="122886" name="Picture 6"/>
          <p:cNvPicPr>
            <a:picLocks noChangeAspect="1" noChangeArrowheads="1"/>
          </p:cNvPicPr>
          <p:nvPr/>
        </p:nvPicPr>
        <p:blipFill>
          <a:blip r:embed="rId3"/>
          <a:srcRect/>
          <a:stretch>
            <a:fillRect/>
          </a:stretch>
        </p:blipFill>
        <p:spPr bwMode="auto">
          <a:xfrm>
            <a:off x="866781" y="4492544"/>
            <a:ext cx="4531314" cy="2493398"/>
          </a:xfrm>
          <a:prstGeom prst="rect">
            <a:avLst/>
          </a:prstGeom>
          <a:noFill/>
          <a:ln w="9525">
            <a:noFill/>
            <a:miter lim="800000"/>
            <a:headEnd/>
            <a:tailEnd/>
          </a:ln>
        </p:spPr>
      </p:pic>
      <p:pic>
        <p:nvPicPr>
          <p:cNvPr id="122887" name="Picture 7"/>
          <p:cNvPicPr>
            <a:picLocks noChangeAspect="1" noChangeArrowheads="1"/>
          </p:cNvPicPr>
          <p:nvPr/>
        </p:nvPicPr>
        <p:blipFill>
          <a:blip r:embed="rId4"/>
          <a:srcRect/>
          <a:stretch>
            <a:fillRect/>
          </a:stretch>
        </p:blipFill>
        <p:spPr bwMode="auto">
          <a:xfrm>
            <a:off x="1280172" y="7360855"/>
            <a:ext cx="2331164" cy="1560632"/>
          </a:xfrm>
          <a:prstGeom prst="rect">
            <a:avLst/>
          </a:prstGeom>
          <a:noFill/>
          <a:ln w="9525">
            <a:noFill/>
            <a:miter lim="800000"/>
            <a:headEnd/>
            <a:tailEnd/>
          </a:ln>
        </p:spPr>
      </p:pic>
      <p:pic>
        <p:nvPicPr>
          <p:cNvPr id="122888" name="Picture 8"/>
          <p:cNvPicPr>
            <a:picLocks noChangeAspect="1" noChangeArrowheads="1"/>
          </p:cNvPicPr>
          <p:nvPr/>
        </p:nvPicPr>
        <p:blipFill>
          <a:blip r:embed="rId5"/>
          <a:srcRect/>
          <a:stretch>
            <a:fillRect/>
          </a:stretch>
        </p:blipFill>
        <p:spPr bwMode="auto">
          <a:xfrm>
            <a:off x="4083471" y="4797473"/>
            <a:ext cx="3695528" cy="4065323"/>
          </a:xfrm>
          <a:prstGeom prst="rect">
            <a:avLst/>
          </a:prstGeom>
          <a:noFill/>
          <a:ln w="9525">
            <a:noFill/>
            <a:miter lim="800000"/>
            <a:headEnd/>
            <a:tailEnd/>
          </a:ln>
        </p:spPr>
      </p:pic>
      <p:pic>
        <p:nvPicPr>
          <p:cNvPr id="122885" name="Picture 5"/>
          <p:cNvPicPr>
            <a:picLocks noChangeAspect="1" noChangeArrowheads="1"/>
          </p:cNvPicPr>
          <p:nvPr/>
        </p:nvPicPr>
        <p:blipFill>
          <a:blip r:embed="rId6"/>
          <a:srcRect/>
          <a:stretch>
            <a:fillRect/>
          </a:stretch>
        </p:blipFill>
        <p:spPr bwMode="auto">
          <a:xfrm>
            <a:off x="7207536" y="5292088"/>
            <a:ext cx="5247379" cy="367234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GB" smtClean="0"/>
              <a:t>InplaceFamilyAnalyticalModel3D</a:t>
            </a:r>
          </a:p>
        </p:txBody>
      </p:sp>
      <p:sp>
        <p:nvSpPr>
          <p:cNvPr id="123907" name="Rectangle 3"/>
          <p:cNvSpPr>
            <a:spLocks noGrp="1" noChangeArrowheads="1"/>
          </p:cNvSpPr>
          <p:nvPr>
            <p:ph idx="1"/>
          </p:nvPr>
        </p:nvSpPr>
        <p:spPr/>
        <p:txBody>
          <a:bodyPr/>
          <a:lstStyle/>
          <a:p>
            <a:pPr eaLnBrk="1" hangingPunct="1"/>
            <a:r>
              <a:rPr lang="en-US" altLang="ja-JP" smtClean="0">
                <a:ea typeface="ＭＳ Ｐゴシック" pitchFamily="34" charset="-128"/>
              </a:rPr>
              <a:t>Display in-place family instance information</a:t>
            </a:r>
          </a:p>
          <a:p>
            <a:pPr lvl="1" eaLnBrk="1" hangingPunct="1"/>
            <a:r>
              <a:rPr lang="en-US" smtClean="0">
                <a:ea typeface="ＭＳ Ｐゴシック" pitchFamily="34" charset="-128"/>
              </a:rPr>
              <a:t>Instance name</a:t>
            </a:r>
          </a:p>
          <a:p>
            <a:pPr lvl="1" eaLnBrk="1" hangingPunct="1"/>
            <a:r>
              <a:rPr lang="en-US" smtClean="0">
                <a:ea typeface="ＭＳ Ｐゴシック" pitchFamily="34" charset="-128"/>
              </a:rPr>
              <a:t>Family name and type</a:t>
            </a:r>
          </a:p>
          <a:p>
            <a:pPr lvl="1" eaLnBrk="1" hangingPunct="1"/>
            <a:r>
              <a:rPr lang="en-US" smtClean="0">
                <a:ea typeface="ＭＳ Ｐゴシック" pitchFamily="34" charset="-128"/>
              </a:rPr>
              <a:t>Analytical model 3D curve</a:t>
            </a:r>
            <a:endParaRPr lang="en-GB" smtClean="0"/>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altLang="zh-CN" smtClean="0">
                <a:ea typeface="SimSun" pitchFamily="2" charset="-122"/>
              </a:rPr>
              <a:t>NewOpenings</a:t>
            </a:r>
          </a:p>
        </p:txBody>
      </p:sp>
      <p:sp>
        <p:nvSpPr>
          <p:cNvPr id="124931" name="Rectangle 3"/>
          <p:cNvSpPr>
            <a:spLocks noGrp="1" noChangeArrowheads="1"/>
          </p:cNvSpPr>
          <p:nvPr>
            <p:ph idx="1"/>
          </p:nvPr>
        </p:nvSpPr>
        <p:spPr>
          <a:xfrm>
            <a:off x="454036" y="1820361"/>
            <a:ext cx="11581278" cy="7283704"/>
          </a:xfrm>
        </p:spPr>
        <p:txBody>
          <a:bodyPr/>
          <a:lstStyle/>
          <a:p>
            <a:pPr marL="767496" lvl="1" indent="-257337">
              <a:lnSpc>
                <a:spcPct val="90000"/>
              </a:lnSpc>
            </a:pPr>
            <a:r>
              <a:rPr lang="en-GB" altLang="zh-CN" noProof="1" smtClean="0"/>
              <a:t>Demonstrates how to create openings (C#)</a:t>
            </a:r>
          </a:p>
          <a:p>
            <a:pPr marL="767496" lvl="1" indent="-257337">
              <a:lnSpc>
                <a:spcPct val="90000"/>
              </a:lnSpc>
            </a:pPr>
            <a:r>
              <a:rPr lang="en-GB" altLang="zh-CN" noProof="1" smtClean="0"/>
              <a:t>Classes</a:t>
            </a:r>
          </a:p>
          <a:p>
            <a:pPr marL="2235930" lvl="4">
              <a:lnSpc>
                <a:spcPct val="90000"/>
              </a:lnSpc>
            </a:pPr>
            <a:r>
              <a:rPr lang="en-GB" altLang="zh-CN" sz="1600" noProof="1" smtClean="0"/>
              <a:t>Autodesk.Revit.Creation.Application</a:t>
            </a:r>
          </a:p>
          <a:p>
            <a:pPr marL="2235930" lvl="4">
              <a:lnSpc>
                <a:spcPct val="90000"/>
              </a:lnSpc>
            </a:pPr>
            <a:r>
              <a:rPr lang="en-GB" altLang="zh-CN" sz="1600" noProof="1" smtClean="0"/>
              <a:t>Autodesk.Revit.Creation.Document</a:t>
            </a:r>
          </a:p>
          <a:p>
            <a:pPr marL="2235930" lvl="4">
              <a:lnSpc>
                <a:spcPct val="90000"/>
              </a:lnSpc>
            </a:pPr>
            <a:r>
              <a:rPr lang="en-GB" altLang="zh-CN" sz="1600" noProof="1" smtClean="0"/>
              <a:t>System.Drawing.Graphics</a:t>
            </a:r>
          </a:p>
          <a:p>
            <a:pPr marL="2235930" lvl="4">
              <a:lnSpc>
                <a:spcPct val="90000"/>
              </a:lnSpc>
            </a:pPr>
            <a:r>
              <a:rPr lang="en-GB" altLang="zh-CN" sz="1600" noProof="1" smtClean="0"/>
              <a:t>Autodesk.Revit.Elements.Wall</a:t>
            </a:r>
          </a:p>
          <a:p>
            <a:pPr marL="2235930" lvl="4">
              <a:lnSpc>
                <a:spcPct val="90000"/>
              </a:lnSpc>
            </a:pPr>
            <a:r>
              <a:rPr lang="en-GB" altLang="zh-CN" sz="1600" noProof="1" smtClean="0"/>
              <a:t>Autodesk.Revit.Elements.Floor</a:t>
            </a:r>
            <a:endParaRPr lang="en-US" altLang="zh-CN" sz="1600" smtClean="0">
              <a:ea typeface="SimSun" pitchFamily="2" charset="-122"/>
            </a:endParaRPr>
          </a:p>
          <a:p>
            <a:pPr marL="1778788" lvl="3">
              <a:lnSpc>
                <a:spcPct val="90000"/>
              </a:lnSpc>
              <a:buNone/>
            </a:pPr>
            <a:endParaRPr lang="en-US" altLang="zh-CN" sz="1100" noProof="1" smtClean="0"/>
          </a:p>
          <a:p>
            <a:pPr marL="767496" lvl="1" indent="-257337">
              <a:lnSpc>
                <a:spcPct val="90000"/>
              </a:lnSpc>
            </a:pPr>
            <a:r>
              <a:rPr lang="en-US" altLang="zh-CN" noProof="1" smtClean="0"/>
              <a:t>Code</a:t>
            </a:r>
          </a:p>
          <a:p>
            <a:pPr marL="2235930" lvl="4">
              <a:lnSpc>
                <a:spcPct val="90000"/>
              </a:lnSpc>
            </a:pPr>
            <a:r>
              <a:rPr lang="en-US" altLang="zh-CN" sz="1600" noProof="1" smtClean="0"/>
              <a:t>//</a:t>
            </a:r>
            <a:r>
              <a:rPr lang="en-US" altLang="zh-CN" sz="1600" smtClean="0">
                <a:ea typeface="SimSun" pitchFamily="2" charset="-122"/>
              </a:rPr>
              <a:t> </a:t>
            </a:r>
            <a:r>
              <a:rPr lang="en-US" altLang="zh-CN" sz="1600" noProof="1" smtClean="0"/>
              <a:t>draw opening on wall with two points</a:t>
            </a:r>
          </a:p>
          <a:p>
            <a:pPr marL="2235930" lvl="4">
              <a:lnSpc>
                <a:spcPct val="90000"/>
              </a:lnSpc>
            </a:pPr>
            <a:r>
              <a:rPr lang="en-US" altLang="zh-CN" sz="1600" noProof="1" smtClean="0"/>
              <a:t>Autodesk.Revit.Creation.Document </a:t>
            </a:r>
            <a:r>
              <a:rPr lang="en-US" altLang="zh-CN" sz="1600" smtClean="0">
                <a:ea typeface="SimSun" pitchFamily="2" charset="-122"/>
              </a:rPr>
              <a:t>doc</a:t>
            </a:r>
            <a:r>
              <a:rPr lang="en-US" altLang="zh-CN" sz="1600" noProof="1" smtClean="0"/>
              <a:t>;</a:t>
            </a:r>
          </a:p>
          <a:p>
            <a:pPr marL="2235930" lvl="4">
              <a:lnSpc>
                <a:spcPct val="90000"/>
              </a:lnSpc>
            </a:pPr>
            <a:r>
              <a:rPr lang="en-US" altLang="zh-CN" sz="1600" smtClean="0">
                <a:ea typeface="SimSun" pitchFamily="2" charset="-122"/>
              </a:rPr>
              <a:t>doc</a:t>
            </a:r>
            <a:r>
              <a:rPr lang="en-US" altLang="zh-CN" sz="1600" noProof="1" smtClean="0"/>
              <a:t>.NewOpening(</a:t>
            </a:r>
            <a:r>
              <a:rPr lang="en-US" altLang="zh-CN" sz="1600" smtClean="0">
                <a:ea typeface="SimSun" pitchFamily="2" charset="-122"/>
              </a:rPr>
              <a:t> </a:t>
            </a:r>
            <a:r>
              <a:rPr lang="en-US" altLang="zh-CN" sz="1600" noProof="1" smtClean="0"/>
              <a:t>m_data, ref p1, ref p2</a:t>
            </a:r>
            <a:r>
              <a:rPr lang="en-US" altLang="zh-CN" sz="1600" smtClean="0">
                <a:ea typeface="SimSun" pitchFamily="2" charset="-122"/>
              </a:rPr>
              <a:t> </a:t>
            </a:r>
            <a:r>
              <a:rPr lang="en-US" altLang="zh-CN" sz="1600" noProof="1" smtClean="0"/>
              <a:t>);</a:t>
            </a:r>
          </a:p>
          <a:p>
            <a:pPr marL="2235930" lvl="4">
              <a:lnSpc>
                <a:spcPct val="90000"/>
              </a:lnSpc>
            </a:pPr>
            <a:endParaRPr lang="en-US" altLang="zh-CN" sz="1600" noProof="1" smtClean="0"/>
          </a:p>
          <a:p>
            <a:pPr marL="2235930" lvl="4">
              <a:lnSpc>
                <a:spcPct val="90000"/>
              </a:lnSpc>
            </a:pPr>
            <a:r>
              <a:rPr lang="en-US" altLang="zh-CN" sz="1600" noProof="1" smtClean="0"/>
              <a:t>//</a:t>
            </a:r>
            <a:r>
              <a:rPr lang="en-US" altLang="zh-CN" sz="1600" smtClean="0">
                <a:ea typeface="SimSun" pitchFamily="2" charset="-122"/>
              </a:rPr>
              <a:t> c</a:t>
            </a:r>
            <a:r>
              <a:rPr lang="en-US" altLang="zh-CN" sz="1600" noProof="1" smtClean="0"/>
              <a:t>reate opening on </a:t>
            </a:r>
            <a:r>
              <a:rPr lang="en-US" altLang="zh-CN" sz="1600" smtClean="0">
                <a:ea typeface="SimSun" pitchFamily="2" charset="-122"/>
              </a:rPr>
              <a:t>f</a:t>
            </a:r>
            <a:r>
              <a:rPr lang="en-US" altLang="zh-CN" sz="1600" noProof="1" smtClean="0"/>
              <a:t>loor according to curves</a:t>
            </a:r>
          </a:p>
          <a:p>
            <a:pPr marL="2235930" lvl="4">
              <a:lnSpc>
                <a:spcPct val="90000"/>
              </a:lnSpc>
            </a:pPr>
            <a:r>
              <a:rPr lang="en-US" altLang="zh-CN" sz="1600" smtClean="0">
                <a:ea typeface="SimSun" pitchFamily="2" charset="-122"/>
              </a:rPr>
              <a:t>doc</a:t>
            </a:r>
            <a:r>
              <a:rPr lang="en-US" altLang="zh-CN" sz="1600" noProof="1" smtClean="0"/>
              <a:t>.NewOpening(</a:t>
            </a:r>
            <a:r>
              <a:rPr lang="en-US" altLang="zh-CN" sz="1600" smtClean="0">
                <a:ea typeface="SimSun" pitchFamily="2" charset="-122"/>
              </a:rPr>
              <a:t> </a:t>
            </a:r>
            <a:r>
              <a:rPr lang="en-US" altLang="zh-CN" sz="1600" noProof="1" smtClean="0"/>
              <a:t>m_data, curves, true</a:t>
            </a:r>
            <a:r>
              <a:rPr lang="en-US" altLang="zh-CN" sz="1600" smtClean="0">
                <a:ea typeface="SimSun" pitchFamily="2" charset="-122"/>
              </a:rPr>
              <a:t> </a:t>
            </a:r>
            <a:r>
              <a:rPr lang="en-US" altLang="zh-CN" sz="1600" noProof="1" smtClean="0"/>
              <a:t>);</a:t>
            </a:r>
          </a:p>
        </p:txBody>
      </p:sp>
      <p:pic>
        <p:nvPicPr>
          <p:cNvPr id="6" name="Picture 9" descr="NewOpenings-03"/>
          <p:cNvPicPr>
            <a:picLocks noChangeAspect="1" noChangeArrowheads="1"/>
          </p:cNvPicPr>
          <p:nvPr/>
        </p:nvPicPr>
        <p:blipFill>
          <a:blip r:embed="rId3"/>
          <a:srcRect/>
          <a:stretch>
            <a:fillRect/>
          </a:stretch>
        </p:blipFill>
        <p:spPr bwMode="auto">
          <a:xfrm>
            <a:off x="10364084" y="6301615"/>
            <a:ext cx="2270240" cy="2674620"/>
          </a:xfrm>
          <a:prstGeom prst="rect">
            <a:avLst/>
          </a:prstGeom>
          <a:noFill/>
          <a:ln w="9525">
            <a:noFill/>
            <a:miter lim="800000"/>
            <a:headEnd/>
            <a:tailEnd/>
          </a:ln>
        </p:spPr>
      </p:pic>
      <p:pic>
        <p:nvPicPr>
          <p:cNvPr id="7" name="Picture 10" descr="NewOpenings-01"/>
          <p:cNvPicPr>
            <a:picLocks noChangeAspect="1" noChangeArrowheads="1"/>
          </p:cNvPicPr>
          <p:nvPr/>
        </p:nvPicPr>
        <p:blipFill>
          <a:blip r:embed="rId4"/>
          <a:srcRect/>
          <a:stretch>
            <a:fillRect/>
          </a:stretch>
        </p:blipFill>
        <p:spPr bwMode="auto">
          <a:xfrm>
            <a:off x="6549246" y="6332148"/>
            <a:ext cx="1995752" cy="2628900"/>
          </a:xfrm>
          <a:prstGeom prst="rect">
            <a:avLst/>
          </a:prstGeom>
          <a:noFill/>
          <a:ln w="9525">
            <a:noFill/>
            <a:miter lim="800000"/>
            <a:headEnd/>
            <a:tailEnd/>
          </a:ln>
        </p:spPr>
      </p:pic>
      <p:pic>
        <p:nvPicPr>
          <p:cNvPr id="8" name="Picture 11" descr="NewOpenings-02"/>
          <p:cNvPicPr>
            <a:picLocks noChangeAspect="1" noChangeArrowheads="1"/>
          </p:cNvPicPr>
          <p:nvPr/>
        </p:nvPicPr>
        <p:blipFill>
          <a:blip r:embed="rId5"/>
          <a:srcRect/>
          <a:stretch>
            <a:fillRect/>
          </a:stretch>
        </p:blipFill>
        <p:spPr bwMode="auto">
          <a:xfrm>
            <a:off x="8725883" y="1469762"/>
            <a:ext cx="3907634" cy="4743450"/>
          </a:xfrm>
          <a:prstGeom prst="rect">
            <a:avLst/>
          </a:prstGeom>
          <a:noFill/>
          <a:ln w="9525">
            <a:noFill/>
            <a:miter lim="800000"/>
            <a:headEnd/>
            <a:tailEnd/>
          </a:ln>
        </p:spPr>
      </p:pic>
      <p:sp>
        <p:nvSpPr>
          <p:cNvPr id="9" name="AutoShape 12"/>
          <p:cNvSpPr>
            <a:spLocks noChangeArrowheads="1"/>
          </p:cNvSpPr>
          <p:nvPr/>
        </p:nvSpPr>
        <p:spPr bwMode="auto">
          <a:xfrm>
            <a:off x="8779660" y="7411850"/>
            <a:ext cx="1389833" cy="690796"/>
          </a:xfrm>
          <a:prstGeom prst="rightArrow">
            <a:avLst>
              <a:gd name="adj1" fmla="val 50000"/>
              <a:gd name="adj2" fmla="val 50245"/>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3"/>
          <a:srcRect/>
          <a:stretch>
            <a:fillRect/>
          </a:stretch>
        </p:blipFill>
        <p:spPr bwMode="auto">
          <a:xfrm>
            <a:off x="4633699" y="1012488"/>
            <a:ext cx="3306779" cy="2715004"/>
          </a:xfrm>
          <a:prstGeom prst="rect">
            <a:avLst/>
          </a:prstGeom>
          <a:noFill/>
          <a:ln w="9525">
            <a:noFill/>
            <a:miter lim="800000"/>
            <a:headEnd/>
            <a:tailEnd/>
          </a:ln>
        </p:spPr>
      </p:pic>
      <p:sp>
        <p:nvSpPr>
          <p:cNvPr id="126978" name="Rectangle 2"/>
          <p:cNvSpPr>
            <a:spLocks noGrp="1" noChangeArrowheads="1"/>
          </p:cNvSpPr>
          <p:nvPr>
            <p:ph type="title"/>
          </p:nvPr>
        </p:nvSpPr>
        <p:spPr/>
        <p:txBody>
          <a:bodyPr/>
          <a:lstStyle/>
          <a:p>
            <a:pPr eaLnBrk="1" hangingPunct="1"/>
            <a:r>
              <a:rPr lang="en-US" altLang="zh-CN" smtClean="0">
                <a:ea typeface="SimSun" pitchFamily="2" charset="-122"/>
              </a:rPr>
              <a:t>NewPathReinforcement</a:t>
            </a:r>
          </a:p>
        </p:txBody>
      </p:sp>
      <p:sp>
        <p:nvSpPr>
          <p:cNvPr id="126979" name="Rectangle 3"/>
          <p:cNvSpPr>
            <a:spLocks noGrp="1" noChangeArrowheads="1"/>
          </p:cNvSpPr>
          <p:nvPr>
            <p:ph idx="1"/>
          </p:nvPr>
        </p:nvSpPr>
        <p:spPr>
          <a:xfrm>
            <a:off x="194386" y="3444530"/>
            <a:ext cx="12355378" cy="4686217"/>
          </a:xfrm>
        </p:spPr>
        <p:txBody>
          <a:bodyPr/>
          <a:lstStyle/>
          <a:p>
            <a:pPr marL="767496" lvl="1" indent="-390521"/>
            <a:r>
              <a:rPr lang="en-US" altLang="zh-CN" smtClean="0">
                <a:ea typeface="SimSun" pitchFamily="2" charset="-122"/>
              </a:rPr>
              <a:t>Create PathReinforcement (C#, for Structure only)</a:t>
            </a:r>
          </a:p>
          <a:p>
            <a:pPr marL="767496" lvl="1" indent="-390521">
              <a:spcBef>
                <a:spcPts val="0"/>
              </a:spcBef>
            </a:pPr>
            <a:r>
              <a:rPr lang="en-US" altLang="zh-CN" smtClean="0">
                <a:ea typeface="SimSun" pitchFamily="2" charset="-122"/>
              </a:rPr>
              <a:t>Classes</a:t>
            </a:r>
          </a:p>
          <a:p>
            <a:pPr marL="1262063" lvl="4" indent="-227013"/>
            <a:r>
              <a:rPr lang="en-US" altLang="zh-CN" sz="1600" smtClean="0">
                <a:ea typeface="SimSun" pitchFamily="2" charset="-122"/>
              </a:rPr>
              <a:t>Autodesk.Revit.Elements.PathReinforcement </a:t>
            </a:r>
          </a:p>
          <a:p>
            <a:pPr marL="1262063" lvl="4" indent="-227013"/>
            <a:r>
              <a:rPr lang="en-US" altLang="zh-CN" sz="1600" smtClean="0">
                <a:ea typeface="SimSun" pitchFamily="2" charset="-122"/>
              </a:rPr>
              <a:t>Autodesk.Revit.Symbols.PathReinforcementType</a:t>
            </a:r>
          </a:p>
          <a:p>
            <a:pPr marL="1262063" lvl="4" indent="-227013"/>
            <a:r>
              <a:rPr lang="en-US" altLang="zh-CN" sz="1600" smtClean="0">
                <a:ea typeface="SimSun" pitchFamily="2" charset="-122"/>
              </a:rPr>
              <a:t>Autodesk.Revit.Geometry.Face</a:t>
            </a:r>
          </a:p>
          <a:p>
            <a:pPr marL="1262063" lvl="4" indent="-227013"/>
            <a:r>
              <a:rPr lang="en-US" altLang="zh-CN" sz="1600" smtClean="0">
                <a:ea typeface="SimSun" pitchFamily="2" charset="-122"/>
              </a:rPr>
              <a:t>Autodesk.Revit.Geometry.Edge</a:t>
            </a:r>
          </a:p>
          <a:p>
            <a:pPr marL="1262063" lvl="4" indent="-227013"/>
            <a:r>
              <a:rPr lang="en-US" altLang="zh-CN" sz="1600" smtClean="0">
                <a:ea typeface="SimSun" pitchFamily="2" charset="-122"/>
              </a:rPr>
              <a:t>Autodesk.Revit.Geometry.Solid</a:t>
            </a:r>
          </a:p>
          <a:p>
            <a:pPr marL="1262063" lvl="4" indent="-227013"/>
            <a:r>
              <a:rPr lang="en-US" altLang="zh-CN" sz="1600" smtClean="0">
                <a:ea typeface="SimSun" pitchFamily="2" charset="-122"/>
              </a:rPr>
              <a:t>Autodesk.Revit.Geometry.Element</a:t>
            </a:r>
          </a:p>
          <a:p>
            <a:pPr marL="767496" lvl="1" indent="-390521">
              <a:spcBef>
                <a:spcPts val="0"/>
              </a:spcBef>
            </a:pPr>
            <a:r>
              <a:rPr lang="en-US" altLang="zh-CN" smtClean="0">
                <a:ea typeface="SimSun" pitchFamily="2" charset="-122"/>
              </a:rPr>
              <a:t>Code</a:t>
            </a:r>
          </a:p>
          <a:p>
            <a:pPr marL="1262063" lvl="4" indent="-227013"/>
            <a:r>
              <a:rPr lang="en-US" altLang="zh-CN" sz="1600" smtClean="0">
                <a:ea typeface="SimSun" pitchFamily="2" charset="-122"/>
              </a:rPr>
              <a:t>Options = Autodesk.Revit.Creation.Application.NewGeometryOptions();</a:t>
            </a:r>
          </a:p>
          <a:p>
            <a:pPr marL="1262063" lvl="4" indent="-227013"/>
            <a:r>
              <a:rPr lang="en-US" altLang="zh-CN" sz="1600" smtClean="0">
                <a:ea typeface="SimSun" pitchFamily="2" charset="-122"/>
              </a:rPr>
              <a:t>Geometry.Element geoElem = elem.get_Geometry( options );</a:t>
            </a:r>
          </a:p>
          <a:p>
            <a:pPr marL="1262063" lvl="4" indent="-227013"/>
            <a:r>
              <a:rPr lang="en-US" altLang="zh-CN" sz="1600" smtClean="0">
                <a:ea typeface="SimSun" pitchFamily="2" charset="-122"/>
              </a:rPr>
              <a:t>GeometryObjectArray geobs = geoElem.Objects;</a:t>
            </a:r>
          </a:p>
          <a:p>
            <a:pPr marL="1262063" lvl="4" indent="-227013"/>
            <a:r>
              <a:rPr lang="en-US" altLang="zh-CN" sz="1600" smtClean="0">
                <a:ea typeface="SimSun" pitchFamily="2" charset="-122"/>
              </a:rPr>
              <a:t>PathReinforcementType pathReinforcementType = m_docCreator.NewPathReinforcementType();</a:t>
            </a:r>
          </a:p>
          <a:p>
            <a:pPr marL="1262063" lvl="4" indent="-227013"/>
            <a:r>
              <a:rPr lang="en-US" altLang="zh-CN" sz="1600" smtClean="0">
                <a:ea typeface="SimSun" pitchFamily="2" charset="-122"/>
              </a:rPr>
              <a:t>m_docCreator.NewPathReinforcement( pathReinforcementType, host, CurveArray, bool );</a:t>
            </a:r>
            <a:endParaRPr lang="zh-CN" altLang="en-US" sz="900" smtClean="0">
              <a:ea typeface="SimSun" pitchFamily="2" charset="-122"/>
            </a:endParaRPr>
          </a:p>
        </p:txBody>
      </p:sp>
      <p:pic>
        <p:nvPicPr>
          <p:cNvPr id="6" name="Picture 4"/>
          <p:cNvPicPr>
            <a:picLocks noChangeAspect="1" noChangeArrowheads="1"/>
          </p:cNvPicPr>
          <p:nvPr/>
        </p:nvPicPr>
        <p:blipFill>
          <a:blip r:embed="rId4"/>
          <a:srcRect/>
          <a:stretch>
            <a:fillRect/>
          </a:stretch>
        </p:blipFill>
        <p:spPr bwMode="auto">
          <a:xfrm>
            <a:off x="8010765" y="1311845"/>
            <a:ext cx="4555160" cy="447619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altLang="zh-CN" smtClean="0">
                <a:ea typeface="SimSun" pitchFamily="2" charset="-122"/>
              </a:rPr>
              <a:t>PathReinforcement </a:t>
            </a:r>
          </a:p>
        </p:txBody>
      </p:sp>
      <p:sp>
        <p:nvSpPr>
          <p:cNvPr id="129027" name="Rectangle 3"/>
          <p:cNvSpPr>
            <a:spLocks noGrp="1" noChangeArrowheads="1"/>
          </p:cNvSpPr>
          <p:nvPr>
            <p:ph idx="1"/>
          </p:nvPr>
        </p:nvSpPr>
        <p:spPr/>
        <p:txBody>
          <a:bodyPr/>
          <a:lstStyle/>
          <a:p>
            <a:pPr marL="704292" lvl="1" indent="-541763"/>
            <a:r>
              <a:rPr lang="en-US" altLang="zh-CN" smtClean="0">
                <a:ea typeface="SimSun" pitchFamily="2" charset="-122"/>
              </a:rPr>
              <a:t>Retrieve curves, profile and properties of path reinforcement object (C#)</a:t>
            </a:r>
          </a:p>
          <a:p>
            <a:pPr marL="704292" lvl="1" indent="-541763"/>
            <a:r>
              <a:rPr lang="en-US" altLang="ja-JP" smtClean="0">
                <a:ea typeface="ＭＳ Ｐゴシック" pitchFamily="34" charset="-128"/>
              </a:rPr>
              <a:t>Classes</a:t>
            </a:r>
            <a:endParaRPr lang="en-US" altLang="zh-CN" smtClean="0">
              <a:ea typeface="SimSun" pitchFamily="2" charset="-122"/>
            </a:endParaRPr>
          </a:p>
          <a:p>
            <a:pPr marL="2089201" lvl="4" indent="-487587"/>
            <a:r>
              <a:rPr lang="en-US" altLang="zh-CN" sz="1600" smtClean="0">
                <a:ea typeface="SimSun" pitchFamily="2" charset="-122"/>
              </a:rPr>
              <a:t>Autodesk.Revit.IExternalCommand </a:t>
            </a:r>
          </a:p>
          <a:p>
            <a:pPr marL="2089201" lvl="4" indent="-487587"/>
            <a:r>
              <a:rPr lang="en-US" altLang="zh-CN" sz="1600" smtClean="0">
                <a:ea typeface="SimSun" pitchFamily="2" charset="-122"/>
              </a:rPr>
              <a:t>Autodesk.Revit.Elements.PathReinforcement</a:t>
            </a:r>
          </a:p>
          <a:p>
            <a:pPr marL="2089201" lvl="4" indent="-487587"/>
            <a:r>
              <a:rPr lang="en-US" altLang="zh-CN" sz="1600" smtClean="0">
                <a:ea typeface="SimSun" pitchFamily="2" charset="-122"/>
              </a:rPr>
              <a:t>Autodesk.Revit.Symbols.RebarBarType</a:t>
            </a:r>
          </a:p>
          <a:p>
            <a:pPr marL="2089201" lvl="4" indent="-487587"/>
            <a:r>
              <a:rPr lang="en-US" altLang="zh-CN" sz="1600" smtClean="0">
                <a:ea typeface="SimSun" pitchFamily="2" charset="-122"/>
              </a:rPr>
              <a:t>Autodesk.Revit.Elements.ModelCurve</a:t>
            </a:r>
            <a:endParaRPr lang="zh-CN" altLang="en-US" sz="1600" smtClean="0">
              <a:ea typeface="SimSun" pitchFamily="2" charset="-122"/>
            </a:endParaRPr>
          </a:p>
        </p:txBody>
      </p:sp>
      <p:pic>
        <p:nvPicPr>
          <p:cNvPr id="129029" name="Picture 5"/>
          <p:cNvPicPr>
            <a:picLocks noChangeAspect="1" noChangeArrowheads="1"/>
          </p:cNvPicPr>
          <p:nvPr/>
        </p:nvPicPr>
        <p:blipFill>
          <a:blip r:embed="rId3"/>
          <a:srcRect/>
          <a:stretch>
            <a:fillRect/>
          </a:stretch>
        </p:blipFill>
        <p:spPr bwMode="auto">
          <a:xfrm>
            <a:off x="2221678" y="4014433"/>
            <a:ext cx="6815041" cy="398401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09575" y="363538"/>
            <a:ext cx="11761788" cy="1009649"/>
          </a:xfrm>
        </p:spPr>
        <p:txBody>
          <a:bodyPr/>
          <a:lstStyle/>
          <a:p>
            <a:pPr eaLnBrk="1" hangingPunct="1"/>
            <a:r>
              <a:rPr lang="en-US" altLang="zh-CN" smtClean="0">
                <a:ea typeface="SimSun" pitchFamily="2" charset="-122"/>
              </a:rPr>
              <a:t>ProjectInfo </a:t>
            </a:r>
          </a:p>
        </p:txBody>
      </p:sp>
      <p:sp>
        <p:nvSpPr>
          <p:cNvPr id="130051" name="Rectangle 3"/>
          <p:cNvSpPr>
            <a:spLocks noGrp="1" noChangeArrowheads="1"/>
          </p:cNvSpPr>
          <p:nvPr>
            <p:ph idx="1"/>
          </p:nvPr>
        </p:nvSpPr>
        <p:spPr>
          <a:xfrm>
            <a:off x="443640" y="1531179"/>
            <a:ext cx="11866348" cy="4078790"/>
          </a:xfrm>
        </p:spPr>
        <p:txBody>
          <a:bodyPr/>
          <a:lstStyle/>
          <a:p>
            <a:pPr marL="650116" indent="-650116">
              <a:lnSpc>
                <a:spcPct val="90000"/>
              </a:lnSpc>
            </a:pPr>
            <a:r>
              <a:rPr lang="en-US" altLang="zh-CN" sz="2400" smtClean="0">
                <a:ea typeface="SimSun" pitchFamily="2" charset="-122"/>
              </a:rPr>
              <a:t>Demonstrate how to get and set the current project information (C#)</a:t>
            </a:r>
          </a:p>
          <a:p>
            <a:pPr marL="704292" lvl="1" indent="-541763">
              <a:lnSpc>
                <a:spcPct val="90000"/>
              </a:lnSpc>
            </a:pPr>
            <a:r>
              <a:rPr lang="en-US" altLang="ja-JP" smtClean="0">
                <a:ea typeface="ＭＳ Ｐゴシック" pitchFamily="34" charset="-128"/>
              </a:rPr>
              <a:t>Classes</a:t>
            </a:r>
            <a:endParaRPr lang="en-US" altLang="zh-CN" smtClean="0">
              <a:ea typeface="SimSun" pitchFamily="2" charset="-122"/>
            </a:endParaRPr>
          </a:p>
          <a:p>
            <a:pPr marL="2089201" lvl="4" indent="-487587">
              <a:lnSpc>
                <a:spcPct val="90000"/>
              </a:lnSpc>
            </a:pPr>
            <a:r>
              <a:rPr lang="en-US" altLang="zh-CN" sz="1600" smtClean="0">
                <a:ea typeface="SimSun" pitchFamily="2" charset="-122"/>
              </a:rPr>
              <a:t>Autodesk.Revit.Document</a:t>
            </a:r>
          </a:p>
          <a:p>
            <a:pPr marL="2089201" lvl="4" indent="-487587">
              <a:lnSpc>
                <a:spcPct val="90000"/>
              </a:lnSpc>
            </a:pPr>
            <a:r>
              <a:rPr lang="en-US" altLang="zh-CN" sz="1600" smtClean="0">
                <a:ea typeface="SimSun" pitchFamily="2" charset="-122"/>
              </a:rPr>
              <a:t>Autodesk.Revit.Elements.ProjectInfo</a:t>
            </a:r>
          </a:p>
          <a:p>
            <a:pPr marL="2089201" lvl="4" indent="-487587">
              <a:lnSpc>
                <a:spcPct val="90000"/>
              </a:lnSpc>
            </a:pPr>
            <a:r>
              <a:rPr lang="en-US" altLang="zh-CN" sz="1600" smtClean="0">
                <a:ea typeface="SimSun" pitchFamily="2" charset="-122"/>
              </a:rPr>
              <a:t>Autodesk.Revit.Elements.gbXMLParamElem</a:t>
            </a:r>
          </a:p>
          <a:p>
            <a:pPr marL="2089201" lvl="4" indent="-487587">
              <a:lnSpc>
                <a:spcPct val="90000"/>
              </a:lnSpc>
            </a:pPr>
            <a:r>
              <a:rPr lang="en-US" altLang="zh-CN" sz="1600" smtClean="0">
                <a:ea typeface="SimSun" pitchFamily="2" charset="-122"/>
              </a:rPr>
              <a:t>Autodesk.Revit.Parameters.BuildInParameter</a:t>
            </a:r>
          </a:p>
          <a:p>
            <a:pPr marL="2089201" lvl="4" indent="-487587">
              <a:lnSpc>
                <a:spcPct val="90000"/>
              </a:lnSpc>
            </a:pPr>
            <a:r>
              <a:rPr lang="en-US" altLang="zh-CN" sz="1600" smtClean="0">
                <a:ea typeface="SimSun" pitchFamily="2" charset="-122"/>
              </a:rPr>
              <a:t>Autodesk.Revit.Parameters.BuildingType</a:t>
            </a:r>
          </a:p>
          <a:p>
            <a:pPr marL="704292" lvl="1" indent="-541763">
              <a:lnSpc>
                <a:spcPct val="90000"/>
              </a:lnSpc>
            </a:pPr>
            <a:r>
              <a:rPr lang="en-US" altLang="zh-CN" smtClean="0">
                <a:ea typeface="ＭＳ Ｐゴシック" pitchFamily="34" charset="-128"/>
              </a:rPr>
              <a:t>Properties</a:t>
            </a:r>
          </a:p>
          <a:p>
            <a:pPr marL="2089201" lvl="4" indent="-487587">
              <a:lnSpc>
                <a:spcPct val="90000"/>
              </a:lnSpc>
            </a:pPr>
            <a:r>
              <a:rPr lang="en-US" altLang="zh-CN" sz="1600" smtClean="0">
                <a:ea typeface="SimSun" pitchFamily="2" charset="-122"/>
              </a:rPr>
              <a:t>Document.ProjectInformation</a:t>
            </a:r>
          </a:p>
          <a:p>
            <a:pPr marL="2089201" lvl="4" indent="-487587">
              <a:lnSpc>
                <a:spcPct val="90000"/>
              </a:lnSpc>
            </a:pPr>
            <a:r>
              <a:rPr lang="en-US" altLang="zh-CN" sz="1600" smtClean="0">
                <a:ea typeface="SimSun" pitchFamily="2" charset="-122"/>
              </a:rPr>
              <a:t>ProjectInfo.gbXMLSettings</a:t>
            </a:r>
          </a:p>
        </p:txBody>
      </p:sp>
      <p:pic>
        <p:nvPicPr>
          <p:cNvPr id="130053" name="Picture 6"/>
          <p:cNvPicPr>
            <a:picLocks noChangeAspect="1" noChangeArrowheads="1"/>
          </p:cNvPicPr>
          <p:nvPr/>
        </p:nvPicPr>
        <p:blipFill>
          <a:blip r:embed="rId3"/>
          <a:srcRect/>
          <a:stretch>
            <a:fillRect/>
          </a:stretch>
        </p:blipFill>
        <p:spPr bwMode="auto">
          <a:xfrm>
            <a:off x="7225094" y="3868902"/>
            <a:ext cx="3758777" cy="451025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78416" cy="1823296"/>
          </a:xfrm>
        </p:spPr>
        <p:txBody>
          <a:bodyPr/>
          <a:lstStyle/>
          <a:p>
            <a:pPr eaLnBrk="1" hangingPunct="1"/>
            <a:r>
              <a:rPr lang="en-GB" smtClean="0"/>
              <a:t>Managing Samples</a:t>
            </a:r>
          </a:p>
        </p:txBody>
      </p:sp>
      <p:sp>
        <p:nvSpPr>
          <p:cNvPr id="106499" name="Rectangle 3"/>
          <p:cNvSpPr>
            <a:spLocks noGrp="1" noChangeArrowheads="1"/>
          </p:cNvSpPr>
          <p:nvPr>
            <p:ph type="subTitle" sz="quarter" idx="1"/>
          </p:nvPr>
        </p:nvSpPr>
        <p:spPr>
          <a:xfrm>
            <a:off x="454039" y="6396109"/>
            <a:ext cx="7026363" cy="1005589"/>
          </a:xfrm>
        </p:spPr>
        <p:txBody>
          <a:bodyPr/>
          <a:lstStyle/>
          <a:p>
            <a:pPr eaLnBrk="1" hangingPunct="1">
              <a:buFontTx/>
              <a:buNone/>
            </a:pPr>
            <a:r>
              <a:rPr lang="en-US" smtClean="0"/>
              <a:t>Resources, Utilities and Tools</a:t>
            </a:r>
            <a:endParaRPr lang="en-GB" smtClean="0"/>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ProjectUnit </a:t>
            </a:r>
          </a:p>
        </p:txBody>
      </p:sp>
      <p:sp>
        <p:nvSpPr>
          <p:cNvPr id="131075" name="Rectangle 3"/>
          <p:cNvSpPr>
            <a:spLocks noGrp="1" noChangeArrowheads="1"/>
          </p:cNvSpPr>
          <p:nvPr>
            <p:ph idx="1"/>
          </p:nvPr>
        </p:nvSpPr>
        <p:spPr>
          <a:xfrm>
            <a:off x="443640" y="1531179"/>
            <a:ext cx="11866348" cy="4091146"/>
          </a:xfrm>
        </p:spPr>
        <p:txBody>
          <a:bodyPr/>
          <a:lstStyle/>
          <a:p>
            <a:pPr marL="704292" lvl="1" indent="-541763"/>
            <a:r>
              <a:rPr lang="en-US" altLang="zh-CN" smtClean="0">
                <a:ea typeface="SimSun" pitchFamily="2" charset="-122"/>
              </a:rPr>
              <a:t>C#</a:t>
            </a:r>
          </a:p>
          <a:p>
            <a:pPr marL="704292" lvl="1" indent="-541763"/>
            <a:r>
              <a:rPr lang="en-US" altLang="zh-CN" smtClean="0">
                <a:ea typeface="SimSun" pitchFamily="2" charset="-122"/>
              </a:rPr>
              <a:t>List project units and format information</a:t>
            </a:r>
          </a:p>
          <a:p>
            <a:pPr marL="704292" lvl="1" indent="-541763"/>
            <a:r>
              <a:rPr lang="en-US" altLang="zh-CN" smtClean="0">
                <a:ea typeface="SimSun" pitchFamily="2" charset="-122"/>
              </a:rPr>
              <a:t>Set decimal separator and slope type</a:t>
            </a:r>
          </a:p>
          <a:p>
            <a:pPr marL="704292" lvl="1" indent="-541763"/>
            <a:r>
              <a:rPr lang="en-US" altLang="ja-JP" smtClean="0">
                <a:ea typeface="ＭＳ Ｐゴシック" pitchFamily="34" charset="-128"/>
              </a:rPr>
              <a:t>Classes</a:t>
            </a:r>
          </a:p>
          <a:p>
            <a:pPr marL="2089201" lvl="4" indent="-487587"/>
            <a:r>
              <a:rPr lang="en-US" altLang="ja-JP" sz="1600" smtClean="0">
                <a:ea typeface="ＭＳ Ｐゴシック" pitchFamily="34" charset="-128"/>
              </a:rPr>
              <a:t>Autodesk.Revit.IExternalCommand </a:t>
            </a:r>
            <a:endParaRPr lang="en-US" altLang="zh-CN" sz="1600" smtClean="0">
              <a:ea typeface="SimSun" pitchFamily="2" charset="-122"/>
            </a:endParaRPr>
          </a:p>
          <a:p>
            <a:pPr marL="2089201" lvl="4" indent="-487587"/>
            <a:r>
              <a:rPr lang="en-US" altLang="zh-CN" sz="1600" smtClean="0">
                <a:ea typeface="SimSun" pitchFamily="2" charset="-122"/>
              </a:rPr>
              <a:t>Autodesk.Revit.Elements.ProjectUnit</a:t>
            </a:r>
          </a:p>
          <a:p>
            <a:pPr marL="2089201" lvl="4" indent="-487587"/>
            <a:r>
              <a:rPr lang="en-US" altLang="zh-CN" sz="1600" smtClean="0">
                <a:ea typeface="SimSun" pitchFamily="2" charset="-122"/>
              </a:rPr>
              <a:t>Autodesk.Revit.FormatOptions</a:t>
            </a:r>
          </a:p>
        </p:txBody>
      </p:sp>
      <p:pic>
        <p:nvPicPr>
          <p:cNvPr id="131077" name="Picture 6"/>
          <p:cNvPicPr>
            <a:picLocks noChangeAspect="1" noChangeArrowheads="1"/>
          </p:cNvPicPr>
          <p:nvPr/>
        </p:nvPicPr>
        <p:blipFill>
          <a:blip r:embed="rId3"/>
          <a:srcRect/>
          <a:stretch>
            <a:fillRect/>
          </a:stretch>
        </p:blipFill>
        <p:spPr bwMode="auto">
          <a:xfrm>
            <a:off x="7606959" y="2631661"/>
            <a:ext cx="4425147" cy="516070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RDBLink</a:t>
            </a:r>
          </a:p>
        </p:txBody>
      </p:sp>
      <p:sp>
        <p:nvSpPr>
          <p:cNvPr id="131075" name="Rectangle 3"/>
          <p:cNvSpPr>
            <a:spLocks noGrp="1" noChangeArrowheads="1"/>
          </p:cNvSpPr>
          <p:nvPr>
            <p:ph idx="1"/>
          </p:nvPr>
        </p:nvSpPr>
        <p:spPr>
          <a:xfrm>
            <a:off x="454036" y="1689425"/>
            <a:ext cx="11581278" cy="2674078"/>
          </a:xfrm>
        </p:spPr>
        <p:txBody>
          <a:bodyPr/>
          <a:lstStyle/>
          <a:p>
            <a:pPr marL="704292" lvl="1" indent="-541763"/>
            <a:r>
              <a:rPr lang="en-US" altLang="zh-CN" smtClean="0">
                <a:ea typeface="SimSun" pitchFamily="2" charset="-122"/>
              </a:rPr>
              <a:t>C#</a:t>
            </a:r>
          </a:p>
          <a:p>
            <a:pPr marL="704292" lvl="1" indent="-541763"/>
            <a:r>
              <a:rPr lang="en-US" altLang="zh-CN" smtClean="0">
                <a:ea typeface="SimSun" pitchFamily="2" charset="-122"/>
              </a:rPr>
              <a:t>Export and import Revit data to/from ODBC database</a:t>
            </a:r>
          </a:p>
          <a:p>
            <a:pPr marL="704292" lvl="1" indent="-541763"/>
            <a:r>
              <a:rPr lang="en-US" altLang="zh-CN" smtClean="0">
                <a:ea typeface="SimSun" pitchFamily="2" charset="-122"/>
              </a:rPr>
              <a:t>Modify or create Revit elements</a:t>
            </a:r>
          </a:p>
          <a:p>
            <a:pPr marL="704292" lvl="1" indent="-541763"/>
            <a:r>
              <a:rPr lang="en-US" altLang="zh-CN" smtClean="0">
                <a:ea typeface="SimSun" pitchFamily="2" charset="-122"/>
              </a:rPr>
              <a:t>Extensive documentation in ReadMe_RDBLink.rtf</a:t>
            </a:r>
          </a:p>
        </p:txBody>
      </p:sp>
      <p:sp>
        <p:nvSpPr>
          <p:cNvPr id="2050" name="Rectangle 2"/>
          <p:cNvSpPr>
            <a:spLocks noChangeArrowheads="1"/>
          </p:cNvSpPr>
          <p:nvPr/>
        </p:nvSpPr>
        <p:spPr bwMode="auto">
          <a:xfrm>
            <a:off x="0" y="3"/>
            <a:ext cx="262808" cy="531403"/>
          </a:xfrm>
          <a:prstGeom prst="rect">
            <a:avLst/>
          </a:prstGeom>
          <a:noFill/>
          <a:ln w="9525">
            <a:noFill/>
            <a:miter lim="800000"/>
            <a:headEnd/>
            <a:tailEnd/>
          </a:ln>
          <a:effectLst/>
        </p:spPr>
        <p:txBody>
          <a:bodyPr vert="horz" wrap="none" lIns="130022" tIns="65012" rIns="130022" bIns="65012" numCol="1" anchor="ctr" anchorCtr="0" compatLnSpc="1">
            <a:prstTxWarp prst="textNoShape">
              <a:avLst/>
            </a:prstTxWarp>
            <a:spAutoFit/>
          </a:bodyPr>
          <a:lstStyle/>
          <a:p>
            <a:endParaRPr lang="en-GB"/>
          </a:p>
        </p:txBody>
      </p:sp>
      <p:graphicFrame>
        <p:nvGraphicFramePr>
          <p:cNvPr id="2049" name="Object 1"/>
          <p:cNvGraphicFramePr>
            <a:graphicFrameLocks noChangeAspect="1"/>
          </p:cNvGraphicFramePr>
          <p:nvPr/>
        </p:nvGraphicFramePr>
        <p:xfrm>
          <a:off x="1122664" y="4327880"/>
          <a:ext cx="10912650" cy="3204830"/>
        </p:xfrm>
        <a:graphic>
          <a:graphicData uri="http://schemas.openxmlformats.org/presentationml/2006/ole">
            <p:oleObj spid="_x0000_s1026" r:id="rId4" imgW="7672959" imgH="2255114" progId="">
              <p:embed/>
            </p:oleObj>
          </a:graphicData>
        </a:graphic>
      </p:graphicFrame>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RoomSchedule</a:t>
            </a:r>
          </a:p>
        </p:txBody>
      </p:sp>
      <p:sp>
        <p:nvSpPr>
          <p:cNvPr id="131075" name="Rectangle 3"/>
          <p:cNvSpPr>
            <a:spLocks noGrp="1" noChangeArrowheads="1"/>
          </p:cNvSpPr>
          <p:nvPr>
            <p:ph idx="1"/>
          </p:nvPr>
        </p:nvSpPr>
        <p:spPr/>
        <p:txBody>
          <a:bodyPr/>
          <a:lstStyle/>
          <a:p>
            <a:pPr marL="704292" lvl="1" indent="-541763"/>
            <a:r>
              <a:rPr lang="en-US" altLang="zh-CN" smtClean="0">
                <a:ea typeface="SimSun" pitchFamily="2" charset="-122"/>
              </a:rPr>
              <a:t>C#</a:t>
            </a:r>
          </a:p>
          <a:p>
            <a:pPr marL="704292" lvl="1" indent="-541763"/>
            <a:r>
              <a:rPr lang="en-US" smtClean="0"/>
              <a:t>Retrieve spread sheet data</a:t>
            </a:r>
          </a:p>
          <a:p>
            <a:pPr marL="704292" lvl="1" indent="-541763"/>
            <a:r>
              <a:rPr lang="en-US" smtClean="0"/>
              <a:t>Create rooms without placing them </a:t>
            </a:r>
          </a:p>
          <a:p>
            <a:pPr marL="704292" lvl="1" indent="-541763"/>
            <a:r>
              <a:rPr lang="en-US" smtClean="0"/>
              <a:t>Update spreadsheet data with room data</a:t>
            </a:r>
          </a:p>
          <a:p>
            <a:pPr marL="704292" lvl="1" indent="-541763"/>
            <a:r>
              <a:rPr lang="en-US" smtClean="0"/>
              <a:t>Uses OleDb.OleDbConnection and OleDb.OleDbCommand to synchronize spreadsheet based room schedule with Revit rooms</a:t>
            </a:r>
          </a:p>
          <a:p>
            <a:pPr marL="704292" lvl="1" indent="-541763"/>
            <a:r>
              <a:rPr lang="en-US" smtClean="0"/>
              <a:t>Implements two commands: import room schedule from spreadsheet and update room area fields in spreadsheet by using data from Revit</a:t>
            </a:r>
            <a:endParaRPr lang="en-GB" smtClean="0"/>
          </a:p>
          <a:p>
            <a:pPr marL="704292" lvl="1" indent="-541763"/>
            <a:r>
              <a:rPr lang="en-US" altLang="ja-JP" smtClean="0">
                <a:ea typeface="ＭＳ Ｐゴシック" pitchFamily="34" charset="-128"/>
              </a:rPr>
              <a:t>Classes</a:t>
            </a:r>
          </a:p>
          <a:p>
            <a:pPr lvl="2"/>
            <a:r>
              <a:rPr lang="en-US" smtClean="0"/>
              <a:t>Room, Level, Phase, Category, BuiltInParameter, Definition, DefinitionGroup, InstanceBinding, DocumentSaveEventHandler, DocumentSaveAsEventHandler, DocumentCloseEventHandler</a:t>
            </a:r>
            <a:endParaRPr lang="en-GB" smtClean="0"/>
          </a:p>
          <a:p>
            <a:pPr lvl="2"/>
            <a:r>
              <a:rPr lang="en-US" smtClean="0"/>
              <a:t>System.Data.OleDb.OleDbConnection, OleDbCommand, DataTable</a:t>
            </a:r>
            <a:endParaRPr lang="en-GB"/>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8787" y="363538"/>
            <a:ext cx="11761788" cy="933449"/>
          </a:xfrm>
        </p:spPr>
        <p:txBody>
          <a:bodyPr/>
          <a:lstStyle/>
          <a:p>
            <a:pPr eaLnBrk="1" hangingPunct="1"/>
            <a:r>
              <a:rPr lang="en-GB" smtClean="0"/>
              <a:t>ShaftHolePuncher</a:t>
            </a:r>
          </a:p>
        </p:txBody>
      </p:sp>
      <p:sp>
        <p:nvSpPr>
          <p:cNvPr id="132099" name="Rectangle 3"/>
          <p:cNvSpPr>
            <a:spLocks noGrp="1" noChangeArrowheads="1"/>
          </p:cNvSpPr>
          <p:nvPr>
            <p:ph idx="1"/>
          </p:nvPr>
        </p:nvSpPr>
        <p:spPr>
          <a:xfrm>
            <a:off x="443640" y="1531179"/>
            <a:ext cx="11866348" cy="1965784"/>
          </a:xfrm>
        </p:spPr>
        <p:txBody>
          <a:bodyPr/>
          <a:lstStyle/>
          <a:p>
            <a:pPr eaLnBrk="1" hangingPunct="1">
              <a:buFontTx/>
              <a:buNone/>
            </a:pPr>
            <a:r>
              <a:rPr lang="en-US" altLang="zh-CN" smtClean="0">
                <a:ea typeface="SimSun" pitchFamily="2" charset="-122"/>
              </a:rPr>
              <a:t>Create shaft opening on a wall, floor or beam</a:t>
            </a:r>
          </a:p>
          <a:p>
            <a:pPr lvl="4">
              <a:buFont typeface="Wingdings" pitchFamily="2" charset="2"/>
              <a:buNone/>
            </a:pPr>
            <a:r>
              <a:rPr lang="en-US" altLang="zh-CN" smtClean="0">
                <a:ea typeface="SimSun" pitchFamily="2" charset="-122"/>
              </a:rPr>
              <a:t>NewOpening(</a:t>
            </a:r>
            <a:r>
              <a:rPr lang="en-GB" altLang="zh-CN" smtClean="0">
                <a:ea typeface="SimSun" pitchFamily="2" charset="-122"/>
              </a:rPr>
              <a:t>)</a:t>
            </a:r>
            <a:endParaRPr lang="en-US" altLang="zh-CN" smtClean="0">
              <a:ea typeface="SimSun" pitchFamily="2" charset="-122"/>
            </a:endParaRPr>
          </a:p>
        </p:txBody>
      </p:sp>
      <p:pic>
        <p:nvPicPr>
          <p:cNvPr id="132100" name="Picture 4" descr="ShaftHolePuncher-02"/>
          <p:cNvPicPr>
            <a:picLocks noChangeAspect="1" noChangeArrowheads="1"/>
          </p:cNvPicPr>
          <p:nvPr/>
        </p:nvPicPr>
        <p:blipFill>
          <a:blip r:embed="rId3"/>
          <a:srcRect/>
          <a:stretch>
            <a:fillRect/>
          </a:stretch>
        </p:blipFill>
        <p:spPr bwMode="auto">
          <a:xfrm>
            <a:off x="7446940" y="2949005"/>
            <a:ext cx="3835579" cy="5284920"/>
          </a:xfrm>
          <a:prstGeom prst="rect">
            <a:avLst/>
          </a:prstGeom>
          <a:noFill/>
          <a:ln w="9525">
            <a:noFill/>
            <a:miter lim="800000"/>
            <a:headEnd/>
            <a:tailEnd/>
          </a:ln>
        </p:spPr>
      </p:pic>
      <p:pic>
        <p:nvPicPr>
          <p:cNvPr id="132101" name="Picture 5" descr="ShaftHolePuncher-01"/>
          <p:cNvPicPr>
            <a:picLocks noChangeAspect="1" noChangeArrowheads="1"/>
          </p:cNvPicPr>
          <p:nvPr/>
        </p:nvPicPr>
        <p:blipFill>
          <a:blip r:embed="rId4"/>
          <a:srcRect/>
          <a:stretch>
            <a:fillRect/>
          </a:stretch>
        </p:blipFill>
        <p:spPr bwMode="auto">
          <a:xfrm>
            <a:off x="1078554" y="2941924"/>
            <a:ext cx="5161542" cy="492129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a:srcRect/>
          <a:stretch>
            <a:fillRect/>
          </a:stretch>
        </p:blipFill>
        <p:spPr bwMode="auto">
          <a:xfrm>
            <a:off x="8904437" y="2165204"/>
            <a:ext cx="3803326" cy="4904762"/>
          </a:xfrm>
          <a:prstGeom prst="rect">
            <a:avLst/>
          </a:prstGeom>
          <a:noFill/>
          <a:ln w="9525">
            <a:noFill/>
            <a:miter lim="800000"/>
            <a:headEnd/>
            <a:tailEnd/>
          </a:ln>
        </p:spPr>
      </p:pic>
      <p:sp>
        <p:nvSpPr>
          <p:cNvPr id="133125" name="AutoShape 5"/>
          <p:cNvSpPr>
            <a:spLocks noChangeArrowheads="1"/>
          </p:cNvSpPr>
          <p:nvPr/>
        </p:nvSpPr>
        <p:spPr bwMode="auto">
          <a:xfrm>
            <a:off x="714375" y="4250859"/>
            <a:ext cx="8914666" cy="3980328"/>
          </a:xfrm>
          <a:prstGeom prst="roundRect">
            <a:avLst>
              <a:gd name="adj" fmla="val 16667"/>
            </a:avLst>
          </a:prstGeom>
          <a:solidFill>
            <a:schemeClr val="bg1">
              <a:lumMod val="85000"/>
            </a:schemeClr>
          </a:solidFill>
          <a:ln w="9525" algn="ctr">
            <a:solidFill>
              <a:schemeClr val="bg2"/>
            </a:solidFill>
            <a:round/>
            <a:headEnd/>
            <a:tailEnd/>
          </a:ln>
        </p:spPr>
        <p:txBody>
          <a:bodyPr wrap="none" lIns="0" tIns="0" rIns="0" bIns="0" anchor="ctr"/>
          <a:lstStyle/>
          <a:p>
            <a:endParaRPr lang="en-GB"/>
          </a:p>
        </p:txBody>
      </p:sp>
      <p:sp>
        <p:nvSpPr>
          <p:cNvPr id="133122"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SpotDimension </a:t>
            </a:r>
          </a:p>
        </p:txBody>
      </p:sp>
      <p:sp>
        <p:nvSpPr>
          <p:cNvPr id="133123" name="Rectangle 3"/>
          <p:cNvSpPr>
            <a:spLocks noGrp="1" noChangeArrowheads="1"/>
          </p:cNvSpPr>
          <p:nvPr>
            <p:ph idx="1"/>
          </p:nvPr>
        </p:nvSpPr>
        <p:spPr>
          <a:xfrm>
            <a:off x="416260" y="1568595"/>
            <a:ext cx="12301861" cy="6281592"/>
          </a:xfrm>
        </p:spPr>
        <p:txBody>
          <a:bodyPr/>
          <a:lstStyle/>
          <a:p>
            <a:pPr marL="704292" lvl="1" indent="-541763">
              <a:lnSpc>
                <a:spcPct val="80000"/>
              </a:lnSpc>
            </a:pPr>
            <a:r>
              <a:rPr lang="en-US" altLang="zh-CN" sz="3200" smtClean="0">
                <a:ea typeface="SimSun" pitchFamily="2" charset="-122"/>
              </a:rPr>
              <a:t>Retrieve all spot dimensions and properties in all views (C#)</a:t>
            </a:r>
          </a:p>
          <a:p>
            <a:pPr marL="704292" lvl="1" indent="-541763">
              <a:lnSpc>
                <a:spcPct val="80000"/>
              </a:lnSpc>
            </a:pPr>
            <a:r>
              <a:rPr lang="en-US" altLang="ja-JP" sz="3200" smtClean="0">
                <a:ea typeface="ＭＳ Ｐゴシック" pitchFamily="34" charset="-128"/>
              </a:rPr>
              <a:t>Classes</a:t>
            </a:r>
            <a:endParaRPr lang="en-US" altLang="zh-CN" sz="3200" smtClean="0">
              <a:latin typeface="Courier New" pitchFamily="49" charset="0"/>
              <a:ea typeface="SimSun" pitchFamily="2" charset="-122"/>
            </a:endParaRP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Autodesk.Revit.IExternalCommand</a:t>
            </a: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Autodesk.Revit.Elements.SpotDimension</a:t>
            </a: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Autodesk.Revit.Parameter</a:t>
            </a:r>
          </a:p>
          <a:p>
            <a:pPr marL="1435100" lvl="4" indent="-487363">
              <a:lnSpc>
                <a:spcPct val="80000"/>
              </a:lnSpc>
              <a:spcBef>
                <a:spcPts val="15000"/>
              </a:spcBef>
            </a:pPr>
            <a:r>
              <a:rPr lang="en-US" altLang="zh-CN" sz="1600" noProof="1" smtClean="0">
                <a:latin typeface="Courier New" pitchFamily="49" charset="0"/>
                <a:cs typeface="Courier New" pitchFamily="49" charset="0"/>
              </a:rPr>
              <a:t>while (elementIterator.MoveNext())</a:t>
            </a:r>
          </a:p>
          <a:p>
            <a:pPr marL="1435100" lvl="4" indent="-487363">
              <a:lnSpc>
                <a:spcPct val="80000"/>
              </a:lnSpc>
            </a:pPr>
            <a:r>
              <a:rPr lang="en-US" altLang="zh-CN" sz="1600" noProof="1" smtClean="0">
                <a:latin typeface="Courier New" pitchFamily="49" charset="0"/>
                <a:cs typeface="Courier New" pitchFamily="49" charset="0"/>
              </a:rPr>
              <a:t>{</a:t>
            </a:r>
          </a:p>
          <a:p>
            <a:pPr marL="1435100" lvl="4" indent="-487363">
              <a:lnSpc>
                <a:spcPct val="80000"/>
              </a:lnSpc>
            </a:pPr>
            <a:r>
              <a:rPr lang="en-US" altLang="zh-CN" sz="1600" noProof="1" smtClean="0">
                <a:latin typeface="Courier New" pitchFamily="49" charset="0"/>
                <a:cs typeface="Courier New" pitchFamily="49" charset="0"/>
              </a:rPr>
              <a:t>  object obj = elementIterator.Current;</a:t>
            </a:r>
          </a:p>
          <a:p>
            <a:pPr marL="1435100" lvl="4" indent="-487363">
              <a:lnSpc>
                <a:spcPct val="80000"/>
              </a:lnSpc>
            </a:pPr>
            <a:r>
              <a:rPr lang="en-US" altLang="zh-CN" sz="1600" noProof="1" smtClean="0">
                <a:solidFill>
                  <a:srgbClr val="00B050"/>
                </a:solidFill>
                <a:latin typeface="Courier New" pitchFamily="49" charset="0"/>
                <a:cs typeface="Courier New" pitchFamily="49" charset="0"/>
              </a:rPr>
              <a:t>  //find all the SpotDimensions and views</a:t>
            </a:r>
          </a:p>
          <a:p>
            <a:pPr marL="1435100" lvl="4" indent="-487363">
              <a:lnSpc>
                <a:spcPct val="80000"/>
              </a:lnSpc>
            </a:pPr>
            <a:r>
              <a:rPr lang="en-US" altLang="zh-CN" sz="1600" noProof="1" smtClean="0">
                <a:solidFill>
                  <a:srgbClr val="C00000"/>
                </a:solidFill>
                <a:latin typeface="Courier New" pitchFamily="49" charset="0"/>
                <a:cs typeface="Courier New" pitchFamily="49" charset="0"/>
              </a:rPr>
              <a:t>  SpotDimension tmpSpotDimension = obj as SpotDimension;</a:t>
            </a:r>
          </a:p>
          <a:p>
            <a:pPr marL="1435100" lvl="4" indent="-487363">
              <a:lnSpc>
                <a:spcPct val="80000"/>
              </a:lnSpc>
            </a:pPr>
            <a:r>
              <a:rPr lang="en-US" altLang="zh-CN" sz="1600" noProof="1" smtClean="0">
                <a:solidFill>
                  <a:srgbClr val="C00000"/>
                </a:solidFill>
                <a:latin typeface="Courier New" pitchFamily="49" charset="0"/>
                <a:cs typeface="Courier New" pitchFamily="49" charset="0"/>
              </a:rPr>
              <a:t>  if (null != tmpSpotDimension)</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m_spotDimensions.Add(tmpSpotDimension);</a:t>
            </a:r>
          </a:p>
          <a:p>
            <a:pPr marL="1435100" lvl="4" indent="-487363">
              <a:lnSpc>
                <a:spcPct val="80000"/>
              </a:lnSpc>
            </a:pPr>
            <a:r>
              <a:rPr lang="en-US" altLang="zh-CN" sz="1600" noProof="1" smtClean="0">
                <a:latin typeface="Courier New" pitchFamily="49" charset="0"/>
                <a:cs typeface="Courier New" pitchFamily="49" charset="0"/>
              </a:rPr>
              <a:t>    if (m_views.Contains(tmpSpotDimension.View.ViewName) == false)</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m_views.Add(tmpSpotDimension.View.ViewName);</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a:t>
            </a:r>
            <a:endParaRPr lang="en-US" altLang="zh-CN" sz="1600" smtClean="0">
              <a:latin typeface="Courier New" pitchFamily="49" charset="0"/>
              <a:ea typeface="SimSun" pitchFamily="2" charset="-122"/>
              <a:cs typeface="Courier New" pitchFamily="49"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593725" y="363538"/>
            <a:ext cx="11761788" cy="1085849"/>
          </a:xfrm>
        </p:spPr>
        <p:txBody>
          <a:bodyPr/>
          <a:lstStyle/>
          <a:p>
            <a:pPr eaLnBrk="1" hangingPunct="1"/>
            <a:r>
              <a:rPr lang="en-US" altLang="zh-CN" smtClean="0">
                <a:ea typeface="SimSun" pitchFamily="2" charset="-122"/>
              </a:rPr>
              <a:t>TagBeam</a:t>
            </a:r>
          </a:p>
        </p:txBody>
      </p:sp>
      <p:sp>
        <p:nvSpPr>
          <p:cNvPr id="135172" name="Rectangle 4"/>
          <p:cNvSpPr>
            <a:spLocks noGrp="1" noChangeArrowheads="1"/>
          </p:cNvSpPr>
          <p:nvPr>
            <p:ph idx="1"/>
          </p:nvPr>
        </p:nvSpPr>
        <p:spPr>
          <a:xfrm>
            <a:off x="443640" y="1531179"/>
            <a:ext cx="11866348" cy="4449492"/>
          </a:xfrm>
        </p:spPr>
        <p:txBody>
          <a:bodyPr/>
          <a:lstStyle/>
          <a:p>
            <a:pPr marL="767496" lvl="1" indent="-390521">
              <a:lnSpc>
                <a:spcPct val="80000"/>
              </a:lnSpc>
            </a:pPr>
            <a:r>
              <a:rPr lang="en-US" altLang="zh-CN" smtClean="0">
                <a:ea typeface="SimSun" pitchFamily="2" charset="-122"/>
              </a:rPr>
              <a:t>Create tags at the start and end of selected beams (C#)</a:t>
            </a:r>
          </a:p>
          <a:p>
            <a:pPr marL="767496" lvl="1" indent="-390521">
              <a:lnSpc>
                <a:spcPct val="80000"/>
              </a:lnSpc>
            </a:pPr>
            <a:r>
              <a:rPr lang="en-US" altLang="zh-CN" smtClean="0">
                <a:ea typeface="SimSun" pitchFamily="2" charset="-122"/>
              </a:rPr>
              <a:t>Classes</a:t>
            </a:r>
          </a:p>
          <a:p>
            <a:pPr marL="2251730" lvl="4">
              <a:lnSpc>
                <a:spcPct val="80000"/>
              </a:lnSpc>
            </a:pPr>
            <a:r>
              <a:rPr lang="en-US" altLang="zh-CN" sz="1600" smtClean="0">
                <a:ea typeface="SimSun" pitchFamily="2" charset="-122"/>
              </a:rPr>
              <a:t>Autodesk.Revit.IExternalCommand</a:t>
            </a:r>
          </a:p>
          <a:p>
            <a:pPr marL="2251730" lvl="4">
              <a:lnSpc>
                <a:spcPct val="80000"/>
              </a:lnSpc>
            </a:pPr>
            <a:r>
              <a:rPr lang="en-US" altLang="zh-CN" sz="1600" smtClean="0">
                <a:ea typeface="SimSun" pitchFamily="2" charset="-122"/>
              </a:rPr>
              <a:t>Autodesk.Revit.Elements.FamilyInstance</a:t>
            </a:r>
          </a:p>
          <a:p>
            <a:pPr marL="2251730" lvl="4">
              <a:lnSpc>
                <a:spcPct val="80000"/>
              </a:lnSpc>
            </a:pPr>
            <a:r>
              <a:rPr lang="en-US" altLang="zh-CN" sz="1600" smtClean="0">
                <a:ea typeface="SimSun" pitchFamily="2" charset="-122"/>
              </a:rPr>
              <a:t>Autodesk.Revit.LocationCurve</a:t>
            </a:r>
          </a:p>
          <a:p>
            <a:pPr marL="2251730" lvl="4">
              <a:lnSpc>
                <a:spcPct val="80000"/>
              </a:lnSpc>
            </a:pPr>
            <a:r>
              <a:rPr lang="en-US" altLang="zh-CN" sz="1600" smtClean="0">
                <a:ea typeface="SimSun" pitchFamily="2" charset="-122"/>
              </a:rPr>
              <a:t>Autodesk.Revit.Elements.Family</a:t>
            </a:r>
          </a:p>
          <a:p>
            <a:pPr marL="2251730" lvl="4">
              <a:lnSpc>
                <a:spcPct val="80000"/>
              </a:lnSpc>
            </a:pPr>
            <a:r>
              <a:rPr lang="en-US" altLang="zh-CN" sz="1600" smtClean="0">
                <a:ea typeface="SimSun" pitchFamily="2" charset="-122"/>
              </a:rPr>
              <a:t>Autodesk.Revit.Symbols.FamilySymbol</a:t>
            </a:r>
          </a:p>
          <a:p>
            <a:pPr marL="2251730" lvl="4">
              <a:lnSpc>
                <a:spcPct val="80000"/>
              </a:lnSpc>
            </a:pPr>
            <a:r>
              <a:rPr lang="en-US" altLang="zh-CN" sz="1600" smtClean="0">
                <a:ea typeface="SimSun" pitchFamily="2" charset="-122"/>
              </a:rPr>
              <a:t>Autodesk.Revit.Creation.Document</a:t>
            </a:r>
          </a:p>
          <a:p>
            <a:pPr marL="2251730" lvl="4">
              <a:lnSpc>
                <a:spcPct val="80000"/>
              </a:lnSpc>
            </a:pPr>
            <a:r>
              <a:rPr lang="en-US" altLang="zh-CN" sz="1600" smtClean="0">
                <a:ea typeface="SimSun" pitchFamily="2" charset="-122"/>
              </a:rPr>
              <a:t>Autodesk.Revit.Elements.IndependentTag</a:t>
            </a:r>
          </a:p>
          <a:p>
            <a:pPr marL="767496" lvl="1" indent="-390521">
              <a:lnSpc>
                <a:spcPct val="80000"/>
              </a:lnSpc>
            </a:pPr>
            <a:r>
              <a:rPr lang="en-US" altLang="zh-CN" smtClean="0">
                <a:ea typeface="SimSun" pitchFamily="2" charset="-122"/>
              </a:rPr>
              <a:t>Methods</a:t>
            </a:r>
          </a:p>
          <a:p>
            <a:pPr marL="2251730" lvl="4">
              <a:spcBef>
                <a:spcPct val="0"/>
              </a:spcBef>
            </a:pPr>
            <a:r>
              <a:rPr lang="en-US" altLang="zh-CN" sz="1600" smtClean="0">
                <a:ea typeface="SimSun" pitchFamily="2" charset="-122"/>
              </a:rPr>
              <a:t>FamilyInstance.Location.Curve.EndPoint()</a:t>
            </a:r>
          </a:p>
          <a:p>
            <a:pPr marL="2251730" lvl="4">
              <a:spcBef>
                <a:spcPct val="0"/>
              </a:spcBef>
            </a:pPr>
            <a:r>
              <a:rPr lang="en-US" altLang="zh-CN" sz="1600" smtClean="0">
                <a:ea typeface="SimSun" pitchFamily="2" charset="-122"/>
              </a:rPr>
              <a:t> </a:t>
            </a:r>
          </a:p>
          <a:p>
            <a:pPr marL="2251730" lvl="4">
              <a:spcBef>
                <a:spcPct val="0"/>
              </a:spcBef>
            </a:pPr>
            <a:r>
              <a:rPr lang="en-US" altLang="zh-CN" sz="1600" smtClean="0">
                <a:ea typeface="SimSun" pitchFamily="2" charset="-122"/>
              </a:rPr>
              <a:t>IndependentTag tag = docCreator.NewTag( </a:t>
            </a:r>
          </a:p>
          <a:p>
            <a:pPr marL="2251730" lvl="4">
              <a:spcBef>
                <a:spcPct val="0"/>
              </a:spcBef>
            </a:pPr>
            <a:r>
              <a:rPr lang="en-US" altLang="zh-CN" sz="1600" smtClean="0">
                <a:ea typeface="SimSun" pitchFamily="2" charset="-122"/>
              </a:rPr>
              <a:t>  m_view, beam, leader, tagMode, </a:t>
            </a:r>
          </a:p>
          <a:p>
            <a:pPr marL="2251730" lvl="4">
              <a:spcBef>
                <a:spcPct val="0"/>
              </a:spcBef>
            </a:pPr>
            <a:r>
              <a:rPr lang="en-US" altLang="zh-CN" sz="1600" smtClean="0">
                <a:ea typeface="SimSun" pitchFamily="2" charset="-122"/>
              </a:rPr>
              <a:t>  tagOrientation, curve.get_EndPoint(0) );</a:t>
            </a:r>
          </a:p>
        </p:txBody>
      </p:sp>
      <p:sp>
        <p:nvSpPr>
          <p:cNvPr id="135171" name="Rectangle 3"/>
          <p:cNvSpPr>
            <a:spLocks noChangeArrowheads="1"/>
          </p:cNvSpPr>
          <p:nvPr/>
        </p:nvSpPr>
        <p:spPr bwMode="auto">
          <a:xfrm>
            <a:off x="1689646" y="4058553"/>
            <a:ext cx="11689706" cy="7283703"/>
          </a:xfrm>
          <a:prstGeom prst="rect">
            <a:avLst/>
          </a:prstGeom>
          <a:noFill/>
          <a:ln w="9525">
            <a:noFill/>
            <a:miter lim="800000"/>
            <a:headEnd/>
            <a:tailEnd/>
          </a:ln>
        </p:spPr>
        <p:txBody>
          <a:bodyPr lIns="0" tIns="0" rIns="0" bIns="0"/>
          <a:lstStyle/>
          <a:p>
            <a:pPr marL="650116" indent="-650116">
              <a:spcBef>
                <a:spcPct val="15000"/>
              </a:spcBef>
            </a:pPr>
            <a:endParaRPr lang="en-US" altLang="zh-CN">
              <a:latin typeface="Courier New" pitchFamily="49" charset="0"/>
              <a:ea typeface="ＭＳ Ｐゴシック" pitchFamily="34" charset="-128"/>
            </a:endParaRPr>
          </a:p>
        </p:txBody>
      </p:sp>
      <p:pic>
        <p:nvPicPr>
          <p:cNvPr id="6" name="Picture 4"/>
          <p:cNvPicPr>
            <a:picLocks noChangeAspect="1" noChangeArrowheads="1"/>
          </p:cNvPicPr>
          <p:nvPr/>
        </p:nvPicPr>
        <p:blipFill>
          <a:blip r:embed="rId3"/>
          <a:srcRect/>
          <a:stretch>
            <a:fillRect/>
          </a:stretch>
        </p:blipFill>
        <p:spPr bwMode="auto">
          <a:xfrm>
            <a:off x="2613056" y="6226514"/>
            <a:ext cx="4665704" cy="2422858"/>
          </a:xfrm>
          <a:prstGeom prst="rect">
            <a:avLst/>
          </a:prstGeom>
          <a:noFill/>
          <a:ln w="9525">
            <a:noFill/>
            <a:miter lim="800000"/>
            <a:headEnd/>
            <a:tailEnd/>
          </a:ln>
        </p:spPr>
      </p:pic>
      <p:pic>
        <p:nvPicPr>
          <p:cNvPr id="8" name="Picture 5"/>
          <p:cNvPicPr>
            <a:picLocks noChangeAspect="1" noChangeArrowheads="1"/>
          </p:cNvPicPr>
          <p:nvPr/>
        </p:nvPicPr>
        <p:blipFill>
          <a:blip r:embed="rId4"/>
          <a:srcRect/>
          <a:stretch>
            <a:fillRect/>
          </a:stretch>
        </p:blipFill>
        <p:spPr bwMode="auto">
          <a:xfrm>
            <a:off x="8195708" y="5642776"/>
            <a:ext cx="4675882" cy="2981237"/>
          </a:xfrm>
          <a:prstGeom prst="rect">
            <a:avLst/>
          </a:prstGeom>
          <a:noFill/>
          <a:ln w="9525">
            <a:noFill/>
            <a:miter lim="800000"/>
            <a:headEnd/>
            <a:tailEnd/>
          </a:ln>
        </p:spPr>
      </p:pic>
      <p:pic>
        <p:nvPicPr>
          <p:cNvPr id="9" name="Picture 6"/>
          <p:cNvPicPr>
            <a:picLocks noChangeAspect="1" noChangeArrowheads="1"/>
          </p:cNvPicPr>
          <p:nvPr/>
        </p:nvPicPr>
        <p:blipFill>
          <a:blip r:embed="rId5"/>
          <a:srcRect/>
          <a:stretch>
            <a:fillRect/>
          </a:stretch>
        </p:blipFill>
        <p:spPr bwMode="auto">
          <a:xfrm>
            <a:off x="8218295" y="1920751"/>
            <a:ext cx="4635223" cy="3119005"/>
          </a:xfrm>
          <a:prstGeom prst="rect">
            <a:avLst/>
          </a:prstGeom>
          <a:noFill/>
          <a:ln w="9525">
            <a:noFill/>
            <a:miter lim="800000"/>
            <a:headEnd/>
            <a:tailEnd/>
          </a:ln>
        </p:spPr>
      </p:pic>
      <p:sp>
        <p:nvSpPr>
          <p:cNvPr id="10" name="AutoShape 7"/>
          <p:cNvSpPr>
            <a:spLocks noChangeArrowheads="1"/>
          </p:cNvSpPr>
          <p:nvPr/>
        </p:nvSpPr>
        <p:spPr bwMode="auto">
          <a:xfrm rot="5400000">
            <a:off x="9895628" y="5036308"/>
            <a:ext cx="1388986" cy="691218"/>
          </a:xfrm>
          <a:prstGeom prst="rightArrow">
            <a:avLst>
              <a:gd name="adj1" fmla="val 50000"/>
              <a:gd name="adj2" fmla="val 50245"/>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24" name="AutoShape 10"/>
          <p:cNvSpPr>
            <a:spLocks noChangeArrowheads="1"/>
          </p:cNvSpPr>
          <p:nvPr/>
        </p:nvSpPr>
        <p:spPr bwMode="auto">
          <a:xfrm>
            <a:off x="1845506" y="2897187"/>
            <a:ext cx="8404498" cy="220027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137218"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TestFloorThickness </a:t>
            </a:r>
          </a:p>
        </p:txBody>
      </p:sp>
      <p:sp>
        <p:nvSpPr>
          <p:cNvPr id="137219" name="Rectangle 3"/>
          <p:cNvSpPr>
            <a:spLocks noGrp="1" noChangeArrowheads="1"/>
          </p:cNvSpPr>
          <p:nvPr>
            <p:ph idx="1"/>
          </p:nvPr>
        </p:nvSpPr>
        <p:spPr>
          <a:xfrm>
            <a:off x="443640" y="1531179"/>
            <a:ext cx="11866348" cy="3499608"/>
          </a:xfrm>
        </p:spPr>
        <p:txBody>
          <a:bodyPr/>
          <a:lstStyle/>
          <a:p>
            <a:pPr marL="704292" lvl="1" indent="-541763">
              <a:lnSpc>
                <a:spcPct val="90000"/>
              </a:lnSpc>
            </a:pPr>
            <a:r>
              <a:rPr lang="en-US" altLang="zh-CN" smtClean="0">
                <a:ea typeface="SimSun" pitchFamily="2" charset="-122"/>
              </a:rPr>
              <a:t>Retrieve and change floor thickness (VB.NET)</a:t>
            </a:r>
          </a:p>
          <a:p>
            <a:pPr marL="704292" lvl="1" indent="-541763">
              <a:lnSpc>
                <a:spcPct val="90000"/>
              </a:lnSpc>
            </a:pPr>
            <a:r>
              <a:rPr lang="en-US" altLang="ja-JP" smtClean="0">
                <a:ea typeface="SimSun" pitchFamily="2" charset="-122"/>
              </a:rPr>
              <a:t>Classes</a:t>
            </a:r>
            <a:endParaRPr lang="en-US" altLang="zh-CN" smtClean="0">
              <a:latin typeface="Courier New" pitchFamily="49" charset="0"/>
              <a:ea typeface="SimSun" pitchFamily="2" charset="-122"/>
            </a:endParaRPr>
          </a:p>
          <a:p>
            <a:pPr marL="2089201" lvl="4" indent="-487587">
              <a:lnSpc>
                <a:spcPct val="90000"/>
              </a:lnSpc>
            </a:pPr>
            <a:r>
              <a:rPr lang="en-US" altLang="zh-CN" sz="1600" smtClean="0">
                <a:ea typeface="SimSun" pitchFamily="2" charset="-122"/>
              </a:rPr>
              <a:t>Autodesk.Revit.Elements.Floor</a:t>
            </a:r>
            <a:r>
              <a:rPr lang="en-US" altLang="ja-JP" sz="1600" smtClean="0">
                <a:ea typeface="ＭＳ Ｐゴシック" pitchFamily="34" charset="-128"/>
              </a:rPr>
              <a:t> </a:t>
            </a:r>
            <a:endParaRPr lang="en-US" altLang="zh-CN" sz="1600" smtClean="0">
              <a:ea typeface="SimSun" pitchFamily="2" charset="-122"/>
            </a:endParaRPr>
          </a:p>
          <a:p>
            <a:pPr marL="2089201" lvl="4" indent="-487587">
              <a:lnSpc>
                <a:spcPct val="90000"/>
              </a:lnSpc>
            </a:pPr>
            <a:r>
              <a:rPr lang="en-US" altLang="zh-CN" sz="1600" smtClean="0">
                <a:ea typeface="SimSun" pitchFamily="2" charset="-122"/>
              </a:rPr>
              <a:t>Autodesk.Revit.Symbols.FloorType</a:t>
            </a:r>
          </a:p>
          <a:p>
            <a:pPr marL="704292" lvl="1" indent="-541763">
              <a:lnSpc>
                <a:spcPct val="90000"/>
              </a:lnSpc>
            </a:pPr>
            <a:r>
              <a:rPr lang="en-US" altLang="zh-CN" smtClean="0">
                <a:ea typeface="SimSun" pitchFamily="2" charset="-122"/>
              </a:rPr>
              <a:t>Code</a:t>
            </a:r>
          </a:p>
          <a:p>
            <a:pPr marL="2089201" lvl="4" indent="-487587">
              <a:lnSpc>
                <a:spcPct val="90000"/>
              </a:lnSpc>
            </a:pPr>
            <a:r>
              <a:rPr lang="en-US" sz="1600" noProof="1" smtClean="0">
                <a:solidFill>
                  <a:schemeClr val="folHlink"/>
                </a:solidFill>
                <a:ea typeface="SimSun" pitchFamily="2" charset="-122"/>
              </a:rPr>
              <a:t>If TypeOf element Is Autodesk.Revit.Elements.Floor Then</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Dim</a:t>
            </a:r>
            <a:r>
              <a:rPr lang="en-US" sz="1600" noProof="1" smtClean="0">
                <a:ea typeface="SimSun" pitchFamily="2" charset="-122"/>
              </a:rPr>
              <a:t> floor As Autodesk.Revit.Elements.Floor = element</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Dim </a:t>
            </a:r>
            <a:r>
              <a:rPr lang="en-US" sz="1600" noProof="1" smtClean="0">
                <a:ea typeface="SimSun" pitchFamily="2" charset="-122"/>
              </a:rPr>
              <a:t>layer As Autodesk.Revit.Structural.CompoundStructureLayer</a:t>
            </a:r>
          </a:p>
          <a:p>
            <a:pPr marL="2089201" lvl="4" indent="-487587">
              <a:lnSpc>
                <a:spcPct val="90000"/>
              </a:lnSpc>
            </a:pPr>
            <a:r>
              <a:rPr lang="en-US" sz="1600" noProof="1" smtClean="0">
                <a:ea typeface="SimSun" pitchFamily="2" charset="-122"/>
              </a:rPr>
              <a:t>  </a:t>
            </a:r>
            <a:r>
              <a:rPr lang="en-US" sz="1600" noProof="1" smtClean="0">
                <a:solidFill>
                  <a:schemeClr val="folHlink"/>
                </a:solidFill>
                <a:ea typeface="SimSun" pitchFamily="2" charset="-122"/>
              </a:rPr>
              <a:t>For Each layer In floor.FloorType.CompoundStructure.Layers</a:t>
            </a:r>
          </a:p>
          <a:p>
            <a:pPr marL="2089201" lvl="4" indent="-487587">
              <a:lnSpc>
                <a:spcPct val="90000"/>
              </a:lnSpc>
            </a:pPr>
            <a:r>
              <a:rPr lang="en-US" sz="1600" noProof="1" smtClean="0">
                <a:ea typeface="SimSun" pitchFamily="2" charset="-122"/>
              </a:rPr>
              <a:t>    </a:t>
            </a:r>
            <a:r>
              <a:rPr lang="en-US" sz="1600" noProof="1" smtClean="0">
                <a:solidFill>
                  <a:schemeClr val="folHlink"/>
                </a:solidFill>
                <a:ea typeface="SimSun" pitchFamily="2" charset="-122"/>
              </a:rPr>
              <a:t>layer.Thickness</a:t>
            </a:r>
            <a:r>
              <a:rPr lang="en-US" sz="1600" noProof="1" smtClean="0">
                <a:ea typeface="SimSun" pitchFamily="2" charset="-122"/>
              </a:rPr>
              <a:t> = layer.Thickness * 10</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Next</a:t>
            </a:r>
          </a:p>
          <a:p>
            <a:pPr marL="2089201" lvl="4" indent="-487587">
              <a:lnSpc>
                <a:spcPct val="90000"/>
              </a:lnSpc>
            </a:pPr>
            <a:r>
              <a:rPr lang="en-US" sz="1600" noProof="1" smtClean="0">
                <a:solidFill>
                  <a:schemeClr val="accent1"/>
                </a:solidFill>
                <a:ea typeface="SimSun" pitchFamily="2" charset="-122"/>
              </a:rPr>
              <a:t>End If</a:t>
            </a:r>
            <a:endParaRPr lang="en-US" sz="1600" smtClean="0">
              <a:solidFill>
                <a:schemeClr val="accent1"/>
              </a:solidFill>
              <a:ea typeface="SimSun" pitchFamily="2" charset="-122"/>
            </a:endParaRPr>
          </a:p>
        </p:txBody>
      </p:sp>
      <p:sp>
        <p:nvSpPr>
          <p:cNvPr id="137221" name="AutoShape 7"/>
          <p:cNvSpPr>
            <a:spLocks noChangeAspect="1" noChangeArrowheads="1"/>
          </p:cNvSpPr>
          <p:nvPr/>
        </p:nvSpPr>
        <p:spPr bwMode="auto">
          <a:xfrm>
            <a:off x="5533532" y="7054707"/>
            <a:ext cx="838045" cy="343294"/>
          </a:xfrm>
          <a:prstGeom prst="rightArrow">
            <a:avLst>
              <a:gd name="adj1" fmla="val 34602"/>
              <a:gd name="adj2" fmla="val 66127"/>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pic>
        <p:nvPicPr>
          <p:cNvPr id="137222" name="Picture 8" descr="TestFloorThickness-02"/>
          <p:cNvPicPr>
            <a:picLocks noChangeAspect="1" noChangeArrowheads="1"/>
          </p:cNvPicPr>
          <p:nvPr/>
        </p:nvPicPr>
        <p:blipFill>
          <a:blip r:embed="rId3"/>
          <a:srcRect/>
          <a:stretch>
            <a:fillRect/>
          </a:stretch>
        </p:blipFill>
        <p:spPr bwMode="auto">
          <a:xfrm>
            <a:off x="7085380" y="5826079"/>
            <a:ext cx="3076595" cy="2825400"/>
          </a:xfrm>
          <a:prstGeom prst="rect">
            <a:avLst/>
          </a:prstGeom>
          <a:noFill/>
          <a:ln w="9525">
            <a:noFill/>
            <a:miter lim="800000"/>
            <a:headEnd/>
            <a:tailEnd/>
          </a:ln>
        </p:spPr>
      </p:pic>
      <p:pic>
        <p:nvPicPr>
          <p:cNvPr id="137223" name="Picture 9" descr="TestFloorThickness-01"/>
          <p:cNvPicPr>
            <a:picLocks noChangeAspect="1" noChangeArrowheads="1"/>
          </p:cNvPicPr>
          <p:nvPr/>
        </p:nvPicPr>
        <p:blipFill>
          <a:blip r:embed="rId4"/>
          <a:srcRect/>
          <a:stretch>
            <a:fillRect/>
          </a:stretch>
        </p:blipFill>
        <p:spPr bwMode="auto">
          <a:xfrm>
            <a:off x="1928356" y="6173888"/>
            <a:ext cx="3008828" cy="178196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6" name="AutoShape 10"/>
          <p:cNvSpPr>
            <a:spLocks noChangeArrowheads="1"/>
          </p:cNvSpPr>
          <p:nvPr/>
        </p:nvSpPr>
        <p:spPr bwMode="auto">
          <a:xfrm>
            <a:off x="1857375" y="2973387"/>
            <a:ext cx="8160438" cy="198943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138242" name="Rectangle 2"/>
          <p:cNvSpPr>
            <a:spLocks noGrp="1" noChangeArrowheads="1"/>
          </p:cNvSpPr>
          <p:nvPr>
            <p:ph type="title"/>
          </p:nvPr>
        </p:nvSpPr>
        <p:spPr/>
        <p:txBody>
          <a:bodyPr/>
          <a:lstStyle/>
          <a:p>
            <a:pPr eaLnBrk="1" hangingPunct="1"/>
            <a:r>
              <a:rPr lang="en-US" altLang="zh-CN" smtClean="0">
                <a:ea typeface="SimSun" pitchFamily="2" charset="-122"/>
              </a:rPr>
              <a:t>TestWallThickness </a:t>
            </a:r>
          </a:p>
        </p:txBody>
      </p:sp>
      <p:sp>
        <p:nvSpPr>
          <p:cNvPr id="138243" name="Rectangle 3"/>
          <p:cNvSpPr>
            <a:spLocks noGrp="1" noChangeArrowheads="1"/>
          </p:cNvSpPr>
          <p:nvPr>
            <p:ph idx="1"/>
          </p:nvPr>
        </p:nvSpPr>
        <p:spPr>
          <a:xfrm>
            <a:off x="443640" y="1531179"/>
            <a:ext cx="11866348" cy="3498022"/>
          </a:xfrm>
        </p:spPr>
        <p:txBody>
          <a:bodyPr/>
          <a:lstStyle/>
          <a:p>
            <a:pPr marL="704292" lvl="1" indent="-541763">
              <a:lnSpc>
                <a:spcPct val="90000"/>
              </a:lnSpc>
            </a:pPr>
            <a:r>
              <a:rPr lang="en-US" altLang="zh-CN" smtClean="0">
                <a:ea typeface="SimSun" pitchFamily="2" charset="-122"/>
              </a:rPr>
              <a:t>Retrieve and change wall thickness (VB.NET)</a:t>
            </a:r>
          </a:p>
          <a:p>
            <a:pPr marL="704292" lvl="1" indent="-541763">
              <a:lnSpc>
                <a:spcPct val="90000"/>
              </a:lnSpc>
            </a:pPr>
            <a:r>
              <a:rPr lang="fr-FR" altLang="ja-JP" smtClean="0">
                <a:ea typeface="ＭＳ Ｐゴシック" pitchFamily="34" charset="-128"/>
              </a:rPr>
              <a:t>Classes</a:t>
            </a:r>
            <a:endParaRPr lang="en-US" altLang="zh-CN" smtClean="0">
              <a:ea typeface="SimSun" pitchFamily="2" charset="-122"/>
            </a:endParaRPr>
          </a:p>
          <a:p>
            <a:pPr marL="2089201" lvl="4" indent="-487587">
              <a:lnSpc>
                <a:spcPct val="90000"/>
              </a:lnSpc>
            </a:pPr>
            <a:r>
              <a:rPr lang="en-US" altLang="zh-CN" sz="1600" smtClean="0">
                <a:ea typeface="SimSun" pitchFamily="2" charset="-122"/>
              </a:rPr>
              <a:t>Autodesk.Revit.Elements.Wall </a:t>
            </a:r>
          </a:p>
          <a:p>
            <a:pPr marL="2089201" lvl="4" indent="-487587">
              <a:lnSpc>
                <a:spcPct val="90000"/>
              </a:lnSpc>
            </a:pPr>
            <a:r>
              <a:rPr lang="en-US" altLang="zh-CN" sz="1600" smtClean="0">
                <a:ea typeface="SimSun" pitchFamily="2" charset="-122"/>
              </a:rPr>
              <a:t>Autodesk.Revit.Symbols.WallType</a:t>
            </a:r>
          </a:p>
          <a:p>
            <a:pPr marL="704292" lvl="1" indent="-541763">
              <a:lnSpc>
                <a:spcPct val="90000"/>
              </a:lnSpc>
            </a:pPr>
            <a:r>
              <a:rPr lang="en-US" altLang="zh-CN" smtClean="0">
                <a:ea typeface="ＭＳ Ｐゴシック" pitchFamily="34" charset="-128"/>
              </a:rPr>
              <a:t>Code</a:t>
            </a:r>
          </a:p>
          <a:p>
            <a:pPr marL="2089201" lvl="4" indent="-487587">
              <a:lnSpc>
                <a:spcPct val="90000"/>
              </a:lnSpc>
            </a:pPr>
            <a:r>
              <a:rPr lang="en-US" altLang="zh-CN" sz="1600" noProof="1" smtClean="0">
                <a:solidFill>
                  <a:schemeClr val="folHlink"/>
                </a:solidFill>
              </a:rPr>
              <a:t>If TypeOf element Is Autodesk.Revit.Elements.Wall Then</a:t>
            </a:r>
          </a:p>
          <a:p>
            <a:pPr marL="2089201" lvl="4" indent="-487587">
              <a:lnSpc>
                <a:spcPct val="90000"/>
              </a:lnSpc>
            </a:pPr>
            <a:r>
              <a:rPr lang="en-US" altLang="zh-CN" sz="1600" noProof="1" smtClean="0"/>
              <a:t>  </a:t>
            </a:r>
            <a:r>
              <a:rPr lang="en-US" altLang="zh-CN" sz="1600" noProof="1" smtClean="0">
                <a:solidFill>
                  <a:schemeClr val="accent1"/>
                </a:solidFill>
              </a:rPr>
              <a:t>Dim</a:t>
            </a:r>
            <a:r>
              <a:rPr lang="en-US" altLang="zh-CN" sz="1600" noProof="1" smtClean="0"/>
              <a:t> wall </a:t>
            </a:r>
            <a:r>
              <a:rPr lang="en-US" altLang="zh-CN" sz="1600" noProof="1" smtClean="0">
                <a:solidFill>
                  <a:schemeClr val="accent1"/>
                </a:solidFill>
              </a:rPr>
              <a:t>As</a:t>
            </a:r>
            <a:r>
              <a:rPr lang="en-US" altLang="zh-CN" sz="1600" noProof="1" smtClean="0"/>
              <a:t> Autodesk.Revit.Elements.Wall = element</a:t>
            </a:r>
            <a:endParaRPr lang="en-US" altLang="zh-CN" sz="1600" smtClean="0">
              <a:ea typeface="SimSun" pitchFamily="2" charset="-122"/>
            </a:endParaRPr>
          </a:p>
          <a:p>
            <a:pPr marL="2089201" lvl="4" indent="-487587">
              <a:lnSpc>
                <a:spcPct val="90000"/>
              </a:lnSpc>
            </a:pPr>
            <a:r>
              <a:rPr lang="en-US" sz="1600" smtClean="0">
                <a:ea typeface="SimSun" pitchFamily="2" charset="-122"/>
              </a:rPr>
              <a:t> </a:t>
            </a:r>
            <a:r>
              <a:rPr lang="en-US" sz="1600" noProof="1" smtClean="0">
                <a:ea typeface="SimSun" pitchFamily="2" charset="-122"/>
              </a:rPr>
              <a:t> </a:t>
            </a:r>
            <a:r>
              <a:rPr lang="en-US" sz="1600" noProof="1" smtClean="0">
                <a:solidFill>
                  <a:schemeClr val="folHlink"/>
                </a:solidFill>
                <a:ea typeface="SimSun" pitchFamily="2" charset="-122"/>
              </a:rPr>
              <a:t>For Each layer In </a:t>
            </a:r>
            <a:r>
              <a:rPr lang="en-US" sz="1600" smtClean="0">
                <a:solidFill>
                  <a:schemeClr val="folHlink"/>
                </a:solidFill>
                <a:ea typeface="SimSun" pitchFamily="2" charset="-122"/>
              </a:rPr>
              <a:t>wall</a:t>
            </a:r>
            <a:r>
              <a:rPr lang="en-US" sz="1600" noProof="1" smtClean="0">
                <a:solidFill>
                  <a:schemeClr val="folHlink"/>
                </a:solidFill>
                <a:ea typeface="SimSun" pitchFamily="2" charset="-122"/>
              </a:rPr>
              <a:t>.</a:t>
            </a:r>
            <a:r>
              <a:rPr lang="en-US" sz="1600" smtClean="0">
                <a:solidFill>
                  <a:schemeClr val="folHlink"/>
                </a:solidFill>
                <a:ea typeface="SimSun" pitchFamily="2" charset="-122"/>
              </a:rPr>
              <a:t>Wall</a:t>
            </a:r>
            <a:r>
              <a:rPr lang="en-US" sz="1600" noProof="1" smtClean="0">
                <a:solidFill>
                  <a:schemeClr val="folHlink"/>
                </a:solidFill>
                <a:ea typeface="SimSun" pitchFamily="2" charset="-122"/>
              </a:rPr>
              <a:t>Type.CompoundStructure.Layers</a:t>
            </a:r>
          </a:p>
          <a:p>
            <a:pPr marL="2089201" lvl="4" indent="-487587">
              <a:lnSpc>
                <a:spcPct val="90000"/>
              </a:lnSpc>
            </a:pPr>
            <a:r>
              <a:rPr lang="en-US" sz="1600" noProof="1" smtClean="0">
                <a:solidFill>
                  <a:schemeClr val="folHlink"/>
                </a:solidFill>
                <a:ea typeface="SimSun" pitchFamily="2" charset="-122"/>
              </a:rPr>
              <a:t>    layer.Thickness</a:t>
            </a:r>
            <a:r>
              <a:rPr lang="en-US" sz="1600" noProof="1" smtClean="0">
                <a:ea typeface="SimSun" pitchFamily="2" charset="-122"/>
              </a:rPr>
              <a:t> = layer.Thickness * 10</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Next</a:t>
            </a:r>
          </a:p>
          <a:p>
            <a:pPr marL="2089201" lvl="4" indent="-487587">
              <a:lnSpc>
                <a:spcPct val="90000"/>
              </a:lnSpc>
            </a:pPr>
            <a:r>
              <a:rPr lang="en-US" altLang="zh-CN" sz="1600" noProof="1" smtClean="0">
                <a:solidFill>
                  <a:schemeClr val="accent1"/>
                </a:solidFill>
              </a:rPr>
              <a:t>End If</a:t>
            </a:r>
            <a:endParaRPr lang="en-US" altLang="zh-CN" sz="1600" smtClean="0">
              <a:solidFill>
                <a:schemeClr val="accent1"/>
              </a:solidFill>
              <a:ea typeface="SimSun" pitchFamily="2" charset="-122"/>
            </a:endParaRPr>
          </a:p>
        </p:txBody>
      </p:sp>
      <p:sp>
        <p:nvSpPr>
          <p:cNvPr id="138245" name="AutoShape 7"/>
          <p:cNvSpPr>
            <a:spLocks noChangeArrowheads="1"/>
          </p:cNvSpPr>
          <p:nvPr/>
        </p:nvSpPr>
        <p:spPr bwMode="auto">
          <a:xfrm>
            <a:off x="5157872" y="6928363"/>
            <a:ext cx="1215277" cy="216817"/>
          </a:xfrm>
          <a:prstGeom prst="rightArrow">
            <a:avLst>
              <a:gd name="adj1" fmla="val 50000"/>
              <a:gd name="adj2" fmla="val 140104"/>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pic>
        <p:nvPicPr>
          <p:cNvPr id="138247" name="Picture 9" descr="TestWallThickness-01"/>
          <p:cNvPicPr>
            <a:picLocks noChangeAspect="1" noChangeArrowheads="1"/>
          </p:cNvPicPr>
          <p:nvPr/>
        </p:nvPicPr>
        <p:blipFill>
          <a:blip r:embed="rId3"/>
          <a:srcRect/>
          <a:stretch>
            <a:fillRect/>
          </a:stretch>
        </p:blipFill>
        <p:spPr bwMode="auto">
          <a:xfrm>
            <a:off x="2338789" y="5462589"/>
            <a:ext cx="1897459" cy="3103196"/>
          </a:xfrm>
          <a:prstGeom prst="rect">
            <a:avLst/>
          </a:prstGeom>
          <a:noFill/>
          <a:ln w="9525">
            <a:noFill/>
            <a:miter lim="800000"/>
            <a:headEnd/>
            <a:tailEnd/>
          </a:ln>
        </p:spPr>
      </p:pic>
      <p:pic>
        <p:nvPicPr>
          <p:cNvPr id="138248" name="Picture 8" descr="TestWallThickness-02"/>
          <p:cNvPicPr>
            <a:picLocks noChangeAspect="1" noChangeArrowheads="1"/>
          </p:cNvPicPr>
          <p:nvPr/>
        </p:nvPicPr>
        <p:blipFill>
          <a:blip r:embed="rId4"/>
          <a:srcRect/>
          <a:stretch>
            <a:fillRect/>
          </a:stretch>
        </p:blipFill>
        <p:spPr bwMode="auto">
          <a:xfrm>
            <a:off x="7181828" y="5525825"/>
            <a:ext cx="2690327" cy="324548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lang="en-US" altLang="zh-CN" smtClean="0">
                <a:ea typeface="SimSun" pitchFamily="2" charset="-122"/>
              </a:rPr>
              <a:t>TransactionControl</a:t>
            </a:r>
          </a:p>
        </p:txBody>
      </p:sp>
      <p:sp>
        <p:nvSpPr>
          <p:cNvPr id="139267" name="Rectangle 3"/>
          <p:cNvSpPr>
            <a:spLocks noGrp="1" noChangeArrowheads="1"/>
          </p:cNvSpPr>
          <p:nvPr>
            <p:ph idx="1"/>
          </p:nvPr>
        </p:nvSpPr>
        <p:spPr>
          <a:xfrm>
            <a:off x="443640" y="1531179"/>
            <a:ext cx="12567510" cy="4418517"/>
          </a:xfrm>
        </p:spPr>
        <p:txBody>
          <a:bodyPr/>
          <a:lstStyle/>
          <a:p>
            <a:pPr marL="374650" lvl="1" indent="-374650"/>
            <a:r>
              <a:rPr lang="en-US" altLang="zh-CN" sz="3200" smtClean="0">
                <a:ea typeface="SimSun" pitchFamily="2" charset="-122"/>
              </a:rPr>
              <a:t>Begin, end and abort transactions (C#)</a:t>
            </a:r>
          </a:p>
          <a:p>
            <a:pPr marL="374650" lvl="1" indent="-374650">
              <a:spcBef>
                <a:spcPts val="0"/>
              </a:spcBef>
              <a:defRPr/>
            </a:pPr>
            <a:r>
              <a:rPr lang="en-US" sz="3200" smtClean="0"/>
              <a:t>TransactionForm</a:t>
            </a:r>
          </a:p>
          <a:p>
            <a:pPr marL="374650" lvl="1" indent="-374650">
              <a:spcBef>
                <a:spcPts val="0"/>
              </a:spcBef>
              <a:defRPr/>
            </a:pPr>
            <a:r>
              <a:rPr lang="en-US" sz="3200" smtClean="0"/>
              <a:t>Three buttons to begin, end or abort a transaction</a:t>
            </a:r>
          </a:p>
          <a:p>
            <a:pPr marL="374650" lvl="1" indent="-374650">
              <a:spcBef>
                <a:spcPts val="0"/>
              </a:spcBef>
              <a:defRPr/>
            </a:pPr>
            <a:r>
              <a:rPr lang="en-US" sz="3200" smtClean="0"/>
              <a:t>Three buttons to create, move or delete a wall</a:t>
            </a:r>
          </a:p>
          <a:p>
            <a:pPr marL="374650" lvl="1" indent="-374650">
              <a:spcBef>
                <a:spcPts val="0"/>
              </a:spcBef>
              <a:defRPr/>
            </a:pPr>
            <a:r>
              <a:rPr lang="en-US" sz="3200" smtClean="0"/>
              <a:t>Tree view display all operations and transactions and their relationships</a:t>
            </a:r>
            <a:endParaRPr lang="en-US" altLang="zh-CN" sz="3200" smtClean="0">
              <a:ea typeface="SimSun" pitchFamily="2" charset="-122"/>
            </a:endParaRPr>
          </a:p>
          <a:p>
            <a:pPr marL="374650" lvl="1" indent="-374650"/>
            <a:r>
              <a:rPr lang="en-US" altLang="ja-JP" sz="3200" smtClean="0">
                <a:ea typeface="ＭＳ Ｐゴシック" pitchFamily="34" charset="-128"/>
              </a:rPr>
              <a:t>Methods</a:t>
            </a:r>
            <a:endParaRPr lang="en-US" altLang="zh-CN" sz="3200" smtClean="0">
              <a:latin typeface="Courier New" pitchFamily="49" charset="0"/>
              <a:ea typeface="SimSun" pitchFamily="2" charset="-122"/>
            </a:endParaRPr>
          </a:p>
          <a:p>
            <a:pPr marL="2089201" lvl="4" indent="-487587"/>
            <a:r>
              <a:rPr lang="en-US" altLang="zh-CN" sz="1600" noProof="1" smtClean="0"/>
              <a:t>Application.ActiveDocument.BeginTransaction();</a:t>
            </a:r>
            <a:endParaRPr lang="en-US" altLang="zh-CN" sz="1600" smtClean="0">
              <a:ea typeface="SimSun" pitchFamily="2" charset="-122"/>
            </a:endParaRPr>
          </a:p>
          <a:p>
            <a:pPr marL="2089201" lvl="4" indent="-487587"/>
            <a:r>
              <a:rPr lang="en-US" altLang="zh-CN" sz="1600" noProof="1" smtClean="0"/>
              <a:t>Application.ActiveDocument.EndTransaction();</a:t>
            </a:r>
            <a:endParaRPr lang="en-US" altLang="zh-CN" sz="1600" smtClean="0">
              <a:ea typeface="SimSun" pitchFamily="2" charset="-122"/>
            </a:endParaRPr>
          </a:p>
          <a:p>
            <a:pPr marL="2089201" lvl="4" indent="-487587"/>
            <a:r>
              <a:rPr lang="en-US" altLang="zh-CN" sz="1600" noProof="1" smtClean="0"/>
              <a:t>Application.ActiveDocument.AbortTransaction();</a:t>
            </a:r>
            <a:endParaRPr lang="zh-CN" altLang="en-US" sz="700" smtClean="0">
              <a:ea typeface="SimSun" pitchFamily="2" charset="-122"/>
            </a:endParaRPr>
          </a:p>
        </p:txBody>
      </p:sp>
      <p:pic>
        <p:nvPicPr>
          <p:cNvPr id="139269" name="Picture 6" descr="TransactionControl-02"/>
          <p:cNvPicPr>
            <a:picLocks noChangeAspect="1" noChangeArrowheads="1"/>
          </p:cNvPicPr>
          <p:nvPr/>
        </p:nvPicPr>
        <p:blipFill>
          <a:blip r:embed="rId3"/>
          <a:srcRect/>
          <a:stretch>
            <a:fillRect/>
          </a:stretch>
        </p:blipFill>
        <p:spPr bwMode="auto">
          <a:xfrm>
            <a:off x="694465" y="6943870"/>
            <a:ext cx="7494964" cy="989229"/>
          </a:xfrm>
          <a:prstGeom prst="rect">
            <a:avLst/>
          </a:prstGeom>
          <a:noFill/>
          <a:ln w="9525">
            <a:noFill/>
            <a:miter lim="800000"/>
            <a:headEnd/>
            <a:tailEnd/>
          </a:ln>
        </p:spPr>
      </p:pic>
      <p:pic>
        <p:nvPicPr>
          <p:cNvPr id="139270" name="Picture 7" descr="TransactionControl-01"/>
          <p:cNvPicPr>
            <a:picLocks noChangeAspect="1" noChangeArrowheads="1"/>
          </p:cNvPicPr>
          <p:nvPr/>
        </p:nvPicPr>
        <p:blipFill>
          <a:blip r:embed="rId4"/>
          <a:srcRect/>
          <a:stretch>
            <a:fillRect/>
          </a:stretch>
        </p:blipFill>
        <p:spPr bwMode="auto">
          <a:xfrm>
            <a:off x="8521383" y="5144167"/>
            <a:ext cx="4183446" cy="354360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altLang="zh-CN" smtClean="0">
                <a:ea typeface="SimSun" pitchFamily="2" charset="-122"/>
              </a:rPr>
              <a:t>ViewPrinter </a:t>
            </a:r>
          </a:p>
        </p:txBody>
      </p:sp>
      <p:sp>
        <p:nvSpPr>
          <p:cNvPr id="140291" name="Rectangle 3"/>
          <p:cNvSpPr>
            <a:spLocks noGrp="1" noChangeArrowheads="1"/>
          </p:cNvSpPr>
          <p:nvPr>
            <p:ph idx="1"/>
          </p:nvPr>
        </p:nvSpPr>
        <p:spPr>
          <a:xfrm>
            <a:off x="443640" y="1531179"/>
            <a:ext cx="11866348" cy="6303006"/>
          </a:xfrm>
        </p:spPr>
        <p:txBody>
          <a:bodyPr/>
          <a:lstStyle/>
          <a:p>
            <a:pPr marL="255081" indent="-255081">
              <a:spcBef>
                <a:spcPct val="40000"/>
              </a:spcBef>
              <a:buClrTx/>
              <a:tabLst>
                <a:tab pos="255081" algn="l"/>
              </a:tabLst>
            </a:pPr>
            <a:r>
              <a:rPr lang="en-US" altLang="zh-CN" smtClean="0">
                <a:ea typeface="SimSun" pitchFamily="2" charset="-122"/>
              </a:rPr>
              <a:t>Demonstrates Revit printing API functionality (C#)</a:t>
            </a:r>
          </a:p>
          <a:p>
            <a:pPr marL="767496" lvl="1" indent="-257337">
              <a:spcBef>
                <a:spcPct val="40000"/>
              </a:spcBef>
              <a:tabLst>
                <a:tab pos="255081" algn="l"/>
              </a:tabLst>
            </a:pPr>
            <a:r>
              <a:rPr lang="en-US" altLang="zh-CN" smtClean="0">
                <a:ea typeface="SimSun" pitchFamily="2" charset="-122"/>
              </a:rPr>
              <a:t>Print the printable views</a:t>
            </a:r>
            <a:endParaRPr lang="en-US" altLang="zh-CN" smtClean="0">
              <a:latin typeface="Courier New" pitchFamily="49" charset="0"/>
              <a:ea typeface="SimSun" pitchFamily="2" charset="-122"/>
            </a:endParaRPr>
          </a:p>
          <a:p>
            <a:pPr marL="2247217" lvl="4" indent="-257337">
              <a:spcBef>
                <a:spcPct val="40000"/>
              </a:spcBef>
              <a:buClr>
                <a:schemeClr val="accent1"/>
              </a:buClr>
              <a:tabLst>
                <a:tab pos="255081" algn="l"/>
              </a:tabLst>
            </a:pPr>
            <a:r>
              <a:rPr lang="en-US" sz="1600" noProof="1" smtClean="0">
                <a:ea typeface="SimSun" pitchFamily="2" charset="-122"/>
              </a:rPr>
              <a:t>Autodesk.Revit.Elements.View</a:t>
            </a:r>
            <a:r>
              <a:rPr lang="en-US" altLang="zh-CN" sz="1600" smtClean="0">
                <a:ea typeface="SimSun" pitchFamily="2" charset="-122"/>
              </a:rPr>
              <a:t>.Print</a:t>
            </a:r>
          </a:p>
          <a:p>
            <a:pPr marL="767496" lvl="1" indent="-257337">
              <a:spcBef>
                <a:spcPct val="40000"/>
              </a:spcBef>
              <a:tabLst>
                <a:tab pos="255081" algn="l"/>
              </a:tabLst>
            </a:pPr>
            <a:r>
              <a:rPr lang="en-US" altLang="zh-CN" smtClean="0">
                <a:ea typeface="SimSun" pitchFamily="2" charset="-122"/>
              </a:rPr>
              <a:t>Access elements within document</a:t>
            </a:r>
          </a:p>
          <a:p>
            <a:pPr marL="2247217" lvl="4" indent="-257337">
              <a:spcBef>
                <a:spcPct val="0"/>
              </a:spcBef>
              <a:buClr>
                <a:schemeClr val="accent1"/>
              </a:buClr>
              <a:tabLst>
                <a:tab pos="255081" algn="l"/>
              </a:tabLst>
            </a:pPr>
            <a:r>
              <a:rPr lang="en-US" altLang="zh-CN" sz="1600" noProof="1" smtClean="0">
                <a:ea typeface="SimSun" pitchFamily="2" charset="-122"/>
              </a:rPr>
              <a:t>while (itor.MoveNext())</a:t>
            </a:r>
          </a:p>
          <a:p>
            <a:pPr marL="2247217" lvl="4" indent="-257337">
              <a:spcBef>
                <a:spcPct val="0"/>
              </a:spcBef>
              <a:buClr>
                <a:schemeClr val="accent1"/>
              </a:buClr>
              <a:tabLst>
                <a:tab pos="255081" algn="l"/>
              </a:tabLst>
            </a:pPr>
            <a:r>
              <a:rPr lang="en-US" altLang="zh-CN" sz="1600" noProof="1" smtClean="0">
                <a:ea typeface="SimSun" pitchFamily="2" charset="-122"/>
              </a:rPr>
              <a:t>{</a:t>
            </a:r>
          </a:p>
          <a:p>
            <a:pPr marL="2247217" lvl="4" indent="-257337">
              <a:spcBef>
                <a:spcPct val="0"/>
              </a:spcBef>
              <a:buClr>
                <a:schemeClr val="accent1"/>
              </a:buClr>
              <a:tabLst>
                <a:tab pos="255081" algn="l"/>
              </a:tabLst>
            </a:pPr>
            <a:r>
              <a:rPr lang="en-US" altLang="zh-CN" sz="1600" noProof="1" smtClean="0">
                <a:ea typeface="SimSun" pitchFamily="2" charset="-122"/>
              </a:rPr>
              <a:t>  RView view = itor.Current as RView;</a:t>
            </a:r>
          </a:p>
          <a:p>
            <a:pPr marL="2247217" lvl="4" indent="-257337">
              <a:spcBef>
                <a:spcPct val="0"/>
              </a:spcBef>
              <a:buClr>
                <a:schemeClr val="accent1"/>
              </a:buClr>
              <a:tabLst>
                <a:tab pos="255081" algn="l"/>
              </a:tabLst>
            </a:pPr>
            <a:r>
              <a:rPr lang="en-US" altLang="zh-CN" sz="1600" noProof="1" smtClean="0">
                <a:ea typeface="SimSun" pitchFamily="2" charset="-122"/>
              </a:rPr>
              <a:t>  if (null != view &amp;&amp; view.CanBePrinted)</a:t>
            </a:r>
          </a:p>
          <a:p>
            <a:pPr marL="2247217" lvl="4" indent="-257337">
              <a:spcBef>
                <a:spcPct val="0"/>
              </a:spcBef>
              <a:buClr>
                <a:schemeClr val="accent1"/>
              </a:buClr>
              <a:tabLst>
                <a:tab pos="255081" algn="l"/>
              </a:tabLst>
            </a:pPr>
            <a:r>
              <a:rPr lang="en-US" altLang="zh-CN" sz="1600" noProof="1" smtClean="0">
                <a:ea typeface="SimSun" pitchFamily="2" charset="-122"/>
              </a:rPr>
              <a:t>  {</a:t>
            </a:r>
          </a:p>
          <a:p>
            <a:pPr marL="2247217" lvl="4" indent="-257337">
              <a:spcBef>
                <a:spcPct val="0"/>
              </a:spcBef>
              <a:buClr>
                <a:schemeClr val="accent1"/>
              </a:buClr>
              <a:tabLst>
                <a:tab pos="255081" algn="l"/>
              </a:tabLst>
            </a:pPr>
            <a:r>
              <a:rPr lang="en-US" altLang="zh-CN" sz="1600" noProof="1" smtClean="0">
                <a:ea typeface="SimSun" pitchFamily="2" charset="-122"/>
              </a:rPr>
              <a:t>    m_printableViews.Insert(view);</a:t>
            </a:r>
          </a:p>
          <a:p>
            <a:pPr marL="2247217" lvl="4" indent="-257337">
              <a:spcBef>
                <a:spcPct val="0"/>
              </a:spcBef>
              <a:buClr>
                <a:schemeClr val="accent1"/>
              </a:buClr>
              <a:tabLst>
                <a:tab pos="255081" algn="l"/>
              </a:tabLst>
            </a:pPr>
            <a:r>
              <a:rPr lang="en-US" altLang="zh-CN" sz="1600" noProof="1" smtClean="0">
                <a:ea typeface="SimSun" pitchFamily="2" charset="-122"/>
              </a:rPr>
              <a:t>  }</a:t>
            </a:r>
          </a:p>
          <a:p>
            <a:pPr marL="2247217" lvl="4" indent="-257337">
              <a:spcBef>
                <a:spcPct val="0"/>
              </a:spcBef>
              <a:buClr>
                <a:schemeClr val="accent1"/>
              </a:buClr>
              <a:tabLst>
                <a:tab pos="255081" algn="l"/>
              </a:tabLst>
            </a:pPr>
            <a:r>
              <a:rPr lang="en-US" altLang="zh-CN" sz="1600" noProof="1" smtClean="0">
                <a:ea typeface="SimSun" pitchFamily="2" charset="-122"/>
              </a:rPr>
              <a:t>}</a:t>
            </a:r>
            <a:endParaRPr lang="en-US" altLang="zh-CN" sz="1600" smtClean="0">
              <a:ea typeface="SimSun" pitchFamily="2" charset="-122"/>
            </a:endParaRPr>
          </a:p>
          <a:p>
            <a:pPr marL="767496" lvl="1" indent="-257337">
              <a:spcBef>
                <a:spcPct val="40000"/>
              </a:spcBef>
              <a:tabLst>
                <a:tab pos="255081" algn="l"/>
              </a:tabLst>
            </a:pPr>
            <a:r>
              <a:rPr lang="en-US" altLang="zh-CN" smtClean="0">
                <a:ea typeface="SimSun" pitchFamily="2" charset="-122"/>
              </a:rPr>
              <a:t>Open a project file on disk</a:t>
            </a:r>
          </a:p>
          <a:p>
            <a:pPr marL="2247217" lvl="4" indent="-257337">
              <a:spcBef>
                <a:spcPct val="40000"/>
              </a:spcBef>
              <a:buClr>
                <a:schemeClr val="accent1"/>
              </a:buClr>
              <a:tabLst>
                <a:tab pos="255081" algn="l"/>
              </a:tabLst>
            </a:pPr>
            <a:r>
              <a:rPr lang="en-US" sz="1600" noProof="1" smtClean="0">
                <a:ea typeface="SimSun" pitchFamily="2" charset="-122"/>
              </a:rPr>
              <a:t>m_commandData.Application.OpenDocumentFile(fileName);</a:t>
            </a:r>
            <a:endParaRPr lang="en-US" altLang="zh-CN" sz="1600" smtClean="0">
              <a:ea typeface="SimSun" pitchFamily="2" charset="-122"/>
            </a:endParaRPr>
          </a:p>
          <a:p>
            <a:pPr marL="767496" lvl="1" indent="-257337">
              <a:spcBef>
                <a:spcPct val="40000"/>
              </a:spcBef>
              <a:tabLst>
                <a:tab pos="255081" algn="l"/>
              </a:tabLst>
            </a:pPr>
            <a:r>
              <a:rPr lang="en-US" altLang="zh-CN" smtClean="0">
                <a:ea typeface="SimSun" pitchFamily="2" charset="-122"/>
              </a:rPr>
              <a:t>Classes</a:t>
            </a:r>
          </a:p>
          <a:p>
            <a:pPr marL="2247217" lvl="4" indent="-257337">
              <a:spcBef>
                <a:spcPct val="40000"/>
              </a:spcBef>
              <a:buClr>
                <a:schemeClr val="accent1"/>
              </a:buClr>
              <a:tabLst>
                <a:tab pos="255081" algn="l"/>
              </a:tabLst>
            </a:pPr>
            <a:r>
              <a:rPr lang="en-US" altLang="zh-CN" sz="1600" smtClean="0">
                <a:ea typeface="SimSun" pitchFamily="2" charset="-122"/>
              </a:rPr>
              <a:t>Autodesk.Revit.Elements.View</a:t>
            </a:r>
          </a:p>
          <a:p>
            <a:pPr marL="2247217" lvl="4" indent="-257337">
              <a:spcBef>
                <a:spcPct val="0"/>
              </a:spcBef>
              <a:buClr>
                <a:schemeClr val="accent1"/>
              </a:buClr>
              <a:tabLst>
                <a:tab pos="255081" algn="l"/>
              </a:tabLst>
            </a:pPr>
            <a:r>
              <a:rPr lang="en-US" altLang="zh-CN" sz="1600" smtClean="0">
                <a:ea typeface="SimSun" pitchFamily="2" charset="-122"/>
              </a:rPr>
              <a:t>Autodesk.Revit.Document</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18718</Words>
  <Application>Microsoft Office PowerPoint</Application>
  <PresentationFormat>Custom</PresentationFormat>
  <Paragraphs>2383</Paragraphs>
  <Slides>122</Slides>
  <Notes>120</Notes>
  <HiddenSlides>69</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122</vt:i4>
      </vt:variant>
    </vt:vector>
  </HeadingPairs>
  <TitlesOfParts>
    <vt:vector size="123" baseType="lpstr">
      <vt:lpstr>ADSK_White</vt:lpstr>
      <vt:lpstr>The Revit® SDK Sample Smörgåsbord</vt:lpstr>
      <vt:lpstr>About the Presenter</vt:lpstr>
      <vt:lpstr>Agenda</vt:lpstr>
      <vt:lpstr>Acronyms</vt:lpstr>
      <vt:lpstr>Revit API History</vt:lpstr>
      <vt:lpstr>SDK Documentation</vt:lpstr>
      <vt:lpstr>Non-SDK Samples</vt:lpstr>
      <vt:lpstr>Non-SDK Samples</vt:lpstr>
      <vt:lpstr>Managing Samples</vt:lpstr>
      <vt:lpstr>Managing Samples</vt:lpstr>
      <vt:lpstr>SDK Samples Usage</vt:lpstr>
      <vt:lpstr>Complete overview and readme</vt:lpstr>
      <vt:lpstr>Main Samples Solution</vt:lpstr>
      <vt:lpstr>Revit Samples Spreadsheet</vt:lpstr>
      <vt:lpstr>RvtSamples</vt:lpstr>
      <vt:lpstr>RvtSamples </vt:lpstr>
      <vt:lpstr>SDK Samples Overview</vt:lpstr>
      <vt:lpstr>Revit SDK Samples</vt:lpstr>
      <vt:lpstr>Basic Revit SDK Samples</vt:lpstr>
      <vt:lpstr>Revit 9.0 SDK Samples</vt:lpstr>
      <vt:lpstr>Revit 9.1 SDK Samples</vt:lpstr>
      <vt:lpstr>Revit 2008 SDK Samples</vt:lpstr>
      <vt:lpstr>Revit 2009 SDK Samples</vt:lpstr>
      <vt:lpstr>Basic Revit SDK Samples</vt:lpstr>
      <vt:lpstr>Basic Samples</vt:lpstr>
      <vt:lpstr>Interactive Element Selection</vt:lpstr>
      <vt:lpstr>Object Properties</vt:lpstr>
      <vt:lpstr>Import and Export Data</vt:lpstr>
      <vt:lpstr>Custom Data Addition</vt:lpstr>
      <vt:lpstr>Element Modification</vt:lpstr>
      <vt:lpstr>Load Families and Types</vt:lpstr>
      <vt:lpstr>Viewers</vt:lpstr>
      <vt:lpstr>Revit 9.0 SDK Samples</vt:lpstr>
      <vt:lpstr>Revit 9 API Features</vt:lpstr>
      <vt:lpstr>Revit 9 New Objects</vt:lpstr>
      <vt:lpstr>New Creation Methods</vt:lpstr>
      <vt:lpstr>Sheets and Views</vt:lpstr>
      <vt:lpstr>Beams, Columns and Braces </vt:lpstr>
      <vt:lpstr>Area Reinforment </vt:lpstr>
      <vt:lpstr>Area Reinforcement</vt:lpstr>
      <vt:lpstr>Dimensions</vt:lpstr>
      <vt:lpstr>Section View</vt:lpstr>
      <vt:lpstr>Walls</vt:lpstr>
      <vt:lpstr>Floors</vt:lpstr>
      <vt:lpstr>Rotation</vt:lpstr>
      <vt:lpstr>Product Version</vt:lpstr>
      <vt:lpstr>Revit 9.1 SDK Samples</vt:lpstr>
      <vt:lpstr>Revit 9.1 API Features</vt:lpstr>
      <vt:lpstr>Rac 9.1 API Features</vt:lpstr>
      <vt:lpstr>Rst 9.1 API Features </vt:lpstr>
      <vt:lpstr>Revit 9.1 API Fixes</vt:lpstr>
      <vt:lpstr>FrameBuilder</vt:lpstr>
      <vt:lpstr>Journaling Mechanism</vt:lpstr>
      <vt:lpstr>Model Lines</vt:lpstr>
      <vt:lpstr>Model Lines</vt:lpstr>
      <vt:lpstr>Openings</vt:lpstr>
      <vt:lpstr>Reference Plane</vt:lpstr>
      <vt:lpstr>Reference Plane</vt:lpstr>
      <vt:lpstr>Accessing Room Elements</vt:lpstr>
      <vt:lpstr>Accessing Room Elements</vt:lpstr>
      <vt:lpstr>Location and Place</vt:lpstr>
      <vt:lpstr>Boundary Conditions</vt:lpstr>
      <vt:lpstr>Boundary Conditions</vt:lpstr>
      <vt:lpstr>Create Beam System</vt:lpstr>
      <vt:lpstr>Create Foundation Slab</vt:lpstr>
      <vt:lpstr>Foundation Slab</vt:lpstr>
      <vt:lpstr>Structural Element Material</vt:lpstr>
      <vt:lpstr>Structural Element Material</vt:lpstr>
      <vt:lpstr>ObjectViewer</vt:lpstr>
      <vt:lpstr>Rebar in a Beam or Column</vt:lpstr>
      <vt:lpstr>Rebar in a Beam or Column</vt:lpstr>
      <vt:lpstr>Rebar in a Beam or Column</vt:lpstr>
      <vt:lpstr>Units</vt:lpstr>
      <vt:lpstr>Revit 2008 SDK Samples</vt:lpstr>
      <vt:lpstr>APIAppStartup</vt:lpstr>
      <vt:lpstr>APIAppStartup Demo</vt:lpstr>
      <vt:lpstr>ApplicationEvents</vt:lpstr>
      <vt:lpstr>Toolbar</vt:lpstr>
      <vt:lpstr>AutoTagRooms</vt:lpstr>
      <vt:lpstr>BlendVertexConnectTable</vt:lpstr>
      <vt:lpstr>CurvedBeam</vt:lpstr>
      <vt:lpstr>FamilyExplorer </vt:lpstr>
      <vt:lpstr>Framing Builder</vt:lpstr>
      <vt:lpstr>ImportExportDWG </vt:lpstr>
      <vt:lpstr>InplaceFamilyAnalyticalModel3D</vt:lpstr>
      <vt:lpstr>NewOpenings</vt:lpstr>
      <vt:lpstr>NewPathReinforcement</vt:lpstr>
      <vt:lpstr>PathReinforcement </vt:lpstr>
      <vt:lpstr>ProjectInfo </vt:lpstr>
      <vt:lpstr>ProjectUnit </vt:lpstr>
      <vt:lpstr>RDBLink</vt:lpstr>
      <vt:lpstr>RoomSchedule</vt:lpstr>
      <vt:lpstr>ShaftHolePuncher</vt:lpstr>
      <vt:lpstr>SpotDimension </vt:lpstr>
      <vt:lpstr>TagBeam</vt:lpstr>
      <vt:lpstr>TestFloorThickness </vt:lpstr>
      <vt:lpstr>TestWallThickness </vt:lpstr>
      <vt:lpstr>TransactionControl</vt:lpstr>
      <vt:lpstr>ViewPrinter </vt:lpstr>
      <vt:lpstr>ViewPrinter Demo</vt:lpstr>
      <vt:lpstr>VisibilityControl</vt:lpstr>
      <vt:lpstr>Revit 2009 SDK Samples</vt:lpstr>
      <vt:lpstr>CurtainSystem</vt:lpstr>
      <vt:lpstr>ElementsBatchCreation</vt:lpstr>
      <vt:lpstr>ElementsFilter</vt:lpstr>
      <vt:lpstr>GridCreation</vt:lpstr>
      <vt:lpstr>ImportExport</vt:lpstr>
      <vt:lpstr>NewRoof</vt:lpstr>
      <vt:lpstr>PlaceFamilyInstanceByFace</vt:lpstr>
      <vt:lpstr>RoofsRooms</vt:lpstr>
      <vt:lpstr>RvtSamples</vt:lpstr>
      <vt:lpstr>SlabShapeEditing</vt:lpstr>
      <vt:lpstr>CurtainWallGrid</vt:lpstr>
      <vt:lpstr>DoorSwing</vt:lpstr>
      <vt:lpstr>NewHostedSweep</vt:lpstr>
      <vt:lpstr>PowerCircuit</vt:lpstr>
      <vt:lpstr>NewRebar</vt:lpstr>
      <vt:lpstr>Truss</vt:lpstr>
      <vt:lpstr>Learning More</vt:lpstr>
      <vt:lpstr>Meet The Experts</vt:lpstr>
      <vt:lpstr>Thank you!</vt:lpstr>
      <vt:lpstr>&amp;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cp:lastModifiedBy/>
  <cp:revision>1</cp:revision>
  <dcterms:created xsi:type="dcterms:W3CDTF">2008-07-25T23:38:01Z</dcterms:created>
  <dcterms:modified xsi:type="dcterms:W3CDTF">2008-12-02T04:53:29Z</dcterms:modified>
</cp:coreProperties>
</file>