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omments/comment19.xml" ContentType="application/vnd.openxmlformats-officedocument.presentationml.comments+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comments/comment22.xml" ContentType="application/vnd.openxmlformats-officedocument.presentationml.comments+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comments/comment9.xml" ContentType="application/vnd.openxmlformats-officedocument.presentationml.comments+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comments/comment27.xml" ContentType="application/vnd.openxmlformats-officedocument.presentationml.comments+xml"/>
  <Override PartName="/ppt/notesSlides/notesSlide160.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comments/comment16.xml" ContentType="application/vnd.openxmlformats-officedocument.presentationml.comments+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comments/comment30.xml" ContentType="application/vnd.openxmlformats-officedocument.presentationml.comments+xml"/>
  <Override PartName="/ppt/slides/slide119.xml" ContentType="application/vnd.openxmlformats-officedocument.presentationml.slide+xml"/>
  <Override PartName="/ppt/slides/slide166.xml" ContentType="application/vnd.openxmlformats-officedocument.presentationml.slide+xml"/>
  <Override PartName="/ppt/comments/comment1.xml" ContentType="application/vnd.openxmlformats-officedocument.presentationml.comments+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24.xml" ContentType="application/vnd.openxmlformats-officedocument.presentationml.comments+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comments/comment29.xml" ContentType="application/vnd.openxmlformats-officedocument.presentationml.comments+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comments/comment18.xml" ContentType="application/vnd.openxmlformats-officedocument.presentationml.comments+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comments/comment32.xml" ContentType="application/vnd.openxmlformats-officedocument.presentationml.comments+xml"/>
  <Override PartName="/ppt/slides/slide168.xml" ContentType="application/vnd.openxmlformats-officedocument.presentationml.slide+xml"/>
  <Override PartName="/ppt/comments/comment3.xml" ContentType="application/vnd.openxmlformats-officedocument.presentationml.comments+xml"/>
  <Override PartName="/ppt/notesSlides/notesSlide51.xml" ContentType="application/vnd.openxmlformats-officedocument.presentationml.notesSlide+xml"/>
  <Override PartName="/ppt/comments/comment21.xml" ContentType="application/vnd.openxmlformats-officedocument.presentationml.comments+xml"/>
  <Override PartName="/ppt/slides/slide157.xml" ContentType="application/vnd.openxmlformats-officedocument.presentationml.slide+xml"/>
  <Override PartName="/ppt/comments/comment10.xml" ContentType="application/vnd.openxmlformats-officedocument.presentationml.comments+xml"/>
  <Override PartName="/ppt/notesSlides/notesSlide4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comments/comment26.xml" ContentType="application/vnd.openxmlformats-officedocument.presentationml.comments+xml"/>
  <Override PartName="/ppt/slides/slide32.xml" ContentType="application/vnd.openxmlformats-officedocument.presentationml.slide+xml"/>
  <Override PartName="/ppt/notesSlides/notesSlide34.xml" ContentType="application/vnd.openxmlformats-officedocument.presentationml.notesSlide+xml"/>
  <Override PartName="/ppt/comments/comment15.xml" ContentType="application/vnd.openxmlformats-officedocument.presentationml.comments+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comments/comment5.xml" ContentType="application/vnd.openxmlformats-officedocument.presentationml.comments+xml"/>
  <Override PartName="/ppt/notesSlides/notesSlide53.xml" ContentType="application/vnd.openxmlformats-officedocument.presentationml.notesSlide+xml"/>
  <Override PartName="/ppt/comments/comment23.xml" ContentType="application/vnd.openxmlformats-officedocument.presentationml.comments+xml"/>
  <Override PartName="/ppt/slides/slide40.xml" ContentType="application/vnd.openxmlformats-officedocument.presentationml.slide+xml"/>
  <Override PartName="/ppt/slides/slide159.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comments/comment28.xml" ContentType="application/vnd.openxmlformats-officedocument.presentationml.comments+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comments/comment17.xml" ContentType="application/vnd.openxmlformats-officedocument.presentationml.comments+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comments/comment31.xml" ContentType="application/vnd.openxmlformats-officedocument.presentationml.comments+xml"/>
  <Override PartName="/ppt/slides/slide167.xml" ContentType="application/vnd.openxmlformats-officedocument.presentationml.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50.xml" ContentType="application/vnd.openxmlformats-officedocument.presentationml.notesSlide+xml"/>
  <Override PartName="/ppt/comments/comment20.xml" ContentType="application/vnd.openxmlformats-officedocument.presentationml.comment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comments/comment7.xml" ContentType="application/vnd.openxmlformats-officedocument.presentationml.comments+xml"/>
  <Override PartName="/ppt/notesSlides/notesSlide55.xml" ContentType="application/vnd.openxmlformats-officedocument.presentationml.notesSlide+xml"/>
  <Override PartName="/ppt/notesSlides/notesSlide100.xml" ContentType="application/vnd.openxmlformats-officedocument.presentationml.notesSlide+xml"/>
  <Override PartName="/ppt/comments/comment25.xml" ContentType="application/vnd.openxmlformats-officedocument.presentationml.comments+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comments/comment14.xml" ContentType="application/vnd.openxmlformats-officedocument.presentationml.comments+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microsoft.com/office/2006/relationships/ui/userCustomization" Target="userCustomization/customUI.xml"/><Relationship Id="rId1" Type="http://schemas.openxmlformats.org/officeDocument/2006/relationships/officeDocument" Target="ppt/presentation.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172"/>
  </p:notesMasterIdLst>
  <p:handoutMasterIdLst>
    <p:handoutMasterId r:id="rId173"/>
  </p:handoutMasterIdLst>
  <p:sldIdLst>
    <p:sldId id="427" r:id="rId2"/>
    <p:sldId id="375" r:id="rId3"/>
    <p:sldId id="263" r:id="rId4"/>
    <p:sldId id="518" r:id="rId5"/>
    <p:sldId id="519" r:id="rId6"/>
    <p:sldId id="264" r:id="rId7"/>
    <p:sldId id="515" r:id="rId8"/>
    <p:sldId id="265" r:id="rId9"/>
    <p:sldId id="266" r:id="rId10"/>
    <p:sldId id="485" r:id="rId11"/>
    <p:sldId id="486" r:id="rId12"/>
    <p:sldId id="267" r:id="rId13"/>
    <p:sldId id="268" r:id="rId14"/>
    <p:sldId id="269" r:id="rId15"/>
    <p:sldId id="530" r:id="rId16"/>
    <p:sldId id="270" r:id="rId17"/>
    <p:sldId id="271" r:id="rId18"/>
    <p:sldId id="274" r:id="rId19"/>
    <p:sldId id="272" r:id="rId20"/>
    <p:sldId id="273" r:id="rId21"/>
    <p:sldId id="275" r:id="rId22"/>
    <p:sldId id="276" r:id="rId23"/>
    <p:sldId id="279" r:id="rId24"/>
    <p:sldId id="277" r:id="rId25"/>
    <p:sldId id="370" r:id="rId26"/>
    <p:sldId id="280" r:id="rId27"/>
    <p:sldId id="281" r:id="rId28"/>
    <p:sldId id="282" r:id="rId29"/>
    <p:sldId id="283" r:id="rId30"/>
    <p:sldId id="426" r:id="rId31"/>
    <p:sldId id="372" r:id="rId32"/>
    <p:sldId id="373" r:id="rId33"/>
    <p:sldId id="434" r:id="rId34"/>
    <p:sldId id="284" r:id="rId35"/>
    <p:sldId id="587" r:id="rId36"/>
    <p:sldId id="285" r:id="rId37"/>
    <p:sldId id="286" r:id="rId38"/>
    <p:sldId id="287" r:id="rId39"/>
    <p:sldId id="365" r:id="rId40"/>
    <p:sldId id="288" r:id="rId41"/>
    <p:sldId id="428" r:id="rId42"/>
    <p:sldId id="377" r:id="rId43"/>
    <p:sldId id="289" r:id="rId44"/>
    <p:sldId id="294" r:id="rId45"/>
    <p:sldId id="295" r:id="rId46"/>
    <p:sldId id="291" r:id="rId47"/>
    <p:sldId id="292" r:id="rId48"/>
    <p:sldId id="293" r:id="rId49"/>
    <p:sldId id="296" r:id="rId50"/>
    <p:sldId id="297" r:id="rId51"/>
    <p:sldId id="412" r:id="rId52"/>
    <p:sldId id="413" r:id="rId53"/>
    <p:sldId id="415" r:id="rId54"/>
    <p:sldId id="414" r:id="rId55"/>
    <p:sldId id="298" r:id="rId56"/>
    <p:sldId id="299" r:id="rId57"/>
    <p:sldId id="300" r:id="rId58"/>
    <p:sldId id="301" r:id="rId59"/>
    <p:sldId id="302" r:id="rId60"/>
    <p:sldId id="303" r:id="rId61"/>
    <p:sldId id="304" r:id="rId62"/>
    <p:sldId id="305" r:id="rId63"/>
    <p:sldId id="306" r:id="rId64"/>
    <p:sldId id="307" r:id="rId65"/>
    <p:sldId id="368" r:id="rId66"/>
    <p:sldId id="308" r:id="rId67"/>
    <p:sldId id="309" r:id="rId68"/>
    <p:sldId id="310" r:id="rId69"/>
    <p:sldId id="311" r:id="rId70"/>
    <p:sldId id="312" r:id="rId71"/>
    <p:sldId id="313" r:id="rId72"/>
    <p:sldId id="314" r:id="rId73"/>
    <p:sldId id="315" r:id="rId74"/>
    <p:sldId id="316" r:id="rId75"/>
    <p:sldId id="317" r:id="rId76"/>
    <p:sldId id="318" r:id="rId77"/>
    <p:sldId id="319" r:id="rId78"/>
    <p:sldId id="320" r:id="rId79"/>
    <p:sldId id="321" r:id="rId80"/>
    <p:sldId id="322" r:id="rId81"/>
    <p:sldId id="323" r:id="rId82"/>
    <p:sldId id="324" r:id="rId83"/>
    <p:sldId id="437" r:id="rId84"/>
    <p:sldId id="326" r:id="rId85"/>
    <p:sldId id="327" r:id="rId86"/>
    <p:sldId id="328" r:id="rId87"/>
    <p:sldId id="329" r:id="rId88"/>
    <p:sldId id="330" r:id="rId89"/>
    <p:sldId id="331" r:id="rId90"/>
    <p:sldId id="369" r:id="rId91"/>
    <p:sldId id="332" r:id="rId92"/>
    <p:sldId id="333" r:id="rId93"/>
    <p:sldId id="339" r:id="rId94"/>
    <p:sldId id="340" r:id="rId95"/>
    <p:sldId id="341" r:id="rId96"/>
    <p:sldId id="342" r:id="rId97"/>
    <p:sldId id="343" r:id="rId98"/>
    <p:sldId id="344" r:id="rId99"/>
    <p:sldId id="345" r:id="rId100"/>
    <p:sldId id="346" r:id="rId101"/>
    <p:sldId id="347" r:id="rId102"/>
    <p:sldId id="366" r:id="rId103"/>
    <p:sldId id="367" r:id="rId104"/>
    <p:sldId id="438" r:id="rId105"/>
    <p:sldId id="582" r:id="rId106"/>
    <p:sldId id="561" r:id="rId107"/>
    <p:sldId id="562" r:id="rId108"/>
    <p:sldId id="563" r:id="rId109"/>
    <p:sldId id="564" r:id="rId110"/>
    <p:sldId id="565" r:id="rId111"/>
    <p:sldId id="566" r:id="rId112"/>
    <p:sldId id="567" r:id="rId113"/>
    <p:sldId id="568" r:id="rId114"/>
    <p:sldId id="569" r:id="rId115"/>
    <p:sldId id="570" r:id="rId116"/>
    <p:sldId id="571" r:id="rId117"/>
    <p:sldId id="572" r:id="rId118"/>
    <p:sldId id="573" r:id="rId119"/>
    <p:sldId id="574" r:id="rId120"/>
    <p:sldId id="575" r:id="rId121"/>
    <p:sldId id="576" r:id="rId122"/>
    <p:sldId id="577" r:id="rId123"/>
    <p:sldId id="578" r:id="rId124"/>
    <p:sldId id="579" r:id="rId125"/>
    <p:sldId id="580" r:id="rId126"/>
    <p:sldId id="581" r:id="rId127"/>
    <p:sldId id="528" r:id="rId128"/>
    <p:sldId id="584" r:id="rId129"/>
    <p:sldId id="585" r:id="rId130"/>
    <p:sldId id="532" r:id="rId131"/>
    <p:sldId id="439" r:id="rId132"/>
    <p:sldId id="586" r:id="rId133"/>
    <p:sldId id="520" r:id="rId134"/>
    <p:sldId id="521" r:id="rId135"/>
    <p:sldId id="522" r:id="rId136"/>
    <p:sldId id="523" r:id="rId137"/>
    <p:sldId id="524" r:id="rId138"/>
    <p:sldId id="525" r:id="rId139"/>
    <p:sldId id="535" r:id="rId140"/>
    <p:sldId id="536" r:id="rId141"/>
    <p:sldId id="537" r:id="rId142"/>
    <p:sldId id="533" r:id="rId143"/>
    <p:sldId id="534" r:id="rId144"/>
    <p:sldId id="538" r:id="rId145"/>
    <p:sldId id="539" r:id="rId146"/>
    <p:sldId id="540" r:id="rId147"/>
    <p:sldId id="541" r:id="rId148"/>
    <p:sldId id="542" r:id="rId149"/>
    <p:sldId id="543" r:id="rId150"/>
    <p:sldId id="544" r:id="rId151"/>
    <p:sldId id="545" r:id="rId152"/>
    <p:sldId id="546" r:id="rId153"/>
    <p:sldId id="547" r:id="rId154"/>
    <p:sldId id="548" r:id="rId155"/>
    <p:sldId id="549" r:id="rId156"/>
    <p:sldId id="550" r:id="rId157"/>
    <p:sldId id="551" r:id="rId158"/>
    <p:sldId id="552" r:id="rId159"/>
    <p:sldId id="553" r:id="rId160"/>
    <p:sldId id="554" r:id="rId161"/>
    <p:sldId id="555" r:id="rId162"/>
    <p:sldId id="556" r:id="rId163"/>
    <p:sldId id="557" r:id="rId164"/>
    <p:sldId id="558" r:id="rId165"/>
    <p:sldId id="559" r:id="rId166"/>
    <p:sldId id="560" r:id="rId167"/>
    <p:sldId id="359" r:id="rId168"/>
    <p:sldId id="516" r:id="rId169"/>
    <p:sldId id="360" r:id="rId170"/>
    <p:sldId id="362" r:id="rId171"/>
  </p:sldIdLst>
  <p:sldSz cx="13003213" cy="9756775"/>
  <p:notesSz cx="6858000" cy="9144000"/>
  <p:defaultTextStyle>
    <a:defPPr>
      <a:defRPr lang="en-US"/>
    </a:defPPr>
    <a:lvl1pPr marL="0" algn="l" defTabSz="1300390" rtl="0" eaLnBrk="1" latinLnBrk="0" hangingPunct="1">
      <a:defRPr sz="2600" kern="1200">
        <a:solidFill>
          <a:schemeClr val="tx1"/>
        </a:solidFill>
        <a:latin typeface="+mn-lt"/>
        <a:ea typeface="+mn-ea"/>
        <a:cs typeface="+mn-cs"/>
      </a:defRPr>
    </a:lvl1pPr>
    <a:lvl2pPr marL="650196" algn="l" defTabSz="1300390" rtl="0" eaLnBrk="1" latinLnBrk="0" hangingPunct="1">
      <a:defRPr sz="2600" kern="1200">
        <a:solidFill>
          <a:schemeClr val="tx1"/>
        </a:solidFill>
        <a:latin typeface="+mn-lt"/>
        <a:ea typeface="+mn-ea"/>
        <a:cs typeface="+mn-cs"/>
      </a:defRPr>
    </a:lvl2pPr>
    <a:lvl3pPr marL="1300390" algn="l" defTabSz="1300390" rtl="0" eaLnBrk="1" latinLnBrk="0" hangingPunct="1">
      <a:defRPr sz="2600" kern="1200">
        <a:solidFill>
          <a:schemeClr val="tx1"/>
        </a:solidFill>
        <a:latin typeface="+mn-lt"/>
        <a:ea typeface="+mn-ea"/>
        <a:cs typeface="+mn-cs"/>
      </a:defRPr>
    </a:lvl3pPr>
    <a:lvl4pPr marL="1950586" algn="l" defTabSz="1300390" rtl="0" eaLnBrk="1" latinLnBrk="0" hangingPunct="1">
      <a:defRPr sz="2600" kern="1200">
        <a:solidFill>
          <a:schemeClr val="tx1"/>
        </a:solidFill>
        <a:latin typeface="+mn-lt"/>
        <a:ea typeface="+mn-ea"/>
        <a:cs typeface="+mn-cs"/>
      </a:defRPr>
    </a:lvl4pPr>
    <a:lvl5pPr marL="2600782" algn="l" defTabSz="1300390" rtl="0" eaLnBrk="1" latinLnBrk="0" hangingPunct="1">
      <a:defRPr sz="2600" kern="1200">
        <a:solidFill>
          <a:schemeClr val="tx1"/>
        </a:solidFill>
        <a:latin typeface="+mn-lt"/>
        <a:ea typeface="+mn-ea"/>
        <a:cs typeface="+mn-cs"/>
      </a:defRPr>
    </a:lvl5pPr>
    <a:lvl6pPr marL="3250978" algn="l" defTabSz="1300390" rtl="0" eaLnBrk="1" latinLnBrk="0" hangingPunct="1">
      <a:defRPr sz="2600" kern="1200">
        <a:solidFill>
          <a:schemeClr val="tx1"/>
        </a:solidFill>
        <a:latin typeface="+mn-lt"/>
        <a:ea typeface="+mn-ea"/>
        <a:cs typeface="+mn-cs"/>
      </a:defRPr>
    </a:lvl6pPr>
    <a:lvl7pPr marL="3901173" algn="l" defTabSz="1300390" rtl="0" eaLnBrk="1" latinLnBrk="0" hangingPunct="1">
      <a:defRPr sz="2600" kern="1200">
        <a:solidFill>
          <a:schemeClr val="tx1"/>
        </a:solidFill>
        <a:latin typeface="+mn-lt"/>
        <a:ea typeface="+mn-ea"/>
        <a:cs typeface="+mn-cs"/>
      </a:defRPr>
    </a:lvl7pPr>
    <a:lvl8pPr marL="4551369" algn="l" defTabSz="1300390" rtl="0" eaLnBrk="1" latinLnBrk="0" hangingPunct="1">
      <a:defRPr sz="2600" kern="1200">
        <a:solidFill>
          <a:schemeClr val="tx1"/>
        </a:solidFill>
        <a:latin typeface="+mn-lt"/>
        <a:ea typeface="+mn-ea"/>
        <a:cs typeface="+mn-cs"/>
      </a:defRPr>
    </a:lvl8pPr>
    <a:lvl9pPr marL="5201563" algn="l" defTabSz="1300390" rtl="0" eaLnBrk="1" latinLnBrk="0" hangingPunct="1">
      <a:defRPr sz="26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radam" initials="mh"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000000"/>
    <a:srgbClr val="C0C0C0"/>
    <a:srgbClr val="DDDDDD"/>
    <a:srgbClr val="B2B2B2"/>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6" autoAdjust="0"/>
    <p:restoredTop sz="79868" autoAdjust="0"/>
  </p:normalViewPr>
  <p:slideViewPr>
    <p:cSldViewPr snapToObjects="1">
      <p:cViewPr varScale="1">
        <p:scale>
          <a:sx n="49" d="100"/>
          <a:sy n="49" d="100"/>
        </p:scale>
        <p:origin x="-102" y="-90"/>
      </p:cViewPr>
      <p:guideLst>
        <p:guide orient="horz" pos="3073"/>
        <p:guide pos="40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8866"/>
    </p:cViewPr>
  </p:sorterViewPr>
  <p:notesViewPr>
    <p:cSldViewPr snapToObjects="1">
      <p:cViewPr varScale="1">
        <p:scale>
          <a:sx n="84" d="100"/>
          <a:sy n="84" d="100"/>
        </p:scale>
        <p:origin x="-2244" y="-90"/>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presProps" Target="presProps.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commentAuthors" Target="commentAuthor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09-04-27T12:09:28.437" idx="6">
    <p:pos x="10" y="10"/>
    <p:text>please mension internet audio. we want to encourage people to use it. </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09-04-27T13:28:01.358" idx="13">
    <p:pos x="10" y="10"/>
    <p:text>put VSTA in black. </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09-04-27T13:32:17.819" idx="15">
    <p:pos x="10" y="10"/>
    <p:text>still 2008 image. going through by demo? </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09-04-27T23:52:46.985" idx="40">
    <p:pos x="10" y="10"/>
    <p:text>modified </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09-04-27T16:07:36.214" idx="16">
    <p:pos x="10" y="10"/>
    <p:text>since we cannot see this any way, just mention that there is dialog.png will be enough? </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09-04-27T16:09:41.500" idx="18">
    <p:pos x="10" y="10"/>
    <p:text>Added a line (pink). </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09-04-27T16:38:15.059" idx="19">
    <p:pos x="10" y="10"/>
    <p:text>looks like this is fomr 2008.  updated. </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09-04-27T16:44:52.377" idx="20">
    <p:pos x="10" y="10"/>
    <p:text>updated </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09-04-27T16:53:49.618" idx="21">
    <p:pos x="10" y="-1"/>
    <p:text>there is a known issue with this? 
Revit SPR 168754.  we need to add screen out regend? </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09-04-27T19:47:10.732" idx="23">
    <p:pos x="10" y="10"/>
    <p:text>modified </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09-04-27T19:49:00.724" idx="24">
    <p:pos x="10" y="10"/>
    <p:text>modified </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09-04-27T12:16:43.963" idx="7">
    <p:pos x="10" y="10"/>
    <p:text>what is the purpose of this?  I don't think we need this. </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09-04-27T20:03:31.999" idx="26">
    <p:pos x="10" y="-1"/>
    <p:text>we can jump to the lab ppt (63)?  </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09-04-27T19:53:54.372" idx="25">
    <p:pos x="10" y="10"/>
    <p:text>location of frame adjusted. </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09-04-27T20:10:21.067" idx="27">
    <p:pos x="10" y="10"/>
    <p:text>still refering to 2009?  we can use approx numbers if we don't have the exatct number here.  
or we may not need this for intro class.  </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09-04-27T20:32:58.272" idx="28">
    <p:pos x="10" y="10"/>
    <p:text>we can omit this as dialog is not directly Revit API</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09-04-27T21:13:07.688" idx="29">
    <p:pos x="10" y="-1"/>
    <p:text>modified. skipping code ppt</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09-04-27T21:42:33.461" idx="31">
    <p:pos x="-174" y="43"/>
    <p:text>moved minor one to the end.  no need to go detail. </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09-04-27T22:31:16.518" idx="33">
    <p:pos x="-99" y="66"/>
    <p:text>modified</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09-04-27T23:05:00.094" idx="34">
    <p:pos x="10" y="10"/>
    <p:text>combined two pages</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09-04-27T23:06:58.490" idx="35">
    <p:pos x="10" y="10"/>
    <p:text>modified </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09-04-27T23:11:40.258" idx="36">
    <p:pos x="10" y="10"/>
    <p:text>pointing to the help file instead. (Original text behind the image.) </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09-04-27T12:17:45.636" idx="8">
    <p:pos x="10" y="10"/>
    <p:text>we may take this one out and say it when each appears first time. </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09-04-27T23:13:48.473" idx="37">
    <p:pos x="10" y="10"/>
    <p:text>demo will be nice.  but this slide is not needed.</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09-04-27T23:28:39.470" idx="38">
    <p:pos x="10" y="36"/>
    <p:text>we can put this and next page after MEP and quick say, there are other utilities samples. these are minor features. dive into Family API. </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09-04-27T23:29:04.954" idx="39">
    <p:pos x="10" y="-4"/>
    <p:text>same as previous page. move this to the end. no need to go into detail. </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09-04-27T12:19:24.091" idx="9">
    <p:pos x="-1" y="-1"/>
    <p:text>updated</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09-04-27T12:51:58.756" idx="10">
    <p:pos x="-3" y="10"/>
    <p:text>modified. please emphasize to get the latest from the dev center. we are already updating with the updated developer guide.  </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09-04-27T21:59:32.978" idx="32">
    <p:pos x="10" y="10"/>
    <p:text>mention updated version of dev guide </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09-04-27T13:01:29.931" idx="11">
    <p:pos x="10" y="10"/>
    <p:text>not much tech info. you can take this one now. </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09-04-27T13:01:48.353" idx="12">
    <p:pos x="10" y="10"/>
    <p:text>you can take this one out. </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09-04-27T13:29:20.859" idx="14">
    <p:pos x="10" y="10"/>
    <p:text>skip this slide</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D23590-DF55-4AE9-8EC9-EE3E95167B4A}" type="datetimeFigureOut">
              <a:rPr lang="en-US" smtClean="0"/>
              <a:pPr/>
              <a:t>2009-09-28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GB" smtClean="0"/>
              <a:t>Revit Programming Introduction</a:t>
            </a:r>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4A987DF-2A1D-45C4-8EDA-8E112167FF15}" type="slidenum">
              <a:rPr lang="en-GB" smtClean="0"/>
              <a:pPr/>
              <a:t>‹#›</a:t>
            </a:fld>
            <a:endParaRPr lang="en-GB"/>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197483-41CE-47F9-8EF2-FCDEAE320FFA}" type="datetimeFigureOut">
              <a:rPr lang="en-US" smtClean="0"/>
              <a:pPr/>
              <a:t>2009-09-28</a:t>
            </a:fld>
            <a:endParaRPr lang="en-US"/>
          </a:p>
        </p:txBody>
      </p:sp>
      <p:sp>
        <p:nvSpPr>
          <p:cNvPr id="4" name="Slide Image Placeholder 3"/>
          <p:cNvSpPr>
            <a:spLocks noGrp="1" noRot="1" noChangeAspect="1"/>
          </p:cNvSpPr>
          <p:nvPr>
            <p:ph type="sldImg" idx="2"/>
          </p:nvPr>
        </p:nvSpPr>
        <p:spPr>
          <a:xfrm>
            <a:off x="1144588" y="685800"/>
            <a:ext cx="4568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Revit Programming Introduction</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0E5043-F1D3-4DBB-BE5C-D1DA0412B1F9}" type="slidenum">
              <a:rPr lang="en-US" smtClean="0"/>
              <a:pPr/>
              <a:t>‹#›</a:t>
            </a:fld>
            <a:endParaRPr lang="en-US"/>
          </a:p>
        </p:txBody>
      </p:sp>
    </p:spTree>
  </p:cSld>
  <p:clrMap bg1="lt1" tx1="dk1" bg2="lt2" tx2="dk2" accent1="accent1" accent2="accent2" accent3="accent3" accent4="accent4" accent5="accent5" accent6="accent6" hlink="hlink" folHlink="folHlink"/>
  <p:hf hdr="0" dt="0"/>
  <p:notesStyle>
    <a:lvl1pPr marL="0" algn="l" defTabSz="1300390" rtl="0" eaLnBrk="1" latinLnBrk="0" hangingPunct="1">
      <a:defRPr sz="1700" kern="1200">
        <a:solidFill>
          <a:schemeClr val="tx1"/>
        </a:solidFill>
        <a:latin typeface="+mn-lt"/>
        <a:ea typeface="+mn-ea"/>
        <a:cs typeface="+mn-cs"/>
      </a:defRPr>
    </a:lvl1pPr>
    <a:lvl2pPr marL="650196" algn="l" defTabSz="1300390" rtl="0" eaLnBrk="1" latinLnBrk="0" hangingPunct="1">
      <a:defRPr sz="1700" kern="1200">
        <a:solidFill>
          <a:schemeClr val="tx1"/>
        </a:solidFill>
        <a:latin typeface="+mn-lt"/>
        <a:ea typeface="+mn-ea"/>
        <a:cs typeface="+mn-cs"/>
      </a:defRPr>
    </a:lvl2pPr>
    <a:lvl3pPr marL="1300390" algn="l" defTabSz="1300390" rtl="0" eaLnBrk="1" latinLnBrk="0" hangingPunct="1">
      <a:defRPr sz="1700" kern="1200">
        <a:solidFill>
          <a:schemeClr val="tx1"/>
        </a:solidFill>
        <a:latin typeface="+mn-lt"/>
        <a:ea typeface="+mn-ea"/>
        <a:cs typeface="+mn-cs"/>
      </a:defRPr>
    </a:lvl3pPr>
    <a:lvl4pPr marL="1950586" algn="l" defTabSz="1300390" rtl="0" eaLnBrk="1" latinLnBrk="0" hangingPunct="1">
      <a:defRPr sz="1700" kern="1200">
        <a:solidFill>
          <a:schemeClr val="tx1"/>
        </a:solidFill>
        <a:latin typeface="+mn-lt"/>
        <a:ea typeface="+mn-ea"/>
        <a:cs typeface="+mn-cs"/>
      </a:defRPr>
    </a:lvl4pPr>
    <a:lvl5pPr marL="2600782" algn="l" defTabSz="1300390" rtl="0" eaLnBrk="1" latinLnBrk="0" hangingPunct="1">
      <a:defRPr sz="1700" kern="1200">
        <a:solidFill>
          <a:schemeClr val="tx1"/>
        </a:solidFill>
        <a:latin typeface="+mn-lt"/>
        <a:ea typeface="+mn-ea"/>
        <a:cs typeface="+mn-cs"/>
      </a:defRPr>
    </a:lvl5pPr>
    <a:lvl6pPr marL="3250978" algn="l" defTabSz="1300390" rtl="0" eaLnBrk="1" latinLnBrk="0" hangingPunct="1">
      <a:defRPr sz="1700" kern="1200">
        <a:solidFill>
          <a:schemeClr val="tx1"/>
        </a:solidFill>
        <a:latin typeface="+mn-lt"/>
        <a:ea typeface="+mn-ea"/>
        <a:cs typeface="+mn-cs"/>
      </a:defRPr>
    </a:lvl6pPr>
    <a:lvl7pPr marL="3901173" algn="l" defTabSz="1300390" rtl="0" eaLnBrk="1" latinLnBrk="0" hangingPunct="1">
      <a:defRPr sz="1700" kern="1200">
        <a:solidFill>
          <a:schemeClr val="tx1"/>
        </a:solidFill>
        <a:latin typeface="+mn-lt"/>
        <a:ea typeface="+mn-ea"/>
        <a:cs typeface="+mn-cs"/>
      </a:defRPr>
    </a:lvl7pPr>
    <a:lvl8pPr marL="4551369" algn="l" defTabSz="1300390" rtl="0" eaLnBrk="1" latinLnBrk="0" hangingPunct="1">
      <a:defRPr sz="1700" kern="1200">
        <a:solidFill>
          <a:schemeClr val="tx1"/>
        </a:solidFill>
        <a:latin typeface="+mn-lt"/>
        <a:ea typeface="+mn-ea"/>
        <a:cs typeface="+mn-cs"/>
      </a:defRPr>
    </a:lvl8pPr>
    <a:lvl9pPr marL="5201563" algn="l" defTabSz="1300390"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3" Type="http://schemas.openxmlformats.org/officeDocument/2006/relationships/hyperlink" Target="http://msdn.microsoft.com/en-us/vsx2008/products/bb933739.aspx"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p:txBody>
          <a:bodyPr/>
          <a:lstStyle/>
          <a:p>
            <a:pPr>
              <a:defRPr/>
            </a:pPr>
            <a:fld id="{4FED0540-2AFE-466A-AE5D-22704371DD47}" type="slidenum">
              <a:rPr lang="en-US" smtClean="0"/>
              <a:pPr>
                <a:defRPr/>
              </a:pPr>
              <a:t>1</a:t>
            </a:fld>
            <a:endParaRPr lang="en-US" smtClean="0"/>
          </a:p>
        </p:txBody>
      </p:sp>
      <p:sp>
        <p:nvSpPr>
          <p:cNvPr id="16387" name="Rectangle 2"/>
          <p:cNvSpPr>
            <a:spLocks noGrp="1" noRot="1" noChangeAspect="1" noChangeArrowheads="1" noTextEdit="1"/>
          </p:cNvSpPr>
          <p:nvPr>
            <p:ph type="sldImg"/>
          </p:nvPr>
        </p:nvSpPr>
        <p:spPr>
          <a:xfrm>
            <a:off x="1692275" y="685800"/>
            <a:ext cx="3568700" cy="2678113"/>
          </a:xfrm>
          <a:ln/>
        </p:spPr>
      </p:sp>
      <p:sp>
        <p:nvSpPr>
          <p:cNvPr id="16388" name="Rectangle 3"/>
          <p:cNvSpPr>
            <a:spLocks noGrp="1" noChangeArrowheads="1"/>
          </p:cNvSpPr>
          <p:nvPr>
            <p:ph type="body" idx="1"/>
          </p:nvPr>
        </p:nvSpPr>
        <p:spPr>
          <a:noFill/>
          <a:ln/>
        </p:spPr>
        <p:txBody>
          <a:bodyPr/>
          <a:lstStyle/>
          <a:p>
            <a:pPr eaLnBrk="1" hangingPunct="1">
              <a:spcBef>
                <a:spcPct val="0"/>
              </a:spcBef>
            </a:pPr>
            <a:endParaRPr lang="en-US" sz="18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10</a:t>
            </a:fld>
            <a:endParaRPr lang="en-US" dirty="0" smtClean="0"/>
          </a:p>
        </p:txBody>
      </p:sp>
      <p:sp>
        <p:nvSpPr>
          <p:cNvPr id="159747" name="Rectangle 2"/>
          <p:cNvSpPr>
            <a:spLocks noGrp="1" noRot="1" noChangeAspect="1" noChangeArrowheads="1" noTextEdit="1"/>
          </p:cNvSpPr>
          <p:nvPr>
            <p:ph type="sldImg"/>
          </p:nvPr>
        </p:nvSpPr>
        <p:spPr>
          <a:xfrm>
            <a:off x="1692275" y="685800"/>
            <a:ext cx="3567113" cy="2676525"/>
          </a:xfrm>
          <a:ln/>
        </p:spPr>
      </p:sp>
      <p:sp>
        <p:nvSpPr>
          <p:cNvPr id="159748" name="Rectangle 3"/>
          <p:cNvSpPr>
            <a:spLocks noGrp="1" noChangeArrowheads="1"/>
          </p:cNvSpPr>
          <p:nvPr>
            <p:ph type="body" idx="1"/>
          </p:nvPr>
        </p:nvSpPr>
        <p:spPr>
          <a:noFill/>
          <a:ln/>
        </p:spPr>
        <p:txBody>
          <a:bodyPr/>
          <a:lstStyle/>
          <a:p>
            <a:r>
              <a:rPr lang="en-US" dirty="0" smtClean="0"/>
              <a:t>Autodesk </a:t>
            </a:r>
            <a:r>
              <a:rPr lang="en-US" dirty="0" err="1" smtClean="0"/>
              <a:t>Revit</a:t>
            </a:r>
            <a:r>
              <a:rPr lang="en-US" baseline="0" dirty="0" smtClean="0"/>
              <a:t> Architecture 2010 software streamlines your design workflows, improves the </a:t>
            </a:r>
            <a:r>
              <a:rPr lang="en-US" baseline="0" dirty="0" err="1" smtClean="0"/>
              <a:t>the</a:t>
            </a:r>
            <a:r>
              <a:rPr lang="en-US" baseline="0" dirty="0" smtClean="0"/>
              <a:t> user experiences and enhances collaboration by focusing on three key areas:</a:t>
            </a:r>
          </a:p>
          <a:p>
            <a:pPr marL="0" indent="0">
              <a:buFont typeface="Arial" pitchFamily="34" charset="0"/>
              <a:buNone/>
            </a:pPr>
            <a:r>
              <a:rPr lang="en-US" sz="1300" dirty="0" smtClean="0"/>
              <a:t>(1) With the 2010 release, Autodesk has created an elegant and enjoyable working space for conceptual design in Autodesk </a:t>
            </a:r>
            <a:r>
              <a:rPr lang="en-US" sz="1300" dirty="0" err="1" smtClean="0"/>
              <a:t>Revit</a:t>
            </a:r>
            <a:r>
              <a:rPr lang="en-US" sz="1300" dirty="0" smtClean="0"/>
              <a:t> Architecture. You can work</a:t>
            </a:r>
            <a:r>
              <a:rPr lang="en-US" sz="1300" baseline="0" dirty="0" smtClean="0"/>
              <a:t> intuitively and flexibly when making a form.  Sketching has been enhanced with 3D view levels and reference planes.  You can divide a surface, apply patterns and panels on a surface. </a:t>
            </a:r>
            <a:endParaRPr lang="en-US" sz="1300" dirty="0" smtClean="0"/>
          </a:p>
          <a:p>
            <a:pPr defTabSz="1241457">
              <a:defRPr/>
            </a:pPr>
            <a:r>
              <a:rPr lang="en-US" baseline="0" dirty="0" smtClean="0"/>
              <a:t>(2) The most </a:t>
            </a:r>
            <a:r>
              <a:rPr lang="en-US" baseline="0" dirty="0" err="1" smtClean="0"/>
              <a:t>noticable</a:t>
            </a:r>
            <a:r>
              <a:rPr lang="en-US" baseline="0" dirty="0" smtClean="0"/>
              <a:t> change in 2010 is the UI. </a:t>
            </a:r>
            <a:r>
              <a:rPr lang="en-US" baseline="0" dirty="0" err="1" smtClean="0"/>
              <a:t>Revit</a:t>
            </a:r>
            <a:r>
              <a:rPr lang="en-US" baseline="0" dirty="0" smtClean="0"/>
              <a:t> now uses Ribbon based UI, along with application menu, quick access toolbar and enhance tooltips.  Users will now have a more productive/common experience as they work with multiple Autodesk products, since many share a common UI. A common user interface helps improve the learning curve and makes</a:t>
            </a:r>
            <a:r>
              <a:rPr lang="en-US" spc="-143" dirty="0" smtClean="0"/>
              <a:t> </a:t>
            </a:r>
            <a:r>
              <a:rPr lang="en-US" baseline="0" dirty="0" smtClean="0"/>
              <a:t>formerly hidden tools easier to find.  Integration with Autodesk Seek has been greatly enhanced. You can p</a:t>
            </a:r>
            <a:r>
              <a:rPr lang="en-US" dirty="0" smtClean="0"/>
              <a:t>ublish to and search Autodesk Seek right from</a:t>
            </a:r>
            <a:r>
              <a:rPr lang="en-US" baseline="0" dirty="0" smtClean="0"/>
              <a:t> the Autodesk </a:t>
            </a:r>
            <a:r>
              <a:rPr lang="en-US" baseline="0" dirty="0" err="1" smtClean="0"/>
              <a:t>Revit</a:t>
            </a:r>
            <a:r>
              <a:rPr lang="en-US" baseline="0" dirty="0" smtClean="0"/>
              <a:t> Architecture UI. </a:t>
            </a:r>
            <a:endParaRPr lang="en-US" b="1" dirty="0" smtClean="0"/>
          </a:p>
          <a:p>
            <a:pPr>
              <a:buFont typeface="Arial" pitchFamily="34" charset="0"/>
              <a:buNone/>
            </a:pPr>
            <a:r>
              <a:rPr lang="en-US" baseline="0" dirty="0" smtClean="0"/>
              <a:t>(3) </a:t>
            </a:r>
            <a:r>
              <a:rPr lang="en-US" baseline="0" dirty="0" err="1" smtClean="0"/>
              <a:t>Revit</a:t>
            </a:r>
            <a:r>
              <a:rPr lang="en-US" baseline="0" dirty="0" smtClean="0"/>
              <a:t> 2010 supports native 64-bit.  Design professionals will be able to collaborate even more effectively with the new </a:t>
            </a:r>
            <a:r>
              <a:rPr lang="en-US" b="0" baseline="0" dirty="0" smtClean="0">
                <a:sym typeface="Wingdings" pitchFamily="2" charset="2"/>
              </a:rPr>
              <a:t>Autodesk Exchange File format [</a:t>
            </a:r>
            <a:r>
              <a:rPr lang="en-US" baseline="0" dirty="0" smtClean="0"/>
              <a:t>.</a:t>
            </a:r>
            <a:r>
              <a:rPr lang="en-US" baseline="0" dirty="0" err="1" smtClean="0"/>
              <a:t>adsk</a:t>
            </a:r>
            <a:r>
              <a:rPr lang="en-US" baseline="0" dirty="0" smtClean="0"/>
              <a:t> </a:t>
            </a:r>
            <a:r>
              <a:rPr lang="en-US" b="0" baseline="0" dirty="0" smtClean="0">
                <a:sym typeface="Wingdings" pitchFamily="2" charset="2"/>
              </a:rPr>
              <a:t>]</a:t>
            </a:r>
            <a:r>
              <a:rPr lang="en-US" baseline="0" dirty="0" smtClean="0"/>
              <a:t>. Importing and exporting more intelligent and data-rich files will help improve collaborative workflows between AutoCAD Civil 3D and Inventor.  </a:t>
            </a:r>
          </a:p>
          <a:p>
            <a:pPr>
              <a:spcBef>
                <a:spcPts val="0"/>
              </a:spcBef>
              <a:spcAft>
                <a:spcPts val="0"/>
              </a:spcAft>
            </a:pPr>
            <a:r>
              <a:rPr lang="en-US" sz="1700" baseline="0" dirty="0" err="1" smtClean="0">
                <a:ea typeface="+mn-ea"/>
                <a:cs typeface="+mn-cs"/>
              </a:rPr>
              <a:t>gbXML</a:t>
            </a:r>
            <a:r>
              <a:rPr lang="en-US" sz="1700" baseline="0" dirty="0" smtClean="0">
                <a:ea typeface="+mn-ea"/>
                <a:cs typeface="+mn-cs"/>
              </a:rPr>
              <a:t> export functionality has been enhanced; You can </a:t>
            </a:r>
            <a:r>
              <a:rPr lang="en-US" sz="1800" dirty="0" smtClean="0">
                <a:ea typeface="Calibri"/>
                <a:cs typeface="Times New Roman"/>
              </a:rPr>
              <a:t>preview your room data at a detailed level before you export it to </a:t>
            </a:r>
            <a:r>
              <a:rPr lang="en-US" sz="1800" dirty="0" err="1" smtClean="0">
                <a:ea typeface="Calibri"/>
                <a:cs typeface="Times New Roman"/>
              </a:rPr>
              <a:t>gbXML</a:t>
            </a:r>
            <a:r>
              <a:rPr lang="en-US" sz="1800" dirty="0" smtClean="0">
                <a:ea typeface="Calibri"/>
                <a:cs typeface="Times New Roman"/>
              </a:rPr>
              <a:t>.</a:t>
            </a:r>
            <a:r>
              <a:rPr lang="en-US" sz="1800" baseline="0" dirty="0" smtClean="0">
                <a:ea typeface="Calibri"/>
                <a:cs typeface="Times New Roman"/>
              </a:rPr>
              <a:t> You can</a:t>
            </a:r>
            <a:r>
              <a:rPr lang="en-US" sz="1800" dirty="0" smtClean="0">
                <a:ea typeface="Calibri"/>
                <a:cs typeface="Times New Roman"/>
              </a:rPr>
              <a:t> view </a:t>
            </a:r>
            <a:r>
              <a:rPr lang="en-US" sz="1800" dirty="0" err="1" smtClean="0">
                <a:ea typeface="Calibri"/>
                <a:cs typeface="Times New Roman"/>
              </a:rPr>
              <a:t>gbXML</a:t>
            </a:r>
            <a:r>
              <a:rPr lang="en-US" sz="1800" dirty="0" smtClean="0">
                <a:ea typeface="Calibri"/>
                <a:cs typeface="Times New Roman"/>
              </a:rPr>
              <a:t> analytical model, surfaces color coded based on type of surface, and define energy data previously only available through Project Information dialog box. </a:t>
            </a:r>
            <a:endParaRPr lang="en-US" baseline="0" dirty="0" smtClean="0"/>
          </a:p>
          <a:p>
            <a:pPr>
              <a:buFont typeface="Arial" pitchFamily="34" charset="0"/>
              <a:buNone/>
            </a:pPr>
            <a:r>
              <a:rPr lang="en-US" baseline="0" dirty="0" smtClean="0"/>
              <a:t>Expansions to the API will provide designers with advanced conceptual modeling techniques and enable manufacturers to automate the creation of large and accurate content libraries.</a:t>
            </a:r>
            <a:endParaRPr lang="en-US" dirty="0"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593EAEA3-7B01-40AB-A1A0-AB3CBFD803E2}" type="slidenum">
              <a:rPr lang="en-US" smtClean="0"/>
              <a:pPr/>
              <a:t>100</a:t>
            </a:fld>
            <a:endParaRPr lang="en-US" smtClean="0"/>
          </a:p>
        </p:txBody>
      </p:sp>
      <p:sp>
        <p:nvSpPr>
          <p:cNvPr id="241667" name="Rectangle 2"/>
          <p:cNvSpPr>
            <a:spLocks noGrp="1" noRot="1" noChangeAspect="1" noChangeArrowheads="1" noTextEdit="1"/>
          </p:cNvSpPr>
          <p:nvPr>
            <p:ph type="sldImg"/>
          </p:nvPr>
        </p:nvSpPr>
        <p:spPr>
          <a:xfrm>
            <a:off x="1144588" y="685800"/>
            <a:ext cx="4568825" cy="3429000"/>
          </a:xfrm>
          <a:ln/>
        </p:spPr>
      </p:sp>
      <p:sp>
        <p:nvSpPr>
          <p:cNvPr id="241668" name="Rectangle 3"/>
          <p:cNvSpPr>
            <a:spLocks noGrp="1" noChangeArrowheads="1"/>
          </p:cNvSpPr>
          <p:nvPr>
            <p:ph type="body" idx="1"/>
          </p:nvPr>
        </p:nvSpPr>
        <p:spPr>
          <a:xfrm>
            <a:off x="913772" y="4343716"/>
            <a:ext cx="5030456" cy="4113855"/>
          </a:xfrm>
          <a:noFill/>
          <a:ln/>
        </p:spPr>
        <p:txBody>
          <a:bodyPr/>
          <a:lstStyle/>
          <a:p>
            <a:pPr eaLnBrk="1" hangingPunct="1"/>
            <a:r>
              <a:rPr lang="en-US" sz="1700" kern="1200" smtClean="0">
                <a:solidFill>
                  <a:schemeClr val="tx1"/>
                </a:solidFill>
                <a:latin typeface="+mn-lt"/>
                <a:ea typeface="+mn-ea"/>
                <a:cs typeface="+mn-cs"/>
              </a:rPr>
              <a:t>Each element may have geometery associated with it. The element geometry is returned by its Geometry method, which takes an argument specifying the required detail level: Coarse, Medium, or Fine. Here is code from the ElementViewer sample queriying each element in the selection set for its geometry and passing it into a drawing routine.</a:t>
            </a:r>
            <a:endParaRPr lang="en-GB"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46313D54-A256-4290-A3AB-7DB4A9E5ADC8}" type="slidenum">
              <a:rPr lang="en-US" smtClean="0"/>
              <a:pPr/>
              <a:t>101</a:t>
            </a:fld>
            <a:endParaRPr lang="en-US" smtClean="0"/>
          </a:p>
        </p:txBody>
      </p:sp>
      <p:sp>
        <p:nvSpPr>
          <p:cNvPr id="242691" name="Rectangle 2"/>
          <p:cNvSpPr>
            <a:spLocks noGrp="1" noRot="1" noChangeAspect="1" noChangeArrowheads="1" noTextEdit="1"/>
          </p:cNvSpPr>
          <p:nvPr>
            <p:ph type="sldImg"/>
          </p:nvPr>
        </p:nvSpPr>
        <p:spPr>
          <a:xfrm>
            <a:off x="1144588" y="685800"/>
            <a:ext cx="4568825" cy="3429000"/>
          </a:xfrm>
          <a:ln/>
        </p:spPr>
      </p:sp>
      <p:sp>
        <p:nvSpPr>
          <p:cNvPr id="242692" name="Rectangle 3"/>
          <p:cNvSpPr>
            <a:spLocks noGrp="1" noChangeArrowheads="1"/>
          </p:cNvSpPr>
          <p:nvPr>
            <p:ph type="body" idx="1"/>
          </p:nvPr>
        </p:nvSpPr>
        <p:spPr>
          <a:xfrm>
            <a:off x="913772" y="4343716"/>
            <a:ext cx="5030456" cy="4113855"/>
          </a:xfrm>
          <a:noFill/>
          <a:ln/>
        </p:spPr>
        <p:txBody>
          <a:bodyPr/>
          <a:lstStyle/>
          <a:p>
            <a:pPr eaLnBrk="1" hangingPunct="1"/>
            <a:r>
              <a:rPr lang="en-US" smtClean="0"/>
              <a:t>Iterate over the element geometry, which in turn is a Geometry.Element instance containing curve, instance, mesh and solid objects which in turn are broken down into line segments for the viewer. For more details, please refer to the SDK sample source code.</a:t>
            </a:r>
            <a:endParaRPr lang="en-GB"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102</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6"/>
            <a:ext cx="5030456" cy="4113855"/>
          </a:xfrm>
          <a:noFill/>
          <a:ln/>
        </p:spPr>
        <p:txBody>
          <a:bodyPr/>
          <a:lstStyle/>
          <a:p>
            <a:pPr eaLnBrk="1" hangingPunct="1"/>
            <a:r>
              <a:rPr lang="en-US" smtClean="0"/>
              <a:t>Rooms also have geometry associated with them.</a:t>
            </a:r>
            <a:r>
              <a:rPr lang="en-US" baseline="0" smtClean="0"/>
              <a:t> In this case, the geometry is the 2D room boundary lines. This is demonstrated by Lab 5-3. </a:t>
            </a:r>
            <a:r>
              <a:rPr lang="en-GB" smtClean="0"/>
              <a:t>In order to explore lab 5-3, create four walls and a room. The room id, name and number as well as the geometrical coordinates of its boundary lines are displayed. RoomViewer displays the room boundary graphically in its own embedded viewer.</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76D031BA-6A80-4E67-882A-07B21EF2A954}" type="slidenum">
              <a:rPr lang="en-US" smtClean="0"/>
              <a:pPr/>
              <a:t>103</a:t>
            </a:fld>
            <a:endParaRPr lang="en-US" smtClean="0"/>
          </a:p>
        </p:txBody>
      </p:sp>
      <p:sp>
        <p:nvSpPr>
          <p:cNvPr id="249859" name="Rectangle 2"/>
          <p:cNvSpPr>
            <a:spLocks noGrp="1" noRot="1" noChangeAspect="1" noChangeArrowheads="1" noTextEdit="1"/>
          </p:cNvSpPr>
          <p:nvPr>
            <p:ph type="sldImg"/>
          </p:nvPr>
        </p:nvSpPr>
        <p:spPr>
          <a:xfrm>
            <a:off x="1144588" y="685800"/>
            <a:ext cx="4568825" cy="3429000"/>
          </a:xfrm>
          <a:ln/>
        </p:spPr>
      </p:sp>
      <p:sp>
        <p:nvSpPr>
          <p:cNvPr id="249860" name="Rectangle 3"/>
          <p:cNvSpPr>
            <a:spLocks noGrp="1" noChangeArrowheads="1"/>
          </p:cNvSpPr>
          <p:nvPr>
            <p:ph type="body" idx="1"/>
          </p:nvPr>
        </p:nvSpPr>
        <p:spPr>
          <a:xfrm>
            <a:off x="913772" y="4343716"/>
            <a:ext cx="5030456" cy="4113855"/>
          </a:xfrm>
          <a:noFill/>
          <a:ln/>
        </p:spPr>
        <p:txBody>
          <a:bodyPr/>
          <a:lstStyle/>
          <a:p>
            <a:pPr eaLnBrk="1" hangingPunct="1"/>
            <a:r>
              <a:rPr lang="en-US" sz="1700" kern="1200" smtClean="0">
                <a:solidFill>
                  <a:schemeClr val="tx1"/>
                </a:solidFill>
                <a:latin typeface="+mn-lt"/>
                <a:ea typeface="+mn-ea"/>
                <a:cs typeface="+mn-cs"/>
              </a:rPr>
              <a:t>The room boundary is accessible through the property Boundary, which returns a </a:t>
            </a:r>
            <a:r>
              <a:rPr lang="en-GB" sz="1700" kern="1200" smtClean="0">
                <a:solidFill>
                  <a:schemeClr val="tx1"/>
                </a:solidFill>
                <a:latin typeface="+mn-lt"/>
                <a:ea typeface="+mn-ea"/>
                <a:cs typeface="+mn-cs"/>
              </a:rPr>
              <a:t>BoundarySegmentArrayArray, i.e. a collection of arrays of boundary segments. Each array of boundary segments is one boundary, and each boundary segment has a curve, which can be a line or an arc, for instance.</a:t>
            </a:r>
            <a:endParaRPr lang="en-GB"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6DB23060-E342-473C-80E2-5734995E842D}" type="slidenum">
              <a:rPr lang="en-US" smtClean="0"/>
              <a:pPr/>
              <a:t>104</a:t>
            </a:fld>
            <a:endParaRPr lang="en-US" smtClean="0"/>
          </a:p>
        </p:txBody>
      </p:sp>
      <p:sp>
        <p:nvSpPr>
          <p:cNvPr id="220163" name="Rectangle 2"/>
          <p:cNvSpPr>
            <a:spLocks noGrp="1" noRot="1" noChangeAspect="1" noChangeArrowheads="1" noTextEdit="1"/>
          </p:cNvSpPr>
          <p:nvPr>
            <p:ph type="sldImg"/>
          </p:nvPr>
        </p:nvSpPr>
        <p:spPr>
          <a:xfrm>
            <a:off x="1693863" y="685800"/>
            <a:ext cx="3563937" cy="2676525"/>
          </a:xfrm>
          <a:ln/>
        </p:spPr>
      </p:sp>
      <p:sp>
        <p:nvSpPr>
          <p:cNvPr id="2201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105</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r>
              <a:rPr lang="en-US" sz="1700" kern="1200" smtClean="0">
                <a:solidFill>
                  <a:schemeClr val="tx1"/>
                </a:solidFill>
                <a:latin typeface="+mn-lt"/>
                <a:ea typeface="+mn-ea"/>
                <a:cs typeface="+mn-cs"/>
              </a:rPr>
              <a:t>We have a huge amount of new material to cover in the API update, and will not be able to cover everything completely in this initial introduction. We are looking forward to presenting more detailed and in depth webcasts on selected topics in coming months and would very much appreciate your feedback on topics to cover.</a:t>
            </a:r>
            <a:endParaRPr lang="en-US" sz="1700" kern="1200" baseline="0" smtClean="0">
              <a:solidFill>
                <a:schemeClr val="tx1"/>
              </a:solidFill>
              <a:latin typeface="+mn-lt"/>
              <a:ea typeface="+mn-ea"/>
              <a:cs typeface="+mn-cs"/>
            </a:endParaRPr>
          </a:p>
          <a:p>
            <a:endParaRPr lang="en-US" sz="1700" kern="1200" baseline="0" smtClean="0">
              <a:solidFill>
                <a:schemeClr val="tx1"/>
              </a:solidFill>
              <a:latin typeface="+mn-lt"/>
              <a:ea typeface="+mn-ea"/>
              <a:cs typeface="+mn-cs"/>
            </a:endParaRPr>
          </a:p>
          <a:p>
            <a:r>
              <a:rPr lang="en-US" sz="1700" kern="1200" baseline="0" smtClean="0">
                <a:solidFill>
                  <a:schemeClr val="tx1"/>
                </a:solidFill>
                <a:latin typeface="+mn-lt"/>
                <a:ea typeface="+mn-ea"/>
                <a:cs typeface="+mn-cs"/>
              </a:rPr>
              <a:t>T</a:t>
            </a:r>
            <a:r>
              <a:rPr lang="en-GB" sz="1700" kern="1200" smtClean="0">
                <a:solidFill>
                  <a:schemeClr val="tx1"/>
                </a:solidFill>
                <a:latin typeface="+mn-lt"/>
                <a:ea typeface="+mn-ea"/>
                <a:cs typeface="+mn-cs"/>
              </a:rPr>
              <a:t>he ribbon and event APIs are actually new, in a sense. On the other hand, they replace other older APIs that existed in 2009 and previous versions and are now deprecated or obsolete. Applications making use of the old APIs are recommended</a:t>
            </a:r>
            <a:r>
              <a:rPr lang="en-GB" sz="1700" kern="1200" baseline="0" smtClean="0">
                <a:solidFill>
                  <a:schemeClr val="tx1"/>
                </a:solidFill>
                <a:latin typeface="+mn-lt"/>
                <a:ea typeface="+mn-ea"/>
                <a:cs typeface="+mn-cs"/>
              </a:rPr>
              <a:t> to be ported to the new ones. The model inspection utilities are just a minor point. The biggest new topic is the family API, with a big subtopic on form creation and also the MEP API.</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5CE5B937-B79E-4B71-A006-CA9C7CF9C484}" type="slidenum">
              <a:rPr lang="en-US" smtClean="0"/>
              <a:pPr/>
              <a:t>106</a:t>
            </a:fld>
            <a:endParaRPr lang="en-US" dirty="0" smtClean="0"/>
          </a:p>
        </p:txBody>
      </p:sp>
      <p:sp>
        <p:nvSpPr>
          <p:cNvPr id="163843" name="Rectangle 2"/>
          <p:cNvSpPr>
            <a:spLocks noGrp="1" noRot="1" noChangeAspect="1" noChangeArrowheads="1" noTextEdit="1"/>
          </p:cNvSpPr>
          <p:nvPr>
            <p:ph type="sldImg"/>
          </p:nvPr>
        </p:nvSpPr>
        <p:spPr>
          <a:xfrm>
            <a:off x="1693863" y="685800"/>
            <a:ext cx="3563937" cy="2676525"/>
          </a:xfrm>
          <a:ln/>
        </p:spPr>
      </p:sp>
      <p:sp>
        <p:nvSpPr>
          <p:cNvPr id="163844" name="Rectangle 3"/>
          <p:cNvSpPr>
            <a:spLocks noGrp="1" noChangeArrowheads="1"/>
          </p:cNvSpPr>
          <p:nvPr>
            <p:ph type="body" idx="1"/>
          </p:nvPr>
        </p:nvSpPr>
        <p:spPr>
          <a:noFill/>
          <a:ln/>
        </p:spPr>
        <p:txBody>
          <a:bodyPr/>
          <a:lstStyle/>
          <a:p>
            <a:pPr defTabSz="1300296">
              <a:defRPr/>
            </a:pPr>
            <a:endParaRPr lang="en-GB" dirty="0"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107</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r>
              <a:rPr lang="en-US" dirty="0" smtClean="0"/>
              <a:t>As we have seen earlier, </a:t>
            </a:r>
            <a:r>
              <a:rPr lang="en-US" dirty="0" err="1" smtClean="0"/>
              <a:t>Revit</a:t>
            </a:r>
            <a:r>
              <a:rPr lang="en-US" dirty="0" smtClean="0"/>
              <a:t> 2010 has a completely new </a:t>
            </a:r>
            <a:r>
              <a:rPr lang="en-US" smtClean="0"/>
              <a:t>look with a ribbon </a:t>
            </a:r>
            <a:r>
              <a:rPr lang="en-US" dirty="0" smtClean="0"/>
              <a:t>based UI. </a:t>
            </a:r>
            <a:r>
              <a:rPr lang="en-US" smtClean="0"/>
              <a:t>Unlike AutoCAD </a:t>
            </a:r>
            <a:r>
              <a:rPr lang="en-US" dirty="0" smtClean="0"/>
              <a:t>based products, this change is not optional. There is no way to turn this off </a:t>
            </a:r>
            <a:r>
              <a:rPr lang="en-US" smtClean="0"/>
              <a:t>and switch </a:t>
            </a:r>
            <a:r>
              <a:rPr lang="en-US" dirty="0" smtClean="0"/>
              <a:t>back to the old UI. If </a:t>
            </a:r>
            <a:r>
              <a:rPr lang="en-US" smtClean="0"/>
              <a:t>you used toolbars </a:t>
            </a:r>
            <a:r>
              <a:rPr lang="en-US" dirty="0" smtClean="0"/>
              <a:t>in </a:t>
            </a:r>
            <a:r>
              <a:rPr lang="en-US" dirty="0" err="1" smtClean="0"/>
              <a:t>Revit</a:t>
            </a:r>
            <a:r>
              <a:rPr lang="en-US" dirty="0" smtClean="0"/>
              <a:t> 2009 and earlier, you will need to </a:t>
            </a:r>
            <a:r>
              <a:rPr lang="en-US" smtClean="0"/>
              <a:t>migrate your application to use the ribbon</a:t>
            </a:r>
            <a:r>
              <a:rPr lang="en-US" dirty="0" smtClean="0"/>
              <a:t>. The API is available to add your custom ribbon panels. In addition to the programming aspect, we also </a:t>
            </a:r>
            <a:r>
              <a:rPr lang="en-US" smtClean="0"/>
              <a:t>provide documentation </a:t>
            </a:r>
            <a:r>
              <a:rPr lang="en-US" dirty="0" smtClean="0"/>
              <a:t>with </a:t>
            </a:r>
            <a:r>
              <a:rPr lang="en-US" smtClean="0"/>
              <a:t>guidelines for designing </a:t>
            </a:r>
            <a:r>
              <a:rPr lang="en-US" dirty="0" smtClean="0"/>
              <a:t>your custom ribbon and icons. This is </a:t>
            </a:r>
            <a:r>
              <a:rPr lang="en-US" smtClean="0"/>
              <a:t>to ensure </a:t>
            </a:r>
            <a:r>
              <a:rPr lang="en-US" dirty="0" smtClean="0"/>
              <a:t>that your application is nicely integrated with </a:t>
            </a:r>
            <a:r>
              <a:rPr lang="en-US" dirty="0" err="1" smtClean="0"/>
              <a:t>Revit</a:t>
            </a:r>
            <a:r>
              <a:rPr lang="en-US" dirty="0" smtClean="0"/>
              <a:t> UI. The document also explains all the terminology used to describe Ribbon UI. You can find </a:t>
            </a:r>
            <a:r>
              <a:rPr lang="en-US" smtClean="0"/>
              <a:t>the documentation in the </a:t>
            </a:r>
            <a:r>
              <a:rPr lang="en-US" dirty="0" smtClean="0"/>
              <a:t>SDK folder: </a:t>
            </a:r>
          </a:p>
          <a:p>
            <a:r>
              <a:rPr lang="en-US" dirty="0" smtClean="0"/>
              <a:t> </a:t>
            </a:r>
          </a:p>
          <a:p>
            <a:pPr lvl="0"/>
            <a:r>
              <a:rPr lang="en-US" dirty="0" smtClean="0"/>
              <a:t>Ribbon design guidelines.pdf </a:t>
            </a:r>
          </a:p>
          <a:p>
            <a:pPr lvl="0"/>
            <a:r>
              <a:rPr lang="en-US" dirty="0" smtClean="0"/>
              <a:t>Autodesk Icon Guidelines.pdf</a:t>
            </a:r>
          </a:p>
          <a:p>
            <a:r>
              <a:rPr lang="en-US" dirty="0" smtClean="0"/>
              <a:t> </a:t>
            </a:r>
          </a:p>
          <a:p>
            <a:r>
              <a:rPr lang="en-US" dirty="0" smtClean="0"/>
              <a:t>For those who are familiar with </a:t>
            </a:r>
            <a:r>
              <a:rPr lang="en-US" smtClean="0"/>
              <a:t>the AutoCAD </a:t>
            </a:r>
            <a:r>
              <a:rPr lang="en-US" dirty="0" smtClean="0"/>
              <a:t>API, you should note that the API for AutoCAD </a:t>
            </a:r>
            <a:r>
              <a:rPr lang="en-US" smtClean="0"/>
              <a:t>and Revit is different, at least in the 2010 release. </a:t>
            </a:r>
            <a:r>
              <a:rPr lang="en-US" dirty="0" smtClean="0"/>
              <a:t>Focus on the UI side of the </a:t>
            </a:r>
            <a:r>
              <a:rPr lang="en-US" dirty="0" err="1" smtClean="0"/>
              <a:t>Revit</a:t>
            </a:r>
            <a:r>
              <a:rPr lang="en-US" dirty="0" smtClean="0"/>
              <a:t> API is yet to come. We expect to revisit the ribbon API for more flexibility in </a:t>
            </a:r>
            <a:r>
              <a:rPr lang="en-US" smtClean="0"/>
              <a:t>future releases. The </a:t>
            </a:r>
            <a:r>
              <a:rPr lang="en-US" dirty="0" smtClean="0"/>
              <a:t>good news is that it is quite straight-forward to use. There is no need to learn WPF, for example. </a:t>
            </a:r>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108</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r>
              <a:rPr lang="en-US" dirty="0" smtClean="0"/>
              <a:t>At the moment, you cannot create a </a:t>
            </a:r>
            <a:r>
              <a:rPr lang="en-US" smtClean="0"/>
              <a:t>separate ribbon </a:t>
            </a:r>
            <a:r>
              <a:rPr lang="en-US" dirty="0" smtClean="0"/>
              <a:t>tab. All External Application and External Command related user interface items are </a:t>
            </a:r>
            <a:r>
              <a:rPr lang="en-US" smtClean="0"/>
              <a:t>placed on the Add-Ins </a:t>
            </a:r>
            <a:r>
              <a:rPr lang="en-US" dirty="0" smtClean="0"/>
              <a:t>Tab. </a:t>
            </a:r>
            <a:r>
              <a:rPr lang="en-US" smtClean="0"/>
              <a:t>You see </a:t>
            </a:r>
            <a:r>
              <a:rPr lang="en-US" dirty="0" smtClean="0"/>
              <a:t>this tab when you </a:t>
            </a:r>
            <a:r>
              <a:rPr lang="en-US" smtClean="0"/>
              <a:t>add an external application or command section to the Revit.ini </a:t>
            </a:r>
            <a:r>
              <a:rPr lang="en-US" dirty="0" smtClean="0"/>
              <a:t>file. </a:t>
            </a:r>
            <a:r>
              <a:rPr lang="en-US" smtClean="0"/>
              <a:t>External commands </a:t>
            </a:r>
            <a:r>
              <a:rPr lang="en-US" dirty="0" smtClean="0"/>
              <a:t>are listed under </a:t>
            </a:r>
            <a:r>
              <a:rPr lang="en-US" smtClean="0"/>
              <a:t>the External Tools button. External applications </a:t>
            </a:r>
            <a:r>
              <a:rPr lang="en-US" dirty="0" smtClean="0"/>
              <a:t>can create their </a:t>
            </a:r>
            <a:r>
              <a:rPr lang="en-US" smtClean="0"/>
              <a:t>own ribbon panels </a:t>
            </a:r>
            <a:r>
              <a:rPr lang="en-US" dirty="0" smtClean="0"/>
              <a:t>and populate them with push buttons and pull-down buttons in either </a:t>
            </a:r>
            <a:r>
              <a:rPr lang="en-US" smtClean="0"/>
              <a:t>a normal, single </a:t>
            </a:r>
            <a:r>
              <a:rPr lang="en-US" dirty="0" smtClean="0"/>
              <a:t>or stacked fashion with the option of two or three </a:t>
            </a:r>
            <a:r>
              <a:rPr lang="en-US" smtClean="0"/>
              <a:t>layers.</a:t>
            </a:r>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109</a:t>
            </a:fld>
            <a:endParaRPr lang="en-US" smtClean="0"/>
          </a:p>
        </p:txBody>
      </p:sp>
      <p:sp>
        <p:nvSpPr>
          <p:cNvPr id="168963" name="Rectangle 2"/>
          <p:cNvSpPr>
            <a:spLocks noGrp="1" noRot="1" noChangeAspect="1" noChangeArrowheads="1" noTextEdit="1"/>
          </p:cNvSpPr>
          <p:nvPr>
            <p:ph type="sldImg"/>
          </p:nvPr>
        </p:nvSpPr>
        <p:spPr>
          <a:xfrm>
            <a:off x="1151833" y="686426"/>
            <a:ext cx="455433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11</a:t>
            </a:fld>
            <a:endParaRPr lang="en-US" dirty="0" smtClean="0"/>
          </a:p>
        </p:txBody>
      </p:sp>
      <p:sp>
        <p:nvSpPr>
          <p:cNvPr id="159747" name="Rectangle 2"/>
          <p:cNvSpPr>
            <a:spLocks noGrp="1" noRot="1" noChangeAspect="1" noChangeArrowheads="1" noTextEdit="1"/>
          </p:cNvSpPr>
          <p:nvPr>
            <p:ph type="sldImg"/>
          </p:nvPr>
        </p:nvSpPr>
        <p:spPr>
          <a:xfrm>
            <a:off x="1692275" y="685800"/>
            <a:ext cx="3567113" cy="2676525"/>
          </a:xfrm>
          <a:ln/>
        </p:spPr>
      </p:sp>
      <p:sp>
        <p:nvSpPr>
          <p:cNvPr id="159748" name="Rectangle 3"/>
          <p:cNvSpPr>
            <a:spLocks noGrp="1" noChangeArrowheads="1"/>
          </p:cNvSpPr>
          <p:nvPr>
            <p:ph type="body" idx="1"/>
          </p:nvPr>
        </p:nvSpPr>
        <p:spPr>
          <a:noFill/>
          <a:ln/>
        </p:spPr>
        <p:txBody>
          <a:bodyPr/>
          <a:lstStyle/>
          <a:p>
            <a:r>
              <a:rPr lang="en-US" smtClean="0"/>
              <a:t>In addition to the the common features </a:t>
            </a:r>
            <a:r>
              <a:rPr lang="en-US" baseline="0" smtClean="0"/>
              <a:t>across all Revit products, Revit Structure and Revit MEP have the following specific enhancements:</a:t>
            </a:r>
          </a:p>
          <a:p>
            <a:pPr>
              <a:buFontTx/>
              <a:buChar char="-"/>
            </a:pPr>
            <a:r>
              <a:rPr lang="en-US" baseline="0" smtClean="0"/>
              <a:t> Support for slanted columns. </a:t>
            </a:r>
          </a:p>
          <a:p>
            <a:pPr>
              <a:buFontTx/>
              <a:buChar char="-"/>
            </a:pPr>
            <a:r>
              <a:rPr lang="en-US" baseline="0" smtClean="0"/>
              <a:t> Bridge modeling, steel construction modeling (such as beam-column end plate connections, or column base connections) and conceptual form analysis capabilities (by Robot structural analysis software), available to subscription customers.</a:t>
            </a:r>
          </a:p>
          <a:p>
            <a:pPr marL="0" marR="0" indent="0" algn="l" defTabSz="1300091" rtl="0" eaLnBrk="1" fontAlgn="base" latinLnBrk="0" hangingPunct="1">
              <a:lnSpc>
                <a:spcPct val="100000"/>
              </a:lnSpc>
              <a:spcBef>
                <a:spcPct val="30000"/>
              </a:spcBef>
              <a:spcAft>
                <a:spcPct val="0"/>
              </a:spcAft>
              <a:buClrTx/>
              <a:buSzTx/>
              <a:buFontTx/>
              <a:buNone/>
              <a:tabLst/>
              <a:defRPr/>
            </a:pPr>
            <a:r>
              <a:rPr lang="en-US" sz="1800" kern="1200" smtClean="0">
                <a:solidFill>
                  <a:schemeClr val="tx1"/>
                </a:solidFill>
                <a:latin typeface="+mn-lt"/>
                <a:ea typeface="+mn-ea"/>
                <a:cs typeface="+mn-cs"/>
              </a:rPr>
              <a:t>Revit MEP software’s optimum tools for system design and building performance analysis helps engineers and designers make better decisions.</a:t>
            </a:r>
          </a:p>
          <a:p>
            <a:pPr marL="0" marR="0" indent="0" algn="l" defTabSz="1300091" rtl="0" eaLnBrk="1" fontAlgn="base" latinLnBrk="0" hangingPunct="1">
              <a:lnSpc>
                <a:spcPct val="100000"/>
              </a:lnSpc>
              <a:spcBef>
                <a:spcPct val="30000"/>
              </a:spcBef>
              <a:spcAft>
                <a:spcPct val="0"/>
              </a:spcAft>
              <a:buClrTx/>
              <a:buSzTx/>
              <a:buFontTx/>
              <a:buNone/>
              <a:tabLst/>
              <a:defRPr/>
            </a:pPr>
            <a:r>
              <a:rPr lang="en-US" sz="1800" kern="1200" smtClean="0">
                <a:solidFill>
                  <a:schemeClr val="tx1"/>
                </a:solidFill>
                <a:latin typeface="+mn-lt"/>
                <a:ea typeface="+mn-ea"/>
                <a:cs typeface="+mn-cs"/>
              </a:rPr>
              <a:t>Autodesk Revit MEP provides native integrated heating and cooling loads calculation tools to help perform energy analysis.</a:t>
            </a:r>
            <a:r>
              <a:rPr lang="en-US" sz="1800" kern="1200" baseline="0" smtClean="0">
                <a:solidFill>
                  <a:schemeClr val="tx1"/>
                </a:solidFill>
                <a:latin typeface="+mn-lt"/>
                <a:ea typeface="+mn-ea"/>
                <a:cs typeface="+mn-cs"/>
              </a:rPr>
              <a:t> You can </a:t>
            </a:r>
            <a:r>
              <a:rPr lang="en-US" sz="1800" kern="1200" smtClean="0">
                <a:solidFill>
                  <a:schemeClr val="tx1"/>
                </a:solidFill>
                <a:latin typeface="+mn-lt"/>
                <a:ea typeface="+mn-ea"/>
                <a:cs typeface="+mn-cs"/>
              </a:rPr>
              <a:t>evaluate system loads, and produce heating and cooling load reports for a project.</a:t>
            </a:r>
            <a:endParaRPr lang="en-US" sz="1800" kern="1200" dirty="0" smtClean="0">
              <a:solidFill>
                <a:schemeClr val="tx1"/>
              </a:solidFill>
              <a:latin typeface="+mn-lt"/>
              <a:ea typeface="+mn-ea"/>
              <a:cs typeface="+mn-cs"/>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110</a:t>
            </a:fld>
            <a:endParaRPr lang="en-US" smtClean="0"/>
          </a:p>
        </p:txBody>
      </p:sp>
      <p:sp>
        <p:nvSpPr>
          <p:cNvPr id="168963" name="Rectangle 2"/>
          <p:cNvSpPr>
            <a:spLocks noGrp="1" noRot="1" noChangeAspect="1" noChangeArrowheads="1" noTextEdit="1"/>
          </p:cNvSpPr>
          <p:nvPr>
            <p:ph type="sldImg"/>
          </p:nvPr>
        </p:nvSpPr>
        <p:spPr>
          <a:xfrm>
            <a:off x="1151833" y="686426"/>
            <a:ext cx="455433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r>
              <a:rPr lang="en-US" dirty="0" smtClean="0"/>
              <a:t>The figure shows an example of ribbon panels added by API. In the figure, it shows two ribbon panels called “Ribbon Sample” and “Add-in Panel Info”. “Ribbon Sample” panel on the left has one push button called “Create Wall”, and one three-layered stacked button next to it (one showing “Delete Last Wall” at top). Notice that the third stacked button, “Move Walls”, is a pull-down button.  You can also add a tooltip and a separator between </a:t>
            </a:r>
            <a:r>
              <a:rPr lang="en-US" smtClean="0"/>
              <a:t>buttons.</a:t>
            </a:r>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111</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r>
              <a:rPr lang="en-US" dirty="0" smtClean="0"/>
              <a:t>Here is </a:t>
            </a:r>
            <a:r>
              <a:rPr lang="en-US" smtClean="0"/>
              <a:t>a code snippet of from the Ribbon SDK sample application. It defines </a:t>
            </a:r>
            <a:r>
              <a:rPr lang="en-US" dirty="0" smtClean="0"/>
              <a:t>the custom ribbon panel shown on the </a:t>
            </a:r>
            <a:r>
              <a:rPr lang="en-US" smtClean="0"/>
              <a:t>previous slide.</a:t>
            </a:r>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7D5CE58D-31D5-4197-B36D-4562EE98A85D}" type="slidenum">
              <a:rPr lang="en-US" smtClean="0"/>
              <a:pPr/>
              <a:t>112</a:t>
            </a:fld>
            <a:endParaRPr lang="en-US" smtClean="0"/>
          </a:p>
        </p:txBody>
      </p:sp>
      <p:sp>
        <p:nvSpPr>
          <p:cNvPr id="253955" name="Rectangle 2"/>
          <p:cNvSpPr>
            <a:spLocks noGrp="1" noRot="1" noChangeAspect="1" noChangeArrowheads="1" noTextEdit="1"/>
          </p:cNvSpPr>
          <p:nvPr>
            <p:ph type="sldImg"/>
          </p:nvPr>
        </p:nvSpPr>
        <p:spPr>
          <a:xfrm>
            <a:off x="1692275" y="685800"/>
            <a:ext cx="3567113" cy="2676525"/>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113</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6"/>
            <a:ext cx="5030456" cy="4113855"/>
          </a:xfrm>
          <a:noFill/>
          <a:ln/>
        </p:spPr>
        <p:txBody>
          <a:bodyPr/>
          <a:lstStyle/>
          <a:p>
            <a:pPr algn="l">
              <a:buFont typeface="Arial" pitchFamily="34" charset="0"/>
              <a:buNone/>
            </a:pPr>
            <a:r>
              <a:rPr lang="en-US" altLang="zh-CN" smtClean="0"/>
              <a:t>The new events are</a:t>
            </a:r>
            <a:r>
              <a:rPr lang="en-US" altLang="zh-CN" baseline="0" smtClean="0"/>
              <a:t> compliant to the .NET event standard. The way to subscribe and unsubscribe to events is the same when we add events handlers in .NET programming.</a:t>
            </a:r>
          </a:p>
          <a:p>
            <a:pPr algn="l">
              <a:buFont typeface="Arial" pitchFamily="34" charset="0"/>
              <a:buNone/>
            </a:pPr>
            <a:endParaRPr lang="en-US" altLang="zh-CN" smtClean="0"/>
          </a:p>
          <a:p>
            <a:pPr algn="l">
              <a:buFont typeface="Arial" pitchFamily="34" charset="0"/>
              <a:buNone/>
            </a:pPr>
            <a:r>
              <a:rPr lang="en-US" altLang="zh-CN" smtClean="0"/>
              <a:t>All existing events</a:t>
            </a:r>
            <a:r>
              <a:rPr lang="en-US" altLang="zh-CN" baseline="0" smtClean="0"/>
              <a:t> are deprecated. </a:t>
            </a:r>
            <a:r>
              <a:rPr lang="en-US" sz="1200" kern="1200" smtClean="0">
                <a:solidFill>
                  <a:schemeClr val="tx1"/>
                </a:solidFill>
                <a:latin typeface="Arial" charset="0"/>
                <a:ea typeface="+mn-ea"/>
                <a:cs typeface="+mn-cs"/>
              </a:rPr>
              <a:t>This means that you are recommended but not forced to re-write the code.</a:t>
            </a:r>
          </a:p>
          <a:p>
            <a:pPr algn="l">
              <a:buFont typeface="Arial" pitchFamily="34" charset="0"/>
              <a:buNone/>
            </a:pPr>
            <a:endParaRPr lang="en-US" altLang="zh-CN" smtClean="0"/>
          </a:p>
          <a:p>
            <a:pPr marL="0" marR="0" lvl="2"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2400" smtClean="0"/>
              <a:t>New events have been added. We</a:t>
            </a:r>
            <a:r>
              <a:rPr lang="en-US" sz="2400" baseline="0" smtClean="0"/>
              <a:t> will talk more about the new events in another slide.</a:t>
            </a:r>
            <a:endParaRPr lang="en-US" sz="2400" smtClean="0"/>
          </a:p>
          <a:p>
            <a:pPr algn="l">
              <a:buFont typeface="Arial" pitchFamily="34" charset="0"/>
              <a:buNone/>
            </a:pPr>
            <a:endParaRPr lang="en-US" altLang="zh-CN" smtClean="0"/>
          </a:p>
          <a:p>
            <a:pPr marL="0" marR="0" lvl="2"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1200" kern="1200" smtClean="0">
                <a:solidFill>
                  <a:schemeClr val="tx1"/>
                </a:solidFill>
                <a:latin typeface="Arial" charset="0"/>
                <a:ea typeface="+mn-ea"/>
                <a:cs typeface="+mn-cs"/>
              </a:rPr>
              <a:t>Events now occur before and after various triggering actions (known as "pre" and "post" events).  Many of the new pre-events are cancellable, offering the API application the ability to prevent the event from taking place.</a:t>
            </a:r>
          </a:p>
          <a:p>
            <a:pPr marL="0" marR="0" lvl="2" indent="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altLang="zh-CN" sz="1200" kern="1200" smtClean="0">
              <a:solidFill>
                <a:schemeClr val="tx1"/>
              </a:solidFill>
              <a:latin typeface="Arial" charset="0"/>
              <a:ea typeface="+mn-ea"/>
              <a:cs typeface="+mn-cs"/>
            </a:endParaRPr>
          </a:p>
          <a:p>
            <a:pPr marL="0" marR="0" lvl="2"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1200" kern="1200" smtClean="0">
                <a:solidFill>
                  <a:schemeClr val="tx1"/>
                </a:solidFill>
                <a:latin typeface="Arial" charset="0"/>
                <a:ea typeface="+mn-ea"/>
                <a:cs typeface="+mn-cs"/>
              </a:rPr>
              <a:t>Events are not supported in the VSTA macro environment.</a:t>
            </a:r>
            <a:endParaRPr lang="zh-CN" alt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114</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6"/>
            <a:ext cx="5030456" cy="4113855"/>
          </a:xfrm>
          <a:noFill/>
          <a:ln/>
        </p:spPr>
        <p:txBody>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altLang="zh-CN" baseline="0" dirty="0" smtClean="0"/>
              <a:t>As the </a:t>
            </a:r>
            <a:r>
              <a:rPr lang="en-US" altLang="zh-CN" baseline="0" smtClean="0"/>
              <a:t>event handling API changed, </a:t>
            </a:r>
            <a:r>
              <a:rPr lang="en-US" altLang="zh-CN" baseline="0" dirty="0" smtClean="0"/>
              <a:t>the old event sample </a:t>
            </a:r>
            <a:r>
              <a:rPr lang="en-US" altLang="zh-CN" baseline="0" dirty="0" err="1" smtClean="0"/>
              <a:t>ApplicationEvents</a:t>
            </a:r>
            <a:r>
              <a:rPr lang="en-US" altLang="zh-CN" baseline="0" smtClean="0"/>
              <a:t> was removed from the SDK. Five </a:t>
            </a:r>
            <a:r>
              <a:rPr lang="en-US" altLang="zh-CN" baseline="0" dirty="0" smtClean="0"/>
              <a:t>new event </a:t>
            </a:r>
            <a:r>
              <a:rPr lang="en-US" altLang="zh-CN" baseline="0" smtClean="0"/>
              <a:t>samples have been added </a:t>
            </a:r>
            <a:r>
              <a:rPr lang="en-US" altLang="zh-CN" baseline="0" dirty="0" smtClean="0"/>
              <a:t>to demonstrate the usage and functionality of new Event API. They are located </a:t>
            </a:r>
            <a:r>
              <a:rPr lang="en-US" altLang="zh-CN" baseline="0" smtClean="0"/>
              <a:t>in the …\Samples\Event subfolder.</a:t>
            </a:r>
            <a:endParaRPr lang="en-US" altLang="zh-CN" baseline="0" dirty="0" smtClean="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115</a:t>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116</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6"/>
            <a:ext cx="5030456" cy="4113855"/>
          </a:xfrm>
          <a:noFill/>
          <a:ln/>
        </p:spPr>
        <p:txBody>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117</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6"/>
            <a:ext cx="5030456" cy="4113855"/>
          </a:xfrm>
          <a:noFill/>
          <a:ln/>
        </p:spPr>
        <p:txBody>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7D5CE58D-31D5-4197-B36D-4562EE98A85D}" type="slidenum">
              <a:rPr lang="en-US" smtClean="0"/>
              <a:pPr/>
              <a:t>118</a:t>
            </a:fld>
            <a:endParaRPr lang="en-US" smtClean="0"/>
          </a:p>
        </p:txBody>
      </p:sp>
      <p:sp>
        <p:nvSpPr>
          <p:cNvPr id="253955" name="Rectangle 2"/>
          <p:cNvSpPr>
            <a:spLocks noGrp="1" noRot="1" noChangeAspect="1" noChangeArrowheads="1" noTextEdit="1"/>
          </p:cNvSpPr>
          <p:nvPr>
            <p:ph type="sldImg"/>
          </p:nvPr>
        </p:nvSpPr>
        <p:spPr>
          <a:xfrm>
            <a:off x="1692275" y="685800"/>
            <a:ext cx="3567113" cy="2676525"/>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122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5C4321A7-EDB4-4049-AE4F-CB4B8409588C}" type="slidenum">
              <a:rPr lang="en-US" smtClean="0"/>
              <a:pPr/>
              <a:t>12</a:t>
            </a:fld>
            <a:endParaRPr lang="en-US" dirty="0" smtClean="0"/>
          </a:p>
        </p:txBody>
      </p:sp>
      <p:sp>
        <p:nvSpPr>
          <p:cNvPr id="160771" name="Rectangle 2"/>
          <p:cNvSpPr>
            <a:spLocks noGrp="1" noRot="1" noChangeAspect="1" noChangeArrowheads="1" noTextEdit="1"/>
          </p:cNvSpPr>
          <p:nvPr>
            <p:ph type="sldImg"/>
          </p:nvPr>
        </p:nvSpPr>
        <p:spPr>
          <a:xfrm>
            <a:off x="1692275" y="685800"/>
            <a:ext cx="3567113" cy="2676525"/>
          </a:xfrm>
          <a:ln/>
        </p:spPr>
      </p:sp>
      <p:sp>
        <p:nvSpPr>
          <p:cNvPr id="160772"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dirty="0" smtClean="0">
                <a:solidFill>
                  <a:schemeClr val="tx1"/>
                </a:solidFill>
                <a:latin typeface="+mn-lt"/>
                <a:ea typeface="+mn-ea"/>
                <a:cs typeface="+mn-cs"/>
              </a:rPr>
              <a:t>The Revit SDK is basically purely for support and documentation purposes. All you actually need to develop a Revit add-in is the development environment and the RevitAPI.dll, nothing </a:t>
            </a:r>
            <a:r>
              <a:rPr lang="en-US" sz="1700" kern="1200" smtClean="0">
                <a:solidFill>
                  <a:schemeClr val="tx1"/>
                </a:solidFill>
                <a:latin typeface="+mn-lt"/>
                <a:ea typeface="+mn-ea"/>
                <a:cs typeface="+mn-cs"/>
              </a:rPr>
              <a:t>else. </a:t>
            </a:r>
            <a:r>
              <a:rPr lang="en-GB" sz="1700" kern="1200" smtClean="0">
                <a:solidFill>
                  <a:schemeClr val="tx1"/>
                </a:solidFill>
                <a:latin typeface="+mn-lt"/>
                <a:ea typeface="+mn-ea"/>
                <a:cs typeface="+mn-cs"/>
              </a:rPr>
              <a:t>The </a:t>
            </a:r>
            <a:r>
              <a:rPr lang="en-GB" sz="1700" kern="1200" dirty="0" smtClean="0">
                <a:solidFill>
                  <a:schemeClr val="tx1"/>
                </a:solidFill>
                <a:latin typeface="+mn-lt"/>
                <a:ea typeface="+mn-ea"/>
                <a:cs typeface="+mn-cs"/>
              </a:rPr>
              <a:t>SDK install is located </a:t>
            </a:r>
            <a:r>
              <a:rPr lang="en-GB" sz="1700" kern="1200" smtClean="0">
                <a:solidFill>
                  <a:schemeClr val="tx1"/>
                </a:solidFill>
                <a:latin typeface="+mn-lt"/>
                <a:ea typeface="+mn-ea"/>
                <a:cs typeface="+mn-cs"/>
              </a:rPr>
              <a:t>under the 'Install </a:t>
            </a:r>
            <a:r>
              <a:rPr lang="en-GB" sz="1700" kern="1200" dirty="0" smtClean="0">
                <a:solidFill>
                  <a:schemeClr val="tx1"/>
                </a:solidFill>
                <a:latin typeface="+mn-lt"/>
                <a:ea typeface="+mn-ea"/>
                <a:cs typeface="+mn-cs"/>
              </a:rPr>
              <a:t>Tools </a:t>
            </a:r>
            <a:r>
              <a:rPr lang="en-GB" sz="1700" kern="1200" smtClean="0">
                <a:solidFill>
                  <a:schemeClr val="tx1"/>
                </a:solidFill>
                <a:latin typeface="+mn-lt"/>
                <a:ea typeface="+mn-ea"/>
                <a:cs typeface="+mn-cs"/>
              </a:rPr>
              <a:t>and Utilities' </a:t>
            </a:r>
            <a:r>
              <a:rPr lang="en-GB" sz="1700" kern="1200" dirty="0" smtClean="0">
                <a:solidFill>
                  <a:schemeClr val="tx1"/>
                </a:solidFill>
                <a:latin typeface="+mn-lt"/>
                <a:ea typeface="+mn-ea"/>
                <a:cs typeface="+mn-cs"/>
              </a:rPr>
              <a:t>menu on the main page </a:t>
            </a:r>
            <a:r>
              <a:rPr lang="en-GB" sz="1700" kern="1200" smtClean="0">
                <a:solidFill>
                  <a:schemeClr val="tx1"/>
                </a:solidFill>
                <a:latin typeface="+mn-lt"/>
                <a:ea typeface="+mn-ea"/>
                <a:cs typeface="+mn-cs"/>
              </a:rPr>
              <a:t>of the Revit </a:t>
            </a:r>
            <a:r>
              <a:rPr lang="en-GB" sz="1700" kern="1200" dirty="0" smtClean="0">
                <a:solidFill>
                  <a:schemeClr val="tx1"/>
                </a:solidFill>
                <a:latin typeface="+mn-lt"/>
                <a:ea typeface="+mn-ea"/>
                <a:cs typeface="+mn-cs"/>
              </a:rPr>
              <a:t>installer. (Note: there is another menu called “Utilities” you see right after the product installation, which contains only the link Content Batch utilities. Click on “Back to First Page” button to move back to the main page of the installer to install SDK</a:t>
            </a:r>
            <a:r>
              <a:rPr lang="en-GB" sz="1700" kern="1200" smtClean="0">
                <a:solidFill>
                  <a:schemeClr val="tx1"/>
                </a:solidFill>
                <a:latin typeface="+mn-lt"/>
                <a:ea typeface="+mn-ea"/>
                <a:cs typeface="+mn-cs"/>
              </a:rPr>
              <a:t>.) Alternatively</a:t>
            </a:r>
            <a:r>
              <a:rPr lang="en-GB" sz="1700" kern="1200" dirty="0" smtClean="0">
                <a:solidFill>
                  <a:schemeClr val="tx1"/>
                </a:solidFill>
                <a:latin typeface="+mn-lt"/>
                <a:ea typeface="+mn-ea"/>
                <a:cs typeface="+mn-cs"/>
              </a:rPr>
              <a:t>, you can also find the SDK in the extraction folder, under:</a:t>
            </a:r>
            <a:endParaRPr lang="en-US" sz="1700" kern="1200" dirty="0" smtClean="0">
              <a:solidFill>
                <a:schemeClr val="tx1"/>
              </a:solidFill>
              <a:latin typeface="+mn-lt"/>
              <a:ea typeface="+mn-ea"/>
              <a:cs typeface="+mn-cs"/>
            </a:endParaRPr>
          </a:p>
          <a:p>
            <a:r>
              <a:rPr lang="en-GB" sz="1700" i="1" u="sng" kern="1200" dirty="0" smtClean="0">
                <a:solidFill>
                  <a:schemeClr val="tx1"/>
                </a:solidFill>
                <a:latin typeface="+mn-lt"/>
                <a:ea typeface="+mn-ea"/>
                <a:cs typeface="+mn-cs"/>
              </a:rPr>
              <a:t>&lt;extraction folder&gt;\support\SDK\RevitSDK.exe</a:t>
            </a:r>
            <a:endParaRPr lang="en-US" sz="1700" kern="1200" dirty="0" smtClean="0">
              <a:solidFill>
                <a:schemeClr val="tx1"/>
              </a:solidFill>
              <a:latin typeface="+mn-lt"/>
              <a:ea typeface="+mn-ea"/>
              <a:cs typeface="+mn-cs"/>
            </a:endParaRPr>
          </a:p>
          <a:p>
            <a:r>
              <a:rPr lang="en-GB" sz="1700" kern="1200" dirty="0" smtClean="0">
                <a:solidFill>
                  <a:schemeClr val="tx1"/>
                </a:solidFill>
                <a:latin typeface="+mn-lt"/>
                <a:ea typeface="+mn-ea"/>
                <a:cs typeface="+mn-cs"/>
              </a:rPr>
              <a:t>If you have accepted the default location, which typically looks like: </a:t>
            </a:r>
            <a:endParaRPr lang="en-US" sz="1700" kern="1200" dirty="0" smtClean="0">
              <a:solidFill>
                <a:schemeClr val="tx1"/>
              </a:solidFill>
              <a:latin typeface="+mn-lt"/>
              <a:ea typeface="+mn-ea"/>
              <a:cs typeface="+mn-cs"/>
            </a:endParaRPr>
          </a:p>
          <a:p>
            <a:r>
              <a:rPr lang="en-GB" sz="1700" i="1" u="sng" kern="1200" dirty="0" smtClean="0">
                <a:solidFill>
                  <a:schemeClr val="tx1"/>
                </a:solidFill>
                <a:latin typeface="+mn-lt"/>
                <a:ea typeface="+mn-ea"/>
                <a:cs typeface="+mn-cs"/>
              </a:rPr>
              <a:t>C:\Program Files\Autodesk\</a:t>
            </a:r>
            <a:r>
              <a:rPr lang="en-GB" sz="1700" i="1" u="sng" kern="1200" dirty="0" err="1" smtClean="0">
                <a:solidFill>
                  <a:schemeClr val="tx1"/>
                </a:solidFill>
                <a:latin typeface="+mn-lt"/>
                <a:ea typeface="+mn-ea"/>
                <a:cs typeface="+mn-cs"/>
              </a:rPr>
              <a:t>Revit</a:t>
            </a:r>
            <a:r>
              <a:rPr lang="en-GB" sz="1700" i="1" u="sng" kern="1200" dirty="0" smtClean="0">
                <a:solidFill>
                  <a:schemeClr val="tx1"/>
                </a:solidFill>
                <a:latin typeface="+mn-lt"/>
                <a:ea typeface="+mn-ea"/>
                <a:cs typeface="+mn-cs"/>
              </a:rPr>
              <a:t> XXX 2010 support\SDK\RevitSDK.exe</a:t>
            </a:r>
            <a:endParaRPr lang="en-US" sz="1700" kern="1200" dirty="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The SDK was recently modified, so please download the the latest update from the developer center. We are already updating the developer guide.</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124</a:t>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endParaRPr lang="en-US" smtClean="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125</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126</a:t>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7D5CE58D-31D5-4197-B36D-4562EE98A85D}" type="slidenum">
              <a:rPr lang="en-US" smtClean="0"/>
              <a:pPr/>
              <a:t>127</a:t>
            </a:fld>
            <a:endParaRPr lang="en-US" smtClean="0"/>
          </a:p>
        </p:txBody>
      </p:sp>
      <p:sp>
        <p:nvSpPr>
          <p:cNvPr id="253955" name="Rectangle 2"/>
          <p:cNvSpPr>
            <a:spLocks noGrp="1" noRot="1" noChangeAspect="1" noChangeArrowheads="1" noTextEdit="1"/>
          </p:cNvSpPr>
          <p:nvPr>
            <p:ph type="sldImg"/>
          </p:nvPr>
        </p:nvSpPr>
        <p:spPr>
          <a:xfrm>
            <a:off x="1692275" y="685800"/>
            <a:ext cx="3567113" cy="2676525"/>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mtClean="0"/>
              <a:t>The 23 new samples reflect the main focus of the API development</a:t>
            </a:r>
            <a:r>
              <a:rPr lang="en-GB" baseline="0" smtClean="0"/>
              <a:t> for this release: family API and conceptual design, ribbon, events, MEP. Events, FamilyCreation and Massing are separate subdirectories, the other samples are located in the main SDK Samples folder. To compile them all, you can use the main solution file. To load them into Revit, you can use the RvtSamples external application. We already discussed the ribbon and events samples. We will look at the family, form creation, and MEP ones in the later sections of the presentation. One sample that does not fall into any of these categories is RaytraceBounce, which demonstrates a new general-purpose model inspection method.</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128</a:t>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129</a:t>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130</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800" kern="1200" smtClean="0">
                <a:solidFill>
                  <a:schemeClr val="tx1"/>
                </a:solidFill>
                <a:latin typeface="Arial" charset="0"/>
                <a:ea typeface="+mn-ea"/>
                <a:cs typeface="+mn-cs"/>
              </a:rPr>
              <a:t>To allow hiding and un-hiding of elements via the API, the methods View.Hide(ElementSet) and View.Unhide(ElementSet) have been added. The properties Element.IsHidden(View) and Element.CanBeHidden(View) return a boolean value that indicates if an element is current hidden and if it can be hidden.</a:t>
            </a:r>
          </a:p>
          <a:p>
            <a:pPr eaLnBrk="1" hangingPunct="1"/>
            <a:endParaRPr lang="en-US"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800" b="0" kern="1200" smtClean="0">
                <a:solidFill>
                  <a:schemeClr val="tx1"/>
                </a:solidFill>
                <a:latin typeface="Arial" charset="0"/>
                <a:ea typeface="+mn-ea"/>
                <a:cs typeface="+mn-cs"/>
              </a:rPr>
              <a:t>Internal categories that are not directly exposed through the Revit UI can be accessed via the API. This makes it possible to add shared parameters to Materials using Revit API.</a:t>
            </a:r>
            <a:endParaRPr lang="en-US" sz="1800" kern="1200" smtClean="0">
              <a:solidFill>
                <a:schemeClr val="tx1"/>
              </a:solidFill>
              <a:latin typeface="Arial" charset="0"/>
              <a:ea typeface="+mn-ea"/>
              <a:cs typeface="+mn-cs"/>
            </a:endParaRPr>
          </a:p>
          <a:p>
            <a:pPr eaLnBrk="1" hangingPunct="1"/>
            <a:endParaRPr lang="en-US"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800" kern="1200" smtClean="0">
                <a:solidFill>
                  <a:schemeClr val="tx1"/>
                </a:solidFill>
                <a:latin typeface="Arial" charset="0"/>
                <a:ea typeface="+mn-ea"/>
                <a:cs typeface="+mn-cs"/>
              </a:rPr>
              <a:t>The new property Autodesk.Revit.Parameters.InternalDefinition.BuiltInParameter provides access to the enumerated type for the parameter, if it is a built-in parameter.   The property makes it easier to set a parameter value based on the name of the parameter shown in the Revit UI.</a:t>
            </a:r>
          </a:p>
          <a:p>
            <a:pPr eaLnBrk="1" hangingPunct="1"/>
            <a:endParaRPr lang="en-US" smtClean="0"/>
          </a:p>
          <a:p>
            <a:r>
              <a:rPr lang="en-US" sz="1800" kern="1200" smtClean="0">
                <a:solidFill>
                  <a:schemeClr val="tx1"/>
                </a:solidFill>
                <a:latin typeface="Arial" charset="0"/>
                <a:ea typeface="+mn-ea"/>
                <a:cs typeface="+mn-cs"/>
              </a:rPr>
              <a:t>Autodesk.Revit.Elements.CurtainGridLine new property ExistingSegmentCurves allows access to the existing segments in the grid line (excluding those which have been removed).</a:t>
            </a:r>
          </a:p>
          <a:p>
            <a:r>
              <a:rPr lang="en-US" sz="1800" kern="1200" smtClean="0">
                <a:solidFill>
                  <a:schemeClr val="tx1"/>
                </a:solidFill>
                <a:latin typeface="Arial" charset="0"/>
                <a:ea typeface="+mn-ea"/>
                <a:cs typeface="+mn-cs"/>
              </a:rPr>
              <a:t>Autodesk.Revit.Elements.Mullion now provides access to its locaction via the LocationCurve property.</a:t>
            </a:r>
          </a:p>
          <a:p>
            <a:pPr eaLnBrk="1" hangingPunct="1"/>
            <a:endParaRPr lang="en-US"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800" kern="1200" smtClean="0">
                <a:solidFill>
                  <a:schemeClr val="tx1"/>
                </a:solidFill>
                <a:latin typeface="Arial" charset="0"/>
                <a:ea typeface="+mn-ea"/>
                <a:cs typeface="+mn-cs"/>
              </a:rPr>
              <a:t>In the Autodesk.Revit.Elements.HostedSweep class the new abstract method AddSegment() allows applications to write generic code that operates upon all hosted sweep types (gutter, fascia, or slab edge).</a:t>
            </a:r>
          </a:p>
          <a:p>
            <a:pPr eaLnBrk="1" hangingPunct="1"/>
            <a:endParaRPr lang="en-US" smtClean="0"/>
          </a:p>
          <a:p>
            <a:r>
              <a:rPr lang="en-US" sz="1800" kern="1200" smtClean="0">
                <a:solidFill>
                  <a:schemeClr val="tx1"/>
                </a:solidFill>
                <a:latin typeface="Arial" charset="0"/>
                <a:ea typeface="+mn-ea"/>
                <a:cs typeface="+mn-cs"/>
              </a:rPr>
              <a:t>The new Autodesk.Revit.Application.Language property identifies the language used in the current session of Revit.</a:t>
            </a:r>
          </a:p>
          <a:p>
            <a:r>
              <a:rPr lang="en-US" sz="1800" kern="1200" smtClean="0">
                <a:solidFill>
                  <a:schemeClr val="tx1"/>
                </a:solidFill>
                <a:latin typeface="Arial" charset="0"/>
                <a:ea typeface="+mn-ea"/>
                <a:cs typeface="+mn-cs"/>
              </a:rPr>
              <a:t>The new Autodesk.Revit.Application.Product property identifies the Revit vertical application (Building, Structure, MEP) via an enumerated type.</a:t>
            </a:r>
          </a:p>
          <a:p>
            <a:pPr eaLnBrk="1" hangingPunct="1"/>
            <a:endParaRPr lang="en-US" smtClean="0"/>
          </a:p>
          <a:p>
            <a:pPr eaLnBrk="1" hangingPunct="1"/>
            <a:r>
              <a:rPr lang="en-US" sz="1800" kern="1200" smtClean="0">
                <a:solidFill>
                  <a:schemeClr val="tx1"/>
                </a:solidFill>
                <a:latin typeface="Arial" charset="0"/>
                <a:ea typeface="+mn-ea"/>
                <a:cs typeface="+mn-cs"/>
              </a:rPr>
              <a:t>Revit's macro functionality is now based on VSTA 2.0. More information about VSTA and version 2.0 are available on Microsoft's MSDN Developer Center at </a:t>
            </a:r>
            <a:r>
              <a:rPr lang="en-US" sz="1800" u="sng" kern="1200" smtClean="0">
                <a:solidFill>
                  <a:schemeClr val="tx1"/>
                </a:solidFill>
                <a:latin typeface="Arial" charset="0"/>
                <a:ea typeface="+mn-ea"/>
                <a:cs typeface="+mn-cs"/>
                <a:hlinkClick r:id="rId3"/>
              </a:rPr>
              <a:t>http://msdn.microsoft.com/en-us/vsx2008/products/bb933739.aspx</a:t>
            </a:r>
            <a:endParaRPr lang="en-US" smtClean="0"/>
          </a:p>
          <a:p>
            <a:pPr eaLnBrk="1" hangingPunct="1"/>
            <a:endParaRPr lang="en-US" smtClean="0"/>
          </a:p>
          <a:p>
            <a:pPr eaLnBrk="1" hangingPunct="1"/>
            <a:r>
              <a:rPr lang="en-US" smtClean="0"/>
              <a:t>The last one – “Improved External Application Diagnostics” –</a:t>
            </a:r>
            <a:r>
              <a:rPr lang="en-US" baseline="0" smtClean="0"/>
              <a:t> if you are Revit programmer, I’m sure you have experienced once or twice that there is nothing happens when you choose external tools.  You might have misspelled the name of your dll.  With this enhancement, when something is wrong with an external program, this will show the reason more in detail; For example,  when revit cannot find the dll, or function name. etc.</a:t>
            </a:r>
            <a:endParaRPr 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7D5CE58D-31D5-4197-B36D-4562EE98A85D}" type="slidenum">
              <a:rPr lang="en-US" smtClean="0"/>
              <a:pPr/>
              <a:t>131</a:t>
            </a:fld>
            <a:endParaRPr lang="en-US" smtClean="0"/>
          </a:p>
        </p:txBody>
      </p:sp>
      <p:sp>
        <p:nvSpPr>
          <p:cNvPr id="253955" name="Rectangle 2"/>
          <p:cNvSpPr>
            <a:spLocks noGrp="1" noRot="1" noChangeAspect="1" noChangeArrowheads="1" noTextEdit="1"/>
          </p:cNvSpPr>
          <p:nvPr>
            <p:ph type="sldImg"/>
          </p:nvPr>
        </p:nvSpPr>
        <p:spPr>
          <a:xfrm>
            <a:off x="1692275" y="685800"/>
            <a:ext cx="3567113" cy="2676525"/>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132</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r>
              <a:rPr lang="en-GB" sz="1700" kern="1200" smtClean="0">
                <a:solidFill>
                  <a:schemeClr val="tx1"/>
                </a:solidFill>
                <a:latin typeface="+mn-lt"/>
                <a:ea typeface="+mn-ea"/>
                <a:cs typeface="+mn-cs"/>
              </a:rPr>
              <a:t>Exposure of Family API is probably the most important enhancement to the Revit API in 2010. The concept of component family is a unique feature and strength of Revit. This is the most wanted feature in the Revit API community and we expect the effect and growth in possibilities with the availability of family API will be dramatic. An obvious opportunity provided by the new family API is the automatic generation of content from databases or other library sources. It is also possible to extract a family definition out of a project and store it back into an external family file. </a:t>
            </a:r>
            <a:r>
              <a:rPr lang="en-GB" sz="1700" i="1" kern="1200" smtClean="0">
                <a:solidFill>
                  <a:schemeClr val="tx1"/>
                </a:solidFill>
                <a:latin typeface="+mn-lt"/>
                <a:ea typeface="+mn-ea"/>
                <a:cs typeface="+mn-cs"/>
              </a:rPr>
              <a:t>Revit Platform API Changes and Additions.doc</a:t>
            </a:r>
            <a:r>
              <a:rPr lang="en-GB" sz="1700" kern="1200" smtClean="0">
                <a:solidFill>
                  <a:schemeClr val="tx1"/>
                </a:solidFill>
                <a:latin typeface="+mn-lt"/>
                <a:ea typeface="+mn-ea"/>
                <a:cs typeface="+mn-cs"/>
              </a:rPr>
              <a:t> found under Revit SDK folder provides overview of Revit Family API. Samples are located under &lt;Revit SDK&gt;\</a:t>
            </a:r>
            <a:r>
              <a:rPr lang="en-GB" sz="1700" i="1" kern="1200" smtClean="0">
                <a:solidFill>
                  <a:schemeClr val="tx1"/>
                </a:solidFill>
                <a:latin typeface="+mn-lt"/>
                <a:ea typeface="+mn-ea"/>
                <a:cs typeface="+mn-cs"/>
              </a:rPr>
              <a:t>samples\FamilyCreation</a:t>
            </a:r>
            <a:r>
              <a:rPr lang="en-GB" sz="1700" kern="1200" smtClean="0">
                <a:solidFill>
                  <a:schemeClr val="tx1"/>
                </a:solidFill>
                <a:latin typeface="+mn-lt"/>
                <a:ea typeface="+mn-ea"/>
                <a:cs typeface="+mn-cs"/>
              </a:rPr>
              <a:t> folder.</a:t>
            </a: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mtClean="0"/>
              <a:t>Before discussing the new Revit family API, it is important to understand the basics of Revit families and their definition.</a:t>
            </a:r>
          </a:p>
          <a:p>
            <a:r>
              <a:rPr lang="en-GB" smtClean="0"/>
              <a:t>Families in Revit are</a:t>
            </a:r>
            <a:r>
              <a:rPr lang="en-GB" baseline="0" smtClean="0"/>
              <a:t> graphical representations of building objects and symbols.  It could be 2D or 3D geometric objects. It could be a data objects. </a:t>
            </a:r>
          </a:p>
          <a:p>
            <a:r>
              <a:rPr lang="en-GB" baseline="0" smtClean="0"/>
              <a:t>There are three kinds of families:</a:t>
            </a:r>
          </a:p>
          <a:p>
            <a:r>
              <a:rPr lang="en-GB" baseline="0" smtClean="0"/>
              <a:t>(1) System family – which is stored in the project template. Objects like, walls, roofs, floors, ceilings are in this category. </a:t>
            </a:r>
          </a:p>
          <a:p>
            <a:r>
              <a:rPr lang="en-GB" baseline="0" smtClean="0"/>
              <a:t>(2) Standard family – uses .rfa file. Windows, doors, furniture, beams are in this category. </a:t>
            </a:r>
          </a:p>
          <a:p>
            <a:r>
              <a:rPr lang="en-GB" baseline="0" smtClean="0"/>
              <a:t>(3) In-place families – this third category is the one stored in project and creates one of a kind of objects.  </a:t>
            </a:r>
          </a:p>
          <a:p>
            <a:r>
              <a:rPr lang="en-GB" baseline="0" smtClean="0"/>
              <a:t>The API in 2010 supports the second category, standard families.</a:t>
            </a:r>
            <a:endParaRPr lang="en-GB"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133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70A711C-203F-40A6-A7F9-5A8BAFDC7DA9}" type="slidenum">
              <a:rPr lang="en-US" smtClean="0"/>
              <a:pPr/>
              <a:t>13</a:t>
            </a:fld>
            <a:endParaRPr lang="en-US" dirty="0" smtClean="0"/>
          </a:p>
        </p:txBody>
      </p:sp>
      <p:sp>
        <p:nvSpPr>
          <p:cNvPr id="161795" name="Rectangle 2"/>
          <p:cNvSpPr>
            <a:spLocks noGrp="1" noRot="1" noChangeAspect="1" noChangeArrowheads="1" noTextEdit="1"/>
          </p:cNvSpPr>
          <p:nvPr>
            <p:ph type="sldImg"/>
          </p:nvPr>
        </p:nvSpPr>
        <p:spPr>
          <a:xfrm>
            <a:off x="1692275" y="685800"/>
            <a:ext cx="3567113" cy="2676525"/>
          </a:xfrm>
          <a:ln/>
        </p:spPr>
      </p:sp>
      <p:sp>
        <p:nvSpPr>
          <p:cNvPr id="161796" name="Rectangle 3"/>
          <p:cNvSpPr>
            <a:spLocks noGrp="1" noChangeArrowheads="1"/>
          </p:cNvSpPr>
          <p:nvPr>
            <p:ph type="body" idx="1"/>
          </p:nvPr>
        </p:nvSpPr>
        <p:spPr>
          <a:noFill/>
          <a:ln/>
        </p:spPr>
        <p:txBody>
          <a:bodyPr/>
          <a:lstStyle/>
          <a:p>
            <a:pPr eaLnBrk="1" hangingPunct="1"/>
            <a:r>
              <a:rPr lang="en-US" dirty="0" smtClean="0"/>
              <a:t>Here are the top level contents of the SDK</a:t>
            </a:r>
            <a:r>
              <a:rPr lang="en-US" smtClean="0"/>
              <a:t>. The contents of the Getting Started document have changed from previous versions, because the RevitAPI.chm help file now includes a What's New section. This used to be in the Getting Started document. This information is</a:t>
            </a:r>
            <a:r>
              <a:rPr lang="en-US" baseline="0" smtClean="0"/>
              <a:t> duplicated in the Changes and Additions document. </a:t>
            </a:r>
            <a:r>
              <a:rPr lang="en-US" smtClean="0"/>
              <a:t>The Developer Guide is very comprehensive. The </a:t>
            </a:r>
            <a:r>
              <a:rPr lang="en-GB" smtClean="0"/>
              <a:t>Class Diagram provides an object model, actually the class hierarchy. </a:t>
            </a:r>
            <a:r>
              <a:rPr lang="en-GB" sz="1700" kern="1200" smtClean="0">
                <a:solidFill>
                  <a:schemeClr val="tx1"/>
                </a:solidFill>
                <a:latin typeface="+mn-lt"/>
                <a:ea typeface="+mn-ea"/>
                <a:cs typeface="+mn-cs"/>
              </a:rPr>
              <a:t>The </a:t>
            </a:r>
            <a:r>
              <a:rPr lang="en-GB" sz="1700" kern="1200" dirty="0" smtClean="0">
                <a:solidFill>
                  <a:schemeClr val="tx1"/>
                </a:solidFill>
                <a:latin typeface="+mn-lt"/>
                <a:ea typeface="+mn-ea"/>
                <a:cs typeface="+mn-cs"/>
              </a:rPr>
              <a:t>Revit SDK </a:t>
            </a:r>
            <a:r>
              <a:rPr lang="en-GB" sz="1700" kern="1200" smtClean="0">
                <a:solidFill>
                  <a:schemeClr val="tx1"/>
                </a:solidFill>
                <a:latin typeface="+mn-lt"/>
                <a:ea typeface="+mn-ea"/>
                <a:cs typeface="+mn-cs"/>
              </a:rPr>
              <a:t>samples provide a huge knowledgebase on </a:t>
            </a:r>
            <a:r>
              <a:rPr lang="en-GB" sz="1700" kern="1200" dirty="0" smtClean="0">
                <a:solidFill>
                  <a:schemeClr val="tx1"/>
                </a:solidFill>
                <a:latin typeface="+mn-lt"/>
                <a:ea typeface="+mn-ea"/>
                <a:cs typeface="+mn-cs"/>
              </a:rPr>
              <a:t>how to address specific programming tasks using the Revit API. The API documentation in the help file lists all the classes and their methods and properties</a:t>
            </a:r>
            <a:r>
              <a:rPr lang="en-GB" sz="1700" kern="1200" smtClean="0">
                <a:solidFill>
                  <a:schemeClr val="tx1"/>
                </a:solidFill>
                <a:latin typeface="+mn-lt"/>
                <a:ea typeface="+mn-ea"/>
                <a:cs typeface="+mn-cs"/>
              </a:rPr>
              <a:t>, and the developer guide and samples explain and demonstrate </a:t>
            </a:r>
            <a:r>
              <a:rPr lang="en-GB" sz="1700" kern="1200" dirty="0" smtClean="0">
                <a:solidFill>
                  <a:schemeClr val="tx1"/>
                </a:solidFill>
                <a:latin typeface="+mn-lt"/>
                <a:ea typeface="+mn-ea"/>
                <a:cs typeface="+mn-cs"/>
              </a:rPr>
              <a:t>how they work together to solve specific </a:t>
            </a:r>
            <a:r>
              <a:rPr lang="en-GB" sz="1700" kern="1200" smtClean="0">
                <a:solidFill>
                  <a:schemeClr val="tx1"/>
                </a:solidFill>
                <a:latin typeface="+mn-lt"/>
                <a:ea typeface="+mn-ea"/>
                <a:cs typeface="+mn-cs"/>
              </a:rPr>
              <a:t>tasks.</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Regardless of whether you </a:t>
            </a:r>
            <a:r>
              <a:rPr lang="en-US" dirty="0" smtClean="0"/>
              <a:t>are </a:t>
            </a:r>
            <a:r>
              <a:rPr lang="en-US" smtClean="0"/>
              <a:t>using the UI </a:t>
            </a:r>
            <a:r>
              <a:rPr lang="en-US" dirty="0" smtClean="0"/>
              <a:t>or API, the</a:t>
            </a:r>
            <a:r>
              <a:rPr lang="en-US" baseline="0" dirty="0" smtClean="0"/>
              <a:t> first thing you will need to decide is which template or family file you want to begin with.  </a:t>
            </a:r>
          </a:p>
          <a:p>
            <a:r>
              <a:rPr lang="en-US" baseline="0" dirty="0" smtClean="0"/>
              <a:t>- You can create </a:t>
            </a:r>
            <a:r>
              <a:rPr lang="en-US" baseline="0" smtClean="0"/>
              <a:t>a family </a:t>
            </a:r>
            <a:r>
              <a:rPr lang="en-US" baseline="0" dirty="0" smtClean="0"/>
              <a:t>starting from a family template. </a:t>
            </a:r>
          </a:p>
          <a:p>
            <a:r>
              <a:rPr lang="en-US" baseline="0" dirty="0" smtClean="0"/>
              <a:t>- You can also take an existing family and start from there. </a:t>
            </a:r>
          </a:p>
          <a:p>
            <a:r>
              <a:rPr lang="en-US" smtClean="0"/>
              <a:t>There </a:t>
            </a:r>
            <a:r>
              <a:rPr lang="en-US" dirty="0" smtClean="0"/>
              <a:t>are plenty of templates to choose from. You will need to decide which template to start with</a:t>
            </a:r>
            <a:r>
              <a:rPr lang="en-US" smtClean="0"/>
              <a:t>. Typically</a:t>
            </a:r>
            <a:r>
              <a:rPr lang="en-US" dirty="0" smtClean="0"/>
              <a:t>,</a:t>
            </a:r>
            <a:r>
              <a:rPr lang="en-US" baseline="0" dirty="0" smtClean="0"/>
              <a:t> you will need </a:t>
            </a:r>
            <a:r>
              <a:rPr lang="en-US" baseline="0" smtClean="0"/>
              <a:t>to think </a:t>
            </a:r>
            <a:r>
              <a:rPr lang="en-US" baseline="0" dirty="0" smtClean="0"/>
              <a:t>about: </a:t>
            </a:r>
          </a:p>
          <a:p>
            <a:r>
              <a:rPr lang="en-US" dirty="0" smtClean="0"/>
              <a:t>- Is your family 2D or 3D?</a:t>
            </a:r>
            <a:r>
              <a:rPr lang="en-US" baseline="0" dirty="0" smtClean="0"/>
              <a:t>  Model or detail?  </a:t>
            </a:r>
          </a:p>
          <a:p>
            <a:r>
              <a:rPr lang="en-US" baseline="0" dirty="0" smtClean="0"/>
              <a:t>- Is it hosted or hosted, to a wall, ceiling? </a:t>
            </a:r>
          </a:p>
          <a:p>
            <a:r>
              <a:rPr lang="en-US" baseline="0" dirty="0" smtClean="0"/>
              <a:t>- What about the category?  </a:t>
            </a:r>
          </a:p>
          <a:p>
            <a:r>
              <a:rPr lang="en-US" baseline="0" dirty="0" smtClean="0"/>
              <a:t>- How do you want to place it?  Anywhere on a project?  By two points? </a:t>
            </a:r>
          </a:p>
          <a:p>
            <a:r>
              <a:rPr lang="en-US" baseline="0" dirty="0" smtClean="0"/>
              <a:t>- Do you need a specialty one, such as lighting, or </a:t>
            </a:r>
            <a:r>
              <a:rPr lang="en-US" baseline="0" smtClean="0"/>
              <a:t>RPC?</a:t>
            </a:r>
            <a:endParaRPr lang="en-US"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134</a:t>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Just like products, Family also has three flavours.  Most of the functionalities</a:t>
            </a:r>
            <a:r>
              <a:rPr lang="en-GB" baseline="0" dirty="0" smtClean="0"/>
              <a:t> are same as </a:t>
            </a:r>
            <a:r>
              <a:rPr lang="en-GB" baseline="0" dirty="0" err="1" smtClean="0"/>
              <a:t>Revit</a:t>
            </a:r>
            <a:r>
              <a:rPr lang="en-GB" baseline="0" dirty="0" smtClean="0"/>
              <a:t> Architecture. </a:t>
            </a:r>
            <a:endParaRPr lang="en-GB" dirty="0" smtClean="0"/>
          </a:p>
          <a:p>
            <a:r>
              <a:rPr lang="en-GB" dirty="0" err="1" smtClean="0"/>
              <a:t>Revit</a:t>
            </a:r>
            <a:r>
              <a:rPr lang="en-GB" dirty="0" smtClean="0"/>
              <a:t> Architecture </a:t>
            </a:r>
          </a:p>
          <a:p>
            <a:pPr marL="720000" lvl="1" indent="-392113">
              <a:spcBef>
                <a:spcPts val="600"/>
              </a:spcBef>
            </a:pPr>
            <a:r>
              <a:rPr lang="en-US" dirty="0" smtClean="0"/>
              <a:t>- Family in</a:t>
            </a:r>
            <a:r>
              <a:rPr lang="en-US" baseline="0" dirty="0" smtClean="0"/>
              <a:t> </a:t>
            </a:r>
            <a:r>
              <a:rPr lang="en-US" baseline="0" dirty="0" err="1" smtClean="0"/>
              <a:t>Revit</a:t>
            </a:r>
            <a:r>
              <a:rPr lang="en-US" baseline="0" dirty="0" smtClean="0"/>
              <a:t> Architecture supports b</a:t>
            </a:r>
            <a:r>
              <a:rPr lang="en-US" dirty="0" smtClean="0"/>
              <a:t>asic building components with simplistic interactions in the model. </a:t>
            </a:r>
          </a:p>
          <a:p>
            <a:pPr marL="720000" lvl="1" indent="-392113">
              <a:spcBef>
                <a:spcPts val="300"/>
              </a:spcBef>
            </a:pPr>
            <a:r>
              <a:rPr lang="en-US" sz="1100" dirty="0" smtClean="0">
                <a:solidFill>
                  <a:schemeClr val="bg1">
                    <a:lumMod val="65000"/>
                  </a:schemeClr>
                </a:solidFill>
              </a:rPr>
              <a:t>(MH:</a:t>
            </a:r>
            <a:r>
              <a:rPr lang="en-US" sz="1100" baseline="0" dirty="0" smtClean="0">
                <a:solidFill>
                  <a:schemeClr val="bg1">
                    <a:lumMod val="65000"/>
                  </a:schemeClr>
                </a:solidFill>
              </a:rPr>
              <a:t> you can skip to structure here. These are similar to what we said in previous slides.)  </a:t>
            </a:r>
          </a:p>
          <a:p>
            <a:pPr marL="720000" lvl="1" indent="-392113">
              <a:spcBef>
                <a:spcPts val="300"/>
              </a:spcBef>
            </a:pPr>
            <a:r>
              <a:rPr lang="en-US" sz="1100" dirty="0" smtClean="0">
                <a:solidFill>
                  <a:schemeClr val="bg1">
                    <a:lumMod val="65000"/>
                  </a:schemeClr>
                </a:solidFill>
              </a:rPr>
              <a:t>- Free placement objects - casework, furniture, etc. </a:t>
            </a:r>
          </a:p>
          <a:p>
            <a:pPr marL="720000" lvl="1" indent="-392113">
              <a:spcBef>
                <a:spcPts val="300"/>
              </a:spcBef>
            </a:pPr>
            <a:r>
              <a:rPr lang="en-US" sz="1100" dirty="0" smtClean="0">
                <a:solidFill>
                  <a:schemeClr val="bg1">
                    <a:lumMod val="65000"/>
                  </a:schemeClr>
                </a:solidFill>
              </a:rPr>
              <a:t>- “2 point” placement objects - detail components, hosted objects</a:t>
            </a:r>
          </a:p>
          <a:p>
            <a:pPr marL="720000" lvl="1" indent="-392113">
              <a:spcBef>
                <a:spcPts val="300"/>
              </a:spcBef>
            </a:pPr>
            <a:r>
              <a:rPr lang="en-US" sz="1100" dirty="0" smtClean="0">
                <a:solidFill>
                  <a:schemeClr val="bg1">
                    <a:lumMod val="65000"/>
                  </a:schemeClr>
                </a:solidFill>
              </a:rPr>
              <a:t>- Hosted objects – windows, doors, columns (“level to level”), ceiling or “wall based” lighting fixtures.)</a:t>
            </a:r>
            <a:r>
              <a:rPr lang="en-US" sz="1100" baseline="0" dirty="0" smtClean="0">
                <a:solidFill>
                  <a:schemeClr val="bg1">
                    <a:lumMod val="65000"/>
                  </a:schemeClr>
                </a:solidFill>
              </a:rPr>
              <a:t> </a:t>
            </a:r>
            <a:endParaRPr lang="en-US" sz="1100" dirty="0" smtClean="0">
              <a:solidFill>
                <a:schemeClr val="bg1">
                  <a:lumMod val="65000"/>
                </a:schemeClr>
              </a:solidFill>
            </a:endParaRPr>
          </a:p>
          <a:p>
            <a:r>
              <a:rPr lang="en-GB" dirty="0" err="1" smtClean="0"/>
              <a:t>Revit</a:t>
            </a:r>
            <a:r>
              <a:rPr lang="en-GB" dirty="0" smtClean="0"/>
              <a:t> Structure </a:t>
            </a:r>
          </a:p>
          <a:p>
            <a:pPr marL="720000" lvl="1" indent="-457200">
              <a:spcBef>
                <a:spcPts val="600"/>
              </a:spcBef>
            </a:pPr>
            <a:r>
              <a:rPr lang="en-US" dirty="0" smtClean="0"/>
              <a:t>- Has</a:t>
            </a:r>
            <a:r>
              <a:rPr lang="en-US" baseline="0" dirty="0" smtClean="0"/>
              <a:t> A</a:t>
            </a:r>
            <a:r>
              <a:rPr lang="en-US" dirty="0" smtClean="0"/>
              <a:t>dditional components with complex interactions with other objects. </a:t>
            </a:r>
            <a:r>
              <a:rPr lang="en-US" baseline="0" dirty="0" smtClean="0"/>
              <a:t> In particular ones that support analytical models: </a:t>
            </a:r>
            <a:endParaRPr lang="en-US" dirty="0" smtClean="0"/>
          </a:p>
          <a:p>
            <a:pPr marL="720000" lvl="1" indent="-457200">
              <a:spcBef>
                <a:spcPts val="300"/>
              </a:spcBef>
            </a:pPr>
            <a:r>
              <a:rPr lang="en-US" dirty="0" smtClean="0"/>
              <a:t>- Framing - beams (“beams to beam”, “beam to column”), columns</a:t>
            </a:r>
          </a:p>
          <a:p>
            <a:pPr marL="720000" lvl="1" indent="-457200">
              <a:spcBef>
                <a:spcPts val="300"/>
              </a:spcBef>
            </a:pPr>
            <a:r>
              <a:rPr lang="en-US" dirty="0" smtClean="0"/>
              <a:t>- Trusses - layout for girder trusses; Boundary Conditions</a:t>
            </a:r>
          </a:p>
          <a:p>
            <a:pPr marL="720000" lvl="1" indent="-457200">
              <a:spcBef>
                <a:spcPts val="300"/>
              </a:spcBef>
            </a:pPr>
            <a:r>
              <a:rPr lang="en-US" dirty="0" smtClean="0"/>
              <a:t>- Span Direction Symbols; Reinforcement Symbols - area reinforcement expands to find edges, path reinforcement</a:t>
            </a:r>
          </a:p>
          <a:p>
            <a:r>
              <a:rPr lang="en-GB" dirty="0" smtClean="0"/>
              <a:t>In </a:t>
            </a:r>
            <a:r>
              <a:rPr lang="en-GB" dirty="0" err="1" smtClean="0"/>
              <a:t>Revit</a:t>
            </a:r>
            <a:r>
              <a:rPr lang="en-GB" dirty="0" smtClean="0"/>
              <a:t> MEP </a:t>
            </a:r>
          </a:p>
          <a:p>
            <a:pPr marL="720000" lvl="1" indent="-457200">
              <a:spcBef>
                <a:spcPts val="600"/>
              </a:spcBef>
              <a:buFontTx/>
              <a:buNone/>
            </a:pPr>
            <a:r>
              <a:rPr lang="en-US" dirty="0" smtClean="0"/>
              <a:t>- Connectors allowing objects to resize based on what they are connected to. </a:t>
            </a:r>
          </a:p>
          <a:p>
            <a:pPr marL="720000" lvl="1" indent="-457200">
              <a:spcBef>
                <a:spcPts val="600"/>
              </a:spcBef>
              <a:buFontTx/>
              <a:buChar char="-"/>
            </a:pPr>
            <a:endParaRPr lang="en-US" dirty="0" smtClean="0"/>
          </a:p>
          <a:p>
            <a:endParaRPr lang="en-US"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135</a:t>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mtClean="0"/>
              <a:t>Of the six basic family editors, the conceptual mass creation </a:t>
            </a:r>
            <a:r>
              <a:rPr lang="en-GB" baseline="0" smtClean="0"/>
              <a:t>one </a:t>
            </a:r>
            <a:r>
              <a:rPr lang="en-GB" baseline="0" dirty="0" smtClean="0"/>
              <a:t>is new to </a:t>
            </a:r>
            <a:r>
              <a:rPr lang="en-GB" baseline="0" smtClean="0"/>
              <a:t>2010. </a:t>
            </a:r>
            <a:r>
              <a:rPr lang="en-US" smtClean="0"/>
              <a:t>Depending on the editor,</a:t>
            </a:r>
            <a:r>
              <a:rPr lang="en-US" baseline="0" smtClean="0"/>
              <a:t> </a:t>
            </a:r>
            <a:r>
              <a:rPr lang="en-US" baseline="0" dirty="0" smtClean="0"/>
              <a:t>you will </a:t>
            </a:r>
            <a:r>
              <a:rPr lang="en-US" baseline="0" smtClean="0"/>
              <a:t>see a different </a:t>
            </a:r>
            <a:r>
              <a:rPr lang="en-US" baseline="0" dirty="0" smtClean="0"/>
              <a:t>set of available tools or tools to create building blocks.  For instance, you will see tools to create forms </a:t>
            </a:r>
            <a:r>
              <a:rPr lang="en-US" baseline="0" smtClean="0"/>
              <a:t>in the model </a:t>
            </a:r>
            <a:r>
              <a:rPr lang="en-US" baseline="0" dirty="0" smtClean="0"/>
              <a:t>editor, but not </a:t>
            </a:r>
            <a:r>
              <a:rPr lang="en-US" baseline="0" smtClean="0"/>
              <a:t>in the annotation one.  </a:t>
            </a:r>
            <a:r>
              <a:rPr lang="en-US" baseline="0" dirty="0" smtClean="0"/>
              <a:t>If you are </a:t>
            </a:r>
            <a:r>
              <a:rPr lang="en-US" baseline="0" smtClean="0"/>
              <a:t>using the truss </a:t>
            </a:r>
            <a:r>
              <a:rPr lang="en-US" baseline="0" dirty="0" smtClean="0"/>
              <a:t>editor, you will see </a:t>
            </a:r>
            <a:r>
              <a:rPr lang="en-US" baseline="0" smtClean="0"/>
              <a:t>top/bottom chord, which will be shown in the model editor.</a:t>
            </a:r>
            <a:endParaRPr lang="en-US"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136</a:t>
            </a:fld>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137</a:t>
            </a:fld>
            <a:endParaRPr lang="en-US" dirty="0" smtClean="0"/>
          </a:p>
        </p:txBody>
      </p:sp>
      <p:sp>
        <p:nvSpPr>
          <p:cNvPr id="159747" name="Rectangle 2"/>
          <p:cNvSpPr>
            <a:spLocks noGrp="1" noRot="1" noChangeAspect="1" noChangeArrowheads="1" noTextEdit="1"/>
          </p:cNvSpPr>
          <p:nvPr>
            <p:ph type="sldImg"/>
          </p:nvPr>
        </p:nvSpPr>
        <p:spPr>
          <a:xfrm>
            <a:off x="1692275" y="685800"/>
            <a:ext cx="3567113" cy="2676525"/>
          </a:xfrm>
          <a:ln/>
        </p:spPr>
      </p:sp>
      <p:sp>
        <p:nvSpPr>
          <p:cNvPr id="159748" name="Rectangle 3"/>
          <p:cNvSpPr>
            <a:spLocks noGrp="1" noChangeArrowheads="1"/>
          </p:cNvSpPr>
          <p:nvPr>
            <p:ph type="body" idx="1"/>
          </p:nvPr>
        </p:nvSpPr>
        <p:spPr>
          <a:noFill/>
          <a:ln/>
        </p:spPr>
        <p:txBody>
          <a:bodyPr/>
          <a:lstStyle/>
          <a:p>
            <a:pPr>
              <a:buFontTx/>
              <a:buNone/>
            </a:pPr>
            <a:r>
              <a:rPr lang="en-US" dirty="0" smtClean="0"/>
              <a:t>Family is a powerful feature in </a:t>
            </a:r>
            <a:r>
              <a:rPr lang="en-US" dirty="0" err="1" smtClean="0"/>
              <a:t>Revit</a:t>
            </a:r>
            <a:r>
              <a:rPr lang="en-US" dirty="0" smtClean="0"/>
              <a:t>,</a:t>
            </a:r>
            <a:r>
              <a:rPr lang="en-US" baseline="0" dirty="0" smtClean="0"/>
              <a:t> c</a:t>
            </a:r>
            <a:r>
              <a:rPr lang="en-US" dirty="0" smtClean="0"/>
              <a:t>reating a Family</a:t>
            </a:r>
            <a:r>
              <a:rPr lang="en-US" baseline="0" dirty="0" smtClean="0"/>
              <a:t> could be fun, but it could be complex. When it becomes complex, it requires a good planning.  Here are some suggestions when building families by the Autodesk </a:t>
            </a:r>
            <a:r>
              <a:rPr lang="en-US" baseline="0" dirty="0" err="1" smtClean="0"/>
              <a:t>Revit</a:t>
            </a:r>
            <a:r>
              <a:rPr lang="en-US" baseline="0" dirty="0" smtClean="0"/>
              <a:t> content manager Steve Campbell.</a:t>
            </a:r>
          </a:p>
          <a:p>
            <a:pPr>
              <a:buFontTx/>
              <a:buNone/>
            </a:pPr>
            <a:r>
              <a:rPr lang="en-US" baseline="0" dirty="0" smtClean="0"/>
              <a:t>The same applies to API; a key to understand Family API is to understand UI. </a:t>
            </a: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0" indent="0">
              <a:spcBef>
                <a:spcPts val="0"/>
              </a:spcBef>
            </a:pPr>
            <a:r>
              <a:rPr lang="en-GB" dirty="0" smtClean="0"/>
              <a:t>You can create a quite complex object using family.  For</a:t>
            </a:r>
            <a:r>
              <a:rPr lang="en-GB" baseline="0" dirty="0" smtClean="0"/>
              <a:t> example, </a:t>
            </a:r>
            <a:endParaRPr lang="en-GB" dirty="0" smtClean="0"/>
          </a:p>
          <a:p>
            <a:pPr marL="0" lvl="0" indent="0">
              <a:spcBef>
                <a:spcPts val="0"/>
              </a:spcBef>
            </a:pPr>
            <a:r>
              <a:rPr lang="en-GB" dirty="0" smtClean="0"/>
              <a:t>- Formulas</a:t>
            </a:r>
            <a:r>
              <a:rPr lang="en-GB" baseline="0" dirty="0" smtClean="0"/>
              <a:t> </a:t>
            </a:r>
            <a:r>
              <a:rPr lang="en-GB" dirty="0" smtClean="0"/>
              <a:t>can be used to control </a:t>
            </a:r>
            <a:r>
              <a:rPr lang="en-GB" dirty="0" err="1" smtClean="0"/>
              <a:t>behavior</a:t>
            </a:r>
            <a:r>
              <a:rPr lang="en-GB" dirty="0" smtClean="0"/>
              <a:t>, visibility, arrays</a:t>
            </a:r>
            <a:r>
              <a:rPr lang="en-GB" smtClean="0"/>
              <a:t>. For </a:t>
            </a:r>
            <a:r>
              <a:rPr lang="en-GB" dirty="0" smtClean="0"/>
              <a:t>example</a:t>
            </a:r>
            <a:r>
              <a:rPr lang="en-GB" smtClean="0"/>
              <a:t>, define</a:t>
            </a:r>
            <a:r>
              <a:rPr lang="en-GB" baseline="0" smtClean="0"/>
              <a:t> </a:t>
            </a:r>
            <a:r>
              <a:rPr lang="en-GB" baseline="0" dirty="0" smtClean="0"/>
              <a:t>arrays of </a:t>
            </a:r>
            <a:r>
              <a:rPr lang="en-GB" baseline="0" smtClean="0"/>
              <a:t>bolts depending </a:t>
            </a:r>
            <a:r>
              <a:rPr lang="en-GB" baseline="0" dirty="0" smtClean="0"/>
              <a:t>on </a:t>
            </a:r>
            <a:r>
              <a:rPr lang="en-GB" baseline="0" smtClean="0"/>
              <a:t>the size of a plate.</a:t>
            </a:r>
            <a:endParaRPr lang="en-GB" baseline="0" dirty="0" smtClean="0"/>
          </a:p>
          <a:p>
            <a:pPr marL="0" lvl="0" indent="0">
              <a:spcBef>
                <a:spcPts val="0"/>
              </a:spcBef>
              <a:buFontTx/>
              <a:buNone/>
            </a:pPr>
            <a:r>
              <a:rPr lang="en-US" sz="2000" dirty="0" smtClean="0">
                <a:solidFill>
                  <a:schemeClr val="bg1"/>
                </a:solidFill>
              </a:rPr>
              <a:t>- Arraying nested components allows the user to create families with repeatable elements across an array that can resize based on user input or rules</a:t>
            </a:r>
            <a:r>
              <a:rPr lang="en-US" sz="2000" smtClean="0">
                <a:solidFill>
                  <a:schemeClr val="bg1"/>
                </a:solidFill>
              </a:rPr>
              <a:t>. For </a:t>
            </a:r>
            <a:r>
              <a:rPr lang="en-US" sz="2000" dirty="0" smtClean="0">
                <a:solidFill>
                  <a:schemeClr val="bg1"/>
                </a:solidFill>
              </a:rPr>
              <a:t>example</a:t>
            </a:r>
            <a:r>
              <a:rPr lang="en-US" sz="2000" smtClean="0">
                <a:solidFill>
                  <a:schemeClr val="bg1"/>
                </a:solidFill>
              </a:rPr>
              <a:t>, a b</a:t>
            </a:r>
            <a:r>
              <a:rPr lang="en-US" sz="1800" smtClean="0">
                <a:solidFill>
                  <a:schemeClr val="bg1"/>
                </a:solidFill>
              </a:rPr>
              <a:t>ookshelf </a:t>
            </a:r>
            <a:r>
              <a:rPr lang="en-US" sz="1800" dirty="0" smtClean="0">
                <a:solidFill>
                  <a:schemeClr val="bg1"/>
                </a:solidFill>
              </a:rPr>
              <a:t>with arrayed shelves. Mullion patterns based on rules. Open web joists that </a:t>
            </a:r>
            <a:r>
              <a:rPr lang="en-US" sz="1800" smtClean="0">
                <a:solidFill>
                  <a:schemeClr val="bg1"/>
                </a:solidFill>
              </a:rPr>
              <a:t>adjust based on </a:t>
            </a:r>
            <a:r>
              <a:rPr lang="en-US" sz="1800" dirty="0" smtClean="0">
                <a:solidFill>
                  <a:schemeClr val="bg1"/>
                </a:solidFill>
              </a:rPr>
              <a:t>length and </a:t>
            </a:r>
            <a:r>
              <a:rPr lang="en-US" sz="1800" smtClean="0">
                <a:solidFill>
                  <a:schemeClr val="bg1"/>
                </a:solidFill>
              </a:rPr>
              <a:t>height.</a:t>
            </a:r>
            <a:endParaRPr lang="en-US" sz="1800" dirty="0" smtClean="0">
              <a:solidFill>
                <a:schemeClr val="bg1"/>
              </a:solidFill>
            </a:endParaRPr>
          </a:p>
          <a:p>
            <a:pPr marL="0" lvl="0" indent="0">
              <a:spcBef>
                <a:spcPts val="0"/>
              </a:spcBef>
              <a:buFontTx/>
              <a:buNone/>
            </a:pPr>
            <a:r>
              <a:rPr lang="en-GB" dirty="0" smtClean="0"/>
              <a:t>- Advanced nesting - </a:t>
            </a:r>
            <a:r>
              <a:rPr lang="en-US" sz="2000" dirty="0" smtClean="0">
                <a:solidFill>
                  <a:schemeClr val="bg1"/>
                </a:solidFill>
              </a:rPr>
              <a:t>Using nested families with the Family Type parameter can provide flexible components with </a:t>
            </a:r>
            <a:r>
              <a:rPr lang="en-US" sz="2000" smtClean="0">
                <a:solidFill>
                  <a:schemeClr val="bg1"/>
                </a:solidFill>
              </a:rPr>
              <a:t>swappable sub-components such as n</a:t>
            </a:r>
            <a:r>
              <a:rPr lang="en-US" sz="1800" smtClean="0">
                <a:solidFill>
                  <a:schemeClr val="bg1"/>
                </a:solidFill>
              </a:rPr>
              <a:t>ested </a:t>
            </a:r>
            <a:r>
              <a:rPr lang="en-US" sz="1800" dirty="0" smtClean="0">
                <a:solidFill>
                  <a:schemeClr val="bg1"/>
                </a:solidFill>
              </a:rPr>
              <a:t>door panels</a:t>
            </a:r>
            <a:r>
              <a:rPr lang="en-US" sz="1800" smtClean="0">
                <a:solidFill>
                  <a:schemeClr val="bg1"/>
                </a:solidFill>
              </a:rPr>
              <a:t>, frames, hardware, p</a:t>
            </a:r>
            <a:r>
              <a:rPr lang="en-US" kern="0" smtClean="0">
                <a:solidFill>
                  <a:schemeClr val="bg1"/>
                </a:solidFill>
                <a:latin typeface="+mn-lt"/>
              </a:rPr>
              <a:t>layground equipment, shown on the right,</a:t>
            </a:r>
            <a:r>
              <a:rPr lang="en-US" kern="0" baseline="0" smtClean="0">
                <a:solidFill>
                  <a:schemeClr val="bg1"/>
                </a:solidFill>
                <a:latin typeface="+mn-lt"/>
              </a:rPr>
              <a:t> s</a:t>
            </a:r>
            <a:r>
              <a:rPr lang="en-US" kern="0" smtClean="0">
                <a:solidFill>
                  <a:schemeClr val="bg1"/>
                </a:solidFill>
                <a:latin typeface="+mn-lt"/>
              </a:rPr>
              <a:t>wappable </a:t>
            </a:r>
            <a:r>
              <a:rPr lang="en-US" kern="0" dirty="0" smtClean="0">
                <a:solidFill>
                  <a:schemeClr val="bg1"/>
                </a:solidFill>
                <a:latin typeface="+mn-lt"/>
              </a:rPr>
              <a:t>panels </a:t>
            </a:r>
            <a:r>
              <a:rPr lang="en-US" kern="0" smtClean="0">
                <a:solidFill>
                  <a:schemeClr val="bg1"/>
                </a:solidFill>
                <a:latin typeface="+mn-lt"/>
              </a:rPr>
              <a:t>and components.</a:t>
            </a:r>
            <a:endParaRPr lang="en-GB" dirty="0" smtClean="0"/>
          </a:p>
          <a:p>
            <a:pPr marL="0" indent="0" eaLnBrk="1" hangingPunct="1">
              <a:buFontTx/>
              <a:buNone/>
            </a:pPr>
            <a:r>
              <a:rPr lang="en-GB" dirty="0" smtClean="0"/>
              <a:t>- Reference lines </a:t>
            </a:r>
            <a:r>
              <a:rPr lang="en-US" sz="2000" dirty="0" smtClean="0">
                <a:solidFill>
                  <a:schemeClr val="bg1"/>
                </a:solidFill>
              </a:rPr>
              <a:t>allow geometry to move about in an angular fashion. They contain two endpoints and two “built in” work planes that can be parametrically controlled</a:t>
            </a:r>
            <a:r>
              <a:rPr lang="en-US" sz="2000" smtClean="0">
                <a:solidFill>
                  <a:schemeClr val="bg1"/>
                </a:solidFill>
              </a:rPr>
              <a:t>.  </a:t>
            </a:r>
            <a:r>
              <a:rPr lang="en-US" sz="1800" smtClean="0">
                <a:solidFill>
                  <a:schemeClr val="bg1"/>
                </a:solidFill>
              </a:rPr>
              <a:t>Simple </a:t>
            </a:r>
            <a:r>
              <a:rPr lang="en-US" sz="1800" dirty="0" smtClean="0">
                <a:solidFill>
                  <a:schemeClr val="bg1"/>
                </a:solidFill>
              </a:rPr>
              <a:t>examples: Door swing (lower middle) that can change the opening angle.  Light fixture head </a:t>
            </a:r>
            <a:r>
              <a:rPr lang="en-US" sz="1800" smtClean="0">
                <a:solidFill>
                  <a:schemeClr val="bg1"/>
                </a:solidFill>
              </a:rPr>
              <a:t>that moves and points;  </a:t>
            </a:r>
            <a:r>
              <a:rPr lang="en-US" sz="1800" dirty="0" smtClean="0">
                <a:solidFill>
                  <a:schemeClr val="bg1"/>
                </a:solidFill>
              </a:rPr>
              <a:t>Complex example: Excavator arm (lower left) that can bend and rotate about 3 or more pivot </a:t>
            </a:r>
            <a:r>
              <a:rPr lang="en-US" sz="1800" smtClean="0">
                <a:solidFill>
                  <a:schemeClr val="bg1"/>
                </a:solidFill>
              </a:rPr>
              <a:t>points.</a:t>
            </a:r>
            <a:endParaRPr lang="en-US" sz="1800" dirty="0" smtClean="0">
              <a:solidFill>
                <a:schemeClr val="bg1"/>
              </a:solidFill>
            </a:endParaRP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138</a:t>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139</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endParaRPr lang="en-GB" sz="1700" kern="1200" smtClean="0">
              <a:solidFill>
                <a:schemeClr val="tx1"/>
              </a:solidFill>
              <a:latin typeface="+mn-lt"/>
              <a:ea typeface="+mn-ea"/>
              <a:cs typeface="+mn-cs"/>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140</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r>
              <a:rPr lang="en-US" sz="1700" kern="1200" smtClean="0">
                <a:solidFill>
                  <a:schemeClr val="tx1"/>
                </a:solidFill>
                <a:latin typeface="+mn-lt"/>
                <a:ea typeface="+mn-ea"/>
                <a:cs typeface="+mn-cs"/>
              </a:rPr>
              <a:t>FamilyCreate returns a FamilyItemFactory instance. The family item factory object is a utility object used to create new instances of elements within the family document. Just like other Revit elements, these are instantiated using dedicated methods instead of the .NET new operator. This ensures that the elements created are added correctly to the family document. A wide range of elements types can be created, including alignments, dimensioning, annotation, curves, levels, as well as solids forms, such as ones we have seen in the conceptual design section above. It is an important subset of the family API.</a:t>
            </a:r>
            <a:endParaRPr lang="en-GB" sz="1700" kern="1200" smtClean="0">
              <a:solidFill>
                <a:schemeClr val="tx1"/>
              </a:solidFill>
              <a:latin typeface="+mn-lt"/>
              <a:ea typeface="+mn-ea"/>
              <a:cs typeface="+mn-cs"/>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141</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r>
              <a:rPr lang="en-US" sz="1700" kern="1200" smtClean="0">
                <a:solidFill>
                  <a:schemeClr val="tx1"/>
                </a:solidFill>
                <a:latin typeface="+mn-lt"/>
                <a:ea typeface="+mn-ea"/>
                <a:cs typeface="+mn-cs"/>
              </a:rPr>
              <a:t>A critical topic when building family content is the visibility settings. It is now accessible for each element in a family through the new FamilyElementVisibility class.</a:t>
            </a:r>
          </a:p>
          <a:p>
            <a:r>
              <a:rPr lang="en-US" sz="1700" kern="1200" smtClean="0">
                <a:solidFill>
                  <a:schemeClr val="tx1"/>
                </a:solidFill>
                <a:latin typeface="+mn-lt"/>
                <a:ea typeface="+mn-ea"/>
                <a:cs typeface="+mn-cs"/>
              </a:rPr>
              <a:t>Each element in a family has its own visibility settings which define which levels of detail it has and which types of views it appears in. These options are critical to building good content. For example, intricate details of a family should only be visible in the fine detail views. 3D solid content could optionally be suppressed in plan views, where light weight 2D line work could be displayed instead. Such an approach can make a substantial performance difference, especially in large building models.</a:t>
            </a:r>
          </a:p>
          <a:p>
            <a:endParaRPr lang="en-US"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The Document.LoadFamily method has been enhanced and new overloads are added, which can help to handle situations such as when a family already exists in the project. The following overloads are now provided:</a:t>
            </a:r>
          </a:p>
          <a:p>
            <a:r>
              <a:rPr lang="en-US" sz="1700" kern="1200" smtClean="0">
                <a:solidFill>
                  <a:schemeClr val="tx1"/>
                </a:solidFill>
                <a:latin typeface="+mn-lt"/>
                <a:ea typeface="+mn-ea"/>
                <a:cs typeface="+mn-cs"/>
              </a:rPr>
              <a:t>LoadFamily(Document)  - loads the contents of this family document into another document. </a:t>
            </a:r>
          </a:p>
          <a:p>
            <a:r>
              <a:rPr lang="en-US" sz="1700" kern="1200" smtClean="0">
                <a:solidFill>
                  <a:schemeClr val="tx1"/>
                </a:solidFill>
                <a:latin typeface="+mn-lt"/>
                <a:ea typeface="+mn-ea"/>
                <a:cs typeface="+mn-cs"/>
              </a:rPr>
              <a:t>LoadFamily(String) - loads an entire family and all its types into the document. </a:t>
            </a:r>
          </a:p>
          <a:p>
            <a:r>
              <a:rPr lang="en-US" sz="1700" kern="1200" smtClean="0">
                <a:solidFill>
                  <a:schemeClr val="tx1"/>
                </a:solidFill>
                <a:latin typeface="+mn-lt"/>
                <a:ea typeface="+mn-ea"/>
                <a:cs typeface="+mn-cs"/>
              </a:rPr>
              <a:t>LoadFamily(String, Family ) - loads an entire family and all its types into the document and provides a reference to the loaded family.</a:t>
            </a:r>
          </a:p>
          <a:p>
            <a:r>
              <a:rPr lang="en-US" sz="1700" kern="1200" smtClean="0">
                <a:solidFill>
                  <a:schemeClr val="tx1"/>
                </a:solidFill>
                <a:latin typeface="+mn-lt"/>
                <a:ea typeface="+mn-ea"/>
                <a:cs typeface="+mn-cs"/>
              </a:rPr>
              <a:t>LoadFamily(Document, IFamilyLoadOptions) - loads the contents of this family document into another document. </a:t>
            </a:r>
          </a:p>
          <a:p>
            <a:r>
              <a:rPr lang="en-US" sz="1700" kern="1200" smtClean="0">
                <a:solidFill>
                  <a:schemeClr val="tx1"/>
                </a:solidFill>
                <a:latin typeface="+mn-lt"/>
                <a:ea typeface="+mn-ea"/>
                <a:cs typeface="+mn-cs"/>
              </a:rPr>
              <a:t>IFamilyLoadOptions is an interface class which defines two call-backs for handling family load situations: OnFamilyFound, OnSharedFamilyFound. These are called when family or shared family was already present in the target document.</a:t>
            </a: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142</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endParaRPr lang="en-GB" sz="1700" kern="1200" smtClean="0">
              <a:solidFill>
                <a:schemeClr val="tx1"/>
              </a:solidFill>
              <a:latin typeface="+mn-lt"/>
              <a:ea typeface="+mn-ea"/>
              <a:cs typeface="+mn-cs"/>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143</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endParaRPr lang="en-GB" sz="1700" kern="1200" smtClean="0">
              <a:solidFill>
                <a:schemeClr val="tx1"/>
              </a:solidFill>
              <a:latin typeface="+mn-lt"/>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B63E1780-793E-4349-851F-2046ED8BA70B}" type="slidenum">
              <a:rPr lang="en-US" smtClean="0"/>
              <a:pPr/>
              <a:t>14</a:t>
            </a:fld>
            <a:endParaRPr lang="en-US" dirty="0" smtClean="0"/>
          </a:p>
        </p:txBody>
      </p:sp>
      <p:sp>
        <p:nvSpPr>
          <p:cNvPr id="162819" name="Rectangle 2"/>
          <p:cNvSpPr>
            <a:spLocks noGrp="1" noRot="1" noChangeAspect="1" noChangeArrowheads="1" noTextEdit="1"/>
          </p:cNvSpPr>
          <p:nvPr>
            <p:ph type="sldImg"/>
          </p:nvPr>
        </p:nvSpPr>
        <p:spPr>
          <a:xfrm>
            <a:off x="1144588" y="685800"/>
            <a:ext cx="4568825" cy="3429000"/>
          </a:xfrm>
          <a:ln/>
        </p:spPr>
      </p:sp>
      <p:sp>
        <p:nvSpPr>
          <p:cNvPr id="162820" name="Rectangle 3"/>
          <p:cNvSpPr>
            <a:spLocks noGrp="1" noChangeArrowheads="1"/>
          </p:cNvSpPr>
          <p:nvPr>
            <p:ph type="body" idx="1"/>
          </p:nvPr>
        </p:nvSpPr>
        <p:spPr>
          <a:xfrm>
            <a:off x="913772" y="4343716"/>
            <a:ext cx="5030456" cy="4113855"/>
          </a:xfrm>
          <a:noFill/>
          <a:ln/>
        </p:spPr>
        <p:txBody>
          <a:bodyPr/>
          <a:lstStyle/>
          <a:p>
            <a:r>
              <a:rPr lang="en-GB" sz="1700" kern="1200" smtClean="0">
                <a:solidFill>
                  <a:schemeClr val="tx1"/>
                </a:solidFill>
                <a:latin typeface="+mn-lt"/>
                <a:ea typeface="+mn-ea"/>
                <a:cs typeface="+mn-cs"/>
              </a:rPr>
              <a:t>A </a:t>
            </a:r>
            <a:r>
              <a:rPr lang="en-GB" sz="1700" kern="1200" dirty="0" smtClean="0">
                <a:solidFill>
                  <a:schemeClr val="tx1"/>
                </a:solidFill>
                <a:latin typeface="+mn-lt"/>
                <a:ea typeface="+mn-ea"/>
                <a:cs typeface="+mn-cs"/>
              </a:rPr>
              <a:t>little bit on the history of the Revit API. The API has been and still is evolving very strongly, since Revit 8.0, and </a:t>
            </a:r>
            <a:r>
              <a:rPr lang="en-GB" sz="1700" kern="1200" smtClean="0">
                <a:solidFill>
                  <a:schemeClr val="tx1"/>
                </a:solidFill>
                <a:latin typeface="+mn-lt"/>
                <a:ea typeface="+mn-ea"/>
                <a:cs typeface="+mn-cs"/>
              </a:rPr>
              <a:t>has reached </a:t>
            </a:r>
            <a:r>
              <a:rPr lang="en-GB" sz="1700" kern="1200" dirty="0" smtClean="0">
                <a:solidFill>
                  <a:schemeClr val="tx1"/>
                </a:solidFill>
                <a:latin typeface="+mn-lt"/>
                <a:ea typeface="+mn-ea"/>
                <a:cs typeface="+mn-cs"/>
              </a:rPr>
              <a:t>a certain maturity now. We are in the long-term process of restructuring Revit to make it more API driven, i.e. create a kernel providing the API on top of which the various Revit flavours can be implemented, instead of implementing the API as the outermost layer on top of the completed product.	</a:t>
            </a:r>
            <a:endParaRPr lang="en-GB" sz="1700" kern="1200" dirty="0">
              <a:solidFill>
                <a:schemeClr val="tx1"/>
              </a:solidFill>
              <a:latin typeface="+mn-lt"/>
              <a:ea typeface="+mn-ea"/>
              <a:cs typeface="+mn-cs"/>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7D5CE58D-31D5-4197-B36D-4562EE98A85D}" type="slidenum">
              <a:rPr lang="en-US" smtClean="0"/>
              <a:pPr/>
              <a:t>144</a:t>
            </a:fld>
            <a:endParaRPr lang="en-US" smtClean="0"/>
          </a:p>
        </p:txBody>
      </p:sp>
      <p:sp>
        <p:nvSpPr>
          <p:cNvPr id="253955" name="Rectangle 2"/>
          <p:cNvSpPr>
            <a:spLocks noGrp="1" noRot="1" noChangeAspect="1" noChangeArrowheads="1" noTextEdit="1"/>
          </p:cNvSpPr>
          <p:nvPr>
            <p:ph type="sldImg"/>
          </p:nvPr>
        </p:nvSpPr>
        <p:spPr>
          <a:xfrm>
            <a:off x="1702869" y="686346"/>
            <a:ext cx="3545316" cy="2676749"/>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145</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pPr defTabSz="1300258">
              <a:defRPr/>
            </a:pPr>
            <a:r>
              <a:rPr lang="en-US" sz="1100" dirty="0" smtClean="0"/>
              <a:t>The new conceptual Design API includes new point and curve objects, new form making tools and new surfaces that can be divided, patterned and panelized. You can use it to create schematic studies for curtain system designs and structural framing layouts, or even begin to apply real curtain panels to your form with these new and easy-to-use tools.</a:t>
            </a:r>
          </a:p>
          <a:p>
            <a:pPr defTabSz="1300258"/>
            <a:endParaRPr lang="en-US" sz="1200" dirty="0" smtClean="0"/>
          </a:p>
          <a:p>
            <a:pPr algn="l">
              <a:buFont typeface="Arial" pitchFamily="34" charset="0"/>
              <a:buNone/>
            </a:pPr>
            <a:endParaRPr lang="zh-CN" altLang="en-US" dirty="0"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146</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pPr defTabSz="1300258"/>
            <a:r>
              <a:rPr lang="en-US" sz="1100" dirty="0" smtClean="0"/>
              <a:t>In the Form creation API, we will discuss 4 main topics of functionality – points, curves created using these points, forms (including the ones that are shown and listed in the slides), divided surfaces placed on faces of a form, and curve panel components placed on that surface. </a:t>
            </a:r>
          </a:p>
          <a:p>
            <a:pPr algn="l">
              <a:buFont typeface="Arial" pitchFamily="34" charset="0"/>
              <a:buNone/>
            </a:pPr>
            <a:endParaRPr lang="zh-CN" altLang="en-US" dirty="0"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147</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r>
              <a:rPr lang="en-US" sz="1100" dirty="0" smtClean="0"/>
              <a:t>Starting </a:t>
            </a:r>
            <a:r>
              <a:rPr lang="en-US" sz="1100" smtClean="0"/>
              <a:t>with the ReferencePoint </a:t>
            </a:r>
            <a:r>
              <a:rPr lang="en-US" sz="1100" dirty="0" smtClean="0"/>
              <a:t>class, which can be created using simple XYZ location, using Transform or one the 5 subclasses that allow a point to be placed in reference to some other geometry in </a:t>
            </a:r>
            <a:r>
              <a:rPr lang="en-US" sz="1100" smtClean="0"/>
              <a:t>the model allows </a:t>
            </a:r>
            <a:r>
              <a:rPr lang="en-US" sz="1100" dirty="0" smtClean="0"/>
              <a:t>us to, for example, place a reference point at the center of a edge and have that point update its location if the edge gets longer or shorter. </a:t>
            </a:r>
          </a:p>
          <a:p>
            <a:endParaRPr lang="en-US" sz="1100" dirty="0" smtClean="0"/>
          </a:p>
          <a:p>
            <a:r>
              <a:rPr lang="en-US" sz="1100" smtClean="0"/>
              <a:t>The reference </a:t>
            </a:r>
            <a:r>
              <a:rPr lang="en-US" sz="1100" dirty="0" smtClean="0"/>
              <a:t>point array is an array to store </a:t>
            </a:r>
            <a:r>
              <a:rPr lang="en-US" sz="1100" smtClean="0"/>
              <a:t>reference points, which </a:t>
            </a:r>
            <a:r>
              <a:rPr lang="en-US" sz="1100" dirty="0" smtClean="0"/>
              <a:t>is then used to create a curve.</a:t>
            </a:r>
          </a:p>
          <a:p>
            <a:pPr algn="l">
              <a:buFont typeface="Arial" pitchFamily="34" charset="0"/>
              <a:buNone/>
            </a:pPr>
            <a:endParaRPr lang="en-US" altLang="zh-CN" sz="1100" dirty="0" smtClean="0"/>
          </a:p>
          <a:p>
            <a:pPr defTabSz="1300258"/>
            <a:r>
              <a:rPr lang="en-US" sz="1100" dirty="0" smtClean="0"/>
              <a:t>The Curve by </a:t>
            </a:r>
            <a:r>
              <a:rPr lang="en-US" sz="1100" smtClean="0"/>
              <a:t>points method creates </a:t>
            </a:r>
            <a:r>
              <a:rPr lang="en-US" sz="1100" dirty="0" smtClean="0"/>
              <a:t>a curve using the reference point array. </a:t>
            </a:r>
          </a:p>
          <a:p>
            <a:pPr algn="l">
              <a:buFont typeface="Arial" pitchFamily="34" charset="0"/>
              <a:buNone/>
            </a:pPr>
            <a:endParaRPr lang="en-US" altLang="zh-CN" dirty="0"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148</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pPr defTabSz="1300258">
              <a:defRPr/>
            </a:pPr>
            <a:r>
              <a:rPr lang="en-US" sz="1100" dirty="0" smtClean="0"/>
              <a:t>Forms can be created using few methods in conceptual design API – extrusion method is one of the simple ones. This method creates an extrusion based on a planar, single curve loop profile and the extrusion height, which should be perpendicular to the profile plane. </a:t>
            </a:r>
          </a:p>
          <a:p>
            <a:pPr defTabSz="1300258"/>
            <a:endParaRPr lang="en-US" sz="1100" dirty="0" smtClean="0"/>
          </a:p>
          <a:p>
            <a:pPr algn="l">
              <a:buFont typeface="Arial" pitchFamily="34" charset="0"/>
              <a:buNone/>
            </a:pPr>
            <a:r>
              <a:rPr lang="en-US" sz="1100" dirty="0" smtClean="0"/>
              <a:t>The </a:t>
            </a:r>
            <a:r>
              <a:rPr lang="en-US" sz="1100" dirty="0" err="1" smtClean="0"/>
              <a:t>NewRevolveForm</a:t>
            </a:r>
            <a:r>
              <a:rPr lang="en-US" sz="1100" dirty="0" smtClean="0"/>
              <a:t> method creates a form by revolving a planar single curve loop profile around an axis. The axis should be in the same plane as the profile. </a:t>
            </a:r>
            <a:endParaRPr lang="en-US" altLang="zh-CN" sz="1100" dirty="0" smtClean="0"/>
          </a:p>
          <a:p>
            <a:pPr algn="l">
              <a:buFont typeface="Arial" pitchFamily="34" charset="0"/>
              <a:buNone/>
            </a:pPr>
            <a:endParaRPr lang="en-US" altLang="zh-CN" dirty="0" smtClean="0"/>
          </a:p>
          <a:p>
            <a:pPr algn="l">
              <a:buFont typeface="Arial" pitchFamily="34" charset="0"/>
              <a:buNone/>
            </a:pPr>
            <a:endParaRPr lang="zh-CN" altLang="en-US" dirty="0"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149</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pPr defTabSz="1274512">
              <a:defRPr/>
            </a:pPr>
            <a:r>
              <a:rPr lang="en-US" sz="1100" dirty="0" smtClean="0"/>
              <a:t>Swept blend form can be created using a set of two reference arrays: one to determine the path and another to determine the profiles. The start and the end profile should be perpendicular to the path and all the profiles and the paths should be planar and each comprise of single loop.</a:t>
            </a:r>
          </a:p>
          <a:p>
            <a:pPr algn="l">
              <a:buFont typeface="Arial" pitchFamily="34" charset="0"/>
              <a:buNone/>
            </a:pPr>
            <a:endParaRPr lang="en-US" altLang="zh-CN" sz="1100" dirty="0" smtClean="0"/>
          </a:p>
          <a:p>
            <a:pPr defTabSz="1300258"/>
            <a:r>
              <a:rPr lang="en-US" sz="1100" dirty="0" smtClean="0"/>
              <a:t>Loft is a new surface that can be created using a set of curves, all of which must be planar and each comprise of single curve. These are created, as with other profiles, by specifying if it is a solid or void and by specifying the profiles that should be used to create the form. </a:t>
            </a:r>
          </a:p>
          <a:p>
            <a:pPr algn="l">
              <a:buFont typeface="Arial" pitchFamily="34" charset="0"/>
              <a:buNone/>
            </a:pPr>
            <a:endParaRPr lang="en-US" altLang="zh-CN" dirty="0" smtClean="0"/>
          </a:p>
          <a:p>
            <a:pPr algn="l">
              <a:buFont typeface="Arial" pitchFamily="34" charset="0"/>
              <a:buNone/>
            </a:pPr>
            <a:endParaRPr lang="en-US" altLang="zh-CN" dirty="0" smtClean="0"/>
          </a:p>
          <a:p>
            <a:pPr algn="l">
              <a:buFont typeface="Arial" pitchFamily="34" charset="0"/>
              <a:buNone/>
            </a:pPr>
            <a:endParaRPr lang="zh-CN" altLang="en-US" dirty="0"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150</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r>
              <a:rPr lang="en-US" sz="1100" dirty="0" smtClean="0"/>
              <a:t>Cap surface is a flat two-dimensional surface bounded by a planar, single loop profile. </a:t>
            </a:r>
          </a:p>
          <a:p>
            <a:endParaRPr lang="en-US" sz="1100" dirty="0" smtClean="0"/>
          </a:p>
          <a:p>
            <a:r>
              <a:rPr lang="en-US" sz="1100" dirty="0" err="1" smtClean="0"/>
              <a:t>ThickenSingleSurface</a:t>
            </a:r>
            <a:r>
              <a:rPr lang="en-US" sz="1100" dirty="0" smtClean="0"/>
              <a:t> method can be used to provide a depth to a cap surface, similar to extrusion. This creates a three dimensional form using a single two dimensional</a:t>
            </a:r>
            <a:r>
              <a:rPr lang="en-US" sz="1100" baseline="0" dirty="0" smtClean="0"/>
              <a:t> </a:t>
            </a:r>
            <a:r>
              <a:rPr lang="en-US" sz="1100" dirty="0" smtClean="0"/>
              <a:t>surface. </a:t>
            </a:r>
          </a:p>
          <a:p>
            <a:endParaRPr lang="en-US" sz="1100" dirty="0" smtClean="0"/>
          </a:p>
          <a:p>
            <a:pPr algn="l">
              <a:buFont typeface="Arial" pitchFamily="34" charset="0"/>
              <a:buNone/>
            </a:pPr>
            <a:endParaRPr lang="en-US" altLang="zh-CN" sz="1100" dirty="0" smtClean="0"/>
          </a:p>
          <a:p>
            <a:pPr algn="l">
              <a:buFont typeface="Arial" pitchFamily="34" charset="0"/>
              <a:buNone/>
            </a:pPr>
            <a:endParaRPr lang="en-US" altLang="zh-CN" sz="1100" dirty="0" smtClean="0"/>
          </a:p>
          <a:p>
            <a:pPr algn="l">
              <a:buFont typeface="Arial" pitchFamily="34" charset="0"/>
              <a:buNone/>
            </a:pPr>
            <a:endParaRPr lang="zh-CN" altLang="en-US" sz="1100" dirty="0"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151</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r>
              <a:rPr lang="en-US" sz="1100" dirty="0" smtClean="0"/>
              <a:t>Once a form is created, you can modify its specific sub-element, using four methods for delete, move, rotate and scale. </a:t>
            </a:r>
          </a:p>
          <a:p>
            <a:endParaRPr lang="en-US" sz="1100" dirty="0" smtClean="0"/>
          </a:p>
          <a:p>
            <a:pPr defTabSz="1274512">
              <a:defRPr/>
            </a:pPr>
            <a:r>
              <a:rPr lang="en-US" sz="1100" dirty="0" smtClean="0"/>
              <a:t>Each form element discussed above is defined using profiles. The form element exposes a profile count property called </a:t>
            </a:r>
            <a:r>
              <a:rPr lang="en-US" sz="1100" dirty="0" err="1" smtClean="0"/>
              <a:t>ProfileCount</a:t>
            </a:r>
            <a:r>
              <a:rPr lang="en-US" sz="1100" baseline="0" dirty="0" smtClean="0"/>
              <a:t> </a:t>
            </a:r>
            <a:r>
              <a:rPr lang="en-US" sz="1100" dirty="0" smtClean="0"/>
              <a:t>and a method to access each reference on</a:t>
            </a:r>
            <a:r>
              <a:rPr lang="en-US" sz="1100" baseline="0" dirty="0" smtClean="0"/>
              <a:t> the </a:t>
            </a:r>
            <a:r>
              <a:rPr lang="en-US" sz="1100" dirty="0" smtClean="0"/>
              <a:t>profile (i.e., </a:t>
            </a:r>
            <a:r>
              <a:rPr lang="en-US" sz="1100" dirty="0" err="1" smtClean="0"/>
              <a:t>CurveLoopReferencesOnProfile</a:t>
            </a:r>
            <a:r>
              <a:rPr lang="en-US" sz="1100" dirty="0" smtClean="0"/>
              <a:t>). You can modify the form at the desired profile by passing in the profile reference to one of the four form modification methods provided on the form element. </a:t>
            </a:r>
          </a:p>
          <a:p>
            <a:endParaRPr lang="en-US" sz="1200" dirty="0" smtClean="0"/>
          </a:p>
          <a:p>
            <a:pPr algn="l">
              <a:buFont typeface="Arial" pitchFamily="34" charset="0"/>
              <a:buNone/>
            </a:pPr>
            <a:endParaRPr lang="en-US" altLang="zh-CN" dirty="0" smtClean="0"/>
          </a:p>
          <a:p>
            <a:pPr algn="l">
              <a:buFont typeface="Arial" pitchFamily="34" charset="0"/>
              <a:buNone/>
            </a:pPr>
            <a:endParaRPr lang="en-US" altLang="zh-CN" dirty="0" smtClean="0"/>
          </a:p>
          <a:p>
            <a:pPr algn="l">
              <a:buFont typeface="Arial" pitchFamily="34" charset="0"/>
              <a:buNone/>
            </a:pPr>
            <a:endParaRPr lang="zh-CN" altLang="en-US" dirty="0"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152</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normAutofit fontScale="92500" lnSpcReduction="10000"/>
          </a:bodyPr>
          <a:lstStyle/>
          <a:p>
            <a:pPr defTabSz="1300258">
              <a:defRPr/>
            </a:pPr>
            <a:r>
              <a:rPr lang="en-US" sz="1100" dirty="0" smtClean="0"/>
              <a:t>Divided Surface functionality places a grid of parallelograms on the surface of a form. You can use the method </a:t>
            </a:r>
            <a:r>
              <a:rPr lang="en-US" sz="1100" dirty="0" err="1" smtClean="0"/>
              <a:t>FamilyItemFactory.NewDividedSurface</a:t>
            </a:r>
            <a:r>
              <a:rPr lang="en-US" sz="1100" dirty="0" smtClean="0"/>
              <a:t>() to create a divided surface. The appearance of the grid is controlled by the grid rotation angle and spacing rules and U and V direction. The figure shows an example of divided surface application and it values in the property dialog.</a:t>
            </a:r>
          </a:p>
          <a:p>
            <a:pPr defTabSz="1300258">
              <a:defRPr/>
            </a:pPr>
            <a:endParaRPr lang="en-US" sz="1100" dirty="0" smtClean="0"/>
          </a:p>
          <a:p>
            <a:pPr defTabSz="1300258">
              <a:defRPr/>
            </a:pPr>
            <a:r>
              <a:rPr lang="en-US" sz="1100" dirty="0" smtClean="0"/>
              <a:t>The divided surface information can be obtained from a given divided surface object, using the </a:t>
            </a:r>
            <a:r>
              <a:rPr lang="en-US" sz="1100" dirty="0" err="1" smtClean="0"/>
              <a:t>GetDividedSurfaceData</a:t>
            </a:r>
            <a:r>
              <a:rPr lang="en-US" sz="1100" dirty="0" smtClean="0"/>
              <a:t> method. This method returns the </a:t>
            </a:r>
            <a:r>
              <a:rPr lang="en-US" sz="1100" dirty="0" err="1" smtClean="0"/>
              <a:t>DividedSurfaceData</a:t>
            </a:r>
            <a:r>
              <a:rPr lang="en-US" sz="1100" dirty="0" smtClean="0"/>
              <a:t> class, which is a container of the divided surface data. From the </a:t>
            </a:r>
            <a:r>
              <a:rPr lang="en-US" sz="1100" dirty="0" err="1" smtClean="0"/>
              <a:t>DividedSurfaceData</a:t>
            </a:r>
            <a:r>
              <a:rPr lang="en-US" sz="1100" dirty="0" smtClean="0"/>
              <a:t>, you can use </a:t>
            </a:r>
            <a:r>
              <a:rPr lang="en-US" sz="1100" dirty="0" err="1" smtClean="0"/>
              <a:t>GetReferencesWithDividedSurfaces</a:t>
            </a:r>
            <a:r>
              <a:rPr lang="en-US" sz="1100" dirty="0" smtClean="0"/>
              <a:t>() method to access to references to the divided surface. The code snippet in the slide illustrates the access to </a:t>
            </a:r>
            <a:r>
              <a:rPr lang="en-US" sz="1100" dirty="0" err="1" smtClean="0"/>
              <a:t>DividedSurfaceData</a:t>
            </a:r>
            <a:r>
              <a:rPr lang="en-US" sz="1100" dirty="0" smtClean="0"/>
              <a:t> from the given form reference with divided surfaces.</a:t>
            </a:r>
          </a:p>
          <a:p>
            <a:pPr defTabSz="1300258">
              <a:defRPr/>
            </a:pPr>
            <a:endParaRPr lang="en-US" dirty="0" smtClean="0"/>
          </a:p>
          <a:p>
            <a:pPr defTabSz="1300258"/>
            <a:endParaRPr lang="en-US" sz="1200" dirty="0"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153</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r>
              <a:rPr lang="en-US" sz="1100" dirty="0" smtClean="0"/>
              <a:t>Once we have the divided surface, next thing to be done is to apply set of patterns to it. This slide shows a images of patterns as shown in UI. These are a set of pre-defined hard-coded built-in tiling patterns which cannot be modified or new ones cannot be created in 2010. But we can place them on divided surface as framework for placing panels as we would see next in the following slide. </a:t>
            </a:r>
          </a:p>
          <a:p>
            <a:endParaRPr lang="en-US" sz="1100" dirty="0" smtClean="0"/>
          </a:p>
          <a:p>
            <a:pPr defTabSz="1274512">
              <a:defRPr/>
            </a:pPr>
            <a:r>
              <a:rPr lang="en-US" sz="1100" dirty="0" smtClean="0"/>
              <a:t>The code snippet below shows the iteration through the built-in enumeration of the tile patterns, which</a:t>
            </a:r>
            <a:r>
              <a:rPr lang="en-US" sz="1100" baseline="0" dirty="0" smtClean="0"/>
              <a:t> are available from the </a:t>
            </a:r>
            <a:r>
              <a:rPr lang="en-US" sz="1100" baseline="0" dirty="0" err="1" smtClean="0"/>
              <a:t>Document.Settings</a:t>
            </a:r>
            <a:r>
              <a:rPr lang="en-US" sz="1100" baseline="0" dirty="0" smtClean="0"/>
              <a:t> property. </a:t>
            </a:r>
            <a:r>
              <a:rPr lang="en-US" sz="1100" dirty="0" smtClean="0"/>
              <a:t> With each</a:t>
            </a:r>
            <a:r>
              <a:rPr lang="en-US" sz="1100" baseline="0" dirty="0" smtClean="0"/>
              <a:t> of the items of type </a:t>
            </a:r>
            <a:r>
              <a:rPr lang="en-US" sz="1100" baseline="0" dirty="0" err="1" smtClean="0"/>
              <a:t>TilePatternBuiltIn</a:t>
            </a:r>
            <a:r>
              <a:rPr lang="en-US" sz="1100" baseline="0" dirty="0" smtClean="0"/>
              <a:t> in the enumeration, we can get and set</a:t>
            </a:r>
            <a:r>
              <a:rPr lang="en-US" sz="1100" dirty="0" smtClean="0"/>
              <a:t> a specific patterns to the object type of the divided surface.</a:t>
            </a:r>
            <a:r>
              <a:rPr lang="en-US" sz="1100" baseline="0" dirty="0" smtClean="0"/>
              <a:t> </a:t>
            </a:r>
            <a:endParaRPr lang="en-US" sz="1100" dirty="0" smtClean="0"/>
          </a:p>
          <a:p>
            <a:endParaRPr lang="en-US" sz="12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C6D1E87C-4E48-4B08-8132-6E8B35791EEC}" type="slidenum">
              <a:rPr lang="en-US" smtClean="0"/>
              <a:pPr/>
              <a:t>15</a:t>
            </a:fld>
            <a:endParaRPr lang="en-US" smtClean="0"/>
          </a:p>
        </p:txBody>
      </p:sp>
      <p:sp>
        <p:nvSpPr>
          <p:cNvPr id="71683" name="Rectangle 2"/>
          <p:cNvSpPr>
            <a:spLocks noGrp="1" noRot="1" noChangeAspect="1" noChangeArrowheads="1" noTextEdit="1"/>
          </p:cNvSpPr>
          <p:nvPr>
            <p:ph type="sldImg"/>
          </p:nvPr>
        </p:nvSpPr>
        <p:spPr>
          <a:xfrm>
            <a:off x="1141413" y="684213"/>
            <a:ext cx="4575175" cy="3432175"/>
          </a:xfrm>
          <a:ln/>
        </p:spPr>
      </p:sp>
      <p:sp>
        <p:nvSpPr>
          <p:cNvPr id="71684" name="Rectangle 3"/>
          <p:cNvSpPr>
            <a:spLocks noGrp="1" noChangeArrowheads="1"/>
          </p:cNvSpPr>
          <p:nvPr>
            <p:ph type="body" idx="1"/>
          </p:nvPr>
        </p:nvSpPr>
        <p:spPr>
          <a:xfrm>
            <a:off x="913772" y="4343716"/>
            <a:ext cx="5030456" cy="4115430"/>
          </a:xfrm>
          <a:noFill/>
          <a:ln/>
        </p:spPr>
        <p:txBody>
          <a:bodyPr/>
          <a:lstStyle/>
          <a:p>
            <a:pPr eaLnBrk="1" hangingPunct="1"/>
            <a:endParaRPr lang="en-US" dirty="0" smtClean="0"/>
          </a:p>
          <a:p>
            <a:pPr eaLnBrk="1" hangingPunct="1"/>
            <a:endParaRPr lang="en-US" dirty="0"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154</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normAutofit fontScale="92500" lnSpcReduction="10000"/>
          </a:bodyPr>
          <a:lstStyle/>
          <a:p>
            <a:pPr defTabSz="1300258"/>
            <a:r>
              <a:rPr lang="en-US" sz="1100" dirty="0" smtClean="0"/>
              <a:t>Curtain Panel is a special mass family hosted by a grid, similar to window and door families hosted in a curtain wall. When curtain panels are applied to a divided surface, Revit creates a family instance of the panel on the surface’s grid. In the API, the divided surface has an </a:t>
            </a:r>
            <a:r>
              <a:rPr lang="en-US" sz="1100" dirty="0" err="1" smtClean="0"/>
              <a:t>ObjectType</a:t>
            </a:r>
            <a:r>
              <a:rPr lang="en-US" sz="1100" dirty="0" smtClean="0"/>
              <a:t> property that can be set to the panel to be used on the surface. Setting the </a:t>
            </a:r>
            <a:r>
              <a:rPr lang="en-US" sz="1100" dirty="0" err="1" smtClean="0"/>
              <a:t>ObjectType</a:t>
            </a:r>
            <a:r>
              <a:rPr lang="en-US" sz="1100" dirty="0" smtClean="0"/>
              <a:t> creates panel family instances for the grids. Each node in the grid has a marker indicating if it is a “seed node” or not. There is a seed node associated with every panel, but depending on the tile pattern and layout, there will be nodes that are not seed nodes.</a:t>
            </a:r>
          </a:p>
          <a:p>
            <a:endParaRPr lang="en-US" baseline="0" dirty="0"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155</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normAutofit fontScale="92500" lnSpcReduction="20000"/>
          </a:bodyPr>
          <a:lstStyle/>
          <a:p>
            <a:r>
              <a:rPr lang="en-US" sz="1100" dirty="0" smtClean="0"/>
              <a:t>Once the curtain panel is in place, you can iterate through the grid and access each panel to perform a certain action. This code snippet demonstrates how to iterate through the grid and access each node, and change the type of panel.</a:t>
            </a:r>
          </a:p>
          <a:p>
            <a:endParaRPr lang="en-US" sz="1100" dirty="0" smtClean="0"/>
          </a:p>
          <a:p>
            <a:pPr defTabSz="1300258"/>
            <a:r>
              <a:rPr lang="en-US" sz="1100" dirty="0" smtClean="0"/>
              <a:t>To iterate through each node, you can use GridNode class that encapsulates UV indices to Node calculation. You can obtain the number of divisions in UV directions through </a:t>
            </a:r>
            <a:r>
              <a:rPr lang="en-US" sz="1100" dirty="0" err="1" smtClean="0"/>
              <a:t>DividedSurface.NumberOfUGridlines</a:t>
            </a:r>
            <a:r>
              <a:rPr lang="en-US" sz="1100" dirty="0" smtClean="0"/>
              <a:t> and </a:t>
            </a:r>
            <a:r>
              <a:rPr lang="en-US" sz="1100" dirty="0" err="1" smtClean="0"/>
              <a:t>NumberOfVGridlines</a:t>
            </a:r>
            <a:r>
              <a:rPr lang="en-US" sz="1100" dirty="0" smtClean="0"/>
              <a:t> respectively. You can access to each tile or panel using the </a:t>
            </a:r>
            <a:r>
              <a:rPr lang="en-US" sz="1100" dirty="0" err="1" smtClean="0"/>
              <a:t>GetTileFamilyInstance</a:t>
            </a:r>
            <a:r>
              <a:rPr lang="en-US" sz="1100" dirty="0" smtClean="0"/>
              <a:t> method on the divided surface. This method accepts an instance of grid node objects which holds the U and the V index value and the rotation parameter. Following</a:t>
            </a:r>
            <a:r>
              <a:rPr lang="en-US" sz="1100" baseline="0" dirty="0" smtClean="0"/>
              <a:t> this, th</a:t>
            </a:r>
            <a:r>
              <a:rPr lang="en-US" sz="1100" dirty="0" smtClean="0"/>
              <a:t>e desired action can be applied to each of the panel. For example, in the sample above, the symbol of the family instance is changed to the glazed type. </a:t>
            </a:r>
          </a:p>
          <a:p>
            <a:endParaRPr lang="en-US" dirty="0" smtClean="0"/>
          </a:p>
          <a:p>
            <a:r>
              <a:rPr lang="en-US" dirty="0" smtClean="0"/>
              <a:t> </a:t>
            </a:r>
          </a:p>
          <a:p>
            <a:pPr defTabSz="1300258"/>
            <a:endParaRPr lang="en-US" baseline="0" dirty="0" smtClean="0"/>
          </a:p>
          <a:p>
            <a:endParaRPr lang="en-US" baseline="0" dirty="0"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853C0ADF-6E0E-414F-ABF0-5352736E9535}" type="slidenum">
              <a:rPr lang="en-US" smtClean="0"/>
              <a:pPr/>
              <a:t>156</a:t>
            </a:fld>
            <a:endParaRPr lang="en-US" smtClean="0"/>
          </a:p>
        </p:txBody>
      </p:sp>
      <p:sp>
        <p:nvSpPr>
          <p:cNvPr id="234499" name="Rectangle 2"/>
          <p:cNvSpPr>
            <a:spLocks noGrp="1" noRot="1" noChangeAspect="1" noChangeArrowheads="1" noTextEdit="1"/>
          </p:cNvSpPr>
          <p:nvPr>
            <p:ph type="sldImg"/>
          </p:nvPr>
        </p:nvSpPr>
        <p:spPr>
          <a:xfrm>
            <a:off x="1144588" y="685800"/>
            <a:ext cx="4568825" cy="3429000"/>
          </a:xfrm>
          <a:ln/>
        </p:spPr>
      </p:sp>
      <p:sp>
        <p:nvSpPr>
          <p:cNvPr id="234500" name="Rectangle 3"/>
          <p:cNvSpPr>
            <a:spLocks noGrp="1" noChangeArrowheads="1"/>
          </p:cNvSpPr>
          <p:nvPr>
            <p:ph type="body" idx="1"/>
          </p:nvPr>
        </p:nvSpPr>
        <p:spPr>
          <a:xfrm>
            <a:off x="913772" y="4343717"/>
            <a:ext cx="5030456" cy="4113855"/>
          </a:xfrm>
          <a:noFill/>
          <a:ln/>
        </p:spPr>
        <p:txBody>
          <a:bodyPr/>
          <a:lstStyle/>
          <a:p>
            <a:pPr eaLnBrk="1" hangingPunct="1"/>
            <a:endParaRPr lang="en-GB"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853C0ADF-6E0E-414F-ABF0-5352736E9535}" type="slidenum">
              <a:rPr lang="en-US" smtClean="0"/>
              <a:pPr/>
              <a:t>157</a:t>
            </a:fld>
            <a:endParaRPr lang="en-US" smtClean="0"/>
          </a:p>
        </p:txBody>
      </p:sp>
      <p:sp>
        <p:nvSpPr>
          <p:cNvPr id="234499" name="Rectangle 2"/>
          <p:cNvSpPr>
            <a:spLocks noGrp="1" noRot="1" noChangeAspect="1" noChangeArrowheads="1" noTextEdit="1"/>
          </p:cNvSpPr>
          <p:nvPr>
            <p:ph type="sldImg"/>
          </p:nvPr>
        </p:nvSpPr>
        <p:spPr>
          <a:xfrm>
            <a:off x="1144588" y="685800"/>
            <a:ext cx="4568825" cy="3429000"/>
          </a:xfrm>
          <a:ln/>
        </p:spPr>
      </p:sp>
      <p:sp>
        <p:nvSpPr>
          <p:cNvPr id="234500" name="Rectangle 3"/>
          <p:cNvSpPr>
            <a:spLocks noGrp="1" noChangeArrowheads="1"/>
          </p:cNvSpPr>
          <p:nvPr>
            <p:ph type="body" idx="1"/>
          </p:nvPr>
        </p:nvSpPr>
        <p:spPr>
          <a:xfrm>
            <a:off x="913772" y="4343717"/>
            <a:ext cx="5030456" cy="4113855"/>
          </a:xfrm>
          <a:noFill/>
          <a:ln/>
        </p:spPr>
        <p:txBody>
          <a:bodyPr/>
          <a:lstStyle/>
          <a:p>
            <a:pPr eaLnBrk="1" hangingPunct="1"/>
            <a:endParaRPr lang="en-GB"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7D5CE58D-31D5-4197-B36D-4562EE98A85D}" type="slidenum">
              <a:rPr lang="en-US" smtClean="0"/>
              <a:pPr/>
              <a:t>158</a:t>
            </a:fld>
            <a:endParaRPr lang="en-US" smtClean="0"/>
          </a:p>
        </p:txBody>
      </p:sp>
      <p:sp>
        <p:nvSpPr>
          <p:cNvPr id="253955" name="Rectangle 2"/>
          <p:cNvSpPr>
            <a:spLocks noGrp="1" noRot="1" noChangeAspect="1" noChangeArrowheads="1" noTextEdit="1"/>
          </p:cNvSpPr>
          <p:nvPr>
            <p:ph type="sldImg"/>
          </p:nvPr>
        </p:nvSpPr>
        <p:spPr>
          <a:xfrm>
            <a:off x="1692275" y="685800"/>
            <a:ext cx="3567113" cy="2676525"/>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159</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pPr defTabSz="1300258"/>
            <a:endParaRPr lang="en-US" sz="1100" dirty="0"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160</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r>
              <a:rPr lang="en-US" sz="1100" dirty="0" smtClean="0"/>
              <a:t>A system is a network of connected parts</a:t>
            </a:r>
            <a:r>
              <a:rPr lang="en-US" sz="1100" baseline="0" dirty="0" smtClean="0"/>
              <a:t> that represent a building system in real world. And this system helps maintain the same look and feel throughout the system as well. </a:t>
            </a:r>
            <a:endParaRPr lang="en-US" sz="1100" dirty="0" smtClean="0"/>
          </a:p>
          <a:p>
            <a:endParaRPr lang="en-US" sz="1100" dirty="0" smtClean="0"/>
          </a:p>
          <a:p>
            <a:r>
              <a:rPr lang="en-US" sz="1100" dirty="0" smtClean="0"/>
              <a:t>Two objects in API that represent</a:t>
            </a:r>
            <a:r>
              <a:rPr lang="en-US" sz="1100" baseline="0" dirty="0" smtClean="0"/>
              <a:t> the system : Mechanical and Piping system object. </a:t>
            </a:r>
          </a:p>
          <a:p>
            <a:endParaRPr lang="en-US" sz="1100" baseline="0" dirty="0" smtClean="0"/>
          </a:p>
          <a:p>
            <a:r>
              <a:rPr lang="en-US" sz="1100" baseline="0" dirty="0" smtClean="0"/>
              <a:t>Revit API exposes ability to create systems with one connector off from a base equipment and bunch of other connectors and system type. </a:t>
            </a:r>
          </a:p>
          <a:p>
            <a:endParaRPr lang="en-US" sz="1100" baseline="0" dirty="0" smtClean="0"/>
          </a:p>
          <a:p>
            <a:r>
              <a:rPr lang="en-US" sz="1100" baseline="0" dirty="0" smtClean="0"/>
              <a:t>We also have read access to system calculated properties like flow and static pressure.</a:t>
            </a:r>
          </a:p>
          <a:p>
            <a:endParaRPr lang="en-US" sz="1100" baseline="0" dirty="0" smtClean="0"/>
          </a:p>
          <a:p>
            <a:r>
              <a:rPr lang="en-US" sz="1100" baseline="0" dirty="0" smtClean="0"/>
              <a:t>Ability to traverse a system can be done in different ways – accessing the duct or pipe network properties gives us a flat list of items in the network – a flat list. That does not give any idea of how it is organized. Instead, </a:t>
            </a:r>
            <a:r>
              <a:rPr lang="en-US" sz="1100" baseline="0" dirty="0" err="1" smtClean="0"/>
              <a:t>TraverseSystem</a:t>
            </a:r>
            <a:r>
              <a:rPr lang="en-US" sz="1100" baseline="0" dirty="0" smtClean="0"/>
              <a:t> is a sample project to list the items in a network and show them in a tree format which  tells us how the model is laid out.</a:t>
            </a:r>
            <a:endParaRPr lang="en-US" sz="1100"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161</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r>
              <a:rPr lang="en-US" sz="1100" dirty="0" smtClean="0"/>
              <a:t>There are 4 classes to represent each of</a:t>
            </a:r>
            <a:r>
              <a:rPr lang="en-US" sz="1100" baseline="0" dirty="0" smtClean="0"/>
              <a:t> the different types of ducts and pipes mentioned</a:t>
            </a:r>
            <a:r>
              <a:rPr lang="en-US" sz="1100" dirty="0" smtClean="0"/>
              <a:t>. All these</a:t>
            </a:r>
            <a:r>
              <a:rPr lang="en-US" sz="1100" baseline="0" dirty="0" smtClean="0"/>
              <a:t> classes </a:t>
            </a:r>
            <a:r>
              <a:rPr lang="en-US" sz="1100" dirty="0" smtClean="0"/>
              <a:t>collectively derive from MEP curve</a:t>
            </a:r>
            <a:r>
              <a:rPr lang="en-US" sz="1100" baseline="0" dirty="0" smtClean="0"/>
              <a:t> </a:t>
            </a:r>
            <a:r>
              <a:rPr lang="en-US" sz="1100" dirty="0" smtClean="0"/>
              <a:t>type</a:t>
            </a:r>
            <a:r>
              <a:rPr lang="en-US" sz="1100" baseline="0" dirty="0" smtClean="0"/>
              <a:t> and thus these classes will inherit certain properties and methods with the base curve type class and in addition, they would also contain their specific properties specific to each type.  </a:t>
            </a:r>
          </a:p>
          <a:p>
            <a:endParaRPr lang="en-US" sz="1100" baseline="0" dirty="0" smtClean="0"/>
          </a:p>
          <a:p>
            <a:r>
              <a:rPr lang="en-US" sz="1100" baseline="0" dirty="0" smtClean="0"/>
              <a:t>The classes provide read access to properties, types and geometry. </a:t>
            </a:r>
          </a:p>
          <a:p>
            <a:endParaRPr lang="en-US" sz="1100" baseline="0" dirty="0" smtClean="0"/>
          </a:p>
          <a:p>
            <a:r>
              <a:rPr lang="en-US" sz="1100" baseline="0" dirty="0" smtClean="0"/>
              <a:t>We can change the duct/pipe type and even move the duct/pipe. For moving an object, it is recommended to use the API move command rather than using the location, since with move function, the system will stay updated with the change. Changing merely the Location property will not merely change\update the system. </a:t>
            </a:r>
          </a:p>
          <a:p>
            <a:endParaRPr lang="en-US" sz="1100" baseline="0" dirty="0" smtClean="0"/>
          </a:p>
          <a:p>
            <a:r>
              <a:rPr lang="en-US" sz="1100" baseline="0" dirty="0" smtClean="0"/>
              <a:t>To layout duct or pipes, we can do so with only two points, or given a point and a connector and given two connectors. </a:t>
            </a:r>
            <a:endParaRPr lang="en-US" sz="1100" dirty="0" smtClean="0"/>
          </a:p>
          <a:p>
            <a:pPr algn="l">
              <a:buFont typeface="Arial" pitchFamily="34" charset="0"/>
              <a:buNone/>
            </a:pPr>
            <a:endParaRPr lang="zh-CN" altLang="en-US" dirty="0"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162</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 typeface="Arial" pitchFamily="34" charset="0"/>
              <a:buNone/>
              <a:tabLst/>
              <a:defRPr/>
            </a:pPr>
            <a:r>
              <a:rPr lang="en-US" sz="1100" dirty="0" smtClean="0"/>
              <a:t>Fittings are represented as family instance class,</a:t>
            </a:r>
            <a:r>
              <a:rPr lang="en-US" sz="1100" baseline="0" dirty="0" smtClean="0"/>
              <a:t> since it is specialized we have special creation methods on </a:t>
            </a:r>
            <a:r>
              <a:rPr lang="en-US" sz="1100" baseline="0" dirty="0" err="1" smtClean="0"/>
              <a:t>Autodesk.Revit.Creation.Document</a:t>
            </a:r>
            <a:r>
              <a:rPr lang="en-US" sz="1100" baseline="0" dirty="0" smtClean="0"/>
              <a:t> class. </a:t>
            </a:r>
          </a:p>
          <a:p>
            <a:pPr marL="0" marR="0" indent="0" algn="l" defTabSz="1300390" rtl="0" eaLnBrk="1" fontAlgn="auto" latinLnBrk="0" hangingPunct="1">
              <a:lnSpc>
                <a:spcPct val="100000"/>
              </a:lnSpc>
              <a:spcBef>
                <a:spcPts val="0"/>
              </a:spcBef>
              <a:spcAft>
                <a:spcPts val="0"/>
              </a:spcAft>
              <a:buClrTx/>
              <a:buSzTx/>
              <a:buFont typeface="Arial" pitchFamily="34" charset="0"/>
              <a:buNone/>
              <a:tabLst/>
              <a:defRPr/>
            </a:pPr>
            <a:endParaRPr lang="en-US" sz="1100" baseline="0" dirty="0" smtClean="0"/>
          </a:p>
          <a:p>
            <a:pPr marL="0" marR="0" indent="0" algn="l" defTabSz="1300390" rtl="0" eaLnBrk="1" fontAlgn="auto" latinLnBrk="0" hangingPunct="1">
              <a:lnSpc>
                <a:spcPct val="100000"/>
              </a:lnSpc>
              <a:spcBef>
                <a:spcPts val="0"/>
              </a:spcBef>
              <a:spcAft>
                <a:spcPts val="0"/>
              </a:spcAft>
              <a:buClrTx/>
              <a:buSzTx/>
              <a:buFont typeface="Arial" pitchFamily="34" charset="0"/>
              <a:buNone/>
              <a:tabLst/>
              <a:defRPr/>
            </a:pPr>
            <a:r>
              <a:rPr lang="en-US" sz="1100" baseline="0" dirty="0" smtClean="0"/>
              <a:t>To access the fitting properties, we have to follow a specific workflow - for this, we need to get access to the family instance, access its MEP model property which will give you MEP model object and this model contains the fitting property. This is typical for all family instances we are providing in MEP, and thus as you have seen, the family instance property resides in the model and not in the element.  </a:t>
            </a:r>
            <a:endParaRPr lang="en-US" sz="1100" dirty="0" smtClean="0"/>
          </a:p>
          <a:p>
            <a:pPr algn="l">
              <a:buFont typeface="Arial" pitchFamily="34" charset="0"/>
              <a:buNone/>
            </a:pPr>
            <a:endParaRPr lang="zh-CN" altLang="en-US" sz="1100" dirty="0"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163</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r>
              <a:rPr lang="en-US" sz="1700" kern="1200" dirty="0" smtClean="0">
                <a:solidFill>
                  <a:schemeClr val="tx1"/>
                </a:solidFill>
                <a:latin typeface="+mn-lt"/>
                <a:ea typeface="+mn-ea"/>
                <a:cs typeface="+mn-cs"/>
              </a:rPr>
              <a:t>Connectors limited to the electrical realm were introduced in Revit 2009. In Revit 2010, we have connectors for the mechanical and piping domains as well. The connector is an item that is a part of another element such as a duct, pipe, fitting, or equipment. </a:t>
            </a:r>
            <a:endParaRPr lang="en-GB" sz="1700" kern="1200" dirty="0" smtClean="0">
              <a:solidFill>
                <a:schemeClr val="tx1"/>
              </a:solidFill>
              <a:latin typeface="+mn-lt"/>
              <a:ea typeface="+mn-ea"/>
              <a:cs typeface="+mn-cs"/>
            </a:endParaRPr>
          </a:p>
          <a:p>
            <a:r>
              <a:rPr lang="en-GB" sz="1700" kern="1200" dirty="0" smtClean="0">
                <a:solidFill>
                  <a:schemeClr val="tx1"/>
                </a:solidFill>
                <a:latin typeface="+mn-lt"/>
                <a:ea typeface="+mn-ea"/>
                <a:cs typeface="+mn-cs"/>
              </a:rPr>
              <a:t>The basic features of connectors and the different classed used to represent them in the family and project contexts were discussed above. The additional HVAC-specific connector features include </a:t>
            </a:r>
            <a:r>
              <a:rPr lang="en-US" sz="1700" kern="1200" dirty="0" smtClean="0">
                <a:solidFill>
                  <a:schemeClr val="tx1"/>
                </a:solidFill>
                <a:latin typeface="+mn-lt"/>
                <a:ea typeface="+mn-ea"/>
                <a:cs typeface="+mn-cs"/>
              </a:rPr>
              <a:t>properties to read the flow, coefficient and demand. They also provide access to physical properties like Origin, Angle, Height, Width and Radius. </a:t>
            </a:r>
            <a:endParaRPr lang="en-GB" sz="1700" kern="1200" dirty="0" smtClean="0">
              <a:solidFill>
                <a:schemeClr val="tx1"/>
              </a:solidFill>
              <a:latin typeface="+mn-lt"/>
              <a:ea typeface="+mn-ea"/>
              <a:cs typeface="+mn-cs"/>
            </a:endParaRPr>
          </a:p>
          <a:p>
            <a:r>
              <a:rPr lang="en-US" sz="1700" kern="1200" dirty="0" smtClean="0">
                <a:solidFill>
                  <a:schemeClr val="tx1"/>
                </a:solidFill>
                <a:latin typeface="+mn-lt"/>
                <a:ea typeface="+mn-ea"/>
                <a:cs typeface="+mn-cs"/>
              </a:rPr>
              <a:t>We have read and write access to so-called assigned connector properties. These are connector properties that can be overridden by the user and are dependent on the overall network condition, including characteristics like Flow, Flow </a:t>
            </a:r>
            <a:r>
              <a:rPr lang="en-US" sz="1700" kern="1200" dirty="0" err="1" smtClean="0">
                <a:solidFill>
                  <a:schemeClr val="tx1"/>
                </a:solidFill>
                <a:latin typeface="+mn-lt"/>
                <a:ea typeface="+mn-ea"/>
                <a:cs typeface="+mn-cs"/>
              </a:rPr>
              <a:t>Config</a:t>
            </a:r>
            <a:r>
              <a:rPr lang="en-US" sz="1700" kern="1200" dirty="0" smtClean="0">
                <a:solidFill>
                  <a:schemeClr val="tx1"/>
                </a:solidFill>
                <a:latin typeface="+mn-lt"/>
                <a:ea typeface="+mn-ea"/>
                <a:cs typeface="+mn-cs"/>
              </a:rPr>
              <a:t>, Coefficient, Loss etc.. These depend on the system being well connected, the configuration of the family within the system, and how the family is constructed. </a:t>
            </a:r>
            <a:endParaRPr lang="en-GB" sz="1700" kern="1200" dirty="0" smtClean="0">
              <a:solidFill>
                <a:schemeClr val="tx1"/>
              </a:solidFill>
              <a:latin typeface="+mn-lt"/>
              <a:ea typeface="+mn-ea"/>
              <a:cs typeface="+mn-cs"/>
            </a:endParaRPr>
          </a:p>
          <a:p>
            <a:r>
              <a:rPr lang="en-US" sz="1700" kern="1200" dirty="0" smtClean="0">
                <a:solidFill>
                  <a:schemeClr val="tx1"/>
                </a:solidFill>
                <a:latin typeface="+mn-lt"/>
                <a:ea typeface="+mn-ea"/>
                <a:cs typeface="+mn-cs"/>
              </a:rPr>
              <a:t>Connector size and location can be modified. Connectors can be disconnected to insert a new fitting into a network or connect two ducts into a transition.</a:t>
            </a:r>
            <a:endParaRPr lang="en-GB" sz="1700" kern="1200" dirty="0">
              <a:solidFill>
                <a:schemeClr val="tx1"/>
              </a:solidFill>
              <a:latin typeface="+mn-l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5CE5B937-B79E-4B71-A006-CA9C7CF9C484}" type="slidenum">
              <a:rPr lang="en-US" smtClean="0"/>
              <a:pPr/>
              <a:t>16</a:t>
            </a:fld>
            <a:endParaRPr lang="en-US" dirty="0" smtClean="0"/>
          </a:p>
        </p:txBody>
      </p:sp>
      <p:sp>
        <p:nvSpPr>
          <p:cNvPr id="163843" name="Rectangle 2"/>
          <p:cNvSpPr>
            <a:spLocks noGrp="1" noRot="1" noChangeAspect="1" noChangeArrowheads="1" noTextEdit="1"/>
          </p:cNvSpPr>
          <p:nvPr>
            <p:ph type="sldImg"/>
          </p:nvPr>
        </p:nvSpPr>
        <p:spPr>
          <a:xfrm>
            <a:off x="1692275" y="685800"/>
            <a:ext cx="3567113" cy="2676525"/>
          </a:xfrm>
          <a:ln/>
        </p:spPr>
      </p:sp>
      <p:sp>
        <p:nvSpPr>
          <p:cNvPr id="163844"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dirty="0" smtClean="0">
                <a:solidFill>
                  <a:schemeClr val="tx1"/>
                </a:solidFill>
                <a:latin typeface="+mn-lt"/>
                <a:ea typeface="+mn-ea"/>
                <a:cs typeface="+mn-cs"/>
              </a:rPr>
              <a:t>That concludes the introduction. Now let us start looking at real development issues and take our first steps up to a simple “Hello World” </a:t>
            </a:r>
            <a:r>
              <a:rPr lang="en-US" sz="1700" kern="1200" smtClean="0">
                <a:solidFill>
                  <a:schemeClr val="tx1"/>
                </a:solidFill>
                <a:latin typeface="+mn-lt"/>
                <a:ea typeface="+mn-ea"/>
                <a:cs typeface="+mn-cs"/>
              </a:rPr>
              <a:t>example. The </a:t>
            </a:r>
            <a:r>
              <a:rPr lang="en-US" sz="1700" kern="1200" dirty="0" smtClean="0">
                <a:solidFill>
                  <a:schemeClr val="tx1"/>
                </a:solidFill>
                <a:latin typeface="+mn-lt"/>
                <a:ea typeface="+mn-ea"/>
                <a:cs typeface="+mn-cs"/>
              </a:rPr>
              <a:t>accompanying labs demonstrate the concepts discussed. They can also be used for self-learning, and as a reference to answer the most common Revit API beginner’s questions.</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164</a:t>
            </a:fld>
            <a:endParaRPr lang="en-US" smtClean="0"/>
          </a:p>
        </p:txBody>
      </p:sp>
      <p:sp>
        <p:nvSpPr>
          <p:cNvPr id="248835" name="Rectangle 2"/>
          <p:cNvSpPr>
            <a:spLocks noGrp="1" noRot="1" noChangeAspect="1" noChangeArrowheads="1" noTextEdit="1"/>
          </p:cNvSpPr>
          <p:nvPr>
            <p:ph type="sldImg"/>
          </p:nvPr>
        </p:nvSpPr>
        <p:spPr>
          <a:xfrm>
            <a:off x="1156958" y="686346"/>
            <a:ext cx="4544084" cy="3428610"/>
          </a:xfrm>
          <a:ln/>
        </p:spPr>
      </p:sp>
      <p:sp>
        <p:nvSpPr>
          <p:cNvPr id="248836" name="Rectangle 3"/>
          <p:cNvSpPr>
            <a:spLocks noGrp="1" noChangeArrowheads="1"/>
          </p:cNvSpPr>
          <p:nvPr>
            <p:ph type="body" idx="1"/>
          </p:nvPr>
        </p:nvSpPr>
        <p:spPr>
          <a:xfrm>
            <a:off x="913772" y="4343717"/>
            <a:ext cx="5030456" cy="4113855"/>
          </a:xfrm>
          <a:noFill/>
          <a:ln/>
        </p:spPr>
        <p:txBody>
          <a:bodyPr/>
          <a:lstStyle/>
          <a:p>
            <a:pPr algn="l">
              <a:buFont typeface="Arial" pitchFamily="34" charset="0"/>
              <a:buNone/>
            </a:pPr>
            <a:r>
              <a:rPr lang="en-US" sz="1100" kern="1200" dirty="0" smtClean="0">
                <a:solidFill>
                  <a:schemeClr val="tx1"/>
                </a:solidFill>
                <a:latin typeface="+mn-lt"/>
                <a:ea typeface="+mn-ea"/>
                <a:cs typeface="+mn-cs"/>
              </a:rPr>
              <a:t>In Revit</a:t>
            </a:r>
            <a:r>
              <a:rPr lang="en-US" sz="1100" kern="1200" baseline="0" dirty="0" smtClean="0">
                <a:solidFill>
                  <a:schemeClr val="tx1"/>
                </a:solidFill>
                <a:latin typeface="+mn-lt"/>
                <a:ea typeface="+mn-ea"/>
                <a:cs typeface="+mn-cs"/>
              </a:rPr>
              <a:t> MEP 2010, using the API, we have the ability to create elements in projects with focus on mechanical and piping realm, namely, ducts, flex ducts, pipes, flex pipes, fittings (the various types of fittings are listed on the slide) and also to create new mechanical and piping systems.</a:t>
            </a:r>
          </a:p>
          <a:p>
            <a:pPr algn="l">
              <a:buFont typeface="Arial" pitchFamily="34" charset="0"/>
              <a:buNone/>
            </a:pPr>
            <a:endParaRPr lang="en-US" sz="1100" kern="1200" baseline="0" dirty="0" smtClean="0">
              <a:solidFill>
                <a:schemeClr val="tx1"/>
              </a:solidFill>
              <a:latin typeface="+mn-lt"/>
              <a:ea typeface="+mn-ea"/>
              <a:cs typeface="+mn-cs"/>
            </a:endParaRPr>
          </a:p>
          <a:p>
            <a:pPr algn="l">
              <a:buFont typeface="Arial" pitchFamily="34" charset="0"/>
              <a:buNone/>
            </a:pPr>
            <a:r>
              <a:rPr lang="en-US" sz="1100" kern="1200" baseline="0" dirty="0" smtClean="0">
                <a:solidFill>
                  <a:schemeClr val="tx1"/>
                </a:solidFill>
                <a:latin typeface="+mn-lt"/>
                <a:ea typeface="+mn-ea"/>
                <a:cs typeface="+mn-cs"/>
              </a:rPr>
              <a:t>These elements related to ducts and pipes can be created using the new methods on </a:t>
            </a:r>
            <a:r>
              <a:rPr lang="en-US" sz="1100" kern="1200" baseline="0" dirty="0" err="1" smtClean="0">
                <a:solidFill>
                  <a:schemeClr val="tx1"/>
                </a:solidFill>
                <a:latin typeface="+mn-lt"/>
                <a:ea typeface="+mn-ea"/>
                <a:cs typeface="+mn-cs"/>
              </a:rPr>
              <a:t>Autodesk.Revit.Creation.Document</a:t>
            </a:r>
            <a:r>
              <a:rPr lang="en-US" sz="1100" kern="1200" baseline="0" dirty="0" smtClean="0">
                <a:solidFill>
                  <a:schemeClr val="tx1"/>
                </a:solidFill>
                <a:latin typeface="+mn-lt"/>
                <a:ea typeface="+mn-ea"/>
                <a:cs typeface="+mn-cs"/>
              </a:rPr>
              <a:t> class.</a:t>
            </a:r>
          </a:p>
          <a:p>
            <a:pPr algn="l">
              <a:buFont typeface="Arial" pitchFamily="34" charset="0"/>
              <a:buNone/>
            </a:pPr>
            <a:endParaRPr lang="en-US" sz="1100" kern="1200" baseline="0" dirty="0" smtClean="0">
              <a:solidFill>
                <a:schemeClr val="tx1"/>
              </a:solidFill>
              <a:latin typeface="+mn-lt"/>
              <a:ea typeface="+mn-ea"/>
              <a:cs typeface="+mn-cs"/>
            </a:endParaRPr>
          </a:p>
          <a:p>
            <a:pPr algn="l">
              <a:buFont typeface="Arial" pitchFamily="34" charset="0"/>
              <a:buNone/>
            </a:pPr>
            <a:r>
              <a:rPr lang="en-US" sz="1100" kern="1200" baseline="0" dirty="0" smtClean="0">
                <a:solidFill>
                  <a:schemeClr val="tx1"/>
                </a:solidFill>
                <a:latin typeface="+mn-lt"/>
                <a:ea typeface="+mn-ea"/>
                <a:cs typeface="+mn-cs"/>
              </a:rPr>
              <a:t>We can also create elements in families in the MEP flavor now (specifically duct/pipe and electrical connectors), which we shall look next in the following slide - </a:t>
            </a:r>
            <a:endParaRPr lang="en-US" sz="1100" kern="1200" dirty="0" smtClean="0">
              <a:solidFill>
                <a:schemeClr val="tx1"/>
              </a:solidFill>
              <a:latin typeface="+mn-lt"/>
              <a:ea typeface="+mn-ea"/>
              <a:cs typeface="+mn-cs"/>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165</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pPr marL="0" marR="0" lvl="2" indent="0" algn="l" defTabSz="1300390" rtl="0" eaLnBrk="1" fontAlgn="auto" latinLnBrk="0" hangingPunct="1">
              <a:lnSpc>
                <a:spcPct val="100000"/>
              </a:lnSpc>
              <a:spcBef>
                <a:spcPts val="0"/>
              </a:spcBef>
              <a:spcAft>
                <a:spcPts val="0"/>
              </a:spcAft>
              <a:buClrTx/>
              <a:buSzTx/>
              <a:buFont typeface="Arial" pitchFamily="34" charset="0"/>
              <a:buNone/>
              <a:tabLst/>
              <a:defRPr/>
            </a:pPr>
            <a:r>
              <a:rPr lang="en-US" sz="1100" dirty="0" smtClean="0"/>
              <a:t>A duct/pipe/electrical</a:t>
            </a:r>
            <a:r>
              <a:rPr lang="en-US" sz="1100" baseline="0" dirty="0" smtClean="0"/>
              <a:t> connector is a type of connector that is assigned to a mechanical/piping/electrical equipment or duct/pipe/electrical fitting. This element type is only accessible in the MEP family documents. </a:t>
            </a:r>
            <a:endParaRPr lang="en-US" sz="1100" dirty="0" smtClean="0"/>
          </a:p>
          <a:p>
            <a:pPr marL="0" marR="0" lvl="2" indent="0" algn="l" defTabSz="1300390" rtl="0" eaLnBrk="1" fontAlgn="auto" latinLnBrk="0" hangingPunct="1">
              <a:lnSpc>
                <a:spcPct val="100000"/>
              </a:lnSpc>
              <a:spcBef>
                <a:spcPts val="0"/>
              </a:spcBef>
              <a:spcAft>
                <a:spcPts val="0"/>
              </a:spcAft>
              <a:buClrTx/>
              <a:buSzTx/>
              <a:buFont typeface="Arial" pitchFamily="34" charset="0"/>
              <a:buNone/>
              <a:tabLst/>
              <a:defRPr/>
            </a:pPr>
            <a:endParaRPr lang="en-US" sz="1100" dirty="0" smtClean="0"/>
          </a:p>
          <a:p>
            <a:pPr marL="0" marR="0" lvl="2" indent="0" algn="l" defTabSz="1300390" rtl="0" eaLnBrk="1" fontAlgn="auto" latinLnBrk="0" hangingPunct="1">
              <a:lnSpc>
                <a:spcPct val="100000"/>
              </a:lnSpc>
              <a:spcBef>
                <a:spcPts val="0"/>
              </a:spcBef>
              <a:spcAft>
                <a:spcPts val="0"/>
              </a:spcAft>
              <a:buClrTx/>
              <a:buSzTx/>
              <a:buFont typeface="Arial" pitchFamily="34" charset="0"/>
              <a:buNone/>
              <a:tabLst/>
              <a:defRPr/>
            </a:pPr>
            <a:r>
              <a:rPr lang="en-US" sz="1100" dirty="0" smtClean="0"/>
              <a:t>With the new MEP API,</a:t>
            </a:r>
            <a:r>
              <a:rPr lang="en-US" sz="1100" baseline="0" dirty="0" smtClean="0"/>
              <a:t> w</a:t>
            </a:r>
            <a:r>
              <a:rPr lang="en-US" sz="1100" dirty="0" smtClean="0"/>
              <a:t>e have the ability to create connectors within a</a:t>
            </a:r>
            <a:r>
              <a:rPr lang="en-US" sz="1100" baseline="0" dirty="0" smtClean="0"/>
              <a:t> </a:t>
            </a:r>
            <a:r>
              <a:rPr lang="en-US" sz="1100" dirty="0" smtClean="0"/>
              <a:t>family</a:t>
            </a:r>
            <a:r>
              <a:rPr lang="en-US" sz="1100" baseline="0" dirty="0" smtClean="0"/>
              <a:t> and eventually work with these connectors within the project.  </a:t>
            </a:r>
            <a:endParaRPr lang="en-US" sz="1100" dirty="0" smtClean="0"/>
          </a:p>
          <a:p>
            <a:pPr marL="0" marR="0" lvl="2" indent="0" algn="l" defTabSz="1300390" rtl="0" eaLnBrk="1" fontAlgn="auto" latinLnBrk="0" hangingPunct="1">
              <a:lnSpc>
                <a:spcPct val="100000"/>
              </a:lnSpc>
              <a:spcBef>
                <a:spcPts val="0"/>
              </a:spcBef>
              <a:spcAft>
                <a:spcPts val="0"/>
              </a:spcAft>
              <a:buClrTx/>
              <a:buSzTx/>
              <a:buFont typeface="Arial" pitchFamily="34" charset="0"/>
              <a:buNone/>
              <a:tabLst/>
              <a:defRPr/>
            </a:pPr>
            <a:endParaRPr lang="en-US" sz="1100" dirty="0" smtClean="0"/>
          </a:p>
          <a:p>
            <a:pPr marL="0" marR="0" lvl="2" indent="0" algn="l" defTabSz="1300390" rtl="0" eaLnBrk="1" fontAlgn="auto" latinLnBrk="0" hangingPunct="1">
              <a:lnSpc>
                <a:spcPct val="100000"/>
              </a:lnSpc>
              <a:spcBef>
                <a:spcPts val="0"/>
              </a:spcBef>
              <a:spcAft>
                <a:spcPts val="0"/>
              </a:spcAft>
              <a:buClrTx/>
              <a:buSzTx/>
              <a:buFont typeface="Arial" pitchFamily="34" charset="0"/>
              <a:buNone/>
              <a:tabLst/>
              <a:defRPr/>
            </a:pPr>
            <a:r>
              <a:rPr lang="en-US" sz="1100" dirty="0" smtClean="0"/>
              <a:t>In the API, the </a:t>
            </a:r>
            <a:r>
              <a:rPr lang="en-US" sz="1100" dirty="0" err="1" smtClean="0"/>
              <a:t>FamilyItemFactory</a:t>
            </a:r>
            <a:r>
              <a:rPr lang="en-US" sz="1100" dirty="0" smtClean="0"/>
              <a:t> class provides this ability to create connectors</a:t>
            </a:r>
            <a:r>
              <a:rPr lang="en-US" sz="1100" baseline="0" dirty="0" smtClean="0"/>
              <a:t> </a:t>
            </a:r>
            <a:r>
              <a:rPr lang="en-US" sz="1100" dirty="0" smtClean="0"/>
              <a:t>in families and this class is accessible from the</a:t>
            </a:r>
            <a:r>
              <a:rPr lang="en-US" sz="1100" baseline="0" dirty="0" smtClean="0"/>
              <a:t> </a:t>
            </a:r>
            <a:r>
              <a:rPr lang="en-US" sz="1100" dirty="0" err="1" smtClean="0"/>
              <a:t>Document.FamilyCreate</a:t>
            </a:r>
            <a:r>
              <a:rPr lang="en-US" sz="1100" dirty="0" smtClean="0"/>
              <a:t> property.</a:t>
            </a:r>
            <a:r>
              <a:rPr lang="en-US" sz="1100" baseline="0" dirty="0" smtClean="0"/>
              <a:t> </a:t>
            </a:r>
            <a:endParaRPr lang="en-US" sz="1100" dirty="0" smtClean="0"/>
          </a:p>
          <a:p>
            <a:pPr algn="l">
              <a:buFont typeface="Arial" pitchFamily="34" charset="0"/>
              <a:buNone/>
            </a:pPr>
            <a:endParaRPr lang="zh-CN" altLang="en-US" sz="1100" dirty="0"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166</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7"/>
            <a:ext cx="5030456" cy="4113855"/>
          </a:xfrm>
          <a:noFill/>
          <a:ln/>
        </p:spPr>
        <p:txBody>
          <a:bodyPr/>
          <a:lstStyle/>
          <a:p>
            <a:pPr algn="l">
              <a:buFont typeface="Arial" pitchFamily="34" charset="0"/>
              <a:buNone/>
            </a:pPr>
            <a:endParaRPr lang="zh-CN" altLang="en-US" dirty="0"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167</a:t>
            </a:fld>
            <a:endParaRPr lang="en-US" smtClean="0"/>
          </a:p>
        </p:txBody>
      </p:sp>
      <p:sp>
        <p:nvSpPr>
          <p:cNvPr id="293891" name="Rectangle 2"/>
          <p:cNvSpPr>
            <a:spLocks noGrp="1" noRot="1" noChangeAspect="1" noChangeArrowheads="1" noTextEdit="1"/>
          </p:cNvSpPr>
          <p:nvPr>
            <p:ph type="sldImg"/>
          </p:nvPr>
        </p:nvSpPr>
        <p:spPr>
          <a:xfrm>
            <a:off x="1692275" y="685800"/>
            <a:ext cx="3567113" cy="2676525"/>
          </a:xfrm>
          <a:ln/>
        </p:spPr>
      </p:sp>
      <p:sp>
        <p:nvSpPr>
          <p:cNvPr id="293892" name="Rectangle 3"/>
          <p:cNvSpPr>
            <a:spLocks noGrp="1" noChangeArrowheads="1"/>
          </p:cNvSpPr>
          <p:nvPr>
            <p:ph type="body" idx="1"/>
          </p:nvPr>
        </p:nvSpPr>
        <p:spPr>
          <a:noFill/>
          <a:ln/>
        </p:spPr>
        <p:txBody>
          <a:bodyPr/>
          <a:lstStyle/>
          <a:p>
            <a:pPr eaLnBrk="1" hangingPunct="1"/>
            <a:r>
              <a:rPr lang="en-US" smtClean="0"/>
              <a:t>Point out that the webcast is *this* webcast. The bottom two items are for members only, the top ones are all publicly available.</a:t>
            </a: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DF6E190-E7EC-4F16-93BF-BE8D2631FEB1}" type="slidenum">
              <a:rPr lang="en-US" smtClean="0"/>
              <a:pPr/>
              <a:t>168</a:t>
            </a:fld>
            <a:endParaRPr lang="en-US" dirty="0" smtClean="0"/>
          </a:p>
        </p:txBody>
      </p:sp>
      <p:sp>
        <p:nvSpPr>
          <p:cNvPr id="158723" name="Rectangle 2"/>
          <p:cNvSpPr>
            <a:spLocks noGrp="1" noRot="1" noChangeAspect="1" noChangeArrowheads="1" noTextEdit="1"/>
          </p:cNvSpPr>
          <p:nvPr>
            <p:ph type="sldImg"/>
          </p:nvPr>
        </p:nvSpPr>
        <p:spPr>
          <a:xfrm>
            <a:off x="1692275" y="685800"/>
            <a:ext cx="3567113" cy="2676525"/>
          </a:xfrm>
          <a:ln/>
        </p:spPr>
      </p:sp>
      <p:sp>
        <p:nvSpPr>
          <p:cNvPr id="158724"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4908679F-EA2B-4D9D-8874-6D194A7EE3AB}" type="slidenum">
              <a:rPr lang="en-US" smtClean="0"/>
              <a:pPr/>
              <a:t>169</a:t>
            </a:fld>
            <a:endParaRPr lang="en-US" smtClean="0"/>
          </a:p>
        </p:txBody>
      </p:sp>
      <p:sp>
        <p:nvSpPr>
          <p:cNvPr id="294915" name="Rectangle 2"/>
          <p:cNvSpPr>
            <a:spLocks noGrp="1" noRot="1" noChangeAspect="1" noChangeArrowheads="1" noTextEdit="1"/>
          </p:cNvSpPr>
          <p:nvPr>
            <p:ph type="sldImg"/>
          </p:nvPr>
        </p:nvSpPr>
        <p:spPr>
          <a:xfrm>
            <a:off x="1692275" y="685800"/>
            <a:ext cx="3567113" cy="2676525"/>
          </a:xfrm>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170</a:t>
            </a:fld>
            <a:endParaRPr lang="en-US" smtClean="0"/>
          </a:p>
        </p:txBody>
      </p:sp>
      <p:sp>
        <p:nvSpPr>
          <p:cNvPr id="295939" name="Rectangle 2"/>
          <p:cNvSpPr>
            <a:spLocks noGrp="1" noRot="1" noChangeAspect="1" noChangeArrowheads="1" noTextEdit="1"/>
          </p:cNvSpPr>
          <p:nvPr>
            <p:ph type="sldImg"/>
          </p:nvPr>
        </p:nvSpPr>
        <p:spPr>
          <a:xfrm>
            <a:off x="1693863" y="685800"/>
            <a:ext cx="3563937" cy="2676525"/>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352E5ECF-761D-4E06-8D88-D835B9626A97}" type="slidenum">
              <a:rPr lang="en-US" smtClean="0"/>
              <a:pPr/>
              <a:t>17</a:t>
            </a:fld>
            <a:endParaRPr lang="en-US" dirty="0" smtClean="0"/>
          </a:p>
        </p:txBody>
      </p:sp>
      <p:sp>
        <p:nvSpPr>
          <p:cNvPr id="164867" name="Rectangle 2"/>
          <p:cNvSpPr>
            <a:spLocks noGrp="1" noRot="1" noChangeAspect="1" noChangeArrowheads="1" noTextEdit="1"/>
          </p:cNvSpPr>
          <p:nvPr>
            <p:ph type="sldImg"/>
          </p:nvPr>
        </p:nvSpPr>
        <p:spPr>
          <a:xfrm>
            <a:off x="1144588" y="685800"/>
            <a:ext cx="4568825" cy="3429000"/>
          </a:xfrm>
          <a:ln/>
        </p:spPr>
      </p:sp>
      <p:sp>
        <p:nvSpPr>
          <p:cNvPr id="164868" name="Rectangle 3"/>
          <p:cNvSpPr>
            <a:spLocks noGrp="1" noChangeArrowheads="1"/>
          </p:cNvSpPr>
          <p:nvPr>
            <p:ph type="body" idx="1"/>
          </p:nvPr>
        </p:nvSpPr>
        <p:spPr>
          <a:xfrm>
            <a:off x="913772" y="4343716"/>
            <a:ext cx="5030456" cy="4113855"/>
          </a:xfrm>
          <a:noFill/>
          <a:ln/>
        </p:spPr>
        <p:txBody>
          <a:bodyPr/>
          <a:lstStyle/>
          <a:p>
            <a:pPr eaLnBrk="1" hangingPunct="1"/>
            <a:r>
              <a:rPr lang="fr-FR" dirty="0" smtClean="0"/>
              <a:t>The </a:t>
            </a:r>
            <a:r>
              <a:rPr lang="en-GB" noProof="0" dirty="0" smtClean="0"/>
              <a:t>recommended</a:t>
            </a:r>
            <a:r>
              <a:rPr lang="fr-FR" dirty="0" smtClean="0"/>
              <a:t> </a:t>
            </a:r>
            <a:r>
              <a:rPr lang="fr-FR" dirty="0" err="1" smtClean="0"/>
              <a:t>development</a:t>
            </a:r>
            <a:r>
              <a:rPr lang="fr-FR" smtClean="0"/>
              <a:t> environment is Microsoft Visual Studio 2008 (may also be Express) and C# or VB.NET. </a:t>
            </a:r>
            <a:r>
              <a:rPr lang="en-US" smtClean="0"/>
              <a:t>More detailed setup information is provided in the Getting Started document. </a:t>
            </a:r>
            <a:r>
              <a:rPr lang="fr-FR" smtClean="0"/>
              <a:t>Other languages can be used, of course, since the .NET framework is language independent. A Revit application consists of one or more .NET assemblies implementing a certain interface. To make it known to Revit, some information needs to be added to Revit.ini. In this section, we will look at the topics listed above in more detail. These commands defined by Lab 1 are simple 'hello world' style commands to ensure that the development environment and Revit.ini is correctly set up, and to examine the external command input and output.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78CFE99-3D8E-4313-9C78-4DCCA4D71989}" type="slidenum">
              <a:rPr lang="en-US" smtClean="0"/>
              <a:pPr/>
              <a:t>18</a:t>
            </a:fld>
            <a:endParaRPr lang="en-US" dirty="0" smtClean="0"/>
          </a:p>
        </p:txBody>
      </p:sp>
      <p:sp>
        <p:nvSpPr>
          <p:cNvPr id="167939" name="Rectangle 2"/>
          <p:cNvSpPr>
            <a:spLocks noGrp="1" noRot="1" noChangeAspect="1" noChangeArrowheads="1" noTextEdit="1"/>
          </p:cNvSpPr>
          <p:nvPr>
            <p:ph type="sldImg"/>
          </p:nvPr>
        </p:nvSpPr>
        <p:spPr>
          <a:xfrm>
            <a:off x="1692275" y="685800"/>
            <a:ext cx="3567113" cy="2676525"/>
          </a:xfrm>
          <a:ln/>
        </p:spPr>
      </p:sp>
      <p:sp>
        <p:nvSpPr>
          <p:cNvPr id="167940" name="Rectangle 3"/>
          <p:cNvSpPr>
            <a:spLocks noGrp="1" noChangeArrowheads="1"/>
          </p:cNvSpPr>
          <p:nvPr>
            <p:ph type="body" idx="1"/>
          </p:nvPr>
        </p:nvSpPr>
        <p:spPr>
          <a:noFill/>
          <a:ln/>
        </p:spPr>
        <p:txBody>
          <a:bodyPr/>
          <a:lstStyle/>
          <a:p>
            <a:r>
              <a:rPr lang="en-GB" sz="1700" kern="1200" dirty="0" smtClean="0">
                <a:solidFill>
                  <a:schemeClr val="tx1"/>
                </a:solidFill>
                <a:latin typeface="+mn-lt"/>
                <a:ea typeface="+mn-ea"/>
                <a:cs typeface="+mn-cs"/>
              </a:rPr>
              <a:t>We have two flavours of Revit add-in, the external command and the external </a:t>
            </a:r>
            <a:r>
              <a:rPr lang="en-GB" sz="1700" kern="1200" smtClean="0">
                <a:solidFill>
                  <a:schemeClr val="tx1"/>
                </a:solidFill>
                <a:latin typeface="+mn-lt"/>
                <a:ea typeface="+mn-ea"/>
                <a:cs typeface="+mn-cs"/>
              </a:rPr>
              <a:t>application. An </a:t>
            </a:r>
            <a:r>
              <a:rPr lang="en-GB" sz="1700" kern="1200" dirty="0" smtClean="0">
                <a:solidFill>
                  <a:schemeClr val="tx1"/>
                </a:solidFill>
                <a:latin typeface="+mn-lt"/>
                <a:ea typeface="+mn-ea"/>
                <a:cs typeface="+mn-cs"/>
              </a:rPr>
              <a:t>external application can define a user interface </a:t>
            </a:r>
            <a:r>
              <a:rPr lang="en-GB" sz="1700" kern="1200" smtClean="0">
                <a:solidFill>
                  <a:schemeClr val="tx1"/>
                </a:solidFill>
                <a:latin typeface="+mn-lt"/>
                <a:ea typeface="+mn-ea"/>
                <a:cs typeface="+mn-cs"/>
              </a:rPr>
              <a:t>by creating its own panel in the ribbon add-ins tab. Within the panel, widgets are defined which are hooked </a:t>
            </a:r>
            <a:r>
              <a:rPr lang="en-GB" sz="1700" kern="1200" dirty="0" smtClean="0">
                <a:solidFill>
                  <a:schemeClr val="tx1"/>
                </a:solidFill>
                <a:latin typeface="+mn-lt"/>
                <a:ea typeface="+mn-ea"/>
                <a:cs typeface="+mn-cs"/>
              </a:rPr>
              <a:t>up with external </a:t>
            </a:r>
            <a:r>
              <a:rPr lang="en-GB" sz="1700" kern="1200" smtClean="0">
                <a:solidFill>
                  <a:schemeClr val="tx1"/>
                </a:solidFill>
                <a:latin typeface="+mn-lt"/>
                <a:ea typeface="+mn-ea"/>
                <a:cs typeface="+mn-cs"/>
              </a:rPr>
              <a:t>commands implementing </a:t>
            </a:r>
            <a:r>
              <a:rPr lang="en-GB" sz="1700" kern="1200" dirty="0" smtClean="0">
                <a:solidFill>
                  <a:schemeClr val="tx1"/>
                </a:solidFill>
                <a:latin typeface="+mn-lt"/>
                <a:ea typeface="+mn-ea"/>
                <a:cs typeface="+mn-cs"/>
              </a:rPr>
              <a:t>the application </a:t>
            </a:r>
            <a:r>
              <a:rPr lang="en-GB" sz="1700" kern="1200" smtClean="0">
                <a:solidFill>
                  <a:schemeClr val="tx1"/>
                </a:solidFill>
                <a:latin typeface="+mn-lt"/>
                <a:ea typeface="+mn-ea"/>
                <a:cs typeface="+mn-cs"/>
              </a:rPr>
              <a:t>functionality. An </a:t>
            </a:r>
            <a:r>
              <a:rPr lang="en-GB" sz="1700" kern="1200" dirty="0" smtClean="0">
                <a:solidFill>
                  <a:schemeClr val="tx1"/>
                </a:solidFill>
                <a:latin typeface="+mn-lt"/>
                <a:ea typeface="+mn-ea"/>
                <a:cs typeface="+mn-cs"/>
              </a:rPr>
              <a:t>external command listed in Revit.ini is always added to </a:t>
            </a:r>
            <a:r>
              <a:rPr lang="en-GB" sz="1700" kern="1200" smtClean="0">
                <a:solidFill>
                  <a:schemeClr val="tx1"/>
                </a:solidFill>
                <a:latin typeface="+mn-lt"/>
                <a:ea typeface="+mn-ea"/>
                <a:cs typeface="+mn-cs"/>
              </a:rPr>
              <a:t>the add-ins tab under the External Tools</a:t>
            </a:r>
            <a:r>
              <a:rPr lang="en-GB" sz="1700" kern="1200" baseline="0" smtClean="0">
                <a:solidFill>
                  <a:schemeClr val="tx1"/>
                </a:solidFill>
                <a:latin typeface="+mn-lt"/>
                <a:ea typeface="+mn-ea"/>
                <a:cs typeface="+mn-cs"/>
              </a:rPr>
              <a:t> pulldown.</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C0C8414B-2B74-47DB-9C7A-B34284D656BE}" type="slidenum">
              <a:rPr lang="en-US" smtClean="0"/>
              <a:pPr/>
              <a:t>19</a:t>
            </a:fld>
            <a:endParaRPr lang="en-US" smtClean="0"/>
          </a:p>
        </p:txBody>
      </p:sp>
      <p:sp>
        <p:nvSpPr>
          <p:cNvPr id="165891" name="Rectangle 2"/>
          <p:cNvSpPr>
            <a:spLocks noGrp="1" noRot="1" noChangeAspect="1" noChangeArrowheads="1" noTextEdit="1"/>
          </p:cNvSpPr>
          <p:nvPr>
            <p:ph type="sldImg"/>
          </p:nvPr>
        </p:nvSpPr>
        <p:spPr>
          <a:xfrm>
            <a:off x="1144588" y="685800"/>
            <a:ext cx="4568825" cy="3429000"/>
          </a:xfrm>
          <a:ln/>
        </p:spPr>
      </p:sp>
      <p:sp>
        <p:nvSpPr>
          <p:cNvPr id="165892" name="Rectangle 3"/>
          <p:cNvSpPr>
            <a:spLocks noGrp="1" noChangeArrowheads="1"/>
          </p:cNvSpPr>
          <p:nvPr>
            <p:ph type="body" idx="1"/>
          </p:nvPr>
        </p:nvSpPr>
        <p:spPr>
          <a:xfrm>
            <a:off x="913772" y="4343716"/>
            <a:ext cx="5030456" cy="4113855"/>
          </a:xfrm>
          <a:noFill/>
          <a:ln/>
        </p:spPr>
        <p:txBody>
          <a:bodyPr/>
          <a:lstStyle/>
          <a:p>
            <a:pPr eaLnBrk="1" hangingPunct="1"/>
            <a:r>
              <a:rPr lang="en-US" sz="1700" kern="1200" smtClean="0">
                <a:solidFill>
                  <a:schemeClr val="tx1"/>
                </a:solidFill>
                <a:latin typeface="+mn-lt"/>
                <a:ea typeface="+mn-ea"/>
                <a:cs typeface="+mn-cs"/>
              </a:rPr>
              <a:t>The Autodesk Revit API requires the Microsoft .NET Framework v3.5. </a:t>
            </a:r>
            <a:r>
              <a:rPr lang="en-GB" smtClean="0"/>
              <a:t>For examples of flavour specific API functionality, room-related functionality is available in RAC only, the analytical model only in RST,</a:t>
            </a:r>
            <a:r>
              <a:rPr lang="en-GB" baseline="0" smtClean="0"/>
              <a:t> systems only in RME.</a:t>
            </a:r>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8EB8225A-156A-4DDB-91B7-8F76FF175B1F}" type="slidenum">
              <a:rPr lang="en-US" smtClean="0"/>
              <a:pPr/>
              <a:t>2</a:t>
            </a:fld>
            <a:endParaRPr lang="en-US" dirty="0" smtClean="0"/>
          </a:p>
        </p:txBody>
      </p:sp>
      <p:sp>
        <p:nvSpPr>
          <p:cNvPr id="152579" name="Rectangle 2"/>
          <p:cNvSpPr>
            <a:spLocks noGrp="1" noRot="1" noChangeAspect="1" noChangeArrowheads="1" noTextEdit="1"/>
          </p:cNvSpPr>
          <p:nvPr>
            <p:ph type="sldImg"/>
          </p:nvPr>
        </p:nvSpPr>
        <p:spPr>
          <a:xfrm>
            <a:off x="1144588" y="685800"/>
            <a:ext cx="4568825" cy="3429000"/>
          </a:xfrm>
          <a:ln/>
        </p:spPr>
      </p:sp>
      <p:sp>
        <p:nvSpPr>
          <p:cNvPr id="152580" name="Rectangle 3"/>
          <p:cNvSpPr>
            <a:spLocks noGrp="1" noChangeArrowheads="1"/>
          </p:cNvSpPr>
          <p:nvPr>
            <p:ph type="body" idx="1"/>
          </p:nvPr>
        </p:nvSpPr>
        <p:spPr>
          <a:xfrm>
            <a:off x="913772" y="4343716"/>
            <a:ext cx="5030456" cy="4113855"/>
          </a:xfrm>
          <a:noFill/>
          <a:ln/>
        </p:spPr>
        <p:txBody>
          <a:bodyPr/>
          <a:lstStyle/>
          <a:p>
            <a:pPr eaLnBrk="1" hangingPunct="1"/>
            <a:r>
              <a:rPr lang="en-US" altLang="ja-JP" dirty="0" smtClean="0"/>
              <a:t>This conference is muted, so you cannot hear anybody else than me talking, and cannot provide feedback through the phone conference. We will unmute it and open it up for general discussion and questions and answers at the end. Meanwhile, written questions can be entered in the live meeting console and will be answered in real-time during the presentation by my colleagues. Thank you very much for that support! Since I will be switching back and forth between these slides and live demonstrations in Revit and Visual Studio, I will set my computer to low resolution and full screen mode to reduce bandwidth and speed up the display. This means I will not see the live meeting console and the feedback panel. My colleagues will be monitoring the livemeeting console and also answering questions online. We will post the materials from this presentation together with the audio recording</a:t>
            </a:r>
            <a:r>
              <a:rPr lang="en-US" altLang="ja-JP" smtClean="0"/>
              <a:t>. We encourage you to use the</a:t>
            </a:r>
            <a:r>
              <a:rPr lang="en-US" altLang="ja-JP" baseline="0" smtClean="0"/>
              <a:t> live meeting </a:t>
            </a:r>
            <a:r>
              <a:rPr lang="en-US" altLang="ja-JP" smtClean="0"/>
              <a:t>internet audio facility, rather than the telephone conference call.</a:t>
            </a:r>
            <a:endParaRPr lang="en-US" altLang="ja-JP"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B1E3AA4B-BAAE-45F5-B434-EA25150489BD}" type="slidenum">
              <a:rPr lang="en-US" smtClean="0"/>
              <a:pPr/>
              <a:t>20</a:t>
            </a:fld>
            <a:endParaRPr lang="en-US" smtClean="0"/>
          </a:p>
        </p:txBody>
      </p:sp>
      <p:sp>
        <p:nvSpPr>
          <p:cNvPr id="166915" name="Rectangle 2"/>
          <p:cNvSpPr>
            <a:spLocks noGrp="1" noRot="1" noChangeAspect="1" noChangeArrowheads="1" noTextEdit="1"/>
          </p:cNvSpPr>
          <p:nvPr>
            <p:ph type="sldImg"/>
          </p:nvPr>
        </p:nvSpPr>
        <p:spPr>
          <a:xfrm>
            <a:off x="1144588" y="685800"/>
            <a:ext cx="4568825" cy="3429000"/>
          </a:xfrm>
          <a:ln/>
        </p:spPr>
      </p:sp>
      <p:sp>
        <p:nvSpPr>
          <p:cNvPr id="166916"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21</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2" y="4343716"/>
            <a:ext cx="5030456" cy="4113855"/>
          </a:xfrm>
          <a:noFill/>
          <a:ln/>
        </p:spPr>
        <p:txBody>
          <a:bodyPr/>
          <a:lstStyle/>
          <a:p>
            <a:pPr eaLnBrk="1" hangingPunct="1"/>
            <a:r>
              <a:rPr lang="fr-FR" smtClean="0"/>
              <a:t>Each command is implemented in an own class. The class derives from IExternalCommand. It implements the method Execute(). This method is called when the command is invoked. It takes one input and two output parameters and returns a result signalling success, cancel or failure.</a:t>
            </a:r>
          </a:p>
          <a:p>
            <a:r>
              <a:rPr lang="en-US" sz="1700" kern="1200" smtClean="0">
                <a:solidFill>
                  <a:schemeClr val="tx1"/>
                </a:solidFill>
                <a:latin typeface="+mn-lt"/>
                <a:ea typeface="+mn-ea"/>
                <a:cs typeface="+mn-cs"/>
              </a:rPr>
              <a:t>The input argument is an ExternalCommandData instance, which gives the application access to the Revit application and documents and so on, as we will see further on.</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The two return arguments are only used in case the method returns a failure code, in which case the string message is displayed to the user in a standard Revit error message dialogue, and the ElementSet elements are highlighted, to enable the application to show the user which objects may be causing a problem.</a:t>
            </a:r>
            <a:endParaRPr lang="en-GB" sz="1700" kern="1200" smtClean="0">
              <a:solidFill>
                <a:schemeClr val="tx1"/>
              </a:solidFill>
              <a:latin typeface="+mn-lt"/>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CE940E0B-1BBD-495F-9ABB-3142DA5F2AE9}" type="slidenum">
              <a:rPr lang="en-US" smtClean="0"/>
              <a:pPr/>
              <a:t>22</a:t>
            </a:fld>
            <a:endParaRPr lang="en-US" smtClean="0"/>
          </a:p>
        </p:txBody>
      </p:sp>
      <p:sp>
        <p:nvSpPr>
          <p:cNvPr id="169987" name="Rectangle 2"/>
          <p:cNvSpPr>
            <a:spLocks noGrp="1" noRot="1" noChangeAspect="1" noChangeArrowheads="1" noTextEdit="1"/>
          </p:cNvSpPr>
          <p:nvPr>
            <p:ph type="sldImg"/>
          </p:nvPr>
        </p:nvSpPr>
        <p:spPr>
          <a:xfrm>
            <a:off x="1692275" y="685800"/>
            <a:ext cx="3567113" cy="2676525"/>
          </a:xfrm>
          <a:ln/>
        </p:spPr>
      </p:sp>
      <p:sp>
        <p:nvSpPr>
          <p:cNvPr id="169988" name="Rectangle 3"/>
          <p:cNvSpPr>
            <a:spLocks noGrp="1" noChangeArrowheads="1"/>
          </p:cNvSpPr>
          <p:nvPr>
            <p:ph type="body" idx="1"/>
          </p:nvPr>
        </p:nvSpPr>
        <p:spPr>
          <a:noFill/>
          <a:ln/>
        </p:spPr>
        <p:txBody>
          <a:bodyPr/>
          <a:lstStyle/>
          <a:p>
            <a:pPr eaLnBrk="1" hangingPunct="1"/>
            <a:r>
              <a:rPr lang="en-GB" smtClean="0"/>
              <a:t>The second and third parameters to an external command are for passing back an error message and a set of elements to highlight to the user. They are only displayed in the Revit UI if the command returns 'Failed'.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23</a:t>
            </a:fld>
            <a:endParaRPr lang="en-US" smtClean="0"/>
          </a:p>
        </p:txBody>
      </p:sp>
      <p:sp>
        <p:nvSpPr>
          <p:cNvPr id="173059" name="Rectangle 2"/>
          <p:cNvSpPr>
            <a:spLocks noGrp="1" noRot="1" noChangeAspect="1" noChangeArrowheads="1" noTextEdit="1"/>
          </p:cNvSpPr>
          <p:nvPr>
            <p:ph type="sldImg"/>
          </p:nvPr>
        </p:nvSpPr>
        <p:spPr>
          <a:xfrm>
            <a:off x="1144588" y="685800"/>
            <a:ext cx="4568825" cy="3429000"/>
          </a:xfrm>
          <a:ln/>
        </p:spPr>
      </p:sp>
      <p:sp>
        <p:nvSpPr>
          <p:cNvPr id="173060" name="Rectangle 3"/>
          <p:cNvSpPr>
            <a:spLocks noGrp="1" noChangeArrowheads="1"/>
          </p:cNvSpPr>
          <p:nvPr>
            <p:ph type="body" idx="1"/>
          </p:nvPr>
        </p:nvSpPr>
        <p:spPr>
          <a:xfrm>
            <a:off x="913772" y="4343716"/>
            <a:ext cx="5030456" cy="4113855"/>
          </a:xfrm>
          <a:noFill/>
          <a:ln/>
        </p:spPr>
        <p:txBody>
          <a:bodyPr/>
          <a:lstStyle/>
          <a:p>
            <a:pPr eaLnBrk="1" hangingPunct="1"/>
            <a:r>
              <a:rPr lang="en-GB" smtClean="0"/>
              <a:t>Once we have created the application and/or command assemblies, we need to make them known to Revit. This is achieved by adding some information to Revit.ini. An external command appears in the add-ins tab External Tools pulldown if listed. It can also be accessed through an external application, with no such entry, or both.</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9F9D705-A90E-4F0F-9EFE-5464E784C438}" type="slidenum">
              <a:rPr lang="en-US" smtClean="0"/>
              <a:pPr/>
              <a:t>24</a:t>
            </a:fld>
            <a:endParaRPr lang="en-US" smtClean="0"/>
          </a:p>
        </p:txBody>
      </p:sp>
      <p:sp>
        <p:nvSpPr>
          <p:cNvPr id="171011" name="Rectangle 2"/>
          <p:cNvSpPr>
            <a:spLocks noGrp="1" noRot="1" noChangeAspect="1" noChangeArrowheads="1" noTextEdit="1"/>
          </p:cNvSpPr>
          <p:nvPr>
            <p:ph type="sldImg"/>
          </p:nvPr>
        </p:nvSpPr>
        <p:spPr>
          <a:xfrm>
            <a:off x="1692275" y="685800"/>
            <a:ext cx="3567113" cy="2676525"/>
          </a:xfrm>
          <a:ln/>
        </p:spPr>
      </p:sp>
      <p:sp>
        <p:nvSpPr>
          <p:cNvPr id="171012" name="Rectangle 3"/>
          <p:cNvSpPr>
            <a:spLocks noGrp="1" noChangeArrowheads="1"/>
          </p:cNvSpPr>
          <p:nvPr>
            <p:ph type="body" idx="1"/>
          </p:nvPr>
        </p:nvSpPr>
        <p:spPr>
          <a:noFill/>
          <a:ln/>
        </p:spPr>
        <p:txBody>
          <a:bodyPr/>
          <a:lstStyle/>
          <a:p>
            <a:pPr eaLnBrk="1" hangingPunct="1"/>
            <a:r>
              <a:rPr lang="en-GB" smtClean="0"/>
              <a:t>An external application also appear in the add-ins tab. It can create its</a:t>
            </a:r>
            <a:r>
              <a:rPr lang="en-GB" baseline="0" smtClean="0"/>
              <a:t> own panels</a:t>
            </a:r>
            <a:r>
              <a:rPr lang="en-GB" smtClean="0"/>
              <a:t>. The objects are hooked up with external command implementations which are invoked and receive the same input and output parameters as normal external commands added to the external tools pulldown.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25</a:t>
            </a:fld>
            <a:endParaRPr lang="en-US" smtClean="0"/>
          </a:p>
        </p:txBody>
      </p:sp>
      <p:sp>
        <p:nvSpPr>
          <p:cNvPr id="173059" name="Rectangle 2"/>
          <p:cNvSpPr>
            <a:spLocks noGrp="1" noRot="1" noChangeAspect="1" noChangeArrowheads="1" noTextEdit="1"/>
          </p:cNvSpPr>
          <p:nvPr>
            <p:ph type="sldImg"/>
          </p:nvPr>
        </p:nvSpPr>
        <p:spPr>
          <a:xfrm>
            <a:off x="1144588" y="685800"/>
            <a:ext cx="4568825" cy="3429000"/>
          </a:xfrm>
          <a:ln/>
        </p:spPr>
      </p:sp>
      <p:sp>
        <p:nvSpPr>
          <p:cNvPr id="173060" name="Rectangle 3"/>
          <p:cNvSpPr>
            <a:spLocks noGrp="1" noChangeArrowheads="1"/>
          </p:cNvSpPr>
          <p:nvPr>
            <p:ph type="body" idx="1"/>
          </p:nvPr>
        </p:nvSpPr>
        <p:spPr>
          <a:xfrm>
            <a:off x="913772" y="4343716"/>
            <a:ext cx="5030456" cy="4113855"/>
          </a:xfrm>
          <a:noFill/>
          <a:ln/>
        </p:spPr>
        <p:txBody>
          <a:bodyPr/>
          <a:lstStyle/>
          <a:p>
            <a:pPr eaLnBrk="1" hangingPunct="1"/>
            <a:r>
              <a:rPr lang="en-GB" smtClean="0"/>
              <a:t>Once we have created the application, we need to make it known to Revit. This is achieved by adding some information to Revit.ini.</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9BEBD5E-522C-406E-A2CA-A4D6E99175FD}" type="slidenum">
              <a:rPr lang="en-US" smtClean="0"/>
              <a:pPr/>
              <a:t>26</a:t>
            </a:fld>
            <a:endParaRPr lang="en-US" smtClean="0"/>
          </a:p>
        </p:txBody>
      </p:sp>
      <p:sp>
        <p:nvSpPr>
          <p:cNvPr id="174083" name="Rectangle 2"/>
          <p:cNvSpPr>
            <a:spLocks noGrp="1" noRot="1" noChangeAspect="1" noChangeArrowheads="1" noTextEdit="1"/>
          </p:cNvSpPr>
          <p:nvPr>
            <p:ph type="sldImg"/>
          </p:nvPr>
        </p:nvSpPr>
        <p:spPr>
          <a:xfrm>
            <a:off x="1144588" y="685800"/>
            <a:ext cx="4568825" cy="3429000"/>
          </a:xfrm>
          <a:ln/>
        </p:spPr>
      </p:sp>
      <p:sp>
        <p:nvSpPr>
          <p:cNvPr id="174084"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Now we are ready for our “Hello World” demonstration. Here are some SDK samples and labs for getting started.</a:t>
            </a:r>
            <a:r>
              <a:rPr lang="en-GB" sz="1700" kern="1200" baseline="0" smtClean="0">
                <a:solidFill>
                  <a:schemeClr val="tx1"/>
                </a:solidFill>
                <a:latin typeface="+mn-lt"/>
                <a:ea typeface="+mn-ea"/>
                <a:cs typeface="+mn-cs"/>
              </a:rPr>
              <a:t> </a:t>
            </a:r>
            <a:r>
              <a:rPr lang="en-GB" sz="1700" kern="1200" smtClean="0">
                <a:solidFill>
                  <a:schemeClr val="tx1"/>
                </a:solidFill>
                <a:latin typeface="+mn-lt"/>
                <a:ea typeface="+mn-ea"/>
                <a:cs typeface="+mn-cs"/>
              </a:rPr>
              <a:t>Lab 1-1 demonstrates a minimal “Hello World” command.</a:t>
            </a:r>
            <a:r>
              <a:rPr lang="en-GB" sz="1700" kern="1200" baseline="0">
                <a:solidFill>
                  <a:schemeClr val="tx1"/>
                </a:solidFill>
                <a:latin typeface="+mn-lt"/>
                <a:ea typeface="+mn-ea"/>
                <a:cs typeface="+mn-cs"/>
              </a:rPr>
              <a:t> </a:t>
            </a:r>
            <a:r>
              <a:rPr lang="en-GB" sz="1700" kern="1200" smtClean="0">
                <a:solidFill>
                  <a:schemeClr val="tx1"/>
                </a:solidFill>
                <a:latin typeface="+mn-lt"/>
                <a:ea typeface="+mn-ea"/>
                <a:cs typeface="+mn-cs"/>
              </a:rPr>
              <a:t>Lab 1-2 explores the command argument issues.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6BDA6859-C609-42B6-A087-10E61A4B950E}" type="slidenum">
              <a:rPr lang="en-US" smtClean="0"/>
              <a:pPr/>
              <a:t>27</a:t>
            </a:fld>
            <a:endParaRPr lang="en-US" smtClean="0"/>
          </a:p>
        </p:txBody>
      </p:sp>
      <p:sp>
        <p:nvSpPr>
          <p:cNvPr id="175107" name="Rectangle 2"/>
          <p:cNvSpPr>
            <a:spLocks noGrp="1" noRot="1" noChangeAspect="1" noChangeArrowheads="1" noTextEdit="1"/>
          </p:cNvSpPr>
          <p:nvPr>
            <p:ph type="sldImg"/>
          </p:nvPr>
        </p:nvSpPr>
        <p:spPr>
          <a:xfrm>
            <a:off x="1144588" y="685800"/>
            <a:ext cx="4568825" cy="3429000"/>
          </a:xfrm>
          <a:ln/>
        </p:spPr>
      </p:sp>
      <p:sp>
        <p:nvSpPr>
          <p:cNvPr id="175108" name="Rectangle 3"/>
          <p:cNvSpPr>
            <a:spLocks noGrp="1" noChangeArrowheads="1"/>
          </p:cNvSpPr>
          <p:nvPr>
            <p:ph type="body" idx="1"/>
          </p:nvPr>
        </p:nvSpPr>
        <p:spPr>
          <a:xfrm>
            <a:off x="913772" y="4343716"/>
            <a:ext cx="5030456" cy="4113855"/>
          </a:xfrm>
          <a:noFill/>
          <a:ln/>
        </p:spPr>
        <p:txBody>
          <a:bodyPr/>
          <a:lstStyle/>
          <a:p>
            <a:pPr eaLnBrk="1" hangingPunct="1"/>
            <a:r>
              <a:rPr lang="en-GB" smtClean="0"/>
              <a:t>You cannot get much more minimal than this.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38A8C73E-40AE-402F-A550-066034E367CE}" type="slidenum">
              <a:rPr lang="en-US" smtClean="0"/>
              <a:pPr/>
              <a:t>28</a:t>
            </a:fld>
            <a:endParaRPr lang="en-US" smtClean="0"/>
          </a:p>
        </p:txBody>
      </p:sp>
      <p:sp>
        <p:nvSpPr>
          <p:cNvPr id="176131" name="Rectangle 2"/>
          <p:cNvSpPr>
            <a:spLocks noGrp="1" noRot="1" noChangeAspect="1" noChangeArrowheads="1" noTextEdit="1"/>
          </p:cNvSpPr>
          <p:nvPr>
            <p:ph type="sldImg"/>
          </p:nvPr>
        </p:nvSpPr>
        <p:spPr>
          <a:xfrm>
            <a:off x="1144588" y="685800"/>
            <a:ext cx="4568825" cy="3429000"/>
          </a:xfrm>
          <a:ln/>
        </p:spPr>
      </p:sp>
      <p:sp>
        <p:nvSpPr>
          <p:cNvPr id="176132" name="Rectangle 3"/>
          <p:cNvSpPr>
            <a:spLocks noGrp="1" noChangeArrowheads="1"/>
          </p:cNvSpPr>
          <p:nvPr>
            <p:ph type="body" idx="1"/>
          </p:nvPr>
        </p:nvSpPr>
        <p:spPr>
          <a:xfrm>
            <a:off x="913772" y="4343716"/>
            <a:ext cx="5030456" cy="4113855"/>
          </a:xfrm>
          <a:noFill/>
          <a:ln/>
        </p:spPr>
        <p:txBody>
          <a:bodyPr/>
          <a:lstStyle/>
          <a:p>
            <a:pPr defTabSz="905713" fontAlgn="base">
              <a:spcBef>
                <a:spcPct val="30000"/>
              </a:spcBef>
              <a:spcAft>
                <a:spcPct val="0"/>
              </a:spcAft>
              <a:defRPr/>
            </a:pPr>
            <a:r>
              <a:rPr lang="en-GB" smtClean="0"/>
              <a:t>Display some application and document properties, retrieved from the command data input argument.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8FAB548D-93FB-48FE-9FBC-931A71922931}" type="slidenum">
              <a:rPr lang="en-US" smtClean="0"/>
              <a:pPr/>
              <a:t>29</a:t>
            </a:fld>
            <a:endParaRPr lang="en-US" smtClean="0"/>
          </a:p>
        </p:txBody>
      </p:sp>
      <p:sp>
        <p:nvSpPr>
          <p:cNvPr id="177155" name="Rectangle 2"/>
          <p:cNvSpPr>
            <a:spLocks noGrp="1" noRot="1" noChangeAspect="1" noChangeArrowheads="1" noTextEdit="1"/>
          </p:cNvSpPr>
          <p:nvPr>
            <p:ph type="sldImg"/>
          </p:nvPr>
        </p:nvSpPr>
        <p:spPr>
          <a:xfrm>
            <a:off x="1144588" y="685800"/>
            <a:ext cx="4568825" cy="3429000"/>
          </a:xfrm>
          <a:ln/>
        </p:spPr>
      </p:sp>
      <p:sp>
        <p:nvSpPr>
          <p:cNvPr id="177156"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mtClean="0"/>
              <a:t>Check the document selection set contents. Return an error code to see the message displayed and the element highlighted. So, that is really all there is to say about the Revit add-in architecture, the external application and command interfaces, and their arguments. In the next section, we will start exploring the contents of the Revit database.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3</a:t>
            </a:fld>
            <a:endParaRPr lang="en-US" dirty="0" smtClean="0"/>
          </a:p>
        </p:txBody>
      </p:sp>
      <p:sp>
        <p:nvSpPr>
          <p:cNvPr id="151555" name="Rectangle 2"/>
          <p:cNvSpPr>
            <a:spLocks noGrp="1" noRot="1" noChangeAspect="1" noChangeArrowheads="1" noTextEdit="1"/>
          </p:cNvSpPr>
          <p:nvPr>
            <p:ph type="sldImg"/>
          </p:nvPr>
        </p:nvSpPr>
        <p:spPr>
          <a:xfrm>
            <a:off x="1692275" y="685800"/>
            <a:ext cx="3567113" cy="2676525"/>
          </a:xfrm>
          <a:ln/>
        </p:spPr>
      </p:sp>
      <p:sp>
        <p:nvSpPr>
          <p:cNvPr id="151556" name="Rectangle 3"/>
          <p:cNvSpPr>
            <a:spLocks noGrp="1" noChangeArrowheads="1"/>
          </p:cNvSpPr>
          <p:nvPr>
            <p:ph type="body" idx="1"/>
          </p:nvPr>
        </p:nvSpPr>
        <p:spPr>
          <a:noFill/>
          <a:ln/>
        </p:spPr>
        <p:txBody>
          <a:bodyPr/>
          <a:lstStyle/>
          <a:p>
            <a:pPr eaLnBrk="1" hangingPunct="1"/>
            <a:r>
              <a:rPr lang="en-GB" smtClean="0"/>
              <a:t>It is my pleasure to work in the AEC workgroup of the DevTech team supporting the Autodesk Developer Network ADN.</a:t>
            </a:r>
          </a:p>
        </p:txBody>
      </p:sp>
      <p:sp>
        <p:nvSpPr>
          <p:cNvPr id="5" name="Footer Placeholder 4"/>
          <p:cNvSpPr>
            <a:spLocks noGrp="1"/>
          </p:cNvSpPr>
          <p:nvPr>
            <p:ph type="ftr" sz="quarter" idx="10"/>
          </p:nvPr>
        </p:nvSpPr>
        <p:spPr/>
        <p:txBody>
          <a:bodyPr/>
          <a:lstStyle/>
          <a:p>
            <a:r>
              <a:rPr lang="en-US" smtClean="0"/>
              <a:t>Revit Programming Introduction</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8FAB548D-93FB-48FE-9FBC-931A71922931}" type="slidenum">
              <a:rPr lang="en-US" smtClean="0"/>
              <a:pPr/>
              <a:t>30</a:t>
            </a:fld>
            <a:endParaRPr lang="en-US" smtClean="0"/>
          </a:p>
        </p:txBody>
      </p:sp>
      <p:sp>
        <p:nvSpPr>
          <p:cNvPr id="177155" name="Rectangle 2"/>
          <p:cNvSpPr>
            <a:spLocks noGrp="1" noRot="1" noChangeAspect="1" noChangeArrowheads="1" noTextEdit="1"/>
          </p:cNvSpPr>
          <p:nvPr>
            <p:ph type="sldImg"/>
          </p:nvPr>
        </p:nvSpPr>
        <p:spPr>
          <a:xfrm>
            <a:off x="1144588" y="685800"/>
            <a:ext cx="4568825" cy="3429000"/>
          </a:xfrm>
          <a:ln/>
        </p:spPr>
      </p:sp>
      <p:sp>
        <p:nvSpPr>
          <p:cNvPr id="177156"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endParaRPr lang="en-GB"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RvtSamples application and RvtSamples.txt is included in the Revit SDK ... show contents on screen</a:t>
            </a:r>
            <a:r>
              <a:rPr lang="en-US" baseline="0" smtClean="0"/>
              <a:t> in explorer </a:t>
            </a:r>
            <a:r>
              <a:rPr lang="en-US" sz="1800" smtClean="0"/>
              <a:t>... so, SDKSamples2010.sln provides accesss to search and debug all sample source code, and RvtSamples enables running every single sample</a:t>
            </a:r>
            <a:endParaRPr lang="en-GB" sz="1400" smtClean="0"/>
          </a:p>
          <a:p>
            <a:endParaRPr lang="en-GB"/>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CF7272BF-2F2B-4911-8733-EF5879FFFD41}" type="slidenum">
              <a:rPr lang="en-US" smtClean="0"/>
              <a:pPr/>
              <a:t>32</a:t>
            </a:fld>
            <a:endParaRPr lang="en-US" smtClean="0"/>
          </a:p>
        </p:txBody>
      </p:sp>
      <p:sp>
        <p:nvSpPr>
          <p:cNvPr id="251907" name="Rectangle 2"/>
          <p:cNvSpPr>
            <a:spLocks noGrp="1" noRot="1" noChangeAspect="1" noChangeArrowheads="1" noTextEdit="1"/>
          </p:cNvSpPr>
          <p:nvPr>
            <p:ph type="sldImg"/>
          </p:nvPr>
        </p:nvSpPr>
        <p:spPr>
          <a:xfrm>
            <a:off x="1692275" y="685800"/>
            <a:ext cx="3567113" cy="2676525"/>
          </a:xfrm>
          <a:ln/>
        </p:spPr>
      </p:sp>
      <p:sp>
        <p:nvSpPr>
          <p:cNvPr id="251908" name="Rectangle 3"/>
          <p:cNvSpPr>
            <a:spLocks noGrp="1" noChangeArrowheads="1"/>
          </p:cNvSpPr>
          <p:nvPr>
            <p:ph type="body" idx="1"/>
          </p:nvPr>
        </p:nvSpPr>
        <p:spPr>
          <a:noFill/>
          <a:ln/>
        </p:spPr>
        <p:txBody>
          <a:bodyPr/>
          <a:lstStyle/>
          <a:p>
            <a:pPr eaLnBrk="1" hangingPunct="1"/>
            <a:r>
              <a:rPr lang="en-GB" smtClean="0"/>
              <a:t>RvtMgdDbg is a utility similar to the well-known ArxDbg and MgdDbg utilities provided for AutoCAD, written by the same author and his team. It is a Revit extension application which defines its own ribbon panel. It is available as a separate download from the ADN web site.</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CF7272BF-2F2B-4911-8733-EF5879FFFD41}" type="slidenum">
              <a:rPr lang="en-US" smtClean="0"/>
              <a:pPr/>
              <a:t>33</a:t>
            </a:fld>
            <a:endParaRPr lang="en-US" smtClean="0"/>
          </a:p>
        </p:txBody>
      </p:sp>
      <p:sp>
        <p:nvSpPr>
          <p:cNvPr id="251907" name="Rectangle 2"/>
          <p:cNvSpPr>
            <a:spLocks noGrp="1" noRot="1" noChangeAspect="1" noChangeArrowheads="1" noTextEdit="1"/>
          </p:cNvSpPr>
          <p:nvPr>
            <p:ph type="sldImg"/>
          </p:nvPr>
        </p:nvSpPr>
        <p:spPr>
          <a:xfrm>
            <a:off x="1692275" y="685800"/>
            <a:ext cx="3567113" cy="2676525"/>
          </a:xfrm>
          <a:ln/>
        </p:spPr>
      </p:sp>
      <p:sp>
        <p:nvSpPr>
          <p:cNvPr id="2519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FE13D6B2-5A13-45D7-91D4-15FB0E5D4200}" type="slidenum">
              <a:rPr lang="en-US" smtClean="0"/>
              <a:pPr/>
              <a:t>34</a:t>
            </a:fld>
            <a:endParaRPr lang="en-US" smtClean="0"/>
          </a:p>
        </p:txBody>
      </p:sp>
      <p:sp>
        <p:nvSpPr>
          <p:cNvPr id="178179" name="Rectangle 2"/>
          <p:cNvSpPr>
            <a:spLocks noGrp="1" noRot="1" noChangeAspect="1" noChangeArrowheads="1" noTextEdit="1"/>
          </p:cNvSpPr>
          <p:nvPr>
            <p:ph type="sldImg"/>
          </p:nvPr>
        </p:nvSpPr>
        <p:spPr>
          <a:xfrm>
            <a:off x="1692275" y="685800"/>
            <a:ext cx="3567113" cy="2676525"/>
          </a:xfrm>
          <a:ln/>
        </p:spPr>
      </p:sp>
      <p:sp>
        <p:nvSpPr>
          <p:cNvPr id="178180"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Now that we understand how to create the bare bones of our add-in and how it sets up its initial communication with the Revit application, let us explore and analyse the contents of the Revit database.</a:t>
            </a:r>
            <a:endParaRPr lang="en-GB" sz="1700" kern="1200" smtClean="0">
              <a:solidFill>
                <a:schemeClr val="tx1"/>
              </a:solidFill>
              <a:latin typeface="+mn-lt"/>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425B0870-2D70-4523-B0E6-48B1BFC2B599}" type="slidenum">
              <a:rPr lang="en-US" smtClean="0"/>
              <a:pPr/>
              <a:t>35</a:t>
            </a:fld>
            <a:endParaRPr lang="en-US" smtClean="0"/>
          </a:p>
        </p:txBody>
      </p:sp>
      <p:sp>
        <p:nvSpPr>
          <p:cNvPr id="179203" name="Rectangle 2"/>
          <p:cNvSpPr>
            <a:spLocks noGrp="1" noRot="1" noChangeAspect="1" noChangeArrowheads="1" noTextEdit="1"/>
          </p:cNvSpPr>
          <p:nvPr>
            <p:ph type="sldImg"/>
          </p:nvPr>
        </p:nvSpPr>
        <p:spPr>
          <a:xfrm>
            <a:off x="1144588" y="685800"/>
            <a:ext cx="4568825" cy="3429000"/>
          </a:xfrm>
          <a:ln/>
        </p:spPr>
      </p:sp>
      <p:sp>
        <p:nvSpPr>
          <p:cNvPr id="179204" name="Rectangle 3"/>
          <p:cNvSpPr>
            <a:spLocks noGrp="1" noChangeArrowheads="1"/>
          </p:cNvSpPr>
          <p:nvPr>
            <p:ph type="body" idx="1"/>
          </p:nvPr>
        </p:nvSpPr>
        <p:spPr>
          <a:xfrm>
            <a:off x="913772" y="4343716"/>
            <a:ext cx="5030456" cy="4113855"/>
          </a:xfrm>
          <a:noFill/>
          <a:ln/>
        </p:spPr>
        <p:txBody>
          <a:bodyPr/>
          <a:lstStyle/>
          <a:p>
            <a:r>
              <a:rPr lang="en-US" i="1" dirty="0" smtClean="0"/>
              <a:t>Element: </a:t>
            </a:r>
            <a:r>
              <a:rPr lang="en-US" dirty="0" smtClean="0"/>
              <a:t>When creating a project, you add Revit MEP parametric building elements to the design. Revit MEP classifies elements by categories, families, and types.</a:t>
            </a:r>
          </a:p>
          <a:p>
            <a:r>
              <a:rPr lang="en-US" i="1" dirty="0" smtClean="0"/>
              <a:t>Category</a:t>
            </a:r>
            <a:r>
              <a:rPr lang="en-US" dirty="0" smtClean="0"/>
              <a:t>: A category is a group of elements that you use to model or document a building design. For example, categories of model elements include mechanical equipment and air terminals. Categories of annotation elements include tags and symbols.</a:t>
            </a:r>
          </a:p>
          <a:p>
            <a:r>
              <a:rPr lang="en-US" i="1" dirty="0" smtClean="0"/>
              <a:t>Family</a:t>
            </a:r>
            <a:r>
              <a:rPr lang="en-US" dirty="0" smtClean="0"/>
              <a:t>: Families are classes of elements in a category. A family groups elements with a common set of parameters (properties), identical use, and similar graphical representation. Different elements in a family may have different values for some or all properties, but the set of properties—their names and meaning—is the same. For example, a lighting fixture could be considered one family, although the pendant lights that compose the family come in different sizes and materials.</a:t>
            </a:r>
          </a:p>
          <a:p>
            <a:r>
              <a:rPr lang="en-US" dirty="0" smtClean="0"/>
              <a:t>There are 3 kinds of families:</a:t>
            </a:r>
          </a:p>
          <a:p>
            <a:r>
              <a:rPr lang="en-US" dirty="0" smtClean="0"/>
              <a:t>Loadable families can be loaded into a project and created from family templates. You can determine the set of properties and the graphical representation of the family. </a:t>
            </a:r>
          </a:p>
          <a:p>
            <a:r>
              <a:rPr lang="en-US" dirty="0" smtClean="0"/>
              <a:t>System families include ducts, pipes, and wires. They are not available for loading or creating as separate files. </a:t>
            </a:r>
          </a:p>
          <a:p>
            <a:pPr lvl="1"/>
            <a:r>
              <a:rPr lang="en-US" dirty="0" smtClean="0"/>
              <a:t>Revit MEP predefines the set of properties and the graphical representation of system families. </a:t>
            </a:r>
          </a:p>
          <a:p>
            <a:pPr lvl="1"/>
            <a:r>
              <a:rPr lang="en-US" dirty="0" smtClean="0"/>
              <a:t>You can use the predefined types to generate new types that belong to this family within the project. For example, the behavior of a plumbing fitting is predefined in the system. However, you can create different types of fittings with different compositions. </a:t>
            </a:r>
          </a:p>
          <a:p>
            <a:pPr lvl="1"/>
            <a:r>
              <a:rPr lang="en-US" dirty="0" smtClean="0"/>
              <a:t>System families can be transferred between projects.</a:t>
            </a:r>
          </a:p>
          <a:p>
            <a:r>
              <a:rPr lang="en-US" dirty="0" smtClean="0"/>
              <a:t>In-place families are custom families that you create in the context of a project. Create an in-place family when your project needs unique geometry that you do not expect to reuse or geometry that must maintain one of more relationships to other project geometry. </a:t>
            </a:r>
          </a:p>
          <a:p>
            <a:pPr lvl="1"/>
            <a:r>
              <a:rPr lang="en-US" dirty="0" smtClean="0"/>
              <a:t>Because in-place families are intended for limited use in a project, each in-place family contains only a single type. You can create multiple in-place families in your projects, and you can place copies of the same in-place family element in your projects. Unlike system and standard component families, you cannot duplicate in-place family types to create multiple types.</a:t>
            </a:r>
          </a:p>
          <a:p>
            <a:r>
              <a:rPr lang="en-US" i="1" dirty="0" smtClean="0"/>
              <a:t>Type</a:t>
            </a:r>
            <a:r>
              <a:rPr lang="en-US" dirty="0" smtClean="0"/>
              <a:t>: Each family can have several types. A type can be a specific size of a family, such as a A0 title block. A type can also be a style, such as default aligned or default angular style for dimensions.</a:t>
            </a:r>
          </a:p>
          <a:p>
            <a:r>
              <a:rPr lang="en-US" i="1" dirty="0" smtClean="0"/>
              <a:t>Instance</a:t>
            </a:r>
            <a:r>
              <a:rPr lang="en-US" dirty="0" smtClean="0"/>
              <a:t>: Instances are the actual items (individual elements) that are placed in the project and have specific locations in the design (model instances) or on a drawing sheet (annotation instances).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425B0870-2D70-4523-B0E6-48B1BFC2B599}" type="slidenum">
              <a:rPr lang="en-US" smtClean="0"/>
              <a:pPr/>
              <a:t>36</a:t>
            </a:fld>
            <a:endParaRPr lang="en-US" smtClean="0"/>
          </a:p>
        </p:txBody>
      </p:sp>
      <p:sp>
        <p:nvSpPr>
          <p:cNvPr id="179203" name="Rectangle 2"/>
          <p:cNvSpPr>
            <a:spLocks noGrp="1" noRot="1" noChangeAspect="1" noChangeArrowheads="1" noTextEdit="1"/>
          </p:cNvSpPr>
          <p:nvPr>
            <p:ph type="sldImg"/>
          </p:nvPr>
        </p:nvSpPr>
        <p:spPr>
          <a:xfrm>
            <a:off x="1144588" y="685800"/>
            <a:ext cx="4568825" cy="3429000"/>
          </a:xfrm>
          <a:ln/>
        </p:spPr>
      </p:sp>
      <p:sp>
        <p:nvSpPr>
          <p:cNvPr id="179204" name="Rectangle 3"/>
          <p:cNvSpPr>
            <a:spLocks noGrp="1" noChangeArrowheads="1"/>
          </p:cNvSpPr>
          <p:nvPr>
            <p:ph type="body" idx="1"/>
          </p:nvPr>
        </p:nvSpPr>
        <p:spPr>
          <a:xfrm>
            <a:off x="913772" y="4343716"/>
            <a:ext cx="5030456" cy="4113855"/>
          </a:xfrm>
          <a:noFill/>
          <a:ln/>
        </p:spPr>
        <p:txBody>
          <a:bodyPr/>
          <a:lstStyle/>
          <a:p>
            <a:pPr eaLnBrk="1" hangingPunct="1"/>
            <a:r>
              <a:rPr lang="en-GB" sz="1700" kern="1200" smtClean="0">
                <a:solidFill>
                  <a:schemeClr val="tx1"/>
                </a:solidFill>
                <a:latin typeface="+mn-lt"/>
                <a:ea typeface="+mn-ea"/>
                <a:cs typeface="+mn-cs"/>
              </a:rPr>
              <a:t>We saw that the only input to the external command is the external command data argument. </a:t>
            </a:r>
            <a:r>
              <a:rPr lang="en-GB" smtClean="0"/>
              <a:t>We will explore how to access the application, current document and their properties through this command data argument passed in to an external command. Then we will explore more detailed access to the Revit BIM and its data. The entire content of the Revit BIM is stored in a database and accessed through the Revit Document. Most of the objects are accessible through the document Elements collection property. Often, one is interested in elements of a particular type, so a common task is iterating over the elements collection and filtering for a specific type and/or property.</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ED1558C4-D0F1-4EA8-89D9-EB8DD7A04798}" type="slidenum">
              <a:rPr lang="en-US" smtClean="0"/>
              <a:pPr/>
              <a:t>37</a:t>
            </a:fld>
            <a:endParaRPr lang="en-US" smtClean="0"/>
          </a:p>
        </p:txBody>
      </p:sp>
      <p:sp>
        <p:nvSpPr>
          <p:cNvPr id="180227" name="Rectangle 2"/>
          <p:cNvSpPr>
            <a:spLocks noGrp="1" noRot="1" noChangeAspect="1" noChangeArrowheads="1" noTextEdit="1"/>
          </p:cNvSpPr>
          <p:nvPr>
            <p:ph type="sldImg"/>
          </p:nvPr>
        </p:nvSpPr>
        <p:spPr>
          <a:xfrm>
            <a:off x="1692275" y="685800"/>
            <a:ext cx="3567113" cy="2676525"/>
          </a:xfrm>
          <a:ln/>
        </p:spPr>
      </p:sp>
      <p:sp>
        <p:nvSpPr>
          <p:cNvPr id="180228" name="Rectangle 3"/>
          <p:cNvSpPr>
            <a:spLocks noGrp="1" noChangeArrowheads="1"/>
          </p:cNvSpPr>
          <p:nvPr>
            <p:ph type="body" idx="1"/>
          </p:nvPr>
        </p:nvSpPr>
        <p:spPr>
          <a:noFill/>
          <a:ln/>
        </p:spPr>
        <p:txBody>
          <a:bodyPr/>
          <a:lstStyle/>
          <a:p>
            <a:pPr eaLnBrk="1" hangingPunct="1"/>
            <a:r>
              <a:rPr lang="en-GB" smtClean="0"/>
              <a:t>Here is an overview of the Revit classes provided by the API. The model is rather large and unreadable at this scale. Let us look at a subset of interesting classes and highlight some of them.</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13BE83BF-6C24-40D4-A70C-D2A66BDA98B5}" type="slidenum">
              <a:rPr lang="en-US" smtClean="0"/>
              <a:pPr/>
              <a:t>38</a:t>
            </a:fld>
            <a:endParaRPr lang="en-US" smtClean="0"/>
          </a:p>
        </p:txBody>
      </p:sp>
      <p:sp>
        <p:nvSpPr>
          <p:cNvPr id="181251" name="Rectangle 2"/>
          <p:cNvSpPr>
            <a:spLocks noGrp="1" noRot="1" noChangeAspect="1" noChangeArrowheads="1" noTextEdit="1"/>
          </p:cNvSpPr>
          <p:nvPr>
            <p:ph type="sldImg"/>
          </p:nvPr>
        </p:nvSpPr>
        <p:spPr>
          <a:xfrm>
            <a:off x="1692275" y="685800"/>
            <a:ext cx="3567113" cy="2676525"/>
          </a:xfrm>
          <a:ln/>
        </p:spPr>
      </p:sp>
      <p:sp>
        <p:nvSpPr>
          <p:cNvPr id="181252" name="Rectangle 3"/>
          <p:cNvSpPr>
            <a:spLocks noGrp="1" noChangeArrowheads="1"/>
          </p:cNvSpPr>
          <p:nvPr>
            <p:ph type="body" idx="1"/>
          </p:nvPr>
        </p:nvSpPr>
        <p:spPr>
          <a:noFill/>
          <a:ln/>
        </p:spPr>
        <p:txBody>
          <a:bodyPr/>
          <a:lstStyle/>
          <a:p>
            <a:pPr eaLnBrk="1" hangingPunct="1"/>
            <a:r>
              <a:rPr lang="en-GB" smtClean="0"/>
              <a:t>This is a subset selected from the Revit object model. Some of the interesting classes have been highlighted, and the list has been split into several sublists at crucial points. It shows that some objects are available only in the RAC or only in the RST environment, such as RoomTagType in RAC, RebarTagType, the analytical model and the loads and boundary conditions in RST. Everything is derived from APIObject. All physical BIM objects are derived from Element. A separate version of Application and Document is provided in the Creation namespace, for creating new elements.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D0D66B37-3C78-4EA0-97F3-B35E746A8139}" type="slidenum">
              <a:rPr lang="en-US" smtClean="0"/>
              <a:pPr/>
              <a:t>39</a:t>
            </a:fld>
            <a:endParaRPr lang="en-US" smtClean="0"/>
          </a:p>
        </p:txBody>
      </p:sp>
      <p:sp>
        <p:nvSpPr>
          <p:cNvPr id="183299" name="Rectangle 2"/>
          <p:cNvSpPr>
            <a:spLocks noGrp="1" noRot="1" noChangeAspect="1" noChangeArrowheads="1" noTextEdit="1"/>
          </p:cNvSpPr>
          <p:nvPr>
            <p:ph type="sldImg"/>
          </p:nvPr>
        </p:nvSpPr>
        <p:spPr>
          <a:xfrm>
            <a:off x="1692275" y="685800"/>
            <a:ext cx="3567113" cy="2676525"/>
          </a:xfrm>
          <a:ln/>
        </p:spPr>
      </p:sp>
      <p:sp>
        <p:nvSpPr>
          <p:cNvPr id="183300" name="Rectangle 3"/>
          <p:cNvSpPr>
            <a:spLocks noGrp="1" noChangeArrowheads="1"/>
          </p:cNvSpPr>
          <p:nvPr>
            <p:ph type="body" idx="1"/>
          </p:nvPr>
        </p:nvSpPr>
        <p:spPr>
          <a:noFill/>
          <a:ln/>
        </p:spPr>
        <p:txBody>
          <a:bodyPr/>
          <a:lstStyle/>
          <a:p>
            <a:r>
              <a:rPr lang="en-US" sz="1700" kern="1200" smtClean="0">
                <a:solidFill>
                  <a:schemeClr val="tx1"/>
                </a:solidFill>
                <a:latin typeface="+mn-lt"/>
                <a:ea typeface="+mn-ea"/>
                <a:cs typeface="+mn-cs"/>
              </a:rPr>
              <a:t>Here are some of the important tree nodes and parent classes in the Revit object model. Some objects are available only in the RAC or only in the RST environments, such as RoomTagType in RAC, RebarTagType, the analytical model and the loads and boundary conditions in RST.</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Everything is derived from APIObject. All physical BIM objects are derived from Element. Geometry objects are in memory only, not stored in the database, created on the fly. A separate version of Application and Document is provided in the Creation namespace, for creating new elements.</a:t>
            </a:r>
            <a:endParaRPr lang="en-GB" sz="1700" kern="1200">
              <a:solidFill>
                <a:schemeClr val="tx1"/>
              </a:solidFill>
              <a:latin typeface="+mn-lt"/>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4</a:t>
            </a:fld>
            <a:endParaRPr lang="en-US" dirty="0" smtClean="0"/>
          </a:p>
        </p:txBody>
      </p:sp>
      <p:sp>
        <p:nvSpPr>
          <p:cNvPr id="151555" name="Rectangle 2"/>
          <p:cNvSpPr>
            <a:spLocks noGrp="1" noRot="1" noChangeAspect="1" noChangeArrowheads="1" noTextEdit="1"/>
          </p:cNvSpPr>
          <p:nvPr>
            <p:ph type="sldImg"/>
          </p:nvPr>
        </p:nvSpPr>
        <p:spPr>
          <a:xfrm>
            <a:off x="1692275" y="685800"/>
            <a:ext cx="3567113" cy="2676525"/>
          </a:xfrm>
          <a:ln/>
        </p:spPr>
      </p:sp>
      <p:sp>
        <p:nvSpPr>
          <p:cNvPr id="1515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r>
              <a:rPr lang="en-US" smtClean="0"/>
              <a:t>Revit Programming Introduction</a:t>
            </a:r>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2466D44-2052-4802-BEBB-436E22F17919}" type="slidenum">
              <a:rPr lang="en-US" smtClean="0"/>
              <a:pPr/>
              <a:t>40</a:t>
            </a:fld>
            <a:endParaRPr lang="en-US" smtClean="0"/>
          </a:p>
        </p:txBody>
      </p:sp>
      <p:sp>
        <p:nvSpPr>
          <p:cNvPr id="182275" name="Rectangle 2"/>
          <p:cNvSpPr>
            <a:spLocks noGrp="1" noRot="1" noChangeAspect="1" noChangeArrowheads="1" noTextEdit="1"/>
          </p:cNvSpPr>
          <p:nvPr>
            <p:ph type="sldImg"/>
          </p:nvPr>
        </p:nvSpPr>
        <p:spPr>
          <a:xfrm>
            <a:off x="1692275" y="685800"/>
            <a:ext cx="3567113" cy="2676525"/>
          </a:xfrm>
          <a:ln/>
        </p:spPr>
      </p:sp>
      <p:sp>
        <p:nvSpPr>
          <p:cNvPr id="182276" name="Rectangle 3"/>
          <p:cNvSpPr>
            <a:spLocks noGrp="1" noChangeArrowheads="1"/>
          </p:cNvSpPr>
          <p:nvPr>
            <p:ph type="body" idx="1"/>
          </p:nvPr>
        </p:nvSpPr>
        <p:spPr>
          <a:noFill/>
          <a:ln/>
        </p:spPr>
        <p:txBody>
          <a:bodyPr/>
          <a:lstStyle/>
          <a:p>
            <a:r>
              <a:rPr lang="en-GB" sz="1700" kern="1200" smtClean="0">
                <a:solidFill>
                  <a:schemeClr val="tx1"/>
                </a:solidFill>
                <a:latin typeface="+mn-lt"/>
                <a:ea typeface="+mn-ea"/>
                <a:cs typeface="+mn-cs"/>
              </a:rPr>
              <a:t>Here is a smaller subset of the most important database classes, i.e. non-geometrical</a:t>
            </a:r>
            <a:r>
              <a:rPr lang="en-GB" sz="1700" kern="1200" baseline="0" smtClean="0">
                <a:solidFill>
                  <a:schemeClr val="tx1"/>
                </a:solidFill>
                <a:latin typeface="+mn-lt"/>
                <a:ea typeface="+mn-ea"/>
                <a:cs typeface="+mn-cs"/>
              </a:rPr>
              <a:t> classes,</a:t>
            </a:r>
            <a:r>
              <a:rPr lang="en-GB" sz="1700" kern="1200" smtClean="0">
                <a:solidFill>
                  <a:schemeClr val="tx1"/>
                </a:solidFill>
                <a:latin typeface="+mn-lt"/>
                <a:ea typeface="+mn-ea"/>
                <a:cs typeface="+mn-cs"/>
              </a:rPr>
              <a:t> that appear in a typical Revit model programming task. The red classes are the most commonly used. The RoofBase class and its derived types FootPrintRoof and ExtrusionRoof were added in Revit 2009. In the model, we see the host and component objects, such as windows and doors. These</a:t>
            </a:r>
            <a:r>
              <a:rPr lang="en-GB" sz="1700" kern="1200" baseline="0" smtClean="0">
                <a:solidFill>
                  <a:schemeClr val="tx1"/>
                </a:solidFill>
                <a:latin typeface="+mn-lt"/>
                <a:ea typeface="+mn-ea"/>
                <a:cs typeface="+mn-cs"/>
              </a:rPr>
              <a:t> are actually instances of types.</a:t>
            </a:r>
            <a:r>
              <a:rPr lang="en-GB" sz="1700" kern="1200" smtClean="0">
                <a:solidFill>
                  <a:schemeClr val="tx1"/>
                </a:solidFill>
                <a:latin typeface="+mn-lt"/>
                <a:ea typeface="+mn-ea"/>
                <a:cs typeface="+mn-cs"/>
              </a:rPr>
              <a:t> The family base and family are used to manage collections of related types. Symbol is a base class for all types, also known as symbols. </a:t>
            </a:r>
            <a:r>
              <a:rPr lang="en-GB" sz="1700" kern="1200" dirty="0" smtClean="0">
                <a:solidFill>
                  <a:schemeClr val="tx1"/>
                </a:solidFill>
                <a:latin typeface="+mn-lt"/>
                <a:ea typeface="+mn-ea"/>
                <a:cs typeface="+mn-cs"/>
              </a:rPr>
              <a:t>Family symbol is the generic class for these, whereas wall and floor type are more specialised classes. Family instance represents an occurrence or usage instance of a generic family symbol, whereas wall and floor represent the same for a wall or floor type.</a:t>
            </a:r>
            <a:endParaRPr lang="en-GB" sz="1700" kern="1200" dirty="0">
              <a:solidFill>
                <a:schemeClr val="tx1"/>
              </a:solidFill>
              <a:latin typeface="+mn-lt"/>
              <a:ea typeface="+mn-ea"/>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2466D44-2052-4802-BEBB-436E22F17919}" type="slidenum">
              <a:rPr lang="en-US" smtClean="0"/>
              <a:pPr/>
              <a:t>41</a:t>
            </a:fld>
            <a:endParaRPr lang="en-US" smtClean="0"/>
          </a:p>
        </p:txBody>
      </p:sp>
      <p:sp>
        <p:nvSpPr>
          <p:cNvPr id="182275" name="Rectangle 2"/>
          <p:cNvSpPr>
            <a:spLocks noGrp="1" noRot="1" noChangeAspect="1" noChangeArrowheads="1" noTextEdit="1"/>
          </p:cNvSpPr>
          <p:nvPr>
            <p:ph type="sldImg"/>
          </p:nvPr>
        </p:nvSpPr>
        <p:spPr>
          <a:xfrm>
            <a:off x="1692275" y="685800"/>
            <a:ext cx="3567113" cy="2676525"/>
          </a:xfrm>
          <a:ln/>
        </p:spPr>
      </p:sp>
      <p:sp>
        <p:nvSpPr>
          <p:cNvPr id="182276" name="Rectangle 3"/>
          <p:cNvSpPr>
            <a:spLocks noGrp="1" noChangeArrowheads="1"/>
          </p:cNvSpPr>
          <p:nvPr>
            <p:ph type="body" idx="1"/>
          </p:nvPr>
        </p:nvSpPr>
        <p:spPr>
          <a:noFill/>
          <a:ln/>
        </p:spPr>
        <p:txBody>
          <a:bodyPr/>
          <a:lstStyle/>
          <a:p>
            <a:r>
              <a:rPr lang="en-GB" sz="1700" kern="1200" dirty="0" smtClean="0">
                <a:solidFill>
                  <a:schemeClr val="tx1"/>
                </a:solidFill>
                <a:latin typeface="+mn-lt"/>
                <a:ea typeface="+mn-ea"/>
                <a:cs typeface="+mn-cs"/>
              </a:rPr>
              <a:t>Here is </a:t>
            </a:r>
            <a:r>
              <a:rPr lang="en-GB" sz="1700" kern="1200" dirty="0" smtClean="0">
                <a:solidFill>
                  <a:schemeClr val="tx1"/>
                </a:solidFill>
                <a:latin typeface="+mn-lt"/>
                <a:ea typeface="+mn-ea"/>
                <a:cs typeface="+mn-cs"/>
              </a:rPr>
              <a:t>a classification </a:t>
            </a:r>
            <a:r>
              <a:rPr lang="en-GB" sz="1700" kern="1200" dirty="0" smtClean="0">
                <a:solidFill>
                  <a:schemeClr val="tx1"/>
                </a:solidFill>
                <a:latin typeface="+mn-lt"/>
                <a:ea typeface="+mn-ea"/>
                <a:cs typeface="+mn-cs"/>
              </a:rPr>
              <a:t>of some of the typical visible elements in a model.</a:t>
            </a:r>
          </a:p>
          <a:p>
            <a:r>
              <a:rPr lang="en-US" dirty="0" smtClean="0"/>
              <a:t>In projects, Revit uses 3 types of elements:</a:t>
            </a:r>
          </a:p>
          <a:p>
            <a:r>
              <a:rPr lang="en-US" i="1" dirty="0" smtClean="0"/>
              <a:t>Model elements</a:t>
            </a:r>
            <a:r>
              <a:rPr lang="en-US" dirty="0" smtClean="0"/>
              <a:t> represent the actual 3D geometry of the building. They display in relevant views of the design. For example, sinks, boilers, ducts, sprinklers, and electrical panels. </a:t>
            </a:r>
          </a:p>
          <a:p>
            <a:r>
              <a:rPr lang="en-US" i="1" dirty="0" smtClean="0"/>
              <a:t>Datum elements</a:t>
            </a:r>
            <a:r>
              <a:rPr lang="en-US" dirty="0" smtClean="0"/>
              <a:t> help to define project context. For example, grids, levels, and reference planes are datum elements. </a:t>
            </a:r>
          </a:p>
          <a:p>
            <a:r>
              <a:rPr lang="en-US" i="1" dirty="0" smtClean="0"/>
              <a:t>View-specific elements</a:t>
            </a:r>
            <a:r>
              <a:rPr lang="en-US" dirty="0" smtClean="0"/>
              <a:t> display only in the views in which they are placed. They help to describe or document the design. For example, dimensions, tags, and 2D detail components are view-specific elements.</a:t>
            </a:r>
          </a:p>
          <a:p>
            <a:r>
              <a:rPr lang="en-US" dirty="0" smtClean="0"/>
              <a:t>There are 2 types of model elements:</a:t>
            </a:r>
          </a:p>
          <a:p>
            <a:r>
              <a:rPr lang="en-US" i="1" dirty="0" smtClean="0"/>
              <a:t>Hosts</a:t>
            </a:r>
            <a:r>
              <a:rPr lang="en-US" dirty="0" smtClean="0"/>
              <a:t> (or host elements) are generally built in place at the construction site. For example, walls and ceilings are hosts. </a:t>
            </a:r>
          </a:p>
          <a:p>
            <a:r>
              <a:rPr lang="en-US" i="1" dirty="0" smtClean="0"/>
              <a:t>Model components</a:t>
            </a:r>
            <a:r>
              <a:rPr lang="en-US" dirty="0" smtClean="0"/>
              <a:t> are all the other types of elements in the building model. For example, sinks, boilers, ducts, sprinklers, and electrical panels.</a:t>
            </a:r>
          </a:p>
          <a:p>
            <a:r>
              <a:rPr lang="en-US" dirty="0" smtClean="0"/>
              <a:t>There are 2 types of view-specific elements:</a:t>
            </a:r>
          </a:p>
          <a:p>
            <a:r>
              <a:rPr lang="en-US" i="1" dirty="0" smtClean="0"/>
              <a:t>Annotation elements</a:t>
            </a:r>
            <a:r>
              <a:rPr lang="en-US" dirty="0" smtClean="0"/>
              <a:t> are 2D components that document the model and maintain scale on paper. For example, dimensions, tags, and keynotes are annotation elements. </a:t>
            </a:r>
          </a:p>
          <a:p>
            <a:r>
              <a:rPr lang="en-US" i="1" dirty="0" smtClean="0"/>
              <a:t>Details</a:t>
            </a:r>
            <a:r>
              <a:rPr lang="en-US" dirty="0" smtClean="0"/>
              <a:t> are 2D items that provide details about the building model in a particular view. Examples include detail lines, filled regions, and 2D detail components.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D0D66B37-3C78-4EA0-97F3-B35E746A8139}" type="slidenum">
              <a:rPr lang="en-US" smtClean="0"/>
              <a:pPr/>
              <a:t>42</a:t>
            </a:fld>
            <a:endParaRPr lang="en-US" dirty="0" smtClean="0"/>
          </a:p>
        </p:txBody>
      </p:sp>
      <p:sp>
        <p:nvSpPr>
          <p:cNvPr id="183299" name="Rectangle 2"/>
          <p:cNvSpPr>
            <a:spLocks noGrp="1" noRot="1" noChangeAspect="1" noChangeArrowheads="1" noTextEdit="1"/>
          </p:cNvSpPr>
          <p:nvPr>
            <p:ph type="sldImg"/>
          </p:nvPr>
        </p:nvSpPr>
        <p:spPr>
          <a:xfrm>
            <a:off x="1692275" y="685800"/>
            <a:ext cx="3567113" cy="2676525"/>
          </a:xfrm>
          <a:ln/>
        </p:spPr>
      </p:sp>
      <p:sp>
        <p:nvSpPr>
          <p:cNvPr id="183300" name="Rectangle 3"/>
          <p:cNvSpPr>
            <a:spLocks noGrp="1" noChangeArrowheads="1"/>
          </p:cNvSpPr>
          <p:nvPr>
            <p:ph type="body" idx="1"/>
          </p:nvPr>
        </p:nvSpPr>
        <p:spPr>
          <a:noFill/>
          <a:ln/>
        </p:spPr>
        <p:txBody>
          <a:bodyPr/>
          <a:lstStyle/>
          <a:p>
            <a:pPr eaLnBrk="1" hangingPunct="1"/>
            <a:r>
              <a:rPr lang="en-GB" dirty="0" smtClean="0"/>
              <a:t>So, how do we access all these objects? We start off with the external command data argument passed in to the external command.</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D0D66B37-3C78-4EA0-97F3-B35E746A8139}" type="slidenum">
              <a:rPr lang="en-US" smtClean="0"/>
              <a:pPr/>
              <a:t>43</a:t>
            </a:fld>
            <a:endParaRPr lang="en-US" dirty="0" smtClean="0"/>
          </a:p>
        </p:txBody>
      </p:sp>
      <p:sp>
        <p:nvSpPr>
          <p:cNvPr id="183299" name="Rectangle 2"/>
          <p:cNvSpPr>
            <a:spLocks noGrp="1" noRot="1" noChangeAspect="1" noChangeArrowheads="1" noTextEdit="1"/>
          </p:cNvSpPr>
          <p:nvPr>
            <p:ph type="sldImg"/>
          </p:nvPr>
        </p:nvSpPr>
        <p:spPr>
          <a:xfrm>
            <a:off x="1692275" y="685800"/>
            <a:ext cx="3567113" cy="2676525"/>
          </a:xfrm>
          <a:ln/>
        </p:spPr>
      </p:sp>
      <p:sp>
        <p:nvSpPr>
          <p:cNvPr id="183300" name="Rectangle 3"/>
          <p:cNvSpPr>
            <a:spLocks noGrp="1" noChangeArrowheads="1"/>
          </p:cNvSpPr>
          <p:nvPr>
            <p:ph type="body" idx="1"/>
          </p:nvPr>
        </p:nvSpPr>
        <p:spPr>
          <a:noFill/>
          <a:ln/>
        </p:spPr>
        <p:txBody>
          <a:bodyPr/>
          <a:lstStyle/>
          <a:p>
            <a:pPr eaLnBrk="1" hangingPunct="1"/>
            <a:r>
              <a:rPr lang="en-US" smtClean="0"/>
              <a:t>The Revit API makes use of generic collections and introduce optimised filtered element access in the 2009 version.</a:t>
            </a:r>
            <a:endParaRPr lang="en-GB"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C500DB7F-73AC-4D70-AC34-E073ED815A68}" type="slidenum">
              <a:rPr lang="en-US" smtClean="0"/>
              <a:pPr/>
              <a:t>44</a:t>
            </a:fld>
            <a:endParaRPr lang="en-US" smtClean="0"/>
          </a:p>
        </p:txBody>
      </p:sp>
      <p:sp>
        <p:nvSpPr>
          <p:cNvPr id="188419" name="Rectangle 2"/>
          <p:cNvSpPr>
            <a:spLocks noGrp="1" noRot="1" noChangeAspect="1" noChangeArrowheads="1" noTextEdit="1"/>
          </p:cNvSpPr>
          <p:nvPr>
            <p:ph type="sldImg"/>
          </p:nvPr>
        </p:nvSpPr>
        <p:spPr>
          <a:xfrm>
            <a:off x="1144588" y="685800"/>
            <a:ext cx="4568825" cy="3429000"/>
          </a:xfrm>
          <a:ln/>
        </p:spPr>
      </p:sp>
      <p:sp>
        <p:nvSpPr>
          <p:cNvPr id="188420" name="Rectangle 3"/>
          <p:cNvSpPr>
            <a:spLocks noGrp="1" noChangeArrowheads="1"/>
          </p:cNvSpPr>
          <p:nvPr>
            <p:ph type="body" idx="1"/>
          </p:nvPr>
        </p:nvSpPr>
        <p:spPr>
          <a:xfrm>
            <a:off x="913772" y="4343716"/>
            <a:ext cx="5030456" cy="4113855"/>
          </a:xfrm>
          <a:noFill/>
          <a:ln/>
        </p:spPr>
        <p:txBody>
          <a:bodyPr/>
          <a:lstStyle/>
          <a:p>
            <a:r>
              <a:rPr lang="en-GB" sz="1700" kern="1200" smtClean="0">
                <a:solidFill>
                  <a:schemeClr val="tx1"/>
                </a:solidFill>
                <a:latin typeface="+mn-lt"/>
                <a:ea typeface="+mn-ea"/>
                <a:cs typeface="+mn-cs"/>
              </a:rPr>
              <a:t>ElementIterator </a:t>
            </a:r>
            <a:r>
              <a:rPr lang="en-US" sz="1700" kern="1200" smtClean="0">
                <a:solidFill>
                  <a:schemeClr val="tx1"/>
                </a:solidFill>
                <a:latin typeface="+mn-lt"/>
                <a:ea typeface="+mn-ea"/>
                <a:cs typeface="+mn-cs"/>
              </a:rPr>
              <a:t>and </a:t>
            </a:r>
            <a:r>
              <a:rPr lang="en-GB" sz="1700" kern="1200" smtClean="0">
                <a:solidFill>
                  <a:schemeClr val="tx1"/>
                </a:solidFill>
                <a:latin typeface="+mn-lt"/>
                <a:ea typeface="+mn-ea"/>
                <a:cs typeface="+mn-cs"/>
              </a:rPr>
              <a:t>ElementFilterIterator occur in many of the SDK samples. The command defined in Lab 2-1 iterates over commandData.Application.ActiveDocument.Elements and prints out a line for each element encountered to C:\tmp\RevitElements.txt.</a:t>
            </a:r>
            <a:endParaRPr lang="en-GB" sz="1700" kern="1200">
              <a:solidFill>
                <a:schemeClr val="tx1"/>
              </a:solidFill>
              <a:latin typeface="+mn-lt"/>
              <a:ea typeface="+mn-ea"/>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E8CDC9C3-A175-4871-BF94-C94EEAB3C592}" type="slidenum">
              <a:rPr lang="en-US" smtClean="0"/>
              <a:pPr/>
              <a:t>45</a:t>
            </a:fld>
            <a:endParaRPr lang="en-US" smtClean="0"/>
          </a:p>
        </p:txBody>
      </p:sp>
      <p:sp>
        <p:nvSpPr>
          <p:cNvPr id="189443" name="Rectangle 2"/>
          <p:cNvSpPr>
            <a:spLocks noGrp="1" noRot="1" noChangeAspect="1" noChangeArrowheads="1" noTextEdit="1"/>
          </p:cNvSpPr>
          <p:nvPr>
            <p:ph type="sldImg"/>
          </p:nvPr>
        </p:nvSpPr>
        <p:spPr>
          <a:xfrm>
            <a:off x="1144588" y="685800"/>
            <a:ext cx="4568825" cy="3429000"/>
          </a:xfrm>
          <a:ln/>
        </p:spPr>
      </p:sp>
      <p:sp>
        <p:nvSpPr>
          <p:cNvPr id="189444"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Note that the result of this iteration is large. There are a lot of predefined elements and properties in the Revit database, even before we start adding our own. Once we have added a few elements, note that these are listed at the end, sequentially. From Revit 2009 onwards,</a:t>
            </a:r>
            <a:r>
              <a:rPr lang="en-GB" sz="1700" kern="1200" baseline="0" smtClean="0">
                <a:solidFill>
                  <a:schemeClr val="tx1"/>
                </a:solidFill>
                <a:latin typeface="+mn-lt"/>
                <a:ea typeface="+mn-ea"/>
                <a:cs typeface="+mn-cs"/>
              </a:rPr>
              <a:t> you will probably seldom iterate over all elements, but use filtering to effectively pick out specific subsets instead. The e</a:t>
            </a:r>
            <a:r>
              <a:rPr lang="en-US" sz="1700" kern="1200" baseline="0" smtClean="0">
                <a:solidFill>
                  <a:schemeClr val="tx1"/>
                </a:solidFill>
                <a:latin typeface="+mn-lt"/>
                <a:ea typeface="+mn-ea"/>
                <a:cs typeface="+mn-cs"/>
              </a:rPr>
              <a:t>lement category is not implemented for all classes, it may return null; for Family elements, one can sometimes use the FamilyCategory property instead.</a:t>
            </a:r>
            <a:endParaRPr lang="en-GB" sz="1700" kern="1200" smtClean="0">
              <a:solidFill>
                <a:schemeClr val="tx1"/>
              </a:solidFill>
              <a:latin typeface="+mn-lt"/>
              <a:ea typeface="+mn-ea"/>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D1DB513C-0632-4DB1-AC8A-07E5ABA832E5}" type="slidenum">
              <a:rPr lang="en-US" smtClean="0"/>
              <a:pPr/>
              <a:t>46</a:t>
            </a:fld>
            <a:endParaRPr lang="en-US" dirty="0" smtClean="0"/>
          </a:p>
        </p:txBody>
      </p:sp>
      <p:sp>
        <p:nvSpPr>
          <p:cNvPr id="185347" name="Rectangle 2"/>
          <p:cNvSpPr>
            <a:spLocks noGrp="1" noRot="1" noChangeAspect="1" noChangeArrowheads="1" noTextEdit="1"/>
          </p:cNvSpPr>
          <p:nvPr>
            <p:ph type="sldImg"/>
          </p:nvPr>
        </p:nvSpPr>
        <p:spPr>
          <a:xfrm>
            <a:off x="1692275" y="685800"/>
            <a:ext cx="3567113" cy="2676525"/>
          </a:xfrm>
          <a:ln/>
        </p:spPr>
      </p:sp>
      <p:sp>
        <p:nvSpPr>
          <p:cNvPr id="185348" name="Rectangle 3"/>
          <p:cNvSpPr>
            <a:spLocks noGrp="1" noChangeArrowheads="1"/>
          </p:cNvSpPr>
          <p:nvPr>
            <p:ph type="body" idx="1"/>
          </p:nvPr>
        </p:nvSpPr>
        <p:spPr>
          <a:noFill/>
          <a:ln/>
        </p:spPr>
        <p:txBody>
          <a:bodyPr/>
          <a:lstStyle/>
          <a:p>
            <a:r>
              <a:rPr lang="en-US" sz="1700" kern="1200" dirty="0" smtClean="0">
                <a:solidFill>
                  <a:schemeClr val="tx1"/>
                </a:solidFill>
                <a:latin typeface="+mn-lt"/>
                <a:ea typeface="+mn-ea"/>
                <a:cs typeface="+mn-cs"/>
              </a:rPr>
              <a:t>The identification of elements and determining what type they have, or iterating the entire building model and extracting the specific instances that we are interested in, depends on the objects type. In some cases, we use standard object oriented techniques, simply querying their type or class. In others, we use the object category, which is a Revit API element property. Sometimes, a combination of the two is used, or additional parameters are queried.</a:t>
            </a:r>
            <a:endParaRPr lang="en-GB" sz="1700" kern="1200" dirty="0" smtClean="0">
              <a:solidFill>
                <a:schemeClr val="tx1"/>
              </a:solidFill>
              <a:latin typeface="+mn-lt"/>
              <a:ea typeface="+mn-ea"/>
              <a:cs typeface="+mn-cs"/>
            </a:endParaRPr>
          </a:p>
          <a:p>
            <a:r>
              <a:rPr lang="en-US" sz="1700" kern="1200" dirty="0" smtClean="0">
                <a:solidFill>
                  <a:schemeClr val="tx1"/>
                </a:solidFill>
                <a:latin typeface="+mn-lt"/>
                <a:ea typeface="+mn-ea"/>
                <a:cs typeface="+mn-cs"/>
              </a:rPr>
              <a:t>More details on this are discussed in the separate presentation </a:t>
            </a:r>
            <a:r>
              <a:rPr lang="en-US" dirty="0" smtClean="0"/>
              <a:t>DE305-1 </a:t>
            </a:r>
            <a:r>
              <a:rPr lang="en-US" sz="1700" kern="1200" dirty="0" smtClean="0">
                <a:solidFill>
                  <a:schemeClr val="tx1"/>
                </a:solidFill>
                <a:latin typeface="+mn-lt"/>
                <a:ea typeface="+mn-ea"/>
                <a:cs typeface="+mn-cs"/>
              </a:rPr>
              <a:t>A Closer Look at the Database with the Revit API.</a:t>
            </a:r>
            <a:endParaRPr lang="en-GB" sz="1700" kern="1200" dirty="0" smtClean="0">
              <a:solidFill>
                <a:schemeClr val="tx1"/>
              </a:solidFill>
              <a:latin typeface="+mn-lt"/>
              <a:ea typeface="+mn-ea"/>
              <a:cs typeface="+mn-cs"/>
            </a:endParaRPr>
          </a:p>
          <a:p>
            <a:pPr eaLnBrk="1" hangingPunct="1"/>
            <a:endParaRPr lang="en-GB"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355DA035-711B-403A-B342-8127C6EECD1E}" type="slidenum">
              <a:rPr lang="en-US" smtClean="0"/>
              <a:pPr/>
              <a:t>47</a:t>
            </a:fld>
            <a:endParaRPr lang="en-US" smtClean="0"/>
          </a:p>
        </p:txBody>
      </p:sp>
      <p:sp>
        <p:nvSpPr>
          <p:cNvPr id="186371" name="Rectangle 2"/>
          <p:cNvSpPr>
            <a:spLocks noGrp="1" noRot="1" noChangeAspect="1" noChangeArrowheads="1" noTextEdit="1"/>
          </p:cNvSpPr>
          <p:nvPr>
            <p:ph type="sldImg"/>
          </p:nvPr>
        </p:nvSpPr>
        <p:spPr>
          <a:xfrm>
            <a:off x="1692275" y="685800"/>
            <a:ext cx="3567113" cy="2676525"/>
          </a:xfrm>
          <a:ln/>
        </p:spPr>
      </p:sp>
      <p:sp>
        <p:nvSpPr>
          <p:cNvPr id="186372" name="Rectangle 3"/>
          <p:cNvSpPr>
            <a:spLocks noGrp="1" noChangeArrowheads="1"/>
          </p:cNvSpPr>
          <p:nvPr>
            <p:ph type="body" idx="1"/>
          </p:nvPr>
        </p:nvSpPr>
        <p:spPr>
          <a:noFill/>
          <a:ln/>
        </p:spPr>
        <p:txBody>
          <a:bodyPr/>
          <a:lstStyle/>
          <a:p>
            <a:pPr eaLnBrk="1" hangingPunct="1"/>
            <a:r>
              <a:rPr lang="en-US" smtClean="0"/>
              <a:t>This table shows the list of Revit objects with their type (or class) and category.  This was created after going through major objects using RvtMgdDbg tools.  The column on the left is the object name displayed in the UI, the middle is the type or class, and on the right is the category.  If you look at a wall object, for instance, you can see the type is Wall and category Walls.  You can thus identify a wall object through its type alone. Looking at the Door and Window, You notice that their types are both FamilyInstance.  From the type alone, you cannot tell if the family instance is a door or window.  Their category is 'Doors' and 'Windows', and that can be used to identify them. Similarly, you will notice that columns and components such as furniture and desk are also family instance.  Component family instances, which are defined by .rfa files, are all FamilyInstance elements. Objects with a designated type are all system families. Stairs and railings still are simply of type Element.  This means that no dedicated derived type has been defined for them yet, i.e., still shows as element, this type of object is not completely exposed yet in the API. Notice the last line showing an in-place family for a wall. An in-place family instance has the same features as a family one.</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23971172-77FF-43EF-92AE-166CDFCB25C7}" type="slidenum">
              <a:rPr lang="en-US" smtClean="0"/>
              <a:pPr/>
              <a:t>48</a:t>
            </a:fld>
            <a:endParaRPr lang="en-US" smtClean="0"/>
          </a:p>
        </p:txBody>
      </p:sp>
      <p:sp>
        <p:nvSpPr>
          <p:cNvPr id="187395" name="Rectangle 2"/>
          <p:cNvSpPr>
            <a:spLocks noGrp="1" noRot="1" noChangeAspect="1" noChangeArrowheads="1" noTextEdit="1"/>
          </p:cNvSpPr>
          <p:nvPr>
            <p:ph type="sldImg"/>
          </p:nvPr>
        </p:nvSpPr>
        <p:spPr>
          <a:xfrm>
            <a:off x="1692275" y="685800"/>
            <a:ext cx="3567113" cy="2676525"/>
          </a:xfrm>
          <a:ln/>
        </p:spPr>
      </p:sp>
      <p:sp>
        <p:nvSpPr>
          <p:cNvPr id="187396" name="Rectangle 3"/>
          <p:cNvSpPr>
            <a:spLocks noGrp="1" noChangeArrowheads="1"/>
          </p:cNvSpPr>
          <p:nvPr>
            <p:ph type="body" idx="1"/>
          </p:nvPr>
        </p:nvSpPr>
        <p:spPr>
          <a:noFill/>
          <a:ln/>
        </p:spPr>
        <p:txBody>
          <a:bodyPr/>
          <a:lstStyle/>
          <a:p>
            <a:pPr eaLnBrk="1" hangingPunct="1"/>
            <a:r>
              <a:rPr lang="en-US" smtClean="0"/>
              <a:t>The second table shows a similar list with the symbol type and its corresponding category added.  The two columns on the right show the type and category of the symbol or family type used for each model elmeent, represented by a family or dedicated type instance. It shows the correspondence between the instance and symbol elements. The symbol used for a wall is WallType, floor uses FloorType, roof uses RoofType.  For component families such as door, window, column, desk and tree, the symbol type is FamilySymbol.  Again, in these cases you need to rely on the category to tell the different family symbols apart, while there are designed types for system families.</a:t>
            </a:r>
            <a:endParaRPr lang="en-GB"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93B07411-2930-4EB7-980F-C89FC6330D54}" type="slidenum">
              <a:rPr lang="en-US" smtClean="0"/>
              <a:pPr/>
              <a:t>49</a:t>
            </a:fld>
            <a:endParaRPr lang="en-US" smtClean="0"/>
          </a:p>
        </p:txBody>
      </p:sp>
      <p:sp>
        <p:nvSpPr>
          <p:cNvPr id="190467" name="Rectangle 2"/>
          <p:cNvSpPr>
            <a:spLocks noGrp="1" noRot="1" noChangeAspect="1" noChangeArrowheads="1" noTextEdit="1"/>
          </p:cNvSpPr>
          <p:nvPr>
            <p:ph type="sldImg"/>
          </p:nvPr>
        </p:nvSpPr>
        <p:spPr>
          <a:xfrm>
            <a:off x="1144588" y="685800"/>
            <a:ext cx="4568825" cy="3429000"/>
          </a:xfrm>
          <a:ln/>
        </p:spPr>
      </p:sp>
      <p:sp>
        <p:nvSpPr>
          <p:cNvPr id="190468" name="Rectangle 3"/>
          <p:cNvSpPr>
            <a:spLocks noGrp="1" noChangeArrowheads="1"/>
          </p:cNvSpPr>
          <p:nvPr>
            <p:ph type="body" idx="1"/>
          </p:nvPr>
        </p:nvSpPr>
        <p:spPr>
          <a:xfrm>
            <a:off x="913772" y="4343716"/>
            <a:ext cx="5030456" cy="4113855"/>
          </a:xfrm>
          <a:noFill/>
          <a:ln/>
        </p:spPr>
        <p:txBody>
          <a:bodyPr/>
          <a:lstStyle/>
          <a:p>
            <a:r>
              <a:rPr lang="en-GB" sz="1700" kern="1200" dirty="0" smtClean="0">
                <a:solidFill>
                  <a:schemeClr val="tx1"/>
                </a:solidFill>
                <a:latin typeface="+mn-lt"/>
                <a:ea typeface="+mn-ea"/>
                <a:cs typeface="+mn-cs"/>
              </a:rPr>
              <a:t>Lab 2-2 demonstrates how to extract all elements with a 3D geometry, i.e. visible objects like walls, doors, windows, furniture, etc. This lab iterates over the active document elements collection, like before, and picks out relevant ones. This is a common operation in Revit programming. The exact details of the selection criteria obviously depend on your specific needs.</a:t>
            </a:r>
            <a:endParaRPr lang="en-GB" sz="1700" kern="1200" dirty="0">
              <a:solidFill>
                <a:schemeClr val="tx1"/>
              </a:solidFill>
              <a:latin typeface="+mn-lt"/>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5</a:t>
            </a:fld>
            <a:endParaRPr lang="en-US" dirty="0" smtClean="0"/>
          </a:p>
        </p:txBody>
      </p:sp>
      <p:sp>
        <p:nvSpPr>
          <p:cNvPr id="151555" name="Rectangle 2"/>
          <p:cNvSpPr>
            <a:spLocks noGrp="1" noRot="1" noChangeAspect="1" noChangeArrowheads="1" noTextEdit="1"/>
          </p:cNvSpPr>
          <p:nvPr>
            <p:ph type="sldImg"/>
          </p:nvPr>
        </p:nvSpPr>
        <p:spPr>
          <a:xfrm>
            <a:off x="1692275" y="685800"/>
            <a:ext cx="3567113" cy="2676525"/>
          </a:xfrm>
          <a:ln/>
        </p:spPr>
      </p:sp>
      <p:sp>
        <p:nvSpPr>
          <p:cNvPr id="1515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r>
              <a:rPr lang="en-US" smtClean="0"/>
              <a:t>Revit Programming Introduction</a:t>
            </a:r>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5DEFB77D-CAEF-465F-8FB1-6F35085B76AF}" type="slidenum">
              <a:rPr lang="en-US" smtClean="0"/>
              <a:pPr/>
              <a:t>50</a:t>
            </a:fld>
            <a:endParaRPr lang="en-US" smtClean="0"/>
          </a:p>
        </p:txBody>
      </p:sp>
      <p:sp>
        <p:nvSpPr>
          <p:cNvPr id="191491" name="Rectangle 2"/>
          <p:cNvSpPr>
            <a:spLocks noGrp="1" noRot="1" noChangeAspect="1" noChangeArrowheads="1" noTextEdit="1"/>
          </p:cNvSpPr>
          <p:nvPr>
            <p:ph type="sldImg"/>
          </p:nvPr>
        </p:nvSpPr>
        <p:spPr>
          <a:xfrm>
            <a:off x="1144588" y="685800"/>
            <a:ext cx="4568825" cy="3429000"/>
          </a:xfrm>
          <a:ln/>
        </p:spPr>
      </p:sp>
      <p:sp>
        <p:nvSpPr>
          <p:cNvPr id="191492"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51</a:t>
            </a:fld>
            <a:endParaRPr lang="en-US" smtClean="0"/>
          </a:p>
        </p:txBody>
      </p:sp>
      <p:sp>
        <p:nvSpPr>
          <p:cNvPr id="289795" name="Rectangle 2"/>
          <p:cNvSpPr>
            <a:spLocks noGrp="1" noRot="1" noChangeAspect="1" noChangeArrowheads="1" noTextEdit="1"/>
          </p:cNvSpPr>
          <p:nvPr>
            <p:ph type="sldImg"/>
          </p:nvPr>
        </p:nvSpPr>
        <p:spPr>
          <a:xfrm>
            <a:off x="1693863" y="685800"/>
            <a:ext cx="3563937" cy="2676525"/>
          </a:xfrm>
          <a:ln/>
        </p:spPr>
      </p:sp>
      <p:sp>
        <p:nvSpPr>
          <p:cNvPr id="28979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The Revit element filtering provides filtered access to elements. Several different types of filters are available. Filters can be atomic, based on category name, built-in category, family name, symbol name, type, structural classification, or parameter value. When searching for elements based on parameter value, the comparison criterion can be specified as equal, gt, ge, lt, le, ne, etc. The execution speed of the new element filtering is significantly higher than the element iteration in previous versions. All aspects of the functionality are demonstrated by the new SDK sample application ElementsFilter.</a:t>
            </a:r>
            <a:endParaRPr lang="en-US" altLang="zh-CN"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600" smtClean="0"/>
              <a:t>Here is a very simple example of using the new filtering feature, selecting all walls from the Revit database. In 2008, one would have used a loop to pick out the walls from the collection of all document elements.</a:t>
            </a:r>
            <a:r>
              <a:rPr lang="en-GB" sz="1600" baseline="0" smtClean="0"/>
              <a:t> </a:t>
            </a:r>
            <a:r>
              <a:rPr lang="en-GB" sz="1600" smtClean="0"/>
              <a:t>In 2009, using filtering, this method is more concise, no loop is required, and only wall elements are returned.</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600" smtClean="0"/>
              <a:t>Here is the same example in VB syntax.</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Here is a slightly more complex example, which includes filtering for a specific parameter value. Here we are selecting all model group types in the database. In 2008, this involves iterating over all elements, selecting GroupType objects, and then checking a parameter for a specific value.</a:t>
            </a:r>
            <a:r>
              <a:rPr lang="en-GB" sz="1700" kern="1200" baseline="0" smtClean="0">
                <a:solidFill>
                  <a:schemeClr val="tx1"/>
                </a:solidFill>
                <a:latin typeface="+mn-lt"/>
                <a:ea typeface="+mn-ea"/>
                <a:cs typeface="+mn-cs"/>
              </a:rPr>
              <a:t> </a:t>
            </a:r>
            <a:r>
              <a:rPr lang="en-GB" sz="1700" kern="1200" smtClean="0">
                <a:solidFill>
                  <a:schemeClr val="tx1"/>
                </a:solidFill>
                <a:latin typeface="+mn-lt"/>
                <a:ea typeface="+mn-ea"/>
                <a:cs typeface="+mn-cs"/>
              </a:rPr>
              <a:t>In 2009, this can all be achieved more concisely and efficiently using filtering, by combining a type and a parameter filter with a Boolean and filter.</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D3D03910-5D0A-4789-80E4-5194C359CF61}" type="slidenum">
              <a:rPr lang="en-US" smtClean="0"/>
              <a:pPr/>
              <a:t>55</a:t>
            </a:fld>
            <a:endParaRPr lang="en-US" smtClean="0"/>
          </a:p>
        </p:txBody>
      </p:sp>
      <p:sp>
        <p:nvSpPr>
          <p:cNvPr id="192515" name="Rectangle 2"/>
          <p:cNvSpPr>
            <a:spLocks noGrp="1" noRot="1" noChangeAspect="1" noChangeArrowheads="1" noTextEdit="1"/>
          </p:cNvSpPr>
          <p:nvPr>
            <p:ph type="sldImg"/>
          </p:nvPr>
        </p:nvSpPr>
        <p:spPr>
          <a:xfrm>
            <a:off x="1144588" y="685800"/>
            <a:ext cx="4568825" cy="3429000"/>
          </a:xfrm>
          <a:ln/>
        </p:spPr>
      </p:sp>
      <p:sp>
        <p:nvSpPr>
          <p:cNvPr id="192516"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Lab 2-3 extracts walls by checking for each element for its class, and doors by checking its category. This is s</a:t>
            </a:r>
            <a:r>
              <a:rPr lang="fr-FR" sz="1700" kern="1200" smtClean="0">
                <a:solidFill>
                  <a:schemeClr val="tx1"/>
                </a:solidFill>
                <a:latin typeface="+mn-lt"/>
                <a:ea typeface="+mn-ea"/>
                <a:cs typeface="+mn-cs"/>
              </a:rPr>
              <a:t>imilar to Lab 2-2, but now we check for a an even more specific type or a built-in category.</a:t>
            </a:r>
            <a:endParaRPr lang="en-GB" sz="1700" kern="1200">
              <a:solidFill>
                <a:schemeClr val="tx1"/>
              </a:solidFill>
              <a:latin typeface="+mn-lt"/>
              <a:ea typeface="+mn-ea"/>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4B1214B6-7531-4BFF-960B-F2F46AEDDB07}" type="slidenum">
              <a:rPr lang="en-US" smtClean="0"/>
              <a:pPr/>
              <a:t>56</a:t>
            </a:fld>
            <a:endParaRPr lang="en-US" smtClean="0"/>
          </a:p>
        </p:txBody>
      </p:sp>
      <p:sp>
        <p:nvSpPr>
          <p:cNvPr id="193539" name="Rectangle 2"/>
          <p:cNvSpPr>
            <a:spLocks noGrp="1" noRot="1" noChangeAspect="1" noChangeArrowheads="1" noTextEdit="1"/>
          </p:cNvSpPr>
          <p:nvPr>
            <p:ph type="sldImg"/>
          </p:nvPr>
        </p:nvSpPr>
        <p:spPr>
          <a:xfrm>
            <a:off x="1144588" y="685800"/>
            <a:ext cx="4568825" cy="3429000"/>
          </a:xfrm>
          <a:ln/>
        </p:spPr>
      </p:sp>
      <p:sp>
        <p:nvSpPr>
          <p:cNvPr id="193540" name="Rectangle 3"/>
          <p:cNvSpPr>
            <a:spLocks noGrp="1" noChangeArrowheads="1"/>
          </p:cNvSpPr>
          <p:nvPr>
            <p:ph type="body" idx="1"/>
          </p:nvPr>
        </p:nvSpPr>
        <p:spPr>
          <a:xfrm>
            <a:off x="913772" y="4343716"/>
            <a:ext cx="5030456" cy="4113855"/>
          </a:xfrm>
          <a:noFill/>
          <a:ln/>
        </p:spPr>
        <p:txBody>
          <a:bodyPr/>
          <a:lstStyle/>
          <a:p>
            <a:pPr eaLnBrk="1" hangingPunct="1"/>
            <a:endParaRPr lang="fr-FR"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34F2AD5E-2279-49DB-99E7-E657B484697A}" type="slidenum">
              <a:rPr lang="en-US" smtClean="0"/>
              <a:pPr/>
              <a:t>57</a:t>
            </a:fld>
            <a:endParaRPr lang="en-US" smtClean="0"/>
          </a:p>
        </p:txBody>
      </p:sp>
      <p:sp>
        <p:nvSpPr>
          <p:cNvPr id="194563" name="Rectangle 2"/>
          <p:cNvSpPr>
            <a:spLocks noGrp="1" noRot="1" noChangeAspect="1" noChangeArrowheads="1" noTextEdit="1"/>
          </p:cNvSpPr>
          <p:nvPr>
            <p:ph type="sldImg"/>
          </p:nvPr>
        </p:nvSpPr>
        <p:spPr>
          <a:xfrm>
            <a:off x="1144588" y="685800"/>
            <a:ext cx="4568825" cy="3429000"/>
          </a:xfrm>
          <a:ln/>
        </p:spPr>
      </p:sp>
      <p:sp>
        <p:nvSpPr>
          <p:cNvPr id="194564" name="Rectangle 3"/>
          <p:cNvSpPr>
            <a:spLocks noGrp="1" noChangeArrowheads="1"/>
          </p:cNvSpPr>
          <p:nvPr>
            <p:ph type="body" idx="1"/>
          </p:nvPr>
        </p:nvSpPr>
        <p:spPr>
          <a:xfrm>
            <a:off x="913772" y="4343716"/>
            <a:ext cx="5030456" cy="4113855"/>
          </a:xfrm>
          <a:noFill/>
          <a:ln/>
        </p:spPr>
        <p:txBody>
          <a:bodyPr/>
          <a:lstStyle/>
          <a:p>
            <a:pPr eaLnBrk="1" hangingPunct="1"/>
            <a:endParaRPr lang="fr-FR"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07911166-94F7-4C2C-86AE-802C3D524BDB}" type="slidenum">
              <a:rPr lang="en-US" smtClean="0"/>
              <a:pPr/>
              <a:t>58</a:t>
            </a:fld>
            <a:endParaRPr lang="en-US" smtClean="0"/>
          </a:p>
        </p:txBody>
      </p:sp>
      <p:sp>
        <p:nvSpPr>
          <p:cNvPr id="195587" name="Rectangle 2"/>
          <p:cNvSpPr>
            <a:spLocks noGrp="1" noRot="1" noChangeAspect="1" noChangeArrowheads="1" noTextEdit="1"/>
          </p:cNvSpPr>
          <p:nvPr>
            <p:ph type="sldImg"/>
          </p:nvPr>
        </p:nvSpPr>
        <p:spPr>
          <a:xfrm>
            <a:off x="1144588" y="685800"/>
            <a:ext cx="4568825" cy="3429000"/>
          </a:xfrm>
          <a:ln/>
        </p:spPr>
      </p:sp>
      <p:sp>
        <p:nvSpPr>
          <p:cNvPr id="195588"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AC9419B6-4589-432A-9807-692CAF008A49}" type="slidenum">
              <a:rPr lang="en-US" smtClean="0"/>
              <a:pPr/>
              <a:t>59</a:t>
            </a:fld>
            <a:endParaRPr lang="en-US" smtClean="0"/>
          </a:p>
        </p:txBody>
      </p:sp>
      <p:sp>
        <p:nvSpPr>
          <p:cNvPr id="196611" name="Rectangle 2"/>
          <p:cNvSpPr>
            <a:spLocks noGrp="1" noRot="1" noChangeAspect="1" noChangeArrowheads="1" noTextEdit="1"/>
          </p:cNvSpPr>
          <p:nvPr>
            <p:ph type="sldImg"/>
          </p:nvPr>
        </p:nvSpPr>
        <p:spPr>
          <a:xfrm>
            <a:off x="1144588" y="685800"/>
            <a:ext cx="4568825" cy="3429000"/>
          </a:xfrm>
          <a:ln/>
        </p:spPr>
      </p:sp>
      <p:sp>
        <p:nvSpPr>
          <p:cNvPr id="196612" name="Rectangle 3"/>
          <p:cNvSpPr>
            <a:spLocks noGrp="1" noChangeArrowheads="1"/>
          </p:cNvSpPr>
          <p:nvPr>
            <p:ph type="body" idx="1"/>
          </p:nvPr>
        </p:nvSpPr>
        <p:spPr>
          <a:xfrm>
            <a:off x="913772" y="4343716"/>
            <a:ext cx="5030456" cy="4113855"/>
          </a:xfrm>
          <a:noFill/>
          <a:ln/>
        </p:spPr>
        <p:txBody>
          <a:bodyPr/>
          <a:lstStyle/>
          <a:p>
            <a:pPr eaLnBrk="1" hangingPunct="1"/>
            <a:r>
              <a:rPr lang="en-GB" smtClean="0"/>
              <a:t>To run Lab 2-4, select a wall. It must be constrained to a level at the top: Element Properties... &gt; Constraints &gt; Top Constraint, otherwise an error message is displayed. Load the column family named "M_Wood Timber Column" and the type named "191 x 292mm" prior to running the command, or else highlight the error message displayed, or modify the names to refer to some family type that is loaded. The selected wall is used to define three columns at its end and mid points, then the wall is moved out of the way to clearly display the columns.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3E2C8106-3170-4758-AB97-6215B243D670}" type="slidenum">
              <a:rPr lang="en-US" smtClean="0"/>
              <a:pPr/>
              <a:t>6</a:t>
            </a:fld>
            <a:endParaRPr lang="en-US" dirty="0" smtClean="0"/>
          </a:p>
        </p:txBody>
      </p:sp>
      <p:sp>
        <p:nvSpPr>
          <p:cNvPr id="155651" name="Rectangle 2"/>
          <p:cNvSpPr>
            <a:spLocks noGrp="1" noRot="1" noChangeAspect="1" noChangeArrowheads="1" noTextEdit="1"/>
          </p:cNvSpPr>
          <p:nvPr>
            <p:ph type="sldImg"/>
          </p:nvPr>
        </p:nvSpPr>
        <p:spPr>
          <a:xfrm>
            <a:off x="1692275" y="685800"/>
            <a:ext cx="3567113" cy="2676525"/>
          </a:xfrm>
          <a:ln/>
        </p:spPr>
      </p:sp>
      <p:sp>
        <p:nvSpPr>
          <p:cNvPr id="155652" name="Rectangle 3"/>
          <p:cNvSpPr>
            <a:spLocks noGrp="1" noChangeArrowheads="1"/>
          </p:cNvSpPr>
          <p:nvPr>
            <p:ph type="body" idx="1"/>
          </p:nvPr>
        </p:nvSpPr>
        <p:spPr>
          <a:noFill/>
          <a:ln/>
        </p:spPr>
        <p:txBody>
          <a:bodyPr/>
          <a:lstStyle/>
          <a:p>
            <a:pPr eaLnBrk="1" hangingPunct="1"/>
            <a:r>
              <a:rPr lang="en-US" dirty="0" smtClean="0"/>
              <a:t>What are the initial steps in creating a Revit application? The first thing is to understand is what material is provided by the SDK, the API architecture, and where to obtain more information. Then we explore how to set up the development environment and create a first "Hello world" type application. After that, we will look into the Revit database structure and its data and elements. The samples provide a valuable knowledgebase on how to solve Revit programming </a:t>
            </a:r>
            <a:r>
              <a:rPr lang="en-US" smtClean="0"/>
              <a:t>tasks. Then we go through the basics, which are unchanged from the previous release. After the break, we dive into the host of new topics.</a:t>
            </a:r>
            <a:endParaRPr lang="en-GB"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C2DAF546-A5A9-4DEB-A062-5169308867D7}" type="slidenum">
              <a:rPr lang="en-US" smtClean="0"/>
              <a:pPr/>
              <a:t>60</a:t>
            </a:fld>
            <a:endParaRPr lang="en-US" smtClean="0"/>
          </a:p>
        </p:txBody>
      </p:sp>
      <p:sp>
        <p:nvSpPr>
          <p:cNvPr id="197635" name="Rectangle 2"/>
          <p:cNvSpPr>
            <a:spLocks noGrp="1" noRot="1" noChangeAspect="1" noChangeArrowheads="1" noTextEdit="1"/>
          </p:cNvSpPr>
          <p:nvPr>
            <p:ph type="sldImg"/>
          </p:nvPr>
        </p:nvSpPr>
        <p:spPr>
          <a:xfrm>
            <a:off x="1144588" y="685800"/>
            <a:ext cx="4568825" cy="3429000"/>
          </a:xfrm>
          <a:ln/>
        </p:spPr>
      </p:sp>
      <p:sp>
        <p:nvSpPr>
          <p:cNvPr id="197636"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79D2414F-8746-4EA9-AA09-568636FB6507}" type="slidenum">
              <a:rPr lang="en-US" smtClean="0"/>
              <a:pPr/>
              <a:t>61</a:t>
            </a:fld>
            <a:endParaRPr lang="en-US" smtClean="0"/>
          </a:p>
        </p:txBody>
      </p:sp>
      <p:sp>
        <p:nvSpPr>
          <p:cNvPr id="198659" name="Rectangle 2"/>
          <p:cNvSpPr>
            <a:spLocks noGrp="1" noRot="1" noChangeAspect="1" noChangeArrowheads="1" noTextEdit="1"/>
          </p:cNvSpPr>
          <p:nvPr>
            <p:ph type="sldImg"/>
          </p:nvPr>
        </p:nvSpPr>
        <p:spPr>
          <a:xfrm>
            <a:off x="1144588" y="685800"/>
            <a:ext cx="4568825" cy="3429000"/>
          </a:xfrm>
          <a:ln/>
        </p:spPr>
      </p:sp>
      <p:sp>
        <p:nvSpPr>
          <p:cNvPr id="198660"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DE0DA3C9-AAD6-4F06-BB14-FE94EE0A079F}" type="slidenum">
              <a:rPr lang="en-US" smtClean="0"/>
              <a:pPr/>
              <a:t>62</a:t>
            </a:fld>
            <a:endParaRPr lang="en-US" smtClean="0"/>
          </a:p>
        </p:txBody>
      </p:sp>
      <p:sp>
        <p:nvSpPr>
          <p:cNvPr id="199683" name="Rectangle 2"/>
          <p:cNvSpPr>
            <a:spLocks noGrp="1" noRot="1" noChangeAspect="1" noChangeArrowheads="1" noTextEdit="1"/>
          </p:cNvSpPr>
          <p:nvPr>
            <p:ph type="sldImg"/>
          </p:nvPr>
        </p:nvSpPr>
        <p:spPr>
          <a:xfrm>
            <a:off x="1144588" y="685800"/>
            <a:ext cx="4568825" cy="3429000"/>
          </a:xfrm>
          <a:ln/>
        </p:spPr>
      </p:sp>
      <p:sp>
        <p:nvSpPr>
          <p:cNvPr id="199684"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D437BA10-65EE-4FA7-A19E-6ABC3916EAEA}" type="slidenum">
              <a:rPr lang="en-US" smtClean="0"/>
              <a:pPr/>
              <a:t>63</a:t>
            </a:fld>
            <a:endParaRPr lang="en-US" smtClean="0"/>
          </a:p>
        </p:txBody>
      </p:sp>
      <p:sp>
        <p:nvSpPr>
          <p:cNvPr id="200707" name="Rectangle 2"/>
          <p:cNvSpPr>
            <a:spLocks noGrp="1" noRot="1" noChangeAspect="1" noChangeArrowheads="1" noTextEdit="1"/>
          </p:cNvSpPr>
          <p:nvPr>
            <p:ph type="sldImg"/>
          </p:nvPr>
        </p:nvSpPr>
        <p:spPr>
          <a:xfrm>
            <a:off x="1144588" y="685800"/>
            <a:ext cx="4568825" cy="3429000"/>
          </a:xfrm>
          <a:ln/>
        </p:spPr>
      </p:sp>
      <p:sp>
        <p:nvSpPr>
          <p:cNvPr id="200708" name="Rectangle 3"/>
          <p:cNvSpPr>
            <a:spLocks noGrp="1" noChangeArrowheads="1"/>
          </p:cNvSpPr>
          <p:nvPr>
            <p:ph type="body" idx="1"/>
          </p:nvPr>
        </p:nvSpPr>
        <p:spPr>
          <a:xfrm>
            <a:off x="913772" y="4343716"/>
            <a:ext cx="5030456" cy="4113855"/>
          </a:xfrm>
          <a:noFill/>
          <a:ln/>
        </p:spPr>
        <p:txBody>
          <a:bodyPr/>
          <a:lstStyle/>
          <a:p>
            <a:pPr eaLnBrk="1" hangingPunct="1"/>
            <a:r>
              <a:rPr lang="en-GB" smtClean="0"/>
              <a:t>The GetFamilySymbol() helper method iterates over all elements and searches for the named family. Within that family’s symbols, it searches for the named type and returns that element instance.</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EDEBB7ED-2EDE-415B-B250-AFABF7D88A83}" type="slidenum">
              <a:rPr lang="en-US" smtClean="0"/>
              <a:pPr/>
              <a:t>64</a:t>
            </a:fld>
            <a:endParaRPr lang="en-US" smtClean="0"/>
          </a:p>
        </p:txBody>
      </p:sp>
      <p:sp>
        <p:nvSpPr>
          <p:cNvPr id="201731" name="Rectangle 2"/>
          <p:cNvSpPr>
            <a:spLocks noGrp="1" noRot="1" noChangeAspect="1" noChangeArrowheads="1" noTextEdit="1"/>
          </p:cNvSpPr>
          <p:nvPr>
            <p:ph type="sldImg"/>
          </p:nvPr>
        </p:nvSpPr>
        <p:spPr>
          <a:xfrm>
            <a:off x="1144588" y="685800"/>
            <a:ext cx="4568825" cy="3429000"/>
          </a:xfrm>
          <a:ln/>
        </p:spPr>
      </p:sp>
      <p:sp>
        <p:nvSpPr>
          <p:cNvPr id="201732"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AC9419B6-4589-432A-9807-692CAF008A49}" type="slidenum">
              <a:rPr lang="en-US" smtClean="0"/>
              <a:pPr/>
              <a:t>65</a:t>
            </a:fld>
            <a:endParaRPr lang="en-US" smtClean="0"/>
          </a:p>
        </p:txBody>
      </p:sp>
      <p:sp>
        <p:nvSpPr>
          <p:cNvPr id="196611" name="Rectangle 2"/>
          <p:cNvSpPr>
            <a:spLocks noGrp="1" noRot="1" noChangeAspect="1" noChangeArrowheads="1" noTextEdit="1"/>
          </p:cNvSpPr>
          <p:nvPr>
            <p:ph type="sldImg"/>
          </p:nvPr>
        </p:nvSpPr>
        <p:spPr>
          <a:xfrm>
            <a:off x="1144588" y="685800"/>
            <a:ext cx="4568825" cy="3429000"/>
          </a:xfrm>
          <a:ln/>
        </p:spPr>
      </p:sp>
      <p:sp>
        <p:nvSpPr>
          <p:cNvPr id="196612"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2B8CB713-CB2B-4F24-897E-CAA2EF6A57D4}" type="slidenum">
              <a:rPr lang="en-US" smtClean="0"/>
              <a:pPr/>
              <a:t>66</a:t>
            </a:fld>
            <a:endParaRPr lang="en-US" smtClean="0"/>
          </a:p>
        </p:txBody>
      </p:sp>
      <p:sp>
        <p:nvSpPr>
          <p:cNvPr id="202755" name="Rectangle 2"/>
          <p:cNvSpPr>
            <a:spLocks noGrp="1" noRot="1" noChangeAspect="1" noChangeArrowheads="1" noTextEdit="1"/>
          </p:cNvSpPr>
          <p:nvPr>
            <p:ph type="sldImg"/>
          </p:nvPr>
        </p:nvSpPr>
        <p:spPr>
          <a:xfrm>
            <a:off x="1692275" y="685800"/>
            <a:ext cx="3567113" cy="2676525"/>
          </a:xfrm>
          <a:ln/>
        </p:spPr>
      </p:sp>
      <p:sp>
        <p:nvSpPr>
          <p:cNvPr id="20275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As we saw above, many visible objects in the Revit BIM are instances of symbols or types. These types are grouped into families. Each family defines a number of symbols or types. When an element is inserted into the model, the user specifies which family it belongs to, and which specific type it has, so the inserted object is an instance of this family and type. </a:t>
            </a:r>
            <a:r>
              <a:rPr lang="en-GB" sz="1700" kern="1200" smtClean="0">
                <a:solidFill>
                  <a:schemeClr val="tx1"/>
                </a:solidFill>
                <a:latin typeface="+mn-lt"/>
                <a:ea typeface="+mn-ea"/>
                <a:cs typeface="+mn-cs"/>
              </a:rPr>
              <a:t>If it is a component family, its class is FamilyInstance</a:t>
            </a:r>
            <a:r>
              <a:rPr lang="en-US" sz="1700" kern="1200" smtClean="0">
                <a:solidFill>
                  <a:schemeClr val="tx1"/>
                </a:solidFill>
                <a:latin typeface="+mn-lt"/>
                <a:ea typeface="+mn-ea"/>
                <a:cs typeface="+mn-cs"/>
              </a:rPr>
              <a:t>. In this section, we discuss the management of families and types.</a:t>
            </a:r>
            <a:endParaRPr lang="en-GB" sz="1700" kern="1200" smtClean="0">
              <a:solidFill>
                <a:schemeClr val="tx1"/>
              </a:solidFill>
              <a:latin typeface="+mn-lt"/>
              <a:ea typeface="+mn-ea"/>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B58CE174-7773-492B-8BB9-0AA0E4D57E4D}" type="slidenum">
              <a:rPr lang="en-US" smtClean="0"/>
              <a:pPr/>
              <a:t>67</a:t>
            </a:fld>
            <a:endParaRPr lang="en-US" smtClean="0"/>
          </a:p>
        </p:txBody>
      </p:sp>
      <p:sp>
        <p:nvSpPr>
          <p:cNvPr id="203779" name="Rectangle 2"/>
          <p:cNvSpPr>
            <a:spLocks noGrp="1" noRot="1" noChangeAspect="1" noChangeArrowheads="1" noTextEdit="1"/>
          </p:cNvSpPr>
          <p:nvPr>
            <p:ph type="sldImg"/>
          </p:nvPr>
        </p:nvSpPr>
        <p:spPr>
          <a:xfrm>
            <a:off x="1144588" y="685800"/>
            <a:ext cx="4568825" cy="3429000"/>
          </a:xfrm>
          <a:ln/>
        </p:spPr>
      </p:sp>
      <p:sp>
        <p:nvSpPr>
          <p:cNvPr id="203780" name="Rectangle 3"/>
          <p:cNvSpPr>
            <a:spLocks noGrp="1" noChangeArrowheads="1"/>
          </p:cNvSpPr>
          <p:nvPr>
            <p:ph type="body" idx="1"/>
          </p:nvPr>
        </p:nvSpPr>
        <p:spPr>
          <a:xfrm>
            <a:off x="913772" y="4343716"/>
            <a:ext cx="5030456" cy="4113855"/>
          </a:xfrm>
          <a:noFill/>
          <a:ln/>
        </p:spPr>
        <p:txBody>
          <a:bodyPr/>
          <a:lstStyle/>
          <a:p>
            <a:pPr eaLnBrk="1" hangingPunct="1"/>
            <a:r>
              <a:rPr lang="fr-FR" smtClean="0"/>
              <a:t>In order to insert the column in the last example, we already had the need to determine a suitable family type for it. If the family or that specific type was not available, we had to prompt the user to load it manually. This procedure can be automated. In this section, we explore the handling of families and types in more detail. </a:t>
            </a:r>
            <a:r>
              <a:rPr lang="en-US" sz="1700" kern="1200" smtClean="0">
                <a:solidFill>
                  <a:schemeClr val="tx1"/>
                </a:solidFill>
                <a:latin typeface="+mn-lt"/>
                <a:ea typeface="+mn-ea"/>
                <a:cs typeface="+mn-cs"/>
              </a:rPr>
              <a:t>There are two types of families: standard ones, which are stored in external Revit family files with the extension *.rfa, and built-in system families.</a:t>
            </a:r>
            <a:endParaRPr lang="en-GB" sz="1700" kern="1200" smtClean="0">
              <a:solidFill>
                <a:schemeClr val="tx1"/>
              </a:solidFill>
              <a:latin typeface="+mn-lt"/>
              <a:ea typeface="+mn-ea"/>
              <a:cs typeface="+mn-c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7AAB0D28-9E79-446F-8A97-CF47C6E50404}" type="slidenum">
              <a:rPr lang="en-US" smtClean="0"/>
              <a:pPr/>
              <a:t>68</a:t>
            </a:fld>
            <a:endParaRPr lang="en-US" smtClean="0"/>
          </a:p>
        </p:txBody>
      </p:sp>
      <p:sp>
        <p:nvSpPr>
          <p:cNvPr id="204803" name="Rectangle 2"/>
          <p:cNvSpPr>
            <a:spLocks noGrp="1" noRot="1" noChangeAspect="1" noChangeArrowheads="1" noTextEdit="1"/>
          </p:cNvSpPr>
          <p:nvPr>
            <p:ph type="sldImg"/>
          </p:nvPr>
        </p:nvSpPr>
        <p:spPr>
          <a:xfrm>
            <a:off x="1144588" y="685800"/>
            <a:ext cx="4568825" cy="3429000"/>
          </a:xfrm>
          <a:ln/>
        </p:spPr>
      </p:sp>
      <p:sp>
        <p:nvSpPr>
          <p:cNvPr id="204804"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E85AAC55-C2D9-4B7E-A969-C9F23209D88B}" type="slidenum">
              <a:rPr lang="en-US" smtClean="0"/>
              <a:pPr/>
              <a:t>69</a:t>
            </a:fld>
            <a:endParaRPr lang="en-US" smtClean="0"/>
          </a:p>
        </p:txBody>
      </p:sp>
      <p:sp>
        <p:nvSpPr>
          <p:cNvPr id="205827" name="Rectangle 2"/>
          <p:cNvSpPr>
            <a:spLocks noGrp="1" noRot="1" noChangeAspect="1" noChangeArrowheads="1" noTextEdit="1"/>
          </p:cNvSpPr>
          <p:nvPr>
            <p:ph type="sldImg"/>
          </p:nvPr>
        </p:nvSpPr>
        <p:spPr>
          <a:xfrm>
            <a:off x="1144588" y="685800"/>
            <a:ext cx="4568825" cy="3429000"/>
          </a:xfrm>
          <a:ln/>
        </p:spPr>
      </p:sp>
      <p:sp>
        <p:nvSpPr>
          <p:cNvPr id="205828" name="Rectangle 3"/>
          <p:cNvSpPr>
            <a:spLocks noGrp="1" noChangeArrowheads="1"/>
          </p:cNvSpPr>
          <p:nvPr>
            <p:ph type="body" idx="1"/>
          </p:nvPr>
        </p:nvSpPr>
        <p:spPr>
          <a:xfrm>
            <a:off x="913772" y="4343716"/>
            <a:ext cx="5030456" cy="4113855"/>
          </a:xfrm>
          <a:noFill/>
          <a:ln/>
        </p:spPr>
        <p:txBody>
          <a:bodyPr/>
          <a:lstStyle/>
          <a:p>
            <a:pPr defTabSz="905713" fontAlgn="base">
              <a:spcBef>
                <a:spcPct val="30000"/>
              </a:spcBef>
              <a:spcAft>
                <a:spcPct val="0"/>
              </a:spcAft>
              <a:defRPr/>
            </a:pPr>
            <a:r>
              <a:rPr lang="en-GB" smtClean="0"/>
              <a:t>We iterate over the document elements in two loops. In the first, we simple determine all the families. The Category property is NOT implemented for the Family class. Therefore, in the second loop, we retrieve and list all the symbols of each family, and retrieve the family category from the first of its symbols.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DF6E190-E7EC-4F16-93BF-BE8D2631FEB1}" type="slidenum">
              <a:rPr lang="en-US" smtClean="0"/>
              <a:pPr/>
              <a:t>7</a:t>
            </a:fld>
            <a:endParaRPr lang="en-US" dirty="0" smtClean="0"/>
          </a:p>
        </p:txBody>
      </p:sp>
      <p:sp>
        <p:nvSpPr>
          <p:cNvPr id="158723" name="Rectangle 2"/>
          <p:cNvSpPr>
            <a:spLocks noGrp="1" noRot="1" noChangeAspect="1" noChangeArrowheads="1" noTextEdit="1"/>
          </p:cNvSpPr>
          <p:nvPr>
            <p:ph type="sldImg"/>
          </p:nvPr>
        </p:nvSpPr>
        <p:spPr>
          <a:xfrm>
            <a:off x="1692275" y="685800"/>
            <a:ext cx="3567113" cy="2676525"/>
          </a:xfrm>
          <a:ln/>
        </p:spPr>
      </p:sp>
      <p:sp>
        <p:nvSpPr>
          <p:cNvPr id="158724"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66BF9659-11B9-4687-8C31-7887F14672D2}" type="slidenum">
              <a:rPr lang="en-US" smtClean="0"/>
              <a:pPr/>
              <a:t>70</a:t>
            </a:fld>
            <a:endParaRPr lang="en-US" smtClean="0"/>
          </a:p>
        </p:txBody>
      </p:sp>
      <p:sp>
        <p:nvSpPr>
          <p:cNvPr id="206851" name="Rectangle 2"/>
          <p:cNvSpPr>
            <a:spLocks noGrp="1" noRot="1" noChangeAspect="1" noChangeArrowheads="1" noTextEdit="1"/>
          </p:cNvSpPr>
          <p:nvPr>
            <p:ph type="sldImg"/>
          </p:nvPr>
        </p:nvSpPr>
        <p:spPr>
          <a:xfrm>
            <a:off x="1144588" y="685800"/>
            <a:ext cx="4568825" cy="3429000"/>
          </a:xfrm>
          <a:ln/>
        </p:spPr>
      </p:sp>
      <p:sp>
        <p:nvSpPr>
          <p:cNvPr id="206852" name="Rectangle 3"/>
          <p:cNvSpPr>
            <a:spLocks noGrp="1" noChangeArrowheads="1"/>
          </p:cNvSpPr>
          <p:nvPr>
            <p:ph type="body" idx="1"/>
          </p:nvPr>
        </p:nvSpPr>
        <p:spPr>
          <a:xfrm>
            <a:off x="913772" y="4343716"/>
            <a:ext cx="5030456" cy="4113855"/>
          </a:xfrm>
          <a:noFill/>
          <a:ln/>
        </p:spPr>
        <p:txBody>
          <a:bodyPr/>
          <a:lstStyle/>
          <a:p>
            <a:pPr eaLnBrk="1" hangingPunct="1"/>
            <a:r>
              <a:rPr lang="en-GB" smtClean="0"/>
              <a:t>Here, in the second loop, we retrieve and list all the symbols of each family, and retrieve the family category from the first of its symbols. We can cancel out of this loop once we have seen enough.</a:t>
            </a:r>
          </a:p>
          <a:p>
            <a:pPr eaLnBrk="1" hangingPunct="1"/>
            <a:endParaRPr lang="en-GB"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9C9D0BBB-F971-4FEA-9EB4-13F3AE543011}" type="slidenum">
              <a:rPr lang="en-US" smtClean="0"/>
              <a:pPr/>
              <a:t>71</a:t>
            </a:fld>
            <a:endParaRPr lang="en-US" smtClean="0"/>
          </a:p>
        </p:txBody>
      </p:sp>
      <p:sp>
        <p:nvSpPr>
          <p:cNvPr id="207875" name="Rectangle 2"/>
          <p:cNvSpPr>
            <a:spLocks noGrp="1" noRot="1" noChangeAspect="1" noChangeArrowheads="1" noTextEdit="1"/>
          </p:cNvSpPr>
          <p:nvPr>
            <p:ph type="sldImg"/>
          </p:nvPr>
        </p:nvSpPr>
        <p:spPr>
          <a:xfrm>
            <a:off x="1144588" y="685800"/>
            <a:ext cx="4568825" cy="3429000"/>
          </a:xfrm>
          <a:ln/>
        </p:spPr>
      </p:sp>
      <p:sp>
        <p:nvSpPr>
          <p:cNvPr id="207876"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This is demonstrated in Lab 3-2. This lab loads an entire family and a single symbol from another family, determined by the global variables gsWholeFamilyFileToLoad1, gsWholeFamilyFileToLoad2, gsFamilyFileToLoadSingleSymbol, gsSymbolName.</a:t>
            </a:r>
            <a:endParaRPr lang="en-GB" sz="1700" kern="1200">
              <a:solidFill>
                <a:schemeClr val="tx1"/>
              </a:solidFill>
              <a:latin typeface="+mn-lt"/>
              <a:ea typeface="+mn-ea"/>
              <a:cs typeface="+mn-cs"/>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FA8452E7-C48C-4B69-87E3-908C99559024}" type="slidenum">
              <a:rPr lang="en-US" smtClean="0"/>
              <a:pPr/>
              <a:t>72</a:t>
            </a:fld>
            <a:endParaRPr lang="en-US" smtClean="0"/>
          </a:p>
        </p:txBody>
      </p:sp>
      <p:sp>
        <p:nvSpPr>
          <p:cNvPr id="208899" name="Rectangle 2"/>
          <p:cNvSpPr>
            <a:spLocks noGrp="1" noRot="1" noChangeAspect="1" noChangeArrowheads="1" noTextEdit="1"/>
          </p:cNvSpPr>
          <p:nvPr>
            <p:ph type="sldImg"/>
          </p:nvPr>
        </p:nvSpPr>
        <p:spPr>
          <a:xfrm>
            <a:off x="1144588" y="685800"/>
            <a:ext cx="4568825" cy="3429000"/>
          </a:xfrm>
          <a:ln/>
        </p:spPr>
      </p:sp>
      <p:sp>
        <p:nvSpPr>
          <p:cNvPr id="208900"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Lab 3-3 shows how to determine the Family and Type of an element, and how to list all the symbols applicable to a specific category, such as Windows.</a:t>
            </a:r>
            <a:endParaRPr lang="en-GB" sz="1700" kern="1200" smtClean="0">
              <a:solidFill>
                <a:schemeClr val="tx1"/>
              </a:solidFill>
              <a:latin typeface="+mn-lt"/>
              <a:ea typeface="+mn-ea"/>
              <a:cs typeface="+mn-cs"/>
            </a:endParaRPr>
          </a:p>
          <a:p>
            <a:pPr eaLnBrk="1" hangingPunct="1"/>
            <a:r>
              <a:rPr lang="en-GB" smtClean="0"/>
              <a:t>Before running this command, create a wall with a window in it and select the window. First of all, all the loaded window types are determined, i.e. all the symbols defined by the window family. This is done by iterating over all elements and determining all FamilySymbol instances whose category equals the windows one. Secondly, the selected window's family symbol and from that the family itself is queried and displayed.</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9D0252F0-E7AE-4E8D-B9D4-47C21A146AFE}" type="slidenum">
              <a:rPr lang="en-US" smtClean="0"/>
              <a:pPr/>
              <a:t>73</a:t>
            </a:fld>
            <a:endParaRPr lang="en-US" smtClean="0"/>
          </a:p>
        </p:txBody>
      </p:sp>
      <p:sp>
        <p:nvSpPr>
          <p:cNvPr id="209923" name="Rectangle 2"/>
          <p:cNvSpPr>
            <a:spLocks noGrp="1" noRot="1" noChangeAspect="1" noChangeArrowheads="1" noTextEdit="1"/>
          </p:cNvSpPr>
          <p:nvPr>
            <p:ph type="sldImg"/>
          </p:nvPr>
        </p:nvSpPr>
        <p:spPr>
          <a:xfrm>
            <a:off x="1144588" y="685800"/>
            <a:ext cx="4568825" cy="3429000"/>
          </a:xfrm>
          <a:ln/>
        </p:spPr>
      </p:sp>
      <p:sp>
        <p:nvSpPr>
          <p:cNvPr id="209924"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Here is an example of determining all the loaded window types, i.e. all the symbols defined by the window family. This is done by iterating over all elements and determining all FamilySymbol instances whose category equals the windows one.</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Note that the category can be checked and compared in several different ways. In general, the best way is to make use of the language independent BuiltInCategory enumeration and avoid using the language dependent Name property for comparison, since the category objects themselves can be compared directly.</a:t>
            </a:r>
            <a:endParaRPr lang="en-GB"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32A9B445-A9E2-4806-B62C-3B77BEC9A496}" type="slidenum">
              <a:rPr lang="en-US" smtClean="0"/>
              <a:pPr/>
              <a:t>74</a:t>
            </a:fld>
            <a:endParaRPr lang="en-US" smtClean="0"/>
          </a:p>
        </p:txBody>
      </p:sp>
      <p:sp>
        <p:nvSpPr>
          <p:cNvPr id="210947" name="Rectangle 2"/>
          <p:cNvSpPr>
            <a:spLocks noGrp="1" noRot="1" noChangeAspect="1" noChangeArrowheads="1" noTextEdit="1"/>
          </p:cNvSpPr>
          <p:nvPr>
            <p:ph type="sldImg"/>
          </p:nvPr>
        </p:nvSpPr>
        <p:spPr>
          <a:xfrm>
            <a:off x="1144588" y="685800"/>
            <a:ext cx="4568825" cy="3429000"/>
          </a:xfrm>
          <a:ln/>
        </p:spPr>
      </p:sp>
      <p:sp>
        <p:nvSpPr>
          <p:cNvPr id="210948"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mtClean="0"/>
              <a:t>We can query and display the selected window's family symbol and from that the family itself. </a:t>
            </a:r>
            <a:r>
              <a:rPr lang="en-GB" sz="1700" kern="1200" smtClean="0">
                <a:solidFill>
                  <a:schemeClr val="tx1"/>
                </a:solidFill>
                <a:latin typeface="+mn-lt"/>
                <a:ea typeface="+mn-ea"/>
                <a:cs typeface="+mn-cs"/>
              </a:rPr>
              <a:t>The family and symbol assigned to a specific family instance are available as properties on the given element and its symbol. For instance, to determine a selected window’s family and type, we read the Symbol property of the given element and its symbol’s Family property.</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C5BDE953-316A-483D-B807-4E94921B7D0A}" type="slidenum">
              <a:rPr lang="en-US" smtClean="0"/>
              <a:pPr/>
              <a:t>75</a:t>
            </a:fld>
            <a:endParaRPr lang="en-US" smtClean="0"/>
          </a:p>
        </p:txBody>
      </p:sp>
      <p:sp>
        <p:nvSpPr>
          <p:cNvPr id="211971" name="Rectangle 2"/>
          <p:cNvSpPr>
            <a:spLocks noGrp="1" noRot="1" noChangeAspect="1" noChangeArrowheads="1" noTextEdit="1"/>
          </p:cNvSpPr>
          <p:nvPr>
            <p:ph type="sldImg"/>
          </p:nvPr>
        </p:nvSpPr>
        <p:spPr>
          <a:xfrm>
            <a:off x="1144588" y="685800"/>
            <a:ext cx="4568825" cy="3429000"/>
          </a:xfrm>
          <a:ln/>
        </p:spPr>
      </p:sp>
      <p:sp>
        <p:nvSpPr>
          <p:cNvPr id="211972"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The family type of a family instance can also be changed by modifying its Symbol property. </a:t>
            </a:r>
            <a:r>
              <a:rPr lang="en-GB" smtClean="0"/>
              <a:t>Before running this command, create a wall with a window in it, load some additional window families so there is some material to play with, and select the window. Any other symbol instance can also be selected. First the selected symbol instance category is determined. From that, a list of all other applicable types is determined by iterating over all elements and assembling a dictionary of them. This is a two-step process, identifying the matching families first, and then for each matching family adding all its symbols. With this information in place, a dialogue is displayed allowing the user to select any one of the applicable symbols. If one is selected, it is applied to the selected instance, changing its symbol.</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27A89139-EFFD-4425-A923-D330BD1B87CA}" type="slidenum">
              <a:rPr lang="en-US" smtClean="0"/>
              <a:pPr/>
              <a:t>76</a:t>
            </a:fld>
            <a:endParaRPr lang="en-US" smtClean="0"/>
          </a:p>
        </p:txBody>
      </p:sp>
      <p:sp>
        <p:nvSpPr>
          <p:cNvPr id="212995" name="Rectangle 2"/>
          <p:cNvSpPr>
            <a:spLocks noGrp="1" noRot="1" noChangeAspect="1" noChangeArrowheads="1" noTextEdit="1"/>
          </p:cNvSpPr>
          <p:nvPr>
            <p:ph type="sldImg"/>
          </p:nvPr>
        </p:nvSpPr>
        <p:spPr>
          <a:xfrm>
            <a:off x="1144588" y="685800"/>
            <a:ext cx="4568825" cy="3429000"/>
          </a:xfrm>
          <a:ln/>
        </p:spPr>
      </p:sp>
      <p:sp>
        <p:nvSpPr>
          <p:cNvPr id="212996" name="Rectangle 3"/>
          <p:cNvSpPr>
            <a:spLocks noGrp="1" noChangeArrowheads="1"/>
          </p:cNvSpPr>
          <p:nvPr>
            <p:ph type="body" idx="1"/>
          </p:nvPr>
        </p:nvSpPr>
        <p:spPr>
          <a:xfrm>
            <a:off x="913772" y="4343716"/>
            <a:ext cx="5030456" cy="4113855"/>
          </a:xfrm>
          <a:noFill/>
          <a:ln/>
        </p:spPr>
        <p:txBody>
          <a:bodyPr/>
          <a:lstStyle/>
          <a:p>
            <a:pPr eaLnBrk="1" hangingPunct="1"/>
            <a:r>
              <a:rPr lang="en-GB" smtClean="0"/>
              <a:t>We ensure a single element is selected, that it is a family instance, and determine its category.</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719F0763-9889-46D4-9236-230079F9D132}" type="slidenum">
              <a:rPr lang="en-US" smtClean="0"/>
              <a:pPr/>
              <a:t>77</a:t>
            </a:fld>
            <a:endParaRPr lang="en-US" smtClean="0"/>
          </a:p>
        </p:txBody>
      </p:sp>
      <p:sp>
        <p:nvSpPr>
          <p:cNvPr id="214019" name="Rectangle 2"/>
          <p:cNvSpPr>
            <a:spLocks noGrp="1" noRot="1" noChangeAspect="1" noChangeArrowheads="1" noTextEdit="1"/>
          </p:cNvSpPr>
          <p:nvPr>
            <p:ph type="sldImg"/>
          </p:nvPr>
        </p:nvSpPr>
        <p:spPr>
          <a:xfrm>
            <a:off x="1144588" y="685800"/>
            <a:ext cx="4568825" cy="3429000"/>
          </a:xfrm>
          <a:ln/>
        </p:spPr>
      </p:sp>
      <p:sp>
        <p:nvSpPr>
          <p:cNvPr id="214020" name="Rectangle 3"/>
          <p:cNvSpPr>
            <a:spLocks noGrp="1" noChangeArrowheads="1"/>
          </p:cNvSpPr>
          <p:nvPr>
            <p:ph type="body" idx="1"/>
          </p:nvPr>
        </p:nvSpPr>
        <p:spPr>
          <a:xfrm>
            <a:off x="913772" y="4343716"/>
            <a:ext cx="5030456" cy="4113855"/>
          </a:xfrm>
          <a:noFill/>
          <a:ln/>
        </p:spPr>
        <p:txBody>
          <a:bodyPr/>
          <a:lstStyle/>
          <a:p>
            <a:pPr eaLnBrk="1" hangingPunct="1"/>
            <a:r>
              <a:rPr lang="en-GB" smtClean="0"/>
              <a:t>For the selected symbol instance category, a list of all applicable types is determined by iterating over all elements and assembling a dictionary of them. </a:t>
            </a:r>
            <a:r>
              <a:rPr lang="en-GB" noProof="1" smtClean="0"/>
              <a:t>There are many ways </a:t>
            </a:r>
            <a:r>
              <a:rPr lang="en-US" smtClean="0"/>
              <a:t>how </a:t>
            </a:r>
            <a:r>
              <a:rPr lang="en-US" noProof="1" smtClean="0"/>
              <a:t>to store the matching objects, but we choose whatever is most suitable for the relevant UI: We could use Revit's generic Map class, but it</a:t>
            </a:r>
            <a:r>
              <a:rPr lang="en-US" smtClean="0"/>
              <a:t> i</a:t>
            </a:r>
            <a:r>
              <a:rPr lang="en-US" noProof="1" smtClean="0"/>
              <a:t>s probably more efficient to use the .NET strongly-typed Dictionary with KEY = Family name (String)</a:t>
            </a:r>
            <a:r>
              <a:rPr lang="en-US" smtClean="0"/>
              <a:t> and </a:t>
            </a:r>
            <a:r>
              <a:rPr lang="en-US" noProof="1" smtClean="0"/>
              <a:t>VALUE = ArrayList (implements iList so we can elegantly bind it to combobox) of corresponding FamilySymbol obects</a:t>
            </a:r>
            <a:r>
              <a:rPr lang="en-US" smtClean="0"/>
              <a:t>. </a:t>
            </a:r>
            <a:r>
              <a:rPr lang="en-GB" smtClean="0"/>
              <a:t>This is a two-step process, identifying the matching families first, and then for each matching family adding all its symbols. With this information in place, a dialogue is displayed allowing the user to select any one of the applicable symbols. If one is selected, it is applied to the selected instance, changing its symbol.</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5A7D70C7-F404-4627-A68F-19CE4127AA3F}" type="slidenum">
              <a:rPr lang="en-US" smtClean="0"/>
              <a:pPr/>
              <a:t>78</a:t>
            </a:fld>
            <a:endParaRPr lang="en-US" smtClean="0"/>
          </a:p>
        </p:txBody>
      </p:sp>
      <p:sp>
        <p:nvSpPr>
          <p:cNvPr id="215043" name="Rectangle 2"/>
          <p:cNvSpPr>
            <a:spLocks noGrp="1" noRot="1" noChangeAspect="1" noChangeArrowheads="1" noTextEdit="1"/>
          </p:cNvSpPr>
          <p:nvPr>
            <p:ph type="sldImg"/>
          </p:nvPr>
        </p:nvSpPr>
        <p:spPr>
          <a:xfrm>
            <a:off x="1144588" y="685800"/>
            <a:ext cx="4568825" cy="3429000"/>
          </a:xfrm>
          <a:ln/>
        </p:spPr>
      </p:sp>
      <p:sp>
        <p:nvSpPr>
          <p:cNvPr id="215044" name="Rectangle 3"/>
          <p:cNvSpPr>
            <a:spLocks noGrp="1" noChangeArrowheads="1"/>
          </p:cNvSpPr>
          <p:nvPr>
            <p:ph type="body" idx="1"/>
          </p:nvPr>
        </p:nvSpPr>
        <p:spPr>
          <a:xfrm>
            <a:off x="913772" y="4343716"/>
            <a:ext cx="5030456" cy="4113855"/>
          </a:xfrm>
          <a:noFill/>
          <a:ln/>
        </p:spPr>
        <p:txBody>
          <a:bodyPr/>
          <a:lstStyle/>
          <a:p>
            <a:pPr eaLnBrk="1" hangingPunct="1"/>
            <a:r>
              <a:rPr lang="en-GB" smtClean="0"/>
              <a:t>With this information in place, a dialogue is displayed allowing the user to select any one of the applicable symbols.</a:t>
            </a:r>
          </a:p>
          <a:p>
            <a:pPr eaLnBrk="1" hangingPunct="1"/>
            <a:r>
              <a:rPr lang="en-GB" smtClean="0"/>
              <a:t>If one is selected, it is applied to the selected instance, changing its symbol.</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F91D7505-973D-4D75-BF69-021B581C1A2E}" type="slidenum">
              <a:rPr lang="en-US" smtClean="0"/>
              <a:pPr/>
              <a:t>79</a:t>
            </a:fld>
            <a:endParaRPr lang="en-US" smtClean="0"/>
          </a:p>
        </p:txBody>
      </p:sp>
      <p:sp>
        <p:nvSpPr>
          <p:cNvPr id="216067" name="Rectangle 2"/>
          <p:cNvSpPr>
            <a:spLocks noGrp="1" noRot="1" noChangeAspect="1" noChangeArrowheads="1" noTextEdit="1"/>
          </p:cNvSpPr>
          <p:nvPr>
            <p:ph type="sldImg"/>
          </p:nvPr>
        </p:nvSpPr>
        <p:spPr>
          <a:xfrm>
            <a:off x="1144588" y="685800"/>
            <a:ext cx="4568825" cy="3429000"/>
          </a:xfrm>
          <a:ln/>
        </p:spPr>
      </p:sp>
      <p:sp>
        <p:nvSpPr>
          <p:cNvPr id="216068"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Above, we discussed listing and manipulating standard families and types and family instances. Similar principles apply when working with system families.</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Before running this command, draw four walls and a floor and select them all. First, all wall types defined in the current document are listed and the last one is stored for later use. Then all floor types including foundations (slab) defined in the current document are listed and the last one is stored for later use. Finally, all the selected wall and floor types are changed to the stored ones.</a:t>
            </a:r>
            <a:endParaRPr lang="en-GB" sz="1700" kern="1200">
              <a:solidFill>
                <a:schemeClr val="tx1"/>
              </a:solidFill>
              <a:latin typeface="+mn-lt"/>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DF6E190-E7EC-4F16-93BF-BE8D2631FEB1}" type="slidenum">
              <a:rPr lang="en-US" smtClean="0"/>
              <a:pPr/>
              <a:t>8</a:t>
            </a:fld>
            <a:endParaRPr lang="en-US" dirty="0" smtClean="0"/>
          </a:p>
        </p:txBody>
      </p:sp>
      <p:sp>
        <p:nvSpPr>
          <p:cNvPr id="158723" name="Rectangle 2"/>
          <p:cNvSpPr>
            <a:spLocks noGrp="1" noRot="1" noChangeAspect="1" noChangeArrowheads="1" noTextEdit="1"/>
          </p:cNvSpPr>
          <p:nvPr>
            <p:ph type="sldImg"/>
          </p:nvPr>
        </p:nvSpPr>
        <p:spPr>
          <a:xfrm>
            <a:off x="1692275" y="685800"/>
            <a:ext cx="3567113" cy="2676525"/>
          </a:xfrm>
          <a:ln/>
        </p:spPr>
      </p:sp>
      <p:sp>
        <p:nvSpPr>
          <p:cNvPr id="158724"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FA151294-1E96-4CEA-A129-C086414E3C57}" type="slidenum">
              <a:rPr lang="en-US" smtClean="0"/>
              <a:pPr/>
              <a:t>80</a:t>
            </a:fld>
            <a:endParaRPr lang="en-US" smtClean="0"/>
          </a:p>
        </p:txBody>
      </p:sp>
      <p:sp>
        <p:nvSpPr>
          <p:cNvPr id="217091" name="Rectangle 2"/>
          <p:cNvSpPr>
            <a:spLocks noGrp="1" noRot="1" noChangeAspect="1" noChangeArrowheads="1" noTextEdit="1"/>
          </p:cNvSpPr>
          <p:nvPr>
            <p:ph type="sldImg"/>
          </p:nvPr>
        </p:nvSpPr>
        <p:spPr>
          <a:xfrm>
            <a:off x="1144588" y="685800"/>
            <a:ext cx="4568825" cy="3429000"/>
          </a:xfrm>
          <a:ln/>
        </p:spPr>
      </p:sp>
      <p:sp>
        <p:nvSpPr>
          <p:cNvPr id="217092" name="Rectangle 3"/>
          <p:cNvSpPr>
            <a:spLocks noGrp="1" noChangeArrowheads="1"/>
          </p:cNvSpPr>
          <p:nvPr>
            <p:ph type="body" idx="1"/>
          </p:nvPr>
        </p:nvSpPr>
        <p:spPr>
          <a:xfrm>
            <a:off x="913772" y="4343716"/>
            <a:ext cx="5030456" cy="4113855"/>
          </a:xfrm>
          <a:noFill/>
          <a:ln/>
        </p:spPr>
        <p:txBody>
          <a:bodyPr/>
          <a:lstStyle/>
          <a:p>
            <a:pPr eaLnBrk="1" hangingPunct="1"/>
            <a:r>
              <a:rPr lang="en-GB" smtClean="0"/>
              <a:t>All wall types defined in the current document are listed and the last one is stored for later use.</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7ACFD87-6897-4E74-AD52-A889D1419DBD}" type="slidenum">
              <a:rPr lang="en-US" smtClean="0"/>
              <a:pPr/>
              <a:t>81</a:t>
            </a:fld>
            <a:endParaRPr lang="en-US" smtClean="0"/>
          </a:p>
        </p:txBody>
      </p:sp>
      <p:sp>
        <p:nvSpPr>
          <p:cNvPr id="218115" name="Rectangle 2"/>
          <p:cNvSpPr>
            <a:spLocks noGrp="1" noRot="1" noChangeAspect="1" noChangeArrowheads="1" noTextEdit="1"/>
          </p:cNvSpPr>
          <p:nvPr>
            <p:ph type="sldImg"/>
          </p:nvPr>
        </p:nvSpPr>
        <p:spPr>
          <a:xfrm>
            <a:off x="1144588" y="685800"/>
            <a:ext cx="4568825" cy="3429000"/>
          </a:xfrm>
          <a:ln/>
        </p:spPr>
      </p:sp>
      <p:sp>
        <p:nvSpPr>
          <p:cNvPr id="218116" name="Rectangle 3"/>
          <p:cNvSpPr>
            <a:spLocks noGrp="1" noChangeArrowheads="1"/>
          </p:cNvSpPr>
          <p:nvPr>
            <p:ph type="body" idx="1"/>
          </p:nvPr>
        </p:nvSpPr>
        <p:spPr>
          <a:xfrm>
            <a:off x="913772" y="4343716"/>
            <a:ext cx="5030456" cy="4113855"/>
          </a:xfrm>
          <a:noFill/>
          <a:ln/>
        </p:spPr>
        <p:txBody>
          <a:bodyPr/>
          <a:lstStyle/>
          <a:p>
            <a:pPr eaLnBrk="1" hangingPunct="1"/>
            <a:r>
              <a:rPr lang="en-GB" smtClean="0"/>
              <a:t>All floor types including foundations (slab) defined in the current document are listed and the last one is stored for later use.</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198909D5-EF13-4F43-B561-3BD2387B706C}" type="slidenum">
              <a:rPr lang="en-US" smtClean="0"/>
              <a:pPr/>
              <a:t>82</a:t>
            </a:fld>
            <a:endParaRPr lang="en-US" smtClean="0"/>
          </a:p>
        </p:txBody>
      </p:sp>
      <p:sp>
        <p:nvSpPr>
          <p:cNvPr id="219139" name="Rectangle 2"/>
          <p:cNvSpPr>
            <a:spLocks noGrp="1" noRot="1" noChangeAspect="1" noChangeArrowheads="1" noTextEdit="1"/>
          </p:cNvSpPr>
          <p:nvPr>
            <p:ph type="sldImg"/>
          </p:nvPr>
        </p:nvSpPr>
        <p:spPr>
          <a:xfrm>
            <a:off x="1144588" y="685800"/>
            <a:ext cx="4568825" cy="3429000"/>
          </a:xfrm>
          <a:ln/>
        </p:spPr>
      </p:sp>
      <p:sp>
        <p:nvSpPr>
          <p:cNvPr id="219140" name="Rectangle 3"/>
          <p:cNvSpPr>
            <a:spLocks noGrp="1" noChangeArrowheads="1"/>
          </p:cNvSpPr>
          <p:nvPr>
            <p:ph type="body" idx="1"/>
          </p:nvPr>
        </p:nvSpPr>
        <p:spPr>
          <a:xfrm>
            <a:off x="913772" y="4343716"/>
            <a:ext cx="5030456" cy="4113855"/>
          </a:xfrm>
          <a:noFill/>
          <a:ln/>
        </p:spPr>
        <p:txBody>
          <a:bodyPr/>
          <a:lstStyle/>
          <a:p>
            <a:pPr eaLnBrk="1" hangingPunct="1"/>
            <a:r>
              <a:rPr lang="en-GB" smtClean="0"/>
              <a:t>Finally, all the selected wall and floor types are changed to the stored ones.</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F91D7505-973D-4D75-BF69-021B581C1A2E}" type="slidenum">
              <a:rPr lang="en-US" smtClean="0"/>
              <a:pPr/>
              <a:t>83</a:t>
            </a:fld>
            <a:endParaRPr lang="en-US" smtClean="0"/>
          </a:p>
        </p:txBody>
      </p:sp>
      <p:sp>
        <p:nvSpPr>
          <p:cNvPr id="216067" name="Rectangle 2"/>
          <p:cNvSpPr>
            <a:spLocks noGrp="1" noRot="1" noChangeAspect="1" noChangeArrowheads="1" noTextEdit="1"/>
          </p:cNvSpPr>
          <p:nvPr>
            <p:ph type="sldImg"/>
          </p:nvPr>
        </p:nvSpPr>
        <p:spPr>
          <a:xfrm>
            <a:off x="1144588" y="685800"/>
            <a:ext cx="4568825" cy="3429000"/>
          </a:xfrm>
          <a:ln/>
        </p:spPr>
      </p:sp>
      <p:sp>
        <p:nvSpPr>
          <p:cNvPr id="216068"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A quick answer to a very frequently asked question.</a:t>
            </a:r>
            <a:endParaRPr lang="en-GB" sz="1700" kern="1200">
              <a:solidFill>
                <a:schemeClr val="tx1"/>
              </a:solidFill>
              <a:latin typeface="+mn-lt"/>
              <a:ea typeface="+mn-ea"/>
              <a:cs typeface="+mn-cs"/>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9EC1CABA-661B-4E68-8D76-162A7E2B4268}" type="slidenum">
              <a:rPr lang="en-US" smtClean="0"/>
              <a:pPr/>
              <a:t>84</a:t>
            </a:fld>
            <a:endParaRPr lang="en-US" smtClean="0"/>
          </a:p>
        </p:txBody>
      </p:sp>
      <p:sp>
        <p:nvSpPr>
          <p:cNvPr id="221187" name="Rectangle 2"/>
          <p:cNvSpPr>
            <a:spLocks noGrp="1" noRot="1" noChangeAspect="1" noChangeArrowheads="1" noTextEdit="1"/>
          </p:cNvSpPr>
          <p:nvPr>
            <p:ph type="sldImg"/>
          </p:nvPr>
        </p:nvSpPr>
        <p:spPr>
          <a:xfrm>
            <a:off x="1692275" y="685800"/>
            <a:ext cx="3567113" cy="2676525"/>
          </a:xfrm>
          <a:ln/>
        </p:spPr>
      </p:sp>
      <p:sp>
        <p:nvSpPr>
          <p:cNvPr id="221188"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The main data container on every Revit building element is its collection of parameters. This section explores the Revit database parameters</a:t>
            </a:r>
            <a:r>
              <a:rPr lang="en-US" sz="1700" kern="1200" baseline="0" smtClean="0">
                <a:solidFill>
                  <a:schemeClr val="tx1"/>
                </a:solidFill>
                <a:latin typeface="+mn-lt"/>
                <a:ea typeface="+mn-ea"/>
                <a:cs typeface="+mn-cs"/>
              </a:rPr>
              <a:t> and how they are associated with Revit database elements.</a:t>
            </a:r>
            <a:endParaRPr lang="en-GB" sz="1700" kern="1200" smtClean="0">
              <a:solidFill>
                <a:schemeClr val="tx1"/>
              </a:solidFill>
              <a:latin typeface="+mn-lt"/>
              <a:ea typeface="+mn-ea"/>
              <a:cs typeface="+mn-cs"/>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EF4AD3E6-68A4-41F7-AF7C-4B61AD0025F5}" type="slidenum">
              <a:rPr lang="en-US" smtClean="0"/>
              <a:pPr/>
              <a:t>85</a:t>
            </a:fld>
            <a:endParaRPr lang="en-US" smtClean="0"/>
          </a:p>
        </p:txBody>
      </p:sp>
      <p:sp>
        <p:nvSpPr>
          <p:cNvPr id="222211" name="Rectangle 2"/>
          <p:cNvSpPr>
            <a:spLocks noGrp="1" noRot="1" noChangeAspect="1" noChangeArrowheads="1" noTextEdit="1"/>
          </p:cNvSpPr>
          <p:nvPr>
            <p:ph type="sldImg"/>
          </p:nvPr>
        </p:nvSpPr>
        <p:spPr>
          <a:xfrm>
            <a:off x="1144588" y="685800"/>
            <a:ext cx="4568825" cy="3429000"/>
          </a:xfrm>
          <a:ln/>
        </p:spPr>
      </p:sp>
      <p:sp>
        <p:nvSpPr>
          <p:cNvPr id="222212" name="Rectangle 3"/>
          <p:cNvSpPr>
            <a:spLocks noGrp="1" noChangeArrowheads="1"/>
          </p:cNvSpPr>
          <p:nvPr>
            <p:ph type="body" idx="1"/>
          </p:nvPr>
        </p:nvSpPr>
        <p:spPr>
          <a:xfrm>
            <a:off x="913772" y="4343716"/>
            <a:ext cx="5030456" cy="4113855"/>
          </a:xfrm>
          <a:noFill/>
          <a:ln/>
        </p:spPr>
        <p:txBody>
          <a:bodyPr/>
          <a:lstStyle/>
          <a:p>
            <a:pPr eaLnBrk="1" hangingPunct="1"/>
            <a:r>
              <a:rPr lang="en-GB" smtClean="0"/>
              <a:t>We explore different methods of accessing and modifying parameters, exporting them to external applications, importing modified data back in again, and handling shared, hidden, and per-document parameters. </a:t>
            </a:r>
            <a:r>
              <a:rPr lang="en-US" sz="1700" kern="1200" smtClean="0">
                <a:solidFill>
                  <a:schemeClr val="tx1"/>
                </a:solidFill>
                <a:latin typeface="+mn-lt"/>
                <a:ea typeface="+mn-ea"/>
                <a:cs typeface="+mn-cs"/>
              </a:rPr>
              <a:t>The SDK sample FireRating demonstrates a full parameter manipulion use case by implementing a suite of three commands for adding a new shared ‘fire rating’ parameter to all door objects in the Revit model, exporting the current door fire ratings to an external application, and importing the externally modified values back into the Revit model.</a:t>
            </a:r>
            <a:endParaRPr lang="en-GB" sz="1700" kern="1200" smtClean="0">
              <a:solidFill>
                <a:schemeClr val="tx1"/>
              </a:solidFill>
              <a:latin typeface="+mn-lt"/>
              <a:ea typeface="+mn-ea"/>
              <a:cs typeface="+mn-cs"/>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771608F2-4AA3-430E-9001-3E9C4DB3B7EF}" type="slidenum">
              <a:rPr lang="en-US" smtClean="0"/>
              <a:pPr/>
              <a:t>86</a:t>
            </a:fld>
            <a:endParaRPr lang="en-US" smtClean="0"/>
          </a:p>
        </p:txBody>
      </p:sp>
      <p:sp>
        <p:nvSpPr>
          <p:cNvPr id="223235" name="Rectangle 2"/>
          <p:cNvSpPr>
            <a:spLocks noGrp="1" noRot="1" noChangeAspect="1" noChangeArrowheads="1" noTextEdit="1"/>
          </p:cNvSpPr>
          <p:nvPr>
            <p:ph type="sldImg"/>
          </p:nvPr>
        </p:nvSpPr>
        <p:spPr>
          <a:xfrm>
            <a:off x="1144588" y="685800"/>
            <a:ext cx="4568825" cy="3429000"/>
          </a:xfrm>
          <a:ln/>
        </p:spPr>
      </p:sp>
      <p:sp>
        <p:nvSpPr>
          <p:cNvPr id="223236"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Individual parameters can be accessed in different ways: by localised name, by built-in parameter id, by definition or by GUID. You can also loop over the entire element Parameters collection. Lab 4-1 lists all selected elements' parameters. In addition, it demonstrates retrieving a built-in parameter as well as a parameter by localised name, BuiltInParameter.FAMILY_BASE_LEVEL_OFFSET_PARAM and "Base Offset" respectively. Select a column to display both of these.</a:t>
            </a:r>
            <a:endParaRPr lang="en-GB" sz="1700" kern="1200">
              <a:solidFill>
                <a:schemeClr val="tx1"/>
              </a:solidFill>
              <a:latin typeface="+mn-lt"/>
              <a:ea typeface="+mn-ea"/>
              <a:cs typeface="+mn-cs"/>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EA520D03-C4F4-49ED-84CF-1A04A4756A11}" type="slidenum">
              <a:rPr lang="en-US" smtClean="0"/>
              <a:pPr/>
              <a:t>87</a:t>
            </a:fld>
            <a:endParaRPr lang="en-US" smtClean="0"/>
          </a:p>
        </p:txBody>
      </p:sp>
      <p:sp>
        <p:nvSpPr>
          <p:cNvPr id="224259" name="Rectangle 2"/>
          <p:cNvSpPr>
            <a:spLocks noGrp="1" noRot="1" noChangeAspect="1" noChangeArrowheads="1" noTextEdit="1"/>
          </p:cNvSpPr>
          <p:nvPr>
            <p:ph type="sldImg"/>
          </p:nvPr>
        </p:nvSpPr>
        <p:spPr>
          <a:xfrm>
            <a:off x="1144588" y="685800"/>
            <a:ext cx="4568825" cy="3429000"/>
          </a:xfrm>
          <a:ln/>
        </p:spPr>
      </p:sp>
      <p:sp>
        <p:nvSpPr>
          <p:cNvPr id="224260" name="Rectangle 3"/>
          <p:cNvSpPr>
            <a:spLocks noGrp="1" noChangeArrowheads="1"/>
          </p:cNvSpPr>
          <p:nvPr>
            <p:ph type="body" idx="1"/>
          </p:nvPr>
        </p:nvSpPr>
        <p:spPr>
          <a:xfrm>
            <a:off x="913772" y="4343716"/>
            <a:ext cx="5030456" cy="4113855"/>
          </a:xfrm>
          <a:noFill/>
          <a:ln/>
        </p:spPr>
        <p:txBody>
          <a:bodyPr/>
          <a:lstStyle/>
          <a:p>
            <a:pPr eaLnBrk="1" hangingPunct="1"/>
            <a:r>
              <a:rPr lang="en-US" sz="1700" kern="1200" smtClean="0">
                <a:solidFill>
                  <a:schemeClr val="tx1"/>
                </a:solidFill>
                <a:latin typeface="+mn-lt"/>
                <a:ea typeface="+mn-ea"/>
                <a:cs typeface="+mn-cs"/>
              </a:rPr>
              <a:t>Loop over the entire Parameters collection of an element.</a:t>
            </a:r>
            <a:endParaRPr lang="en-GB"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FEB49CEE-10D6-438C-BBE7-7931C8DDC6C5}" type="slidenum">
              <a:rPr lang="en-US" smtClean="0"/>
              <a:pPr/>
              <a:t>88</a:t>
            </a:fld>
            <a:endParaRPr lang="en-US" smtClean="0"/>
          </a:p>
        </p:txBody>
      </p:sp>
      <p:sp>
        <p:nvSpPr>
          <p:cNvPr id="225283" name="Rectangle 2"/>
          <p:cNvSpPr>
            <a:spLocks noGrp="1" noRot="1" noChangeAspect="1" noChangeArrowheads="1" noTextEdit="1"/>
          </p:cNvSpPr>
          <p:nvPr>
            <p:ph type="sldImg"/>
          </p:nvPr>
        </p:nvSpPr>
        <p:spPr>
          <a:xfrm>
            <a:off x="1144588" y="685800"/>
            <a:ext cx="4568825" cy="3429000"/>
          </a:xfrm>
          <a:ln/>
        </p:spPr>
      </p:sp>
      <p:sp>
        <p:nvSpPr>
          <p:cNvPr id="225284" name="Rectangle 3"/>
          <p:cNvSpPr>
            <a:spLocks noGrp="1" noChangeArrowheads="1"/>
          </p:cNvSpPr>
          <p:nvPr>
            <p:ph type="body" idx="1"/>
          </p:nvPr>
        </p:nvSpPr>
        <p:spPr>
          <a:xfrm>
            <a:off x="913772" y="4343716"/>
            <a:ext cx="5030456" cy="4113855"/>
          </a:xfrm>
          <a:noFill/>
          <a:ln/>
        </p:spPr>
        <p:txBody>
          <a:bodyPr/>
          <a:lstStyle/>
          <a:p>
            <a:pPr eaLnBrk="1" hangingPunct="1"/>
            <a:r>
              <a:rPr lang="en-GB" smtClean="0"/>
              <a:t>Access a specific built-in element parameter.</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49841E77-9B14-4865-B919-39297A1C5B45}" type="slidenum">
              <a:rPr lang="en-US" smtClean="0"/>
              <a:pPr/>
              <a:t>89</a:t>
            </a:fld>
            <a:endParaRPr lang="en-US" smtClean="0"/>
          </a:p>
        </p:txBody>
      </p:sp>
      <p:sp>
        <p:nvSpPr>
          <p:cNvPr id="226307" name="Rectangle 2"/>
          <p:cNvSpPr>
            <a:spLocks noGrp="1" noRot="1" noChangeAspect="1" noChangeArrowheads="1" noTextEdit="1"/>
          </p:cNvSpPr>
          <p:nvPr>
            <p:ph type="sldImg"/>
          </p:nvPr>
        </p:nvSpPr>
        <p:spPr>
          <a:xfrm>
            <a:off x="1144588" y="685800"/>
            <a:ext cx="4568825" cy="3429000"/>
          </a:xfrm>
          <a:ln/>
        </p:spPr>
      </p:sp>
      <p:sp>
        <p:nvSpPr>
          <p:cNvPr id="226308" name="Rectangle 3"/>
          <p:cNvSpPr>
            <a:spLocks noGrp="1" noChangeArrowheads="1"/>
          </p:cNvSpPr>
          <p:nvPr>
            <p:ph type="body" idx="1"/>
          </p:nvPr>
        </p:nvSpPr>
        <p:spPr>
          <a:xfrm>
            <a:off x="913772" y="4343716"/>
            <a:ext cx="5030456" cy="4113855"/>
          </a:xfrm>
          <a:noFill/>
          <a:ln/>
        </p:spPr>
        <p:txBody>
          <a:bodyPr/>
          <a:lstStyle/>
          <a:p>
            <a:pPr eaLnBrk="1" hangingPunct="1"/>
            <a:r>
              <a:rPr lang="en-GB" smtClean="0"/>
              <a:t>Access a specific named element parameter. This kind of access is language dependent!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9</a:t>
            </a:fld>
            <a:endParaRPr lang="en-US" dirty="0" smtClean="0"/>
          </a:p>
        </p:txBody>
      </p:sp>
      <p:sp>
        <p:nvSpPr>
          <p:cNvPr id="159747" name="Rectangle 2"/>
          <p:cNvSpPr>
            <a:spLocks noGrp="1" noRot="1" noChangeAspect="1" noChangeArrowheads="1" noTextEdit="1"/>
          </p:cNvSpPr>
          <p:nvPr>
            <p:ph type="sldImg"/>
          </p:nvPr>
        </p:nvSpPr>
        <p:spPr>
          <a:xfrm>
            <a:off x="1692275" y="685800"/>
            <a:ext cx="3567113" cy="2676525"/>
          </a:xfrm>
          <a:ln/>
        </p:spPr>
      </p:sp>
      <p:sp>
        <p:nvSpPr>
          <p:cNvPr id="15974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72544F67-E6AF-49A1-B8FE-02E070BBBF75}" type="slidenum">
              <a:rPr lang="en-US" smtClean="0"/>
              <a:pPr/>
              <a:t>90</a:t>
            </a:fld>
            <a:endParaRPr lang="en-US" smtClean="0"/>
          </a:p>
        </p:txBody>
      </p:sp>
      <p:sp>
        <p:nvSpPr>
          <p:cNvPr id="227331" name="Rectangle 2"/>
          <p:cNvSpPr>
            <a:spLocks noGrp="1" noRot="1" noChangeAspect="1" noChangeArrowheads="1" noTextEdit="1"/>
          </p:cNvSpPr>
          <p:nvPr>
            <p:ph type="sldImg"/>
          </p:nvPr>
        </p:nvSpPr>
        <p:spPr>
          <a:xfrm>
            <a:off x="1692275" y="685800"/>
            <a:ext cx="3567113" cy="2676525"/>
          </a:xfrm>
          <a:ln/>
        </p:spPr>
      </p:sp>
      <p:sp>
        <p:nvSpPr>
          <p:cNvPr id="227332" name="Rectangle 3"/>
          <p:cNvSpPr>
            <a:spLocks noGrp="1" noChangeArrowheads="1"/>
          </p:cNvSpPr>
          <p:nvPr>
            <p:ph type="body" idx="1"/>
          </p:nvPr>
        </p:nvSpPr>
        <p:spPr>
          <a:noFill/>
          <a:ln/>
        </p:spPr>
        <p:txBody>
          <a:bodyPr/>
          <a:lstStyle/>
          <a:p>
            <a:endParaRPr lang="en-GB" sz="1700" kern="1200">
              <a:solidFill>
                <a:schemeClr val="tx1"/>
              </a:solidFill>
              <a:latin typeface="+mn-lt"/>
              <a:ea typeface="+mn-ea"/>
              <a:cs typeface="+mn-cs"/>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72544F67-E6AF-49A1-B8FE-02E070BBBF75}" type="slidenum">
              <a:rPr lang="en-US" smtClean="0"/>
              <a:pPr/>
              <a:t>91</a:t>
            </a:fld>
            <a:endParaRPr lang="en-US" smtClean="0"/>
          </a:p>
        </p:txBody>
      </p:sp>
      <p:sp>
        <p:nvSpPr>
          <p:cNvPr id="227331" name="Rectangle 2"/>
          <p:cNvSpPr>
            <a:spLocks noGrp="1" noRot="1" noChangeAspect="1" noChangeArrowheads="1" noTextEdit="1"/>
          </p:cNvSpPr>
          <p:nvPr>
            <p:ph type="sldImg"/>
          </p:nvPr>
        </p:nvSpPr>
        <p:spPr>
          <a:xfrm>
            <a:off x="1692275" y="685800"/>
            <a:ext cx="3567113" cy="2676525"/>
          </a:xfrm>
          <a:ln/>
        </p:spPr>
      </p:sp>
      <p:sp>
        <p:nvSpPr>
          <p:cNvPr id="227332" name="Rectangle 3"/>
          <p:cNvSpPr>
            <a:spLocks noGrp="1" noChangeArrowheads="1"/>
          </p:cNvSpPr>
          <p:nvPr>
            <p:ph type="body" idx="1"/>
          </p:nvPr>
        </p:nvSpPr>
        <p:spPr>
          <a:noFill/>
          <a:ln/>
        </p:spPr>
        <p:txBody>
          <a:bodyPr/>
          <a:lstStyle/>
          <a:p>
            <a:r>
              <a:rPr lang="en-US" sz="1700" kern="1200" smtClean="0">
                <a:solidFill>
                  <a:schemeClr val="tx1"/>
                </a:solidFill>
                <a:latin typeface="+mn-lt"/>
                <a:ea typeface="+mn-ea"/>
                <a:cs typeface="+mn-cs"/>
              </a:rPr>
              <a:t>The parameters returned in an element’s Parameters collection sometimes differs from the list of parameters that can be queried individually from the element by using the individual built-in parameter access. Therefore, it is useful to be able to determine all valid built-in parameters for a selected element. This is implemented by the BuiltInParamsChecker utility included in the labs, also described in a devnote or technical solution TS87913 on the ADN site. For a selected element, it loops through all the built-in parameter enums and tries to obtain a valid parameter for each, printing out the list of valid results. Currently, the built-in parameters and their meanings are not documented, so you have to find them out by trial and error.</a:t>
            </a:r>
            <a:endParaRPr lang="en-GB" sz="1700" kern="1200">
              <a:solidFill>
                <a:schemeClr val="tx1"/>
              </a:solidFill>
              <a:latin typeface="+mn-lt"/>
              <a:ea typeface="+mn-ea"/>
              <a:cs typeface="+mn-cs"/>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BA89005E-CFF2-4C4D-943E-8D7308A5C5FE}" type="slidenum">
              <a:rPr lang="en-US" smtClean="0"/>
              <a:pPr/>
              <a:t>92</a:t>
            </a:fld>
            <a:endParaRPr lang="en-US" smtClean="0"/>
          </a:p>
        </p:txBody>
      </p:sp>
      <p:sp>
        <p:nvSpPr>
          <p:cNvPr id="228355" name="Rectangle 2"/>
          <p:cNvSpPr>
            <a:spLocks noGrp="1" noRot="1" noChangeAspect="1" noChangeArrowheads="1" noTextEdit="1"/>
          </p:cNvSpPr>
          <p:nvPr>
            <p:ph type="sldImg"/>
          </p:nvPr>
        </p:nvSpPr>
        <p:spPr>
          <a:xfrm>
            <a:off x="1144588" y="685800"/>
            <a:ext cx="4568825" cy="3429000"/>
          </a:xfrm>
          <a:ln/>
        </p:spPr>
      </p:sp>
      <p:sp>
        <p:nvSpPr>
          <p:cNvPr id="228356"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Iterate over all document elements and sort them into separate collections for each category. At the end, we will have separate collections for doors, walls, windows, etc. Launch Excel through .NET COM interop, add a new workbook, and add a new sheet for each of the categories we found. For each category, i.e. worksheet, use the Revit parameter definition names to create the worksheet headers. Loop through all the elements in the current category and determine all parameters for each. 'For each parameter in Parameters' is one way to iterate, the ParameterSetIterator is another. Create the table headers in the current sheet. Iterate over all the elements in the current category. For each element, iterate over all the parameters we have determined for this category, get their values from the Revit element and write them to the worksheet cells.</a:t>
            </a:r>
            <a:endParaRPr lang="en-GB" sz="1700" kern="1200" smtClean="0">
              <a:solidFill>
                <a:schemeClr val="tx1"/>
              </a:solidFill>
              <a:latin typeface="+mn-lt"/>
              <a:ea typeface="+mn-ea"/>
              <a:cs typeface="+mn-cs"/>
            </a:endParaRPr>
          </a:p>
          <a:p>
            <a:pPr eaLnBrk="1" hangingPunct="1"/>
            <a:endParaRPr lang="en-GB"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853C0ADF-6E0E-414F-ABF0-5352736E9535}" type="slidenum">
              <a:rPr lang="en-US" smtClean="0"/>
              <a:pPr/>
              <a:t>93</a:t>
            </a:fld>
            <a:endParaRPr lang="en-US" smtClean="0"/>
          </a:p>
        </p:txBody>
      </p:sp>
      <p:sp>
        <p:nvSpPr>
          <p:cNvPr id="234499" name="Rectangle 2"/>
          <p:cNvSpPr>
            <a:spLocks noGrp="1" noRot="1" noChangeAspect="1" noChangeArrowheads="1" noTextEdit="1"/>
          </p:cNvSpPr>
          <p:nvPr>
            <p:ph type="sldImg"/>
          </p:nvPr>
        </p:nvSpPr>
        <p:spPr>
          <a:xfrm>
            <a:off x="1144588" y="685800"/>
            <a:ext cx="4568825" cy="3429000"/>
          </a:xfrm>
          <a:ln/>
        </p:spPr>
      </p:sp>
      <p:sp>
        <p:nvSpPr>
          <p:cNvPr id="234500" name="Rectangle 3"/>
          <p:cNvSpPr>
            <a:spLocks noGrp="1" noChangeArrowheads="1"/>
          </p:cNvSpPr>
          <p:nvPr>
            <p:ph type="body" idx="1"/>
          </p:nvPr>
        </p:nvSpPr>
        <p:spPr>
          <a:xfrm>
            <a:off x="913772" y="4343716"/>
            <a:ext cx="5030456" cy="4113855"/>
          </a:xfrm>
          <a:noFill/>
          <a:ln/>
        </p:spPr>
        <p:txBody>
          <a:bodyPr/>
          <a:lstStyle/>
          <a:p>
            <a:pPr eaLnBrk="1" hangingPunct="1"/>
            <a:r>
              <a:rPr lang="en-GB" smtClean="0"/>
              <a:t>Create a wall with a door in it, at least, before running this command. Also, you may need to set the full path defned in GetSharedParamsFile(). It is currently "C:\tmp\Labs-4-3-1.txt". After running the second command, show the excel spreadsheet, update the value of "API FireRating", and save the file, noting its name and location. In the third step, reopen the recently saved file. Note that the parameter of the door is updated from the Excel file.</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E27C1A27-E0EF-4B8D-810B-0C0E2CAB8688}" type="slidenum">
              <a:rPr lang="en-US" smtClean="0"/>
              <a:pPr/>
              <a:t>94</a:t>
            </a:fld>
            <a:endParaRPr lang="en-US" smtClean="0"/>
          </a:p>
        </p:txBody>
      </p:sp>
      <p:sp>
        <p:nvSpPr>
          <p:cNvPr id="235523" name="Rectangle 2"/>
          <p:cNvSpPr>
            <a:spLocks noGrp="1" noRot="1" noChangeAspect="1" noChangeArrowheads="1" noTextEdit="1"/>
          </p:cNvSpPr>
          <p:nvPr>
            <p:ph type="sldImg"/>
          </p:nvPr>
        </p:nvSpPr>
        <p:spPr>
          <a:xfrm>
            <a:off x="1144588" y="685800"/>
            <a:ext cx="4568825" cy="3429000"/>
          </a:xfrm>
          <a:ln/>
        </p:spPr>
      </p:sp>
      <p:sp>
        <p:nvSpPr>
          <p:cNvPr id="235524"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9301F732-7A67-43E3-B39E-48F326BF3CB6}" type="slidenum">
              <a:rPr lang="en-US" smtClean="0"/>
              <a:pPr/>
              <a:t>95</a:t>
            </a:fld>
            <a:endParaRPr lang="en-US" smtClean="0"/>
          </a:p>
        </p:txBody>
      </p:sp>
      <p:sp>
        <p:nvSpPr>
          <p:cNvPr id="236547" name="Rectangle 2"/>
          <p:cNvSpPr>
            <a:spLocks noGrp="1" noRot="1" noChangeAspect="1" noChangeArrowheads="1" noTextEdit="1"/>
          </p:cNvSpPr>
          <p:nvPr>
            <p:ph type="sldImg"/>
          </p:nvPr>
        </p:nvSpPr>
        <p:spPr>
          <a:xfrm>
            <a:off x="1144588" y="685800"/>
            <a:ext cx="4568825" cy="3429000"/>
          </a:xfrm>
          <a:ln/>
        </p:spPr>
      </p:sp>
      <p:sp>
        <p:nvSpPr>
          <p:cNvPr id="236548"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CB2D989B-7618-45F4-B2A9-4E751D8C369E}" type="slidenum">
              <a:rPr lang="en-US" smtClean="0"/>
              <a:pPr/>
              <a:t>96</a:t>
            </a:fld>
            <a:endParaRPr lang="en-US" smtClean="0"/>
          </a:p>
        </p:txBody>
      </p:sp>
      <p:sp>
        <p:nvSpPr>
          <p:cNvPr id="237571" name="Rectangle 2"/>
          <p:cNvSpPr>
            <a:spLocks noGrp="1" noRot="1" noChangeAspect="1" noChangeArrowheads="1" noTextEdit="1"/>
          </p:cNvSpPr>
          <p:nvPr>
            <p:ph type="sldImg"/>
          </p:nvPr>
        </p:nvSpPr>
        <p:spPr>
          <a:xfrm>
            <a:off x="1144588" y="685800"/>
            <a:ext cx="4568825" cy="3429000"/>
          </a:xfrm>
          <a:ln/>
        </p:spPr>
      </p:sp>
      <p:sp>
        <p:nvSpPr>
          <p:cNvPr id="237572"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We retrieve the door id and the updated fire rating value from the Excel file, get the door element from Revit, get its shared parameter and update its value.</a:t>
            </a:r>
            <a:endParaRPr lang="en-GB" sz="1700" kern="1200">
              <a:solidFill>
                <a:schemeClr val="tx1"/>
              </a:solidFill>
              <a:latin typeface="+mn-lt"/>
              <a:ea typeface="+mn-ea"/>
              <a:cs typeface="+mn-cs"/>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D8175992-4B2B-439F-AE4C-E9CAD1C44C7A}" type="slidenum">
              <a:rPr lang="en-US" smtClean="0"/>
              <a:pPr/>
              <a:t>97</a:t>
            </a:fld>
            <a:endParaRPr lang="en-US" smtClean="0"/>
          </a:p>
        </p:txBody>
      </p:sp>
      <p:sp>
        <p:nvSpPr>
          <p:cNvPr id="238595" name="Rectangle 2"/>
          <p:cNvSpPr>
            <a:spLocks noGrp="1" noRot="1" noChangeAspect="1" noChangeArrowheads="1" noTextEdit="1"/>
          </p:cNvSpPr>
          <p:nvPr>
            <p:ph type="sldImg"/>
          </p:nvPr>
        </p:nvSpPr>
        <p:spPr>
          <a:xfrm>
            <a:off x="1144588" y="685800"/>
            <a:ext cx="4568825" cy="3429000"/>
          </a:xfrm>
          <a:ln/>
        </p:spPr>
      </p:sp>
      <p:sp>
        <p:nvSpPr>
          <p:cNvPr id="238596"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4624F7AC-FFFC-4DC1-85C8-CC86A2932EAA}" type="slidenum">
              <a:rPr lang="en-US" smtClean="0"/>
              <a:pPr/>
              <a:t>98</a:t>
            </a:fld>
            <a:endParaRPr lang="en-US" smtClean="0"/>
          </a:p>
        </p:txBody>
      </p:sp>
      <p:sp>
        <p:nvSpPr>
          <p:cNvPr id="239619" name="Rectangle 2"/>
          <p:cNvSpPr>
            <a:spLocks noGrp="1" noRot="1" noChangeAspect="1" noChangeArrowheads="1" noTextEdit="1"/>
          </p:cNvSpPr>
          <p:nvPr>
            <p:ph type="sldImg"/>
          </p:nvPr>
        </p:nvSpPr>
        <p:spPr>
          <a:xfrm>
            <a:off x="1692275" y="685800"/>
            <a:ext cx="3567113" cy="2676525"/>
          </a:xfrm>
          <a:ln/>
        </p:spPr>
      </p:sp>
      <p:sp>
        <p:nvSpPr>
          <p:cNvPr id="239620"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Revit provides full access to the element geometry. The geometrical objects used are transient. They are generated on the fly by the API or an application and used to query or define element properties.</a:t>
            </a:r>
            <a:r>
              <a:rPr lang="en-GB" sz="1700" kern="1200" baseline="0" smtClean="0">
                <a:solidFill>
                  <a:schemeClr val="tx1"/>
                </a:solidFill>
                <a:latin typeface="+mn-lt"/>
                <a:ea typeface="+mn-ea"/>
                <a:cs typeface="+mn-cs"/>
              </a:rPr>
              <a:t> </a:t>
            </a:r>
            <a:r>
              <a:rPr lang="en-US" sz="1700" kern="1200" smtClean="0">
                <a:solidFill>
                  <a:schemeClr val="tx1"/>
                </a:solidFill>
                <a:latin typeface="+mn-lt"/>
                <a:ea typeface="+mn-ea"/>
                <a:cs typeface="+mn-cs"/>
              </a:rPr>
              <a:t>They live in a separate namespace Autodesk.Revit.Geometry.</a:t>
            </a:r>
            <a:endParaRPr lang="en-GB" sz="1700" kern="1200" smtClean="0">
              <a:solidFill>
                <a:schemeClr val="tx1"/>
              </a:solidFill>
              <a:latin typeface="+mn-lt"/>
              <a:ea typeface="+mn-ea"/>
              <a:cs typeface="+mn-cs"/>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0E946CBA-E460-4823-8E91-1B30EB6D088B}" type="slidenum">
              <a:rPr lang="en-US" smtClean="0"/>
              <a:pPr/>
              <a:t>99</a:t>
            </a:fld>
            <a:endParaRPr lang="en-US" smtClean="0"/>
          </a:p>
        </p:txBody>
      </p:sp>
      <p:sp>
        <p:nvSpPr>
          <p:cNvPr id="240643" name="Rectangle 2"/>
          <p:cNvSpPr>
            <a:spLocks noGrp="1" noRot="1" noChangeAspect="1" noChangeArrowheads="1" noTextEdit="1"/>
          </p:cNvSpPr>
          <p:nvPr>
            <p:ph type="sldImg"/>
          </p:nvPr>
        </p:nvSpPr>
        <p:spPr>
          <a:xfrm>
            <a:off x="1144588" y="685800"/>
            <a:ext cx="4568825" cy="3429000"/>
          </a:xfrm>
          <a:ln/>
        </p:spPr>
      </p:sp>
      <p:sp>
        <p:nvSpPr>
          <p:cNvPr id="240644"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3368" y="409902"/>
            <a:ext cx="11843345" cy="837006"/>
          </a:xfrm>
          <a:prstGeom prst="rect">
            <a:avLst/>
          </a:prstGeom>
        </p:spPr>
        <p:txBody>
          <a:bodyPr lIns="130039" tIns="65020" rIns="130039" bIns="65020"/>
          <a:lstStyle>
            <a:lvl1pPr algn="l">
              <a:defRPr sz="48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443369" y="1531178"/>
            <a:ext cx="11859109" cy="7342657"/>
          </a:xfrm>
          <a:prstGeom prst="rect">
            <a:avLst/>
          </a:prstGeom>
          <a:noFill/>
        </p:spPr>
        <p:txBody>
          <a:bodyPr lIns="130039" tIns="65020" rIns="130039" bIns="65020"/>
          <a:lstStyle>
            <a:lvl1pPr>
              <a:spcBef>
                <a:spcPts val="600"/>
              </a:spcBef>
              <a:buFont typeface="Arial" pitchFamily="34" charset="0"/>
              <a:buNone/>
              <a:defRPr sz="3600" b="0">
                <a:latin typeface="+mj-lt"/>
                <a:cs typeface="Arial" pitchFamily="34" charset="0"/>
              </a:defRPr>
            </a:lvl1pPr>
            <a:lvl2pPr>
              <a:spcBef>
                <a:spcPts val="0"/>
              </a:spcBef>
              <a:buFont typeface="Wingdings" pitchFamily="2" charset="2"/>
              <a:buChar char="§"/>
              <a:defRPr sz="2800" b="0">
                <a:latin typeface="+mj-lt"/>
                <a:cs typeface="Arial" pitchFamily="34" charset="0"/>
              </a:defRPr>
            </a:lvl2pPr>
            <a:lvl3pPr>
              <a:spcBef>
                <a:spcPts val="0"/>
              </a:spcBef>
              <a:buFont typeface="Wingdings" pitchFamily="2" charset="2"/>
              <a:buChar char="§"/>
              <a:defRPr sz="2400">
                <a:latin typeface="+mj-lt"/>
                <a:cs typeface="Arial" pitchFamily="34" charset="0"/>
              </a:defRPr>
            </a:lvl3pPr>
            <a:lvl4pPr>
              <a:spcBef>
                <a:spcPts val="0"/>
              </a:spcBef>
              <a:buFont typeface="Wingdings" pitchFamily="2" charset="2"/>
              <a:buChar char="§"/>
              <a:defRPr sz="2400">
                <a:latin typeface="+mj-lt"/>
                <a:cs typeface="Arial" pitchFamily="34" charset="0"/>
              </a:defRPr>
            </a:lvl4pPr>
            <a:lvl5pPr>
              <a:spcBef>
                <a:spcPts val="0"/>
              </a:spcBef>
              <a:buFont typeface="Arial" pitchFamily="34" charset="0"/>
              <a:buNone/>
              <a:defRPr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Box 4"/>
          <p:cNvSpPr txBox="1"/>
          <p:nvPr userDrawn="1"/>
        </p:nvSpPr>
        <p:spPr>
          <a:xfrm>
            <a:off x="4572000" y="9379813"/>
            <a:ext cx="3937000" cy="376962"/>
          </a:xfrm>
          <a:prstGeom prst="rect">
            <a:avLst/>
          </a:prstGeom>
          <a:noFill/>
        </p:spPr>
        <p:txBody>
          <a:bodyPr wrap="square" lIns="91428" tIns="45714" rIns="91428" bIns="45714" rtlCol="0">
            <a:spAutoFit/>
          </a:bodyPr>
          <a:lstStyle/>
          <a:p>
            <a:pPr algn="ctr"/>
            <a:r>
              <a:rPr lang="en-GB" sz="1800" smtClean="0">
                <a:solidFill>
                  <a:schemeClr val="bg1">
                    <a:lumMod val="50000"/>
                  </a:schemeClr>
                </a:solidFill>
              </a:rPr>
              <a:t>Revit Programming Introduction </a:t>
            </a:r>
            <a:fld id="{E0DFDB38-F135-461F-86E5-0089A545AD3A}" type="slidenum">
              <a:rPr lang="en-GB" sz="1800" smtClean="0">
                <a:solidFill>
                  <a:schemeClr val="bg1">
                    <a:lumMod val="50000"/>
                  </a:schemeClr>
                </a:solidFill>
              </a:rPr>
              <a:pPr algn="ctr"/>
              <a:t>‹#›</a:t>
            </a:fld>
            <a:endParaRPr lang="en-GB" sz="1800">
              <a:solidFill>
                <a:schemeClr val="bg1">
                  <a:lumMod val="50000"/>
                </a:schemeClr>
              </a:solidFill>
            </a:endParaRPr>
          </a:p>
        </p:txBody>
      </p:sp>
      <p:sp>
        <p:nvSpPr>
          <p:cNvPr id="6" name="TextBox 5"/>
          <p:cNvSpPr txBox="1"/>
          <p:nvPr userDrawn="1"/>
        </p:nvSpPr>
        <p:spPr>
          <a:xfrm>
            <a:off x="419100" y="9448801"/>
            <a:ext cx="2451100" cy="284200"/>
          </a:xfrm>
          <a:prstGeom prst="rect">
            <a:avLst/>
          </a:prstGeom>
          <a:noFill/>
        </p:spPr>
        <p:txBody>
          <a:bodyPr wrap="square" lIns="91428" tIns="45714" rIns="91428" bIns="45714" rtlCol="0">
            <a:spAutoFit/>
          </a:bodyPr>
          <a:lstStyle/>
          <a:p>
            <a:pPr algn="l"/>
            <a:r>
              <a:rPr lang="en-GB" sz="1200" smtClean="0">
                <a:solidFill>
                  <a:schemeClr val="bg1">
                    <a:lumMod val="50000"/>
                  </a:schemeClr>
                </a:solidFill>
              </a:rPr>
              <a:t>Copyright © 2009 Autodesk Inc. </a:t>
            </a:r>
            <a:endParaRPr lang="en-GB" sz="1200">
              <a:solidFill>
                <a:schemeClr val="bg1">
                  <a:lumMod val="50000"/>
                </a:schemeClr>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1"/>
        </a:solidFill>
        <a:effectLst/>
      </p:bgPr>
    </p:bg>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a:stretch>
            <a:fillRect/>
          </a:stretch>
        </p:blipFill>
        <p:spPr bwMode="auto">
          <a:xfrm>
            <a:off x="9372600" y="0"/>
            <a:ext cx="3626098" cy="9759034"/>
          </a:xfrm>
          <a:prstGeom prst="rect">
            <a:avLst/>
          </a:prstGeom>
          <a:noFill/>
          <a:ln w="9525">
            <a:noFill/>
            <a:miter lim="800000"/>
            <a:headEnd/>
            <a:tailEnd/>
          </a:ln>
        </p:spPr>
      </p:pic>
      <p:sp>
        <p:nvSpPr>
          <p:cNvPr id="621571" name="Rectangle 3"/>
          <p:cNvSpPr>
            <a:spLocks noGrp="1" noChangeArrowheads="1"/>
          </p:cNvSpPr>
          <p:nvPr>
            <p:ph type="ctrTitle"/>
          </p:nvPr>
        </p:nvSpPr>
        <p:spPr>
          <a:xfrm>
            <a:off x="453759" y="4291174"/>
            <a:ext cx="8014833" cy="1888117"/>
          </a:xfrm>
          <a:prstGeom prst="rect">
            <a:avLst/>
          </a:prstGeom>
        </p:spPr>
        <p:txBody>
          <a:bodyPr lIns="130039" tIns="65020" rIns="130039" bIns="65020" anchor="t"/>
          <a:lstStyle>
            <a:lvl1pPr algn="l">
              <a:defRPr sz="4800"/>
            </a:lvl1pPr>
          </a:lstStyle>
          <a:p>
            <a:r>
              <a:rPr lang="en-US"/>
              <a:t>Click to edit Master title style</a:t>
            </a:r>
          </a:p>
        </p:txBody>
      </p:sp>
      <p:sp>
        <p:nvSpPr>
          <p:cNvPr id="621572" name="Rectangle 4"/>
          <p:cNvSpPr>
            <a:spLocks noGrp="1" noChangeArrowheads="1"/>
          </p:cNvSpPr>
          <p:nvPr>
            <p:ph type="subTitle" sz="quarter" idx="1"/>
          </p:nvPr>
        </p:nvSpPr>
        <p:spPr>
          <a:xfrm>
            <a:off x="453761" y="6396108"/>
            <a:ext cx="7983659" cy="1192495"/>
          </a:xfrm>
          <a:prstGeom prst="rect">
            <a:avLst/>
          </a:prstGeom>
        </p:spPr>
        <p:txBody>
          <a:bodyPr lIns="130039" tIns="65020" rIns="130039" bIns="65020"/>
          <a:lstStyle>
            <a:lvl1pPr marL="0" indent="0">
              <a:lnSpc>
                <a:spcPct val="95000"/>
              </a:lnSpc>
              <a:buNone/>
              <a:defRPr sz="3400" i="1">
                <a:solidFill>
                  <a:schemeClr val="accent1"/>
                </a:solidFill>
              </a:defRPr>
            </a:lvl1pPr>
          </a:lstStyle>
          <a:p>
            <a:r>
              <a:rPr lang="en-US"/>
              <a:t>Click to edit Master subtitle style</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5" descr="PPT_LOGO_4b"/>
          <p:cNvPicPr>
            <a:picLocks noChangeAspect="1" noChangeArrowheads="1"/>
          </p:cNvPicPr>
          <p:nvPr userDrawn="1"/>
        </p:nvPicPr>
        <p:blipFill>
          <a:blip r:embed="rId4"/>
          <a:srcRect/>
          <a:stretch>
            <a:fillRect/>
          </a:stretch>
        </p:blipFill>
        <p:spPr bwMode="auto">
          <a:xfrm>
            <a:off x="12541826" y="2535382"/>
            <a:ext cx="461385" cy="722139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64" r:id="rId2"/>
  </p:sldLayoutIdLst>
  <p:transition/>
  <p:hf hdr="0" dt="0"/>
  <p:txStyles>
    <p:titleStyle>
      <a:lvl1pPr algn="ctr" defTabSz="914287" rtl="0" eaLnBrk="1" latinLnBrk="0" hangingPunct="1">
        <a:spcBef>
          <a:spcPct val="0"/>
        </a:spcBef>
        <a:buNone/>
        <a:defRPr sz="4400" kern="1200">
          <a:solidFill>
            <a:schemeClr val="tx1"/>
          </a:solidFill>
          <a:latin typeface="+mj-lt"/>
          <a:ea typeface="+mj-ea"/>
          <a:cs typeface="+mj-cs"/>
        </a:defRPr>
      </a:lvl1pPr>
    </p:titleStyle>
    <p:bodyStyle>
      <a:lvl1pPr marL="342858" indent="-342858" algn="l" defTabSz="914287" rtl="0" eaLnBrk="1" latinLnBrk="0" hangingPunct="1">
        <a:spcBef>
          <a:spcPct val="20000"/>
        </a:spcBef>
        <a:buFont typeface="Arial" pitchFamily="34" charset="0"/>
        <a:buChar char="•"/>
        <a:defRPr sz="3100" kern="1200">
          <a:solidFill>
            <a:schemeClr val="tx1"/>
          </a:solidFill>
          <a:latin typeface="+mn-lt"/>
          <a:ea typeface="+mn-ea"/>
          <a:cs typeface="+mn-cs"/>
        </a:defRPr>
      </a:lvl1pPr>
      <a:lvl2pPr marL="742859" indent="-285714" algn="l" defTabSz="91428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9" indent="-228572" algn="l" defTabSz="91428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04"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46"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9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4"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8"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22"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7" rtl="0" eaLnBrk="1" latinLnBrk="0" hangingPunct="1">
        <a:defRPr sz="1800" kern="1200">
          <a:solidFill>
            <a:schemeClr val="tx1"/>
          </a:solidFill>
          <a:latin typeface="+mn-lt"/>
          <a:ea typeface="+mn-ea"/>
          <a:cs typeface="+mn-cs"/>
        </a:defRPr>
      </a:lvl1pPr>
      <a:lvl2pPr marL="457144" algn="l" defTabSz="914287" rtl="0" eaLnBrk="1" latinLnBrk="0" hangingPunct="1">
        <a:defRPr sz="1800" kern="1200">
          <a:solidFill>
            <a:schemeClr val="tx1"/>
          </a:solidFill>
          <a:latin typeface="+mn-lt"/>
          <a:ea typeface="+mn-ea"/>
          <a:cs typeface="+mn-cs"/>
        </a:defRPr>
      </a:lvl2pPr>
      <a:lvl3pPr marL="914287" algn="l" defTabSz="914287" rtl="0" eaLnBrk="1" latinLnBrk="0" hangingPunct="1">
        <a:defRPr sz="1800" kern="1200">
          <a:solidFill>
            <a:schemeClr val="tx1"/>
          </a:solidFill>
          <a:latin typeface="+mn-lt"/>
          <a:ea typeface="+mn-ea"/>
          <a:cs typeface="+mn-cs"/>
        </a:defRPr>
      </a:lvl3pPr>
      <a:lvl4pPr marL="1371431" algn="l" defTabSz="914287" rtl="0" eaLnBrk="1" latinLnBrk="0" hangingPunct="1">
        <a:defRPr sz="1800" kern="1200">
          <a:solidFill>
            <a:schemeClr val="tx1"/>
          </a:solidFill>
          <a:latin typeface="+mn-lt"/>
          <a:ea typeface="+mn-ea"/>
          <a:cs typeface="+mn-cs"/>
        </a:defRPr>
      </a:lvl4pPr>
      <a:lvl5pPr marL="1828574" algn="l" defTabSz="914287" rtl="0" eaLnBrk="1" latinLnBrk="0" hangingPunct="1">
        <a:defRPr sz="1800" kern="1200">
          <a:solidFill>
            <a:schemeClr val="tx1"/>
          </a:solidFill>
          <a:latin typeface="+mn-lt"/>
          <a:ea typeface="+mn-ea"/>
          <a:cs typeface="+mn-cs"/>
        </a:defRPr>
      </a:lvl5pPr>
      <a:lvl6pPr marL="2285719" algn="l" defTabSz="914287" rtl="0" eaLnBrk="1" latinLnBrk="0" hangingPunct="1">
        <a:defRPr sz="1800" kern="1200">
          <a:solidFill>
            <a:schemeClr val="tx1"/>
          </a:solidFill>
          <a:latin typeface="+mn-lt"/>
          <a:ea typeface="+mn-ea"/>
          <a:cs typeface="+mn-cs"/>
        </a:defRPr>
      </a:lvl6pPr>
      <a:lvl7pPr marL="2742863" algn="l" defTabSz="914287" rtl="0" eaLnBrk="1" latinLnBrk="0" hangingPunct="1">
        <a:defRPr sz="1800" kern="1200">
          <a:solidFill>
            <a:schemeClr val="tx1"/>
          </a:solidFill>
          <a:latin typeface="+mn-lt"/>
          <a:ea typeface="+mn-ea"/>
          <a:cs typeface="+mn-cs"/>
        </a:defRPr>
      </a:lvl7pPr>
      <a:lvl8pPr marL="3200006" algn="l" defTabSz="914287" rtl="0" eaLnBrk="1" latinLnBrk="0" hangingPunct="1">
        <a:defRPr sz="1800" kern="1200">
          <a:solidFill>
            <a:schemeClr val="tx1"/>
          </a:solidFill>
          <a:latin typeface="+mn-lt"/>
          <a:ea typeface="+mn-ea"/>
          <a:cs typeface="+mn-cs"/>
        </a:defRPr>
      </a:lvl8pPr>
      <a:lvl9pPr marL="3657150" algn="l" defTabSz="91428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02.xml"/><Relationship Id="rId1" Type="http://schemas.openxmlformats.org/officeDocument/2006/relationships/slideLayout" Target="../slideLayouts/slideLayout1.xml"/><Relationship Id="rId4" Type="http://schemas.openxmlformats.org/officeDocument/2006/relationships/image" Target="../media/image67.jpeg"/></Relationships>
</file>

<file path=ppt/slides/_rels/slide10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png"/></Relationships>
</file>

<file path=ppt/slides/_rels/slide11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autodesk.com/developer"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comments" Target="../comments/comment5.xml"/></Relationships>
</file>

<file path=ppt/slides/_rels/slide120.xml.rels><?xml version="1.0" encoding="UTF-8" standalone="yes"?>
<Relationships xmlns="http://schemas.openxmlformats.org/package/2006/relationships"><Relationship Id="rId2" Type="http://schemas.openxmlformats.org/officeDocument/2006/relationships/comments" Target="../comments/comment26.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19.xml"/><Relationship Id="rId1" Type="http://schemas.openxmlformats.org/officeDocument/2006/relationships/slideLayout" Target="../slideLayouts/slideLayout1.xml"/><Relationship Id="rId5" Type="http://schemas.openxmlformats.org/officeDocument/2006/relationships/comments" Target="../comments/comment27.xml"/><Relationship Id="rId4" Type="http://schemas.openxmlformats.org/officeDocument/2006/relationships/image" Target="../media/image72.png"/></Relationships>
</file>

<file path=ppt/slides/_rels/slide12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20.xml"/><Relationship Id="rId1" Type="http://schemas.openxmlformats.org/officeDocument/2006/relationships/slideLayout" Target="../slideLayouts/slideLayout1.xml"/><Relationship Id="rId4" Type="http://schemas.openxmlformats.org/officeDocument/2006/relationships/comments" Target="../comments/comment28.xml"/></Relationships>
</file>

<file path=ppt/slides/_rels/slide12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1.xml"/><Relationship Id="rId1" Type="http://schemas.openxmlformats.org/officeDocument/2006/relationships/slideLayout" Target="../slideLayouts/slideLayout1.xml"/><Relationship Id="rId4" Type="http://schemas.openxmlformats.org/officeDocument/2006/relationships/comments" Target="../comments/comment29.xml"/></Relationships>
</file>

<file path=ppt/slides/_rels/slide126.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25.xml"/><Relationship Id="rId1" Type="http://schemas.openxmlformats.org/officeDocument/2006/relationships/slideLayout" Target="../slideLayouts/slideLayout1.xml"/><Relationship Id="rId5" Type="http://schemas.openxmlformats.org/officeDocument/2006/relationships/comments" Target="../comments/comment31.xml"/><Relationship Id="rId4" Type="http://schemas.openxmlformats.org/officeDocument/2006/relationships/image" Target="../media/image77.png"/></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26.xml"/><Relationship Id="rId1" Type="http://schemas.openxmlformats.org/officeDocument/2006/relationships/slideLayout" Target="../slideLayouts/slideLayout1.xml"/><Relationship Id="rId4" Type="http://schemas.openxmlformats.org/officeDocument/2006/relationships/comments" Target="../comments/comment3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30.xml"/><Relationship Id="rId1" Type="http://schemas.openxmlformats.org/officeDocument/2006/relationships/slideLayout" Target="../slideLayouts/slideLayout1.xml"/><Relationship Id="rId5" Type="http://schemas.openxmlformats.org/officeDocument/2006/relationships/image" Target="../media/image82.png"/><Relationship Id="rId4" Type="http://schemas.openxmlformats.org/officeDocument/2006/relationships/image" Target="../media/image81.pn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notesSlide" Target="../notesSlides/notesSlide134.xml"/><Relationship Id="rId7" Type="http://schemas.openxmlformats.org/officeDocument/2006/relationships/image" Target="../media/image87.png"/><Relationship Id="rId2" Type="http://schemas.openxmlformats.org/officeDocument/2006/relationships/slideLayout" Target="../slideLayouts/slideLayout1.xml"/><Relationship Id="rId1" Type="http://schemas.openxmlformats.org/officeDocument/2006/relationships/video" Target="file:///C:\My%20Documents\Training\ADN\ref_lines.wmv" TargetMode="External"/><Relationship Id="rId6" Type="http://schemas.openxmlformats.org/officeDocument/2006/relationships/image" Target="../media/image86.png"/><Relationship Id="rId5" Type="http://schemas.openxmlformats.org/officeDocument/2006/relationships/image" Target="../media/image85.jpeg"/><Relationship Id="rId4" Type="http://schemas.openxmlformats.org/officeDocument/2006/relationships/image" Target="../media/image84.png"/><Relationship Id="rId9" Type="http://schemas.openxmlformats.org/officeDocument/2006/relationships/image" Target="../media/image89.png"/></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139.xml"/><Relationship Id="rId1" Type="http://schemas.openxmlformats.org/officeDocument/2006/relationships/slideLayout" Target="../slideLayouts/slideLayout1.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41.xml"/><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44.xml"/><Relationship Id="rId1" Type="http://schemas.openxmlformats.org/officeDocument/2006/relationships/slideLayout" Target="../slideLayouts/slideLayout1.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14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45.xml"/><Relationship Id="rId1" Type="http://schemas.openxmlformats.org/officeDocument/2006/relationships/slideLayout" Target="../slideLayouts/slideLayout1.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46.xml"/><Relationship Id="rId1" Type="http://schemas.openxmlformats.org/officeDocument/2006/relationships/slideLayout" Target="../slideLayouts/slideLayout1.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48.xml"/><Relationship Id="rId1" Type="http://schemas.openxmlformats.org/officeDocument/2006/relationships/slideLayout" Target="../slideLayouts/slideLayout1.xml"/><Relationship Id="rId4" Type="http://schemas.openxmlformats.org/officeDocument/2006/relationships/image" Target="../media/image112.png"/></Relationships>
</file>

<file path=ppt/slides/_rels/slide15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49.xml"/><Relationship Id="rId1" Type="http://schemas.openxmlformats.org/officeDocument/2006/relationships/slideLayout" Target="../slideLayouts/slideLayout1.xml"/><Relationship Id="rId4" Type="http://schemas.openxmlformats.org/officeDocument/2006/relationships/image" Target="../media/image114.png"/></Relationships>
</file>

<file path=ppt/slides/_rels/slide15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50.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53.xml"/><Relationship Id="rId1" Type="http://schemas.openxmlformats.org/officeDocument/2006/relationships/slideLayout" Target="../slideLayouts/slideLayout1.xml"/><Relationship Id="rId5" Type="http://schemas.openxmlformats.org/officeDocument/2006/relationships/image" Target="../media/image118.png"/><Relationship Id="rId4" Type="http://schemas.openxmlformats.org/officeDocument/2006/relationships/image" Target="../media/image117.png"/></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8" Type="http://schemas.openxmlformats.org/officeDocument/2006/relationships/hyperlink" Target="http://www.autodesk.com/joinadn" TargetMode="External"/><Relationship Id="rId3" Type="http://schemas.openxmlformats.org/officeDocument/2006/relationships/hyperlink" Target="http://usa.autodesk.com/adsk/servlet/index?siteID=123112&amp;id=2484975" TargetMode="External"/><Relationship Id="rId7" Type="http://schemas.openxmlformats.org/officeDocument/2006/relationships/hyperlink" Target="http://adn.autodesk.com/" TargetMode="External"/><Relationship Id="rId2" Type="http://schemas.openxmlformats.org/officeDocument/2006/relationships/notesSlide" Target="../notesSlides/notesSlide163.xml"/><Relationship Id="rId1" Type="http://schemas.openxmlformats.org/officeDocument/2006/relationships/slideLayout" Target="../slideLayouts/slideLayout1.xml"/><Relationship Id="rId6" Type="http://schemas.openxmlformats.org/officeDocument/2006/relationships/hyperlink" Target="http://www.autodesk.com/apitraining" TargetMode="External"/><Relationship Id="rId5" Type="http://schemas.openxmlformats.org/officeDocument/2006/relationships/hyperlink" Target="http://discussion.autodesk.com/" TargetMode="External"/><Relationship Id="rId4" Type="http://schemas.openxmlformats.org/officeDocument/2006/relationships/hyperlink" Target="http://www.adskconsulting.com/adn/cs/api_course_sched.php" TargetMode="Externa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6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comments" Target="../comments/comment11.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gif"/></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comments" Target="../comments/commen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comments" Target="../comments/comment2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comments" Target="../comments/comment2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50.jpeg"/></Relationships>
</file>

<file path=ppt/slides/_rels/slide79.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52.jpeg"/></Relationships>
</file>

<file path=ppt/slides/_rels/slide8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image" Target="../media/image54.jpeg"/></Relationships>
</file>

<file path=ppt/slides/_rels/slide8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56.jpe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92.xml"/><Relationship Id="rId1" Type="http://schemas.openxmlformats.org/officeDocument/2006/relationships/slideLayout" Target="../slideLayouts/slideLayout1.xml"/><Relationship Id="rId4" Type="http://schemas.openxmlformats.org/officeDocument/2006/relationships/image" Target="../media/image62.jpe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99.xml"/><Relationship Id="rId1" Type="http://schemas.openxmlformats.org/officeDocument/2006/relationships/slideLayout" Target="../slideLayouts/slideLayout1.xml"/><Relationship Id="rId5" Type="http://schemas.openxmlformats.org/officeDocument/2006/relationships/image" Target="../media/image65.jpeg"/><Relationship Id="rId4" Type="http://schemas.openxmlformats.org/officeDocument/2006/relationships/image" Target="../media/image6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2"/>
          <p:cNvGrpSpPr>
            <a:grpSpLocks/>
          </p:cNvGrpSpPr>
          <p:nvPr/>
        </p:nvGrpSpPr>
        <p:grpSpPr bwMode="auto">
          <a:xfrm>
            <a:off x="0" y="0"/>
            <a:ext cx="13003213" cy="9756775"/>
            <a:chOff x="-1" y="0"/>
            <a:chExt cx="9144001" cy="6858001"/>
          </a:xfrm>
        </p:grpSpPr>
        <p:pic>
          <p:nvPicPr>
            <p:cNvPr id="8201" name="Picture 16" descr="palm_island"/>
            <p:cNvPicPr>
              <a:picLocks noChangeAspect="1" noChangeArrowheads="1"/>
            </p:cNvPicPr>
            <p:nvPr/>
          </p:nvPicPr>
          <p:blipFill>
            <a:blip r:embed="rId3"/>
            <a:srcRect/>
            <a:stretch>
              <a:fillRect/>
            </a:stretch>
          </p:blipFill>
          <p:spPr bwMode="auto">
            <a:xfrm>
              <a:off x="4572622" y="3417390"/>
              <a:ext cx="4571377" cy="3440610"/>
            </a:xfrm>
            <a:prstGeom prst="rect">
              <a:avLst/>
            </a:prstGeom>
            <a:noFill/>
            <a:ln w="9525">
              <a:noFill/>
              <a:miter lim="800000"/>
              <a:headEnd/>
              <a:tailEnd/>
            </a:ln>
          </p:spPr>
        </p:pic>
        <p:grpSp>
          <p:nvGrpSpPr>
            <p:cNvPr id="4" name="Group 4"/>
            <p:cNvGrpSpPr>
              <a:grpSpLocks/>
            </p:cNvGrpSpPr>
            <p:nvPr/>
          </p:nvGrpSpPr>
          <p:grpSpPr bwMode="auto">
            <a:xfrm>
              <a:off x="4558969" y="5"/>
              <a:ext cx="4585031" cy="3606809"/>
              <a:chOff x="1968" y="1367"/>
              <a:chExt cx="3360" cy="2656"/>
            </a:xfrm>
          </p:grpSpPr>
          <p:sp>
            <p:nvSpPr>
              <p:cNvPr id="8205" name="Text Box 5"/>
              <p:cNvSpPr txBox="1">
                <a:spLocks noChangeArrowheads="1"/>
              </p:cNvSpPr>
              <p:nvPr/>
            </p:nvSpPr>
            <p:spPr bwMode="auto">
              <a:xfrm>
                <a:off x="3915" y="3888"/>
                <a:ext cx="1257" cy="135"/>
              </a:xfrm>
              <a:prstGeom prst="rect">
                <a:avLst/>
              </a:prstGeom>
              <a:noFill/>
              <a:ln w="9525">
                <a:noFill/>
                <a:miter lim="800000"/>
                <a:headEnd/>
                <a:tailEnd/>
              </a:ln>
            </p:spPr>
            <p:txBody>
              <a:bodyPr wrap="none">
                <a:spAutoFit/>
              </a:bodyPr>
              <a:lstStyle/>
              <a:p>
                <a:pPr>
                  <a:spcBef>
                    <a:spcPct val="50000"/>
                  </a:spcBef>
                </a:pPr>
                <a:r>
                  <a:rPr lang="en-US" sz="1100">
                    <a:ln>
                      <a:solidFill>
                        <a:schemeClr val="accent1"/>
                      </a:solidFill>
                    </a:ln>
                    <a:effectLst>
                      <a:outerShdw blurRad="50800" dist="88900" dir="5400000" algn="ctr" rotWithShape="0">
                        <a:srgbClr val="000000"/>
                      </a:outerShdw>
                    </a:effectLst>
                  </a:rPr>
                  <a:t>Image Courtesy of RTKL Associates Inc</a:t>
                </a:r>
              </a:p>
            </p:txBody>
          </p:sp>
          <p:pic>
            <p:nvPicPr>
              <p:cNvPr id="8206" name="Picture 6" descr="NASSIF-ATRIUM VIEW A"/>
              <p:cNvPicPr>
                <a:picLocks noChangeAspect="1" noChangeArrowheads="1"/>
              </p:cNvPicPr>
              <p:nvPr/>
            </p:nvPicPr>
            <p:blipFill>
              <a:blip r:embed="rId4"/>
              <a:srcRect/>
              <a:stretch>
                <a:fillRect/>
              </a:stretch>
            </p:blipFill>
            <p:spPr bwMode="auto">
              <a:xfrm>
                <a:off x="1968" y="1367"/>
                <a:ext cx="3360" cy="2520"/>
              </a:xfrm>
              <a:prstGeom prst="rect">
                <a:avLst/>
              </a:prstGeom>
              <a:noFill/>
              <a:ln w="9525">
                <a:noFill/>
                <a:miter lim="800000"/>
                <a:headEnd/>
                <a:tailEnd/>
              </a:ln>
            </p:spPr>
          </p:pic>
        </p:grpSp>
        <p:pic>
          <p:nvPicPr>
            <p:cNvPr id="8203" name="Picture 7"/>
            <p:cNvPicPr>
              <a:picLocks noChangeAspect="1" noChangeArrowheads="1"/>
            </p:cNvPicPr>
            <p:nvPr/>
          </p:nvPicPr>
          <p:blipFill>
            <a:blip r:embed="rId5"/>
            <a:srcRect/>
            <a:stretch>
              <a:fillRect/>
            </a:stretch>
          </p:blipFill>
          <p:spPr bwMode="auto">
            <a:xfrm>
              <a:off x="0" y="3417025"/>
              <a:ext cx="4591878" cy="3440976"/>
            </a:xfrm>
            <a:prstGeom prst="rect">
              <a:avLst/>
            </a:prstGeom>
            <a:noFill/>
            <a:ln w="9525">
              <a:noFill/>
              <a:miter lim="800000"/>
              <a:headEnd/>
              <a:tailEnd/>
            </a:ln>
          </p:spPr>
        </p:pic>
        <p:pic>
          <p:nvPicPr>
            <p:cNvPr id="8204" name="Picture 2" descr="darley_deYoung"/>
            <p:cNvPicPr>
              <a:picLocks noChangeAspect="1" noChangeArrowheads="1"/>
            </p:cNvPicPr>
            <p:nvPr/>
          </p:nvPicPr>
          <p:blipFill>
            <a:blip r:embed="rId6"/>
            <a:srcRect/>
            <a:stretch>
              <a:fillRect/>
            </a:stretch>
          </p:blipFill>
          <p:spPr bwMode="auto">
            <a:xfrm>
              <a:off x="-1" y="0"/>
              <a:ext cx="4562061" cy="3440005"/>
            </a:xfrm>
            <a:prstGeom prst="rect">
              <a:avLst/>
            </a:prstGeom>
            <a:noFill/>
            <a:ln w="9525">
              <a:noFill/>
              <a:miter lim="800000"/>
              <a:headEnd/>
              <a:tailEnd/>
            </a:ln>
          </p:spPr>
        </p:pic>
      </p:grpSp>
      <p:sp>
        <p:nvSpPr>
          <p:cNvPr id="8195" name="Rectangle 3"/>
          <p:cNvSpPr>
            <a:spLocks noGrp="1" noChangeArrowheads="1"/>
          </p:cNvSpPr>
          <p:nvPr/>
        </p:nvSpPr>
        <p:spPr bwMode="auto">
          <a:xfrm>
            <a:off x="453759" y="3769458"/>
            <a:ext cx="12007654" cy="1355108"/>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a:solidFill>
                <a:schemeClr val="bg1"/>
              </a:solidFill>
            </a:endParaRPr>
          </a:p>
        </p:txBody>
      </p:sp>
      <p:sp>
        <p:nvSpPr>
          <p:cNvPr id="14" name="Title 13"/>
          <p:cNvSpPr>
            <a:spLocks noGrp="1"/>
          </p:cNvSpPr>
          <p:nvPr>
            <p:ph type="title"/>
          </p:nvPr>
        </p:nvSpPr>
        <p:spPr>
          <a:xfrm>
            <a:off x="443369" y="2468529"/>
            <a:ext cx="11790778" cy="7288245"/>
          </a:xfrm>
        </p:spPr>
        <p:txBody>
          <a:bodyPr/>
          <a:lstStyle/>
          <a:p>
            <a:pPr>
              <a:spcBef>
                <a:spcPts val="13200"/>
              </a:spcBef>
              <a:defRPr/>
            </a:pPr>
            <a:r>
              <a:rPr lang="en-US" sz="13800" b="1" smtClean="0">
                <a:ln w="12700" cap="rnd" cmpd="sng">
                  <a:solidFill>
                    <a:schemeClr val="tx1"/>
                  </a:solidFill>
                </a:ln>
                <a:solidFill>
                  <a:schemeClr val="bg1"/>
                </a:solidFill>
                <a:effectLst>
                  <a:outerShdw blurRad="50800" dist="38100" dir="2700000" algn="tl" rotWithShape="0">
                    <a:schemeClr val="tx1">
                      <a:alpha val="40000"/>
                    </a:schemeClr>
                  </a:outerShdw>
                </a:effectLst>
              </a:rPr>
              <a:t>Revit 2010 API</a:t>
            </a:r>
            <a:r>
              <a:rPr lang="en-US" sz="4400" b="1"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b="1"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t>Jeremy Tammik</a:t>
            </a:r>
            <a:b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t>Saikat Bhattacharya</a:t>
            </a:r>
            <a:b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t>AEC Workgroup</a:t>
            </a:r>
            <a:b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t>DevTech Autodesk</a:t>
            </a:r>
            <a:endParaRPr lang="en-GB" sz="7200" b="1">
              <a:ln w="12700" cap="rnd" cmpd="sng">
                <a:solidFill>
                  <a:schemeClr val="tx1"/>
                </a:solidFill>
              </a:ln>
              <a:effectLst>
                <a:outerShdw blurRad="50800" dist="38100" dir="2700000" algn="tl" rotWithShape="0">
                  <a:schemeClr val="tx1">
                    <a:alpha val="40000"/>
                  </a:schemeClr>
                </a:outerShdw>
              </a:effectLst>
            </a:endParaRPr>
          </a:p>
        </p:txBody>
      </p:sp>
      <p:pic>
        <p:nvPicPr>
          <p:cNvPr id="15" name="Picture 14" descr="autodesk_logo_big.png"/>
          <p:cNvPicPr>
            <a:picLocks noChangeAspect="1"/>
          </p:cNvPicPr>
          <p:nvPr/>
        </p:nvPicPr>
        <p:blipFill>
          <a:blip r:embed="rId7" cstate="print"/>
          <a:stretch>
            <a:fillRect/>
          </a:stretch>
        </p:blipFill>
        <p:spPr>
          <a:xfrm>
            <a:off x="10447303" y="9307763"/>
            <a:ext cx="2555910" cy="44901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l="10532" t="12713" r="16001" b="7500"/>
          <a:stretch>
            <a:fillRect/>
          </a:stretch>
        </p:blipFill>
        <p:spPr bwMode="auto">
          <a:xfrm>
            <a:off x="8645560" y="3929049"/>
            <a:ext cx="3734639" cy="2491278"/>
          </a:xfrm>
          <a:prstGeom prst="rect">
            <a:avLst/>
          </a:prstGeom>
          <a:noFill/>
          <a:ln w="38100">
            <a:solidFill>
              <a:schemeClr val="bg1">
                <a:lumMod val="85000"/>
              </a:schemeClr>
            </a:solidFill>
            <a:miter lim="800000"/>
            <a:headEnd/>
            <a:tailEnd/>
          </a:ln>
          <a:effectLst/>
        </p:spPr>
      </p:pic>
      <p:pic>
        <p:nvPicPr>
          <p:cNvPr id="6" name="Picture 5"/>
          <p:cNvPicPr>
            <a:picLocks noChangeAspect="1" noChangeArrowheads="1"/>
          </p:cNvPicPr>
          <p:nvPr/>
        </p:nvPicPr>
        <p:blipFill>
          <a:blip r:embed="rId4"/>
          <a:stretch>
            <a:fillRect/>
          </a:stretch>
        </p:blipFill>
        <p:spPr bwMode="auto">
          <a:xfrm>
            <a:off x="8645559" y="6740550"/>
            <a:ext cx="3734639" cy="2198188"/>
          </a:xfrm>
          <a:prstGeom prst="rect">
            <a:avLst/>
          </a:prstGeom>
          <a:noFill/>
          <a:ln w="38100">
            <a:solidFill>
              <a:schemeClr val="bg1">
                <a:lumMod val="50000"/>
                <a:lumOff val="50000"/>
              </a:schemeClr>
            </a:solidFill>
            <a:miter lim="800000"/>
            <a:headEnd/>
            <a:tailEnd/>
          </a:ln>
          <a:effectLst/>
        </p:spPr>
      </p:pic>
      <p:pic>
        <p:nvPicPr>
          <p:cNvPr id="7" name="Picture 3" descr="C:\Users\membrep\Documents\01_Autodesk\04_Mktg - Launch\Launch - 2010\Screenshots\RAC_2010_Screenshots\New_Whale_Options\1-14-2009 12-41-35 PM.png"/>
          <p:cNvPicPr>
            <a:picLocks noChangeAspect="1" noChangeArrowheads="1"/>
          </p:cNvPicPr>
          <p:nvPr/>
        </p:nvPicPr>
        <p:blipFill>
          <a:blip r:embed="rId5"/>
          <a:srcRect l="57525" t="21669" r="4036" b="45233"/>
          <a:stretch>
            <a:fillRect/>
          </a:stretch>
        </p:blipFill>
        <p:spPr bwMode="auto">
          <a:xfrm>
            <a:off x="8645560" y="1482678"/>
            <a:ext cx="3734639" cy="2209799"/>
          </a:xfrm>
          <a:prstGeom prst="rect">
            <a:avLst/>
          </a:prstGeom>
          <a:noFill/>
        </p:spPr>
      </p:pic>
      <p:sp>
        <p:nvSpPr>
          <p:cNvPr id="12290" name="Rectangle 2"/>
          <p:cNvSpPr>
            <a:spLocks noGrp="1" noChangeArrowheads="1"/>
          </p:cNvSpPr>
          <p:nvPr>
            <p:ph type="title"/>
          </p:nvPr>
        </p:nvSpPr>
        <p:spPr/>
        <p:txBody>
          <a:bodyPr/>
          <a:lstStyle/>
          <a:p>
            <a:pPr eaLnBrk="1" hangingPunct="1"/>
            <a:r>
              <a:rPr lang="en-GB" err="1" smtClean="0"/>
              <a:t>Revit</a:t>
            </a:r>
            <a:r>
              <a:rPr lang="en-GB" smtClean="0"/>
              <a:t> Architecture 2010 Product Features</a:t>
            </a:r>
            <a:endParaRPr lang="en-GB" dirty="0" smtClean="0"/>
          </a:p>
        </p:txBody>
      </p:sp>
      <p:sp>
        <p:nvSpPr>
          <p:cNvPr id="12291" name="Rectangle 3"/>
          <p:cNvSpPr>
            <a:spLocks noGrp="1" noChangeArrowheads="1"/>
          </p:cNvSpPr>
          <p:nvPr>
            <p:ph idx="1"/>
          </p:nvPr>
        </p:nvSpPr>
        <p:spPr>
          <a:xfrm>
            <a:off x="111831" y="1343286"/>
            <a:ext cx="8786322" cy="7259428"/>
          </a:xfrm>
        </p:spPr>
        <p:txBody>
          <a:bodyPr/>
          <a:lstStyle/>
          <a:p>
            <a:pPr marL="719138" lvl="1" indent="-361950">
              <a:spcBef>
                <a:spcPts val="600"/>
              </a:spcBef>
            </a:pPr>
            <a:r>
              <a:rPr lang="en-GB" smtClean="0"/>
              <a:t>Conceptual </a:t>
            </a:r>
            <a:r>
              <a:rPr lang="en-GB" dirty="0" smtClean="0"/>
              <a:t>design – Complex geometry made easy </a:t>
            </a:r>
          </a:p>
          <a:p>
            <a:pPr marL="1080000" lvl="2" indent="-357188">
              <a:spcBef>
                <a:spcPts val="600"/>
              </a:spcBef>
            </a:pPr>
            <a:r>
              <a:rPr lang="en-US" dirty="0" smtClean="0"/>
              <a:t>Intuitive and flexible form-making</a:t>
            </a:r>
          </a:p>
          <a:p>
            <a:pPr marL="1080000" lvl="2" indent="-357188">
              <a:spcBef>
                <a:spcPts val="300"/>
              </a:spcBef>
            </a:pPr>
            <a:r>
              <a:rPr lang="en-US" dirty="0" smtClean="0"/>
              <a:t>Sketching enhancements</a:t>
            </a:r>
          </a:p>
          <a:p>
            <a:pPr marL="1080000" lvl="2" indent="-357188">
              <a:spcBef>
                <a:spcPts val="300"/>
              </a:spcBef>
            </a:pPr>
            <a:r>
              <a:rPr lang="en-US" dirty="0" smtClean="0"/>
              <a:t>Divide, pattern, and panelize</a:t>
            </a:r>
          </a:p>
          <a:p>
            <a:pPr marL="1080000" lvl="2" indent="-357188">
              <a:spcBef>
                <a:spcPts val="300"/>
              </a:spcBef>
            </a:pPr>
            <a:r>
              <a:rPr lang="en-US" dirty="0" smtClean="0"/>
              <a:t>Integrated workflow</a:t>
            </a:r>
            <a:endParaRPr lang="en-GB" dirty="0" smtClean="0"/>
          </a:p>
          <a:p>
            <a:pPr marL="719138" lvl="1" indent="-361950">
              <a:spcBef>
                <a:spcPts val="600"/>
              </a:spcBef>
            </a:pPr>
            <a:r>
              <a:rPr lang="en-GB" dirty="0" smtClean="0"/>
              <a:t>User Interface – Improved productivity </a:t>
            </a:r>
          </a:p>
          <a:p>
            <a:pPr marL="1080000" lvl="2" indent="-357188">
              <a:spcBef>
                <a:spcPts val="600"/>
              </a:spcBef>
            </a:pPr>
            <a:r>
              <a:rPr lang="en-US" smtClean="0"/>
              <a:t>Ribbon, application menu, and quick </a:t>
            </a:r>
            <a:r>
              <a:rPr lang="en-US" dirty="0" smtClean="0"/>
              <a:t>access toolbar</a:t>
            </a:r>
          </a:p>
          <a:p>
            <a:pPr marL="1080000" lvl="2" indent="-357188">
              <a:spcBef>
                <a:spcPts val="300"/>
              </a:spcBef>
            </a:pPr>
            <a:r>
              <a:rPr lang="en-US" dirty="0" smtClean="0"/>
              <a:t>Enhanced integration </a:t>
            </a:r>
            <a:r>
              <a:rPr lang="en-US" smtClean="0"/>
              <a:t>with Autodesk Seek service</a:t>
            </a:r>
            <a:endParaRPr lang="en-US" dirty="0" smtClean="0"/>
          </a:p>
          <a:p>
            <a:pPr marL="1080000" lvl="2" indent="-357188">
              <a:spcBef>
                <a:spcPts val="300"/>
              </a:spcBef>
            </a:pPr>
            <a:r>
              <a:rPr lang="en-US" dirty="0" smtClean="0"/>
              <a:t>Enhanced tooltips</a:t>
            </a:r>
            <a:endParaRPr lang="en-GB" dirty="0" smtClean="0"/>
          </a:p>
          <a:p>
            <a:pPr marL="719138" lvl="1" indent="-361950">
              <a:spcBef>
                <a:spcPts val="600"/>
              </a:spcBef>
            </a:pPr>
            <a:r>
              <a:rPr lang="en-GB" dirty="0" smtClean="0"/>
              <a:t>Performance and Interoperability </a:t>
            </a:r>
          </a:p>
          <a:p>
            <a:pPr marL="1080000" lvl="2" indent="-271463">
              <a:spcBef>
                <a:spcPts val="600"/>
              </a:spcBef>
            </a:pPr>
            <a:r>
              <a:rPr lang="en-GB" altLang="ja-JP" dirty="0" smtClean="0">
                <a:ea typeface="ＭＳ Ｐゴシック" pitchFamily="34" charset="-128"/>
              </a:rPr>
              <a:t>Native 64-bit support</a:t>
            </a:r>
          </a:p>
          <a:p>
            <a:pPr marL="1080000" lvl="2" indent="-271463">
              <a:spcBef>
                <a:spcPts val="300"/>
              </a:spcBef>
            </a:pPr>
            <a:r>
              <a:rPr lang="en-GB" altLang="ja-JP" dirty="0" smtClean="0">
                <a:ea typeface="ＭＳ Ｐゴシック" pitchFamily="34" charset="-128"/>
              </a:rPr>
              <a:t>Export </a:t>
            </a:r>
            <a:r>
              <a:rPr lang="en-GB" altLang="ja-JP" smtClean="0">
                <a:ea typeface="ＭＳ Ｐゴシック" pitchFamily="34" charset="-128"/>
              </a:rPr>
              <a:t>to AutoCAD Civil 3D</a:t>
            </a:r>
            <a:endParaRPr lang="en-GB" altLang="ja-JP" dirty="0" smtClean="0">
              <a:ea typeface="ＭＳ Ｐゴシック" pitchFamily="34" charset="-128"/>
            </a:endParaRPr>
          </a:p>
          <a:p>
            <a:pPr marL="1080000" lvl="2" indent="-271463">
              <a:spcBef>
                <a:spcPts val="300"/>
              </a:spcBef>
            </a:pPr>
            <a:r>
              <a:rPr lang="en-GB" altLang="ja-JP" dirty="0" smtClean="0">
                <a:ea typeface="ＭＳ Ｐゴシック" pitchFamily="34" charset="-128"/>
              </a:rPr>
              <a:t>Import content </a:t>
            </a:r>
            <a:r>
              <a:rPr lang="en-GB" altLang="ja-JP" smtClean="0">
                <a:ea typeface="ＭＳ Ｐゴシック" pitchFamily="34" charset="-128"/>
              </a:rPr>
              <a:t>from Autodesk Inventor</a:t>
            </a:r>
            <a:endParaRPr lang="en-GB" altLang="ja-JP" dirty="0" smtClean="0">
              <a:ea typeface="ＭＳ Ｐゴシック" pitchFamily="34" charset="-128"/>
            </a:endParaRPr>
          </a:p>
          <a:p>
            <a:pPr marL="1080000" lvl="2" indent="-271463">
              <a:spcBef>
                <a:spcPts val="300"/>
              </a:spcBef>
            </a:pPr>
            <a:r>
              <a:rPr lang="en-GB" altLang="ja-JP" dirty="0" err="1" smtClean="0">
                <a:ea typeface="ＭＳ Ｐゴシック" pitchFamily="34" charset="-128"/>
              </a:rPr>
              <a:t>gbXML</a:t>
            </a:r>
            <a:r>
              <a:rPr lang="en-GB" altLang="ja-JP" dirty="0" smtClean="0">
                <a:ea typeface="ＭＳ Ｐゴシック" pitchFamily="34" charset="-128"/>
              </a:rPr>
              <a:t> improvements</a:t>
            </a:r>
          </a:p>
          <a:p>
            <a:pPr marL="1080000" lvl="2" indent="-271463">
              <a:spcBef>
                <a:spcPts val="300"/>
              </a:spcBef>
            </a:pPr>
            <a:r>
              <a:rPr lang="en-GB" altLang="ja-JP" smtClean="0">
                <a:ea typeface="ＭＳ Ｐゴシック" pitchFamily="34" charset="-128"/>
              </a:rPr>
              <a:t>API enhancements</a:t>
            </a:r>
            <a:endParaRPr lang="en-GB" altLang="ja-JP" dirty="0" smtClean="0">
              <a:ea typeface="ＭＳ Ｐゴシック" pitchFamily="34" charset="-128"/>
            </a:endParaRPr>
          </a:p>
        </p:txBody>
      </p:sp>
      <p:sp>
        <p:nvSpPr>
          <p:cNvPr id="122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AutoShape 8"/>
          <p:cNvSpPr>
            <a:spLocks noChangeArrowheads="1"/>
          </p:cNvSpPr>
          <p:nvPr/>
        </p:nvSpPr>
        <p:spPr bwMode="auto">
          <a:xfrm>
            <a:off x="557604" y="1601286"/>
            <a:ext cx="11576472" cy="3204075"/>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94210" name="Rectangle 2"/>
          <p:cNvSpPr>
            <a:spLocks noGrp="1" noChangeArrowheads="1"/>
          </p:cNvSpPr>
          <p:nvPr>
            <p:ph type="title"/>
          </p:nvPr>
        </p:nvSpPr>
        <p:spPr>
          <a:xfrm>
            <a:off x="453759" y="194232"/>
            <a:ext cx="11269451" cy="1626129"/>
          </a:xfrm>
        </p:spPr>
        <p:txBody>
          <a:bodyPr/>
          <a:lstStyle/>
          <a:p>
            <a:pPr eaLnBrk="1" hangingPunct="1"/>
            <a:r>
              <a:rPr lang="en-GB" sz="6300" smtClean="0"/>
              <a:t>Obtain 3D Element Geometry</a:t>
            </a:r>
          </a:p>
        </p:txBody>
      </p:sp>
      <p:sp>
        <p:nvSpPr>
          <p:cNvPr id="94211" name="Rectangle 3"/>
          <p:cNvSpPr>
            <a:spLocks noGrp="1" noChangeArrowheads="1"/>
          </p:cNvSpPr>
          <p:nvPr>
            <p:ph idx="1"/>
          </p:nvPr>
        </p:nvSpPr>
        <p:spPr>
          <a:xfrm>
            <a:off x="453760" y="1811330"/>
            <a:ext cx="10924053" cy="5526581"/>
          </a:xfrm>
        </p:spPr>
        <p:txBody>
          <a:bodyPr/>
          <a:lstStyle/>
          <a:p>
            <a:pPr marL="1920084" lvl="4" indent="-325098">
              <a:lnSpc>
                <a:spcPct val="90000"/>
              </a:lnSpc>
            </a:pPr>
            <a:r>
              <a:rPr lang="en-GB" sz="1600" noProof="1" smtClean="0">
                <a:solidFill>
                  <a:schemeClr val="accent1"/>
                </a:solidFill>
              </a:rPr>
              <a:t>Private</a:t>
            </a:r>
            <a:r>
              <a:rPr lang="en-GB" sz="1600" noProof="1" smtClean="0"/>
              <a:t> mOptions </a:t>
            </a:r>
            <a:r>
              <a:rPr lang="en-GB" sz="1600" noProof="1" smtClean="0">
                <a:solidFill>
                  <a:schemeClr val="accent1"/>
                </a:solidFill>
              </a:rPr>
              <a:t>As</a:t>
            </a:r>
            <a:r>
              <a:rPr lang="en-GB" sz="1600" noProof="1" smtClean="0"/>
              <a:t> Autodesk.Revit.Geometry.Options</a:t>
            </a:r>
            <a:endParaRPr lang="en-US" sz="1600" smtClean="0"/>
          </a:p>
          <a:p>
            <a:pPr marL="1920084" lvl="4" indent="-325098">
              <a:lnSpc>
                <a:spcPct val="90000"/>
              </a:lnSpc>
            </a:pPr>
            <a:r>
              <a:rPr lang="en-US" sz="1600" noProof="1" smtClean="0">
                <a:solidFill>
                  <a:schemeClr val="folHlink"/>
                </a:solidFill>
              </a:rPr>
              <a:t>mOptions = app.Create.NewGeometryOptions</a:t>
            </a:r>
          </a:p>
          <a:p>
            <a:pPr marL="1920084" lvl="4" indent="-325098">
              <a:lnSpc>
                <a:spcPct val="90000"/>
              </a:lnSpc>
            </a:pPr>
            <a:r>
              <a:rPr lang="en-US" sz="1600" noProof="1" smtClean="0">
                <a:solidFill>
                  <a:schemeClr val="folHlink"/>
                </a:solidFill>
              </a:rPr>
              <a:t>mOptions.DetailLevel = Geometry.Options.DetailLevels.Fine</a:t>
            </a:r>
          </a:p>
          <a:p>
            <a:pPr marL="1920084" lvl="4" indent="-325098">
              <a:lnSpc>
                <a:spcPct val="90000"/>
              </a:lnSpc>
            </a:pPr>
            <a:endParaRPr lang="en-US" sz="1600" smtClean="0">
              <a:solidFill>
                <a:schemeClr val="folHlink"/>
              </a:solidFill>
            </a:endParaRPr>
          </a:p>
          <a:p>
            <a:pPr marL="1920084" lvl="4" indent="-325098">
              <a:lnSpc>
                <a:spcPct val="90000"/>
              </a:lnSpc>
            </a:pPr>
            <a:r>
              <a:rPr lang="en-US" sz="1600" noProof="1" smtClean="0">
                <a:solidFill>
                  <a:schemeClr val="accent1"/>
                </a:solidFill>
              </a:rPr>
              <a:t>For Each</a:t>
            </a:r>
            <a:r>
              <a:rPr lang="en-US" sz="1600" noProof="1" smtClean="0"/>
              <a:t> elem </a:t>
            </a:r>
            <a:r>
              <a:rPr lang="en-US" sz="1600" noProof="1" smtClean="0">
                <a:solidFill>
                  <a:schemeClr val="accent1"/>
                </a:solidFill>
              </a:rPr>
              <a:t>In</a:t>
            </a:r>
            <a:r>
              <a:rPr lang="en-US" sz="1600" noProof="1" smtClean="0"/>
              <a:t> selSet</a:t>
            </a:r>
          </a:p>
          <a:p>
            <a:pPr marL="1920084" lvl="4" indent="-325098">
              <a:lnSpc>
                <a:spcPct val="90000"/>
              </a:lnSpc>
            </a:pPr>
            <a:r>
              <a:rPr lang="en-US" sz="1600" smtClean="0"/>
              <a:t>  </a:t>
            </a:r>
            <a:r>
              <a:rPr lang="en-US" sz="1600" noProof="1" smtClean="0">
                <a:solidFill>
                  <a:schemeClr val="accent1"/>
                </a:solidFill>
              </a:rPr>
              <a:t>Dim</a:t>
            </a:r>
            <a:r>
              <a:rPr lang="en-US" sz="1600" noProof="1" smtClean="0"/>
              <a:t> geom As Autodesk.Revit.Geometry.Element = </a:t>
            </a:r>
            <a:r>
              <a:rPr lang="en-US" sz="1600" noProof="1" smtClean="0">
                <a:solidFill>
                  <a:schemeClr val="folHlink"/>
                </a:solidFill>
              </a:rPr>
              <a:t>elem.Geometry(mOptions)</a:t>
            </a:r>
          </a:p>
          <a:p>
            <a:pPr marL="1920084" lvl="4" indent="-325098">
              <a:lnSpc>
                <a:spcPct val="90000"/>
              </a:lnSpc>
            </a:pPr>
            <a:r>
              <a:rPr lang="en-US" sz="1600" noProof="1" smtClean="0"/>
              <a:t>  DrawElement(</a:t>
            </a:r>
            <a:r>
              <a:rPr lang="en-US" sz="1600" smtClean="0"/>
              <a:t>geom</a:t>
            </a:r>
            <a:r>
              <a:rPr lang="en-US" sz="1600" noProof="1" smtClean="0"/>
              <a:t>) </a:t>
            </a:r>
            <a:endParaRPr lang="en-US" sz="1600" smtClean="0"/>
          </a:p>
          <a:p>
            <a:pPr marL="1920084" lvl="4" indent="-325098">
              <a:lnSpc>
                <a:spcPct val="90000"/>
              </a:lnSpc>
            </a:pPr>
            <a:r>
              <a:rPr lang="en-US" sz="1600" noProof="1" smtClean="0">
                <a:solidFill>
                  <a:schemeClr val="accent1"/>
                </a:solidFill>
              </a:rPr>
              <a:t>Next</a:t>
            </a:r>
          </a:p>
          <a:p>
            <a:pPr marL="1920084" lvl="4" indent="-325098">
              <a:lnSpc>
                <a:spcPct val="90000"/>
              </a:lnSpc>
            </a:pPr>
            <a:endParaRPr lang="en-US" sz="1600" smtClean="0"/>
          </a:p>
          <a:p>
            <a:pPr marL="1920084" lvl="4" indent="-325098">
              <a:lnSpc>
                <a:spcPct val="90000"/>
              </a:lnSpc>
            </a:pPr>
            <a:r>
              <a:rPr lang="en-US" sz="1600" noProof="1" smtClean="0">
                <a:solidFill>
                  <a:schemeClr val="accent1"/>
                </a:solidFill>
              </a:rPr>
              <a:t>If </a:t>
            </a:r>
            <a:r>
              <a:rPr lang="en-US" sz="1600" noProof="1" smtClean="0"/>
              <a:t>selSet.Size &gt; 0 </a:t>
            </a:r>
            <a:r>
              <a:rPr lang="en-US" sz="1600" noProof="1" smtClean="0">
                <a:solidFill>
                  <a:schemeClr val="accent1"/>
                </a:solidFill>
              </a:rPr>
              <a:t>Then</a:t>
            </a:r>
          </a:p>
          <a:p>
            <a:pPr marL="1920084" lvl="4" indent="-325098">
              <a:lnSpc>
                <a:spcPct val="90000"/>
              </a:lnSpc>
            </a:pPr>
            <a:r>
              <a:rPr lang="en-US" sz="1600" noProof="1" smtClean="0"/>
              <a:t>  mViewer.ShowModal()</a:t>
            </a:r>
          </a:p>
          <a:p>
            <a:pPr marL="1920084" lvl="4" indent="-325098">
              <a:lnSpc>
                <a:spcPct val="90000"/>
              </a:lnSpc>
            </a:pPr>
            <a:r>
              <a:rPr lang="en-US" sz="1600" noProof="1" smtClean="0">
                <a:solidFill>
                  <a:schemeClr val="accent1"/>
                </a:solidFill>
              </a:rPr>
              <a:t>End If</a:t>
            </a:r>
            <a:endParaRPr lang="en-US" sz="1700" smtClean="0">
              <a:solidFill>
                <a:schemeClr val="accent1"/>
              </a:solidFill>
            </a:endParaRPr>
          </a:p>
          <a:p>
            <a:pPr marL="487647" lvl="1" indent="-325098">
              <a:lnSpc>
                <a:spcPct val="90000"/>
              </a:lnSpc>
              <a:spcBef>
                <a:spcPts val="3600"/>
              </a:spcBef>
            </a:pPr>
            <a:r>
              <a:rPr lang="en-US" sz="3600" smtClean="0"/>
              <a:t>Specify level of detail of element geometry</a:t>
            </a:r>
          </a:p>
          <a:p>
            <a:pPr marL="975292" lvl="2" indent="-325098">
              <a:lnSpc>
                <a:spcPct val="90000"/>
              </a:lnSpc>
            </a:pPr>
            <a:r>
              <a:rPr lang="en-US" smtClean="0"/>
              <a:t>Coarse, Medium, or Fine</a:t>
            </a:r>
          </a:p>
          <a:p>
            <a:pPr marL="487647" lvl="1" indent="-325098"/>
            <a:r>
              <a:rPr lang="en-US" sz="3600" smtClean="0"/>
              <a:t>All that remains is to display the geometry</a:t>
            </a:r>
          </a:p>
        </p:txBody>
      </p:sp>
      <p:sp>
        <p:nvSpPr>
          <p:cNvPr id="6"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AutoShape 5"/>
          <p:cNvSpPr>
            <a:spLocks noChangeArrowheads="1"/>
          </p:cNvSpPr>
          <p:nvPr/>
        </p:nvSpPr>
        <p:spPr bwMode="auto">
          <a:xfrm>
            <a:off x="589690" y="1569203"/>
            <a:ext cx="11165606" cy="508827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95234" name="Rectangle 2"/>
          <p:cNvSpPr>
            <a:spLocks noGrp="1" noChangeArrowheads="1"/>
          </p:cNvSpPr>
          <p:nvPr>
            <p:ph type="title"/>
          </p:nvPr>
        </p:nvSpPr>
        <p:spPr>
          <a:xfrm>
            <a:off x="453759" y="194232"/>
            <a:ext cx="11269451" cy="1626129"/>
          </a:xfrm>
        </p:spPr>
        <p:txBody>
          <a:bodyPr/>
          <a:lstStyle/>
          <a:p>
            <a:pPr eaLnBrk="1" hangingPunct="1"/>
            <a:r>
              <a:rPr lang="en-GB" smtClean="0"/>
              <a:t>Display Element Geometry</a:t>
            </a:r>
          </a:p>
        </p:txBody>
      </p:sp>
      <p:sp>
        <p:nvSpPr>
          <p:cNvPr id="95235" name="Rectangle 3"/>
          <p:cNvSpPr>
            <a:spLocks noGrp="1" noChangeArrowheads="1"/>
          </p:cNvSpPr>
          <p:nvPr>
            <p:ph idx="1"/>
          </p:nvPr>
        </p:nvSpPr>
        <p:spPr>
          <a:xfrm>
            <a:off x="453760" y="1811330"/>
            <a:ext cx="10924053" cy="4765933"/>
          </a:xfrm>
        </p:spPr>
        <p:txBody>
          <a:bodyPr/>
          <a:lstStyle/>
          <a:p>
            <a:pPr marL="1920084" lvl="4" indent="-325098">
              <a:spcBef>
                <a:spcPts val="0"/>
              </a:spcBef>
            </a:pPr>
            <a:r>
              <a:rPr lang="en-GB" sz="1600" noProof="1" smtClean="0">
                <a:solidFill>
                  <a:schemeClr val="accent1"/>
                </a:solidFill>
              </a:rPr>
              <a:t>Private Sub</a:t>
            </a:r>
            <a:r>
              <a:rPr lang="en-GB" sz="1600" noProof="1" smtClean="0"/>
              <a:t> DrawElement(ByVal elementGeom As Geometry.Element)</a:t>
            </a:r>
          </a:p>
          <a:p>
            <a:pPr marL="1920084" lvl="4" indent="-325098">
              <a:spcBef>
                <a:spcPts val="0"/>
              </a:spcBef>
            </a:pPr>
            <a:r>
              <a:rPr lang="en-GB" sz="1600" noProof="1" smtClean="0"/>
              <a:t>  </a:t>
            </a:r>
            <a:r>
              <a:rPr lang="en-GB" sz="1600" noProof="1" smtClean="0">
                <a:solidFill>
                  <a:schemeClr val="accent1"/>
                </a:solidFill>
              </a:rPr>
              <a:t>Dim</a:t>
            </a:r>
            <a:r>
              <a:rPr lang="en-GB" sz="1600" noProof="1" smtClean="0"/>
              <a:t> geomObject As Autodesk.Revit.Geometry.GeometryObject</a:t>
            </a:r>
          </a:p>
          <a:p>
            <a:pPr marL="1920084" lvl="4" indent="-325098">
              <a:spcBef>
                <a:spcPts val="0"/>
              </a:spcBef>
            </a:pPr>
            <a:r>
              <a:rPr lang="en-GB" sz="1600" noProof="1" smtClean="0"/>
              <a:t>  </a:t>
            </a:r>
            <a:r>
              <a:rPr lang="en-GB" sz="1600" noProof="1" smtClean="0">
                <a:solidFill>
                  <a:schemeClr val="folHlink"/>
                </a:solidFill>
              </a:rPr>
              <a:t>For Each geomObject In elementGeom.Objects</a:t>
            </a:r>
          </a:p>
          <a:p>
            <a:pPr marL="1920084" lvl="4" indent="-325098">
              <a:spcBef>
                <a:spcPts val="0"/>
              </a:spcBef>
            </a:pPr>
            <a:r>
              <a:rPr lang="en-GB" sz="1600" noProof="1" smtClean="0"/>
              <a:t>    </a:t>
            </a:r>
            <a:r>
              <a:rPr lang="en-GB" sz="1600" noProof="1" smtClean="0">
                <a:solidFill>
                  <a:schemeClr val="accent1"/>
                </a:solidFill>
              </a:rPr>
              <a:t>If (TypeOf</a:t>
            </a:r>
            <a:r>
              <a:rPr lang="en-GB" sz="1600" noProof="1" smtClean="0"/>
              <a:t> geomObject Is Autodesk.Revit.</a:t>
            </a:r>
            <a:r>
              <a:rPr lang="en-GB" sz="1600" noProof="1" smtClean="0">
                <a:solidFill>
                  <a:schemeClr val="folHlink"/>
                </a:solidFill>
              </a:rPr>
              <a:t>Geometry.Curve</a:t>
            </a:r>
            <a:r>
              <a:rPr lang="en-GB" sz="1600" noProof="1" smtClean="0"/>
              <a:t>) Then</a:t>
            </a:r>
          </a:p>
          <a:p>
            <a:pPr marL="1920084" lvl="4" indent="-325098">
              <a:spcBef>
                <a:spcPts val="0"/>
              </a:spcBef>
            </a:pPr>
            <a:r>
              <a:rPr lang="en-GB" sz="1600" noProof="1" smtClean="0"/>
              <a:t>      DrawCurve(geomObject)</a:t>
            </a:r>
          </a:p>
          <a:p>
            <a:pPr marL="1920084" lvl="4" indent="-325098">
              <a:spcBef>
                <a:spcPts val="0"/>
              </a:spcBef>
            </a:pPr>
            <a:r>
              <a:rPr lang="en-GB" sz="1600" noProof="1" smtClean="0"/>
              <a:t>    </a:t>
            </a:r>
            <a:r>
              <a:rPr lang="en-GB" sz="1600" noProof="1" smtClean="0">
                <a:solidFill>
                  <a:schemeClr val="accent1"/>
                </a:solidFill>
              </a:rPr>
              <a:t>ElseIf (TypeOf</a:t>
            </a:r>
            <a:r>
              <a:rPr lang="en-GB" sz="1600" noProof="1" smtClean="0"/>
              <a:t> geomObject Is Autodesk.Revit.</a:t>
            </a:r>
            <a:r>
              <a:rPr lang="en-GB" sz="1600" noProof="1" smtClean="0">
                <a:solidFill>
                  <a:schemeClr val="folHlink"/>
                </a:solidFill>
              </a:rPr>
              <a:t>Geometry.Instance</a:t>
            </a:r>
            <a:r>
              <a:rPr lang="en-GB" sz="1600" noProof="1" smtClean="0"/>
              <a:t>) Then</a:t>
            </a:r>
          </a:p>
          <a:p>
            <a:pPr marL="1920084" lvl="4" indent="-325098">
              <a:spcBef>
                <a:spcPts val="0"/>
              </a:spcBef>
            </a:pPr>
            <a:r>
              <a:rPr lang="en-GB" sz="1600" noProof="1" smtClean="0"/>
              <a:t>      DrawInstance(geomObject)</a:t>
            </a:r>
          </a:p>
          <a:p>
            <a:pPr marL="1920084" lvl="4" indent="-325098">
              <a:spcBef>
                <a:spcPts val="0"/>
              </a:spcBef>
            </a:pPr>
            <a:r>
              <a:rPr lang="en-GB" sz="1600" noProof="1" smtClean="0"/>
              <a:t>    </a:t>
            </a:r>
            <a:r>
              <a:rPr lang="en-GB" sz="1600" noProof="1" smtClean="0">
                <a:solidFill>
                  <a:schemeClr val="accent1"/>
                </a:solidFill>
              </a:rPr>
              <a:t>ElseIf (TypeOf</a:t>
            </a:r>
            <a:r>
              <a:rPr lang="en-GB" sz="1600" noProof="1" smtClean="0"/>
              <a:t> geomObject Is Autodesk.Revit.</a:t>
            </a:r>
            <a:r>
              <a:rPr lang="en-GB" sz="1600" noProof="1" smtClean="0">
                <a:solidFill>
                  <a:schemeClr val="folHlink"/>
                </a:solidFill>
              </a:rPr>
              <a:t>Geometry.Mesh</a:t>
            </a:r>
            <a:r>
              <a:rPr lang="en-GB" sz="1600" noProof="1" smtClean="0"/>
              <a:t>) Then</a:t>
            </a:r>
          </a:p>
          <a:p>
            <a:pPr marL="1920084" lvl="4" indent="-325098">
              <a:spcBef>
                <a:spcPts val="0"/>
              </a:spcBef>
            </a:pPr>
            <a:r>
              <a:rPr lang="en-GB" sz="1600" noProof="1" smtClean="0"/>
              <a:t>      DrawMesh(geomObject)</a:t>
            </a:r>
          </a:p>
          <a:p>
            <a:pPr marL="1920084" lvl="4" indent="-325098">
              <a:spcBef>
                <a:spcPts val="0"/>
              </a:spcBef>
            </a:pPr>
            <a:r>
              <a:rPr lang="en-GB" sz="1600" noProof="1" smtClean="0"/>
              <a:t>    </a:t>
            </a:r>
            <a:r>
              <a:rPr lang="en-GB" sz="1600" noProof="1" smtClean="0">
                <a:solidFill>
                  <a:schemeClr val="accent1"/>
                </a:solidFill>
              </a:rPr>
              <a:t>ElseIf (TypeOf</a:t>
            </a:r>
            <a:r>
              <a:rPr lang="en-GB" sz="1600" noProof="1" smtClean="0"/>
              <a:t> geomObject Is Autodesk.Revit.</a:t>
            </a:r>
            <a:r>
              <a:rPr lang="en-GB" sz="1600" noProof="1" smtClean="0">
                <a:solidFill>
                  <a:schemeClr val="folHlink"/>
                </a:solidFill>
              </a:rPr>
              <a:t>Geometry.Solid</a:t>
            </a:r>
            <a:r>
              <a:rPr lang="en-GB" sz="1600" noProof="1" smtClean="0"/>
              <a:t>) Then</a:t>
            </a:r>
          </a:p>
          <a:p>
            <a:pPr marL="1920084" lvl="4" indent="-325098">
              <a:spcBef>
                <a:spcPts val="0"/>
              </a:spcBef>
            </a:pPr>
            <a:r>
              <a:rPr lang="en-GB" sz="1600" noProof="1" smtClean="0"/>
              <a:t>      DrawSolid(geomObject)</a:t>
            </a:r>
          </a:p>
          <a:p>
            <a:pPr marL="1920084" lvl="4" indent="-325098">
              <a:spcBef>
                <a:spcPts val="0"/>
              </a:spcBef>
            </a:pPr>
            <a:r>
              <a:rPr lang="en-GB" sz="1600" noProof="1" smtClean="0"/>
              <a:t>    </a:t>
            </a:r>
            <a:r>
              <a:rPr lang="en-GB" sz="1600" noProof="1" smtClean="0">
                <a:solidFill>
                  <a:schemeClr val="accent1"/>
                </a:solidFill>
              </a:rPr>
              <a:t>End If</a:t>
            </a:r>
          </a:p>
          <a:p>
            <a:pPr marL="1920084" lvl="4" indent="-325098">
              <a:spcBef>
                <a:spcPts val="0"/>
              </a:spcBef>
            </a:pPr>
            <a:r>
              <a:rPr lang="en-GB" sz="1600" noProof="1" smtClean="0">
                <a:solidFill>
                  <a:schemeClr val="accent1"/>
                </a:solidFill>
              </a:rPr>
              <a:t>  Next</a:t>
            </a:r>
          </a:p>
          <a:p>
            <a:pPr marL="1920084" lvl="4" indent="-325098">
              <a:spcBef>
                <a:spcPts val="0"/>
              </a:spcBef>
            </a:pPr>
            <a:r>
              <a:rPr lang="en-GB" sz="1600" noProof="1" smtClean="0">
                <a:solidFill>
                  <a:schemeClr val="accent1"/>
                </a:solidFill>
              </a:rPr>
              <a:t>End Sub</a:t>
            </a:r>
            <a:endParaRPr lang="en-US" sz="1600" smtClean="0">
              <a:solidFill>
                <a:schemeClr val="accent1"/>
              </a:solidFill>
            </a:endParaRPr>
          </a:p>
          <a:p>
            <a:pPr marL="1920084" lvl="4" indent="-325098">
              <a:spcBef>
                <a:spcPts val="0"/>
              </a:spcBef>
            </a:pPr>
            <a:endParaRPr lang="en-US" sz="1600" smtClean="0">
              <a:solidFill>
                <a:schemeClr val="accent1"/>
              </a:solidFill>
            </a:endParaRPr>
          </a:p>
          <a:p>
            <a:pPr marL="1920084" lvl="4" indent="-325098">
              <a:spcBef>
                <a:spcPts val="0"/>
              </a:spcBef>
            </a:pPr>
            <a:r>
              <a:rPr lang="en-US" sz="1600" noProof="1" smtClean="0">
                <a:solidFill>
                  <a:schemeClr val="accent1"/>
                </a:solidFill>
              </a:rPr>
              <a:t>Private Sub</a:t>
            </a:r>
            <a:r>
              <a:rPr lang="en-US" sz="1600" noProof="1" smtClean="0"/>
              <a:t> DrawCurve(ByVal geomCurve As Geometry.Curve)</a:t>
            </a:r>
          </a:p>
          <a:p>
            <a:pPr marL="1920084" lvl="4" indent="-325098">
              <a:spcBef>
                <a:spcPts val="0"/>
              </a:spcBef>
            </a:pPr>
            <a:r>
              <a:rPr lang="en-US" sz="1600" noProof="1" smtClean="0"/>
              <a:t>  DrawPoints(geomCurve.Tessellate)</a:t>
            </a:r>
          </a:p>
          <a:p>
            <a:pPr marL="1920084" lvl="4" indent="-325098">
              <a:spcBef>
                <a:spcPts val="0"/>
              </a:spcBef>
            </a:pPr>
            <a:r>
              <a:rPr lang="en-US" sz="1600" noProof="1" smtClean="0">
                <a:solidFill>
                  <a:schemeClr val="accent1"/>
                </a:solidFill>
              </a:rPr>
              <a:t>End Sub</a:t>
            </a:r>
            <a:endParaRPr lang="en-US" sz="1600" smtClean="0">
              <a:solidFill>
                <a:schemeClr val="accent1"/>
              </a:solidFill>
            </a:endParaRPr>
          </a:p>
        </p:txBody>
      </p:sp>
      <p:sp>
        <p:nvSpPr>
          <p:cNvPr id="6"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pPr eaLnBrk="1" hangingPunct="1"/>
            <a:r>
              <a:rPr lang="en-GB" smtClean="0"/>
              <a:t>Access to 2D Geometry</a:t>
            </a:r>
          </a:p>
        </p:txBody>
      </p:sp>
      <p:sp>
        <p:nvSpPr>
          <p:cNvPr id="101379" name="Rectangle 3"/>
          <p:cNvSpPr>
            <a:spLocks noGrp="1" noChangeArrowheads="1"/>
          </p:cNvSpPr>
          <p:nvPr>
            <p:ph idx="1"/>
          </p:nvPr>
        </p:nvSpPr>
        <p:spPr>
          <a:xfrm>
            <a:off x="453760" y="1811330"/>
            <a:ext cx="10924053" cy="3511299"/>
          </a:xfrm>
        </p:spPr>
        <p:txBody>
          <a:bodyPr/>
          <a:lstStyle/>
          <a:p>
            <a:pPr marL="487647" lvl="1" indent="-325098"/>
            <a:r>
              <a:rPr lang="en-GB" sz="3600" smtClean="0"/>
              <a:t>Display room id, name and number</a:t>
            </a:r>
          </a:p>
          <a:p>
            <a:pPr marL="487647" lvl="1" indent="-325098"/>
            <a:r>
              <a:rPr lang="en-GB" sz="3600" smtClean="0"/>
              <a:t>Iterate over room boundary lines</a:t>
            </a:r>
          </a:p>
          <a:p>
            <a:pPr marL="487647" lvl="1" indent="-325098"/>
            <a:r>
              <a:rPr lang="en-GB" sz="3600" smtClean="0"/>
              <a:t>See also SDK sample </a:t>
            </a:r>
            <a:r>
              <a:rPr lang="en-US" altLang="zh-CN" sz="3600" smtClean="0">
                <a:ea typeface="SimSun" pitchFamily="2" charset="-122"/>
              </a:rPr>
              <a:t>RoomViewer</a:t>
            </a:r>
            <a:endParaRPr lang="en-GB" sz="3600" smtClean="0"/>
          </a:p>
          <a:p>
            <a:pPr marL="487647" lvl="1" indent="-325098">
              <a:buNone/>
            </a:pPr>
            <a:r>
              <a:rPr lang="en-GB" sz="7300" smtClean="0">
                <a:solidFill>
                  <a:schemeClr val="accent1"/>
                </a:solidFill>
              </a:rPr>
              <a:t>Lab 5-3</a:t>
            </a:r>
          </a:p>
          <a:p>
            <a:pPr marL="487647" lvl="1" indent="-325098"/>
            <a:endParaRPr lang="en-GB" sz="6800" smtClean="0"/>
          </a:p>
        </p:txBody>
      </p:sp>
      <p:pic>
        <p:nvPicPr>
          <p:cNvPr id="101381" name="Picture 5" descr="lab5-3-1"/>
          <p:cNvPicPr>
            <a:picLocks noChangeAspect="1" noChangeArrowheads="1"/>
          </p:cNvPicPr>
          <p:nvPr/>
        </p:nvPicPr>
        <p:blipFill>
          <a:blip r:embed="rId3"/>
          <a:srcRect/>
          <a:stretch>
            <a:fillRect/>
          </a:stretch>
        </p:blipFill>
        <p:spPr bwMode="auto">
          <a:xfrm>
            <a:off x="2424558" y="6052814"/>
            <a:ext cx="8154098" cy="2412092"/>
          </a:xfrm>
          <a:prstGeom prst="rect">
            <a:avLst/>
          </a:prstGeom>
          <a:noFill/>
          <a:ln w="9525">
            <a:noFill/>
            <a:miter lim="800000"/>
            <a:headEnd/>
            <a:tailEnd/>
          </a:ln>
        </p:spPr>
      </p:pic>
      <p:pic>
        <p:nvPicPr>
          <p:cNvPr id="101382" name="Picture 6" descr="lab5-3-2"/>
          <p:cNvPicPr>
            <a:picLocks noChangeAspect="1" noChangeArrowheads="1"/>
          </p:cNvPicPr>
          <p:nvPr/>
        </p:nvPicPr>
        <p:blipFill>
          <a:blip r:embed="rId4"/>
          <a:srcRect/>
          <a:stretch>
            <a:fillRect/>
          </a:stretch>
        </p:blipFill>
        <p:spPr bwMode="auto">
          <a:xfrm>
            <a:off x="5126790" y="4105976"/>
            <a:ext cx="2749638" cy="1544823"/>
          </a:xfrm>
          <a:prstGeom prst="rect">
            <a:avLst/>
          </a:prstGeom>
          <a:noFill/>
          <a:ln w="9525">
            <a:noFill/>
            <a:miter lim="800000"/>
            <a:headEnd/>
            <a:tailEnd/>
          </a:ln>
        </p:spPr>
      </p:pic>
      <p:sp>
        <p:nvSpPr>
          <p:cNvPr id="8"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AutoShape 8"/>
          <p:cNvSpPr>
            <a:spLocks noChangeArrowheads="1"/>
          </p:cNvSpPr>
          <p:nvPr/>
        </p:nvSpPr>
        <p:spPr bwMode="auto">
          <a:xfrm>
            <a:off x="557605" y="1205495"/>
            <a:ext cx="10128593" cy="7501776"/>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102402" name="Rectangle 2"/>
          <p:cNvSpPr>
            <a:spLocks noGrp="1" noChangeArrowheads="1"/>
          </p:cNvSpPr>
          <p:nvPr>
            <p:ph type="title"/>
          </p:nvPr>
        </p:nvSpPr>
        <p:spPr>
          <a:xfrm>
            <a:off x="453759" y="194232"/>
            <a:ext cx="11269451" cy="1626129"/>
          </a:xfrm>
        </p:spPr>
        <p:txBody>
          <a:bodyPr/>
          <a:lstStyle/>
          <a:p>
            <a:pPr eaLnBrk="1" hangingPunct="1"/>
            <a:r>
              <a:rPr lang="en-GB" smtClean="0"/>
              <a:t>Iterate Room Boundary</a:t>
            </a:r>
          </a:p>
        </p:txBody>
      </p:sp>
      <p:sp>
        <p:nvSpPr>
          <p:cNvPr id="102403" name="Rectangle 3"/>
          <p:cNvSpPr>
            <a:spLocks noGrp="1" noChangeArrowheads="1"/>
          </p:cNvSpPr>
          <p:nvPr>
            <p:ph idx="1"/>
          </p:nvPr>
        </p:nvSpPr>
        <p:spPr>
          <a:xfrm>
            <a:off x="98911" y="1415535"/>
            <a:ext cx="11883492" cy="7209850"/>
          </a:xfrm>
        </p:spPr>
        <p:txBody>
          <a:bodyPr/>
          <a:lstStyle/>
          <a:p>
            <a:pPr marL="1920084" lvl="4" indent="-325098">
              <a:spcBef>
                <a:spcPts val="0"/>
              </a:spcBef>
            </a:pPr>
            <a:r>
              <a:rPr lang="en-GB" sz="1600" noProof="1" smtClean="0">
                <a:solidFill>
                  <a:schemeClr val="accent1"/>
                </a:solidFill>
              </a:rPr>
              <a:t>Dim</a:t>
            </a:r>
            <a:r>
              <a:rPr lang="en-GB" sz="1600" noProof="1" smtClean="0"/>
              <a:t> boundaries As BoundarySegmentArrayArray = </a:t>
            </a:r>
            <a:r>
              <a:rPr lang="en-GB" sz="1600" noProof="1" smtClean="0">
                <a:solidFill>
                  <a:schemeClr val="folHlink"/>
                </a:solidFill>
              </a:rPr>
              <a:t>room.Boundary</a:t>
            </a:r>
          </a:p>
          <a:p>
            <a:pPr marL="1920084" lvl="4" indent="-325098">
              <a:spcBef>
                <a:spcPts val="0"/>
              </a:spcBef>
            </a:pPr>
            <a:r>
              <a:rPr lang="en-GB" sz="1600" noProof="1" smtClean="0">
                <a:solidFill>
                  <a:schemeClr val="accent1"/>
                </a:solidFill>
              </a:rPr>
              <a:t>Dim</a:t>
            </a:r>
            <a:r>
              <a:rPr lang="en-GB" sz="1600" noProof="1" smtClean="0"/>
              <a:t> boundary As BoundarySegmentArray</a:t>
            </a:r>
          </a:p>
          <a:p>
            <a:pPr marL="1920084" lvl="4" indent="-325098">
              <a:spcBef>
                <a:spcPts val="0"/>
              </a:spcBef>
            </a:pPr>
            <a:r>
              <a:rPr lang="en-GB" sz="1600" noProof="1" smtClean="0">
                <a:solidFill>
                  <a:schemeClr val="accent1"/>
                </a:solidFill>
              </a:rPr>
              <a:t>Dim</a:t>
            </a:r>
            <a:r>
              <a:rPr lang="en-GB" sz="1600" noProof="1" smtClean="0"/>
              <a:t> iB As Integer = 0</a:t>
            </a:r>
          </a:p>
          <a:p>
            <a:pPr marL="1920084" lvl="4" indent="-325098">
              <a:spcBef>
                <a:spcPts val="0"/>
              </a:spcBef>
            </a:pPr>
            <a:r>
              <a:rPr lang="en-GB" sz="1600" noProof="1" smtClean="0">
                <a:solidFill>
                  <a:schemeClr val="folHlink"/>
                </a:solidFill>
              </a:rPr>
              <a:t>For Each boundary In boundaries</a:t>
            </a:r>
          </a:p>
          <a:p>
            <a:pPr marL="1920084" lvl="4" indent="-325098">
              <a:spcBef>
                <a:spcPts val="0"/>
              </a:spcBef>
            </a:pPr>
            <a:r>
              <a:rPr lang="en-GB" sz="1600" noProof="1" smtClean="0"/>
              <a:t>  iB += 1</a:t>
            </a:r>
          </a:p>
          <a:p>
            <a:pPr marL="1920084" lvl="4" indent="-325098">
              <a:spcBef>
                <a:spcPts val="0"/>
              </a:spcBef>
            </a:pPr>
            <a:r>
              <a:rPr lang="en-GB" sz="1600" noProof="1" smtClean="0"/>
              <a:t>  sMsg += vbCrLf &amp; "  Boundary " &amp; iB &amp; ":"</a:t>
            </a:r>
          </a:p>
          <a:p>
            <a:pPr marL="1920084" lvl="4" indent="-325098">
              <a:spcBef>
                <a:spcPts val="0"/>
              </a:spcBef>
            </a:pPr>
            <a:r>
              <a:rPr lang="en-US" sz="1600" smtClean="0"/>
              <a:t>  </a:t>
            </a:r>
            <a:r>
              <a:rPr lang="en-US" sz="1600" noProof="1" smtClean="0">
                <a:solidFill>
                  <a:schemeClr val="accent1"/>
                </a:solidFill>
              </a:rPr>
              <a:t>Dim</a:t>
            </a:r>
            <a:r>
              <a:rPr lang="en-US" sz="1600" noProof="1" smtClean="0"/>
              <a:t> iSeg As Integer = 0</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segment As BoundarySegment</a:t>
            </a:r>
          </a:p>
          <a:p>
            <a:pPr marL="1920084" lvl="4" indent="-325098">
              <a:spcBef>
                <a:spcPts val="0"/>
              </a:spcBef>
            </a:pPr>
            <a:r>
              <a:rPr lang="en-US" sz="1600" noProof="1" smtClean="0"/>
              <a:t>  </a:t>
            </a:r>
            <a:r>
              <a:rPr lang="en-US" sz="1600" noProof="1" smtClean="0">
                <a:solidFill>
                  <a:schemeClr val="folHlink"/>
                </a:solidFill>
              </a:rPr>
              <a:t>For Each segment In boundary</a:t>
            </a:r>
          </a:p>
          <a:p>
            <a:pPr marL="1920084" lvl="4" indent="-325098">
              <a:spcBef>
                <a:spcPts val="0"/>
              </a:spcBef>
            </a:pPr>
            <a:r>
              <a:rPr lang="en-US" sz="1600" noProof="1" smtClean="0"/>
              <a:t>    iSeg += 1</a:t>
            </a:r>
          </a:p>
          <a:p>
            <a:pPr marL="1920084" lvl="4" indent="-325098">
              <a:spcBef>
                <a:spcPts val="0"/>
              </a:spcBef>
            </a:pPr>
            <a:r>
              <a:rPr lang="en-US" sz="1600" smtClean="0"/>
              <a:t>    </a:t>
            </a:r>
            <a:r>
              <a:rPr lang="en-US" sz="1600" noProof="1" smtClean="0">
                <a:solidFill>
                  <a:schemeClr val="accent1"/>
                </a:solidFill>
              </a:rPr>
              <a:t>Dim </a:t>
            </a:r>
            <a:r>
              <a:rPr lang="en-US" sz="1600" noProof="1" smtClean="0"/>
              <a:t>crv As Geometry.Curve = </a:t>
            </a:r>
            <a:r>
              <a:rPr lang="en-US" sz="1600" noProof="1" smtClean="0">
                <a:solidFill>
                  <a:schemeClr val="folHlink"/>
                </a:solidFill>
              </a:rPr>
              <a:t>segment.Curve</a:t>
            </a:r>
          </a:p>
          <a:p>
            <a:pPr marL="1920084" lvl="4" indent="-325098">
              <a:spcBef>
                <a:spcPts val="0"/>
              </a:spcBef>
            </a:pPr>
            <a:r>
              <a:rPr lang="en-US" sz="1600" noProof="1" smtClean="0"/>
              <a:t>    </a:t>
            </a:r>
            <a:r>
              <a:rPr lang="en-US" sz="1600" noProof="1" smtClean="0">
                <a:solidFill>
                  <a:schemeClr val="accent1"/>
                </a:solidFill>
              </a:rPr>
              <a:t>If TypeOf</a:t>
            </a:r>
            <a:r>
              <a:rPr lang="en-US" sz="1600" noProof="1" smtClean="0"/>
              <a:t> crv Is </a:t>
            </a:r>
            <a:r>
              <a:rPr lang="en-US" sz="1600" noProof="1" smtClean="0">
                <a:solidFill>
                  <a:schemeClr val="folHlink"/>
                </a:solidFill>
              </a:rPr>
              <a:t>Geometry.Line</a:t>
            </a:r>
            <a:r>
              <a:rPr lang="en-US" sz="1600" noProof="1" smtClean="0"/>
              <a:t> Then           </a:t>
            </a:r>
            <a:r>
              <a:rPr lang="en-US" sz="1600" noProof="1" smtClean="0">
                <a:solidFill>
                  <a:schemeClr val="hlink"/>
                </a:solidFill>
              </a:rPr>
              <a:t>'</a:t>
            </a:r>
            <a:r>
              <a:rPr lang="en-US" sz="1600" smtClean="0">
                <a:solidFill>
                  <a:schemeClr val="hlink"/>
                </a:solidFill>
              </a:rPr>
              <a:t> </a:t>
            </a:r>
            <a:r>
              <a:rPr lang="en-US" sz="1600" noProof="1" smtClean="0">
                <a:solidFill>
                  <a:schemeClr val="hlink"/>
                </a:solidFill>
              </a:rPr>
              <a:t>LINE</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line As Line = crv</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ptS As XYZ = line.EndPoint(0)</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ptE As XYZ = line.EndPoint(1)</a:t>
            </a:r>
          </a:p>
          <a:p>
            <a:pPr marL="1920084" lvl="4" indent="-325098">
              <a:spcBef>
                <a:spcPts val="0"/>
              </a:spcBef>
            </a:pPr>
            <a:r>
              <a:rPr lang="en-US" sz="1600" noProof="1" smtClean="0"/>
              <a:t>      sMsg += vbCrLf &amp; "    Segment " &amp; iSeg &amp; " is a LINE:" &amp; _</a:t>
            </a:r>
          </a:p>
          <a:p>
            <a:pPr marL="1920084" lvl="4" indent="-325098">
              <a:spcBef>
                <a:spcPts val="0"/>
              </a:spcBef>
            </a:pPr>
            <a:r>
              <a:rPr lang="en-US" sz="1600" noProof="1" smtClean="0"/>
              <a:t>       ptS.X &amp; ", " &amp; ptS.Y &amp; ", " &amp; ptS.Z &amp; " ; " &amp; _</a:t>
            </a:r>
          </a:p>
          <a:p>
            <a:pPr marL="1920084" lvl="4" indent="-325098">
              <a:spcBef>
                <a:spcPts val="0"/>
              </a:spcBef>
            </a:pPr>
            <a:r>
              <a:rPr lang="en-US" sz="1600" noProof="1" smtClean="0"/>
              <a:t>       ptE.X &amp; ", " &amp; ptE.Y &amp; ", " &amp; ptE.Z</a:t>
            </a:r>
          </a:p>
          <a:p>
            <a:pPr marL="1920084" lvl="4" indent="-325098">
              <a:spcBef>
                <a:spcPts val="0"/>
              </a:spcBef>
            </a:pPr>
            <a:r>
              <a:rPr lang="en-US" sz="1600" noProof="1" smtClean="0"/>
              <a:t>    </a:t>
            </a:r>
            <a:r>
              <a:rPr lang="en-US" sz="1600" noProof="1" smtClean="0">
                <a:solidFill>
                  <a:schemeClr val="accent1"/>
                </a:solidFill>
              </a:rPr>
              <a:t>ElseIf TypeOf</a:t>
            </a:r>
            <a:r>
              <a:rPr lang="en-US" sz="1600" noProof="1" smtClean="0"/>
              <a:t> crv Is </a:t>
            </a:r>
            <a:r>
              <a:rPr lang="en-US" sz="1600" noProof="1" smtClean="0">
                <a:solidFill>
                  <a:schemeClr val="folHlink"/>
                </a:solidFill>
              </a:rPr>
              <a:t>Geometry.Arc</a:t>
            </a:r>
            <a:r>
              <a:rPr lang="en-US" sz="1600" noProof="1" smtClean="0"/>
              <a:t> Then        </a:t>
            </a:r>
            <a:r>
              <a:rPr lang="en-US" sz="1600" noProof="1" smtClean="0">
                <a:solidFill>
                  <a:schemeClr val="hlink"/>
                </a:solidFill>
              </a:rPr>
              <a:t>'</a:t>
            </a:r>
            <a:r>
              <a:rPr lang="en-US" sz="1600" smtClean="0">
                <a:solidFill>
                  <a:schemeClr val="hlink"/>
                </a:solidFill>
              </a:rPr>
              <a:t> </a:t>
            </a:r>
            <a:r>
              <a:rPr lang="en-US" sz="1600" noProof="1" smtClean="0">
                <a:solidFill>
                  <a:schemeClr val="hlink"/>
                </a:solidFill>
              </a:rPr>
              <a:t>ARC</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arc As Arc = crv</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ptS As XYZ = arc.EndPoint(0)</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ptE As XYZ = arc.EndPoint(1)</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r As Double = arc.Radius</a:t>
            </a:r>
          </a:p>
          <a:p>
            <a:pPr marL="1920084" lvl="4" indent="-325098">
              <a:spcBef>
                <a:spcPts val="0"/>
              </a:spcBef>
            </a:pPr>
            <a:r>
              <a:rPr lang="en-US" sz="1600" noProof="1" smtClean="0"/>
              <a:t>      sMsg += vbCrLf &amp; "    Segment " &amp; iSeg &amp; " is an ARC:" &amp; _</a:t>
            </a:r>
          </a:p>
          <a:p>
            <a:pPr marL="1920084" lvl="4" indent="-325098">
              <a:spcBef>
                <a:spcPts val="0"/>
              </a:spcBef>
            </a:pPr>
            <a:r>
              <a:rPr lang="en-US" sz="1600" noProof="1" smtClean="0"/>
              <a:t>       ptS.X &amp; ", " &amp; ptS.Y &amp; ", " &amp; ptS.Z &amp; " ; " &amp; _</a:t>
            </a:r>
          </a:p>
          <a:p>
            <a:pPr marL="1920084" lvl="4" indent="-325098">
              <a:spcBef>
                <a:spcPts val="0"/>
              </a:spcBef>
            </a:pPr>
            <a:r>
              <a:rPr lang="en-US" sz="1600" noProof="1" smtClean="0"/>
              <a:t>       ptE.X &amp; ", " &amp; ptE.Y &amp; ", " &amp; ptE.Z &amp; " ; R=" &amp; r</a:t>
            </a:r>
          </a:p>
          <a:p>
            <a:pPr marL="1920084" lvl="4" indent="-325098">
              <a:spcBef>
                <a:spcPts val="0"/>
              </a:spcBef>
            </a:pPr>
            <a:r>
              <a:rPr lang="en-US" sz="1600" noProof="1" smtClean="0"/>
              <a:t>    </a:t>
            </a:r>
            <a:r>
              <a:rPr lang="en-US" sz="1600" noProof="1" smtClean="0">
                <a:solidFill>
                  <a:schemeClr val="accent1"/>
                </a:solidFill>
              </a:rPr>
              <a:t>End If</a:t>
            </a:r>
          </a:p>
          <a:p>
            <a:pPr marL="1920084" lvl="4" indent="-325098">
              <a:spcBef>
                <a:spcPts val="0"/>
              </a:spcBef>
            </a:pPr>
            <a:r>
              <a:rPr lang="en-US" sz="1600" noProof="1" smtClean="0">
                <a:solidFill>
                  <a:schemeClr val="accent1"/>
                </a:solidFill>
              </a:rPr>
              <a:t>  Next</a:t>
            </a:r>
          </a:p>
          <a:p>
            <a:pPr marL="1920084" lvl="4" indent="-325098">
              <a:spcBef>
                <a:spcPts val="0"/>
              </a:spcBef>
            </a:pPr>
            <a:r>
              <a:rPr lang="en-US" sz="1600" noProof="1" smtClean="0">
                <a:solidFill>
                  <a:schemeClr val="accent1"/>
                </a:solidFill>
              </a:rPr>
              <a:t>Next</a:t>
            </a:r>
            <a:endParaRPr lang="en-GB" sz="900" smtClean="0">
              <a:solidFill>
                <a:schemeClr val="accent1"/>
              </a:solidFill>
            </a:endParaRPr>
          </a:p>
        </p:txBody>
      </p:sp>
      <p:pic>
        <p:nvPicPr>
          <p:cNvPr id="102406" name="Picture 7" descr="lab5-3-1"/>
          <p:cNvPicPr>
            <a:picLocks noChangeAspect="1" noChangeArrowheads="1"/>
          </p:cNvPicPr>
          <p:nvPr/>
        </p:nvPicPr>
        <p:blipFill>
          <a:blip r:embed="rId3"/>
          <a:srcRect/>
          <a:stretch>
            <a:fillRect/>
          </a:stretch>
        </p:blipFill>
        <p:spPr bwMode="auto">
          <a:xfrm>
            <a:off x="7640213" y="2102082"/>
            <a:ext cx="5160644" cy="1525905"/>
          </a:xfrm>
          <a:prstGeom prst="rect">
            <a:avLst/>
          </a:prstGeom>
          <a:noFill/>
          <a:ln w="9525">
            <a:noFill/>
            <a:miter lim="800000"/>
            <a:headEnd/>
            <a:tailEnd/>
          </a:ln>
        </p:spPr>
      </p:pic>
      <p:sp>
        <p:nvSpPr>
          <p:cNvPr id="8"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43368" y="241236"/>
            <a:ext cx="11843345" cy="837006"/>
          </a:xfrm>
        </p:spPr>
        <p:txBody>
          <a:bodyPr/>
          <a:lstStyle/>
          <a:p>
            <a:pPr eaLnBrk="1" hangingPunct="1"/>
            <a:r>
              <a:rPr lang="en-GB" smtClean="0"/>
              <a:t>Time Out</a:t>
            </a:r>
          </a:p>
        </p:txBody>
      </p:sp>
      <p:sp>
        <p:nvSpPr>
          <p:cNvPr id="72707" name="Rectangle 3"/>
          <p:cNvSpPr>
            <a:spLocks noGrp="1" noChangeArrowheads="1"/>
          </p:cNvSpPr>
          <p:nvPr>
            <p:ph type="body" idx="1"/>
          </p:nvPr>
        </p:nvSpPr>
        <p:spPr>
          <a:xfrm>
            <a:off x="575797" y="1300113"/>
            <a:ext cx="6729095" cy="7959834"/>
          </a:xfrm>
        </p:spPr>
        <p:txBody>
          <a:bodyPr/>
          <a:lstStyle/>
          <a:p>
            <a:pPr eaLnBrk="1" hangingPunct="1">
              <a:lnSpc>
                <a:spcPct val="90000"/>
              </a:lnSpc>
              <a:spcBef>
                <a:spcPts val="0"/>
              </a:spcBef>
              <a:spcAft>
                <a:spcPts val="1200"/>
              </a:spcAft>
              <a:buFontTx/>
              <a:buNone/>
            </a:pPr>
            <a:r>
              <a:rPr lang="en-GB" smtClean="0"/>
              <a:t>We are taking a 5 minute break</a:t>
            </a:r>
          </a:p>
          <a:p>
            <a:pPr eaLnBrk="1" hangingPunct="1">
              <a:lnSpc>
                <a:spcPct val="90000"/>
              </a:lnSpc>
              <a:buFontTx/>
              <a:buNone/>
            </a:pPr>
            <a:r>
              <a:rPr lang="en-US" smtClean="0">
                <a:solidFill>
                  <a:schemeClr val="tx1">
                    <a:lumMod val="50000"/>
                    <a:lumOff val="50000"/>
                  </a:schemeClr>
                </a:solidFill>
              </a:rPr>
              <a:t>Introduction</a:t>
            </a:r>
          </a:p>
          <a:p>
            <a:pPr eaLnBrk="1" hangingPunct="1">
              <a:lnSpc>
                <a:spcPct val="90000"/>
              </a:lnSpc>
              <a:spcBef>
                <a:spcPts val="0"/>
              </a:spcBef>
              <a:buFontTx/>
              <a:buNone/>
            </a:pPr>
            <a:r>
              <a:rPr lang="en-US" smtClean="0">
                <a:solidFill>
                  <a:schemeClr val="tx1">
                    <a:lumMod val="50000"/>
                    <a:lumOff val="50000"/>
                  </a:schemeClr>
                </a:solidFill>
              </a:rPr>
              <a:t>Getting Started</a:t>
            </a:r>
          </a:p>
          <a:p>
            <a:pPr eaLnBrk="1" hangingPunct="1">
              <a:lnSpc>
                <a:spcPct val="90000"/>
              </a:lnSpc>
              <a:spcBef>
                <a:spcPts val="0"/>
              </a:spcBef>
              <a:buFontTx/>
              <a:buNone/>
            </a:pPr>
            <a:r>
              <a:rPr lang="en-US" smtClean="0">
                <a:solidFill>
                  <a:schemeClr val="tx1">
                    <a:lumMod val="50000"/>
                    <a:lumOff val="50000"/>
                  </a:schemeClr>
                </a:solidFill>
              </a:rPr>
              <a:t>Basics</a:t>
            </a:r>
            <a:endParaRPr lang="en-US" sz="4000" smtClean="0">
              <a:solidFill>
                <a:schemeClr val="tx1">
                  <a:lumMod val="50000"/>
                  <a:lumOff val="50000"/>
                </a:schemeClr>
              </a:solidFill>
            </a:endParaRPr>
          </a:p>
          <a:p>
            <a:pPr lvl="1">
              <a:lnSpc>
                <a:spcPct val="90000"/>
              </a:lnSpc>
            </a:pPr>
            <a:r>
              <a:rPr lang="en-US" smtClean="0">
                <a:solidFill>
                  <a:schemeClr val="tx1">
                    <a:lumMod val="50000"/>
                    <a:lumOff val="50000"/>
                  </a:schemeClr>
                </a:solidFill>
              </a:rPr>
              <a:t>Database Elements</a:t>
            </a:r>
          </a:p>
          <a:p>
            <a:pPr lvl="1">
              <a:lnSpc>
                <a:spcPct val="90000"/>
              </a:lnSpc>
            </a:pPr>
            <a:r>
              <a:rPr lang="en-US" smtClean="0">
                <a:solidFill>
                  <a:schemeClr val="tx1">
                    <a:lumMod val="50000"/>
                    <a:lumOff val="50000"/>
                  </a:schemeClr>
                </a:solidFill>
              </a:rPr>
              <a:t>Families and Types</a:t>
            </a:r>
          </a:p>
          <a:p>
            <a:pPr lvl="1">
              <a:lnSpc>
                <a:spcPct val="90000"/>
              </a:lnSpc>
            </a:pPr>
            <a:r>
              <a:rPr lang="en-US" smtClean="0">
                <a:solidFill>
                  <a:schemeClr val="tx1">
                    <a:lumMod val="50000"/>
                    <a:lumOff val="50000"/>
                  </a:schemeClr>
                </a:solidFill>
              </a:rPr>
              <a:t>Parameters</a:t>
            </a:r>
          </a:p>
          <a:p>
            <a:pPr lvl="1">
              <a:lnSpc>
                <a:spcPct val="90000"/>
              </a:lnSpc>
            </a:pPr>
            <a:r>
              <a:rPr lang="en-US" smtClean="0">
                <a:solidFill>
                  <a:schemeClr val="tx1">
                    <a:lumMod val="50000"/>
                    <a:lumOff val="50000"/>
                  </a:schemeClr>
                </a:solidFill>
              </a:rPr>
              <a:t>Geometry</a:t>
            </a:r>
          </a:p>
          <a:p>
            <a:pPr>
              <a:lnSpc>
                <a:spcPct val="90000"/>
              </a:lnSpc>
            </a:pPr>
            <a:r>
              <a:rPr lang="en-US" sz="4000" smtClean="0">
                <a:solidFill>
                  <a:srgbClr val="FF0000"/>
                </a:solidFill>
              </a:rPr>
              <a:t>Break</a:t>
            </a:r>
          </a:p>
          <a:p>
            <a:pPr>
              <a:spcBef>
                <a:spcPct val="10000"/>
              </a:spcBef>
            </a:pPr>
            <a:r>
              <a:rPr lang="en-US" smtClean="0"/>
              <a:t>API Updates</a:t>
            </a:r>
          </a:p>
          <a:p>
            <a:pPr lvl="1"/>
            <a:r>
              <a:rPr lang="en-US" smtClean="0"/>
              <a:t>Ribbon, Events, VSTA</a:t>
            </a:r>
          </a:p>
          <a:p>
            <a:r>
              <a:rPr lang="en-US" smtClean="0"/>
              <a:t>API News</a:t>
            </a:r>
          </a:p>
          <a:p>
            <a:pPr lvl="1"/>
            <a:r>
              <a:rPr lang="en-US" smtClean="0"/>
              <a:t>New samples</a:t>
            </a:r>
            <a:endParaRPr lang="en-GB" smtClean="0"/>
          </a:p>
          <a:p>
            <a:pPr lvl="1"/>
            <a:r>
              <a:rPr lang="en-US" smtClean="0"/>
              <a:t>Family API</a:t>
            </a:r>
          </a:p>
          <a:p>
            <a:pPr lvl="1"/>
            <a:r>
              <a:rPr lang="en-US" smtClean="0"/>
              <a:t>Form creation </a:t>
            </a:r>
          </a:p>
          <a:p>
            <a:pPr lvl="1"/>
            <a:r>
              <a:rPr lang="en-US" smtClean="0"/>
              <a:t>MEP API</a:t>
            </a:r>
          </a:p>
        </p:txBody>
      </p:sp>
      <p:pic>
        <p:nvPicPr>
          <p:cNvPr id="5" name="Picture 4" descr="coffee.jpg"/>
          <p:cNvPicPr>
            <a:picLocks noChangeAspect="1"/>
          </p:cNvPicPr>
          <p:nvPr/>
        </p:nvPicPr>
        <p:blipFill>
          <a:blip r:embed="rId3"/>
          <a:stretch>
            <a:fillRect/>
          </a:stretch>
        </p:blipFill>
        <p:spPr>
          <a:xfrm>
            <a:off x="7694737" y="2694829"/>
            <a:ext cx="3145715" cy="4764833"/>
          </a:xfrm>
          <a:prstGeom prst="rect">
            <a:avLst/>
          </a:prstGeom>
        </p:spPr>
      </p:pic>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3759" y="194233"/>
            <a:ext cx="11269451" cy="998465"/>
          </a:xfrm>
        </p:spPr>
        <p:txBody>
          <a:bodyPr/>
          <a:lstStyle/>
          <a:p>
            <a:pPr eaLnBrk="1" hangingPunct="1"/>
            <a:r>
              <a:rPr lang="en-GB" smtClean="0"/>
              <a:t>Revit 2010 API News</a:t>
            </a:r>
            <a:endParaRPr lang="en-GB" dirty="0" smtClean="0"/>
          </a:p>
        </p:txBody>
      </p:sp>
      <p:sp>
        <p:nvSpPr>
          <p:cNvPr id="851971" name="Rectangle 3"/>
          <p:cNvSpPr>
            <a:spLocks noGrp="1" noChangeArrowheads="1"/>
          </p:cNvSpPr>
          <p:nvPr>
            <p:ph idx="1"/>
          </p:nvPr>
        </p:nvSpPr>
        <p:spPr>
          <a:xfrm>
            <a:off x="589421" y="1531179"/>
            <a:ext cx="8687173" cy="7363638"/>
          </a:xfrm>
        </p:spPr>
        <p:txBody>
          <a:bodyPr/>
          <a:lstStyle/>
          <a:p>
            <a:pPr marL="1588" lvl="3" indent="-1588">
              <a:buNone/>
            </a:pPr>
            <a:r>
              <a:rPr lang="en-GB" sz="3600" dirty="0" smtClean="0"/>
              <a:t>Platform changes</a:t>
            </a:r>
          </a:p>
          <a:p>
            <a:pPr marL="719138" lvl="1" indent="-277813">
              <a:defRPr/>
            </a:pPr>
            <a:r>
              <a:rPr lang="en-US" dirty="0" smtClean="0"/>
              <a:t>.NET Framework 3.5</a:t>
            </a:r>
          </a:p>
          <a:p>
            <a:pPr marL="719138" lvl="1" indent="-277813">
              <a:defRPr/>
            </a:pPr>
            <a:r>
              <a:rPr lang="en-US" dirty="0" smtClean="0"/>
              <a:t>Visual Studio 2008</a:t>
            </a:r>
          </a:p>
          <a:p>
            <a:pPr marL="719138" lvl="1" indent="-277813">
              <a:defRPr/>
            </a:pPr>
            <a:r>
              <a:rPr lang="en-US" dirty="0" smtClean="0"/>
              <a:t>64-bit</a:t>
            </a:r>
          </a:p>
          <a:p>
            <a:pPr marL="719138" lvl="1" indent="-277813">
              <a:defRPr/>
            </a:pPr>
            <a:r>
              <a:rPr lang="en-US" dirty="0" smtClean="0"/>
              <a:t>Function signature changes</a:t>
            </a:r>
          </a:p>
          <a:p>
            <a:pPr marL="319137" indent="-277813">
              <a:spcBef>
                <a:spcPts val="1200"/>
              </a:spcBef>
              <a:defRPr/>
            </a:pPr>
            <a:r>
              <a:rPr lang="en-US" smtClean="0"/>
              <a:t>Updated and Replacement APIs</a:t>
            </a:r>
            <a:endParaRPr lang="en-US" dirty="0" smtClean="0"/>
          </a:p>
          <a:p>
            <a:pPr marL="719138" lvl="1" indent="-277813">
              <a:defRPr/>
            </a:pPr>
            <a:r>
              <a:rPr lang="en-US" dirty="0" smtClean="0"/>
              <a:t>Ribbon GUI</a:t>
            </a:r>
          </a:p>
          <a:p>
            <a:pPr marL="719138" lvl="1" indent="-277813">
              <a:defRPr/>
            </a:pPr>
            <a:r>
              <a:rPr lang="en-US" dirty="0" smtClean="0"/>
              <a:t>Events</a:t>
            </a:r>
          </a:p>
          <a:p>
            <a:pPr marL="719138" lvl="1" indent="-277813">
              <a:defRPr/>
            </a:pPr>
            <a:r>
              <a:rPr lang="en-US" dirty="0" smtClean="0"/>
              <a:t>VSTA</a:t>
            </a:r>
          </a:p>
          <a:p>
            <a:pPr marL="0" indent="0">
              <a:spcBef>
                <a:spcPts val="1200"/>
              </a:spcBef>
            </a:pPr>
            <a:r>
              <a:rPr lang="en-US" dirty="0" smtClean="0"/>
              <a:t>New APIs</a:t>
            </a:r>
          </a:p>
          <a:p>
            <a:pPr marL="719138" lvl="1" indent="-277813"/>
            <a:r>
              <a:rPr lang="en-US" smtClean="0"/>
              <a:t>Model Inspection Utilities</a:t>
            </a:r>
          </a:p>
          <a:p>
            <a:pPr marL="719138" lvl="1" indent="-277813"/>
            <a:r>
              <a:rPr lang="en-US" smtClean="0"/>
              <a:t>Family </a:t>
            </a:r>
            <a:r>
              <a:rPr lang="en-US" dirty="0" smtClean="0"/>
              <a:t>API</a:t>
            </a:r>
          </a:p>
          <a:p>
            <a:pPr marL="719138" lvl="1" indent="-277813"/>
            <a:r>
              <a:rPr lang="en-US" dirty="0" smtClean="0"/>
              <a:t>Form Creation</a:t>
            </a:r>
          </a:p>
          <a:p>
            <a:pPr marL="719138" lvl="1" indent="-277813"/>
            <a:r>
              <a:rPr lang="en-US" smtClean="0"/>
              <a:t>MEP API</a:t>
            </a:r>
          </a:p>
        </p:txBody>
      </p:sp>
      <p:sp>
        <p:nvSpPr>
          <p:cNvPr id="5" name="Text Box 4"/>
          <p:cNvSpPr txBox="1">
            <a:spLocks noChangeArrowheads="1"/>
          </p:cNvSpPr>
          <p:nvPr/>
        </p:nvSpPr>
        <p:spPr bwMode="auto">
          <a:xfrm>
            <a:off x="9897315"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News</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453759" y="3856023"/>
            <a:ext cx="8186657" cy="2104934"/>
          </a:xfrm>
        </p:spPr>
        <p:txBody>
          <a:bodyPr/>
          <a:lstStyle/>
          <a:p>
            <a:pPr eaLnBrk="1" hangingPunct="1"/>
            <a:r>
              <a:rPr lang="en-GB" sz="13800" dirty="0" smtClean="0"/>
              <a:t>Ribbon API</a:t>
            </a:r>
          </a:p>
        </p:txBody>
      </p:sp>
      <p:sp>
        <p:nvSpPr>
          <p:cNvPr id="16387" name="Rectangle 3"/>
          <p:cNvSpPr>
            <a:spLocks noGrp="1" noChangeArrowheads="1"/>
          </p:cNvSpPr>
          <p:nvPr>
            <p:ph type="subTitle" sz="quarter" idx="1"/>
          </p:nvPr>
        </p:nvSpPr>
        <p:spPr/>
        <p:txBody>
          <a:bodyPr/>
          <a:lstStyle/>
          <a:p>
            <a:pPr eaLnBrk="1" hangingPunct="1">
              <a:buFontTx/>
              <a:buNone/>
            </a:pPr>
            <a:r>
              <a:rPr lang="en-GB" sz="2800" dirty="0" smtClean="0"/>
              <a:t>User </a:t>
            </a:r>
            <a:r>
              <a:rPr lang="en-GB" sz="2800" smtClean="0"/>
              <a:t>Interface Customisation</a:t>
            </a:r>
            <a:endParaRPr lang="en-GB" sz="2800" dirty="0" smtClean="0"/>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3759" y="194233"/>
            <a:ext cx="11269451" cy="998465"/>
          </a:xfrm>
        </p:spPr>
        <p:txBody>
          <a:bodyPr/>
          <a:lstStyle/>
          <a:p>
            <a:pPr eaLnBrk="1" hangingPunct="1"/>
            <a:r>
              <a:rPr lang="en-GB" dirty="0" smtClean="0"/>
              <a:t>Ribbon API</a:t>
            </a:r>
          </a:p>
        </p:txBody>
      </p:sp>
      <p:sp>
        <p:nvSpPr>
          <p:cNvPr id="851971" name="Rectangle 3"/>
          <p:cNvSpPr>
            <a:spLocks noGrp="1" noChangeArrowheads="1"/>
          </p:cNvSpPr>
          <p:nvPr>
            <p:ph idx="1"/>
          </p:nvPr>
        </p:nvSpPr>
        <p:spPr>
          <a:xfrm>
            <a:off x="443369" y="1531179"/>
            <a:ext cx="11859109" cy="5206506"/>
          </a:xfrm>
        </p:spPr>
        <p:txBody>
          <a:bodyPr/>
          <a:lstStyle/>
          <a:p>
            <a:pPr marL="487647" lvl="1" indent="-325098"/>
            <a:r>
              <a:rPr lang="en-GB" sz="3100" dirty="0" smtClean="0"/>
              <a:t>The Ribbon API is the only GUI customization API</a:t>
            </a:r>
          </a:p>
          <a:p>
            <a:pPr marL="887647" lvl="2" indent="-325098"/>
            <a:r>
              <a:rPr lang="en-GB" sz="2700" dirty="0" smtClean="0"/>
              <a:t>Menus and toolbars need to be migrated to ribbon</a:t>
            </a:r>
          </a:p>
          <a:p>
            <a:pPr marL="487647" lvl="1" indent="-325098"/>
            <a:r>
              <a:rPr lang="en-GB" sz="3100" dirty="0" smtClean="0"/>
              <a:t>Easy to use</a:t>
            </a:r>
          </a:p>
          <a:p>
            <a:pPr marL="487647" lvl="1" indent="-325098"/>
            <a:r>
              <a:rPr lang="en-GB" sz="3100" dirty="0" smtClean="0"/>
              <a:t>No WPF knowledge needed</a:t>
            </a:r>
          </a:p>
          <a:p>
            <a:pPr marL="487647" lvl="1" indent="-325098"/>
            <a:r>
              <a:rPr lang="en-GB" sz="3100" dirty="0" smtClean="0"/>
              <a:t>Guidelines provided</a:t>
            </a:r>
          </a:p>
          <a:p>
            <a:pPr marL="887647" lvl="2" indent="-325098"/>
            <a:r>
              <a:rPr lang="en-GB" sz="2700" dirty="0" smtClean="0"/>
              <a:t>Ribbon design guidelines.pdf</a:t>
            </a:r>
          </a:p>
          <a:p>
            <a:pPr marL="887647" lvl="2" indent="-325098"/>
            <a:r>
              <a:rPr lang="en-GB" sz="2700" dirty="0" smtClean="0"/>
              <a:t>Autodesk Icon Guidelines.pdf</a:t>
            </a:r>
          </a:p>
          <a:p>
            <a:pPr marL="487647" lvl="1" indent="-325098"/>
            <a:r>
              <a:rPr lang="en-GB" sz="3100" dirty="0" smtClean="0"/>
              <a:t>To be extended in future releases</a:t>
            </a:r>
          </a:p>
        </p:txBody>
      </p:sp>
      <p:sp>
        <p:nvSpPr>
          <p:cNvPr id="21508"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smtClean="0">
                <a:solidFill>
                  <a:schemeClr val="accent1"/>
                </a:solidFill>
              </a:rPr>
              <a:t>Ribbon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3759" y="194233"/>
            <a:ext cx="11269451" cy="998465"/>
          </a:xfrm>
        </p:spPr>
        <p:txBody>
          <a:bodyPr/>
          <a:lstStyle/>
          <a:p>
            <a:pPr eaLnBrk="1" hangingPunct="1"/>
            <a:r>
              <a:rPr lang="en-GB" dirty="0" smtClean="0"/>
              <a:t>Ribbon Controls</a:t>
            </a:r>
          </a:p>
        </p:txBody>
      </p:sp>
      <p:sp>
        <p:nvSpPr>
          <p:cNvPr id="851971" name="Rectangle 3"/>
          <p:cNvSpPr>
            <a:spLocks noGrp="1" noChangeArrowheads="1"/>
          </p:cNvSpPr>
          <p:nvPr>
            <p:ph idx="1"/>
          </p:nvPr>
        </p:nvSpPr>
        <p:spPr>
          <a:xfrm>
            <a:off x="443369" y="1531179"/>
            <a:ext cx="11859109" cy="5206506"/>
          </a:xfrm>
        </p:spPr>
        <p:txBody>
          <a:bodyPr/>
          <a:lstStyle/>
          <a:p>
            <a:pPr marL="487647" lvl="1" indent="-325098"/>
            <a:r>
              <a:rPr lang="en-GB" sz="3100" smtClean="0"/>
              <a:t>External commands and applications </a:t>
            </a:r>
            <a:r>
              <a:rPr lang="en-GB" sz="3100" dirty="0" smtClean="0"/>
              <a:t>are located on the Add-Ins tab</a:t>
            </a:r>
          </a:p>
          <a:p>
            <a:pPr marL="487647" lvl="1" indent="-325098"/>
            <a:r>
              <a:rPr lang="en-GB" sz="3100" dirty="0" smtClean="0"/>
              <a:t>Custom ribbon tab cannot be created</a:t>
            </a:r>
          </a:p>
          <a:p>
            <a:pPr marL="487647" lvl="1" indent="-325098"/>
            <a:r>
              <a:rPr lang="en-GB" sz="3100" smtClean="0"/>
              <a:t>External commands </a:t>
            </a:r>
            <a:r>
              <a:rPr lang="en-GB" sz="3100" dirty="0" smtClean="0"/>
              <a:t>under External Tools</a:t>
            </a:r>
          </a:p>
          <a:p>
            <a:pPr marL="487647" lvl="1" indent="-325098"/>
            <a:r>
              <a:rPr lang="en-GB" sz="3100" smtClean="0"/>
              <a:t>External applications </a:t>
            </a:r>
            <a:r>
              <a:rPr lang="en-GB" sz="3100" dirty="0" smtClean="0"/>
              <a:t>on </a:t>
            </a:r>
            <a:r>
              <a:rPr lang="en-GB" sz="3100" smtClean="0"/>
              <a:t>custom ribbon </a:t>
            </a:r>
            <a:r>
              <a:rPr lang="en-GB" sz="3100" dirty="0" smtClean="0"/>
              <a:t>panel</a:t>
            </a:r>
          </a:p>
          <a:p>
            <a:pPr marL="887647" lvl="2" indent="-325098"/>
            <a:r>
              <a:rPr lang="en-GB" sz="2700" dirty="0" smtClean="0"/>
              <a:t>Push button</a:t>
            </a:r>
          </a:p>
          <a:p>
            <a:pPr marL="887647" lvl="2" indent="-325098"/>
            <a:r>
              <a:rPr lang="en-GB" sz="2700" dirty="0" smtClean="0"/>
              <a:t>Pull-down button</a:t>
            </a:r>
          </a:p>
          <a:p>
            <a:pPr marL="887647" lvl="2" indent="-325098"/>
            <a:r>
              <a:rPr lang="en-GB" sz="2700" dirty="0" smtClean="0"/>
              <a:t>Single or stacked layout with two or three rows</a:t>
            </a:r>
          </a:p>
        </p:txBody>
      </p:sp>
      <p:sp>
        <p:nvSpPr>
          <p:cNvPr id="21508"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smtClean="0">
                <a:solidFill>
                  <a:schemeClr val="accent1"/>
                </a:solidFill>
              </a:rPr>
              <a:t>Ribbon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3759" y="194233"/>
            <a:ext cx="11269451" cy="998465"/>
          </a:xfrm>
        </p:spPr>
        <p:txBody>
          <a:bodyPr/>
          <a:lstStyle/>
          <a:p>
            <a:pPr eaLnBrk="1" hangingPunct="1"/>
            <a:r>
              <a:rPr lang="en-GB" dirty="0" smtClean="0"/>
              <a:t>Ribbon Classes</a:t>
            </a:r>
          </a:p>
        </p:txBody>
      </p:sp>
      <p:sp>
        <p:nvSpPr>
          <p:cNvPr id="851971" name="Rectangle 3"/>
          <p:cNvSpPr>
            <a:spLocks noGrp="1" noChangeArrowheads="1"/>
          </p:cNvSpPr>
          <p:nvPr>
            <p:ph idx="1"/>
          </p:nvPr>
        </p:nvSpPr>
        <p:spPr>
          <a:xfrm>
            <a:off x="443369" y="1531178"/>
            <a:ext cx="11859109" cy="6231735"/>
          </a:xfrm>
        </p:spPr>
        <p:txBody>
          <a:bodyPr/>
          <a:lstStyle/>
          <a:p>
            <a:pPr marL="87646" indent="-325098"/>
            <a:r>
              <a:rPr lang="en-US" sz="3900" smtClean="0"/>
              <a:t>RibbonPanel</a:t>
            </a:r>
          </a:p>
          <a:p>
            <a:pPr marL="487647" lvl="1" indent="-325098"/>
            <a:r>
              <a:rPr lang="en-US" sz="3100" smtClean="0"/>
              <a:t>A ribbon </a:t>
            </a:r>
            <a:r>
              <a:rPr lang="en-US" sz="3100" dirty="0" smtClean="0"/>
              <a:t>panel </a:t>
            </a:r>
            <a:r>
              <a:rPr lang="en-US" sz="3100" smtClean="0"/>
              <a:t>in the Add-Ins tab</a:t>
            </a:r>
          </a:p>
          <a:p>
            <a:pPr marL="487647" lvl="1" indent="-325098"/>
            <a:r>
              <a:rPr lang="en-US" sz="3100" smtClean="0"/>
              <a:t>A panel contains a number of ribbon items or buttons</a:t>
            </a:r>
            <a:endParaRPr lang="en-US" sz="3100" dirty="0" smtClean="0"/>
          </a:p>
          <a:p>
            <a:pPr marL="87646" indent="-325098"/>
            <a:r>
              <a:rPr lang="en-US" sz="3900" err="1" smtClean="0"/>
              <a:t>RibbonItem</a:t>
            </a:r>
            <a:r>
              <a:rPr lang="en-US" sz="3900" smtClean="0"/>
              <a:t> </a:t>
            </a:r>
          </a:p>
          <a:p>
            <a:pPr marL="487647" lvl="1" indent="-325098"/>
            <a:r>
              <a:rPr lang="en-US" sz="3100" smtClean="0"/>
              <a:t>A </a:t>
            </a:r>
            <a:r>
              <a:rPr lang="en-US" sz="3100" dirty="0" smtClean="0"/>
              <a:t>button</a:t>
            </a:r>
            <a:r>
              <a:rPr lang="en-US" sz="3100" smtClean="0"/>
              <a:t>, push or pull-down</a:t>
            </a:r>
            <a:endParaRPr lang="en-US" sz="3100" dirty="0" smtClean="0"/>
          </a:p>
          <a:p>
            <a:pPr marL="87646" indent="-325098"/>
            <a:r>
              <a:rPr lang="en-US" sz="3900" dirty="0" err="1" smtClean="0"/>
              <a:t>PushButton</a:t>
            </a:r>
            <a:r>
              <a:rPr lang="en-US" sz="3900" smtClean="0"/>
              <a:t>, PushButtonData</a:t>
            </a:r>
          </a:p>
          <a:p>
            <a:pPr marL="487647" lvl="1" indent="-325098"/>
            <a:r>
              <a:rPr lang="en-US" sz="3100" smtClean="0"/>
              <a:t>Manage push button information</a:t>
            </a:r>
            <a:endParaRPr lang="en-US" sz="3100" dirty="0" smtClean="0"/>
          </a:p>
          <a:p>
            <a:pPr marL="87646" indent="-325098"/>
            <a:r>
              <a:rPr lang="en-US" sz="3900" dirty="0" err="1" smtClean="0"/>
              <a:t>PulldownButton</a:t>
            </a:r>
            <a:r>
              <a:rPr lang="en-US" sz="3900" dirty="0" smtClean="0"/>
              <a:t>, </a:t>
            </a:r>
            <a:r>
              <a:rPr lang="en-US" sz="3900" err="1" smtClean="0"/>
              <a:t>PulldownButtonData</a:t>
            </a:r>
            <a:r>
              <a:rPr lang="en-US" sz="3900" smtClean="0"/>
              <a:t> </a:t>
            </a:r>
          </a:p>
          <a:p>
            <a:pPr marL="487647" lvl="1" indent="-325098"/>
            <a:r>
              <a:rPr lang="en-US" sz="3100" smtClean="0"/>
              <a:t>Manage pull-down button information</a:t>
            </a:r>
          </a:p>
        </p:txBody>
      </p:sp>
      <p:sp>
        <p:nvSpPr>
          <p:cNvPr id="21508"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smtClean="0">
                <a:solidFill>
                  <a:schemeClr val="accent1"/>
                </a:solidFill>
              </a:rPr>
              <a:t>Ribbon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smtClean="0"/>
              <a:t>Revit 2010 Product Features</a:t>
            </a:r>
            <a:endParaRPr lang="en-GB" dirty="0" smtClean="0"/>
          </a:p>
        </p:txBody>
      </p:sp>
      <p:sp>
        <p:nvSpPr>
          <p:cNvPr id="12291" name="Rectangle 3"/>
          <p:cNvSpPr>
            <a:spLocks noGrp="1" noChangeArrowheads="1"/>
          </p:cNvSpPr>
          <p:nvPr>
            <p:ph idx="1"/>
          </p:nvPr>
        </p:nvSpPr>
        <p:spPr>
          <a:xfrm>
            <a:off x="453759" y="1343285"/>
            <a:ext cx="12088924" cy="7667651"/>
          </a:xfrm>
        </p:spPr>
        <p:txBody>
          <a:bodyPr/>
          <a:lstStyle/>
          <a:p>
            <a:pPr eaLnBrk="1" hangingPunct="1">
              <a:spcBef>
                <a:spcPts val="600"/>
              </a:spcBef>
              <a:buFontTx/>
              <a:buNone/>
            </a:pPr>
            <a:r>
              <a:rPr lang="en-GB" smtClean="0"/>
              <a:t>Autodesk Revit </a:t>
            </a:r>
            <a:r>
              <a:rPr lang="en-GB" dirty="0" smtClean="0"/>
              <a:t>Structure 2010</a:t>
            </a:r>
          </a:p>
          <a:p>
            <a:pPr marL="722313" lvl="1" indent="-361950">
              <a:spcBef>
                <a:spcPts val="600"/>
              </a:spcBef>
            </a:pPr>
            <a:r>
              <a:rPr lang="en-GB" dirty="0" smtClean="0"/>
              <a:t>Enhanced </a:t>
            </a:r>
            <a:r>
              <a:rPr lang="en-GB" dirty="0" err="1" smtClean="0"/>
              <a:t>modeling</a:t>
            </a:r>
            <a:r>
              <a:rPr lang="en-GB" dirty="0" smtClean="0"/>
              <a:t> </a:t>
            </a:r>
            <a:r>
              <a:rPr lang="en-GB" smtClean="0"/>
              <a:t>and analysis</a:t>
            </a:r>
            <a:endParaRPr lang="en-GB" dirty="0" smtClean="0"/>
          </a:p>
          <a:p>
            <a:pPr marL="1122313" lvl="2" indent="-361950">
              <a:spcBef>
                <a:spcPts val="600"/>
              </a:spcBef>
            </a:pPr>
            <a:r>
              <a:rPr lang="en-US" dirty="0" smtClean="0"/>
              <a:t>Slanted columns</a:t>
            </a:r>
          </a:p>
          <a:p>
            <a:pPr marL="1122313" lvl="2" indent="-361950">
              <a:spcBef>
                <a:spcPts val="600"/>
              </a:spcBef>
            </a:pPr>
            <a:r>
              <a:rPr lang="en-US" dirty="0" smtClean="0"/>
              <a:t>    Bridge modeling</a:t>
            </a:r>
          </a:p>
          <a:p>
            <a:pPr marL="1122313" lvl="2" indent="-361950">
              <a:spcBef>
                <a:spcPts val="600"/>
              </a:spcBef>
            </a:pPr>
            <a:r>
              <a:rPr lang="en-US" dirty="0" smtClean="0"/>
              <a:t>    Steel connection modeling</a:t>
            </a:r>
          </a:p>
          <a:p>
            <a:pPr marL="1122313" lvl="2" indent="-361950">
              <a:spcBef>
                <a:spcPts val="600"/>
              </a:spcBef>
            </a:pPr>
            <a:r>
              <a:rPr lang="en-US" dirty="0" smtClean="0"/>
              <a:t>    Conceptual </a:t>
            </a:r>
            <a:r>
              <a:rPr lang="en-US" smtClean="0"/>
              <a:t>form analysis</a:t>
            </a:r>
          </a:p>
          <a:p>
            <a:pPr>
              <a:spcBef>
                <a:spcPts val="3000"/>
              </a:spcBef>
            </a:pPr>
            <a:r>
              <a:rPr lang="en-GB" smtClean="0"/>
              <a:t>Autodesk Revit MEP 2010</a:t>
            </a:r>
          </a:p>
          <a:p>
            <a:pPr marL="722313" lvl="1" indent="-361950">
              <a:spcBef>
                <a:spcPts val="600"/>
              </a:spcBef>
            </a:pPr>
            <a:r>
              <a:rPr lang="en-GB" altLang="ja-JP" smtClean="0">
                <a:ea typeface="ＭＳ Ｐゴシック" pitchFamily="34" charset="-128"/>
              </a:rPr>
              <a:t>Sustainable </a:t>
            </a:r>
            <a:r>
              <a:rPr lang="en-GB" altLang="ja-JP" dirty="0" smtClean="0">
                <a:ea typeface="ＭＳ Ｐゴシック" pitchFamily="34" charset="-128"/>
              </a:rPr>
              <a:t>Design </a:t>
            </a:r>
            <a:r>
              <a:rPr lang="en-GB" altLang="ja-JP" smtClean="0">
                <a:ea typeface="ＭＳ Ｐゴシック" pitchFamily="34" charset="-128"/>
              </a:rPr>
              <a:t>and Analysis</a:t>
            </a:r>
            <a:endParaRPr lang="en-GB" dirty="0" smtClean="0"/>
          </a:p>
          <a:p>
            <a:pPr marL="1071563" lvl="2" indent="-349250">
              <a:spcBef>
                <a:spcPts val="600"/>
              </a:spcBef>
            </a:pPr>
            <a:r>
              <a:rPr lang="en-GB" altLang="ja-JP" dirty="0" smtClean="0">
                <a:ea typeface="ＭＳ Ｐゴシック" pitchFamily="34" charset="-128"/>
              </a:rPr>
              <a:t>Native Heating and Cooling </a:t>
            </a:r>
            <a:r>
              <a:rPr lang="en-GB" altLang="ja-JP" smtClean="0">
                <a:ea typeface="ＭＳ Ｐゴシック" pitchFamily="34" charset="-128"/>
              </a:rPr>
              <a:t>Load Engine</a:t>
            </a:r>
            <a:endParaRPr lang="en-GB" altLang="ja-JP" dirty="0" smtClean="0">
              <a:ea typeface="ＭＳ Ｐゴシック" pitchFamily="34" charset="-128"/>
            </a:endParaRPr>
          </a:p>
        </p:txBody>
      </p:sp>
      <p:sp>
        <p:nvSpPr>
          <p:cNvPr id="122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pic>
        <p:nvPicPr>
          <p:cNvPr id="8" name="Picture 2"/>
          <p:cNvPicPr>
            <a:picLocks noChangeAspect="1" noChangeArrowheads="1"/>
          </p:cNvPicPr>
          <p:nvPr/>
        </p:nvPicPr>
        <p:blipFill>
          <a:blip r:embed="rId3"/>
          <a:srcRect/>
          <a:stretch>
            <a:fillRect/>
          </a:stretch>
        </p:blipFill>
        <p:spPr bwMode="auto">
          <a:xfrm>
            <a:off x="9057516" y="1457310"/>
            <a:ext cx="2742724" cy="2362200"/>
          </a:xfrm>
          <a:prstGeom prst="rect">
            <a:avLst/>
          </a:prstGeom>
          <a:noFill/>
          <a:ln w="9525">
            <a:noFill/>
            <a:miter lim="800000"/>
            <a:headEnd/>
            <a:tailEnd/>
          </a:ln>
          <a:effectLst/>
        </p:spPr>
      </p:pic>
      <p:pic>
        <p:nvPicPr>
          <p:cNvPr id="11" name="Picture 2"/>
          <p:cNvPicPr>
            <a:picLocks noChangeAspect="1" noChangeArrowheads="1"/>
          </p:cNvPicPr>
          <p:nvPr/>
        </p:nvPicPr>
        <p:blipFill>
          <a:blip r:embed="rId4" cstate="print"/>
          <a:srcRect l="17110" t="15101" r="28517" b="25168"/>
          <a:stretch>
            <a:fillRect/>
          </a:stretch>
        </p:blipFill>
        <p:spPr bwMode="auto">
          <a:xfrm>
            <a:off x="1645377" y="3777795"/>
            <a:ext cx="244801" cy="304800"/>
          </a:xfrm>
          <a:prstGeom prst="rect">
            <a:avLst/>
          </a:prstGeom>
          <a:noFill/>
          <a:ln w="9525">
            <a:noFill/>
            <a:miter lim="800000"/>
            <a:headEnd/>
            <a:tailEnd/>
          </a:ln>
          <a:effectLst/>
        </p:spPr>
      </p:pic>
      <p:pic>
        <p:nvPicPr>
          <p:cNvPr id="12" name="Picture 2"/>
          <p:cNvPicPr>
            <a:picLocks noChangeAspect="1" noChangeArrowheads="1"/>
          </p:cNvPicPr>
          <p:nvPr/>
        </p:nvPicPr>
        <p:blipFill>
          <a:blip r:embed="rId4" cstate="print"/>
          <a:srcRect l="17110" t="15101" r="28517" b="25168"/>
          <a:stretch>
            <a:fillRect/>
          </a:stretch>
        </p:blipFill>
        <p:spPr bwMode="auto">
          <a:xfrm>
            <a:off x="1645377" y="3320595"/>
            <a:ext cx="244801" cy="304800"/>
          </a:xfrm>
          <a:prstGeom prst="rect">
            <a:avLst/>
          </a:prstGeom>
          <a:noFill/>
          <a:ln w="9525">
            <a:noFill/>
            <a:miter lim="800000"/>
            <a:headEnd/>
            <a:tailEnd/>
          </a:ln>
          <a:effectLst/>
        </p:spPr>
      </p:pic>
      <p:pic>
        <p:nvPicPr>
          <p:cNvPr id="13" name="Picture 2"/>
          <p:cNvPicPr>
            <a:picLocks noChangeAspect="1" noChangeArrowheads="1"/>
          </p:cNvPicPr>
          <p:nvPr/>
        </p:nvPicPr>
        <p:blipFill>
          <a:blip r:embed="rId4" cstate="print"/>
          <a:srcRect l="17110" t="15101" r="28517" b="25168"/>
          <a:stretch>
            <a:fillRect/>
          </a:stretch>
        </p:blipFill>
        <p:spPr bwMode="auto">
          <a:xfrm>
            <a:off x="1645377" y="2906685"/>
            <a:ext cx="244801" cy="304800"/>
          </a:xfrm>
          <a:prstGeom prst="rect">
            <a:avLst/>
          </a:prstGeom>
          <a:noFill/>
          <a:ln w="9525">
            <a:noFill/>
            <a:miter lim="800000"/>
            <a:headEnd/>
            <a:tailEnd/>
          </a:ln>
          <a:effectLst/>
        </p:spPr>
      </p:pic>
      <p:pic>
        <p:nvPicPr>
          <p:cNvPr id="15" name="Picture 3" descr="C:\_Arfaths FY10\FY10 SnagIT Captures\RME\RME-0027.jpg"/>
          <p:cNvPicPr>
            <a:picLocks noChangeAspect="1" noChangeArrowheads="1"/>
          </p:cNvPicPr>
          <p:nvPr/>
        </p:nvPicPr>
        <p:blipFill>
          <a:blip r:embed="rId5" cstate="screen"/>
          <a:srcRect/>
          <a:stretch>
            <a:fillRect/>
          </a:stretch>
        </p:blipFill>
        <p:spPr bwMode="auto">
          <a:xfrm>
            <a:off x="8874950" y="4257666"/>
            <a:ext cx="3362939" cy="2057234"/>
          </a:xfrm>
          <a:prstGeom prst="rect">
            <a:avLst/>
          </a:prstGeom>
          <a:noFill/>
          <a:ln w="38100">
            <a:solidFill>
              <a:schemeClr val="bg1">
                <a:lumMod val="50000"/>
                <a:lumOff val="50000"/>
              </a:schemeClr>
            </a:solidFill>
            <a:miter lim="800000"/>
            <a:headEnd/>
            <a:tailEnd/>
          </a:ln>
          <a:effectLst/>
        </p:spPr>
      </p:pic>
      <p:pic>
        <p:nvPicPr>
          <p:cNvPr id="16" name="Picture 4" descr="C:\_Arfaths FY10\FY10 SnagIT Captures\RME\RME-0028.jpg"/>
          <p:cNvPicPr>
            <a:picLocks noChangeAspect="1" noChangeArrowheads="1"/>
          </p:cNvPicPr>
          <p:nvPr/>
        </p:nvPicPr>
        <p:blipFill>
          <a:blip r:embed="rId6" cstate="screen"/>
          <a:srcRect/>
          <a:stretch>
            <a:fillRect/>
          </a:stretch>
        </p:blipFill>
        <p:spPr bwMode="auto">
          <a:xfrm>
            <a:off x="8874951" y="6850089"/>
            <a:ext cx="3362939" cy="2038274"/>
          </a:xfrm>
          <a:prstGeom prst="rect">
            <a:avLst/>
          </a:prstGeom>
          <a:noFill/>
          <a:ln w="38100">
            <a:solidFill>
              <a:schemeClr val="bg1">
                <a:lumMod val="50000"/>
                <a:lumOff val="50000"/>
              </a:schemeClr>
            </a:solidFill>
            <a:miter lim="800000"/>
            <a:headEnd/>
            <a:tailEnd/>
          </a:ln>
          <a:effectLst/>
        </p:spPr>
      </p:pic>
      <p:pic>
        <p:nvPicPr>
          <p:cNvPr id="17" name="Picture 2"/>
          <p:cNvPicPr>
            <a:picLocks noChangeAspect="1" noChangeArrowheads="1"/>
          </p:cNvPicPr>
          <p:nvPr/>
        </p:nvPicPr>
        <p:blipFill>
          <a:blip r:embed="rId7"/>
          <a:srcRect l="17110" t="15101" b="15101"/>
          <a:stretch>
            <a:fillRect/>
          </a:stretch>
        </p:blipFill>
        <p:spPr bwMode="auto">
          <a:xfrm>
            <a:off x="7122327" y="7616862"/>
            <a:ext cx="1329025" cy="126762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3759" y="194233"/>
            <a:ext cx="11269451" cy="998465"/>
          </a:xfrm>
        </p:spPr>
        <p:txBody>
          <a:bodyPr/>
          <a:lstStyle/>
          <a:p>
            <a:pPr eaLnBrk="1" hangingPunct="1"/>
            <a:r>
              <a:rPr lang="en-GB" dirty="0" smtClean="0"/>
              <a:t>Ribbon Sample</a:t>
            </a:r>
          </a:p>
        </p:txBody>
      </p:sp>
      <p:sp>
        <p:nvSpPr>
          <p:cNvPr id="851971" name="Rectangle 3"/>
          <p:cNvSpPr>
            <a:spLocks noGrp="1" noChangeArrowheads="1"/>
          </p:cNvSpPr>
          <p:nvPr>
            <p:ph idx="1"/>
          </p:nvPr>
        </p:nvSpPr>
        <p:spPr>
          <a:xfrm>
            <a:off x="265499" y="1336626"/>
            <a:ext cx="11859109" cy="4771215"/>
          </a:xfrm>
        </p:spPr>
        <p:txBody>
          <a:bodyPr/>
          <a:lstStyle/>
          <a:p>
            <a:pPr marL="487647" lvl="1" indent="-325098"/>
            <a:r>
              <a:rPr lang="en-GB" sz="3100" smtClean="0"/>
              <a:t>Two add-in application ribbon panels</a:t>
            </a:r>
          </a:p>
          <a:p>
            <a:pPr marL="487647" lvl="1" indent="-325098"/>
            <a:r>
              <a:rPr lang="en-GB" sz="3100" smtClean="0"/>
              <a:t>Push button 'Create Wall'</a:t>
            </a:r>
          </a:p>
          <a:p>
            <a:pPr marL="487647" lvl="1" indent="-325098"/>
            <a:r>
              <a:rPr lang="en-GB" sz="3100" smtClean="0"/>
              <a:t>Three-layered stacked button</a:t>
            </a:r>
          </a:p>
          <a:p>
            <a:pPr marL="487647" lvl="1" indent="-325098"/>
            <a:r>
              <a:rPr lang="en-GB" sz="3100" smtClean="0"/>
              <a:t>Pull-down button 'Move Walls'</a:t>
            </a:r>
          </a:p>
          <a:p>
            <a:pPr marL="487647" lvl="1" indent="-325098"/>
            <a:r>
              <a:rPr lang="en-GB" sz="3100" smtClean="0"/>
              <a:t>Tooltip</a:t>
            </a:r>
          </a:p>
          <a:p>
            <a:pPr marL="487647" lvl="1" indent="-325098"/>
            <a:r>
              <a:rPr lang="en-GB" sz="3100" smtClean="0"/>
              <a:t>Separator</a:t>
            </a:r>
            <a:endParaRPr lang="en-GB" sz="3100" dirty="0" smtClean="0"/>
          </a:p>
        </p:txBody>
      </p:sp>
      <p:sp>
        <p:nvSpPr>
          <p:cNvPr id="21508"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smtClean="0">
                <a:solidFill>
                  <a:schemeClr val="accent1"/>
                </a:solidFill>
              </a:rPr>
              <a:t>Ribbon API</a:t>
            </a:r>
            <a:endParaRPr lang="en-GB" sz="2300" dirty="0">
              <a:solidFill>
                <a:schemeClr val="accent1"/>
              </a:solidFill>
            </a:endParaRPr>
          </a:p>
        </p:txBody>
      </p:sp>
      <p:pic>
        <p:nvPicPr>
          <p:cNvPr id="2" name="Picture 2"/>
          <p:cNvPicPr>
            <a:picLocks noChangeAspect="1" noChangeArrowheads="1"/>
          </p:cNvPicPr>
          <p:nvPr/>
        </p:nvPicPr>
        <p:blipFill>
          <a:blip r:embed="rId3"/>
          <a:srcRect/>
          <a:stretch>
            <a:fillRect/>
          </a:stretch>
        </p:blipFill>
        <p:spPr bwMode="auto">
          <a:xfrm>
            <a:off x="3282234" y="3933886"/>
            <a:ext cx="8915400" cy="547211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AutoShape 9"/>
          <p:cNvSpPr>
            <a:spLocks noChangeArrowheads="1"/>
          </p:cNvSpPr>
          <p:nvPr/>
        </p:nvSpPr>
        <p:spPr bwMode="auto">
          <a:xfrm>
            <a:off x="988143" y="2358989"/>
            <a:ext cx="10880874" cy="6072345"/>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21506" name="Rectangle 2"/>
          <p:cNvSpPr>
            <a:spLocks noGrp="1" noChangeArrowheads="1"/>
          </p:cNvSpPr>
          <p:nvPr>
            <p:ph type="title"/>
          </p:nvPr>
        </p:nvSpPr>
        <p:spPr>
          <a:xfrm>
            <a:off x="453759" y="194233"/>
            <a:ext cx="11269451" cy="998465"/>
          </a:xfrm>
        </p:spPr>
        <p:txBody>
          <a:bodyPr/>
          <a:lstStyle/>
          <a:p>
            <a:pPr eaLnBrk="1" hangingPunct="1"/>
            <a:r>
              <a:rPr lang="en-GB" dirty="0" smtClean="0"/>
              <a:t>Ribbon Sample</a:t>
            </a:r>
          </a:p>
        </p:txBody>
      </p:sp>
      <p:sp>
        <p:nvSpPr>
          <p:cNvPr id="851971" name="Rectangle 3"/>
          <p:cNvSpPr>
            <a:spLocks noGrp="1" noChangeArrowheads="1"/>
          </p:cNvSpPr>
          <p:nvPr>
            <p:ph idx="1"/>
          </p:nvPr>
        </p:nvSpPr>
        <p:spPr>
          <a:xfrm>
            <a:off x="443370" y="1531178"/>
            <a:ext cx="11024004" cy="6925483"/>
          </a:xfrm>
        </p:spPr>
        <p:txBody>
          <a:bodyPr/>
          <a:lstStyle/>
          <a:p>
            <a:pPr marL="487647" lvl="1" indent="-325098"/>
            <a:r>
              <a:rPr lang="en-US" sz="3100" dirty="0" smtClean="0"/>
              <a:t>[</a:t>
            </a:r>
            <a:r>
              <a:rPr lang="en-US" sz="3100" dirty="0" err="1" smtClean="0"/>
              <a:t>Revit</a:t>
            </a:r>
            <a:r>
              <a:rPr lang="en-US" sz="3100" dirty="0" smtClean="0"/>
              <a:t> SDK]\Samples\Ribbon</a:t>
            </a:r>
            <a:endParaRPr lang="en-GB" sz="3100" dirty="0" smtClean="0"/>
          </a:p>
          <a:p>
            <a:pPr marL="487647" lvl="1" indent="-325098"/>
            <a:endParaRPr lang="en-GB" sz="1600" dirty="0" smtClean="0">
              <a:latin typeface="Courier New" pitchFamily="49" charset="0"/>
              <a:cs typeface="Courier New" pitchFamily="49" charset="0"/>
            </a:endParaRPr>
          </a:p>
          <a:p>
            <a:pPr marL="487647" lvl="1" indent="-325098"/>
            <a:endParaRPr lang="en-GB" sz="1600" dirty="0" smtClean="0">
              <a:latin typeface="Courier New" pitchFamily="49" charset="0"/>
              <a:cs typeface="Courier New" pitchFamily="49" charset="0"/>
            </a:endParaRPr>
          </a:p>
          <a:p>
            <a:pPr marL="901700" indent="0"/>
            <a:r>
              <a:rPr lang="en-US" sz="1600" b="1" smtClean="0">
                <a:solidFill>
                  <a:srgbClr val="008000"/>
                </a:solidFill>
                <a:latin typeface="Courier New" pitchFamily="49" charset="0"/>
                <a:cs typeface="Courier New" pitchFamily="49" charset="0"/>
              </a:rPr>
              <a:t>// </a:t>
            </a:r>
            <a:r>
              <a:rPr lang="en-US" sz="1600" b="1" dirty="0" smtClean="0">
                <a:solidFill>
                  <a:srgbClr val="008000"/>
                </a:solidFill>
                <a:latin typeface="Courier New" pitchFamily="49" charset="0"/>
                <a:cs typeface="Courier New" pitchFamily="49" charset="0"/>
              </a:rPr>
              <a:t>create a Ribbon panel which contains three stackable buttons </a:t>
            </a:r>
          </a:p>
          <a:p>
            <a:pPr marL="901700" indent="0"/>
            <a:r>
              <a:rPr lang="en-US" sz="1600" b="1" smtClean="0">
                <a:solidFill>
                  <a:srgbClr val="008000"/>
                </a:solidFill>
                <a:latin typeface="Courier New" pitchFamily="49" charset="0"/>
                <a:cs typeface="Courier New" pitchFamily="49" charset="0"/>
              </a:rPr>
              <a:t>// </a:t>
            </a:r>
            <a:r>
              <a:rPr lang="en-US" sz="1600" b="1" dirty="0" smtClean="0">
                <a:solidFill>
                  <a:srgbClr val="008000"/>
                </a:solidFill>
                <a:latin typeface="Courier New" pitchFamily="49" charset="0"/>
                <a:cs typeface="Courier New" pitchFamily="49" charset="0"/>
              </a:rPr>
              <a:t>and one single push button.</a:t>
            </a:r>
          </a:p>
          <a:p>
            <a:pPr marL="901700" indent="0"/>
            <a:r>
              <a:rPr lang="en-US" sz="1600" b="1" smtClean="0">
                <a:solidFill>
                  <a:srgbClr val="0000FF"/>
                </a:solidFill>
                <a:latin typeface="Courier New" pitchFamily="49" charset="0"/>
                <a:cs typeface="Courier New" pitchFamily="49" charset="0"/>
              </a:rPr>
              <a:t>string </a:t>
            </a:r>
            <a:r>
              <a:rPr lang="en-US" sz="1600" b="1" dirty="0" err="1" smtClean="0">
                <a:latin typeface="Courier New" pitchFamily="49" charset="0"/>
                <a:cs typeface="Courier New" pitchFamily="49" charset="0"/>
              </a:rPr>
              <a:t>firstPanelName</a:t>
            </a:r>
            <a:r>
              <a:rPr lang="en-US" sz="1600" b="1" dirty="0" smtClean="0">
                <a:latin typeface="Courier New" pitchFamily="49" charset="0"/>
                <a:cs typeface="Courier New" pitchFamily="49" charset="0"/>
              </a:rPr>
              <a:t> =</a:t>
            </a:r>
            <a:r>
              <a:rPr lang="en-US" sz="1600" b="1" dirty="0" smtClean="0">
                <a:solidFill>
                  <a:srgbClr val="0000FF"/>
                </a:solidFill>
                <a:latin typeface="Courier New" pitchFamily="49" charset="0"/>
                <a:cs typeface="Courier New" pitchFamily="49" charset="0"/>
              </a:rPr>
              <a:t> </a:t>
            </a:r>
            <a:r>
              <a:rPr lang="en-US" sz="1600" b="1" dirty="0" smtClean="0">
                <a:solidFill>
                  <a:srgbClr val="A31515"/>
                </a:solidFill>
                <a:latin typeface="Courier New" pitchFamily="49" charset="0"/>
                <a:cs typeface="Courier New" pitchFamily="49" charset="0"/>
              </a:rPr>
              <a:t>"Ribbon Sample"</a:t>
            </a:r>
            <a:r>
              <a:rPr lang="en-US" sz="1600" b="1" dirty="0" smtClean="0">
                <a:latin typeface="Courier New" pitchFamily="49" charset="0"/>
                <a:cs typeface="Courier New" pitchFamily="49" charset="0"/>
              </a:rPr>
              <a:t>;</a:t>
            </a:r>
          </a:p>
          <a:p>
            <a:pPr marL="901700" indent="0"/>
            <a:r>
              <a:rPr lang="en-US" sz="1600" b="1" smtClean="0">
                <a:solidFill>
                  <a:srgbClr val="2B91AF"/>
                </a:solidFill>
                <a:latin typeface="Courier New" pitchFamily="49" charset="0"/>
                <a:cs typeface="Courier New" pitchFamily="49" charset="0"/>
              </a:rPr>
              <a:t>RibbonPanel </a:t>
            </a:r>
            <a:r>
              <a:rPr lang="en-US" sz="1600" b="1" dirty="0" err="1" smtClean="0">
                <a:latin typeface="Courier New" pitchFamily="49" charset="0"/>
                <a:cs typeface="Courier New" pitchFamily="49" charset="0"/>
              </a:rPr>
              <a:t>ribbonSamplePanel</a:t>
            </a:r>
            <a:r>
              <a:rPr lang="en-US" sz="1600" b="1" dirty="0" smtClean="0">
                <a:latin typeface="Courier New" pitchFamily="49" charset="0"/>
                <a:cs typeface="Courier New" pitchFamily="49" charset="0"/>
              </a:rPr>
              <a:t> = </a:t>
            </a:r>
            <a:r>
              <a:rPr lang="en-US" sz="1600" b="1" err="1" smtClean="0">
                <a:latin typeface="Courier New" pitchFamily="49" charset="0"/>
                <a:cs typeface="Courier New" pitchFamily="49" charset="0"/>
              </a:rPr>
              <a:t>application.CreateRibbonPanel</a:t>
            </a:r>
            <a:r>
              <a:rPr lang="en-US" sz="1600" b="1" smtClean="0">
                <a:latin typeface="Courier New" pitchFamily="49" charset="0"/>
                <a:cs typeface="Courier New" pitchFamily="49" charset="0"/>
              </a:rPr>
              <a:t>( firstPanelName );</a:t>
            </a:r>
            <a:endParaRPr lang="en-US" sz="1600" b="1" dirty="0" smtClean="0">
              <a:latin typeface="Courier New" pitchFamily="49" charset="0"/>
              <a:cs typeface="Courier New" pitchFamily="49" charset="0"/>
            </a:endParaRPr>
          </a:p>
          <a:p>
            <a:pPr marL="901700" indent="0"/>
            <a:endParaRPr lang="en-US" sz="1600" b="1" smtClean="0">
              <a:solidFill>
                <a:srgbClr val="008000"/>
              </a:solidFill>
              <a:latin typeface="Courier New" pitchFamily="49" charset="0"/>
              <a:cs typeface="Courier New" pitchFamily="49" charset="0"/>
            </a:endParaRPr>
          </a:p>
          <a:p>
            <a:pPr marL="901700" indent="0"/>
            <a:r>
              <a:rPr lang="en-US" sz="1600" b="1" smtClean="0">
                <a:solidFill>
                  <a:srgbClr val="008000"/>
                </a:solidFill>
                <a:latin typeface="Courier New" pitchFamily="49" charset="0"/>
                <a:cs typeface="Courier New" pitchFamily="49" charset="0"/>
              </a:rPr>
              <a:t>// </a:t>
            </a:r>
            <a:r>
              <a:rPr lang="en-US" sz="1600" b="1" dirty="0" smtClean="0">
                <a:solidFill>
                  <a:srgbClr val="008000"/>
                </a:solidFill>
                <a:latin typeface="Courier New" pitchFamily="49" charset="0"/>
                <a:cs typeface="Courier New" pitchFamily="49" charset="0"/>
              </a:rPr>
              <a:t>use </a:t>
            </a:r>
            <a:r>
              <a:rPr lang="en-US" sz="1600" b="1" dirty="0" err="1" smtClean="0">
                <a:solidFill>
                  <a:srgbClr val="008000"/>
                </a:solidFill>
                <a:latin typeface="Courier New" pitchFamily="49" charset="0"/>
                <a:cs typeface="Courier New" pitchFamily="49" charset="0"/>
              </a:rPr>
              <a:t>AddPushButton</a:t>
            </a:r>
            <a:r>
              <a:rPr lang="en-US" sz="1600" b="1" dirty="0" smtClean="0">
                <a:solidFill>
                  <a:srgbClr val="008000"/>
                </a:solidFill>
                <a:latin typeface="Courier New" pitchFamily="49" charset="0"/>
                <a:cs typeface="Courier New" pitchFamily="49" charset="0"/>
              </a:rPr>
              <a:t> method to add one single large </a:t>
            </a:r>
            <a:r>
              <a:rPr lang="en-US" sz="1600" b="1" dirty="0" err="1" smtClean="0">
                <a:solidFill>
                  <a:srgbClr val="008000"/>
                </a:solidFill>
                <a:latin typeface="Courier New" pitchFamily="49" charset="0"/>
                <a:cs typeface="Courier New" pitchFamily="49" charset="0"/>
              </a:rPr>
              <a:t>PushButton</a:t>
            </a:r>
            <a:endParaRPr lang="en-US" sz="1600" b="1" dirty="0" smtClean="0">
              <a:solidFill>
                <a:srgbClr val="008000"/>
              </a:solidFill>
              <a:latin typeface="Courier New" pitchFamily="49" charset="0"/>
              <a:cs typeface="Courier New" pitchFamily="49" charset="0"/>
            </a:endParaRPr>
          </a:p>
          <a:p>
            <a:pPr marL="901700" indent="0"/>
            <a:r>
              <a:rPr lang="en-US" sz="1600" b="1" smtClean="0">
                <a:solidFill>
                  <a:srgbClr val="2B91AF"/>
                </a:solidFill>
                <a:latin typeface="Courier New" pitchFamily="49" charset="0"/>
                <a:cs typeface="Courier New" pitchFamily="49" charset="0"/>
              </a:rPr>
              <a:t>PushButton </a:t>
            </a:r>
            <a:r>
              <a:rPr lang="en-US" sz="1600" b="1" smtClean="0">
                <a:latin typeface="Courier New" pitchFamily="49" charset="0"/>
                <a:cs typeface="Courier New" pitchFamily="49" charset="0"/>
              </a:rPr>
              <a:t>createWallBut = ribbonSamplePanel.AddPushButton(</a:t>
            </a:r>
          </a:p>
          <a:p>
            <a:pPr marL="901700" indent="0"/>
            <a:r>
              <a:rPr lang="en-US" sz="1600" b="1" smtClean="0">
                <a:latin typeface="Courier New" pitchFamily="49" charset="0"/>
                <a:cs typeface="Courier New" pitchFamily="49" charset="0"/>
              </a:rPr>
              <a:t>  </a:t>
            </a:r>
            <a:r>
              <a:rPr lang="en-US" sz="1600" b="1" smtClean="0">
                <a:solidFill>
                  <a:srgbClr val="A31515"/>
                </a:solidFill>
                <a:latin typeface="Courier New" pitchFamily="49" charset="0"/>
                <a:cs typeface="Courier New" pitchFamily="49" charset="0"/>
              </a:rPr>
              <a:t>"</a:t>
            </a:r>
            <a:r>
              <a:rPr lang="en-US" sz="1600" b="1" dirty="0" err="1" smtClean="0">
                <a:solidFill>
                  <a:srgbClr val="A31515"/>
                </a:solidFill>
                <a:latin typeface="Courier New" pitchFamily="49" charset="0"/>
                <a:cs typeface="Courier New" pitchFamily="49" charset="0"/>
              </a:rPr>
              <a:t>createWall</a:t>
            </a:r>
            <a:r>
              <a:rPr lang="en-US" sz="1600" b="1" dirty="0" smtClean="0">
                <a:solidFill>
                  <a:srgbClr val="A31515"/>
                </a:solidFill>
                <a:latin typeface="Courier New" pitchFamily="49" charset="0"/>
                <a:cs typeface="Courier New" pitchFamily="49" charset="0"/>
              </a:rPr>
              <a:t>", "Create Wall", </a:t>
            </a:r>
            <a:r>
              <a:rPr lang="en-US" sz="1600" b="1" err="1" smtClean="0">
                <a:solidFill>
                  <a:srgbClr val="A31515"/>
                </a:solidFill>
                <a:latin typeface="Courier New" pitchFamily="49" charset="0"/>
                <a:cs typeface="Courier New" pitchFamily="49" charset="0"/>
              </a:rPr>
              <a:t>AddInPath</a:t>
            </a:r>
            <a:r>
              <a:rPr lang="en-US" sz="1600" b="1" smtClean="0">
                <a:solidFill>
                  <a:srgbClr val="A31515"/>
                </a:solidFill>
                <a:latin typeface="Courier New" pitchFamily="49" charset="0"/>
                <a:cs typeface="Courier New" pitchFamily="49" charset="0"/>
              </a:rPr>
              <a:t>, </a:t>
            </a:r>
          </a:p>
          <a:p>
            <a:pPr marL="901700" indent="0"/>
            <a:r>
              <a:rPr lang="en-US" sz="1600" b="1" smtClean="0">
                <a:solidFill>
                  <a:srgbClr val="A31515"/>
                </a:solidFill>
                <a:latin typeface="Courier New" pitchFamily="49" charset="0"/>
                <a:cs typeface="Courier New" pitchFamily="49" charset="0"/>
              </a:rPr>
              <a:t>  "</a:t>
            </a:r>
            <a:r>
              <a:rPr lang="en-US" sz="1600" b="1" err="1" smtClean="0">
                <a:solidFill>
                  <a:srgbClr val="A31515"/>
                </a:solidFill>
                <a:latin typeface="Courier New" pitchFamily="49" charset="0"/>
                <a:cs typeface="Courier New" pitchFamily="49" charset="0"/>
              </a:rPr>
              <a:t>Revit.SDK.Samples.Ribbon.CS.CreateWall</a:t>
            </a:r>
            <a:r>
              <a:rPr lang="en-US" sz="1600" b="1" smtClean="0">
                <a:solidFill>
                  <a:srgbClr val="A31515"/>
                </a:solidFill>
                <a:latin typeface="Courier New" pitchFamily="49" charset="0"/>
                <a:cs typeface="Courier New" pitchFamily="49" charset="0"/>
              </a:rPr>
              <a:t>" </a:t>
            </a:r>
            <a:r>
              <a:rPr lang="en-US" sz="1600" b="1" smtClean="0">
                <a:latin typeface="Courier New" pitchFamily="49" charset="0"/>
                <a:cs typeface="Courier New" pitchFamily="49" charset="0"/>
              </a:rPr>
              <a:t>);</a:t>
            </a:r>
          </a:p>
          <a:p>
            <a:pPr marL="901700" indent="0"/>
            <a:endParaRPr lang="en-US" sz="1600" b="1" dirty="0" smtClean="0">
              <a:latin typeface="Courier New" pitchFamily="49" charset="0"/>
              <a:cs typeface="Courier New" pitchFamily="49" charset="0"/>
            </a:endParaRPr>
          </a:p>
          <a:p>
            <a:pPr marL="901700" indent="0"/>
            <a:r>
              <a:rPr lang="en-US" sz="1600" b="1" smtClean="0">
                <a:latin typeface="Courier New" pitchFamily="49" charset="0"/>
                <a:cs typeface="Courier New" pitchFamily="49" charset="0"/>
              </a:rPr>
              <a:t>createWallBut.ToolTip </a:t>
            </a:r>
            <a:r>
              <a:rPr lang="en-US" sz="1600" b="1" dirty="0" smtClean="0">
                <a:latin typeface="Courier New" pitchFamily="49" charset="0"/>
                <a:cs typeface="Courier New" pitchFamily="49" charset="0"/>
              </a:rPr>
              <a:t>= </a:t>
            </a:r>
            <a:r>
              <a:rPr lang="en-US" sz="1600" b="1" dirty="0" smtClean="0">
                <a:solidFill>
                  <a:srgbClr val="A31515"/>
                </a:solidFill>
                <a:latin typeface="Courier New" pitchFamily="49" charset="0"/>
                <a:cs typeface="Courier New" pitchFamily="49" charset="0"/>
              </a:rPr>
              <a:t>"Create a wall on level </a:t>
            </a:r>
            <a:r>
              <a:rPr lang="en-US" sz="1600" b="1" smtClean="0">
                <a:solidFill>
                  <a:srgbClr val="A31515"/>
                </a:solidFill>
                <a:latin typeface="Courier New" pitchFamily="49" charset="0"/>
                <a:cs typeface="Courier New" pitchFamily="49" charset="0"/>
              </a:rPr>
              <a:t>1."</a:t>
            </a:r>
            <a:r>
              <a:rPr lang="en-US" sz="1600" b="1" smtClean="0">
                <a:latin typeface="Courier New" pitchFamily="49" charset="0"/>
                <a:cs typeface="Courier New" pitchFamily="49" charset="0"/>
              </a:rPr>
              <a:t>;</a:t>
            </a:r>
          </a:p>
          <a:p>
            <a:pPr marL="901700" indent="0"/>
            <a:endParaRPr lang="en-US" sz="1600" b="1" dirty="0" smtClean="0">
              <a:latin typeface="Courier New" pitchFamily="49" charset="0"/>
              <a:cs typeface="Courier New" pitchFamily="49" charset="0"/>
            </a:endParaRPr>
          </a:p>
          <a:p>
            <a:pPr marL="901700" indent="0"/>
            <a:r>
              <a:rPr lang="en-US" sz="1600" b="1" smtClean="0">
                <a:latin typeface="Courier New" pitchFamily="49" charset="0"/>
                <a:cs typeface="Courier New" pitchFamily="49" charset="0"/>
              </a:rPr>
              <a:t>createWallBut.LargeImage =</a:t>
            </a:r>
            <a:r>
              <a:rPr lang="en-US" sz="1600" b="1" smtClean="0">
                <a:solidFill>
                  <a:srgbClr val="A31515"/>
                </a:solidFill>
                <a:latin typeface="Courier New" pitchFamily="49" charset="0"/>
                <a:cs typeface="Courier New" pitchFamily="49" charset="0"/>
              </a:rPr>
              <a:t> </a:t>
            </a:r>
            <a:r>
              <a:rPr lang="en-US" sz="1600" b="1" smtClean="0">
                <a:solidFill>
                  <a:srgbClr val="0000FF"/>
                </a:solidFill>
                <a:latin typeface="Courier New" pitchFamily="49" charset="0"/>
                <a:cs typeface="Courier New" pitchFamily="49" charset="0"/>
              </a:rPr>
              <a:t>new </a:t>
            </a:r>
            <a:r>
              <a:rPr lang="en-US" sz="1600" b="1" err="1" smtClean="0">
                <a:solidFill>
                  <a:srgbClr val="2B91AF"/>
                </a:solidFill>
                <a:latin typeface="Courier New" pitchFamily="49" charset="0"/>
                <a:cs typeface="Courier New" pitchFamily="49" charset="0"/>
              </a:rPr>
              <a:t>BitmapImage</a:t>
            </a:r>
            <a:r>
              <a:rPr lang="en-US" sz="1600" b="1" smtClean="0">
                <a:latin typeface="Courier New" pitchFamily="49" charset="0"/>
                <a:cs typeface="Courier New" pitchFamily="49" charset="0"/>
              </a:rPr>
              <a:t>( </a:t>
            </a:r>
            <a:r>
              <a:rPr lang="en-US" sz="1600" b="1" smtClean="0">
                <a:solidFill>
                  <a:srgbClr val="0000FF"/>
                </a:solidFill>
                <a:latin typeface="Courier New" pitchFamily="49" charset="0"/>
                <a:cs typeface="Courier New" pitchFamily="49" charset="0"/>
              </a:rPr>
              <a:t>new </a:t>
            </a:r>
            <a:r>
              <a:rPr lang="en-US" sz="1600" b="1" smtClean="0">
                <a:solidFill>
                  <a:srgbClr val="2B91AF"/>
                </a:solidFill>
                <a:latin typeface="Courier New" pitchFamily="49" charset="0"/>
                <a:cs typeface="Courier New" pitchFamily="49" charset="0"/>
              </a:rPr>
              <a:t>Uri</a:t>
            </a:r>
            <a:r>
              <a:rPr lang="en-US" sz="1600" b="1" smtClean="0">
                <a:latin typeface="Courier New" pitchFamily="49" charset="0"/>
                <a:cs typeface="Courier New" pitchFamily="49" charset="0"/>
              </a:rPr>
              <a:t>( </a:t>
            </a:r>
            <a:r>
              <a:rPr lang="en-US" sz="1600" b="1" smtClean="0">
                <a:solidFill>
                  <a:srgbClr val="2B91AF"/>
                </a:solidFill>
                <a:latin typeface="Courier New" pitchFamily="49" charset="0"/>
                <a:cs typeface="Courier New" pitchFamily="49" charset="0"/>
              </a:rPr>
              <a:t>Path</a:t>
            </a:r>
            <a:r>
              <a:rPr lang="en-US" sz="1600" b="1" smtClean="0">
                <a:latin typeface="Courier New" pitchFamily="49" charset="0"/>
                <a:cs typeface="Courier New" pitchFamily="49" charset="0"/>
              </a:rPr>
              <a:t>.Combine( </a:t>
            </a:r>
          </a:p>
          <a:p>
            <a:pPr marL="901700" indent="0"/>
            <a:r>
              <a:rPr lang="en-US" sz="1600" b="1" smtClean="0">
                <a:latin typeface="Courier New" pitchFamily="49" charset="0"/>
                <a:cs typeface="Courier New" pitchFamily="49" charset="0"/>
              </a:rPr>
              <a:t>  ButtonIconsFolder, </a:t>
            </a:r>
            <a:r>
              <a:rPr lang="en-US" sz="1600" b="1" smtClean="0">
                <a:solidFill>
                  <a:srgbClr val="A31515"/>
                </a:solidFill>
                <a:latin typeface="Courier New" pitchFamily="49" charset="0"/>
                <a:cs typeface="Courier New" pitchFamily="49" charset="0"/>
              </a:rPr>
              <a:t>"CreateWallLarge.png" </a:t>
            </a:r>
            <a:r>
              <a:rPr lang="en-US" sz="1600" b="1" smtClean="0">
                <a:latin typeface="Courier New" pitchFamily="49" charset="0"/>
                <a:cs typeface="Courier New" pitchFamily="49" charset="0"/>
              </a:rPr>
              <a:t>),</a:t>
            </a:r>
            <a:r>
              <a:rPr lang="en-US" sz="1600" b="1" smtClean="0">
                <a:solidFill>
                  <a:srgbClr val="A31515"/>
                </a:solidFill>
                <a:latin typeface="Courier New" pitchFamily="49" charset="0"/>
                <a:cs typeface="Courier New" pitchFamily="49" charset="0"/>
              </a:rPr>
              <a:t> </a:t>
            </a:r>
            <a:r>
              <a:rPr lang="en-US" sz="1600" b="1" smtClean="0">
                <a:solidFill>
                  <a:srgbClr val="2B91AF"/>
                </a:solidFill>
                <a:latin typeface="Courier New" pitchFamily="49" charset="0"/>
                <a:cs typeface="Courier New" pitchFamily="49" charset="0"/>
              </a:rPr>
              <a:t>UriKind</a:t>
            </a:r>
            <a:r>
              <a:rPr lang="en-US" sz="1600" b="1" smtClean="0">
                <a:latin typeface="Courier New" pitchFamily="49" charset="0"/>
                <a:cs typeface="Courier New" pitchFamily="49" charset="0"/>
              </a:rPr>
              <a:t>.Absolute ) );</a:t>
            </a:r>
          </a:p>
          <a:p>
            <a:pPr marL="901700" indent="0"/>
            <a:endParaRPr lang="en-US" sz="1600" b="1" dirty="0" smtClean="0">
              <a:latin typeface="Courier New" pitchFamily="49" charset="0"/>
              <a:cs typeface="Courier New" pitchFamily="49" charset="0"/>
            </a:endParaRPr>
          </a:p>
          <a:p>
            <a:pPr marL="901700" indent="0"/>
            <a:r>
              <a:rPr lang="en-US" sz="1600" b="1" smtClean="0">
                <a:latin typeface="Courier New" pitchFamily="49" charset="0"/>
                <a:cs typeface="Courier New" pitchFamily="49" charset="0"/>
              </a:rPr>
              <a:t>createWallBut.Image = </a:t>
            </a:r>
            <a:r>
              <a:rPr lang="en-US" sz="1600" b="1" smtClean="0">
                <a:solidFill>
                  <a:srgbClr val="0000FF"/>
                </a:solidFill>
                <a:latin typeface="Courier New" pitchFamily="49" charset="0"/>
                <a:cs typeface="Courier New" pitchFamily="49" charset="0"/>
              </a:rPr>
              <a:t>new </a:t>
            </a:r>
            <a:r>
              <a:rPr lang="en-US" sz="1600" b="1" err="1" smtClean="0">
                <a:solidFill>
                  <a:srgbClr val="2B91AF"/>
                </a:solidFill>
                <a:latin typeface="Courier New" pitchFamily="49" charset="0"/>
                <a:cs typeface="Courier New" pitchFamily="49" charset="0"/>
              </a:rPr>
              <a:t>BitmapImage</a:t>
            </a:r>
            <a:r>
              <a:rPr lang="en-US" sz="1600" b="1" smtClean="0">
                <a:latin typeface="Courier New" pitchFamily="49" charset="0"/>
                <a:cs typeface="Courier New" pitchFamily="49" charset="0"/>
              </a:rPr>
              <a:t>( </a:t>
            </a:r>
            <a:r>
              <a:rPr lang="en-US" sz="1600" b="1" smtClean="0">
                <a:solidFill>
                  <a:srgbClr val="0000FF"/>
                </a:solidFill>
                <a:latin typeface="Courier New" pitchFamily="49" charset="0"/>
                <a:cs typeface="Courier New" pitchFamily="49" charset="0"/>
              </a:rPr>
              <a:t>new </a:t>
            </a:r>
            <a:r>
              <a:rPr lang="en-US" sz="1600" b="1" smtClean="0">
                <a:solidFill>
                  <a:srgbClr val="2B91AF"/>
                </a:solidFill>
                <a:latin typeface="Courier New" pitchFamily="49" charset="0"/>
                <a:cs typeface="Courier New" pitchFamily="49" charset="0"/>
              </a:rPr>
              <a:t>Uri</a:t>
            </a:r>
            <a:r>
              <a:rPr lang="en-US" sz="1600" b="1" smtClean="0">
                <a:latin typeface="Courier New" pitchFamily="49" charset="0"/>
                <a:cs typeface="Courier New" pitchFamily="49" charset="0"/>
              </a:rPr>
              <a:t>( </a:t>
            </a:r>
            <a:r>
              <a:rPr lang="en-US" sz="1600" b="1" smtClean="0">
                <a:solidFill>
                  <a:srgbClr val="2B91AF"/>
                </a:solidFill>
                <a:latin typeface="Courier New" pitchFamily="49" charset="0"/>
                <a:cs typeface="Courier New" pitchFamily="49" charset="0"/>
              </a:rPr>
              <a:t>Path</a:t>
            </a:r>
            <a:r>
              <a:rPr lang="en-US" sz="1600" b="1" smtClean="0">
                <a:latin typeface="Courier New" pitchFamily="49" charset="0"/>
                <a:cs typeface="Courier New" pitchFamily="49" charset="0"/>
              </a:rPr>
              <a:t>.Combine(</a:t>
            </a:r>
          </a:p>
          <a:p>
            <a:pPr marL="901700" indent="0"/>
            <a:r>
              <a:rPr lang="en-US" sz="1600" b="1" smtClean="0">
                <a:latin typeface="Courier New" pitchFamily="49" charset="0"/>
                <a:cs typeface="Courier New" pitchFamily="49" charset="0"/>
              </a:rPr>
              <a:t>  ButtonIconsFolder,</a:t>
            </a:r>
            <a:r>
              <a:rPr lang="en-US" sz="1600" b="1" smtClean="0">
                <a:solidFill>
                  <a:srgbClr val="2B91AF"/>
                </a:solidFill>
                <a:latin typeface="Courier New" pitchFamily="49" charset="0"/>
                <a:cs typeface="Courier New" pitchFamily="49" charset="0"/>
              </a:rPr>
              <a:t> </a:t>
            </a:r>
            <a:r>
              <a:rPr lang="en-US" sz="1600" b="1" smtClean="0">
                <a:solidFill>
                  <a:srgbClr val="A31515"/>
                </a:solidFill>
                <a:latin typeface="Courier New" pitchFamily="49" charset="0"/>
                <a:cs typeface="Courier New" pitchFamily="49" charset="0"/>
              </a:rPr>
              <a:t>"CreateWall.png" </a:t>
            </a:r>
            <a:r>
              <a:rPr lang="en-US" sz="1600" b="1" smtClean="0">
                <a:latin typeface="Courier New" pitchFamily="49" charset="0"/>
                <a:cs typeface="Courier New" pitchFamily="49" charset="0"/>
              </a:rPr>
              <a:t>), </a:t>
            </a:r>
            <a:r>
              <a:rPr lang="en-US" sz="1600" b="1" smtClean="0">
                <a:solidFill>
                  <a:srgbClr val="2B91AF"/>
                </a:solidFill>
                <a:latin typeface="Courier New" pitchFamily="49" charset="0"/>
                <a:cs typeface="Courier New" pitchFamily="49" charset="0"/>
              </a:rPr>
              <a:t>UriKind</a:t>
            </a:r>
            <a:r>
              <a:rPr lang="en-US" sz="1600" b="1" smtClean="0">
                <a:latin typeface="Courier New" pitchFamily="49" charset="0"/>
                <a:cs typeface="Courier New" pitchFamily="49" charset="0"/>
              </a:rPr>
              <a:t>.Absolute ) );</a:t>
            </a:r>
            <a:endParaRPr lang="en-US" sz="1600" dirty="0" smtClean="0">
              <a:solidFill>
                <a:srgbClr val="2B91AF"/>
              </a:solidFill>
              <a:latin typeface="Courier New" pitchFamily="49" charset="0"/>
              <a:cs typeface="Courier New" pitchFamily="49" charset="0"/>
            </a:endParaRPr>
          </a:p>
        </p:txBody>
      </p:sp>
      <p:sp>
        <p:nvSpPr>
          <p:cNvPr id="21508"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smtClean="0">
                <a:solidFill>
                  <a:schemeClr val="accent1"/>
                </a:solidFill>
              </a:rPr>
              <a:t>Ribbon API</a:t>
            </a:r>
            <a:endParaRPr lang="en-GB" sz="2300" dirty="0">
              <a:solidFill>
                <a:schemeClr val="accent1"/>
              </a:solidFill>
            </a:endParaRPr>
          </a:p>
        </p:txBody>
      </p:sp>
      <p:sp>
        <p:nvSpPr>
          <p:cNvPr id="21510" name="Text Box 10"/>
          <p:cNvSpPr txBox="1">
            <a:spLocks noChangeArrowheads="1"/>
          </p:cNvSpPr>
          <p:nvPr/>
        </p:nvSpPr>
        <p:spPr bwMode="auto">
          <a:xfrm>
            <a:off x="10866247" y="8431335"/>
            <a:ext cx="601127" cy="353943"/>
          </a:xfrm>
          <a:prstGeom prst="rect">
            <a:avLst/>
          </a:prstGeom>
          <a:noFill/>
          <a:ln w="9525" algn="ctr">
            <a:noFill/>
            <a:miter lim="800000"/>
            <a:headEnd/>
            <a:tailEnd/>
          </a:ln>
        </p:spPr>
        <p:txBody>
          <a:bodyPr wrap="none" lIns="0" tIns="0" rIns="0" bIns="0">
            <a:spAutoFit/>
          </a:bodyPr>
          <a:lstStyle/>
          <a:p>
            <a:r>
              <a:rPr lang="en-US" sz="2300" dirty="0"/>
              <a:t>In </a:t>
            </a:r>
            <a:r>
              <a:rPr lang="en-US" sz="2300" dirty="0" smtClean="0"/>
              <a:t>C#</a:t>
            </a:r>
            <a:endParaRPr lang="en-US" sz="2300" dirty="0"/>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76961" y="3248526"/>
            <a:ext cx="8690241" cy="3147582"/>
          </a:xfrm>
        </p:spPr>
        <p:txBody>
          <a:bodyPr/>
          <a:lstStyle/>
          <a:p>
            <a:pPr eaLnBrk="1" hangingPunct="1"/>
            <a:r>
              <a:rPr lang="en-GB" sz="16800" smtClean="0"/>
              <a:t>Events</a:t>
            </a:r>
          </a:p>
        </p:txBody>
      </p:sp>
      <p:sp>
        <p:nvSpPr>
          <p:cNvPr id="106499" name="Rectangle 3"/>
          <p:cNvSpPr>
            <a:spLocks noGrp="1" noChangeArrowheads="1"/>
          </p:cNvSpPr>
          <p:nvPr>
            <p:ph type="subTitle" sz="quarter" idx="1"/>
          </p:nvPr>
        </p:nvSpPr>
        <p:spPr>
          <a:xfrm>
            <a:off x="453759" y="6396108"/>
            <a:ext cx="8079614" cy="1192495"/>
          </a:xfrm>
        </p:spPr>
        <p:txBody>
          <a:bodyPr/>
          <a:lstStyle/>
          <a:p>
            <a:pPr>
              <a:lnSpc>
                <a:spcPct val="100000"/>
              </a:lnSpc>
              <a:spcBef>
                <a:spcPts val="0"/>
              </a:spcBef>
            </a:pPr>
            <a:endParaRPr lang="en-US" sz="2800" smtClean="0"/>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altLang="zh-CN" smtClean="0"/>
              <a:t>Revit 2010 New Events</a:t>
            </a:r>
            <a:endParaRPr lang="en-GB" smtClean="0"/>
          </a:p>
        </p:txBody>
      </p:sp>
      <p:sp>
        <p:nvSpPr>
          <p:cNvPr id="101379" name="Rectangle 3"/>
          <p:cNvSpPr>
            <a:spLocks noGrp="1" noChangeArrowheads="1"/>
          </p:cNvSpPr>
          <p:nvPr>
            <p:ph idx="1"/>
          </p:nvPr>
        </p:nvSpPr>
        <p:spPr>
          <a:xfrm>
            <a:off x="453760" y="1811330"/>
            <a:ext cx="10924053" cy="3511299"/>
          </a:xfrm>
        </p:spPr>
        <p:txBody>
          <a:bodyPr/>
          <a:lstStyle/>
          <a:p>
            <a:pPr marL="442913" indent="-442913">
              <a:buFont typeface="Wingdings" pitchFamily="2" charset="2"/>
              <a:buChar char="§"/>
            </a:pPr>
            <a:r>
              <a:rPr lang="en-US" smtClean="0"/>
              <a:t>Compliant to the .NET event standard</a:t>
            </a:r>
          </a:p>
          <a:p>
            <a:pPr marL="442913" indent="-442913">
              <a:buFont typeface="Wingdings" pitchFamily="2" charset="2"/>
              <a:buChar char="§"/>
            </a:pPr>
            <a:r>
              <a:rPr lang="en-US" smtClean="0"/>
              <a:t>Many of the new pre-events are cancellable</a:t>
            </a:r>
          </a:p>
          <a:p>
            <a:pPr marL="442913" indent="-442913">
              <a:buFont typeface="Wingdings" pitchFamily="2" charset="2"/>
              <a:buChar char="§"/>
            </a:pPr>
            <a:r>
              <a:rPr lang="en-US" smtClean="0"/>
              <a:t>All existing events are deprecated</a:t>
            </a:r>
          </a:p>
          <a:p>
            <a:pPr marL="442913" indent="-442913">
              <a:buFont typeface="Wingdings" pitchFamily="2" charset="2"/>
              <a:buChar char="§"/>
            </a:pPr>
            <a:r>
              <a:rPr lang="en-US" smtClean="0"/>
              <a:t>Currently not supported in VSTA</a:t>
            </a:r>
            <a:endParaRPr lang="en-US" dirty="0" smtClean="0"/>
          </a:p>
        </p:txBody>
      </p:sp>
      <p:sp>
        <p:nvSpPr>
          <p:cNvPr id="5" name="Text Box 4"/>
          <p:cNvSpPr txBox="1">
            <a:spLocks noChangeArrowheads="1"/>
          </p:cNvSpPr>
          <p:nvPr/>
        </p:nvSpPr>
        <p:spPr bwMode="auto">
          <a:xfrm>
            <a:off x="9432758" y="200521"/>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Events</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altLang="zh-CN" smtClean="0"/>
              <a:t>Revit 2010 New Events</a:t>
            </a:r>
            <a:endParaRPr lang="en-GB" smtClean="0"/>
          </a:p>
        </p:txBody>
      </p:sp>
      <p:sp>
        <p:nvSpPr>
          <p:cNvPr id="101379" name="Rectangle 3"/>
          <p:cNvSpPr>
            <a:spLocks noGrp="1" noChangeArrowheads="1"/>
          </p:cNvSpPr>
          <p:nvPr>
            <p:ph idx="1"/>
          </p:nvPr>
        </p:nvSpPr>
        <p:spPr>
          <a:xfrm>
            <a:off x="453760" y="1811330"/>
            <a:ext cx="10924053" cy="5878558"/>
          </a:xfrm>
        </p:spPr>
        <p:txBody>
          <a:bodyPr/>
          <a:lstStyle/>
          <a:p>
            <a:pPr lvl="1">
              <a:spcBef>
                <a:spcPts val="600"/>
              </a:spcBef>
            </a:pPr>
            <a:r>
              <a:rPr lang="en-US" sz="3200" smtClean="0"/>
              <a:t>File export</a:t>
            </a:r>
          </a:p>
          <a:p>
            <a:pPr lvl="2"/>
            <a:r>
              <a:rPr lang="en-US" smtClean="0"/>
              <a:t>Application.FileExported, Application.FileExporting</a:t>
            </a:r>
            <a:endParaRPr lang="zh-CN" altLang="en-US" smtClean="0"/>
          </a:p>
          <a:p>
            <a:pPr lvl="1">
              <a:spcBef>
                <a:spcPts val="600"/>
              </a:spcBef>
            </a:pPr>
            <a:r>
              <a:rPr lang="en-US" sz="3200" smtClean="0"/>
              <a:t>File import</a:t>
            </a:r>
          </a:p>
          <a:p>
            <a:pPr lvl="2"/>
            <a:r>
              <a:rPr lang="en-US" smtClean="0"/>
              <a:t>Application.FileImported, Application.FileImporting</a:t>
            </a:r>
            <a:endParaRPr lang="zh-CN" altLang="en-US" smtClean="0"/>
          </a:p>
          <a:p>
            <a:pPr lvl="1">
              <a:spcBef>
                <a:spcPts val="600"/>
              </a:spcBef>
            </a:pPr>
            <a:r>
              <a:rPr lang="en-US" sz="3200" smtClean="0"/>
              <a:t>View printing</a:t>
            </a:r>
          </a:p>
          <a:p>
            <a:pPr lvl="2"/>
            <a:r>
              <a:rPr lang="en-US" smtClean="0"/>
              <a:t>Application.ViewPrinting</a:t>
            </a:r>
            <a:endParaRPr lang="zh-CN" altLang="en-US" smtClean="0"/>
          </a:p>
          <a:p>
            <a:pPr lvl="1">
              <a:spcBef>
                <a:spcPts val="600"/>
              </a:spcBef>
            </a:pPr>
            <a:r>
              <a:rPr lang="en-US" sz="3200" smtClean="0"/>
              <a:t>Document printing</a:t>
            </a:r>
          </a:p>
          <a:p>
            <a:pPr lvl="2"/>
            <a:r>
              <a:rPr lang="en-US" smtClean="0"/>
              <a:t>Application.DocumentPrinting, Application.DocumentPrinted</a:t>
            </a:r>
            <a:endParaRPr lang="zh-CN" altLang="en-US" smtClean="0"/>
          </a:p>
          <a:p>
            <a:pPr lvl="1">
              <a:spcBef>
                <a:spcPts val="600"/>
              </a:spcBef>
            </a:pPr>
            <a:r>
              <a:rPr lang="en-US" sz="3200" smtClean="0"/>
              <a:t>View activate</a:t>
            </a:r>
          </a:p>
          <a:p>
            <a:pPr lvl="2"/>
            <a:r>
              <a:rPr lang="en-US" smtClean="0"/>
              <a:t>Application.ViewActivating, Application.ViewActivated</a:t>
            </a:r>
            <a:endParaRPr lang="zh-CN" altLang="en-US" smtClean="0"/>
          </a:p>
          <a:p>
            <a:pPr lvl="1">
              <a:spcBef>
                <a:spcPts val="600"/>
              </a:spcBef>
            </a:pPr>
            <a:r>
              <a:rPr lang="en-US" sz="3200" smtClean="0"/>
              <a:t>Document synchronizing central</a:t>
            </a:r>
          </a:p>
          <a:p>
            <a:pPr lvl="2"/>
            <a:r>
              <a:rPr lang="en-US" altLang="zh-CN" smtClean="0"/>
              <a:t>DocumentSynchronizingWithCentral, DocumentSynchronizedWithCentral</a:t>
            </a:r>
            <a:endParaRPr lang="zh-CN" altLang="en-US" dirty="0" smtClean="0"/>
          </a:p>
        </p:txBody>
      </p:sp>
      <p:sp>
        <p:nvSpPr>
          <p:cNvPr id="5" name="Text Box 4"/>
          <p:cNvSpPr txBox="1">
            <a:spLocks noChangeArrowheads="1"/>
          </p:cNvSpPr>
          <p:nvPr/>
        </p:nvSpPr>
        <p:spPr bwMode="auto">
          <a:xfrm>
            <a:off x="9432758" y="200521"/>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Events</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935" y="409902"/>
            <a:ext cx="11843345" cy="837006"/>
          </a:xfrm>
        </p:spPr>
        <p:txBody>
          <a:bodyPr/>
          <a:lstStyle/>
          <a:p>
            <a:r>
              <a:rPr lang="en-US" dirty="0" smtClean="0"/>
              <a:t>Event Samples in SDK</a:t>
            </a:r>
            <a:endParaRPr lang="en-US" dirty="0"/>
          </a:p>
        </p:txBody>
      </p:sp>
      <p:sp>
        <p:nvSpPr>
          <p:cNvPr id="3" name="Content Placeholder 2"/>
          <p:cNvSpPr>
            <a:spLocks noGrp="1"/>
          </p:cNvSpPr>
          <p:nvPr>
            <p:ph idx="1"/>
          </p:nvPr>
        </p:nvSpPr>
        <p:spPr>
          <a:xfrm>
            <a:off x="443369" y="1482678"/>
            <a:ext cx="11859109" cy="7594704"/>
          </a:xfrm>
        </p:spPr>
        <p:txBody>
          <a:bodyPr/>
          <a:lstStyle/>
          <a:p>
            <a:r>
              <a:rPr lang="en-US" dirty="0" smtClean="0"/>
              <a:t>Old event sample </a:t>
            </a:r>
            <a:r>
              <a:rPr lang="en-US" dirty="0" err="1" smtClean="0"/>
              <a:t>ApplicationEvents</a:t>
            </a:r>
            <a:r>
              <a:rPr lang="en-US" dirty="0" smtClean="0"/>
              <a:t> </a:t>
            </a:r>
            <a:r>
              <a:rPr lang="en-US" smtClean="0"/>
              <a:t>was removed</a:t>
            </a:r>
            <a:endParaRPr lang="en-US" dirty="0" smtClean="0"/>
          </a:p>
          <a:p>
            <a:r>
              <a:rPr lang="en-US" smtClean="0"/>
              <a:t>Five new samples have been added</a:t>
            </a:r>
            <a:endParaRPr lang="en-US" dirty="0" smtClean="0"/>
          </a:p>
          <a:p>
            <a:pPr marL="536575" lvl="1" indent="-284163">
              <a:spcBef>
                <a:spcPts val="1200"/>
              </a:spcBef>
            </a:pPr>
            <a:r>
              <a:rPr lang="en-US" altLang="zh-CN" smtClean="0"/>
              <a:t>AutoStamp</a:t>
            </a:r>
            <a:endParaRPr lang="en-US" altLang="zh-CN" dirty="0" smtClean="0"/>
          </a:p>
          <a:p>
            <a:pPr marL="895350" lvl="2" indent="-227013"/>
            <a:r>
              <a:rPr lang="en-US" smtClean="0"/>
              <a:t>Automatically stamp document when a view is printed: s</a:t>
            </a:r>
            <a:r>
              <a:rPr lang="en-US" altLang="zh-CN" smtClean="0"/>
              <a:t>ubscribe </a:t>
            </a:r>
            <a:r>
              <a:rPr lang="en-US" altLang="zh-CN" dirty="0" smtClean="0"/>
              <a:t>to </a:t>
            </a:r>
            <a:r>
              <a:rPr lang="en-US" altLang="zh-CN" dirty="0" err="1" smtClean="0"/>
              <a:t>ViewPrint</a:t>
            </a:r>
            <a:r>
              <a:rPr lang="en-US" altLang="zh-CN" dirty="0" smtClean="0"/>
              <a:t> events, create and delete a </a:t>
            </a:r>
            <a:r>
              <a:rPr lang="en-US" altLang="zh-CN" dirty="0" err="1" smtClean="0"/>
              <a:t>TextNote</a:t>
            </a:r>
            <a:r>
              <a:rPr lang="en-US" altLang="zh-CN" dirty="0" smtClean="0"/>
              <a:t> element in the event handler and </a:t>
            </a:r>
            <a:r>
              <a:rPr lang="en-US" altLang="zh-CN" smtClean="0"/>
              <a:t>cancel the event if creation fails</a:t>
            </a:r>
            <a:endParaRPr lang="en-US" altLang="zh-CN" dirty="0" smtClean="0"/>
          </a:p>
          <a:p>
            <a:pPr marL="536575" lvl="1" indent="-284163">
              <a:spcBef>
                <a:spcPts val="1200"/>
              </a:spcBef>
            </a:pPr>
            <a:r>
              <a:rPr lang="en-US" altLang="zh-CN" smtClean="0"/>
              <a:t>AutoUpdate</a:t>
            </a:r>
            <a:endParaRPr lang="en-US" altLang="zh-CN" dirty="0" smtClean="0"/>
          </a:p>
          <a:p>
            <a:pPr marL="895350" lvl="2" indent="-227013"/>
            <a:r>
              <a:rPr lang="en-US" altLang="zh-CN" smtClean="0"/>
              <a:t>Subscribe </a:t>
            </a:r>
            <a:r>
              <a:rPr lang="en-US" altLang="zh-CN" dirty="0" smtClean="0"/>
              <a:t>to the </a:t>
            </a:r>
            <a:r>
              <a:rPr lang="en-US" altLang="zh-CN" dirty="0" err="1" smtClean="0"/>
              <a:t>DocumentOpened</a:t>
            </a:r>
            <a:r>
              <a:rPr lang="en-US" altLang="zh-CN" dirty="0" smtClean="0"/>
              <a:t> event and modify the model in the </a:t>
            </a:r>
            <a:r>
              <a:rPr lang="en-US" altLang="zh-CN" smtClean="0"/>
              <a:t>event handler</a:t>
            </a:r>
          </a:p>
          <a:p>
            <a:pPr marL="536575" lvl="1" indent="-284163">
              <a:spcBef>
                <a:spcPts val="1200"/>
              </a:spcBef>
            </a:pPr>
            <a:r>
              <a:rPr lang="en-US" altLang="zh-CN" smtClean="0"/>
              <a:t>CancelSave</a:t>
            </a:r>
          </a:p>
          <a:p>
            <a:pPr marL="895350" lvl="2" indent="-227013"/>
            <a:r>
              <a:rPr lang="en-US" altLang="zh-CN" smtClean="0"/>
              <a:t>Cancel </a:t>
            </a:r>
            <a:r>
              <a:rPr lang="en-US" altLang="zh-CN" dirty="0" smtClean="0"/>
              <a:t>the document save process through the </a:t>
            </a:r>
            <a:r>
              <a:rPr lang="en-US" altLang="zh-CN" err="1" smtClean="0"/>
              <a:t>DocumentSaving</a:t>
            </a:r>
            <a:r>
              <a:rPr lang="en-US" altLang="zh-CN" smtClean="0"/>
              <a:t> and </a:t>
            </a:r>
            <a:r>
              <a:rPr lang="en-US" altLang="zh-CN" dirty="0" err="1" smtClean="0"/>
              <a:t>DocumentSavingAs</a:t>
            </a:r>
            <a:r>
              <a:rPr lang="en-US" altLang="zh-CN" dirty="0" smtClean="0"/>
              <a:t> </a:t>
            </a:r>
            <a:r>
              <a:rPr lang="en-US" altLang="zh-CN" smtClean="0"/>
              <a:t>event arguments</a:t>
            </a:r>
            <a:endParaRPr lang="en-US" altLang="zh-CN" dirty="0" smtClean="0"/>
          </a:p>
          <a:p>
            <a:pPr marL="536575" lvl="1" indent="-284163">
              <a:spcBef>
                <a:spcPts val="1200"/>
              </a:spcBef>
            </a:pPr>
            <a:r>
              <a:rPr lang="en-US" altLang="zh-CN" smtClean="0"/>
              <a:t>Event Monitor</a:t>
            </a:r>
          </a:p>
          <a:p>
            <a:pPr marL="895350" lvl="2" indent="-227013"/>
            <a:r>
              <a:rPr lang="en-US" altLang="zh-CN" smtClean="0"/>
              <a:t>Subscribe to all application level events and display them in an event tracking window</a:t>
            </a:r>
          </a:p>
          <a:p>
            <a:pPr marL="536575" lvl="1" indent="-284163">
              <a:spcBef>
                <a:spcPts val="1200"/>
              </a:spcBef>
            </a:pPr>
            <a:r>
              <a:rPr lang="en-US" altLang="zh-CN" smtClean="0"/>
              <a:t>PrintLog</a:t>
            </a:r>
            <a:r>
              <a:rPr lang="en-US" altLang="zh-CN" dirty="0" smtClean="0"/>
              <a:t>	</a:t>
            </a:r>
          </a:p>
          <a:p>
            <a:pPr marL="895350" lvl="2" indent="-227013"/>
            <a:r>
              <a:rPr lang="en-US" altLang="zh-CN" smtClean="0"/>
              <a:t>Subscribe </a:t>
            </a:r>
            <a:r>
              <a:rPr lang="en-US" altLang="zh-CN" dirty="0" smtClean="0"/>
              <a:t>to print related events, access properties in the event handler arguments and dump </a:t>
            </a:r>
            <a:r>
              <a:rPr lang="en-US" altLang="zh-CN" smtClean="0"/>
              <a:t>print related </a:t>
            </a:r>
            <a:r>
              <a:rPr lang="en-US" altLang="zh-CN" dirty="0" smtClean="0"/>
              <a:t>information to a </a:t>
            </a:r>
            <a:r>
              <a:rPr lang="en-US" altLang="zh-CN" smtClean="0"/>
              <a:t>log file</a:t>
            </a:r>
            <a:endParaRPr lang="en-US" altLang="zh-CN" dirty="0" smtClean="0"/>
          </a:p>
          <a:p>
            <a:pPr lvl="1"/>
            <a:endParaRPr lang="en-US" dirty="0" smtClean="0"/>
          </a:p>
        </p:txBody>
      </p:sp>
      <p:sp>
        <p:nvSpPr>
          <p:cNvPr id="4" name="Text Box 4"/>
          <p:cNvSpPr txBox="1">
            <a:spLocks noChangeArrowheads="1"/>
          </p:cNvSpPr>
          <p:nvPr/>
        </p:nvSpPr>
        <p:spPr bwMode="auto">
          <a:xfrm>
            <a:off x="9432758" y="200521"/>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Events</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altLang="zh-CN" smtClean="0"/>
              <a:t>Event Example: Prevent Saving Document</a:t>
            </a:r>
            <a:endParaRPr lang="en-GB" smtClean="0"/>
          </a:p>
        </p:txBody>
      </p:sp>
      <p:sp>
        <p:nvSpPr>
          <p:cNvPr id="101379" name="Rectangle 3"/>
          <p:cNvSpPr>
            <a:spLocks noGrp="1" noChangeArrowheads="1"/>
          </p:cNvSpPr>
          <p:nvPr>
            <p:ph idx="1"/>
          </p:nvPr>
        </p:nvSpPr>
        <p:spPr>
          <a:xfrm>
            <a:off x="453760" y="1811330"/>
            <a:ext cx="10924053" cy="5878558"/>
          </a:xfrm>
        </p:spPr>
        <p:txBody>
          <a:bodyPr/>
          <a:lstStyle/>
          <a:p>
            <a:r>
              <a:rPr lang="en-US" altLang="zh-CN" sz="4400" smtClean="0"/>
              <a:t>Subscribe to DocumentSaving event</a:t>
            </a:r>
          </a:p>
          <a:p>
            <a:r>
              <a:rPr lang="en-US" altLang="zh-CN" sz="4400" smtClean="0"/>
              <a:t>Choice to save or unsave document</a:t>
            </a:r>
          </a:p>
          <a:p>
            <a:r>
              <a:rPr lang="en-US" altLang="zh-CN" sz="4400" smtClean="0"/>
              <a:t>Unsubscribe to event</a:t>
            </a:r>
          </a:p>
          <a:p>
            <a:endParaRPr lang="en-US" altLang="zh-CN" sz="4400" smtClean="0"/>
          </a:p>
          <a:p>
            <a:endParaRPr lang="en-US" altLang="zh-CN" sz="4400" smtClean="0"/>
          </a:p>
          <a:p>
            <a:r>
              <a:rPr lang="en-US" altLang="zh-CN" sz="8800" smtClean="0">
                <a:solidFill>
                  <a:schemeClr val="accent1"/>
                </a:solidFill>
              </a:rPr>
              <a:t>Lab 6</a:t>
            </a:r>
          </a:p>
          <a:p>
            <a:endParaRPr lang="zh-CN" altLang="en-US" dirty="0" smtClean="0"/>
          </a:p>
        </p:txBody>
      </p:sp>
      <p:sp>
        <p:nvSpPr>
          <p:cNvPr id="6" name="Text Box 4"/>
          <p:cNvSpPr txBox="1">
            <a:spLocks noChangeArrowheads="1"/>
          </p:cNvSpPr>
          <p:nvPr/>
        </p:nvSpPr>
        <p:spPr bwMode="auto">
          <a:xfrm>
            <a:off x="9432758" y="200521"/>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Events</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367422" y="194232"/>
            <a:ext cx="11269451" cy="1626129"/>
          </a:xfrm>
        </p:spPr>
        <p:txBody>
          <a:bodyPr/>
          <a:lstStyle/>
          <a:p>
            <a:r>
              <a:rPr lang="en-US" altLang="zh-CN" smtClean="0"/>
              <a:t>Using Events</a:t>
            </a:r>
            <a:endParaRPr lang="en-GB" smtClean="0"/>
          </a:p>
        </p:txBody>
      </p:sp>
      <p:sp>
        <p:nvSpPr>
          <p:cNvPr id="101379" name="Rectangle 3"/>
          <p:cNvSpPr>
            <a:spLocks noGrp="1" noChangeArrowheads="1"/>
          </p:cNvSpPr>
          <p:nvPr>
            <p:ph idx="1"/>
          </p:nvPr>
        </p:nvSpPr>
        <p:spPr>
          <a:xfrm>
            <a:off x="453760" y="1811329"/>
            <a:ext cx="12072491" cy="7594669"/>
          </a:xfrm>
        </p:spPr>
        <p:txBody>
          <a:bodyPr/>
          <a:lstStyle/>
          <a:p>
            <a:r>
              <a:rPr lang="en-US" altLang="zh-CN" sz="1800" b="1" smtClean="0">
                <a:solidFill>
                  <a:srgbClr val="0000FF"/>
                </a:solidFill>
                <a:latin typeface="Courier New" pitchFamily="49" charset="0"/>
                <a:ea typeface="Arial Unicode MS"/>
                <a:cs typeface="Courier New" pitchFamily="49" charset="0"/>
              </a:rPr>
              <a:t>public IExternalApplication.Result OnStartup( ControlledApplication a ) </a:t>
            </a:r>
          </a:p>
          <a:p>
            <a:r>
              <a:rPr lang="en-US" altLang="zh-CN" sz="1800" b="1" smtClean="0">
                <a:latin typeface="Courier New" pitchFamily="49" charset="0"/>
                <a:ea typeface="Arial Unicode MS"/>
                <a:cs typeface="Courier New" pitchFamily="49" charset="0"/>
              </a:rPr>
              <a:t>{</a:t>
            </a:r>
          </a:p>
          <a:p>
            <a:r>
              <a:rPr lang="en-US" altLang="zh-CN" sz="1800" b="1" smtClean="0">
                <a:latin typeface="Courier New" pitchFamily="49" charset="0"/>
                <a:ea typeface="Arial Unicode MS"/>
                <a:cs typeface="Courier New" pitchFamily="49" charset="0"/>
              </a:rPr>
              <a:t>  a.DocumentSaving += </a:t>
            </a:r>
            <a:r>
              <a:rPr lang="en-US" altLang="zh-CN" sz="1800" b="1" smtClean="0">
                <a:solidFill>
                  <a:srgbClr val="0000FF"/>
                </a:solidFill>
                <a:latin typeface="Courier New" pitchFamily="49" charset="0"/>
                <a:ea typeface="Arial Unicode MS"/>
                <a:cs typeface="Courier New" pitchFamily="49" charset="0"/>
              </a:rPr>
              <a:t>new </a:t>
            </a:r>
            <a:r>
              <a:rPr lang="en-US" altLang="zh-CN" sz="1800" b="1" smtClean="0">
                <a:solidFill>
                  <a:srgbClr val="2B91AF"/>
                </a:solidFill>
                <a:latin typeface="Courier New" pitchFamily="49" charset="0"/>
                <a:ea typeface="Arial Unicode MS"/>
                <a:cs typeface="Courier New" pitchFamily="49" charset="0"/>
              </a:rPr>
              <a:t>EventHandler&lt;DocumentSavingEventArgs&gt;(</a:t>
            </a:r>
          </a:p>
          <a:p>
            <a:r>
              <a:rPr lang="en-US" altLang="zh-CN" sz="1800" b="1" smtClean="0">
                <a:solidFill>
                  <a:srgbClr val="2B91AF"/>
                </a:solidFill>
                <a:latin typeface="Courier New" pitchFamily="49" charset="0"/>
                <a:ea typeface="Arial Unicode MS"/>
                <a:cs typeface="Courier New" pitchFamily="49" charset="0"/>
              </a:rPr>
              <a:t>    CheckProjectStatusUpdate );</a:t>
            </a:r>
          </a:p>
          <a:p>
            <a:r>
              <a:rPr lang="en-US" altLang="zh-CN" sz="1800" b="1" smtClean="0">
                <a:latin typeface="Courier New" pitchFamily="49" charset="0"/>
                <a:ea typeface="Arial Unicode MS"/>
                <a:cs typeface="Courier New" pitchFamily="49" charset="0"/>
              </a:rPr>
              <a:t>  </a:t>
            </a:r>
            <a:r>
              <a:rPr lang="en-US" altLang="zh-CN" sz="1800" b="1" smtClean="0">
                <a:solidFill>
                  <a:srgbClr val="0000FF"/>
                </a:solidFill>
                <a:latin typeface="Courier New" pitchFamily="49" charset="0"/>
                <a:ea typeface="Arial Unicode MS"/>
                <a:cs typeface="Courier New" pitchFamily="49" charset="0"/>
              </a:rPr>
              <a:t>return IExternalApplication.Result.Succeeded;</a:t>
            </a:r>
          </a:p>
          <a:p>
            <a:r>
              <a:rPr lang="en-US" altLang="zh-CN" sz="1800" b="1" smtClean="0">
                <a:latin typeface="Courier New" pitchFamily="49" charset="0"/>
                <a:ea typeface="Arial Unicode MS"/>
                <a:cs typeface="Courier New" pitchFamily="49" charset="0"/>
              </a:rPr>
              <a:t>}</a:t>
            </a:r>
          </a:p>
          <a:p>
            <a:endParaRPr lang="en-US" altLang="zh-CN" sz="1800" b="1" smtClean="0">
              <a:solidFill>
                <a:srgbClr val="0000FF"/>
              </a:solidFill>
              <a:latin typeface="Courier New" pitchFamily="49" charset="0"/>
              <a:ea typeface="Arial Unicode MS"/>
              <a:cs typeface="Courier New" pitchFamily="49" charset="0"/>
            </a:endParaRPr>
          </a:p>
          <a:p>
            <a:r>
              <a:rPr lang="en-US" altLang="zh-CN" sz="1800" b="1" smtClean="0">
                <a:solidFill>
                  <a:srgbClr val="0000FF"/>
                </a:solidFill>
                <a:latin typeface="Courier New" pitchFamily="49" charset="0"/>
                <a:ea typeface="Arial Unicode MS"/>
                <a:cs typeface="Courier New" pitchFamily="49" charset="0"/>
              </a:rPr>
              <a:t>public IExternalApplication.Result OnShutdown( ControlledApplication a ) </a:t>
            </a:r>
          </a:p>
          <a:p>
            <a:r>
              <a:rPr lang="en-US" altLang="zh-CN" sz="1800" b="1" smtClean="0">
                <a:latin typeface="Courier New" pitchFamily="49" charset="0"/>
                <a:ea typeface="Arial Unicode MS"/>
                <a:cs typeface="Courier New" pitchFamily="49" charset="0"/>
              </a:rPr>
              <a:t>{</a:t>
            </a:r>
          </a:p>
          <a:p>
            <a:r>
              <a:rPr lang="en-US" altLang="zh-CN" sz="1800" b="1" smtClean="0">
                <a:latin typeface="Courier New" pitchFamily="49" charset="0"/>
                <a:ea typeface="Arial Unicode MS"/>
                <a:cs typeface="Courier New" pitchFamily="49" charset="0"/>
              </a:rPr>
              <a:t>  a.DocumentSaving -= </a:t>
            </a:r>
            <a:r>
              <a:rPr lang="en-US" altLang="zh-CN" sz="1800" b="1" smtClean="0">
                <a:solidFill>
                  <a:srgbClr val="0000FF"/>
                </a:solidFill>
                <a:latin typeface="Courier New" pitchFamily="49" charset="0"/>
                <a:ea typeface="Arial Unicode MS"/>
                <a:cs typeface="Courier New" pitchFamily="49" charset="0"/>
              </a:rPr>
              <a:t>new </a:t>
            </a:r>
            <a:r>
              <a:rPr lang="en-US" altLang="zh-CN" sz="1800" b="1" smtClean="0">
                <a:solidFill>
                  <a:srgbClr val="2B91AF"/>
                </a:solidFill>
                <a:latin typeface="Courier New" pitchFamily="49" charset="0"/>
                <a:ea typeface="Arial Unicode MS"/>
                <a:cs typeface="Courier New" pitchFamily="49" charset="0"/>
              </a:rPr>
              <a:t>EventHandler&lt;DocumentSavingEventArgs&gt;(</a:t>
            </a:r>
          </a:p>
          <a:p>
            <a:r>
              <a:rPr lang="en-US" altLang="zh-CN" sz="1800" b="1" smtClean="0">
                <a:solidFill>
                  <a:srgbClr val="2B91AF"/>
                </a:solidFill>
                <a:latin typeface="Courier New" pitchFamily="49" charset="0"/>
                <a:ea typeface="Arial Unicode MS"/>
                <a:cs typeface="Courier New" pitchFamily="49" charset="0"/>
              </a:rPr>
              <a:t>    CheckProjectStatusUpdate );</a:t>
            </a:r>
          </a:p>
          <a:p>
            <a:r>
              <a:rPr lang="en-US" altLang="zh-CN" sz="1800" b="1" smtClean="0">
                <a:solidFill>
                  <a:srgbClr val="0000FF"/>
                </a:solidFill>
                <a:latin typeface="Courier New" pitchFamily="49" charset="0"/>
                <a:ea typeface="Arial Unicode MS"/>
                <a:cs typeface="Courier New" pitchFamily="49" charset="0"/>
              </a:rPr>
              <a:t>  return IExternalApplication.Result.Succeeded;</a:t>
            </a:r>
          </a:p>
          <a:p>
            <a:r>
              <a:rPr lang="en-US" altLang="zh-CN" sz="1800" b="1" smtClean="0">
                <a:latin typeface="Courier New" pitchFamily="49" charset="0"/>
                <a:ea typeface="Arial Unicode MS"/>
                <a:cs typeface="Courier New" pitchFamily="49" charset="0"/>
              </a:rPr>
              <a:t>}</a:t>
            </a:r>
          </a:p>
          <a:p>
            <a:endParaRPr lang="en-US" altLang="zh-CN" sz="1800" b="1" smtClean="0">
              <a:latin typeface="Courier New" pitchFamily="49" charset="0"/>
              <a:ea typeface="Arial Unicode MS"/>
              <a:cs typeface="Courier New" pitchFamily="49" charset="0"/>
            </a:endParaRPr>
          </a:p>
          <a:p>
            <a:r>
              <a:rPr lang="en-US" altLang="zh-CN" sz="1800" b="1" smtClean="0">
                <a:solidFill>
                  <a:srgbClr val="0000FF"/>
                </a:solidFill>
                <a:latin typeface="Courier New" pitchFamily="49" charset="0"/>
                <a:ea typeface="Arial Unicode MS"/>
                <a:cs typeface="Courier New" pitchFamily="49" charset="0"/>
              </a:rPr>
              <a:t>private void CheckProjectStatusUpdate( </a:t>
            </a:r>
            <a:r>
              <a:rPr lang="en-US" altLang="zh-CN" sz="1800" b="1" smtClean="0">
                <a:solidFill>
                  <a:srgbClr val="2B91AF"/>
                </a:solidFill>
                <a:latin typeface="Courier New" pitchFamily="49" charset="0"/>
                <a:ea typeface="Arial Unicode MS"/>
                <a:cs typeface="Courier New" pitchFamily="49" charset="0"/>
              </a:rPr>
              <a:t>Object sender, </a:t>
            </a:r>
          </a:p>
          <a:p>
            <a:r>
              <a:rPr lang="en-US" altLang="zh-CN" sz="1800" b="1" smtClean="0">
                <a:solidFill>
                  <a:srgbClr val="2B91AF"/>
                </a:solidFill>
                <a:latin typeface="Courier New" pitchFamily="49" charset="0"/>
                <a:ea typeface="Arial Unicode MS"/>
                <a:cs typeface="Courier New" pitchFamily="49" charset="0"/>
              </a:rPr>
              <a:t>  DocumentSavingEventArgs args )</a:t>
            </a:r>
          </a:p>
          <a:p>
            <a:r>
              <a:rPr lang="en-US" altLang="zh-CN" sz="1800" b="1" smtClean="0">
                <a:latin typeface="Courier New" pitchFamily="49" charset="0"/>
                <a:ea typeface="Arial Unicode MS"/>
                <a:cs typeface="Courier New" pitchFamily="49" charset="0"/>
              </a:rPr>
              <a:t>{</a:t>
            </a:r>
          </a:p>
          <a:p>
            <a:r>
              <a:rPr lang="en-US" altLang="zh-CN" sz="1800" b="1" smtClean="0">
                <a:solidFill>
                  <a:srgbClr val="0000FF"/>
                </a:solidFill>
                <a:latin typeface="Courier New" pitchFamily="49" charset="0"/>
                <a:ea typeface="Arial Unicode MS"/>
                <a:cs typeface="Courier New" pitchFamily="49" charset="0"/>
              </a:rPr>
              <a:t>  if( args.Cancellable ) </a:t>
            </a:r>
            <a:r>
              <a:rPr lang="en-US" altLang="zh-CN" sz="1800" b="1" smtClean="0">
                <a:latin typeface="Courier New" pitchFamily="49" charset="0"/>
                <a:ea typeface="Arial Unicode MS"/>
                <a:cs typeface="Courier New" pitchFamily="49" charset="0"/>
              </a:rPr>
              <a:t>{</a:t>
            </a:r>
          </a:p>
          <a:p>
            <a:r>
              <a:rPr lang="en-US" altLang="zh-CN" sz="1800" b="1" smtClean="0">
                <a:latin typeface="Courier New" pitchFamily="49" charset="0"/>
                <a:ea typeface="Arial Unicode MS"/>
                <a:cs typeface="Courier New" pitchFamily="49" charset="0"/>
              </a:rPr>
              <a:t>    </a:t>
            </a:r>
            <a:r>
              <a:rPr lang="en-US" altLang="zh-CN" sz="1800" b="1" smtClean="0">
                <a:solidFill>
                  <a:srgbClr val="008000"/>
                </a:solidFill>
                <a:latin typeface="Courier New" pitchFamily="49" charset="0"/>
                <a:ea typeface="Arial Unicode MS"/>
                <a:cs typeface="Courier New" pitchFamily="49" charset="0"/>
              </a:rPr>
              <a:t>// Show dialog to decide whether to save the document.</a:t>
            </a:r>
            <a:endParaRPr lang="en-US" altLang="zh-CN" sz="1800" b="1" smtClean="0">
              <a:latin typeface="Courier New" pitchFamily="49" charset="0"/>
              <a:ea typeface="Arial Unicode MS"/>
              <a:cs typeface="Courier New" pitchFamily="49" charset="0"/>
            </a:endParaRPr>
          </a:p>
          <a:p>
            <a:r>
              <a:rPr lang="en-US" altLang="zh-CN" sz="1800" b="1" smtClean="0">
                <a:latin typeface="Courier New" pitchFamily="49" charset="0"/>
                <a:ea typeface="Arial Unicode MS"/>
                <a:cs typeface="Courier New" pitchFamily="49" charset="0"/>
              </a:rPr>
              <a:t>  }</a:t>
            </a:r>
          </a:p>
          <a:p>
            <a:r>
              <a:rPr lang="en-US" altLang="zh-CN" sz="1800" b="1" smtClean="0">
                <a:latin typeface="Courier New" pitchFamily="49" charset="0"/>
                <a:ea typeface="Arial Unicode MS"/>
                <a:cs typeface="Courier New" pitchFamily="49" charset="0"/>
              </a:rPr>
              <a:t>}</a:t>
            </a:r>
            <a:endParaRPr lang="ja-JP" altLang="en-US" sz="1800" b="1" smtClean="0">
              <a:latin typeface="Courier New" pitchFamily="49" charset="0"/>
              <a:ea typeface="Arial Unicode MS"/>
              <a:cs typeface="Courier New" pitchFamily="49" charset="0"/>
            </a:endParaRPr>
          </a:p>
        </p:txBody>
      </p:sp>
      <p:sp>
        <p:nvSpPr>
          <p:cNvPr id="5" name="Text Box 4"/>
          <p:cNvSpPr txBox="1">
            <a:spLocks noChangeArrowheads="1"/>
          </p:cNvSpPr>
          <p:nvPr/>
        </p:nvSpPr>
        <p:spPr bwMode="auto">
          <a:xfrm>
            <a:off x="9432758" y="200521"/>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Events</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3759" y="3248526"/>
            <a:ext cx="8690241" cy="3147582"/>
          </a:xfrm>
        </p:spPr>
        <p:txBody>
          <a:bodyPr/>
          <a:lstStyle/>
          <a:p>
            <a:pPr eaLnBrk="1" hangingPunct="1"/>
            <a:r>
              <a:rPr lang="en-GB" sz="20200" smtClean="0"/>
              <a:t>VSTA</a:t>
            </a:r>
          </a:p>
        </p:txBody>
      </p:sp>
      <p:sp>
        <p:nvSpPr>
          <p:cNvPr id="106499" name="Rectangle 3"/>
          <p:cNvSpPr>
            <a:spLocks noGrp="1" noChangeArrowheads="1"/>
          </p:cNvSpPr>
          <p:nvPr>
            <p:ph type="subTitle" sz="quarter" idx="1"/>
          </p:nvPr>
        </p:nvSpPr>
        <p:spPr>
          <a:xfrm>
            <a:off x="453759" y="6396108"/>
            <a:ext cx="8079614" cy="1192495"/>
          </a:xfrm>
        </p:spPr>
        <p:txBody>
          <a:bodyPr/>
          <a:lstStyle/>
          <a:p>
            <a:pPr>
              <a:lnSpc>
                <a:spcPct val="100000"/>
              </a:lnSpc>
              <a:spcBef>
                <a:spcPts val="0"/>
              </a:spcBef>
            </a:pPr>
            <a:r>
              <a:rPr lang="en-US" sz="2800" smtClean="0"/>
              <a:t>Visual Studio Tools for Applications</a:t>
            </a: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VSTA</a:t>
            </a:r>
            <a:endParaRPr lang="en-US" dirty="0"/>
          </a:p>
        </p:txBody>
      </p:sp>
      <p:sp>
        <p:nvSpPr>
          <p:cNvPr id="3" name="Content Placeholder 2"/>
          <p:cNvSpPr>
            <a:spLocks noGrp="1"/>
          </p:cNvSpPr>
          <p:nvPr>
            <p:ph idx="1"/>
          </p:nvPr>
        </p:nvSpPr>
        <p:spPr/>
        <p:txBody>
          <a:bodyPr/>
          <a:lstStyle/>
          <a:p>
            <a:r>
              <a:rPr lang="en-US" dirty="0" smtClean="0"/>
              <a:t>Visual Studio Tools for Applications</a:t>
            </a:r>
          </a:p>
          <a:p>
            <a:pPr lvl="1">
              <a:spcBef>
                <a:spcPts val="1200"/>
              </a:spcBef>
            </a:pPr>
            <a:r>
              <a:rPr lang="en-US" dirty="0" smtClean="0"/>
              <a:t>Microsoft technology</a:t>
            </a:r>
          </a:p>
          <a:p>
            <a:pPr lvl="1"/>
            <a:r>
              <a:rPr lang="en-US" dirty="0" smtClean="0"/>
              <a:t>Provides application extensibility</a:t>
            </a:r>
          </a:p>
          <a:p>
            <a:pPr lvl="1"/>
            <a:r>
              <a:rPr lang="en-US" dirty="0" smtClean="0"/>
              <a:t>Built on Visual Studio and the .NET Framework</a:t>
            </a:r>
          </a:p>
          <a:p>
            <a:pPr lvl="1"/>
            <a:r>
              <a:rPr lang="en-US" dirty="0" smtClean="0"/>
              <a:t>Integrated into a main application</a:t>
            </a:r>
          </a:p>
          <a:p>
            <a:pPr lvl="1"/>
            <a:r>
              <a:rPr lang="en-US" dirty="0" smtClean="0"/>
              <a:t>Provides a standardized toolset and a managed extensibility environment</a:t>
            </a:r>
          </a:p>
          <a:p>
            <a:pPr lvl="1"/>
            <a:r>
              <a:rPr lang="en-US" dirty="0" smtClean="0"/>
              <a:t>VSTA projects open in full Visual Studio</a:t>
            </a:r>
          </a:p>
          <a:p>
            <a:pPr lvl="1"/>
            <a:r>
              <a:rPr lang="en-US" dirty="0" smtClean="0"/>
              <a:t>VSTA continues to inherit innovations in Visual Studio and .NET</a:t>
            </a:r>
          </a:p>
          <a:p>
            <a:pPr lvl="1"/>
            <a:r>
              <a:rPr lang="en-US" dirty="0" smtClean="0"/>
              <a:t>Successor of VBA, Visual Basic for Applications, in Autodesk applications</a:t>
            </a:r>
          </a:p>
        </p:txBody>
      </p:sp>
      <p:sp>
        <p:nvSpPr>
          <p:cNvPr id="4"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VSTA</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smtClean="0"/>
              <a:t>Revit API and SDK</a:t>
            </a:r>
            <a:endParaRPr lang="en-GB" dirty="0" smtClean="0"/>
          </a:p>
        </p:txBody>
      </p:sp>
      <p:sp>
        <p:nvSpPr>
          <p:cNvPr id="741379" name="Rectangle 3"/>
          <p:cNvSpPr>
            <a:spLocks noGrp="1" noChangeArrowheads="1"/>
          </p:cNvSpPr>
          <p:nvPr>
            <p:ph idx="1"/>
          </p:nvPr>
        </p:nvSpPr>
        <p:spPr>
          <a:xfrm>
            <a:off x="453759" y="1820366"/>
            <a:ext cx="11832954" cy="5723470"/>
          </a:xfrm>
        </p:spPr>
        <p:txBody>
          <a:bodyPr/>
          <a:lstStyle/>
          <a:p>
            <a:pPr eaLnBrk="1" hangingPunct="1">
              <a:buFontTx/>
              <a:buNone/>
              <a:defRPr/>
            </a:pPr>
            <a:r>
              <a:rPr lang="en-GB" dirty="0" smtClean="0"/>
              <a:t>The SDK is provided with the product</a:t>
            </a:r>
          </a:p>
          <a:p>
            <a:pPr lvl="1">
              <a:defRPr/>
            </a:pPr>
            <a:r>
              <a:rPr lang="en-US" smtClean="0"/>
              <a:t>From </a:t>
            </a:r>
            <a:r>
              <a:rPr lang="en-US" dirty="0" smtClean="0"/>
              <a:t>Installer </a:t>
            </a:r>
            <a:r>
              <a:rPr lang="en-US" smtClean="0"/>
              <a:t>under 'Install </a:t>
            </a:r>
            <a:r>
              <a:rPr lang="en-US" dirty="0" smtClean="0"/>
              <a:t>Tools </a:t>
            </a:r>
            <a:r>
              <a:rPr lang="en-US" smtClean="0"/>
              <a:t>and Utilities'</a:t>
            </a:r>
            <a:endParaRPr lang="en-US" dirty="0" smtClean="0"/>
          </a:p>
          <a:p>
            <a:pPr lvl="1"/>
            <a:r>
              <a:rPr lang="en-US" smtClean="0"/>
              <a:t>Web and download </a:t>
            </a:r>
            <a:r>
              <a:rPr lang="en-US" dirty="0" smtClean="0"/>
              <a:t>version</a:t>
            </a:r>
            <a:endParaRPr lang="en-GB" dirty="0" smtClean="0"/>
          </a:p>
          <a:p>
            <a:pPr lvl="2">
              <a:buNone/>
            </a:pPr>
            <a:r>
              <a:rPr lang="en-US" dirty="0" smtClean="0"/>
              <a:t>&lt;extraction folder</a:t>
            </a:r>
            <a:r>
              <a:rPr lang="en-US" smtClean="0"/>
              <a:t>&gt;\support\SDK\RevitSDK.zip</a:t>
            </a:r>
          </a:p>
          <a:p>
            <a:pPr lvl="2">
              <a:buNone/>
            </a:pPr>
            <a:r>
              <a:rPr lang="en-GB" smtClean="0"/>
              <a:t>or Revit2010SDK.exe</a:t>
            </a:r>
            <a:endParaRPr lang="en-GB" dirty="0" smtClean="0"/>
          </a:p>
          <a:p>
            <a:pPr>
              <a:spcBef>
                <a:spcPts val="1800"/>
              </a:spcBef>
              <a:defRPr/>
            </a:pPr>
            <a:r>
              <a:rPr lang="en-GB" dirty="0" smtClean="0"/>
              <a:t>SDK Installer in </a:t>
            </a:r>
            <a:r>
              <a:rPr lang="en-GB" dirty="0" err="1" smtClean="0"/>
              <a:t>Revit</a:t>
            </a:r>
            <a:r>
              <a:rPr lang="en-GB" dirty="0" smtClean="0"/>
              <a:t> 2010 RTM temporary setup files</a:t>
            </a:r>
          </a:p>
          <a:p>
            <a:pPr lvl="1">
              <a:defRPr/>
            </a:pPr>
            <a:r>
              <a:rPr lang="en-GB" sz="2400" dirty="0" smtClean="0"/>
              <a:t>C:\Autodesk\RAC_2010_English_Win_32bit\support\SDK\RevitSDK.exe</a:t>
            </a:r>
          </a:p>
          <a:p>
            <a:pPr>
              <a:spcBef>
                <a:spcPts val="1800"/>
              </a:spcBef>
              <a:defRPr/>
            </a:pPr>
            <a:r>
              <a:rPr lang="en-GB" smtClean="0"/>
              <a:t>*Please download latest update from Developer Center</a:t>
            </a:r>
            <a:endParaRPr lang="en-GB" dirty="0" smtClean="0"/>
          </a:p>
          <a:p>
            <a:pPr lvl="1">
              <a:defRPr/>
            </a:pPr>
            <a:r>
              <a:rPr lang="en-GB" sz="2400" dirty="0" smtClean="0">
                <a:hlinkClick r:id="rId3"/>
              </a:rPr>
              <a:t>http://www.autodesk.com/developer</a:t>
            </a:r>
            <a:r>
              <a:rPr lang="en-GB" sz="2400" dirty="0" smtClean="0"/>
              <a:t> </a:t>
            </a:r>
            <a:r>
              <a:rPr lang="en-GB" sz="2400" smtClean="0"/>
              <a:t>--&gt; Revit</a:t>
            </a:r>
          </a:p>
          <a:p>
            <a:pPr>
              <a:spcBef>
                <a:spcPts val="1800"/>
              </a:spcBef>
              <a:defRPr/>
            </a:pPr>
            <a:r>
              <a:rPr lang="en-GB" smtClean="0"/>
              <a:t>RevitAPI.dll is present in every Revit installation</a:t>
            </a:r>
            <a:endParaRPr lang="en-GB" dirty="0" smtClean="0"/>
          </a:p>
        </p:txBody>
      </p:sp>
      <p:sp>
        <p:nvSpPr>
          <p:cNvPr id="1331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VSTA</a:t>
            </a:r>
            <a:endParaRPr lang="en-US" dirty="0"/>
          </a:p>
        </p:txBody>
      </p:sp>
      <p:sp>
        <p:nvSpPr>
          <p:cNvPr id="3" name="Content Placeholder 2"/>
          <p:cNvSpPr>
            <a:spLocks noGrp="1"/>
          </p:cNvSpPr>
          <p:nvPr>
            <p:ph idx="1"/>
          </p:nvPr>
        </p:nvSpPr>
        <p:spPr>
          <a:xfrm>
            <a:off x="443369" y="1531178"/>
            <a:ext cx="11859109" cy="7642802"/>
          </a:xfrm>
        </p:spPr>
        <p:txBody>
          <a:bodyPr/>
          <a:lstStyle/>
          <a:p>
            <a:pPr lvl="1"/>
            <a:r>
              <a:rPr lang="en-US" dirty="0" smtClean="0"/>
              <a:t>Two levels of macros</a:t>
            </a:r>
          </a:p>
          <a:p>
            <a:pPr lvl="2"/>
            <a:r>
              <a:rPr lang="en-US" dirty="0" smtClean="0"/>
              <a:t>Document level – embedded in .</a:t>
            </a:r>
            <a:r>
              <a:rPr lang="en-US" dirty="0" err="1" smtClean="0"/>
              <a:t>rvt</a:t>
            </a:r>
            <a:r>
              <a:rPr lang="en-US" dirty="0" smtClean="0"/>
              <a:t> file and available to anybody who opens it</a:t>
            </a:r>
          </a:p>
          <a:p>
            <a:pPr lvl="2"/>
            <a:r>
              <a:rPr lang="en-US" dirty="0" smtClean="0"/>
              <a:t>Application level – saved under: &lt;</a:t>
            </a:r>
            <a:r>
              <a:rPr lang="en-US" dirty="0" err="1" smtClean="0"/>
              <a:t>Revit</a:t>
            </a:r>
            <a:r>
              <a:rPr lang="en-US" dirty="0" smtClean="0"/>
              <a:t> install&gt;\Program\</a:t>
            </a:r>
            <a:r>
              <a:rPr lang="en-US" dirty="0" err="1" smtClean="0"/>
              <a:t>VstaMacros</a:t>
            </a:r>
            <a:r>
              <a:rPr lang="en-US" dirty="0" smtClean="0"/>
              <a:t>\</a:t>
            </a:r>
            <a:r>
              <a:rPr lang="en-US" dirty="0" err="1" smtClean="0"/>
              <a:t>AppHookup</a:t>
            </a:r>
            <a:endParaRPr lang="en-US" dirty="0" smtClean="0"/>
          </a:p>
          <a:p>
            <a:pPr lvl="1"/>
            <a:r>
              <a:rPr lang="en-US" dirty="0" smtClean="0"/>
              <a:t>Almost same syntax as external command with a few exceptions</a:t>
            </a:r>
          </a:p>
          <a:p>
            <a:pPr lvl="1"/>
            <a:r>
              <a:rPr lang="en-US" dirty="0" smtClean="0"/>
              <a:t>Installation</a:t>
            </a:r>
          </a:p>
          <a:p>
            <a:pPr lvl="2"/>
            <a:r>
              <a:rPr lang="en-US" dirty="0" smtClean="0"/>
              <a:t>Installed automatically by default</a:t>
            </a:r>
          </a:p>
          <a:p>
            <a:pPr lvl="2"/>
            <a:r>
              <a:rPr lang="en-US" dirty="0" smtClean="0"/>
              <a:t>For each </a:t>
            </a:r>
            <a:r>
              <a:rPr lang="en-US" dirty="0" err="1" smtClean="0"/>
              <a:t>Revit</a:t>
            </a:r>
            <a:r>
              <a:rPr lang="en-US" dirty="0" smtClean="0"/>
              <a:t> flavor </a:t>
            </a:r>
          </a:p>
          <a:p>
            <a:pPr lvl="2"/>
            <a:r>
              <a:rPr lang="en-US" dirty="0" smtClean="0"/>
              <a:t>No need for full MSVS  </a:t>
            </a:r>
          </a:p>
          <a:p>
            <a:pPr lvl="1"/>
            <a:r>
              <a:rPr lang="en-US" dirty="0" smtClean="0"/>
              <a:t>Documentation</a:t>
            </a:r>
          </a:p>
          <a:p>
            <a:pPr lvl="2"/>
            <a:r>
              <a:rPr lang="en-US" dirty="0" smtClean="0"/>
              <a:t>Revit Architecture 2010 User's Guide </a:t>
            </a:r>
            <a:r>
              <a:rPr lang="en-US" dirty="0" smtClean="0">
                <a:sym typeface="Wingdings"/>
              </a:rPr>
              <a:t>&gt;</a:t>
            </a:r>
            <a:r>
              <a:rPr lang="en-US" dirty="0" smtClean="0"/>
              <a:t> Creating Macros with Revit VSTA</a:t>
            </a:r>
          </a:p>
          <a:p>
            <a:pPr lvl="1"/>
            <a:r>
              <a:rPr lang="en-US" smtClean="0">
                <a:sym typeface="Wingdings" pitchFamily="2" charset="2"/>
              </a:rPr>
              <a:t>Samples</a:t>
            </a:r>
            <a:endParaRPr lang="en-US" dirty="0" smtClean="0">
              <a:sym typeface="Wingdings" pitchFamily="2" charset="2"/>
            </a:endParaRPr>
          </a:p>
          <a:p>
            <a:pPr lvl="2"/>
            <a:r>
              <a:rPr lang="en-US" dirty="0" smtClean="0">
                <a:sym typeface="Wingdings" pitchFamily="2" charset="2"/>
              </a:rPr>
              <a:t>Revit SDK &gt; VSTA Samples folder</a:t>
            </a:r>
          </a:p>
          <a:p>
            <a:pPr lvl="2"/>
            <a:r>
              <a:rPr lang="en-US" dirty="0" smtClean="0">
                <a:sym typeface="Wingdings" pitchFamily="2" charset="2"/>
              </a:rPr>
              <a:t>21 document add-ins in three .</a:t>
            </a:r>
            <a:r>
              <a:rPr lang="en-US" dirty="0" err="1" smtClean="0">
                <a:sym typeface="Wingdings" pitchFamily="2" charset="2"/>
              </a:rPr>
              <a:t>rvt</a:t>
            </a:r>
            <a:r>
              <a:rPr lang="en-US" dirty="0" smtClean="0">
                <a:sym typeface="Wingdings" pitchFamily="2" charset="2"/>
              </a:rPr>
              <a:t> files</a:t>
            </a:r>
          </a:p>
          <a:p>
            <a:pPr lvl="2"/>
            <a:r>
              <a:rPr lang="en-US" dirty="0" smtClean="0">
                <a:sym typeface="Wingdings" pitchFamily="2" charset="2"/>
              </a:rPr>
              <a:t>2 application add-ins</a:t>
            </a:r>
          </a:p>
          <a:p>
            <a:pPr lvl="2"/>
            <a:r>
              <a:rPr lang="en-US" dirty="0" smtClean="0">
                <a:sym typeface="Wingdings" pitchFamily="2" charset="2"/>
              </a:rPr>
              <a:t>Supports both C# and VB.NET</a:t>
            </a:r>
            <a:endParaRPr lang="en-US" dirty="0" smtClean="0"/>
          </a:p>
        </p:txBody>
      </p:sp>
      <p:sp>
        <p:nvSpPr>
          <p:cNvPr id="4"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VSTA</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VSTA Commands</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srcRect/>
          <a:stretch>
            <a:fillRect/>
          </a:stretch>
        </p:blipFill>
        <p:spPr bwMode="auto">
          <a:xfrm>
            <a:off x="1207221" y="2760633"/>
            <a:ext cx="10324505" cy="3322683"/>
          </a:xfrm>
          <a:prstGeom prst="rect">
            <a:avLst/>
          </a:prstGeom>
          <a:noFill/>
          <a:ln w="9525">
            <a:noFill/>
            <a:miter lim="800000"/>
            <a:headEnd/>
            <a:tailEnd/>
          </a:ln>
          <a:effectLst/>
        </p:spPr>
      </p:pic>
      <p:sp>
        <p:nvSpPr>
          <p:cNvPr id="5"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VSTA</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VSTA Macro </a:t>
            </a:r>
            <a:r>
              <a:rPr lang="en-US" dirty="0" smtClean="0"/>
              <a:t>Manager</a:t>
            </a:r>
            <a:endParaRPr lang="en-US" dirty="0"/>
          </a:p>
        </p:txBody>
      </p:sp>
      <p:sp>
        <p:nvSpPr>
          <p:cNvPr id="3" name="Content Placeholder 2"/>
          <p:cNvSpPr>
            <a:spLocks noGrp="1"/>
          </p:cNvSpPr>
          <p:nvPr>
            <p:ph idx="1"/>
          </p:nvPr>
        </p:nvSpPr>
        <p:spPr>
          <a:xfrm>
            <a:off x="443369" y="1531178"/>
            <a:ext cx="11859109" cy="1229455"/>
          </a:xfrm>
        </p:spPr>
        <p:txBody>
          <a:bodyPr/>
          <a:lstStyle/>
          <a:p>
            <a:r>
              <a:rPr lang="en-US" smtClean="0"/>
              <a:t>Manage </a:t>
            </a:r>
            <a:r>
              <a:rPr lang="en-US" dirty="0" smtClean="0"/>
              <a:t>tab &gt; Macro manager</a:t>
            </a:r>
            <a:endParaRPr lang="en-US" dirty="0"/>
          </a:p>
        </p:txBody>
      </p:sp>
      <p:sp>
        <p:nvSpPr>
          <p:cNvPr id="5"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VSTA</a:t>
            </a:r>
            <a:endParaRPr lang="en-GB" sz="2400" dirty="0" smtClean="0">
              <a:solidFill>
                <a:schemeClr val="accent1"/>
              </a:solidFill>
            </a:endParaRPr>
          </a:p>
        </p:txBody>
      </p:sp>
      <p:pic>
        <p:nvPicPr>
          <p:cNvPr id="1027" name="Picture 3"/>
          <p:cNvPicPr>
            <a:picLocks noChangeAspect="1" noChangeArrowheads="1"/>
          </p:cNvPicPr>
          <p:nvPr/>
        </p:nvPicPr>
        <p:blipFill>
          <a:blip r:embed="rId3"/>
          <a:srcRect/>
          <a:stretch>
            <a:fillRect/>
          </a:stretch>
        </p:blipFill>
        <p:spPr bwMode="auto">
          <a:xfrm>
            <a:off x="3992567" y="2212938"/>
            <a:ext cx="8314606" cy="2022090"/>
          </a:xfrm>
          <a:prstGeom prst="rect">
            <a:avLst/>
          </a:prstGeom>
          <a:noFill/>
          <a:ln w="9525">
            <a:noFill/>
            <a:miter lim="800000"/>
            <a:headEnd/>
            <a:tailEnd/>
          </a:ln>
          <a:effectLst/>
        </p:spPr>
      </p:pic>
      <p:pic>
        <p:nvPicPr>
          <p:cNvPr id="2050" name="Picture 2"/>
          <p:cNvPicPr>
            <a:picLocks noChangeAspect="1" noChangeArrowheads="1"/>
          </p:cNvPicPr>
          <p:nvPr/>
        </p:nvPicPr>
        <p:blipFill>
          <a:blip r:embed="rId4"/>
          <a:srcRect/>
          <a:stretch>
            <a:fillRect/>
          </a:stretch>
        </p:blipFill>
        <p:spPr bwMode="auto">
          <a:xfrm>
            <a:off x="696039" y="3965562"/>
            <a:ext cx="8617068" cy="532475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VSTA IDE</a:t>
            </a:r>
            <a:endParaRPr lang="en-US" dirty="0"/>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2"/>
          <a:srcRect/>
          <a:stretch>
            <a:fillRect/>
          </a:stretch>
        </p:blipFill>
        <p:spPr bwMode="auto">
          <a:xfrm>
            <a:off x="769065" y="1738269"/>
            <a:ext cx="10010775" cy="7381875"/>
          </a:xfrm>
          <a:prstGeom prst="rect">
            <a:avLst/>
          </a:prstGeom>
          <a:noFill/>
          <a:ln w="9525">
            <a:noFill/>
            <a:miter lim="800000"/>
            <a:headEnd/>
            <a:tailEnd/>
          </a:ln>
          <a:effectLst/>
        </p:spPr>
      </p:pic>
      <p:sp>
        <p:nvSpPr>
          <p:cNvPr id="5"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VSTA</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VSTA Features </a:t>
            </a:r>
            <a:r>
              <a:rPr lang="en-US" dirty="0" smtClean="0"/>
              <a:t>in 2010</a:t>
            </a:r>
            <a:endParaRPr lang="en-US" dirty="0"/>
          </a:p>
        </p:txBody>
      </p:sp>
      <p:sp>
        <p:nvSpPr>
          <p:cNvPr id="3" name="Content Placeholder 2"/>
          <p:cNvSpPr>
            <a:spLocks noGrp="1"/>
          </p:cNvSpPr>
          <p:nvPr>
            <p:ph idx="1"/>
          </p:nvPr>
        </p:nvSpPr>
        <p:spPr>
          <a:xfrm>
            <a:off x="443370" y="1531178"/>
            <a:ext cx="7355302" cy="7342657"/>
          </a:xfrm>
        </p:spPr>
        <p:txBody>
          <a:bodyPr/>
          <a:lstStyle/>
          <a:p>
            <a:r>
              <a:rPr lang="en-US" dirty="0" smtClean="0"/>
              <a:t>Using VSTA 2.0</a:t>
            </a:r>
          </a:p>
          <a:p>
            <a:r>
              <a:rPr lang="en-US" dirty="0" smtClean="0"/>
              <a:t>Macro Security setting</a:t>
            </a:r>
          </a:p>
          <a:p>
            <a:pPr lvl="1"/>
            <a:r>
              <a:rPr lang="en-US" dirty="0" smtClean="0"/>
              <a:t>Options dialog tab to define behavior on startup or document open</a:t>
            </a:r>
          </a:p>
          <a:p>
            <a:pPr lvl="1"/>
            <a:r>
              <a:rPr lang="en-US" dirty="0" smtClean="0"/>
              <a:t>Application  macro setting</a:t>
            </a:r>
          </a:p>
          <a:p>
            <a:pPr lvl="2"/>
            <a:r>
              <a:rPr lang="en-US" dirty="0" smtClean="0"/>
              <a:t>Enable or disable application macros	</a:t>
            </a:r>
          </a:p>
          <a:p>
            <a:pPr lvl="1"/>
            <a:r>
              <a:rPr lang="en-US" dirty="0" smtClean="0"/>
              <a:t>Document macro setting</a:t>
            </a:r>
          </a:p>
          <a:p>
            <a:pPr lvl="2"/>
            <a:r>
              <a:rPr lang="en-US" dirty="0" smtClean="0"/>
              <a:t>Enable or disable document macros</a:t>
            </a:r>
          </a:p>
          <a:p>
            <a:pPr lvl="2"/>
            <a:r>
              <a:rPr lang="en-US" dirty="0" smtClean="0"/>
              <a:t>Ask before enabling</a:t>
            </a:r>
          </a:p>
          <a:p>
            <a:r>
              <a:rPr lang="en-US" dirty="0" smtClean="0"/>
              <a:t>Events are not supported in the macro environment</a:t>
            </a:r>
          </a:p>
          <a:p>
            <a:r>
              <a:rPr lang="en-US" smtClean="0"/>
              <a:t>Create multiple modules, which launches multiple </a:t>
            </a:r>
            <a:r>
              <a:rPr lang="en-US" dirty="0" smtClean="0"/>
              <a:t>instances </a:t>
            </a:r>
            <a:r>
              <a:rPr lang="en-US" smtClean="0"/>
              <a:t>of Visual Studio IDE</a:t>
            </a:r>
            <a:endParaRPr lang="en-US" dirty="0" smtClean="0"/>
          </a:p>
        </p:txBody>
      </p:sp>
      <p:pic>
        <p:nvPicPr>
          <p:cNvPr id="1027" name="Picture 3"/>
          <p:cNvPicPr>
            <a:picLocks noChangeAspect="1" noChangeArrowheads="1"/>
          </p:cNvPicPr>
          <p:nvPr/>
        </p:nvPicPr>
        <p:blipFill>
          <a:blip r:embed="rId3"/>
          <a:srcRect/>
          <a:stretch>
            <a:fillRect/>
          </a:stretch>
        </p:blipFill>
        <p:spPr bwMode="auto">
          <a:xfrm>
            <a:off x="7835184" y="2476536"/>
            <a:ext cx="4362450" cy="5067300"/>
          </a:xfrm>
          <a:prstGeom prst="rect">
            <a:avLst/>
          </a:prstGeom>
          <a:noFill/>
          <a:ln w="9525">
            <a:noFill/>
            <a:miter lim="800000"/>
            <a:headEnd/>
            <a:tailEnd/>
          </a:ln>
          <a:effectLst/>
        </p:spPr>
      </p:pic>
      <p:sp>
        <p:nvSpPr>
          <p:cNvPr id="5"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VSTA</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368" y="58671"/>
            <a:ext cx="11843345" cy="837006"/>
          </a:xfrm>
        </p:spPr>
        <p:txBody>
          <a:bodyPr/>
          <a:lstStyle/>
          <a:p>
            <a:r>
              <a:rPr lang="en-US" smtClean="0"/>
              <a:t>Revit VSTA Documentation</a:t>
            </a:r>
            <a:endParaRPr lang="en-US" dirty="0"/>
          </a:p>
        </p:txBody>
      </p:sp>
      <p:sp>
        <p:nvSpPr>
          <p:cNvPr id="3" name="Content Placeholder 2"/>
          <p:cNvSpPr>
            <a:spLocks noGrp="1"/>
          </p:cNvSpPr>
          <p:nvPr>
            <p:ph idx="1"/>
          </p:nvPr>
        </p:nvSpPr>
        <p:spPr/>
        <p:txBody>
          <a:bodyPr/>
          <a:lstStyle/>
          <a:p>
            <a:pPr lvl="1"/>
            <a:r>
              <a:rPr lang="en-US" smtClean="0"/>
              <a:t>Revit </a:t>
            </a:r>
            <a:r>
              <a:rPr lang="en-US" sz="3200" dirty="0" smtClean="0"/>
              <a:t>Architecture</a:t>
            </a:r>
            <a:r>
              <a:rPr lang="en-US" dirty="0" smtClean="0"/>
              <a:t> 2010 Help item in help menu</a:t>
            </a:r>
          </a:p>
          <a:p>
            <a:pPr lvl="2"/>
            <a:r>
              <a:rPr lang="en-US" dirty="0" smtClean="0"/>
              <a:t>Creating </a:t>
            </a:r>
            <a:r>
              <a:rPr lang="en-US" sz="2600" dirty="0" smtClean="0"/>
              <a:t>Macros</a:t>
            </a:r>
            <a:r>
              <a:rPr lang="en-US" dirty="0" smtClean="0"/>
              <a:t> with </a:t>
            </a:r>
            <a:r>
              <a:rPr lang="en-US" dirty="0" err="1" smtClean="0"/>
              <a:t>Revit</a:t>
            </a:r>
            <a:r>
              <a:rPr lang="en-US" dirty="0" smtClean="0"/>
              <a:t> VSTA</a:t>
            </a:r>
          </a:p>
          <a:p>
            <a:pPr lvl="3"/>
            <a:r>
              <a:rPr lang="en-US" dirty="0" smtClean="0"/>
              <a:t>Getting Started with Macros </a:t>
            </a:r>
          </a:p>
          <a:p>
            <a:pPr lvl="3"/>
            <a:r>
              <a:rPr lang="en-US" dirty="0" smtClean="0"/>
              <a:t>Using Macro Manager and the </a:t>
            </a:r>
            <a:r>
              <a:rPr lang="en-US" dirty="0" err="1" smtClean="0"/>
              <a:t>Revit</a:t>
            </a:r>
            <a:r>
              <a:rPr lang="en-US" dirty="0" smtClean="0"/>
              <a:t> VSTA IDE </a:t>
            </a:r>
          </a:p>
          <a:p>
            <a:pPr lvl="3"/>
            <a:r>
              <a:rPr lang="en-US" dirty="0" err="1" smtClean="0"/>
              <a:t>Revit</a:t>
            </a:r>
            <a:r>
              <a:rPr lang="en-US" dirty="0" smtClean="0"/>
              <a:t> SDK, API Reference Documentation, VSTA Samples </a:t>
            </a:r>
          </a:p>
          <a:p>
            <a:pPr lvl="3"/>
            <a:r>
              <a:rPr lang="en-US" dirty="0" smtClean="0"/>
              <a:t>Using the </a:t>
            </a:r>
            <a:r>
              <a:rPr lang="en-US" dirty="0" err="1" smtClean="0"/>
              <a:t>Revit</a:t>
            </a:r>
            <a:r>
              <a:rPr lang="en-US" dirty="0" smtClean="0"/>
              <a:t> VSTA Samples from SDK </a:t>
            </a:r>
          </a:p>
          <a:p>
            <a:pPr lvl="3"/>
            <a:r>
              <a:rPr lang="en-US" dirty="0" smtClean="0"/>
              <a:t>Integrating Macros into </a:t>
            </a:r>
            <a:r>
              <a:rPr lang="en-US" dirty="0" err="1" smtClean="0"/>
              <a:t>Revit</a:t>
            </a:r>
            <a:r>
              <a:rPr lang="en-US" dirty="0" smtClean="0"/>
              <a:t> VSTA </a:t>
            </a:r>
          </a:p>
          <a:p>
            <a:pPr lvl="3"/>
            <a:r>
              <a:rPr lang="en-US" dirty="0" err="1" smtClean="0"/>
              <a:t>Revit</a:t>
            </a:r>
            <a:r>
              <a:rPr lang="en-US" dirty="0" smtClean="0"/>
              <a:t> API Differences </a:t>
            </a:r>
          </a:p>
          <a:p>
            <a:pPr lvl="3"/>
            <a:r>
              <a:rPr lang="en-US" dirty="0" smtClean="0"/>
              <a:t>Migrating SDK Samples to </a:t>
            </a:r>
            <a:r>
              <a:rPr lang="en-US" dirty="0" err="1" smtClean="0"/>
              <a:t>Revit</a:t>
            </a:r>
            <a:r>
              <a:rPr lang="en-US" dirty="0" smtClean="0"/>
              <a:t> VSTA </a:t>
            </a:r>
          </a:p>
          <a:p>
            <a:pPr lvl="3"/>
            <a:r>
              <a:rPr lang="en-US" dirty="0" err="1" smtClean="0"/>
              <a:t>Revit</a:t>
            </a:r>
            <a:r>
              <a:rPr lang="en-US" dirty="0" smtClean="0"/>
              <a:t> Macros FAQ </a:t>
            </a:r>
          </a:p>
          <a:p>
            <a:pPr lvl="3"/>
            <a:r>
              <a:rPr lang="en-US" dirty="0" smtClean="0"/>
              <a:t>Related Information about Revit Macros</a:t>
            </a:r>
            <a:endParaRPr lang="en-US" dirty="0"/>
          </a:p>
        </p:txBody>
      </p:sp>
      <p:sp>
        <p:nvSpPr>
          <p:cNvPr id="4"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VSTA</a:t>
            </a:r>
            <a:endParaRPr lang="en-GB" sz="2400" dirty="0" smtClean="0">
              <a:solidFill>
                <a:schemeClr val="accent1"/>
              </a:solidFill>
            </a:endParaRPr>
          </a:p>
        </p:txBody>
      </p:sp>
      <p:pic>
        <p:nvPicPr>
          <p:cNvPr id="2050" name="Picture 2"/>
          <p:cNvPicPr>
            <a:picLocks noChangeAspect="1" noChangeArrowheads="1"/>
          </p:cNvPicPr>
          <p:nvPr/>
        </p:nvPicPr>
        <p:blipFill>
          <a:blip r:embed="rId3"/>
          <a:srcRect/>
          <a:stretch>
            <a:fillRect/>
          </a:stretch>
        </p:blipFill>
        <p:spPr bwMode="auto">
          <a:xfrm>
            <a:off x="732552" y="1027830"/>
            <a:ext cx="10382687" cy="8159091"/>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4396" y="387288"/>
            <a:ext cx="11843345" cy="837006"/>
          </a:xfrm>
        </p:spPr>
        <p:txBody>
          <a:bodyPr/>
          <a:lstStyle/>
          <a:p>
            <a:r>
              <a:rPr lang="en-US" dirty="0" err="1" smtClean="0"/>
              <a:t>Revit</a:t>
            </a:r>
            <a:r>
              <a:rPr lang="en-US" dirty="0" smtClean="0"/>
              <a:t> </a:t>
            </a:r>
            <a:r>
              <a:rPr lang="en-US" smtClean="0"/>
              <a:t>VSTA Samples</a:t>
            </a:r>
            <a:endParaRPr lang="en-US" dirty="0"/>
          </a:p>
        </p:txBody>
      </p:sp>
      <p:sp>
        <p:nvSpPr>
          <p:cNvPr id="3" name="Content Placeholder 2"/>
          <p:cNvSpPr>
            <a:spLocks noGrp="1"/>
          </p:cNvSpPr>
          <p:nvPr>
            <p:ph idx="1"/>
          </p:nvPr>
        </p:nvSpPr>
        <p:spPr/>
        <p:txBody>
          <a:bodyPr/>
          <a:lstStyle/>
          <a:p>
            <a:pPr>
              <a:spcBef>
                <a:spcPts val="1200"/>
              </a:spcBef>
            </a:pPr>
            <a:r>
              <a:rPr lang="en-US" smtClean="0"/>
              <a:t>Document level macros</a:t>
            </a:r>
            <a:endParaRPr lang="en-US" dirty="0" smtClean="0"/>
          </a:p>
          <a:p>
            <a:pPr lvl="1">
              <a:spcBef>
                <a:spcPts val="600"/>
              </a:spcBef>
            </a:pPr>
            <a:r>
              <a:rPr lang="en-US" smtClean="0"/>
              <a:t>Revit_VSTA_Samples.rvt: 15 samples, </a:t>
            </a:r>
            <a:r>
              <a:rPr lang="en-US" dirty="0" smtClean="0"/>
              <a:t>e.g., capitalizing text, quick print, creating beams </a:t>
            </a:r>
            <a:r>
              <a:rPr lang="en-US" smtClean="0"/>
              <a:t>and columns</a:t>
            </a:r>
            <a:endParaRPr lang="en-US" dirty="0" smtClean="0"/>
          </a:p>
          <a:p>
            <a:pPr lvl="1">
              <a:spcBef>
                <a:spcPts val="600"/>
              </a:spcBef>
            </a:pPr>
            <a:r>
              <a:rPr lang="en-US" smtClean="0"/>
              <a:t>Revit_VSTA_MEP_Samples.rvt: avoid </a:t>
            </a:r>
            <a:r>
              <a:rPr lang="en-US" dirty="0" smtClean="0"/>
              <a:t>obstruction </a:t>
            </a:r>
          </a:p>
          <a:p>
            <a:pPr lvl="1">
              <a:spcBef>
                <a:spcPts val="600"/>
              </a:spcBef>
            </a:pPr>
            <a:r>
              <a:rPr lang="en-US" smtClean="0"/>
              <a:t>Revit_VSTA_Family_Sample.rvt: e.g</a:t>
            </a:r>
            <a:r>
              <a:rPr lang="en-US" dirty="0" smtClean="0"/>
              <a:t>., auto join, generic model creation, </a:t>
            </a:r>
            <a:r>
              <a:rPr lang="en-US" smtClean="0"/>
              <a:t>type regeneration</a:t>
            </a:r>
          </a:p>
          <a:p>
            <a:pPr>
              <a:spcBef>
                <a:spcPts val="1200"/>
              </a:spcBef>
            </a:pPr>
            <a:r>
              <a:rPr lang="en-US" smtClean="0"/>
              <a:t>Application macros</a:t>
            </a:r>
            <a:endParaRPr lang="en-US" dirty="0" smtClean="0"/>
          </a:p>
          <a:p>
            <a:pPr lvl="1">
              <a:spcBef>
                <a:spcPts val="600"/>
              </a:spcBef>
            </a:pPr>
            <a:r>
              <a:rPr lang="en-US" dirty="0" err="1" smtClean="0"/>
              <a:t>GetTimeElapsed_CSharp</a:t>
            </a:r>
            <a:r>
              <a:rPr lang="en-US" dirty="0" smtClean="0"/>
              <a:t>/</a:t>
            </a:r>
            <a:r>
              <a:rPr lang="en-US" dirty="0" err="1" smtClean="0"/>
              <a:t>VBNet</a:t>
            </a:r>
            <a:r>
              <a:rPr lang="en-US" dirty="0" smtClean="0"/>
              <a:t> </a:t>
            </a:r>
          </a:p>
          <a:p>
            <a:pPr lvl="1">
              <a:spcBef>
                <a:spcPts val="600"/>
              </a:spcBef>
            </a:pPr>
            <a:r>
              <a:rPr lang="en-US" smtClean="0"/>
              <a:t>Rooms</a:t>
            </a:r>
          </a:p>
          <a:p>
            <a:pPr>
              <a:spcBef>
                <a:spcPts val="1200"/>
              </a:spcBef>
            </a:pPr>
            <a:r>
              <a:rPr lang="en-US" smtClean="0"/>
              <a:t>Detailed descriptions</a:t>
            </a:r>
          </a:p>
          <a:p>
            <a:pPr lvl="1">
              <a:spcBef>
                <a:spcPts val="600"/>
              </a:spcBef>
            </a:pPr>
            <a:r>
              <a:rPr lang="en-US" smtClean="0"/>
              <a:t>VSTA Samples Readme.doc</a:t>
            </a:r>
            <a:endParaRPr lang="en-US" dirty="0" smtClean="0"/>
          </a:p>
        </p:txBody>
      </p:sp>
      <p:sp>
        <p:nvSpPr>
          <p:cNvPr id="4"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VSTA</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3759" y="3248526"/>
            <a:ext cx="8690241" cy="3147582"/>
          </a:xfrm>
        </p:spPr>
        <p:txBody>
          <a:bodyPr/>
          <a:lstStyle/>
          <a:p>
            <a:pPr eaLnBrk="1" hangingPunct="1"/>
            <a:r>
              <a:rPr lang="en-GB" sz="14000" smtClean="0"/>
              <a:t>New APIs</a:t>
            </a:r>
          </a:p>
        </p:txBody>
      </p:sp>
      <p:sp>
        <p:nvSpPr>
          <p:cNvPr id="106499" name="Rectangle 3"/>
          <p:cNvSpPr>
            <a:spLocks noGrp="1" noChangeArrowheads="1"/>
          </p:cNvSpPr>
          <p:nvPr>
            <p:ph type="subTitle" sz="quarter" idx="1"/>
          </p:nvPr>
        </p:nvSpPr>
        <p:spPr>
          <a:xfrm>
            <a:off x="453759" y="6396108"/>
            <a:ext cx="8079614" cy="1192495"/>
          </a:xfrm>
        </p:spPr>
        <p:txBody>
          <a:bodyPr/>
          <a:lstStyle/>
          <a:p>
            <a:pPr>
              <a:lnSpc>
                <a:spcPct val="100000"/>
              </a:lnSpc>
              <a:spcBef>
                <a:spcPts val="0"/>
              </a:spcBef>
            </a:pPr>
            <a:r>
              <a:rPr lang="en-US" sz="2800" smtClean="0"/>
              <a:t>New Revit 2010 API Samples and Features</a:t>
            </a:r>
          </a:p>
          <a:p>
            <a:pPr>
              <a:lnSpc>
                <a:spcPct val="100000"/>
              </a:lnSpc>
              <a:spcBef>
                <a:spcPts val="0"/>
              </a:spcBef>
            </a:pPr>
            <a:r>
              <a:rPr lang="en-US" sz="2800" smtClean="0"/>
              <a:t>Model Inspection, Family, Form Creation and MEP API</a:t>
            </a:r>
          </a:p>
        </p:txBody>
      </p:sp>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23 New Revit SDK Samples</a:t>
            </a:r>
            <a:endParaRPr lang="en-US" dirty="0"/>
          </a:p>
        </p:txBody>
      </p:sp>
      <p:sp>
        <p:nvSpPr>
          <p:cNvPr id="3" name="Content Placeholder 2"/>
          <p:cNvSpPr>
            <a:spLocks noGrp="1"/>
          </p:cNvSpPr>
          <p:nvPr>
            <p:ph idx="1"/>
          </p:nvPr>
        </p:nvSpPr>
        <p:spPr>
          <a:xfrm>
            <a:off x="698959" y="1552160"/>
            <a:ext cx="11097031" cy="7598248"/>
          </a:xfrm>
        </p:spPr>
        <p:txBody>
          <a:bodyPr numCol="2"/>
          <a:lstStyle/>
          <a:p>
            <a:pPr lvl="0"/>
            <a:r>
              <a:rPr lang="en-GB" smtClean="0"/>
              <a:t>Generic</a:t>
            </a:r>
          </a:p>
          <a:p>
            <a:pPr marL="712788" lvl="1" indent="-284163"/>
            <a:r>
              <a:rPr lang="en-GB" smtClean="0"/>
              <a:t>RaytraceBounce</a:t>
            </a:r>
          </a:p>
          <a:p>
            <a:pPr lvl="1"/>
            <a:r>
              <a:rPr lang="en-GB" smtClean="0"/>
              <a:t>Ribbon</a:t>
            </a:r>
          </a:p>
          <a:p>
            <a:pPr lvl="0"/>
            <a:r>
              <a:rPr lang="en-GB" smtClean="0"/>
              <a:t>Revit MEP</a:t>
            </a:r>
          </a:p>
          <a:p>
            <a:pPr lvl="1"/>
            <a:r>
              <a:rPr lang="en-GB" smtClean="0"/>
              <a:t>AutoRoute</a:t>
            </a:r>
          </a:p>
          <a:p>
            <a:pPr lvl="1"/>
            <a:r>
              <a:rPr lang="en-GB" smtClean="0"/>
              <a:t>AvoidObstruction</a:t>
            </a:r>
          </a:p>
          <a:p>
            <a:pPr lvl="1"/>
            <a:r>
              <a:rPr lang="en-GB" smtClean="0"/>
              <a:t>TraverseSystem </a:t>
            </a:r>
          </a:p>
          <a:p>
            <a:pPr lvl="0"/>
            <a:r>
              <a:rPr lang="en-GB" smtClean="0"/>
              <a:t>Events</a:t>
            </a:r>
          </a:p>
          <a:p>
            <a:pPr lvl="1"/>
            <a:r>
              <a:rPr lang="en-GB" smtClean="0"/>
              <a:t>AutoStamp</a:t>
            </a:r>
          </a:p>
          <a:p>
            <a:pPr lvl="1"/>
            <a:r>
              <a:rPr lang="en-GB" smtClean="0"/>
              <a:t>AutoUpdate</a:t>
            </a:r>
          </a:p>
          <a:p>
            <a:pPr lvl="1"/>
            <a:r>
              <a:rPr lang="en-GB" smtClean="0"/>
              <a:t>CancelSave</a:t>
            </a:r>
          </a:p>
          <a:p>
            <a:pPr lvl="1"/>
            <a:r>
              <a:rPr lang="en-GB" smtClean="0"/>
              <a:t>EventsMonitor</a:t>
            </a:r>
          </a:p>
          <a:p>
            <a:pPr lvl="1"/>
            <a:r>
              <a:rPr lang="en-GB" smtClean="0"/>
              <a:t>PrintLog</a:t>
            </a:r>
          </a:p>
          <a:p>
            <a:pPr lvl="0">
              <a:spcBef>
                <a:spcPts val="16000"/>
              </a:spcBef>
            </a:pPr>
            <a:r>
              <a:rPr lang="en-GB" smtClean="0"/>
              <a:t>FamilyCreation</a:t>
            </a:r>
          </a:p>
          <a:p>
            <a:pPr marL="714375" lvl="1" indent="-271463"/>
            <a:r>
              <a:rPr lang="en-GB" smtClean="0"/>
              <a:t>AutoJoin</a:t>
            </a:r>
          </a:p>
          <a:p>
            <a:pPr marL="714375" lvl="1" indent="-271463"/>
            <a:r>
              <a:rPr lang="en-GB" smtClean="0"/>
              <a:t>AutoParameter</a:t>
            </a:r>
          </a:p>
          <a:p>
            <a:pPr marL="714375" lvl="1" indent="-271463"/>
            <a:r>
              <a:rPr lang="en-GB" smtClean="0"/>
              <a:t>CreateAirHandler (rme)</a:t>
            </a:r>
          </a:p>
          <a:p>
            <a:pPr marL="714375" lvl="1" indent="-271463"/>
            <a:r>
              <a:rPr lang="en-GB" smtClean="0"/>
              <a:t>CreateTruss (rst)</a:t>
            </a:r>
          </a:p>
          <a:p>
            <a:pPr marL="714375" lvl="1" indent="-271463"/>
            <a:r>
              <a:rPr lang="en-GB" smtClean="0"/>
              <a:t>DWGFamilyCreation</a:t>
            </a:r>
          </a:p>
          <a:p>
            <a:pPr marL="714375" lvl="1" indent="-271463"/>
            <a:r>
              <a:rPr lang="en-GB" smtClean="0"/>
              <a:t>GenericModelCreation</a:t>
            </a:r>
          </a:p>
          <a:p>
            <a:pPr marL="714375" lvl="1" indent="-271463"/>
            <a:r>
              <a:rPr lang="en-GB" smtClean="0"/>
              <a:t>TypeRegeneration</a:t>
            </a:r>
          </a:p>
          <a:p>
            <a:pPr marL="714375" lvl="1" indent="-271463"/>
            <a:r>
              <a:rPr lang="en-GB" smtClean="0"/>
              <a:t>ValidateParameters</a:t>
            </a:r>
          </a:p>
          <a:p>
            <a:pPr marL="714375" lvl="1" indent="-271463"/>
            <a:r>
              <a:rPr lang="en-GB" smtClean="0"/>
              <a:t>WindowWizard</a:t>
            </a:r>
          </a:p>
          <a:p>
            <a:r>
              <a:rPr lang="en-GB" smtClean="0"/>
              <a:t> Massing</a:t>
            </a:r>
          </a:p>
          <a:p>
            <a:pPr marL="714375" lvl="1" indent="-271463"/>
            <a:r>
              <a:rPr lang="en-GB" smtClean="0"/>
              <a:t>DistanceToPanels</a:t>
            </a:r>
          </a:p>
          <a:p>
            <a:pPr marL="714375" lvl="1" indent="-271463"/>
            <a:r>
              <a:rPr lang="en-GB" smtClean="0"/>
              <a:t>MeasurePanelArea</a:t>
            </a:r>
          </a:p>
          <a:p>
            <a:pPr marL="714375" lvl="1" indent="-271463"/>
            <a:r>
              <a:rPr lang="en-GB" smtClean="0"/>
              <a:t>NewForm (5 commands)</a:t>
            </a:r>
          </a:p>
          <a:p>
            <a:pPr marL="714375" lvl="1" indent="-271463"/>
            <a:r>
              <a:rPr lang="en-GB" smtClean="0"/>
              <a:t>PanelEdgeLengthAngle</a:t>
            </a:r>
          </a:p>
          <a:p>
            <a:endParaRPr lang="en-US" smtClean="0"/>
          </a:p>
          <a:p>
            <a:pPr lvl="1"/>
            <a:endParaRPr lang="en-GB" smtClean="0"/>
          </a:p>
        </p:txBody>
      </p:sp>
      <p:sp>
        <p:nvSpPr>
          <p:cNvPr id="4"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New Samples</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RaytraceBounce</a:t>
            </a:r>
            <a:endParaRPr lang="en-US" dirty="0"/>
          </a:p>
        </p:txBody>
      </p:sp>
      <p:sp>
        <p:nvSpPr>
          <p:cNvPr id="3" name="Content Placeholder 2"/>
          <p:cNvSpPr>
            <a:spLocks noGrp="1"/>
          </p:cNvSpPr>
          <p:nvPr>
            <p:ph idx="1"/>
          </p:nvPr>
        </p:nvSpPr>
        <p:spPr>
          <a:xfrm>
            <a:off x="698959" y="1552159"/>
            <a:ext cx="11097031" cy="3910435"/>
          </a:xfrm>
        </p:spPr>
        <p:txBody>
          <a:bodyPr numCol="1"/>
          <a:lstStyle/>
          <a:p>
            <a:r>
              <a:rPr lang="en-GB" smtClean="0"/>
              <a:t>Execute FindReferencesByDirection()</a:t>
            </a:r>
          </a:p>
          <a:p>
            <a:r>
              <a:rPr lang="en-GB" smtClean="0"/>
              <a:t>New general-purpose model inspection method</a:t>
            </a:r>
          </a:p>
          <a:p>
            <a:r>
              <a:rPr lang="en-GB" smtClean="0"/>
              <a:t>Implements ray trace bounce for one single ray</a:t>
            </a:r>
          </a:p>
          <a:p>
            <a:r>
              <a:rPr lang="en-GB" smtClean="0"/>
              <a:t>Find intersection between ray and face</a:t>
            </a:r>
          </a:p>
          <a:p>
            <a:r>
              <a:rPr lang="en-GB" smtClean="0"/>
              <a:t>Calculate reflection angle and launch next ray recursively</a:t>
            </a:r>
          </a:p>
          <a:p>
            <a:r>
              <a:rPr lang="en-GB" smtClean="0"/>
              <a:t>Create connecting lines as model lines and log to file</a:t>
            </a:r>
          </a:p>
        </p:txBody>
      </p:sp>
      <p:sp>
        <p:nvSpPr>
          <p:cNvPr id="4"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New Samples</a:t>
            </a:r>
            <a:endParaRPr lang="en-GB" sz="2400" dirty="0" smtClean="0">
              <a:solidFill>
                <a:schemeClr val="accent1"/>
              </a:solidFill>
            </a:endParaRPr>
          </a:p>
        </p:txBody>
      </p:sp>
      <p:pic>
        <p:nvPicPr>
          <p:cNvPr id="5" name="Picture 4" descr="RaytraceBounce1.png"/>
          <p:cNvPicPr>
            <a:picLocks noChangeAspect="1"/>
          </p:cNvPicPr>
          <p:nvPr/>
        </p:nvPicPr>
        <p:blipFill>
          <a:blip r:embed="rId3"/>
          <a:stretch>
            <a:fillRect/>
          </a:stretch>
        </p:blipFill>
        <p:spPr>
          <a:xfrm>
            <a:off x="1061169" y="5642032"/>
            <a:ext cx="4586288" cy="3471863"/>
          </a:xfrm>
          <a:prstGeom prst="rect">
            <a:avLst/>
          </a:prstGeom>
        </p:spPr>
      </p:pic>
      <p:pic>
        <p:nvPicPr>
          <p:cNvPr id="6" name="Picture 5" descr="RaytraceBounce2.png"/>
          <p:cNvPicPr>
            <a:picLocks noChangeAspect="1"/>
          </p:cNvPicPr>
          <p:nvPr/>
        </p:nvPicPr>
        <p:blipFill>
          <a:blip r:embed="rId4"/>
          <a:stretch>
            <a:fillRect/>
          </a:stretch>
        </p:blipFill>
        <p:spPr>
          <a:xfrm>
            <a:off x="5661807" y="5462595"/>
            <a:ext cx="5729288" cy="2486025"/>
          </a:xfrm>
          <a:prstGeom prst="rect">
            <a:avLst/>
          </a:prstGeom>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GB" dirty="0" smtClean="0"/>
              <a:t>SDK Documentation</a:t>
            </a:r>
          </a:p>
        </p:txBody>
      </p:sp>
      <p:sp>
        <p:nvSpPr>
          <p:cNvPr id="14339" name="Rectangle 3"/>
          <p:cNvSpPr>
            <a:spLocks noGrp="1" noChangeArrowheads="1"/>
          </p:cNvSpPr>
          <p:nvPr>
            <p:ph idx="1"/>
          </p:nvPr>
        </p:nvSpPr>
        <p:spPr>
          <a:xfrm>
            <a:off x="430118" y="1372153"/>
            <a:ext cx="10854692" cy="7666916"/>
          </a:xfrm>
        </p:spPr>
        <p:txBody>
          <a:bodyPr/>
          <a:lstStyle/>
          <a:p>
            <a:pPr eaLnBrk="1" hangingPunct="1">
              <a:spcBef>
                <a:spcPts val="0"/>
              </a:spcBef>
              <a:buFontTx/>
              <a:buNone/>
            </a:pPr>
            <a:r>
              <a:rPr lang="en-GB" sz="3200" dirty="0" smtClean="0"/>
              <a:t>Read Me First.doc</a:t>
            </a:r>
          </a:p>
          <a:p>
            <a:pPr>
              <a:spcBef>
                <a:spcPts val="0"/>
              </a:spcBef>
            </a:pPr>
            <a:r>
              <a:rPr lang="en-US" sz="3200" dirty="0" smtClean="0"/>
              <a:t>Getting Started with the </a:t>
            </a:r>
            <a:r>
              <a:rPr lang="en-US" sz="3200" dirty="0" err="1" smtClean="0"/>
              <a:t>Revit</a:t>
            </a:r>
            <a:r>
              <a:rPr lang="en-US" sz="3200" dirty="0" smtClean="0"/>
              <a:t> API.doc</a:t>
            </a:r>
          </a:p>
          <a:p>
            <a:pPr>
              <a:spcBef>
                <a:spcPts val="0"/>
              </a:spcBef>
            </a:pPr>
            <a:r>
              <a:rPr lang="en-US" sz="3200" dirty="0" err="1" smtClean="0"/>
              <a:t>Revit</a:t>
            </a:r>
            <a:r>
              <a:rPr lang="en-US" sz="3200" dirty="0" smtClean="0"/>
              <a:t> Platform API Changes and Additions.doc</a:t>
            </a:r>
            <a:endParaRPr lang="en-GB" sz="3200" dirty="0" smtClean="0"/>
          </a:p>
          <a:p>
            <a:pPr>
              <a:spcBef>
                <a:spcPts val="0"/>
              </a:spcBef>
            </a:pPr>
            <a:r>
              <a:rPr lang="en-US" sz="3200" dirty="0" err="1" smtClean="0"/>
              <a:t>Revit</a:t>
            </a:r>
            <a:r>
              <a:rPr lang="en-US" sz="3200" dirty="0" smtClean="0"/>
              <a:t> 2010 API Developer </a:t>
            </a:r>
            <a:r>
              <a:rPr lang="en-US" sz="3200" smtClean="0"/>
              <a:t>Guide.pdf  </a:t>
            </a:r>
            <a:r>
              <a:rPr lang="en-US" sz="2400" smtClean="0">
                <a:solidFill>
                  <a:schemeClr val="accent6">
                    <a:lumMod val="75000"/>
                  </a:schemeClr>
                </a:solidFill>
              </a:rPr>
              <a:t>*updated</a:t>
            </a:r>
            <a:endParaRPr lang="en-GB" sz="3200" dirty="0" smtClean="0">
              <a:solidFill>
                <a:schemeClr val="accent6">
                  <a:lumMod val="75000"/>
                </a:schemeClr>
              </a:solidFill>
            </a:endParaRPr>
          </a:p>
          <a:p>
            <a:pPr>
              <a:spcBef>
                <a:spcPts val="0"/>
              </a:spcBef>
            </a:pPr>
            <a:r>
              <a:rPr lang="en-GB" sz="3200" dirty="0" err="1" smtClean="0"/>
              <a:t>Revit</a:t>
            </a:r>
            <a:r>
              <a:rPr lang="en-GB" sz="3200" dirty="0" smtClean="0"/>
              <a:t> API Class Diagram.png</a:t>
            </a:r>
          </a:p>
          <a:p>
            <a:pPr>
              <a:spcBef>
                <a:spcPts val="0"/>
              </a:spcBef>
            </a:pPr>
            <a:r>
              <a:rPr lang="en-GB" sz="3200" dirty="0" smtClean="0"/>
              <a:t>RevitAPI.chm</a:t>
            </a:r>
          </a:p>
          <a:p>
            <a:pPr lvl="1"/>
            <a:r>
              <a:rPr lang="en-GB" sz="2400" dirty="0" smtClean="0"/>
              <a:t>Includes What's New section</a:t>
            </a:r>
          </a:p>
          <a:p>
            <a:pPr>
              <a:spcBef>
                <a:spcPts val="0"/>
              </a:spcBef>
            </a:pPr>
            <a:r>
              <a:rPr lang="en-GB" sz="3200" dirty="0" smtClean="0"/>
              <a:t>Ribbon Guidelines</a:t>
            </a:r>
          </a:p>
          <a:p>
            <a:pPr lvl="1"/>
            <a:r>
              <a:rPr lang="en-GB" sz="2400" dirty="0" smtClean="0"/>
              <a:t>Autodesk Icon and Ribbon design guidelines.pdf</a:t>
            </a:r>
          </a:p>
          <a:p>
            <a:pPr lvl="1"/>
            <a:r>
              <a:rPr lang="en-GB" sz="2400" dirty="0" smtClean="0"/>
              <a:t>Ribbon design guidelines.pdf</a:t>
            </a:r>
          </a:p>
          <a:p>
            <a:pPr>
              <a:spcBef>
                <a:spcPts val="0"/>
              </a:spcBef>
            </a:pPr>
            <a:r>
              <a:rPr lang="en-GB" sz="3200" dirty="0" smtClean="0"/>
              <a:t>Add-In Manager</a:t>
            </a:r>
          </a:p>
          <a:p>
            <a:pPr>
              <a:spcBef>
                <a:spcPts val="0"/>
              </a:spcBef>
            </a:pPr>
            <a:r>
              <a:rPr lang="en-GB" sz="3200" dirty="0" smtClean="0"/>
              <a:t>VSTA Samples</a:t>
            </a:r>
            <a:endParaRPr lang="en-GB" sz="2000" dirty="0" smtClean="0"/>
          </a:p>
          <a:p>
            <a:pPr>
              <a:spcBef>
                <a:spcPts val="0"/>
              </a:spcBef>
            </a:pPr>
            <a:r>
              <a:rPr lang="en-GB" sz="3200" dirty="0" smtClean="0"/>
              <a:t>Samples</a:t>
            </a:r>
          </a:p>
          <a:p>
            <a:pPr lvl="1"/>
            <a:r>
              <a:rPr lang="en-GB" sz="2000" dirty="0" smtClean="0"/>
              <a:t>Converting 2009 applications to </a:t>
            </a:r>
            <a:r>
              <a:rPr lang="en-GB" sz="2000" dirty="0" err="1" smtClean="0"/>
              <a:t>Revit</a:t>
            </a:r>
            <a:r>
              <a:rPr lang="en-GB" sz="2000" dirty="0" smtClean="0"/>
              <a:t> 2010 API.doc</a:t>
            </a:r>
          </a:p>
          <a:p>
            <a:pPr lvl="1"/>
            <a:r>
              <a:rPr lang="en-GB" sz="2000" dirty="0" err="1" smtClean="0"/>
              <a:t>Revit</a:t>
            </a:r>
            <a:r>
              <a:rPr lang="en-GB" sz="2000" dirty="0" smtClean="0"/>
              <a:t> 2010 New Samples.doc</a:t>
            </a:r>
          </a:p>
          <a:p>
            <a:pPr lvl="1"/>
            <a:r>
              <a:rPr lang="en-GB" sz="2000" dirty="0" smtClean="0"/>
              <a:t>SamplesReadMe.htm</a:t>
            </a:r>
          </a:p>
          <a:p>
            <a:pPr lvl="1"/>
            <a:r>
              <a:rPr lang="en-GB" sz="2000" dirty="0" smtClean="0"/>
              <a:t>SDKSamples2010.sln</a:t>
            </a:r>
          </a:p>
        </p:txBody>
      </p:sp>
      <p:sp>
        <p:nvSpPr>
          <p:cNvPr id="1434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3759" y="194233"/>
            <a:ext cx="11269451" cy="998465"/>
          </a:xfrm>
        </p:spPr>
        <p:txBody>
          <a:bodyPr/>
          <a:lstStyle/>
          <a:p>
            <a:r>
              <a:rPr lang="en-US" smtClean="0"/>
              <a:t>Model Inspection Utilities</a:t>
            </a:r>
            <a:endParaRPr lang="en-GB" dirty="0" smtClean="0"/>
          </a:p>
        </p:txBody>
      </p:sp>
      <p:sp>
        <p:nvSpPr>
          <p:cNvPr id="851971" name="Rectangle 3"/>
          <p:cNvSpPr>
            <a:spLocks noGrp="1" noChangeArrowheads="1"/>
          </p:cNvSpPr>
          <p:nvPr>
            <p:ph idx="1"/>
          </p:nvPr>
        </p:nvSpPr>
        <p:spPr>
          <a:xfrm>
            <a:off x="443369" y="1531179"/>
            <a:ext cx="11859109" cy="7290612"/>
          </a:xfrm>
        </p:spPr>
        <p:txBody>
          <a:bodyPr/>
          <a:lstStyle/>
          <a:p>
            <a:pPr marL="0" indent="0"/>
            <a:r>
              <a:rPr lang="en-US" dirty="0" smtClean="0"/>
              <a:t>Volumes, rooms and spaces</a:t>
            </a:r>
          </a:p>
          <a:p>
            <a:pPr lvl="1"/>
            <a:r>
              <a:rPr lang="en-US" sz="2000" dirty="0" err="1" smtClean="0"/>
              <a:t>Room.IsPointInRoom</a:t>
            </a:r>
            <a:r>
              <a:rPr lang="en-US" sz="2000" dirty="0" smtClean="0"/>
              <a:t>() </a:t>
            </a:r>
            <a:r>
              <a:rPr lang="en-US" sz="2000" dirty="0" smtClean="0">
                <a:solidFill>
                  <a:schemeClr val="tx1">
                    <a:lumMod val="75000"/>
                  </a:schemeClr>
                </a:solidFill>
              </a:rPr>
              <a:t>determines if a 3D point is in the volume of a room</a:t>
            </a:r>
          </a:p>
          <a:p>
            <a:pPr lvl="1"/>
            <a:r>
              <a:rPr lang="en-US" sz="2000" dirty="0" err="1" smtClean="0"/>
              <a:t>Space.IsPointInSpace</a:t>
            </a:r>
            <a:r>
              <a:rPr lang="en-US" sz="2000" dirty="0" smtClean="0"/>
              <a:t>() </a:t>
            </a:r>
            <a:r>
              <a:rPr lang="en-US" sz="2000" dirty="0" smtClean="0">
                <a:solidFill>
                  <a:schemeClr val="tx1">
                    <a:lumMod val="75000"/>
                  </a:schemeClr>
                </a:solidFill>
              </a:rPr>
              <a:t>determines if a 3D point is in the volume of a space</a:t>
            </a:r>
          </a:p>
          <a:p>
            <a:pPr lvl="1"/>
            <a:r>
              <a:rPr lang="en-US" sz="2000" dirty="0" err="1" smtClean="0"/>
              <a:t>GetRoomAtPoint</a:t>
            </a:r>
            <a:r>
              <a:rPr lang="en-US" sz="2000" dirty="0" smtClean="0"/>
              <a:t>() and </a:t>
            </a:r>
            <a:r>
              <a:rPr lang="en-US" sz="2000" dirty="0" err="1" smtClean="0"/>
              <a:t>GetSpaceAtPoint</a:t>
            </a:r>
            <a:r>
              <a:rPr lang="en-US" sz="2000" dirty="0" smtClean="0"/>
              <a:t>() </a:t>
            </a:r>
            <a:r>
              <a:rPr lang="en-US" sz="2000" dirty="0" smtClean="0">
                <a:solidFill>
                  <a:schemeClr val="tx1">
                    <a:lumMod val="75000"/>
                  </a:schemeClr>
                </a:solidFill>
              </a:rPr>
              <a:t>returns room or space containing given 3D point</a:t>
            </a:r>
          </a:p>
          <a:p>
            <a:pPr lvl="1"/>
            <a:r>
              <a:rPr lang="en-US" sz="2000" dirty="0" err="1" smtClean="0"/>
              <a:t>FamilyInstance.Space</a:t>
            </a:r>
            <a:r>
              <a:rPr lang="en-US" sz="2000" dirty="0" smtClean="0"/>
              <a:t> </a:t>
            </a:r>
            <a:r>
              <a:rPr lang="en-US" sz="2000" dirty="0" smtClean="0">
                <a:solidFill>
                  <a:schemeClr val="tx1">
                    <a:lumMod val="75000"/>
                  </a:schemeClr>
                </a:solidFill>
              </a:rPr>
              <a:t>determines space containing air terminal or other family instance in Revit MEP</a:t>
            </a:r>
          </a:p>
          <a:p>
            <a:r>
              <a:rPr lang="en-US" sz="3200" dirty="0" smtClean="0">
                <a:solidFill>
                  <a:schemeClr val="tx1">
                    <a:lumMod val="75000"/>
                  </a:schemeClr>
                </a:solidFill>
              </a:rPr>
              <a:t>Ray intersection</a:t>
            </a:r>
          </a:p>
          <a:p>
            <a:pPr lvl="1"/>
            <a:r>
              <a:rPr lang="en-GB" sz="2000" dirty="0" err="1" smtClean="0"/>
              <a:t>FindReferencesByDirection</a:t>
            </a:r>
            <a:r>
              <a:rPr lang="en-US" sz="2000" dirty="0" smtClean="0">
                <a:solidFill>
                  <a:schemeClr val="tx1">
                    <a:lumMod val="75000"/>
                  </a:schemeClr>
                </a:solidFill>
              </a:rPr>
              <a:t> returns an array of elements, faces, and references found when moving through the model from a specified point in a specified direction</a:t>
            </a:r>
          </a:p>
          <a:p>
            <a:pPr lvl="1"/>
            <a:r>
              <a:rPr lang="en-US" sz="2000" dirty="0" err="1" smtClean="0">
                <a:solidFill>
                  <a:schemeClr val="tx1">
                    <a:lumMod val="75000"/>
                  </a:schemeClr>
                </a:solidFill>
              </a:rPr>
              <a:t>RayTraceBounce</a:t>
            </a:r>
            <a:r>
              <a:rPr lang="en-US" sz="2000" dirty="0" smtClean="0">
                <a:solidFill>
                  <a:schemeClr val="tx1">
                    <a:lumMod val="75000"/>
                  </a:schemeClr>
                </a:solidFill>
              </a:rPr>
              <a:t> SDK sample</a:t>
            </a:r>
          </a:p>
          <a:p>
            <a:r>
              <a:rPr lang="en-US" sz="3200" dirty="0" smtClean="0">
                <a:solidFill>
                  <a:schemeClr val="tx1">
                    <a:lumMod val="75000"/>
                  </a:schemeClr>
                </a:solidFill>
              </a:rPr>
              <a:t>Other miscellaneous API enhancements</a:t>
            </a:r>
          </a:p>
          <a:p>
            <a:pPr lvl="1"/>
            <a:r>
              <a:rPr lang="en-US" sz="2000" dirty="0" smtClean="0">
                <a:solidFill>
                  <a:schemeClr val="tx1">
                    <a:lumMod val="75000"/>
                  </a:schemeClr>
                </a:solidFill>
              </a:rPr>
              <a:t>Element Hiding</a:t>
            </a:r>
          </a:p>
          <a:p>
            <a:pPr lvl="1"/>
            <a:r>
              <a:rPr lang="en-US" sz="2000" dirty="0" smtClean="0">
                <a:solidFill>
                  <a:schemeClr val="tx1">
                    <a:lumMod val="75000"/>
                  </a:schemeClr>
                </a:solidFill>
              </a:rPr>
              <a:t>Add Shared Parameters to materials and other formerly API-hidden categories</a:t>
            </a:r>
          </a:p>
          <a:p>
            <a:pPr lvl="1"/>
            <a:r>
              <a:rPr lang="en-US" sz="2000" dirty="0" smtClean="0">
                <a:solidFill>
                  <a:schemeClr val="tx1">
                    <a:lumMod val="75000"/>
                  </a:schemeClr>
                </a:solidFill>
              </a:rPr>
              <a:t>Find built-in parameters associated with elements</a:t>
            </a:r>
          </a:p>
          <a:p>
            <a:pPr lvl="1"/>
            <a:r>
              <a:rPr lang="en-US" sz="2000" dirty="0" smtClean="0">
                <a:solidFill>
                  <a:schemeClr val="tx1">
                    <a:lumMod val="75000"/>
                  </a:schemeClr>
                </a:solidFill>
              </a:rPr>
              <a:t>Curtain grid line segments using new </a:t>
            </a:r>
            <a:r>
              <a:rPr lang="en-US" sz="2000" dirty="0" err="1" smtClean="0">
                <a:solidFill>
                  <a:schemeClr val="tx1">
                    <a:lumMod val="75000"/>
                  </a:schemeClr>
                </a:solidFill>
              </a:rPr>
              <a:t>ExistingSegmentCurves</a:t>
            </a:r>
            <a:r>
              <a:rPr lang="en-US" sz="2000" dirty="0" smtClean="0">
                <a:solidFill>
                  <a:schemeClr val="tx1">
                    <a:lumMod val="75000"/>
                  </a:schemeClr>
                </a:solidFill>
              </a:rPr>
              <a:t> property</a:t>
            </a:r>
          </a:p>
          <a:p>
            <a:pPr lvl="1"/>
            <a:r>
              <a:rPr lang="en-US" sz="2000" dirty="0" smtClean="0">
                <a:solidFill>
                  <a:schemeClr val="tx1">
                    <a:lumMod val="75000"/>
                  </a:schemeClr>
                </a:solidFill>
              </a:rPr>
              <a:t>Mullion provides access to location via its </a:t>
            </a:r>
            <a:r>
              <a:rPr lang="en-US" sz="2000" dirty="0" err="1" smtClean="0">
                <a:solidFill>
                  <a:schemeClr val="tx1">
                    <a:lumMod val="75000"/>
                  </a:schemeClr>
                </a:solidFill>
              </a:rPr>
              <a:t>LocationCurve</a:t>
            </a:r>
            <a:r>
              <a:rPr lang="en-US" sz="2000" dirty="0" smtClean="0">
                <a:solidFill>
                  <a:schemeClr val="tx1">
                    <a:lumMod val="75000"/>
                  </a:schemeClr>
                </a:solidFill>
              </a:rPr>
              <a:t> property </a:t>
            </a:r>
          </a:p>
          <a:p>
            <a:pPr lvl="1"/>
            <a:r>
              <a:rPr lang="en-US" sz="2000" dirty="0" smtClean="0">
                <a:solidFill>
                  <a:schemeClr val="tx1">
                    <a:lumMod val="75000"/>
                  </a:schemeClr>
                </a:solidFill>
              </a:rPr>
              <a:t>Abstract method </a:t>
            </a:r>
            <a:r>
              <a:rPr lang="en-US" sz="2000" dirty="0" err="1" smtClean="0">
                <a:solidFill>
                  <a:schemeClr val="tx1">
                    <a:lumMod val="75000"/>
                  </a:schemeClr>
                </a:solidFill>
              </a:rPr>
              <a:t>AddSegments</a:t>
            </a:r>
            <a:r>
              <a:rPr lang="en-US" sz="2000" dirty="0" smtClean="0">
                <a:solidFill>
                  <a:schemeClr val="tx1">
                    <a:lumMod val="75000"/>
                  </a:schemeClr>
                </a:solidFill>
              </a:rPr>
              <a:t> in hosted sweep base class for gutter, fascia and slab edge use</a:t>
            </a:r>
          </a:p>
          <a:p>
            <a:pPr lvl="1"/>
            <a:r>
              <a:rPr lang="en-US" sz="2000" dirty="0" smtClean="0">
                <a:solidFill>
                  <a:schemeClr val="tx1">
                    <a:lumMod val="75000"/>
                  </a:schemeClr>
                </a:solidFill>
              </a:rPr>
              <a:t>Identify the Revit vertical product as </a:t>
            </a:r>
            <a:r>
              <a:rPr lang="en-US" sz="2000" dirty="0" err="1" smtClean="0">
                <a:solidFill>
                  <a:schemeClr val="tx1">
                    <a:lumMod val="75000"/>
                  </a:schemeClr>
                </a:solidFill>
              </a:rPr>
              <a:t>enum</a:t>
            </a:r>
            <a:endParaRPr lang="en-US" sz="2000" dirty="0" smtClean="0">
              <a:solidFill>
                <a:schemeClr val="tx1">
                  <a:lumMod val="75000"/>
                </a:schemeClr>
              </a:solidFill>
            </a:endParaRPr>
          </a:p>
          <a:p>
            <a:pPr lvl="1"/>
            <a:r>
              <a:rPr lang="en-US" sz="2000" dirty="0" smtClean="0">
                <a:solidFill>
                  <a:schemeClr val="tx1">
                    <a:lumMod val="75000"/>
                  </a:schemeClr>
                </a:solidFill>
              </a:rPr>
              <a:t>Identify the Revit localized language </a:t>
            </a:r>
          </a:p>
          <a:p>
            <a:pPr lvl="1"/>
            <a:r>
              <a:rPr lang="en-US" sz="2000" dirty="0" smtClean="0">
                <a:solidFill>
                  <a:schemeClr val="tx1">
                    <a:lumMod val="75000"/>
                  </a:schemeClr>
                </a:solidFill>
              </a:rPr>
              <a:t>Improved external application diagnostics</a:t>
            </a:r>
          </a:p>
        </p:txBody>
      </p:sp>
      <p:sp>
        <p:nvSpPr>
          <p:cNvPr id="5" name="Text Box 4"/>
          <p:cNvSpPr txBox="1">
            <a:spLocks noChangeArrowheads="1"/>
          </p:cNvSpPr>
          <p:nvPr/>
        </p:nvSpPr>
        <p:spPr bwMode="auto">
          <a:xfrm>
            <a:off x="9897315"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New APIs</a:t>
            </a:r>
            <a:endParaRPr lang="en-GB" sz="2300" dirty="0">
              <a:solidFill>
                <a:schemeClr val="accent1"/>
              </a:solidFill>
            </a:endParaRPr>
          </a:p>
        </p:txBody>
      </p:sp>
      <p:pic>
        <p:nvPicPr>
          <p:cNvPr id="6" name="Picture 5" descr="ExternalToolDiagnostics.png"/>
          <p:cNvPicPr>
            <a:picLocks noChangeAspect="1"/>
          </p:cNvPicPr>
          <p:nvPr/>
        </p:nvPicPr>
        <p:blipFill>
          <a:blip r:embed="rId3"/>
          <a:stretch>
            <a:fillRect/>
          </a:stretch>
        </p:blipFill>
        <p:spPr>
          <a:xfrm>
            <a:off x="7158840" y="7450191"/>
            <a:ext cx="4762500" cy="1371600"/>
          </a:xfrm>
          <a:prstGeom prst="rect">
            <a:avLst/>
          </a:prstGeom>
        </p:spPr>
      </p:pic>
    </p:spTree>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3759" y="3248526"/>
            <a:ext cx="8690241" cy="3147582"/>
          </a:xfrm>
        </p:spPr>
        <p:txBody>
          <a:bodyPr/>
          <a:lstStyle/>
          <a:p>
            <a:pPr eaLnBrk="1" hangingPunct="1"/>
            <a:r>
              <a:rPr lang="en-GB" sz="14000" smtClean="0"/>
              <a:t>Family API</a:t>
            </a:r>
          </a:p>
        </p:txBody>
      </p:sp>
      <p:sp>
        <p:nvSpPr>
          <p:cNvPr id="106499" name="Rectangle 3"/>
          <p:cNvSpPr>
            <a:spLocks noGrp="1" noChangeArrowheads="1"/>
          </p:cNvSpPr>
          <p:nvPr>
            <p:ph type="subTitle" sz="quarter" idx="1"/>
          </p:nvPr>
        </p:nvSpPr>
        <p:spPr>
          <a:xfrm>
            <a:off x="453759" y="6396108"/>
            <a:ext cx="8079614" cy="1192495"/>
          </a:xfrm>
        </p:spPr>
        <p:txBody>
          <a:bodyPr/>
          <a:lstStyle/>
          <a:p>
            <a:pPr>
              <a:lnSpc>
                <a:spcPct val="100000"/>
              </a:lnSpc>
              <a:spcBef>
                <a:spcPts val="0"/>
              </a:spcBef>
            </a:pPr>
            <a:r>
              <a:rPr lang="en-US" sz="2800" smtClean="0"/>
              <a:t>Families, conceptual design and form creation</a:t>
            </a:r>
          </a:p>
        </p:txBody>
      </p:sp>
    </p:spTree>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422" y="194233"/>
            <a:ext cx="11269451" cy="998465"/>
          </a:xfrm>
        </p:spPr>
        <p:txBody>
          <a:bodyPr/>
          <a:lstStyle/>
          <a:p>
            <a:pPr eaLnBrk="1" hangingPunct="1"/>
            <a:r>
              <a:rPr lang="en-GB" smtClean="0"/>
              <a:t>Family </a:t>
            </a:r>
            <a:r>
              <a:rPr lang="en-GB" dirty="0" smtClean="0"/>
              <a:t>API</a:t>
            </a:r>
          </a:p>
        </p:txBody>
      </p:sp>
      <p:sp>
        <p:nvSpPr>
          <p:cNvPr id="851971" name="Rectangle 3"/>
          <p:cNvSpPr>
            <a:spLocks noGrp="1" noChangeArrowheads="1"/>
          </p:cNvSpPr>
          <p:nvPr>
            <p:ph idx="1"/>
          </p:nvPr>
        </p:nvSpPr>
        <p:spPr>
          <a:xfrm>
            <a:off x="443369" y="1531179"/>
            <a:ext cx="11859109" cy="7290612"/>
          </a:xfrm>
        </p:spPr>
        <p:txBody>
          <a:bodyPr/>
          <a:lstStyle/>
          <a:p>
            <a:pPr marL="87646" indent="-325098"/>
            <a:r>
              <a:rPr lang="en-GB" dirty="0" smtClean="0"/>
              <a:t>History</a:t>
            </a:r>
          </a:p>
          <a:p>
            <a:pPr marL="536575" lvl="1" indent="-268288"/>
            <a:r>
              <a:rPr lang="en-GB" dirty="0" smtClean="0"/>
              <a:t>Two large </a:t>
            </a:r>
            <a:r>
              <a:rPr lang="en-GB" dirty="0" err="1" smtClean="0"/>
              <a:t>disjunct</a:t>
            </a:r>
            <a:r>
              <a:rPr lang="en-GB" dirty="0" smtClean="0"/>
              <a:t> developer communities</a:t>
            </a:r>
          </a:p>
          <a:p>
            <a:pPr marL="887647" lvl="2" indent="-325098"/>
            <a:r>
              <a:rPr lang="en-GB" dirty="0" smtClean="0"/>
              <a:t>Revit applications using the API</a:t>
            </a:r>
          </a:p>
          <a:p>
            <a:pPr marL="887647" lvl="2" indent="-325098"/>
            <a:r>
              <a:rPr lang="en-GB" dirty="0" smtClean="0"/>
              <a:t>Revit content with no API access</a:t>
            </a:r>
          </a:p>
          <a:p>
            <a:pPr marL="536575" lvl="1" indent="-268288"/>
            <a:r>
              <a:rPr lang="en-GB" dirty="0" smtClean="0"/>
              <a:t>Families is an enormous strength</a:t>
            </a:r>
          </a:p>
          <a:p>
            <a:pPr marL="536575" lvl="1" indent="-268288"/>
            <a:r>
              <a:rPr lang="en-GB" dirty="0" smtClean="0"/>
              <a:t>Family API was the top wish list item</a:t>
            </a:r>
          </a:p>
          <a:p>
            <a:pPr marL="536575" lvl="1" indent="-268288"/>
            <a:r>
              <a:rPr lang="en-US" dirty="0" smtClean="0"/>
              <a:t>Huge potential for synergy uniting the two separate camps</a:t>
            </a:r>
            <a:endParaRPr lang="en-GB" dirty="0" smtClean="0"/>
          </a:p>
          <a:p>
            <a:pPr marL="87646" indent="-325098">
              <a:spcBef>
                <a:spcPts val="1200"/>
              </a:spcBef>
            </a:pPr>
            <a:r>
              <a:rPr lang="en-GB" dirty="0" smtClean="0"/>
              <a:t>Family API enables</a:t>
            </a:r>
          </a:p>
          <a:p>
            <a:pPr marL="539750" lvl="1" indent="-284163"/>
            <a:r>
              <a:rPr lang="en-GB" dirty="0" smtClean="0"/>
              <a:t>Use the Revit API within the family editor context</a:t>
            </a:r>
          </a:p>
          <a:p>
            <a:pPr marL="539750" lvl="1" indent="-284163"/>
            <a:r>
              <a:rPr lang="en-GB" dirty="0" smtClean="0"/>
              <a:t>Create and modify family content</a:t>
            </a:r>
          </a:p>
          <a:p>
            <a:pPr marL="539750" lvl="1" indent="-284163"/>
            <a:r>
              <a:rPr lang="en-GB" dirty="0" smtClean="0"/>
              <a:t>Automatic library generation from database or other library specification</a:t>
            </a:r>
          </a:p>
          <a:p>
            <a:pPr marL="539750" lvl="1" indent="-284163"/>
            <a:r>
              <a:rPr lang="en-GB" dirty="0" smtClean="0"/>
              <a:t>Extract family definitions from existing projects</a:t>
            </a:r>
          </a:p>
          <a:p>
            <a:pPr marL="539750" lvl="1" indent="-284163"/>
            <a:r>
              <a:rPr lang="en-US" dirty="0" smtClean="0"/>
              <a:t>Define references and constraints to drive model geometry parametrically, formulas to drive parameter values, add annotation and dimensioning</a:t>
            </a:r>
            <a:endParaRPr lang="en-GB" dirty="0" smtClean="0"/>
          </a:p>
          <a:p>
            <a:pPr marL="539750" lvl="1" indent="-284163"/>
            <a:r>
              <a:rPr lang="en-GB" dirty="0" smtClean="0"/>
              <a:t>Control detailed visibility of family types end their elements</a:t>
            </a:r>
          </a:p>
          <a:p>
            <a:pPr marL="539750" lvl="1" indent="-284163"/>
            <a:r>
              <a:rPr lang="en-GB" dirty="0" smtClean="0"/>
              <a:t>Control loading behaviour of a family</a:t>
            </a:r>
          </a:p>
          <a:p>
            <a:pPr marL="539750" lvl="4" indent="-284163"/>
            <a:endParaRPr lang="en-GB" sz="2300" dirty="0" smtClean="0"/>
          </a:p>
        </p:txBody>
      </p:sp>
      <p:sp>
        <p:nvSpPr>
          <p:cNvPr id="5"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ntage-old.jpg"/>
          <p:cNvPicPr>
            <a:picLocks noChangeAspect="1"/>
          </p:cNvPicPr>
          <p:nvPr/>
        </p:nvPicPr>
        <p:blipFill>
          <a:blip r:embed="rId3"/>
          <a:srcRect/>
          <a:stretch>
            <a:fillRect/>
          </a:stretch>
        </p:blipFill>
        <p:spPr bwMode="auto">
          <a:xfrm>
            <a:off x="5442729" y="4392811"/>
            <a:ext cx="6791418" cy="4976675"/>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err="1" smtClean="0"/>
              <a:t>Revit</a:t>
            </a:r>
            <a:r>
              <a:rPr lang="en-US" dirty="0" smtClean="0"/>
              <a:t> Families – What is it? </a:t>
            </a:r>
            <a:endParaRPr lang="en-US" dirty="0"/>
          </a:p>
        </p:txBody>
      </p:sp>
      <p:sp>
        <p:nvSpPr>
          <p:cNvPr id="3" name="Content Placeholder 2"/>
          <p:cNvSpPr>
            <a:spLocks noGrp="1"/>
          </p:cNvSpPr>
          <p:nvPr>
            <p:ph idx="1"/>
          </p:nvPr>
        </p:nvSpPr>
        <p:spPr>
          <a:xfrm>
            <a:off x="443369" y="1531179"/>
            <a:ext cx="12155907" cy="4771216"/>
          </a:xfrm>
        </p:spPr>
        <p:txBody>
          <a:bodyPr/>
          <a:lstStyle/>
          <a:p>
            <a:r>
              <a:rPr lang="en-US" dirty="0" smtClean="0"/>
              <a:t>Graphic representations of building objects and symbols</a:t>
            </a:r>
          </a:p>
          <a:p>
            <a:pPr lvl="1"/>
            <a:r>
              <a:rPr lang="en-US" dirty="0" smtClean="0"/>
              <a:t>Geometry in 3D or 2D</a:t>
            </a:r>
          </a:p>
          <a:p>
            <a:pPr lvl="1"/>
            <a:r>
              <a:rPr lang="en-US" dirty="0" smtClean="0"/>
              <a:t>Data</a:t>
            </a:r>
          </a:p>
          <a:p>
            <a:r>
              <a:rPr lang="en-US" dirty="0" smtClean="0"/>
              <a:t>Generically - 3 Types</a:t>
            </a:r>
          </a:p>
          <a:p>
            <a:pPr lvl="1"/>
            <a:r>
              <a:rPr lang="en-US" b="1" dirty="0" smtClean="0"/>
              <a:t>System Families </a:t>
            </a:r>
            <a:r>
              <a:rPr lang="en-US" dirty="0" smtClean="0"/>
              <a:t>– stored in the project template</a:t>
            </a:r>
          </a:p>
          <a:p>
            <a:pPr lvl="2"/>
            <a:r>
              <a:rPr lang="en-US" dirty="0" smtClean="0"/>
              <a:t>Walls, Roofs, Floors, Ceilings, Rebar…</a:t>
            </a:r>
          </a:p>
          <a:p>
            <a:pPr lvl="1"/>
            <a:r>
              <a:rPr lang="en-US" b="1" dirty="0" smtClean="0"/>
              <a:t>Standard Families </a:t>
            </a:r>
            <a:r>
              <a:rPr lang="en-US" dirty="0" smtClean="0"/>
              <a:t>– freestanding “.</a:t>
            </a:r>
            <a:r>
              <a:rPr lang="en-US" dirty="0" err="1" smtClean="0"/>
              <a:t>rfa</a:t>
            </a:r>
            <a:r>
              <a:rPr lang="en-US" dirty="0" smtClean="0"/>
              <a:t>” files </a:t>
            </a:r>
            <a:r>
              <a:rPr lang="en-US" b="1" dirty="0" smtClean="0">
                <a:solidFill>
                  <a:schemeClr val="accent6">
                    <a:lumMod val="50000"/>
                  </a:schemeClr>
                </a:solidFill>
              </a:rPr>
              <a:t>*</a:t>
            </a:r>
            <a:r>
              <a:rPr lang="en-US" b="1" i="1" dirty="0" smtClean="0">
                <a:solidFill>
                  <a:schemeClr val="accent6">
                    <a:lumMod val="50000"/>
                  </a:schemeClr>
                </a:solidFill>
              </a:rPr>
              <a:t>API in 2010 </a:t>
            </a:r>
            <a:endParaRPr lang="en-US" dirty="0" smtClean="0"/>
          </a:p>
          <a:p>
            <a:pPr lvl="2"/>
            <a:r>
              <a:rPr lang="en-US" dirty="0" smtClean="0"/>
              <a:t>Windows, Doors, Furniture, Beams, Ductwork… </a:t>
            </a:r>
            <a:endParaRPr lang="en-US" b="1" i="1" dirty="0" smtClean="0">
              <a:solidFill>
                <a:schemeClr val="accent6">
                  <a:lumMod val="50000"/>
                </a:schemeClr>
              </a:solidFill>
            </a:endParaRPr>
          </a:p>
          <a:p>
            <a:pPr lvl="1"/>
            <a:r>
              <a:rPr lang="en-US" b="1" dirty="0" smtClean="0"/>
              <a:t>In-Place Families </a:t>
            </a:r>
            <a:r>
              <a:rPr lang="en-US" dirty="0" smtClean="0"/>
              <a:t>– “one of kind objects”</a:t>
            </a:r>
            <a:endParaRPr lang="en-US" dirty="0"/>
          </a:p>
        </p:txBody>
      </p:sp>
      <p:sp>
        <p:nvSpPr>
          <p:cNvPr id="5"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Families – Where to begin </a:t>
            </a:r>
            <a:endParaRPr lang="en-US" dirty="0"/>
          </a:p>
        </p:txBody>
      </p:sp>
      <p:sp>
        <p:nvSpPr>
          <p:cNvPr id="3" name="Content Placeholder 2"/>
          <p:cNvSpPr>
            <a:spLocks noGrp="1"/>
          </p:cNvSpPr>
          <p:nvPr>
            <p:ph idx="1"/>
          </p:nvPr>
        </p:nvSpPr>
        <p:spPr>
          <a:xfrm>
            <a:off x="443369" y="1531179"/>
            <a:ext cx="11859109" cy="5355424"/>
          </a:xfrm>
        </p:spPr>
        <p:txBody>
          <a:bodyPr/>
          <a:lstStyle/>
          <a:p>
            <a:r>
              <a:rPr lang="en-GB" dirty="0" smtClean="0"/>
              <a:t>Which is better? </a:t>
            </a:r>
          </a:p>
          <a:p>
            <a:pPr marL="1179513" lvl="2" indent="-457200">
              <a:spcBef>
                <a:spcPts val="600"/>
              </a:spcBef>
            </a:pPr>
            <a:r>
              <a:rPr lang="en-US" sz="2800" smtClean="0"/>
              <a:t>Start from a family template</a:t>
            </a:r>
            <a:endParaRPr lang="en-US" sz="2800" dirty="0" smtClean="0"/>
          </a:p>
          <a:p>
            <a:pPr marL="1179513" lvl="2" indent="-457200"/>
            <a:r>
              <a:rPr lang="en-US" sz="2800" smtClean="0"/>
              <a:t>Modify </a:t>
            </a:r>
            <a:r>
              <a:rPr lang="en-US" sz="2800" dirty="0" smtClean="0"/>
              <a:t>an existing family</a:t>
            </a:r>
          </a:p>
          <a:p>
            <a:r>
              <a:rPr lang="en-GB" dirty="0" smtClean="0"/>
              <a:t>Which Family template to start with?  </a:t>
            </a:r>
          </a:p>
          <a:p>
            <a:pPr marL="1179513" lvl="2" indent="-457200">
              <a:spcBef>
                <a:spcPts val="600"/>
              </a:spcBef>
            </a:pPr>
            <a:r>
              <a:rPr lang="en-US" sz="2800" dirty="0" smtClean="0"/>
              <a:t>2D or 3D, model or detail component</a:t>
            </a:r>
          </a:p>
          <a:p>
            <a:pPr marL="1179513" lvl="2" indent="-457200"/>
            <a:r>
              <a:rPr lang="en-US" sz="2800" smtClean="0"/>
              <a:t>Hosted or non hosted: Wall</a:t>
            </a:r>
            <a:r>
              <a:rPr lang="en-US" sz="2800" dirty="0" smtClean="0"/>
              <a:t>, </a:t>
            </a:r>
            <a:r>
              <a:rPr lang="en-US" sz="2800" smtClean="0"/>
              <a:t>Ceiling,…</a:t>
            </a:r>
            <a:endParaRPr lang="en-US" sz="2800" dirty="0" smtClean="0"/>
          </a:p>
          <a:p>
            <a:pPr marL="1179513" lvl="2" indent="-457200"/>
            <a:r>
              <a:rPr lang="en-US" sz="2800" dirty="0" smtClean="0"/>
              <a:t>Category</a:t>
            </a:r>
          </a:p>
          <a:p>
            <a:pPr marL="1179513" lvl="2" indent="-457200"/>
            <a:r>
              <a:rPr lang="en-US" sz="2800" smtClean="0"/>
              <a:t>Placement type: free </a:t>
            </a:r>
            <a:r>
              <a:rPr lang="en-US" sz="2800" dirty="0" smtClean="0"/>
              <a:t>or </a:t>
            </a:r>
            <a:r>
              <a:rPr lang="en-US" sz="2800" smtClean="0"/>
              <a:t>2 point</a:t>
            </a:r>
            <a:endParaRPr lang="en-US" sz="2800" dirty="0" smtClean="0"/>
          </a:p>
          <a:p>
            <a:pPr marL="1179513" lvl="2" indent="-457200"/>
            <a:r>
              <a:rPr lang="en-US" sz="2800" smtClean="0"/>
              <a:t>Specialty: Lighting</a:t>
            </a:r>
            <a:r>
              <a:rPr lang="en-US" sz="2800" dirty="0" smtClean="0"/>
              <a:t>, RPC</a:t>
            </a:r>
            <a:r>
              <a:rPr lang="en-US" sz="2800" smtClean="0"/>
              <a:t>, …</a:t>
            </a:r>
            <a:endParaRPr lang="en-US" sz="2800" dirty="0" smtClean="0"/>
          </a:p>
          <a:p>
            <a:pPr marL="1179513" lvl="2" indent="-457200">
              <a:spcBef>
                <a:spcPts val="600"/>
              </a:spcBef>
              <a:buNone/>
            </a:pPr>
            <a:endParaRPr lang="en-US" dirty="0" smtClean="0"/>
          </a:p>
        </p:txBody>
      </p:sp>
      <p:pic>
        <p:nvPicPr>
          <p:cNvPr id="5" name="Picture 4" descr="famtempl2.png"/>
          <p:cNvPicPr>
            <a:picLocks noChangeAspect="1"/>
          </p:cNvPicPr>
          <p:nvPr/>
        </p:nvPicPr>
        <p:blipFill>
          <a:blip r:embed="rId3"/>
          <a:srcRect/>
          <a:stretch>
            <a:fillRect/>
          </a:stretch>
        </p:blipFill>
        <p:spPr bwMode="auto">
          <a:xfrm>
            <a:off x="7962126" y="1876396"/>
            <a:ext cx="4004029" cy="3294095"/>
          </a:xfrm>
          <a:prstGeom prst="rect">
            <a:avLst/>
          </a:prstGeom>
          <a:noFill/>
          <a:ln w="9525">
            <a:noFill/>
            <a:miter lim="800000"/>
            <a:headEnd/>
            <a:tailEnd/>
          </a:ln>
        </p:spPr>
      </p:pic>
      <p:pic>
        <p:nvPicPr>
          <p:cNvPr id="6" name="Picture 5" descr="famtempl1.png"/>
          <p:cNvPicPr>
            <a:picLocks noChangeAspect="1"/>
          </p:cNvPicPr>
          <p:nvPr/>
        </p:nvPicPr>
        <p:blipFill>
          <a:blip r:embed="rId4"/>
          <a:srcRect/>
          <a:stretch>
            <a:fillRect/>
          </a:stretch>
        </p:blipFill>
        <p:spPr bwMode="auto">
          <a:xfrm>
            <a:off x="8571174" y="5363018"/>
            <a:ext cx="2823174" cy="3787390"/>
          </a:xfrm>
          <a:prstGeom prst="rect">
            <a:avLst/>
          </a:prstGeom>
          <a:noFill/>
          <a:ln w="9525">
            <a:noFill/>
            <a:miter lim="800000"/>
            <a:headEnd/>
            <a:tailEnd/>
          </a:ln>
        </p:spPr>
      </p:pic>
      <p:pic>
        <p:nvPicPr>
          <p:cNvPr id="7" name="Picture 6" descr="family template dialog.PNG"/>
          <p:cNvPicPr>
            <a:picLocks noChangeAspect="1"/>
          </p:cNvPicPr>
          <p:nvPr/>
        </p:nvPicPr>
        <p:blipFill>
          <a:blip r:embed="rId5"/>
          <a:stretch>
            <a:fillRect/>
          </a:stretch>
        </p:blipFill>
        <p:spPr>
          <a:xfrm>
            <a:off x="1827942" y="6119829"/>
            <a:ext cx="4892742" cy="3015731"/>
          </a:xfrm>
          <a:prstGeom prst="rect">
            <a:avLst/>
          </a:prstGeom>
        </p:spPr>
      </p:pic>
      <p:sp>
        <p:nvSpPr>
          <p:cNvPr id="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smtClean="0"/>
              <a:t>Revit</a:t>
            </a:r>
            <a:r>
              <a:rPr lang="en-US" smtClean="0"/>
              <a:t> Family Flavours</a:t>
            </a:r>
            <a:endParaRPr lang="en-US" dirty="0"/>
          </a:p>
        </p:txBody>
      </p:sp>
      <p:sp>
        <p:nvSpPr>
          <p:cNvPr id="3" name="Content Placeholder 2"/>
          <p:cNvSpPr>
            <a:spLocks noGrp="1"/>
          </p:cNvSpPr>
          <p:nvPr>
            <p:ph idx="1"/>
          </p:nvPr>
        </p:nvSpPr>
        <p:spPr/>
        <p:txBody>
          <a:bodyPr/>
          <a:lstStyle/>
          <a:p>
            <a:r>
              <a:rPr lang="en-GB" dirty="0" err="1" smtClean="0"/>
              <a:t>Revit</a:t>
            </a:r>
            <a:r>
              <a:rPr lang="en-GB" dirty="0" smtClean="0"/>
              <a:t> Architecture </a:t>
            </a:r>
          </a:p>
          <a:p>
            <a:pPr marL="720000" lvl="1" indent="-392113">
              <a:spcBef>
                <a:spcPts val="600"/>
              </a:spcBef>
            </a:pPr>
            <a:r>
              <a:rPr lang="en-US" dirty="0" smtClean="0"/>
              <a:t>Basic building components with simplistic interactions in the model</a:t>
            </a:r>
          </a:p>
          <a:p>
            <a:pPr marL="720000" lvl="1" indent="-392113">
              <a:spcBef>
                <a:spcPts val="300"/>
              </a:spcBef>
            </a:pPr>
            <a:r>
              <a:rPr lang="en-US" dirty="0" smtClean="0"/>
              <a:t>Free placement objects - casework, furniture, etc. </a:t>
            </a:r>
          </a:p>
          <a:p>
            <a:pPr marL="720000" lvl="1" indent="-392113">
              <a:spcBef>
                <a:spcPts val="300"/>
              </a:spcBef>
            </a:pPr>
            <a:r>
              <a:rPr lang="en-US" dirty="0" smtClean="0"/>
              <a:t>“2 point” placement objects - detail components, hosted objects</a:t>
            </a:r>
          </a:p>
          <a:p>
            <a:pPr marL="720000" lvl="1" indent="-392113">
              <a:spcBef>
                <a:spcPts val="300"/>
              </a:spcBef>
            </a:pPr>
            <a:r>
              <a:rPr lang="en-US" dirty="0" smtClean="0"/>
              <a:t>Hosted objects – windows, doors, columns (“level to level”), ceiling or “wall based” lighting fixtures  </a:t>
            </a:r>
          </a:p>
          <a:p>
            <a:r>
              <a:rPr lang="en-GB" dirty="0" err="1" smtClean="0"/>
              <a:t>Revit</a:t>
            </a:r>
            <a:r>
              <a:rPr lang="en-GB" dirty="0" smtClean="0"/>
              <a:t> Structure </a:t>
            </a:r>
          </a:p>
          <a:p>
            <a:pPr marL="720000" lvl="1" indent="-457200">
              <a:spcBef>
                <a:spcPts val="600"/>
              </a:spcBef>
            </a:pPr>
            <a:r>
              <a:rPr lang="en-US" dirty="0" smtClean="0"/>
              <a:t>Additional components with complex interactions with other objects</a:t>
            </a:r>
          </a:p>
          <a:p>
            <a:pPr marL="720000" lvl="1" indent="-457200">
              <a:spcBef>
                <a:spcPts val="300"/>
              </a:spcBef>
            </a:pPr>
            <a:r>
              <a:rPr lang="en-US" dirty="0" smtClean="0"/>
              <a:t>Framing - beams (“beams to beam”, “beam to column”), columns</a:t>
            </a:r>
          </a:p>
          <a:p>
            <a:pPr marL="720000" lvl="1" indent="-457200">
              <a:spcBef>
                <a:spcPts val="300"/>
              </a:spcBef>
            </a:pPr>
            <a:r>
              <a:rPr lang="en-US" dirty="0" smtClean="0"/>
              <a:t>Trusses - layout for girder trusses; Boundary Conditions</a:t>
            </a:r>
          </a:p>
          <a:p>
            <a:pPr marL="720000" lvl="1" indent="-457200">
              <a:spcBef>
                <a:spcPts val="300"/>
              </a:spcBef>
            </a:pPr>
            <a:r>
              <a:rPr lang="en-US" dirty="0" smtClean="0"/>
              <a:t>Span Direction Symbols; Reinforcement Symbols - area reinforcement expands to find edges, path reinforcement</a:t>
            </a:r>
          </a:p>
          <a:p>
            <a:r>
              <a:rPr lang="en-GB" dirty="0" err="1" smtClean="0"/>
              <a:t>Revit</a:t>
            </a:r>
            <a:r>
              <a:rPr lang="en-GB" dirty="0" smtClean="0"/>
              <a:t> MEP </a:t>
            </a:r>
          </a:p>
          <a:p>
            <a:pPr marL="720000" lvl="1" indent="-457200">
              <a:spcBef>
                <a:spcPts val="600"/>
              </a:spcBef>
            </a:pPr>
            <a:r>
              <a:rPr lang="en-US" dirty="0" smtClean="0"/>
              <a:t>Connectors allowing objects to resize based on what they are connected to</a:t>
            </a:r>
          </a:p>
          <a:p>
            <a:pPr marL="1179513" lvl="2" indent="-457200">
              <a:spcBef>
                <a:spcPts val="600"/>
              </a:spcBef>
              <a:buNone/>
            </a:pPr>
            <a:endParaRPr lang="en-US" dirty="0" smtClean="0"/>
          </a:p>
        </p:txBody>
      </p:sp>
      <p:sp>
        <p:nvSpPr>
          <p:cNvPr id="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smtClean="0"/>
              <a:t>Revit</a:t>
            </a:r>
            <a:r>
              <a:rPr lang="en-US" smtClean="0"/>
              <a:t> Family Editor</a:t>
            </a:r>
            <a:endParaRPr lang="en-US" dirty="0"/>
          </a:p>
        </p:txBody>
      </p:sp>
      <p:sp>
        <p:nvSpPr>
          <p:cNvPr id="3" name="Content Placeholder 2"/>
          <p:cNvSpPr>
            <a:spLocks noGrp="1"/>
          </p:cNvSpPr>
          <p:nvPr>
            <p:ph idx="1"/>
          </p:nvPr>
        </p:nvSpPr>
        <p:spPr/>
        <p:txBody>
          <a:bodyPr/>
          <a:lstStyle/>
          <a:p>
            <a:r>
              <a:rPr lang="en-GB" dirty="0" err="1" smtClean="0"/>
              <a:t>Revit</a:t>
            </a:r>
            <a:r>
              <a:rPr lang="en-GB" dirty="0" smtClean="0"/>
              <a:t> offers 6 basic family editors</a:t>
            </a:r>
          </a:p>
          <a:p>
            <a:pPr marL="714375" lvl="1" indent="-357188"/>
            <a:r>
              <a:rPr lang="en-GB" dirty="0" smtClean="0"/>
              <a:t>3D model, annotation, detail, rebar, truss and new conceptual mass. </a:t>
            </a:r>
          </a:p>
          <a:p>
            <a:r>
              <a:rPr lang="en-GB" dirty="0" smtClean="0"/>
              <a:t>Each family editor provides a specific set and is tied to the chosen family template</a:t>
            </a:r>
          </a:p>
          <a:p>
            <a:pPr marL="714375" lvl="1" indent="-354013">
              <a:spcBef>
                <a:spcPts val="600"/>
              </a:spcBef>
            </a:pPr>
            <a:r>
              <a:rPr lang="en-GB" dirty="0" smtClean="0"/>
              <a:t>Geometry – extrusions, blends, sweeps, revolves</a:t>
            </a:r>
          </a:p>
          <a:p>
            <a:pPr marL="714375" lvl="1" indent="-354013">
              <a:spcBef>
                <a:spcPts val="600"/>
              </a:spcBef>
            </a:pPr>
            <a:r>
              <a:rPr lang="en-GB" dirty="0" smtClean="0"/>
              <a:t>Lines – model, symbolic, detail</a:t>
            </a:r>
          </a:p>
          <a:p>
            <a:pPr marL="714375" lvl="1" indent="-354013">
              <a:spcBef>
                <a:spcPts val="600"/>
              </a:spcBef>
            </a:pPr>
            <a:r>
              <a:rPr lang="en-GB" dirty="0" smtClean="0"/>
              <a:t>Basic tools – copy, mirror, paint, join/</a:t>
            </a:r>
            <a:r>
              <a:rPr lang="en-GB" dirty="0" err="1" smtClean="0"/>
              <a:t>unjoin</a:t>
            </a:r>
            <a:r>
              <a:rPr lang="en-GB" dirty="0" smtClean="0"/>
              <a:t>, cut geometry/don’t cut</a:t>
            </a:r>
          </a:p>
          <a:p>
            <a:pPr marL="714375" lvl="1" indent="-354013">
              <a:spcBef>
                <a:spcPts val="600"/>
              </a:spcBef>
            </a:pPr>
            <a:r>
              <a:rPr lang="en-GB" dirty="0" smtClean="0"/>
              <a:t>References – reference planes, reference lines</a:t>
            </a:r>
          </a:p>
          <a:p>
            <a:pPr marL="714375" lvl="1" indent="-354013">
              <a:spcBef>
                <a:spcPts val="600"/>
              </a:spcBef>
            </a:pPr>
            <a:r>
              <a:rPr lang="en-GB" dirty="0" smtClean="0"/>
              <a:t>Annotation tools – labels</a:t>
            </a:r>
          </a:p>
          <a:p>
            <a:pPr marL="714375" lvl="1" indent="-354013">
              <a:spcBef>
                <a:spcPts val="600"/>
              </a:spcBef>
            </a:pPr>
            <a:r>
              <a:rPr lang="en-GB" dirty="0" smtClean="0"/>
              <a:t>Advanced tools – formulas, nesting, arrays, type </a:t>
            </a:r>
            <a:r>
              <a:rPr lang="en-GB" dirty="0" err="1" smtClean="0"/>
              <a:t>catalogs</a:t>
            </a:r>
            <a:endParaRPr lang="en-GB" dirty="0" smtClean="0"/>
          </a:p>
          <a:p>
            <a:pPr marL="714375" lvl="1" indent="-354013">
              <a:spcBef>
                <a:spcPts val="600"/>
              </a:spcBef>
            </a:pPr>
            <a:r>
              <a:rPr lang="en-GB" dirty="0" smtClean="0"/>
              <a:t>MEP tools – add connectors</a:t>
            </a:r>
          </a:p>
        </p:txBody>
      </p:sp>
      <p:sp>
        <p:nvSpPr>
          <p:cNvPr id="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Testing1.png"/>
          <p:cNvPicPr>
            <a:picLocks noChangeAspect="1"/>
          </p:cNvPicPr>
          <p:nvPr/>
        </p:nvPicPr>
        <p:blipFill>
          <a:blip r:embed="rId3"/>
          <a:srcRect/>
          <a:stretch>
            <a:fillRect/>
          </a:stretch>
        </p:blipFill>
        <p:spPr bwMode="auto">
          <a:xfrm>
            <a:off x="7005612" y="2943198"/>
            <a:ext cx="5537071" cy="4089456"/>
          </a:xfrm>
          <a:prstGeom prst="rect">
            <a:avLst/>
          </a:prstGeom>
          <a:noFill/>
          <a:ln w="9525">
            <a:noFill/>
            <a:miter lim="800000"/>
            <a:headEnd/>
            <a:tailEnd/>
          </a:ln>
        </p:spPr>
      </p:pic>
      <p:sp>
        <p:nvSpPr>
          <p:cNvPr id="12291" name="Rectangle 3"/>
          <p:cNvSpPr>
            <a:spLocks noGrp="1" noChangeArrowheads="1"/>
          </p:cNvSpPr>
          <p:nvPr>
            <p:ph idx="1"/>
          </p:nvPr>
        </p:nvSpPr>
        <p:spPr>
          <a:xfrm>
            <a:off x="453759" y="1343285"/>
            <a:ext cx="12088924" cy="7667651"/>
          </a:xfrm>
        </p:spPr>
        <p:txBody>
          <a:bodyPr/>
          <a:lstStyle/>
          <a:p>
            <a:pPr marL="342858" lvl="2" indent="-342858">
              <a:spcBef>
                <a:spcPts val="600"/>
              </a:spcBef>
              <a:buNone/>
            </a:pPr>
            <a:r>
              <a:rPr lang="en-US" altLang="ja-JP" sz="3600" dirty="0" smtClean="0">
                <a:ea typeface="ＭＳ Ｐゴシック" pitchFamily="34" charset="-128"/>
              </a:rPr>
              <a:t>The “Process” for building families</a:t>
            </a:r>
          </a:p>
          <a:p>
            <a:pPr marL="342858" lvl="2" indent="-342858">
              <a:spcBef>
                <a:spcPts val="600"/>
              </a:spcBef>
              <a:buNone/>
            </a:pPr>
            <a:r>
              <a:rPr lang="en-US" altLang="ja-JP" sz="3600" dirty="0" smtClean="0">
                <a:ea typeface="ＭＳ Ｐゴシック" pitchFamily="34" charset="-128"/>
              </a:rPr>
              <a:t>Most important aspect of family creation: one needs to learn</a:t>
            </a:r>
            <a:br>
              <a:rPr lang="en-US" altLang="ja-JP" sz="3600" dirty="0" smtClean="0">
                <a:ea typeface="ＭＳ Ｐゴシック" pitchFamily="34" charset="-128"/>
              </a:rPr>
            </a:br>
            <a:endParaRPr lang="en-US" altLang="ja-JP" sz="3600" dirty="0" smtClean="0">
              <a:ea typeface="ＭＳ Ｐゴシック" pitchFamily="34" charset="-128"/>
            </a:endParaRPr>
          </a:p>
          <a:p>
            <a:r>
              <a:rPr lang="en-GB" dirty="0" smtClean="0"/>
              <a:t>Process order: </a:t>
            </a:r>
          </a:p>
          <a:p>
            <a:pPr marL="1179513" lvl="2" indent="-457200">
              <a:spcBef>
                <a:spcPts val="600"/>
              </a:spcBef>
              <a:buFont typeface="+mj-lt"/>
              <a:buAutoNum type="arabicPeriod"/>
            </a:pPr>
            <a:r>
              <a:rPr lang="en-US" altLang="ja-JP" sz="2800" dirty="0" smtClean="0">
                <a:ea typeface="ＭＳ Ｐゴシック" pitchFamily="34" charset="-128"/>
              </a:rPr>
              <a:t>Plan (Insertion Point, Parametric Origin)</a:t>
            </a:r>
          </a:p>
          <a:p>
            <a:pPr marL="1179513" lvl="2" indent="-457200">
              <a:spcBef>
                <a:spcPts val="600"/>
              </a:spcBef>
              <a:buFont typeface="+mj-lt"/>
              <a:buAutoNum type="arabicPeriod"/>
            </a:pPr>
            <a:r>
              <a:rPr lang="en-US" altLang="ja-JP" sz="2800" dirty="0" smtClean="0">
                <a:ea typeface="ＭＳ Ｐゴシック" pitchFamily="34" charset="-128"/>
              </a:rPr>
              <a:t>Layout Reference Planes (The Bones)</a:t>
            </a:r>
          </a:p>
          <a:p>
            <a:pPr marL="1179513" lvl="2" indent="-457200">
              <a:spcBef>
                <a:spcPts val="600"/>
              </a:spcBef>
              <a:buFont typeface="+mj-lt"/>
              <a:buAutoNum type="arabicPeriod"/>
            </a:pPr>
            <a:r>
              <a:rPr lang="en-US" altLang="ja-JP" sz="2800" dirty="0" smtClean="0">
                <a:ea typeface="ＭＳ Ｐゴシック" pitchFamily="34" charset="-128"/>
              </a:rPr>
              <a:t>Add Parameters</a:t>
            </a:r>
          </a:p>
          <a:p>
            <a:pPr marL="1179513" lvl="2" indent="-457200">
              <a:spcBef>
                <a:spcPts val="600"/>
              </a:spcBef>
              <a:buFont typeface="+mj-lt"/>
              <a:buAutoNum type="arabicPeriod"/>
            </a:pPr>
            <a:r>
              <a:rPr lang="en-US" altLang="ja-JP" sz="2800" dirty="0" smtClean="0">
                <a:ea typeface="ＭＳ Ｐゴシック" pitchFamily="34" charset="-128"/>
              </a:rPr>
              <a:t>Add multiple host thickness types</a:t>
            </a:r>
          </a:p>
          <a:p>
            <a:pPr marL="1179513" lvl="2" indent="-457200">
              <a:spcBef>
                <a:spcPts val="600"/>
              </a:spcBef>
              <a:buFont typeface="+mj-lt"/>
              <a:buAutoNum type="arabicPeriod"/>
            </a:pPr>
            <a:r>
              <a:rPr lang="en-US" altLang="ja-JP" sz="2800" dirty="0" smtClean="0">
                <a:ea typeface="ＭＳ Ｐゴシック" pitchFamily="34" charset="-128"/>
              </a:rPr>
              <a:t>Add 2 or more types	</a:t>
            </a:r>
          </a:p>
          <a:p>
            <a:pPr marL="1179513" lvl="2" indent="-457200">
              <a:spcBef>
                <a:spcPts val="600"/>
              </a:spcBef>
              <a:buFont typeface="+mj-lt"/>
              <a:buAutoNum type="arabicPeriod"/>
            </a:pPr>
            <a:r>
              <a:rPr lang="en-US" altLang="ja-JP" sz="2800" dirty="0" smtClean="0">
                <a:ea typeface="ＭＳ Ｐゴシック" pitchFamily="34" charset="-128"/>
              </a:rPr>
              <a:t>Flex Types and Host (Testing Procedure)</a:t>
            </a:r>
          </a:p>
          <a:p>
            <a:pPr marL="1179513" lvl="2" indent="-457200">
              <a:spcBef>
                <a:spcPts val="600"/>
              </a:spcBef>
              <a:buFont typeface="+mj-lt"/>
              <a:buAutoNum type="arabicPeriod"/>
            </a:pPr>
            <a:r>
              <a:rPr lang="en-US" altLang="ja-JP" sz="2800" dirty="0" smtClean="0">
                <a:ea typeface="ＭＳ Ｐゴシック" pitchFamily="34" charset="-128"/>
              </a:rPr>
              <a:t>Add a Single Level of Geometry	</a:t>
            </a:r>
          </a:p>
          <a:p>
            <a:pPr marL="1179513" lvl="2" indent="-457200">
              <a:spcBef>
                <a:spcPts val="600"/>
              </a:spcBef>
              <a:buFont typeface="+mj-lt"/>
              <a:buAutoNum type="arabicPeriod"/>
            </a:pPr>
            <a:r>
              <a:rPr lang="en-US" altLang="ja-JP" sz="2800" dirty="0" smtClean="0">
                <a:ea typeface="ＭＳ Ｐゴシック" pitchFamily="34" charset="-128"/>
              </a:rPr>
              <a:t>Repeat Steps 6 and 7 until you are satisfied with the results</a:t>
            </a:r>
          </a:p>
          <a:p>
            <a:pPr marL="1179513" lvl="2" indent="-457200">
              <a:spcBef>
                <a:spcPts val="600"/>
              </a:spcBef>
              <a:buFont typeface="+mj-lt"/>
              <a:buAutoNum type="arabicPeriod"/>
            </a:pPr>
            <a:r>
              <a:rPr lang="en-US" altLang="ja-JP" sz="2800" dirty="0" smtClean="0">
                <a:ea typeface="ＭＳ Ｐゴシック" pitchFamily="34" charset="-128"/>
              </a:rPr>
              <a:t>Test in Project Environment (create testing project)</a:t>
            </a:r>
            <a:br>
              <a:rPr lang="en-US" altLang="ja-JP" sz="2800" dirty="0" smtClean="0">
                <a:ea typeface="ＭＳ Ｐゴシック" pitchFamily="34" charset="-128"/>
              </a:rPr>
            </a:br>
            <a:endParaRPr lang="en-US" altLang="ja-JP" sz="2800" dirty="0" smtClean="0">
              <a:ea typeface="ＭＳ Ｐゴシック" pitchFamily="34" charset="-128"/>
            </a:endParaRPr>
          </a:p>
          <a:p>
            <a:pPr marL="379512" indent="-457200" algn="r"/>
            <a:r>
              <a:rPr lang="en-US" altLang="ja-JP" sz="2400" i="1" dirty="0" smtClean="0">
                <a:ea typeface="ＭＳ Ｐゴシック" pitchFamily="34" charset="-128"/>
              </a:rPr>
              <a:t>Steven Campbell, </a:t>
            </a:r>
            <a:r>
              <a:rPr lang="en-US" altLang="ja-JP" sz="2400" i="1" dirty="0" err="1" smtClean="0">
                <a:ea typeface="ＭＳ Ｐゴシック" pitchFamily="34" charset="-128"/>
              </a:rPr>
              <a:t>Revit</a:t>
            </a:r>
            <a:r>
              <a:rPr lang="en-US" altLang="ja-JP" sz="2400" i="1" dirty="0" smtClean="0">
                <a:ea typeface="ＭＳ Ｐゴシック" pitchFamily="34" charset="-128"/>
              </a:rPr>
              <a:t> content management project manager </a:t>
            </a:r>
          </a:p>
          <a:p>
            <a:pPr marL="722313" lvl="1" indent="-361950">
              <a:spcBef>
                <a:spcPts val="600"/>
              </a:spcBef>
              <a:buNone/>
            </a:pPr>
            <a:endParaRPr lang="en-GB" altLang="ja-JP" dirty="0" smtClean="0">
              <a:ea typeface="ＭＳ Ｐゴシック" pitchFamily="34" charset="-128"/>
            </a:endParaRPr>
          </a:p>
        </p:txBody>
      </p:sp>
      <p:sp>
        <p:nvSpPr>
          <p:cNvPr id="12290" name="Rectangle 2"/>
          <p:cNvSpPr>
            <a:spLocks noGrp="1" noChangeArrowheads="1"/>
          </p:cNvSpPr>
          <p:nvPr>
            <p:ph type="title"/>
          </p:nvPr>
        </p:nvSpPr>
        <p:spPr/>
        <p:txBody>
          <a:bodyPr/>
          <a:lstStyle/>
          <a:p>
            <a:pPr eaLnBrk="1" hangingPunct="1"/>
            <a:r>
              <a:rPr lang="en-GB" dirty="0" err="1" smtClean="0"/>
              <a:t>Revit</a:t>
            </a:r>
            <a:r>
              <a:rPr lang="en-GB" dirty="0" smtClean="0"/>
              <a:t> </a:t>
            </a:r>
            <a:r>
              <a:rPr lang="en-GB" smtClean="0"/>
              <a:t>Families Best </a:t>
            </a:r>
            <a:r>
              <a:rPr lang="en-GB" dirty="0" smtClean="0"/>
              <a:t>Practice </a:t>
            </a:r>
          </a:p>
        </p:txBody>
      </p:sp>
      <p:sp>
        <p:nvSpPr>
          <p:cNvPr id="122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ate.png"/>
          <p:cNvPicPr>
            <a:picLocks noChangeAspect="1"/>
          </p:cNvPicPr>
          <p:nvPr/>
        </p:nvPicPr>
        <p:blipFill>
          <a:blip r:embed="rId4"/>
          <a:srcRect/>
          <a:stretch>
            <a:fillRect/>
          </a:stretch>
        </p:blipFill>
        <p:spPr bwMode="auto">
          <a:xfrm>
            <a:off x="10956218" y="533340"/>
            <a:ext cx="1935163" cy="1925637"/>
          </a:xfrm>
          <a:prstGeom prst="rect">
            <a:avLst/>
          </a:prstGeom>
          <a:noFill/>
          <a:ln w="9525">
            <a:noFill/>
            <a:miter lim="800000"/>
            <a:headEnd/>
            <a:tailEnd/>
          </a:ln>
        </p:spPr>
      </p:pic>
      <p:sp>
        <p:nvSpPr>
          <p:cNvPr id="2" name="Title 1"/>
          <p:cNvSpPr>
            <a:spLocks noGrp="1"/>
          </p:cNvSpPr>
          <p:nvPr>
            <p:ph type="title"/>
          </p:nvPr>
        </p:nvSpPr>
        <p:spPr/>
        <p:txBody>
          <a:bodyPr/>
          <a:lstStyle/>
          <a:p>
            <a:r>
              <a:rPr lang="en-US" err="1" smtClean="0"/>
              <a:t>Revit</a:t>
            </a:r>
            <a:r>
              <a:rPr lang="en-US" smtClean="0"/>
              <a:t> Families </a:t>
            </a:r>
            <a:r>
              <a:rPr lang="en-US" dirty="0" smtClean="0"/>
              <a:t>– What is possible</a:t>
            </a:r>
            <a:endParaRPr lang="en-US" dirty="0"/>
          </a:p>
        </p:txBody>
      </p:sp>
      <p:sp>
        <p:nvSpPr>
          <p:cNvPr id="3" name="Content Placeholder 2"/>
          <p:cNvSpPr>
            <a:spLocks noGrp="1"/>
          </p:cNvSpPr>
          <p:nvPr>
            <p:ph idx="1"/>
          </p:nvPr>
        </p:nvSpPr>
        <p:spPr/>
        <p:txBody>
          <a:bodyPr/>
          <a:lstStyle/>
          <a:p>
            <a:pPr marL="722313" lvl="1" indent="-361950">
              <a:spcBef>
                <a:spcPts val="600"/>
              </a:spcBef>
            </a:pPr>
            <a:r>
              <a:rPr lang="en-GB" dirty="0" smtClean="0"/>
              <a:t>Formulas – can be used to control </a:t>
            </a:r>
            <a:r>
              <a:rPr lang="en-GB" dirty="0" err="1" smtClean="0"/>
              <a:t>behavior</a:t>
            </a:r>
            <a:r>
              <a:rPr lang="en-GB" dirty="0" smtClean="0"/>
              <a:t>, visibility</a:t>
            </a:r>
            <a:r>
              <a:rPr lang="en-GB" smtClean="0"/>
              <a:t>, arrays</a:t>
            </a:r>
            <a:endParaRPr lang="en-GB" dirty="0" smtClean="0"/>
          </a:p>
          <a:p>
            <a:pPr marL="722313" lvl="1" indent="-361950">
              <a:spcBef>
                <a:spcPts val="600"/>
              </a:spcBef>
            </a:pPr>
            <a:r>
              <a:rPr lang="en-GB" dirty="0" smtClean="0"/>
              <a:t>Arrays and nesting – repeatable, </a:t>
            </a:r>
            <a:r>
              <a:rPr lang="en-GB" smtClean="0"/>
              <a:t>resizable elements </a:t>
            </a:r>
            <a:r>
              <a:rPr lang="en-GB" dirty="0" smtClean="0"/>
              <a:t>across an array </a:t>
            </a:r>
          </a:p>
          <a:p>
            <a:pPr marL="722313" lvl="1" indent="-361950">
              <a:spcBef>
                <a:spcPts val="600"/>
              </a:spcBef>
            </a:pPr>
            <a:endParaRPr lang="en-GB" dirty="0" smtClean="0"/>
          </a:p>
          <a:p>
            <a:pPr marL="722313" lvl="1" indent="-361950">
              <a:spcBef>
                <a:spcPts val="600"/>
              </a:spcBef>
            </a:pPr>
            <a:endParaRPr lang="en-GB" dirty="0" smtClean="0"/>
          </a:p>
          <a:p>
            <a:pPr marL="722313" lvl="1" indent="-361950">
              <a:spcBef>
                <a:spcPts val="600"/>
              </a:spcBef>
            </a:pPr>
            <a:endParaRPr lang="en-GB" dirty="0" smtClean="0"/>
          </a:p>
          <a:p>
            <a:pPr marL="722313" lvl="1" indent="-361950">
              <a:spcBef>
                <a:spcPts val="600"/>
              </a:spcBef>
              <a:buNone/>
            </a:pPr>
            <a:endParaRPr lang="en-GB" dirty="0" smtClean="0"/>
          </a:p>
          <a:p>
            <a:pPr marL="722313" lvl="1" indent="-361950">
              <a:spcBef>
                <a:spcPts val="600"/>
              </a:spcBef>
            </a:pPr>
            <a:endParaRPr lang="en-GB" dirty="0" smtClean="0"/>
          </a:p>
          <a:p>
            <a:pPr marL="722313" lvl="1" indent="-361950">
              <a:spcBef>
                <a:spcPts val="600"/>
              </a:spcBef>
            </a:pPr>
            <a:r>
              <a:rPr lang="en-GB" dirty="0" smtClean="0"/>
              <a:t>Advanced nesting </a:t>
            </a:r>
            <a:r>
              <a:rPr lang="en-GB" smtClean="0"/>
              <a:t>– subcomponents can be swapped</a:t>
            </a:r>
            <a:endParaRPr lang="en-GB" dirty="0" smtClean="0"/>
          </a:p>
          <a:p>
            <a:pPr marL="722313" lvl="1" indent="-361950">
              <a:spcBef>
                <a:spcPts val="600"/>
              </a:spcBef>
              <a:buNone/>
            </a:pPr>
            <a:endParaRPr lang="en-GB" dirty="0" smtClean="0"/>
          </a:p>
          <a:p>
            <a:pPr marL="722313" lvl="1" indent="-361950">
              <a:spcBef>
                <a:spcPts val="600"/>
              </a:spcBef>
            </a:pPr>
            <a:r>
              <a:rPr lang="en-GB" dirty="0" smtClean="0"/>
              <a:t>Reference lines – angular movement </a:t>
            </a:r>
          </a:p>
        </p:txBody>
      </p:sp>
      <p:pic>
        <p:nvPicPr>
          <p:cNvPr id="5" name="Picture 2" descr="C:\My Documents\My Pictures\casement.jpg"/>
          <p:cNvPicPr>
            <a:picLocks noChangeAspect="1" noChangeArrowheads="1"/>
          </p:cNvPicPr>
          <p:nvPr/>
        </p:nvPicPr>
        <p:blipFill>
          <a:blip r:embed="rId5"/>
          <a:srcRect/>
          <a:stretch>
            <a:fillRect/>
          </a:stretch>
        </p:blipFill>
        <p:spPr bwMode="auto">
          <a:xfrm>
            <a:off x="6720684" y="2557465"/>
            <a:ext cx="4191000" cy="2576513"/>
          </a:xfrm>
          <a:prstGeom prst="rect">
            <a:avLst/>
          </a:prstGeom>
          <a:noFill/>
          <a:ln w="9525">
            <a:noFill/>
            <a:miter lim="800000"/>
            <a:headEnd/>
            <a:tailEnd/>
          </a:ln>
        </p:spPr>
      </p:pic>
      <p:pic>
        <p:nvPicPr>
          <p:cNvPr id="6" name="Picture 5" descr="nest-array.png"/>
          <p:cNvPicPr>
            <a:picLocks noChangeAspect="1"/>
          </p:cNvPicPr>
          <p:nvPr/>
        </p:nvPicPr>
        <p:blipFill>
          <a:blip r:embed="rId6"/>
          <a:srcRect/>
          <a:stretch>
            <a:fillRect/>
          </a:stretch>
        </p:blipFill>
        <p:spPr bwMode="auto">
          <a:xfrm>
            <a:off x="1542513" y="2822573"/>
            <a:ext cx="3962400" cy="1982788"/>
          </a:xfrm>
          <a:prstGeom prst="rect">
            <a:avLst/>
          </a:prstGeom>
          <a:noFill/>
          <a:ln w="9525">
            <a:noFill/>
            <a:miter lim="800000"/>
            <a:headEnd/>
            <a:tailEnd/>
          </a:ln>
        </p:spPr>
      </p:pic>
      <p:pic>
        <p:nvPicPr>
          <p:cNvPr id="7" name="Picture 4" descr="play.png"/>
          <p:cNvPicPr>
            <a:picLocks noChangeAspect="1"/>
          </p:cNvPicPr>
          <p:nvPr/>
        </p:nvPicPr>
        <p:blipFill>
          <a:blip r:embed="rId7"/>
          <a:srcRect/>
          <a:stretch>
            <a:fillRect/>
          </a:stretch>
        </p:blipFill>
        <p:spPr bwMode="auto">
          <a:xfrm>
            <a:off x="7600413" y="5607095"/>
            <a:ext cx="4191000" cy="2593975"/>
          </a:xfrm>
          <a:prstGeom prst="rect">
            <a:avLst/>
          </a:prstGeom>
          <a:noFill/>
          <a:ln w="9525">
            <a:noFill/>
            <a:miter lim="800000"/>
            <a:headEnd/>
            <a:tailEnd/>
          </a:ln>
        </p:spPr>
      </p:pic>
      <p:pic>
        <p:nvPicPr>
          <p:cNvPr id="8" name="Picture 5" descr="refline1.png"/>
          <p:cNvPicPr>
            <a:picLocks noChangeAspect="1"/>
          </p:cNvPicPr>
          <p:nvPr/>
        </p:nvPicPr>
        <p:blipFill>
          <a:blip r:embed="rId8"/>
          <a:srcRect/>
          <a:stretch>
            <a:fillRect/>
          </a:stretch>
        </p:blipFill>
        <p:spPr bwMode="auto">
          <a:xfrm>
            <a:off x="4858542" y="6592947"/>
            <a:ext cx="1533525" cy="2667000"/>
          </a:xfrm>
          <a:prstGeom prst="rect">
            <a:avLst/>
          </a:prstGeom>
          <a:noFill/>
          <a:ln w="9525">
            <a:noFill/>
            <a:miter lim="800000"/>
            <a:headEnd/>
            <a:tailEnd/>
          </a:ln>
        </p:spPr>
      </p:pic>
      <p:pic>
        <p:nvPicPr>
          <p:cNvPr id="9" name="ref_lines.wmv">
            <a:hlinkClick r:id="" action="ppaction://media"/>
          </p:cNvPr>
          <p:cNvPicPr>
            <a:picLocks noRot="1" noChangeAspect="1"/>
          </p:cNvPicPr>
          <p:nvPr>
            <a:videoFile r:link="rId1"/>
          </p:nvPr>
        </p:nvPicPr>
        <p:blipFill>
          <a:blip r:embed="rId9"/>
          <a:srcRect/>
          <a:stretch>
            <a:fillRect/>
          </a:stretch>
        </p:blipFill>
        <p:spPr bwMode="auto">
          <a:xfrm>
            <a:off x="915117" y="6577415"/>
            <a:ext cx="3705413" cy="2499967"/>
          </a:xfrm>
          <a:prstGeom prst="rect">
            <a:avLst/>
          </a:prstGeom>
          <a:noFill/>
          <a:ln w="9525">
            <a:noFill/>
            <a:miter lim="800000"/>
            <a:headEnd/>
            <a:tailEnd/>
          </a:ln>
        </p:spPr>
      </p:pic>
      <p:sp>
        <p:nvSpPr>
          <p:cNvPr id="1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422" y="194233"/>
            <a:ext cx="11269451" cy="998465"/>
          </a:xfrm>
        </p:spPr>
        <p:txBody>
          <a:bodyPr/>
          <a:lstStyle/>
          <a:p>
            <a:pPr eaLnBrk="1" hangingPunct="1"/>
            <a:r>
              <a:rPr lang="en-GB" smtClean="0"/>
              <a:t>Document and family manager classes</a:t>
            </a:r>
            <a:endParaRPr lang="en-GB" dirty="0" smtClean="0"/>
          </a:p>
        </p:txBody>
      </p:sp>
      <p:sp>
        <p:nvSpPr>
          <p:cNvPr id="851971" name="Rectangle 3"/>
          <p:cNvSpPr>
            <a:spLocks noGrp="1" noChangeArrowheads="1"/>
          </p:cNvSpPr>
          <p:nvPr>
            <p:ph idx="1"/>
          </p:nvPr>
        </p:nvSpPr>
        <p:spPr>
          <a:xfrm>
            <a:off x="443369" y="1531179"/>
            <a:ext cx="11859109" cy="7290612"/>
          </a:xfrm>
        </p:spPr>
        <p:txBody>
          <a:bodyPr/>
          <a:lstStyle/>
          <a:p>
            <a:pPr marL="82608" lvl="3" indent="-284163">
              <a:buNone/>
            </a:pPr>
            <a:r>
              <a:rPr lang="en-US" sz="3600" b="0" smtClean="0">
                <a:latin typeface="Calibri" pitchFamily="34" charset="0"/>
              </a:rPr>
              <a:t>Dedicated methods and properties for managing families</a:t>
            </a:r>
          </a:p>
          <a:p>
            <a:pPr lvl="1"/>
            <a:r>
              <a:rPr lang="en-GB" sz="2400" smtClean="0"/>
              <a:t>Document.EditFamily – edit a family loaded in a project document</a:t>
            </a:r>
          </a:p>
          <a:p>
            <a:pPr lvl="1"/>
            <a:r>
              <a:rPr lang="en-GB" sz="2400" smtClean="0"/>
              <a:t>FamilyCreate –  returns a FamilyItemCreate object to create new instances of elements within a family document, analogous to the Create object in a project</a:t>
            </a:r>
          </a:p>
          <a:p>
            <a:pPr lvl="1"/>
            <a:r>
              <a:rPr lang="en-GB" sz="2400" smtClean="0"/>
              <a:t>FamilyManager – returns a FamilyManager object to provide access to family types and parameters</a:t>
            </a:r>
          </a:p>
          <a:p>
            <a:pPr lvl="1"/>
            <a:r>
              <a:rPr lang="en-GB" sz="2400" smtClean="0"/>
              <a:t>IsFamilyDocument – identifies whether the current document is a family document</a:t>
            </a:r>
          </a:p>
          <a:p>
            <a:pPr lvl="1"/>
            <a:r>
              <a:rPr lang="en-GB" sz="2400" smtClean="0"/>
              <a:t>OwnerFamily – returns the owning family of this family document</a:t>
            </a:r>
          </a:p>
          <a:p>
            <a:r>
              <a:rPr lang="en-US" smtClean="0"/>
              <a:t>Family manager class functionality</a:t>
            </a:r>
          </a:p>
          <a:p>
            <a:pPr lvl="1"/>
            <a:r>
              <a:rPr lang="en-US" sz="2400" smtClean="0"/>
              <a:t>Add, remove and rename types</a:t>
            </a:r>
          </a:p>
          <a:p>
            <a:pPr lvl="1"/>
            <a:r>
              <a:rPr lang="en-US" sz="2400" smtClean="0"/>
              <a:t>Add and remove parameters</a:t>
            </a:r>
          </a:p>
          <a:p>
            <a:pPr lvl="1"/>
            <a:r>
              <a:rPr lang="en-US" sz="2400" smtClean="0"/>
              <a:t>Set values and formulas</a:t>
            </a:r>
            <a:endParaRPr lang="en-GB" sz="2400" smtClean="0"/>
          </a:p>
        </p:txBody>
      </p:sp>
      <p:sp>
        <p:nvSpPr>
          <p:cNvPr id="5"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3759" y="194232"/>
            <a:ext cx="11269451" cy="1626129"/>
          </a:xfrm>
        </p:spPr>
        <p:txBody>
          <a:bodyPr/>
          <a:lstStyle/>
          <a:p>
            <a:pPr eaLnBrk="1" hangingPunct="1"/>
            <a:r>
              <a:rPr lang="en-GB" dirty="0" smtClean="0"/>
              <a:t>Revit API History</a:t>
            </a:r>
          </a:p>
        </p:txBody>
      </p:sp>
      <p:sp>
        <p:nvSpPr>
          <p:cNvPr id="15363" name="Rectangle 3"/>
          <p:cNvSpPr>
            <a:spLocks noGrp="1" noChangeArrowheads="1"/>
          </p:cNvSpPr>
          <p:nvPr>
            <p:ph idx="1"/>
          </p:nvPr>
        </p:nvSpPr>
        <p:spPr>
          <a:xfrm>
            <a:off x="453761" y="2032643"/>
            <a:ext cx="11680317" cy="6759729"/>
          </a:xfrm>
        </p:spPr>
        <p:txBody>
          <a:bodyPr/>
          <a:lstStyle/>
          <a:p>
            <a:pPr marL="487647" lvl="1" indent="-325098"/>
            <a:r>
              <a:rPr lang="en-US" sz="3100" dirty="0" smtClean="0"/>
              <a:t>5, 6, </a:t>
            </a:r>
            <a:r>
              <a:rPr lang="en-US" sz="3100" smtClean="0"/>
              <a:t>7 had no </a:t>
            </a:r>
            <a:r>
              <a:rPr lang="en-US" sz="3100" dirty="0" smtClean="0"/>
              <a:t>API and no verticals</a:t>
            </a:r>
            <a:endParaRPr lang="en-GB" sz="3100" dirty="0" smtClean="0"/>
          </a:p>
          <a:p>
            <a:pPr marL="487647" lvl="1" indent="-325098"/>
            <a:r>
              <a:rPr lang="en-GB" sz="3100" dirty="0" smtClean="0"/>
              <a:t>8.0 first public API for Building and Structure</a:t>
            </a:r>
          </a:p>
          <a:p>
            <a:pPr marL="487647" lvl="1" indent="-325098"/>
            <a:r>
              <a:rPr lang="en-GB" sz="3100" smtClean="0"/>
              <a:t>9.0 </a:t>
            </a:r>
            <a:r>
              <a:rPr lang="en-GB" sz="3100" dirty="0" smtClean="0"/>
              <a:t>many new objects and creation methods</a:t>
            </a:r>
          </a:p>
          <a:p>
            <a:pPr marL="487647" lvl="1" indent="-325098"/>
            <a:r>
              <a:rPr lang="en-GB" sz="3100" dirty="0" smtClean="0"/>
              <a:t>9.1 journal, units, new creation methods</a:t>
            </a:r>
          </a:p>
          <a:p>
            <a:pPr marL="487647" lvl="1" indent="-325098"/>
            <a:r>
              <a:rPr lang="en-GB" sz="3100" dirty="0" smtClean="0"/>
              <a:t>2008 major new features</a:t>
            </a:r>
          </a:p>
          <a:p>
            <a:pPr marL="487647" lvl="1" indent="-325098"/>
            <a:r>
              <a:rPr lang="en-US" sz="3100" dirty="0" smtClean="0"/>
              <a:t>2008.2 includes an SDK update and new samples</a:t>
            </a:r>
          </a:p>
          <a:p>
            <a:pPr marL="487647" lvl="1" indent="-325098"/>
            <a:r>
              <a:rPr lang="en-US" sz="3100" smtClean="0"/>
              <a:t>2009 filtering </a:t>
            </a:r>
            <a:r>
              <a:rPr lang="en-US" sz="3100" dirty="0" smtClean="0"/>
              <a:t>facilities, data access, samples</a:t>
            </a:r>
            <a:r>
              <a:rPr lang="en-US" sz="3100" smtClean="0"/>
              <a:t>, VSTA</a:t>
            </a:r>
          </a:p>
          <a:p>
            <a:pPr marL="487647" lvl="1" indent="-325098"/>
            <a:r>
              <a:rPr lang="en-US" sz="3100" smtClean="0"/>
              <a:t>2010 family API, form creation, ribbon, events, MEP</a:t>
            </a:r>
            <a:endParaRPr lang="en-GB" sz="3100" dirty="0" smtClean="0"/>
          </a:p>
          <a:p>
            <a:pPr marL="487647" lvl="1" indent="-325098"/>
            <a:r>
              <a:rPr lang="en-GB" sz="3100" dirty="0" smtClean="0"/>
              <a:t>API </a:t>
            </a:r>
            <a:r>
              <a:rPr lang="en-GB" sz="3100" smtClean="0"/>
              <a:t>size doubled </a:t>
            </a:r>
            <a:r>
              <a:rPr lang="en-GB" sz="3100" dirty="0" smtClean="0"/>
              <a:t>in </a:t>
            </a:r>
            <a:r>
              <a:rPr lang="en-GB" sz="3100" smtClean="0"/>
              <a:t>every release</a:t>
            </a:r>
            <a:endParaRPr lang="en-GB" sz="3100" dirty="0" smtClean="0"/>
          </a:p>
          <a:p>
            <a:pPr marL="487647" lvl="1" indent="-325098"/>
            <a:r>
              <a:rPr lang="en-GB" sz="3100" smtClean="0"/>
              <a:t>Long term target </a:t>
            </a:r>
            <a:r>
              <a:rPr lang="en-GB" sz="3100" dirty="0" smtClean="0"/>
              <a:t>is API and kernel-based application</a:t>
            </a:r>
          </a:p>
          <a:p>
            <a:pPr marL="487647" lvl="1" indent="-325098"/>
            <a:r>
              <a:rPr lang="en-GB" sz="3100" dirty="0" smtClean="0"/>
              <a:t>Still evolving ...</a:t>
            </a:r>
          </a:p>
        </p:txBody>
      </p:sp>
      <p:sp>
        <p:nvSpPr>
          <p:cNvPr id="15364" name="Text Box 5"/>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422" y="194233"/>
            <a:ext cx="11269451" cy="998465"/>
          </a:xfrm>
        </p:spPr>
        <p:txBody>
          <a:bodyPr/>
          <a:lstStyle/>
          <a:p>
            <a:r>
              <a:rPr lang="en-GB" smtClean="0"/>
              <a:t>Creating Family Content</a:t>
            </a:r>
            <a:endParaRPr lang="en-GB" dirty="0" smtClean="0"/>
          </a:p>
        </p:txBody>
      </p:sp>
      <p:sp>
        <p:nvSpPr>
          <p:cNvPr id="851971" name="Rectangle 3"/>
          <p:cNvSpPr>
            <a:spLocks noGrp="1" noChangeArrowheads="1"/>
          </p:cNvSpPr>
          <p:nvPr>
            <p:ph idx="1"/>
          </p:nvPr>
        </p:nvSpPr>
        <p:spPr>
          <a:xfrm>
            <a:off x="443369" y="1531179"/>
            <a:ext cx="11859109" cy="5391936"/>
          </a:xfrm>
        </p:spPr>
        <p:txBody>
          <a:bodyPr/>
          <a:lstStyle/>
          <a:p>
            <a:pPr marL="82608" lvl="3" indent="-284163">
              <a:buNone/>
            </a:pPr>
            <a:r>
              <a:rPr lang="en-US" sz="3600" smtClean="0">
                <a:latin typeface="Calibri" pitchFamily="34" charset="0"/>
              </a:rPr>
              <a:t>Family item factory utility object </a:t>
            </a:r>
          </a:p>
          <a:p>
            <a:pPr marL="82608" lvl="3" indent="-284163">
              <a:buNone/>
            </a:pPr>
            <a:r>
              <a:rPr lang="en-US" sz="3600" smtClean="0">
                <a:latin typeface="Calibri" pitchFamily="34" charset="0"/>
              </a:rPr>
              <a:t>Create new instances of elements within the family document</a:t>
            </a:r>
          </a:p>
          <a:p>
            <a:pPr marL="82608" lvl="3" indent="-284163">
              <a:buNone/>
            </a:pPr>
            <a:r>
              <a:rPr lang="en-US" sz="3600" smtClean="0">
                <a:latin typeface="Calibri" pitchFamily="34" charset="0"/>
              </a:rPr>
              <a:t>Dedicated creation methods instead of the .NET new operator</a:t>
            </a:r>
          </a:p>
          <a:p>
            <a:pPr marL="82608" lvl="3" indent="-284163">
              <a:buNone/>
            </a:pPr>
            <a:r>
              <a:rPr lang="en-US" sz="3600" smtClean="0">
                <a:latin typeface="Calibri" pitchFamily="34" charset="0"/>
              </a:rPr>
              <a:t>Elements types include</a:t>
            </a:r>
          </a:p>
          <a:p>
            <a:pPr marL="539750" lvl="4" indent="-284163">
              <a:spcBef>
                <a:spcPts val="1200"/>
              </a:spcBef>
              <a:buFont typeface="Wingdings" pitchFamily="2" charset="2"/>
              <a:buChar char="§"/>
            </a:pPr>
            <a:r>
              <a:rPr lang="en-US" sz="2400" b="0" smtClean="0">
                <a:latin typeface="Calibri" pitchFamily="34" charset="0"/>
              </a:rPr>
              <a:t>Alignment</a:t>
            </a:r>
          </a:p>
          <a:p>
            <a:pPr marL="539750" lvl="4" indent="-284163">
              <a:buFont typeface="Wingdings" pitchFamily="2" charset="2"/>
              <a:buChar char="§"/>
            </a:pPr>
            <a:r>
              <a:rPr lang="en-US" sz="2400" b="0" smtClean="0">
                <a:latin typeface="Calibri" pitchFamily="34" charset="0"/>
              </a:rPr>
              <a:t>Connector (MEP only)</a:t>
            </a:r>
          </a:p>
          <a:p>
            <a:pPr marL="539750" lvl="4" indent="-284163">
              <a:buFont typeface="Wingdings" pitchFamily="2" charset="2"/>
              <a:buChar char="§"/>
            </a:pPr>
            <a:r>
              <a:rPr lang="en-US" sz="2400" b="0" smtClean="0">
                <a:latin typeface="Calibri" pitchFamily="34" charset="0"/>
              </a:rPr>
              <a:t>Dimensioning</a:t>
            </a:r>
          </a:p>
          <a:p>
            <a:pPr marL="539750" lvl="4" indent="-284163">
              <a:buFont typeface="Wingdings" pitchFamily="2" charset="2"/>
              <a:buChar char="§"/>
            </a:pPr>
            <a:r>
              <a:rPr lang="en-US" sz="2400" b="0" smtClean="0">
                <a:latin typeface="Calibri" pitchFamily="34" charset="0"/>
              </a:rPr>
              <a:t>Annotation</a:t>
            </a:r>
          </a:p>
          <a:p>
            <a:pPr marL="539750" lvl="4" indent="-284163">
              <a:buFont typeface="Wingdings" pitchFamily="2" charset="2"/>
              <a:buChar char="§"/>
            </a:pPr>
            <a:r>
              <a:rPr lang="en-US" sz="2400" b="0" smtClean="0">
                <a:latin typeface="Calibri" pitchFamily="34" charset="0"/>
              </a:rPr>
              <a:t>Curves</a:t>
            </a:r>
          </a:p>
          <a:p>
            <a:pPr marL="539750" lvl="4" indent="-284163">
              <a:buFont typeface="Wingdings" pitchFamily="2" charset="2"/>
              <a:buChar char="§"/>
            </a:pPr>
            <a:r>
              <a:rPr lang="en-US" sz="2400" b="0" smtClean="0">
                <a:latin typeface="Calibri" pitchFamily="34" charset="0"/>
              </a:rPr>
              <a:t>Levels</a:t>
            </a:r>
          </a:p>
          <a:p>
            <a:pPr marL="539750" lvl="4" indent="-284163">
              <a:buFont typeface="Wingdings" pitchFamily="2" charset="2"/>
              <a:buChar char="§"/>
            </a:pPr>
            <a:r>
              <a:rPr lang="en-US" sz="2400" b="0" smtClean="0">
                <a:latin typeface="Calibri" pitchFamily="34" charset="0"/>
              </a:rPr>
              <a:t>Solids forms</a:t>
            </a:r>
          </a:p>
        </p:txBody>
      </p:sp>
      <p:sp>
        <p:nvSpPr>
          <p:cNvPr id="5"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pic>
        <p:nvPicPr>
          <p:cNvPr id="7" name="Picture 6" descr="ExtrusionProperties.png"/>
          <p:cNvPicPr>
            <a:picLocks noChangeAspect="1"/>
          </p:cNvPicPr>
          <p:nvPr/>
        </p:nvPicPr>
        <p:blipFill>
          <a:blip r:embed="rId3"/>
          <a:stretch>
            <a:fillRect/>
          </a:stretch>
        </p:blipFill>
        <p:spPr>
          <a:xfrm>
            <a:off x="5917398" y="3636945"/>
            <a:ext cx="6143625" cy="5248275"/>
          </a:xfrm>
          <a:prstGeom prst="rect">
            <a:avLst/>
          </a:prstGeom>
        </p:spPr>
      </p:pic>
    </p:spTree>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422" y="194233"/>
            <a:ext cx="11269451" cy="998465"/>
          </a:xfrm>
        </p:spPr>
        <p:txBody>
          <a:bodyPr/>
          <a:lstStyle/>
          <a:p>
            <a:r>
              <a:rPr lang="en-GB" smtClean="0"/>
              <a:t>Visibility Settings and Loading Control</a:t>
            </a:r>
            <a:endParaRPr lang="en-GB" dirty="0" smtClean="0"/>
          </a:p>
        </p:txBody>
      </p:sp>
      <p:sp>
        <p:nvSpPr>
          <p:cNvPr id="851971" name="Rectangle 3"/>
          <p:cNvSpPr>
            <a:spLocks noGrp="1" noChangeArrowheads="1"/>
          </p:cNvSpPr>
          <p:nvPr>
            <p:ph idx="1"/>
          </p:nvPr>
        </p:nvSpPr>
        <p:spPr>
          <a:xfrm>
            <a:off x="443369" y="1531179"/>
            <a:ext cx="11859109" cy="7290612"/>
          </a:xfrm>
        </p:spPr>
        <p:txBody>
          <a:bodyPr/>
          <a:lstStyle/>
          <a:p>
            <a:pPr marL="82608" lvl="3" indent="-284163">
              <a:buNone/>
            </a:pPr>
            <a:r>
              <a:rPr lang="en-US" sz="3600" smtClean="0">
                <a:latin typeface="Calibri" pitchFamily="34" charset="0"/>
              </a:rPr>
              <a:t>Visibility</a:t>
            </a:r>
          </a:p>
          <a:p>
            <a:pPr marL="539750" lvl="4" indent="-284163">
              <a:buFont typeface="Wingdings" pitchFamily="2" charset="2"/>
              <a:buChar char="§"/>
            </a:pPr>
            <a:r>
              <a:rPr lang="en-US" sz="3200" b="0" smtClean="0">
                <a:latin typeface="Calibri" pitchFamily="34" charset="0"/>
              </a:rPr>
              <a:t>Every element in the family has own visibility settings</a:t>
            </a:r>
          </a:p>
          <a:p>
            <a:pPr marL="539750" lvl="4" indent="-284163">
              <a:buFont typeface="Wingdings" pitchFamily="2" charset="2"/>
              <a:buChar char="§"/>
            </a:pPr>
            <a:r>
              <a:rPr lang="en-US" sz="3200" b="0" smtClean="0">
                <a:latin typeface="Calibri" pitchFamily="34" charset="0"/>
              </a:rPr>
              <a:t>Define which levels of detail it has </a:t>
            </a:r>
          </a:p>
          <a:p>
            <a:pPr marL="539750" lvl="4" indent="-284163">
              <a:buFont typeface="Wingdings" pitchFamily="2" charset="2"/>
              <a:buChar char="§"/>
            </a:pPr>
            <a:r>
              <a:rPr lang="en-US" sz="3200" b="0" smtClean="0">
                <a:latin typeface="Calibri" pitchFamily="34" charset="0"/>
              </a:rPr>
              <a:t>Which types of views it appears in</a:t>
            </a:r>
          </a:p>
          <a:p>
            <a:pPr marL="539750" lvl="4" indent="-284163">
              <a:buFont typeface="Wingdings" pitchFamily="2" charset="2"/>
              <a:buChar char="§"/>
            </a:pPr>
            <a:r>
              <a:rPr lang="en-US" sz="3200" b="0" smtClean="0">
                <a:latin typeface="Calibri" pitchFamily="34" charset="0"/>
              </a:rPr>
              <a:t>FamilyElementVisibility class</a:t>
            </a:r>
          </a:p>
          <a:p>
            <a:pPr marL="82608" lvl="3" indent="-284163">
              <a:spcBef>
                <a:spcPts val="2400"/>
              </a:spcBef>
              <a:buNone/>
            </a:pPr>
            <a:r>
              <a:rPr lang="en-US" sz="3600" smtClean="0">
                <a:latin typeface="Calibri" pitchFamily="34" charset="0"/>
              </a:rPr>
              <a:t>Loading</a:t>
            </a:r>
          </a:p>
          <a:p>
            <a:pPr marL="539750" lvl="4" indent="-284163">
              <a:buFont typeface="Wingdings" pitchFamily="2" charset="2"/>
              <a:buChar char="§"/>
            </a:pPr>
            <a:r>
              <a:rPr lang="en-US" sz="3200" b="0" smtClean="0">
                <a:latin typeface="Calibri" pitchFamily="34" charset="0"/>
              </a:rPr>
              <a:t>LoadFamily has various overloads</a:t>
            </a:r>
          </a:p>
          <a:p>
            <a:pPr marL="539750" lvl="4" indent="-284163">
              <a:buFont typeface="Wingdings" pitchFamily="2" charset="2"/>
              <a:buChar char="§"/>
            </a:pPr>
            <a:r>
              <a:rPr lang="en-US" sz="3200" b="0" smtClean="0">
                <a:latin typeface="Calibri" pitchFamily="34" charset="0"/>
              </a:rPr>
              <a:t>Takes Document or filename string argument</a:t>
            </a:r>
          </a:p>
          <a:p>
            <a:pPr marL="539750" lvl="4" indent="-284163">
              <a:buFont typeface="Wingdings" pitchFamily="2" charset="2"/>
              <a:buChar char="§"/>
            </a:pPr>
            <a:r>
              <a:rPr lang="en-US" sz="3200" b="0" smtClean="0">
                <a:latin typeface="Calibri" pitchFamily="34" charset="0"/>
              </a:rPr>
              <a:t>Optional </a:t>
            </a:r>
            <a:r>
              <a:rPr lang="en-GB" sz="3200" b="0" smtClean="0">
                <a:latin typeface="Calibri" pitchFamily="34" charset="0"/>
              </a:rPr>
              <a:t>argument interface IFamilyLoadOptions</a:t>
            </a:r>
          </a:p>
          <a:p>
            <a:pPr marL="536575" lvl="1" indent="-268288"/>
            <a:r>
              <a:rPr lang="en-GB" sz="3200" smtClean="0"/>
              <a:t>Call-backs for handling family load situations</a:t>
            </a:r>
          </a:p>
          <a:p>
            <a:pPr marL="803275" lvl="1" indent="-266700"/>
            <a:r>
              <a:rPr lang="en-GB" smtClean="0"/>
              <a:t>OnFamilyFound </a:t>
            </a:r>
          </a:p>
          <a:p>
            <a:pPr marL="803275" lvl="1" indent="-266700"/>
            <a:r>
              <a:rPr lang="en-GB" smtClean="0"/>
              <a:t>OnSharedFamilyFound</a:t>
            </a:r>
            <a:endParaRPr lang="en-US" sz="3600" smtClean="0">
              <a:latin typeface="Calibri" pitchFamily="34" charset="0"/>
            </a:endParaRPr>
          </a:p>
        </p:txBody>
      </p:sp>
      <p:sp>
        <p:nvSpPr>
          <p:cNvPr id="5"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reateAirHandler1.png"/>
          <p:cNvPicPr>
            <a:picLocks noChangeAspect="1"/>
          </p:cNvPicPr>
          <p:nvPr/>
        </p:nvPicPr>
        <p:blipFill>
          <a:blip r:embed="rId3"/>
          <a:stretch>
            <a:fillRect/>
          </a:stretch>
        </p:blipFill>
        <p:spPr>
          <a:xfrm>
            <a:off x="10445010" y="5097465"/>
            <a:ext cx="1966913" cy="2052638"/>
          </a:xfrm>
          <a:prstGeom prst="rect">
            <a:avLst/>
          </a:prstGeom>
        </p:spPr>
      </p:pic>
      <p:sp>
        <p:nvSpPr>
          <p:cNvPr id="21506" name="Rectangle 2"/>
          <p:cNvSpPr>
            <a:spLocks noGrp="1" noChangeArrowheads="1"/>
          </p:cNvSpPr>
          <p:nvPr>
            <p:ph type="title"/>
          </p:nvPr>
        </p:nvSpPr>
        <p:spPr>
          <a:xfrm>
            <a:off x="330909" y="228622"/>
            <a:ext cx="11269451" cy="998465"/>
          </a:xfrm>
        </p:spPr>
        <p:txBody>
          <a:bodyPr/>
          <a:lstStyle/>
          <a:p>
            <a:pPr eaLnBrk="1" hangingPunct="1"/>
            <a:r>
              <a:rPr lang="en-GB" smtClean="0"/>
              <a:t>Family API Samples</a:t>
            </a:r>
            <a:endParaRPr lang="en-GB" dirty="0" smtClean="0"/>
          </a:p>
        </p:txBody>
      </p:sp>
      <p:sp>
        <p:nvSpPr>
          <p:cNvPr id="851971" name="Rectangle 3"/>
          <p:cNvSpPr>
            <a:spLocks noGrp="1" noChangeArrowheads="1"/>
          </p:cNvSpPr>
          <p:nvPr>
            <p:ph idx="1"/>
          </p:nvPr>
        </p:nvSpPr>
        <p:spPr>
          <a:xfrm>
            <a:off x="443369" y="1409652"/>
            <a:ext cx="11859109" cy="7546203"/>
          </a:xfrm>
        </p:spPr>
        <p:txBody>
          <a:bodyPr/>
          <a:lstStyle/>
          <a:p>
            <a:pPr marL="87646" indent="-325098"/>
            <a:r>
              <a:rPr lang="en-GB" smtClean="0"/>
              <a:t>FamilyCreation folder in the SDK Samples directory</a:t>
            </a:r>
          </a:p>
          <a:p>
            <a:pPr marL="87646" indent="-325098"/>
            <a:r>
              <a:rPr lang="en-GB" smtClean="0"/>
              <a:t>AutoJoin</a:t>
            </a:r>
          </a:p>
          <a:p>
            <a:pPr marL="487647" lvl="1" indent="-325098"/>
            <a:r>
              <a:rPr lang="en-US" sz="2000" smtClean="0"/>
              <a:t>Automatically join geometry of multiple generic forms for use in family modeling and massing</a:t>
            </a:r>
          </a:p>
          <a:p>
            <a:pPr marL="487647" lvl="1" indent="-325098"/>
            <a:r>
              <a:rPr lang="en-US" sz="2000" smtClean="0"/>
              <a:t>Uses the method Document::CombineElements to join geometry between overlapping generic forms</a:t>
            </a:r>
          </a:p>
          <a:p>
            <a:pPr marL="487647" lvl="1" indent="-325098"/>
            <a:r>
              <a:rPr lang="en-US" sz="2000" smtClean="0"/>
              <a:t>Provide a utility method check geometry object overlap, based on Face::Intersect(Curve) method</a:t>
            </a:r>
          </a:p>
          <a:p>
            <a:pPr marL="87646" indent="-325098"/>
            <a:r>
              <a:rPr lang="en-GB" smtClean="0"/>
              <a:t>AutoParameter</a:t>
            </a:r>
          </a:p>
          <a:p>
            <a:pPr marL="487647" lvl="1" indent="-325098"/>
            <a:r>
              <a:rPr lang="en-US" sz="2000" smtClean="0"/>
              <a:t>Batch mode automatic addition of shared or non-shared parameters to one or more family documents</a:t>
            </a:r>
          </a:p>
          <a:p>
            <a:pPr marL="487647" lvl="1" indent="-325098"/>
            <a:r>
              <a:rPr lang="en-US" sz="2000" smtClean="0"/>
              <a:t>Process active family documentor all families in a folder </a:t>
            </a:r>
          </a:p>
          <a:p>
            <a:pPr marL="487647" lvl="1" indent="-325098"/>
            <a:r>
              <a:rPr lang="en-US" sz="2000" smtClean="0"/>
              <a:t>Uses FamilyManager class AddParameter methods</a:t>
            </a:r>
          </a:p>
          <a:p>
            <a:pPr marL="487647" lvl="1" indent="-325098"/>
            <a:r>
              <a:rPr lang="en-US" sz="2000" smtClean="0"/>
              <a:t>Reads input data from parameter text files in Revit shared parameter format</a:t>
            </a:r>
          </a:p>
          <a:p>
            <a:pPr marL="87646" indent="-325098"/>
            <a:r>
              <a:rPr lang="en-GB" smtClean="0"/>
              <a:t>CreateAirHandler – RME</a:t>
            </a:r>
          </a:p>
          <a:p>
            <a:pPr marL="487647" lvl="1" indent="-325098"/>
            <a:r>
              <a:rPr lang="en-US" sz="2000" smtClean="0"/>
              <a:t>Create an air handler with pipe and duct connectors</a:t>
            </a:r>
          </a:p>
          <a:p>
            <a:pPr marL="487647" lvl="1" indent="-325098"/>
            <a:r>
              <a:rPr lang="en-US" sz="2000" smtClean="0"/>
              <a:t>Check the template family category to verify valid starting point</a:t>
            </a:r>
          </a:p>
          <a:p>
            <a:pPr marL="487647" lvl="1" indent="-325098"/>
            <a:r>
              <a:rPr lang="en-US" sz="2000" smtClean="0"/>
              <a:t>Use FamilyItemFactory class NewExtrusion, NewPipeConnector, NewDuctConnector methods</a:t>
            </a:r>
          </a:p>
          <a:p>
            <a:pPr marL="487647" lvl="1" indent="-325098"/>
            <a:r>
              <a:rPr lang="en-US" sz="2000" smtClean="0"/>
              <a:t>Set proper connector parameters and use Document::CombineElements to join the extrusions</a:t>
            </a:r>
            <a:endParaRPr lang="en-GB" smtClean="0"/>
          </a:p>
          <a:p>
            <a:pPr marL="87646" indent="-325098"/>
            <a:r>
              <a:rPr lang="en-GB" smtClean="0"/>
              <a:t>CreateTruss – RST</a:t>
            </a:r>
          </a:p>
          <a:p>
            <a:pPr marL="487647" lvl="1" indent="-325098"/>
            <a:r>
              <a:rPr lang="en-US" sz="2000" smtClean="0"/>
              <a:t>Create a mono truss in a truss family document</a:t>
            </a:r>
          </a:p>
          <a:p>
            <a:pPr marL="487647" lvl="1" indent="-325098"/>
            <a:r>
              <a:rPr lang="en-US" sz="2000" smtClean="0"/>
              <a:t>Create truss curves using NewModelCurve, set truss type through ModelCurve TrussCurveType property</a:t>
            </a:r>
          </a:p>
          <a:p>
            <a:pPr marL="487647" lvl="1" indent="-325098"/>
            <a:r>
              <a:rPr lang="en-US" sz="2000" smtClean="0"/>
              <a:t>Add constraints to the truss curves with NewAlignment</a:t>
            </a:r>
          </a:p>
          <a:p>
            <a:pPr marL="87646" indent="-325098"/>
            <a:endParaRPr lang="en-GB" smtClean="0"/>
          </a:p>
        </p:txBody>
      </p:sp>
      <p:sp>
        <p:nvSpPr>
          <p:cNvPr id="5"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971" name="Rectangle 3"/>
          <p:cNvSpPr>
            <a:spLocks noGrp="1" noChangeArrowheads="1"/>
          </p:cNvSpPr>
          <p:nvPr>
            <p:ph idx="1"/>
          </p:nvPr>
        </p:nvSpPr>
        <p:spPr>
          <a:xfrm>
            <a:off x="443369" y="1531179"/>
            <a:ext cx="11973343" cy="6669891"/>
          </a:xfrm>
        </p:spPr>
        <p:txBody>
          <a:bodyPr/>
          <a:lstStyle/>
          <a:p>
            <a:pPr marL="87646" indent="-325098"/>
            <a:r>
              <a:rPr lang="en-GB" smtClean="0"/>
              <a:t>DWGFamilyCreation</a:t>
            </a:r>
          </a:p>
          <a:p>
            <a:pPr marL="487647" lvl="1" indent="-325098"/>
            <a:r>
              <a:rPr lang="en-US" sz="2000" smtClean="0"/>
              <a:t>Import DWG file into family document add type parameters to the imported instance</a:t>
            </a:r>
          </a:p>
          <a:p>
            <a:pPr marL="487647" lvl="1" indent="-325098"/>
            <a:r>
              <a:rPr lang="en-US" sz="2000" smtClean="0"/>
              <a:t>DWGFileName with the DWG file name and ImportTime when it was imported</a:t>
            </a:r>
          </a:p>
          <a:p>
            <a:pPr marL="87646" indent="-325098"/>
            <a:r>
              <a:rPr lang="en-GB" smtClean="0"/>
              <a:t>GenericModelCreation</a:t>
            </a:r>
          </a:p>
          <a:p>
            <a:pPr marL="487647" lvl="1" indent="-325098"/>
            <a:r>
              <a:rPr lang="en-US" sz="2000" smtClean="0"/>
              <a:t>Create a generic model using extrusion, blend, revolution, sweep and swept blend elements</a:t>
            </a:r>
          </a:p>
          <a:p>
            <a:pPr marL="487647" lvl="1" indent="-325098"/>
            <a:r>
              <a:rPr lang="en-US" sz="2000" smtClean="0"/>
              <a:t>Checks that open document is a family one or creates a new family document</a:t>
            </a:r>
          </a:p>
          <a:p>
            <a:pPr marL="487647" lvl="1" indent="-325098"/>
            <a:r>
              <a:rPr lang="en-US" sz="2000" smtClean="0"/>
              <a:t>Exercises CreateSketchPlane, NewLineBound, and FamilyItemFactory methods to create profiles and shapes</a:t>
            </a:r>
          </a:p>
          <a:p>
            <a:pPr marL="87646" indent="-325098"/>
            <a:r>
              <a:rPr lang="en-GB" smtClean="0"/>
              <a:t>TypeRegeneration</a:t>
            </a:r>
          </a:p>
          <a:p>
            <a:pPr marL="487647" lvl="1" indent="-325098"/>
            <a:r>
              <a:rPr lang="en-US" sz="2000" smtClean="0"/>
              <a:t>Use FamilyManager Types property to determine all types defined, and CurrentType to iterate through them</a:t>
            </a:r>
          </a:p>
          <a:p>
            <a:pPr marL="487647" lvl="1" indent="-325098"/>
            <a:r>
              <a:rPr lang="en-US" sz="2000" smtClean="0"/>
              <a:t>Report whether all types regenerated successfully, log errors to file</a:t>
            </a:r>
          </a:p>
          <a:p>
            <a:pPr marL="87646" indent="-325098"/>
            <a:r>
              <a:rPr lang="en-GB" smtClean="0"/>
              <a:t>ValidateParameters</a:t>
            </a:r>
          </a:p>
          <a:p>
            <a:pPr marL="487647" lvl="1" indent="-325098"/>
            <a:r>
              <a:rPr lang="en-US" sz="2000" smtClean="0"/>
              <a:t>Check whether every type has valid values for certain parameters and log result to file</a:t>
            </a:r>
          </a:p>
          <a:p>
            <a:pPr marL="487647" lvl="1" indent="-325098"/>
            <a:r>
              <a:rPr lang="en-US" sz="2000" smtClean="0"/>
              <a:t>External application subscribing to DocumentSaving and DocumentSavingAs events runs check automatically</a:t>
            </a:r>
          </a:p>
          <a:p>
            <a:pPr marL="487647" lvl="1" indent="-325098"/>
            <a:r>
              <a:rPr lang="en-US" sz="2000" smtClean="0"/>
              <a:t>External command to launch manually</a:t>
            </a:r>
          </a:p>
          <a:p>
            <a:pPr marL="87646" indent="-325098"/>
            <a:r>
              <a:rPr lang="en-GB" smtClean="0"/>
              <a:t>WindowWizard</a:t>
            </a:r>
          </a:p>
          <a:p>
            <a:pPr marL="487647" lvl="1" indent="-325098"/>
            <a:r>
              <a:rPr lang="en-GB" sz="2000" smtClean="0"/>
              <a:t>Create a window family via wizard user interface</a:t>
            </a:r>
          </a:p>
          <a:p>
            <a:pPr marL="487647" lvl="1" indent="-325098"/>
            <a:r>
              <a:rPr lang="en-GB" sz="2000" smtClean="0"/>
              <a:t>Start in window family template, e.g. Metric Window.rtf</a:t>
            </a:r>
          </a:p>
          <a:p>
            <a:pPr marL="487647" lvl="1" indent="-325098"/>
            <a:r>
              <a:rPr lang="en-GB" sz="2000" smtClean="0"/>
              <a:t>User defines input dimensions for window parameters and materials</a:t>
            </a:r>
          </a:p>
          <a:p>
            <a:pPr marL="487647" lvl="1" indent="-325098"/>
            <a:r>
              <a:rPr lang="en-GB" sz="2000" smtClean="0"/>
              <a:t>Create extrusion, alignment, dimension, reference plane, and family type</a:t>
            </a:r>
            <a:endParaRPr lang="en-GB" smtClean="0"/>
          </a:p>
        </p:txBody>
      </p:sp>
      <p:pic>
        <p:nvPicPr>
          <p:cNvPr id="7" name="Picture 6" descr="WindowWizard3.png"/>
          <p:cNvPicPr>
            <a:picLocks noChangeAspect="1"/>
          </p:cNvPicPr>
          <p:nvPr/>
        </p:nvPicPr>
        <p:blipFill>
          <a:blip r:embed="rId3"/>
          <a:stretch>
            <a:fillRect/>
          </a:stretch>
        </p:blipFill>
        <p:spPr>
          <a:xfrm>
            <a:off x="8984490" y="6973939"/>
            <a:ext cx="2466975" cy="1738313"/>
          </a:xfrm>
          <a:prstGeom prst="rect">
            <a:avLst/>
          </a:prstGeom>
        </p:spPr>
      </p:pic>
      <p:pic>
        <p:nvPicPr>
          <p:cNvPr id="9" name="Picture 8" descr="WindowWizard2.png"/>
          <p:cNvPicPr>
            <a:picLocks noChangeAspect="1"/>
          </p:cNvPicPr>
          <p:nvPr/>
        </p:nvPicPr>
        <p:blipFill>
          <a:blip r:embed="rId4"/>
          <a:stretch>
            <a:fillRect/>
          </a:stretch>
        </p:blipFill>
        <p:spPr>
          <a:xfrm>
            <a:off x="9787776" y="7558147"/>
            <a:ext cx="2466975" cy="1738313"/>
          </a:xfrm>
          <a:prstGeom prst="rect">
            <a:avLst/>
          </a:prstGeom>
        </p:spPr>
      </p:pic>
      <p:pic>
        <p:nvPicPr>
          <p:cNvPr id="8" name="Picture 7" descr="WindowWizard1.png"/>
          <p:cNvPicPr>
            <a:picLocks noChangeAspect="1"/>
          </p:cNvPicPr>
          <p:nvPr/>
        </p:nvPicPr>
        <p:blipFill>
          <a:blip r:embed="rId5"/>
          <a:stretch>
            <a:fillRect/>
          </a:stretch>
        </p:blipFill>
        <p:spPr>
          <a:xfrm>
            <a:off x="9979900" y="7923277"/>
            <a:ext cx="2466975" cy="1738313"/>
          </a:xfrm>
          <a:prstGeom prst="rect">
            <a:avLst/>
          </a:prstGeom>
        </p:spPr>
      </p:pic>
      <p:pic>
        <p:nvPicPr>
          <p:cNvPr id="6" name="Picture 5" descr="GenericModelCreation1.png"/>
          <p:cNvPicPr>
            <a:picLocks noChangeAspect="1"/>
          </p:cNvPicPr>
          <p:nvPr/>
        </p:nvPicPr>
        <p:blipFill>
          <a:blip r:embed="rId6"/>
          <a:stretch>
            <a:fillRect/>
          </a:stretch>
        </p:blipFill>
        <p:spPr>
          <a:xfrm>
            <a:off x="9979900" y="2468529"/>
            <a:ext cx="2509838" cy="1314450"/>
          </a:xfrm>
          <a:prstGeom prst="rect">
            <a:avLst/>
          </a:prstGeom>
        </p:spPr>
      </p:pic>
      <p:sp>
        <p:nvSpPr>
          <p:cNvPr id="21506" name="Rectangle 2"/>
          <p:cNvSpPr>
            <a:spLocks noGrp="1" noChangeArrowheads="1"/>
          </p:cNvSpPr>
          <p:nvPr>
            <p:ph type="title"/>
          </p:nvPr>
        </p:nvSpPr>
        <p:spPr>
          <a:xfrm>
            <a:off x="294396" y="194233"/>
            <a:ext cx="11269451" cy="998465"/>
          </a:xfrm>
        </p:spPr>
        <p:txBody>
          <a:bodyPr/>
          <a:lstStyle/>
          <a:p>
            <a:pPr eaLnBrk="1" hangingPunct="1"/>
            <a:r>
              <a:rPr lang="en-GB" smtClean="0"/>
              <a:t>More Family API Samples</a:t>
            </a:r>
            <a:endParaRPr lang="en-GB" dirty="0" smtClean="0"/>
          </a:p>
        </p:txBody>
      </p:sp>
      <p:sp>
        <p:nvSpPr>
          <p:cNvPr id="5"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Family API</a:t>
            </a:r>
            <a:endParaRPr lang="en-GB" sz="2300" dirty="0">
              <a:solidFill>
                <a:schemeClr val="accent1"/>
              </a:solidFill>
            </a:endParaRPr>
          </a:p>
        </p:txBody>
      </p:sp>
      <p:pic>
        <p:nvPicPr>
          <p:cNvPr id="10" name="Picture 9" descr="WindowWizard4.png"/>
          <p:cNvPicPr>
            <a:picLocks noChangeAspect="1"/>
          </p:cNvPicPr>
          <p:nvPr/>
        </p:nvPicPr>
        <p:blipFill>
          <a:blip r:embed="rId7"/>
          <a:stretch>
            <a:fillRect/>
          </a:stretch>
        </p:blipFill>
        <p:spPr>
          <a:xfrm>
            <a:off x="7998639" y="6919957"/>
            <a:ext cx="642938" cy="1281113"/>
          </a:xfrm>
          <a:prstGeom prst="rect">
            <a:avLst/>
          </a:prstGeom>
        </p:spPr>
      </p:pic>
    </p:spTree>
  </p:cSld>
  <p:clrMapOvr>
    <a:masterClrMapping/>
  </p:clrMapOv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3759" y="3248526"/>
            <a:ext cx="8690241" cy="3147582"/>
          </a:xfrm>
        </p:spPr>
        <p:txBody>
          <a:bodyPr/>
          <a:lstStyle/>
          <a:p>
            <a:pPr eaLnBrk="1" hangingPunct="1"/>
            <a:r>
              <a:rPr lang="en-GB" sz="10800" dirty="0" smtClean="0"/>
              <a:t>Form Creation</a:t>
            </a:r>
          </a:p>
        </p:txBody>
      </p:sp>
      <p:sp>
        <p:nvSpPr>
          <p:cNvPr id="106499" name="Rectangle 3"/>
          <p:cNvSpPr>
            <a:spLocks noGrp="1" noChangeArrowheads="1"/>
          </p:cNvSpPr>
          <p:nvPr>
            <p:ph type="subTitle" sz="quarter" idx="1"/>
          </p:nvPr>
        </p:nvSpPr>
        <p:spPr>
          <a:xfrm>
            <a:off x="453759" y="6396108"/>
            <a:ext cx="8079614" cy="1192495"/>
          </a:xfrm>
        </p:spPr>
        <p:txBody>
          <a:bodyPr/>
          <a:lstStyle/>
          <a:p>
            <a:pPr>
              <a:lnSpc>
                <a:spcPct val="100000"/>
              </a:lnSpc>
              <a:spcBef>
                <a:spcPts val="0"/>
              </a:spcBef>
            </a:pPr>
            <a:r>
              <a:rPr lang="en-US" sz="2800" smtClean="0"/>
              <a:t>Form Creation and Conceptual Design API</a:t>
            </a:r>
            <a:endParaRPr lang="en-US" sz="2800" dirty="0" smtClean="0"/>
          </a:p>
        </p:txBody>
      </p:sp>
    </p:spTree>
  </p:cSld>
  <p:clrMapOvr>
    <a:masterClrMapping/>
  </p:clrMapOv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367422" y="194232"/>
            <a:ext cx="11269451" cy="1626129"/>
          </a:xfrm>
        </p:spPr>
        <p:txBody>
          <a:bodyPr/>
          <a:lstStyle/>
          <a:p>
            <a:r>
              <a:rPr lang="en-US" altLang="zh-CN" dirty="0" smtClean="0"/>
              <a:t>Form Creation API</a:t>
            </a:r>
            <a:endParaRPr lang="en-GB" dirty="0" smtClean="0"/>
          </a:p>
        </p:txBody>
      </p:sp>
      <p:sp>
        <p:nvSpPr>
          <p:cNvPr id="101379" name="Rectangle 3"/>
          <p:cNvSpPr>
            <a:spLocks noGrp="1" noChangeArrowheads="1"/>
          </p:cNvSpPr>
          <p:nvPr>
            <p:ph idx="1"/>
          </p:nvPr>
        </p:nvSpPr>
        <p:spPr>
          <a:xfrm>
            <a:off x="453760" y="1811330"/>
            <a:ext cx="11962952" cy="3511299"/>
          </a:xfrm>
        </p:spPr>
        <p:txBody>
          <a:bodyPr/>
          <a:lstStyle/>
          <a:p>
            <a:pPr marL="442913" indent="-442913">
              <a:buFont typeface="Wingdings" pitchFamily="2" charset="2"/>
              <a:buChar char="§"/>
            </a:pPr>
            <a:r>
              <a:rPr lang="en-US" smtClean="0"/>
              <a:t>New </a:t>
            </a:r>
            <a:r>
              <a:rPr lang="en-US" dirty="0" smtClean="0"/>
              <a:t>point and curve objects</a:t>
            </a:r>
          </a:p>
          <a:p>
            <a:pPr marL="442913" indent="-442913">
              <a:buFont typeface="Wingdings" pitchFamily="2" charset="2"/>
              <a:buChar char="§"/>
            </a:pPr>
            <a:r>
              <a:rPr lang="en-US" dirty="0" smtClean="0"/>
              <a:t>New form-making tools</a:t>
            </a:r>
          </a:p>
          <a:p>
            <a:pPr marL="442913" indent="-442913">
              <a:buFont typeface="Wingdings" pitchFamily="2" charset="2"/>
              <a:buChar char="§"/>
            </a:pPr>
            <a:r>
              <a:rPr lang="en-US" dirty="0" smtClean="0"/>
              <a:t>Resulting surfaces can be divided, patterned, </a:t>
            </a:r>
            <a:r>
              <a:rPr lang="en-US" smtClean="0"/>
              <a:t>and panelized</a:t>
            </a:r>
            <a:endParaRPr lang="en-US"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Form Creation</a:t>
            </a:r>
            <a:endParaRPr lang="en-GB" sz="2400" dirty="0" smtClean="0">
              <a:solidFill>
                <a:schemeClr val="accent1"/>
              </a:solidFill>
            </a:endParaRPr>
          </a:p>
        </p:txBody>
      </p:sp>
      <p:pic>
        <p:nvPicPr>
          <p:cNvPr id="5" name="Picture 4"/>
          <p:cNvPicPr>
            <a:picLocks noChangeAspect="1" noChangeArrowheads="1"/>
          </p:cNvPicPr>
          <p:nvPr/>
        </p:nvPicPr>
        <p:blipFill>
          <a:blip r:embed="rId3" cstate="print"/>
          <a:srcRect/>
          <a:stretch>
            <a:fillRect/>
          </a:stretch>
        </p:blipFill>
        <p:spPr bwMode="auto">
          <a:xfrm>
            <a:off x="6172989" y="6230263"/>
            <a:ext cx="2947171" cy="2713036"/>
          </a:xfrm>
          <a:prstGeom prst="rect">
            <a:avLst/>
          </a:prstGeom>
          <a:noFill/>
          <a:ln w="9525">
            <a:noFill/>
            <a:miter lim="800000"/>
            <a:headEnd/>
            <a:tailEnd/>
          </a:ln>
          <a:effectLst/>
        </p:spPr>
      </p:pic>
      <p:pic>
        <p:nvPicPr>
          <p:cNvPr id="6" name="Picture 2"/>
          <p:cNvPicPr>
            <a:picLocks noChangeAspect="1" noChangeArrowheads="1"/>
          </p:cNvPicPr>
          <p:nvPr/>
        </p:nvPicPr>
        <p:blipFill>
          <a:blip r:embed="rId4"/>
          <a:srcRect l="4800" t="12000" r="3219" b="2667"/>
          <a:stretch>
            <a:fillRect/>
          </a:stretch>
        </p:blipFill>
        <p:spPr bwMode="auto">
          <a:xfrm>
            <a:off x="1073918" y="6234309"/>
            <a:ext cx="4399280" cy="273353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367422" y="194232"/>
            <a:ext cx="11269451" cy="1626129"/>
          </a:xfrm>
        </p:spPr>
        <p:txBody>
          <a:bodyPr/>
          <a:lstStyle/>
          <a:p>
            <a:r>
              <a:rPr lang="en-US" altLang="zh-CN" dirty="0" smtClean="0"/>
              <a:t>Form </a:t>
            </a:r>
            <a:r>
              <a:rPr lang="en-US" altLang="zh-CN" smtClean="0"/>
              <a:t>Creation Topics</a:t>
            </a:r>
            <a:endParaRPr lang="en-GB" dirty="0" smtClean="0"/>
          </a:p>
        </p:txBody>
      </p:sp>
      <p:sp>
        <p:nvSpPr>
          <p:cNvPr id="101379" name="Rectangle 3"/>
          <p:cNvSpPr>
            <a:spLocks noGrp="1" noChangeArrowheads="1"/>
          </p:cNvSpPr>
          <p:nvPr>
            <p:ph idx="1"/>
          </p:nvPr>
        </p:nvSpPr>
        <p:spPr>
          <a:xfrm>
            <a:off x="453760" y="1811330"/>
            <a:ext cx="10924053" cy="4454551"/>
          </a:xfrm>
        </p:spPr>
        <p:txBody>
          <a:bodyPr/>
          <a:lstStyle/>
          <a:p>
            <a:pPr>
              <a:buFont typeface="Wingdings" pitchFamily="2" charset="2"/>
              <a:buChar char="§"/>
            </a:pPr>
            <a:r>
              <a:rPr lang="en-US" dirty="0" smtClean="0"/>
              <a:t>Points</a:t>
            </a:r>
          </a:p>
          <a:p>
            <a:pPr>
              <a:buFont typeface="Wingdings" pitchFamily="2" charset="2"/>
              <a:buChar char="§"/>
            </a:pPr>
            <a:r>
              <a:rPr lang="en-US" dirty="0" smtClean="0"/>
              <a:t>Curve by Points </a:t>
            </a:r>
          </a:p>
          <a:p>
            <a:pPr>
              <a:buFont typeface="Wingdings" pitchFamily="2" charset="2"/>
              <a:buChar char="§"/>
            </a:pPr>
            <a:r>
              <a:rPr lang="en-US" dirty="0" smtClean="0"/>
              <a:t>Form</a:t>
            </a:r>
          </a:p>
          <a:p>
            <a:pPr marL="719138" lvl="2" indent="-342900"/>
            <a:r>
              <a:rPr lang="en-US" smtClean="0"/>
              <a:t>Loft</a:t>
            </a:r>
            <a:endParaRPr lang="en-US" dirty="0" smtClean="0"/>
          </a:p>
          <a:p>
            <a:pPr marL="719138" lvl="2" indent="-342900"/>
            <a:r>
              <a:rPr lang="en-US" smtClean="0"/>
              <a:t>Swept </a:t>
            </a:r>
            <a:r>
              <a:rPr lang="en-US" dirty="0" smtClean="0"/>
              <a:t>Blend</a:t>
            </a:r>
          </a:p>
          <a:p>
            <a:pPr marL="719138" lvl="2" indent="-342900"/>
            <a:r>
              <a:rPr lang="en-US" smtClean="0"/>
              <a:t>Revolve</a:t>
            </a:r>
            <a:endParaRPr lang="en-US" dirty="0" smtClean="0"/>
          </a:p>
          <a:p>
            <a:pPr marL="719138" lvl="2" indent="-342900"/>
            <a:r>
              <a:rPr lang="en-US" smtClean="0"/>
              <a:t>Extrusion</a:t>
            </a:r>
            <a:endParaRPr lang="en-US" dirty="0" smtClean="0"/>
          </a:p>
          <a:p>
            <a:pPr>
              <a:buFont typeface="Wingdings" pitchFamily="2" charset="2"/>
              <a:buChar char="§"/>
            </a:pPr>
            <a:r>
              <a:rPr lang="en-US" dirty="0" smtClean="0"/>
              <a:t>Divided Surface &amp; Panel Components</a:t>
            </a:r>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Form Creation</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367422" y="194232"/>
            <a:ext cx="11269451" cy="1626129"/>
          </a:xfrm>
        </p:spPr>
        <p:txBody>
          <a:bodyPr/>
          <a:lstStyle/>
          <a:p>
            <a:r>
              <a:rPr lang="en-US" altLang="zh-CN" dirty="0" err="1" smtClean="0"/>
              <a:t>ReferencePoint</a:t>
            </a:r>
            <a:r>
              <a:rPr lang="en-US" altLang="zh-CN" dirty="0" smtClean="0"/>
              <a:t> </a:t>
            </a:r>
            <a:r>
              <a:rPr lang="en-US" altLang="zh-CN" smtClean="0"/>
              <a:t>and CurveByPoints</a:t>
            </a:r>
            <a:endParaRPr lang="en-GB" dirty="0" smtClean="0"/>
          </a:p>
        </p:txBody>
      </p:sp>
      <p:sp>
        <p:nvSpPr>
          <p:cNvPr id="101379" name="Rectangle 3"/>
          <p:cNvSpPr>
            <a:spLocks noGrp="1" noChangeArrowheads="1"/>
          </p:cNvSpPr>
          <p:nvPr>
            <p:ph idx="1"/>
          </p:nvPr>
        </p:nvSpPr>
        <p:spPr>
          <a:xfrm>
            <a:off x="453759" y="1811330"/>
            <a:ext cx="10924053" cy="3511299"/>
          </a:xfrm>
        </p:spPr>
        <p:txBody>
          <a:bodyPr/>
          <a:lstStyle/>
          <a:p>
            <a:pPr>
              <a:buFont typeface="Wingdings" pitchFamily="2" charset="2"/>
              <a:buChar char="§"/>
            </a:pPr>
            <a:r>
              <a:rPr lang="en-US" dirty="0" smtClean="0"/>
              <a:t>Reference point can be created using -</a:t>
            </a:r>
          </a:p>
          <a:p>
            <a:pPr lvl="2">
              <a:buFont typeface="Arial" pitchFamily="34" charset="0"/>
              <a:buChar char="•"/>
            </a:pPr>
            <a:r>
              <a:rPr lang="en-US" sz="2800" dirty="0" smtClean="0"/>
              <a:t>XYZ</a:t>
            </a:r>
          </a:p>
          <a:p>
            <a:pPr lvl="2">
              <a:buFont typeface="Arial" pitchFamily="34" charset="0"/>
              <a:buChar char="•"/>
            </a:pPr>
            <a:r>
              <a:rPr lang="en-US" sz="2800" dirty="0" smtClean="0"/>
              <a:t>Transform</a:t>
            </a:r>
          </a:p>
          <a:p>
            <a:pPr lvl="2">
              <a:buFont typeface="Arial" pitchFamily="34" charset="0"/>
              <a:buChar char="•"/>
            </a:pPr>
            <a:r>
              <a:rPr lang="en-US" sz="2800" dirty="0" smtClean="0"/>
              <a:t>On Edge</a:t>
            </a:r>
          </a:p>
          <a:p>
            <a:pPr lvl="2">
              <a:buFont typeface="Arial" pitchFamily="34" charset="0"/>
              <a:buChar char="•"/>
            </a:pPr>
            <a:r>
              <a:rPr lang="en-US" sz="2800" dirty="0" smtClean="0"/>
              <a:t>On Edge/Edge Intersection</a:t>
            </a:r>
          </a:p>
          <a:p>
            <a:pPr lvl="2">
              <a:buFont typeface="Arial" pitchFamily="34" charset="0"/>
              <a:buChar char="•"/>
            </a:pPr>
            <a:r>
              <a:rPr lang="en-US" sz="2800" dirty="0" smtClean="0"/>
              <a:t>On Edge/Face Intersection</a:t>
            </a:r>
          </a:p>
          <a:p>
            <a:pPr lvl="2">
              <a:buFont typeface="Arial" pitchFamily="34" charset="0"/>
              <a:buChar char="•"/>
            </a:pPr>
            <a:r>
              <a:rPr lang="en-US" sz="2800" dirty="0" smtClean="0"/>
              <a:t>On Face</a:t>
            </a:r>
          </a:p>
          <a:p>
            <a:pPr lvl="2">
              <a:buFont typeface="Arial" pitchFamily="34" charset="0"/>
              <a:buChar char="•"/>
            </a:pPr>
            <a:r>
              <a:rPr lang="en-US" sz="2800" dirty="0" smtClean="0"/>
              <a:t>On Plane</a:t>
            </a:r>
          </a:p>
          <a:p>
            <a:pPr lvl="2">
              <a:buFont typeface="Arial" pitchFamily="34" charset="0"/>
              <a:buChar char="•"/>
            </a:pPr>
            <a:endParaRPr lang="en-US" sz="2800" dirty="0" smtClean="0"/>
          </a:p>
          <a:p>
            <a:pPr>
              <a:buFont typeface="Wingdings" pitchFamily="2" charset="2"/>
              <a:buChar char="§"/>
            </a:pPr>
            <a:r>
              <a:rPr lang="en-US" dirty="0" err="1" smtClean="0"/>
              <a:t>ReferencePointArray</a:t>
            </a:r>
            <a:r>
              <a:rPr lang="en-US" dirty="0" smtClean="0"/>
              <a:t> – array of Reference Points for curve creation</a:t>
            </a:r>
          </a:p>
          <a:p>
            <a:pPr marL="342858" lvl="2" indent="-342858">
              <a:spcBef>
                <a:spcPts val="600"/>
              </a:spcBef>
            </a:pPr>
            <a:endParaRPr lang="en-US" sz="3600" dirty="0" smtClean="0"/>
          </a:p>
          <a:p>
            <a:pPr marL="342858" lvl="2" indent="-342858">
              <a:spcBef>
                <a:spcPts val="600"/>
              </a:spcBef>
            </a:pPr>
            <a:r>
              <a:rPr lang="en-US" sz="3600" dirty="0" err="1" smtClean="0"/>
              <a:t>NewCurveByPoints</a:t>
            </a:r>
            <a:r>
              <a:rPr lang="en-US" sz="3600" dirty="0" smtClean="0"/>
              <a:t>(</a:t>
            </a:r>
            <a:r>
              <a:rPr lang="en-US" sz="3600" dirty="0" err="1" smtClean="0"/>
              <a:t>ReferencePointArray</a:t>
            </a:r>
            <a:r>
              <a:rPr lang="en-US" sz="3600" dirty="0" smtClean="0"/>
              <a:t> points)</a:t>
            </a:r>
          </a:p>
          <a:p>
            <a:pPr>
              <a:buFont typeface="Wingdings" pitchFamily="2" charset="2"/>
              <a:buChar char="§"/>
            </a:pPr>
            <a:endParaRPr lang="en-US"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Form Creation</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367422" y="194232"/>
            <a:ext cx="11269451" cy="1626129"/>
          </a:xfrm>
        </p:spPr>
        <p:txBody>
          <a:bodyPr/>
          <a:lstStyle/>
          <a:p>
            <a:r>
              <a:rPr lang="en-US" altLang="zh-CN" dirty="0" smtClean="0"/>
              <a:t>Forms</a:t>
            </a:r>
            <a:endParaRPr lang="en-GB" dirty="0" smtClean="0"/>
          </a:p>
        </p:txBody>
      </p:sp>
      <p:sp>
        <p:nvSpPr>
          <p:cNvPr id="101379" name="Rectangle 3"/>
          <p:cNvSpPr>
            <a:spLocks noGrp="1" noChangeArrowheads="1"/>
          </p:cNvSpPr>
          <p:nvPr>
            <p:ph idx="1"/>
          </p:nvPr>
        </p:nvSpPr>
        <p:spPr>
          <a:xfrm>
            <a:off x="453760" y="1811330"/>
            <a:ext cx="10924053" cy="3511299"/>
          </a:xfrm>
        </p:spPr>
        <p:txBody>
          <a:bodyPr/>
          <a:lstStyle/>
          <a:p>
            <a:pPr>
              <a:buFont typeface="Wingdings" pitchFamily="2" charset="2"/>
              <a:buChar char="§"/>
            </a:pPr>
            <a:r>
              <a:rPr lang="en-US" dirty="0" smtClean="0"/>
              <a:t>Extrusion </a:t>
            </a:r>
          </a:p>
          <a:p>
            <a:pPr lvl="1"/>
            <a:r>
              <a:rPr lang="en-US" dirty="0" err="1" smtClean="0"/>
              <a:t>NewExtrusionForm</a:t>
            </a:r>
            <a:r>
              <a:rPr lang="en-US" dirty="0" smtClean="0"/>
              <a:t>(</a:t>
            </a:r>
            <a:r>
              <a:rPr lang="en-US" dirty="0" err="1" smtClean="0"/>
              <a:t>bool</a:t>
            </a:r>
            <a:r>
              <a:rPr lang="en-US" dirty="0" smtClean="0"/>
              <a:t> </a:t>
            </a:r>
            <a:r>
              <a:rPr lang="en-US" dirty="0" err="1" smtClean="0"/>
              <a:t>isSolid</a:t>
            </a:r>
            <a:r>
              <a:rPr lang="en-US" dirty="0" smtClean="0"/>
              <a:t>, </a:t>
            </a:r>
            <a:r>
              <a:rPr lang="en-US" dirty="0" err="1" smtClean="0"/>
              <a:t>ReferenceArray</a:t>
            </a:r>
            <a:r>
              <a:rPr lang="en-US" dirty="0" smtClean="0"/>
              <a:t> profile, XYZ direction)</a:t>
            </a:r>
          </a:p>
          <a:p>
            <a:pPr lvl="1"/>
            <a:endParaRPr lang="en-US" dirty="0" smtClean="0"/>
          </a:p>
          <a:p>
            <a:pPr lvl="1"/>
            <a:endParaRPr lang="en-US" dirty="0" smtClean="0"/>
          </a:p>
          <a:p>
            <a:pPr>
              <a:buFont typeface="Wingdings" pitchFamily="2" charset="2"/>
              <a:buChar char="§"/>
            </a:pPr>
            <a:endParaRPr lang="en-US" dirty="0" smtClean="0"/>
          </a:p>
          <a:p>
            <a:pPr>
              <a:buFont typeface="Wingdings" pitchFamily="2" charset="2"/>
              <a:buChar char="§"/>
            </a:pPr>
            <a:endParaRPr lang="en-US" dirty="0" smtClean="0"/>
          </a:p>
          <a:p>
            <a:pPr>
              <a:buFont typeface="Wingdings" pitchFamily="2" charset="2"/>
              <a:buChar char="§"/>
            </a:pPr>
            <a:r>
              <a:rPr lang="en-US" dirty="0" smtClean="0"/>
              <a:t>Revolve</a:t>
            </a:r>
          </a:p>
          <a:p>
            <a:pPr marL="800003" lvl="3" indent="-342858">
              <a:spcBef>
                <a:spcPts val="600"/>
              </a:spcBef>
            </a:pPr>
            <a:r>
              <a:rPr lang="en-US" sz="2800" dirty="0" err="1" smtClean="0"/>
              <a:t>NewRevolveForm</a:t>
            </a:r>
            <a:r>
              <a:rPr lang="en-US" sz="2800" dirty="0" smtClean="0"/>
              <a:t>(</a:t>
            </a:r>
            <a:r>
              <a:rPr lang="en-US" sz="2800" dirty="0" err="1" smtClean="0"/>
              <a:t>bool</a:t>
            </a:r>
            <a:r>
              <a:rPr lang="en-US" sz="2800" dirty="0" smtClean="0"/>
              <a:t> </a:t>
            </a:r>
            <a:r>
              <a:rPr lang="en-US" sz="2800" dirty="0" err="1" smtClean="0"/>
              <a:t>isSolid</a:t>
            </a:r>
            <a:r>
              <a:rPr lang="en-US" sz="2800" dirty="0" smtClean="0"/>
              <a:t>, </a:t>
            </a:r>
            <a:r>
              <a:rPr lang="en-US" sz="2800" dirty="0" err="1" smtClean="0"/>
              <a:t>ReferenceArray</a:t>
            </a:r>
            <a:r>
              <a:rPr lang="en-US" sz="2800" dirty="0" smtClean="0"/>
              <a:t> profile, Reference axis, double </a:t>
            </a:r>
            <a:r>
              <a:rPr lang="en-US" sz="2800" dirty="0" err="1" smtClean="0"/>
              <a:t>startAngle</a:t>
            </a:r>
            <a:r>
              <a:rPr lang="en-US" sz="2800" dirty="0" smtClean="0"/>
              <a:t>, double </a:t>
            </a:r>
            <a:r>
              <a:rPr lang="en-US" sz="2800" dirty="0" err="1" smtClean="0"/>
              <a:t>endAngle</a:t>
            </a:r>
            <a:r>
              <a:rPr lang="en-US" sz="2800" dirty="0" smtClean="0"/>
              <a:t>);</a:t>
            </a:r>
          </a:p>
          <a:p>
            <a:pPr>
              <a:buFont typeface="Wingdings" pitchFamily="2" charset="2"/>
              <a:buChar char="§"/>
            </a:pPr>
            <a:endParaRPr lang="en-US" dirty="0" smtClean="0"/>
          </a:p>
          <a:p>
            <a:pPr lvl="2">
              <a:buFont typeface="Arial" pitchFamily="34" charset="0"/>
              <a:buChar char="•"/>
            </a:pPr>
            <a:endParaRPr lang="en-US" sz="3600"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Form Creation</a:t>
            </a:r>
            <a:endParaRPr lang="en-GB" sz="2400" dirty="0" smtClean="0">
              <a:solidFill>
                <a:schemeClr val="accent1"/>
              </a:solidFill>
            </a:endParaRPr>
          </a:p>
        </p:txBody>
      </p:sp>
      <p:pic>
        <p:nvPicPr>
          <p:cNvPr id="7" name="Picture 2"/>
          <p:cNvPicPr>
            <a:picLocks noChangeAspect="1" noChangeArrowheads="1"/>
          </p:cNvPicPr>
          <p:nvPr/>
        </p:nvPicPr>
        <p:blipFill>
          <a:blip r:embed="rId3"/>
          <a:srcRect/>
          <a:stretch>
            <a:fillRect/>
          </a:stretch>
        </p:blipFill>
        <p:spPr bwMode="auto">
          <a:xfrm>
            <a:off x="2010507" y="3673458"/>
            <a:ext cx="2281408" cy="1347457"/>
          </a:xfrm>
          <a:prstGeom prst="rect">
            <a:avLst/>
          </a:prstGeom>
          <a:noFill/>
          <a:ln w="9525">
            <a:noFill/>
            <a:miter lim="800000"/>
            <a:headEnd/>
            <a:tailEnd/>
          </a:ln>
          <a:effectLst/>
        </p:spPr>
      </p:pic>
      <p:pic>
        <p:nvPicPr>
          <p:cNvPr id="9" name="Picture 3"/>
          <p:cNvPicPr>
            <a:picLocks noChangeAspect="1" noChangeArrowheads="1"/>
          </p:cNvPicPr>
          <p:nvPr/>
        </p:nvPicPr>
        <p:blipFill>
          <a:blip r:embed="rId4"/>
          <a:srcRect/>
          <a:stretch>
            <a:fillRect/>
          </a:stretch>
        </p:blipFill>
        <p:spPr bwMode="auto">
          <a:xfrm>
            <a:off x="6574632" y="3347546"/>
            <a:ext cx="2129073" cy="1975083"/>
          </a:xfrm>
          <a:prstGeom prst="rect">
            <a:avLst/>
          </a:prstGeom>
          <a:noFill/>
          <a:ln w="9525">
            <a:noFill/>
            <a:miter lim="800000"/>
            <a:headEnd/>
            <a:tailEnd/>
          </a:ln>
          <a:effectLst/>
        </p:spPr>
      </p:pic>
      <p:sp>
        <p:nvSpPr>
          <p:cNvPr id="10" name="Right Arrow 9"/>
          <p:cNvSpPr/>
          <p:nvPr/>
        </p:nvSpPr>
        <p:spPr bwMode="auto">
          <a:xfrm>
            <a:off x="4941353" y="4028794"/>
            <a:ext cx="1117424" cy="496633"/>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pic>
        <p:nvPicPr>
          <p:cNvPr id="11" name="Picture 3"/>
          <p:cNvPicPr>
            <a:picLocks noChangeAspect="1" noChangeArrowheads="1"/>
          </p:cNvPicPr>
          <p:nvPr/>
        </p:nvPicPr>
        <p:blipFill>
          <a:blip r:embed="rId5"/>
          <a:srcRect/>
          <a:stretch>
            <a:fillRect/>
          </a:stretch>
        </p:blipFill>
        <p:spPr bwMode="auto">
          <a:xfrm>
            <a:off x="1791523" y="7520991"/>
            <a:ext cx="2676287" cy="1501332"/>
          </a:xfrm>
          <a:prstGeom prst="rect">
            <a:avLst/>
          </a:prstGeom>
          <a:noFill/>
          <a:ln w="9525">
            <a:noFill/>
            <a:miter lim="800000"/>
            <a:headEnd/>
            <a:tailEnd/>
          </a:ln>
          <a:effectLst/>
        </p:spPr>
      </p:pic>
      <p:pic>
        <p:nvPicPr>
          <p:cNvPr id="12" name="Picture 4"/>
          <p:cNvPicPr>
            <a:picLocks noChangeAspect="1" noChangeArrowheads="1"/>
          </p:cNvPicPr>
          <p:nvPr/>
        </p:nvPicPr>
        <p:blipFill>
          <a:blip r:embed="rId6"/>
          <a:srcRect/>
          <a:stretch>
            <a:fillRect/>
          </a:stretch>
        </p:blipFill>
        <p:spPr bwMode="auto">
          <a:xfrm>
            <a:off x="6574632" y="7069167"/>
            <a:ext cx="1838368" cy="2138510"/>
          </a:xfrm>
          <a:prstGeom prst="rect">
            <a:avLst/>
          </a:prstGeom>
          <a:noFill/>
          <a:ln w="9525">
            <a:noFill/>
            <a:miter lim="800000"/>
            <a:headEnd/>
            <a:tailEnd/>
          </a:ln>
          <a:effectLst/>
        </p:spPr>
      </p:pic>
      <p:sp>
        <p:nvSpPr>
          <p:cNvPr id="13" name="Right Arrow 12"/>
          <p:cNvSpPr/>
          <p:nvPr/>
        </p:nvSpPr>
        <p:spPr bwMode="auto">
          <a:xfrm>
            <a:off x="4941353" y="7807160"/>
            <a:ext cx="1287762" cy="572338"/>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367422" y="194232"/>
            <a:ext cx="11269451" cy="1626129"/>
          </a:xfrm>
        </p:spPr>
        <p:txBody>
          <a:bodyPr/>
          <a:lstStyle/>
          <a:p>
            <a:r>
              <a:rPr lang="en-US" altLang="zh-CN" dirty="0" smtClean="0"/>
              <a:t>Forms</a:t>
            </a:r>
            <a:endParaRPr lang="en-GB" dirty="0" smtClean="0"/>
          </a:p>
        </p:txBody>
      </p:sp>
      <p:sp>
        <p:nvSpPr>
          <p:cNvPr id="101379" name="Rectangle 3"/>
          <p:cNvSpPr>
            <a:spLocks noGrp="1" noChangeArrowheads="1"/>
          </p:cNvSpPr>
          <p:nvPr>
            <p:ph idx="1"/>
          </p:nvPr>
        </p:nvSpPr>
        <p:spPr>
          <a:xfrm>
            <a:off x="453760" y="1811330"/>
            <a:ext cx="10924053" cy="3511299"/>
          </a:xfrm>
        </p:spPr>
        <p:txBody>
          <a:bodyPr/>
          <a:lstStyle/>
          <a:p>
            <a:pPr>
              <a:buFont typeface="Wingdings" pitchFamily="2" charset="2"/>
              <a:buChar char="§"/>
            </a:pPr>
            <a:r>
              <a:rPr lang="en-US" dirty="0" smtClean="0"/>
              <a:t>Swept Blend </a:t>
            </a:r>
          </a:p>
          <a:p>
            <a:pPr lvl="2"/>
            <a:r>
              <a:rPr lang="en-US" sz="2800" dirty="0" err="1" smtClean="0"/>
              <a:t>NewSweptBlendForm</a:t>
            </a:r>
            <a:r>
              <a:rPr lang="en-US" sz="2800" dirty="0" smtClean="0"/>
              <a:t>(</a:t>
            </a:r>
            <a:r>
              <a:rPr lang="en-US" sz="2800" dirty="0" err="1" smtClean="0"/>
              <a:t>bool</a:t>
            </a:r>
            <a:r>
              <a:rPr lang="en-US" sz="2800" dirty="0" smtClean="0"/>
              <a:t> </a:t>
            </a:r>
            <a:r>
              <a:rPr lang="en-US" sz="2800" dirty="0" err="1" smtClean="0"/>
              <a:t>isSolid</a:t>
            </a:r>
            <a:r>
              <a:rPr lang="en-US" sz="2800" dirty="0" smtClean="0"/>
              <a:t>, </a:t>
            </a:r>
            <a:r>
              <a:rPr lang="en-US" sz="2800" dirty="0" err="1" smtClean="0"/>
              <a:t>ReferenceArray</a:t>
            </a:r>
            <a:r>
              <a:rPr lang="en-US" sz="2800" dirty="0" smtClean="0"/>
              <a:t> path, </a:t>
            </a:r>
            <a:r>
              <a:rPr lang="en-US" sz="2800" dirty="0" err="1" smtClean="0"/>
              <a:t>ReferenceArray</a:t>
            </a:r>
            <a:r>
              <a:rPr lang="en-US" sz="2800" dirty="0" smtClean="0"/>
              <a:t> profiles)</a:t>
            </a:r>
          </a:p>
          <a:p>
            <a:pPr lvl="1"/>
            <a:endParaRPr lang="en-US" dirty="0" smtClean="0"/>
          </a:p>
          <a:p>
            <a:pPr lvl="1"/>
            <a:endParaRPr lang="en-US" dirty="0" smtClean="0"/>
          </a:p>
          <a:p>
            <a:pPr>
              <a:buFont typeface="Wingdings" pitchFamily="2" charset="2"/>
              <a:buChar char="§"/>
            </a:pPr>
            <a:endParaRPr lang="en-US" dirty="0" smtClean="0"/>
          </a:p>
          <a:p>
            <a:pPr>
              <a:buFont typeface="Wingdings" pitchFamily="2" charset="2"/>
              <a:buChar char="§"/>
            </a:pPr>
            <a:endParaRPr lang="en-US" dirty="0" smtClean="0"/>
          </a:p>
          <a:p>
            <a:pPr>
              <a:buFont typeface="Wingdings" pitchFamily="2" charset="2"/>
              <a:buChar char="§"/>
            </a:pPr>
            <a:r>
              <a:rPr lang="en-US" dirty="0" smtClean="0"/>
              <a:t>Loft</a:t>
            </a:r>
          </a:p>
          <a:p>
            <a:pPr lvl="2"/>
            <a:r>
              <a:rPr lang="en-US" sz="2800" dirty="0" err="1" smtClean="0"/>
              <a:t>NewLoftForm</a:t>
            </a:r>
            <a:r>
              <a:rPr lang="en-US" sz="2800" dirty="0" smtClean="0"/>
              <a:t>(</a:t>
            </a:r>
            <a:r>
              <a:rPr lang="en-US" sz="2800" dirty="0" err="1" smtClean="0"/>
              <a:t>bool</a:t>
            </a:r>
            <a:r>
              <a:rPr lang="en-US" sz="2800" dirty="0" smtClean="0"/>
              <a:t> </a:t>
            </a:r>
            <a:r>
              <a:rPr lang="en-US" sz="2800" dirty="0" err="1" smtClean="0"/>
              <a:t>isSolid</a:t>
            </a:r>
            <a:r>
              <a:rPr lang="en-US" sz="2800" dirty="0" smtClean="0"/>
              <a:t>, </a:t>
            </a:r>
            <a:r>
              <a:rPr lang="en-US" sz="2800" dirty="0" err="1" smtClean="0"/>
              <a:t>ReferenceArray</a:t>
            </a:r>
            <a:r>
              <a:rPr lang="en-US" sz="2800" dirty="0" smtClean="0"/>
              <a:t> profiles)</a:t>
            </a:r>
          </a:p>
          <a:p>
            <a:pPr>
              <a:buFont typeface="Wingdings" pitchFamily="2" charset="2"/>
              <a:buChar char="§"/>
            </a:pPr>
            <a:endParaRPr lang="en-US" dirty="0" smtClean="0"/>
          </a:p>
          <a:p>
            <a:pPr lvl="2">
              <a:buFont typeface="Arial" pitchFamily="34" charset="0"/>
              <a:buChar char="•"/>
            </a:pPr>
            <a:endParaRPr lang="en-US" sz="3600"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Form Creation</a:t>
            </a:r>
            <a:endParaRPr lang="en-GB" sz="2400" dirty="0" smtClean="0">
              <a:solidFill>
                <a:schemeClr val="accent1"/>
              </a:solidFill>
            </a:endParaRPr>
          </a:p>
        </p:txBody>
      </p:sp>
      <p:pic>
        <p:nvPicPr>
          <p:cNvPr id="14" name="Picture 2"/>
          <p:cNvPicPr>
            <a:picLocks noChangeAspect="1" noChangeArrowheads="1"/>
          </p:cNvPicPr>
          <p:nvPr/>
        </p:nvPicPr>
        <p:blipFill>
          <a:blip r:embed="rId3"/>
          <a:srcRect/>
          <a:stretch>
            <a:fillRect/>
          </a:stretch>
        </p:blipFill>
        <p:spPr bwMode="auto">
          <a:xfrm>
            <a:off x="1791523" y="3391562"/>
            <a:ext cx="2592329" cy="1636142"/>
          </a:xfrm>
          <a:prstGeom prst="rect">
            <a:avLst/>
          </a:prstGeom>
          <a:noFill/>
          <a:ln w="9525">
            <a:noFill/>
            <a:miter lim="800000"/>
            <a:headEnd/>
            <a:tailEnd/>
          </a:ln>
          <a:effectLst/>
        </p:spPr>
      </p:pic>
      <p:pic>
        <p:nvPicPr>
          <p:cNvPr id="15" name="Picture 3"/>
          <p:cNvPicPr>
            <a:picLocks noChangeAspect="1" noChangeArrowheads="1"/>
          </p:cNvPicPr>
          <p:nvPr/>
        </p:nvPicPr>
        <p:blipFill>
          <a:blip r:embed="rId4"/>
          <a:srcRect/>
          <a:stretch>
            <a:fillRect/>
          </a:stretch>
        </p:blipFill>
        <p:spPr bwMode="auto">
          <a:xfrm>
            <a:off x="6574632" y="3391562"/>
            <a:ext cx="2458959" cy="1625051"/>
          </a:xfrm>
          <a:prstGeom prst="rect">
            <a:avLst/>
          </a:prstGeom>
          <a:noFill/>
          <a:ln w="9525">
            <a:noFill/>
            <a:miter lim="800000"/>
            <a:headEnd/>
            <a:tailEnd/>
          </a:ln>
          <a:effectLst/>
        </p:spPr>
      </p:pic>
      <p:sp>
        <p:nvSpPr>
          <p:cNvPr id="16" name="Right Arrow 15"/>
          <p:cNvSpPr/>
          <p:nvPr/>
        </p:nvSpPr>
        <p:spPr bwMode="auto">
          <a:xfrm>
            <a:off x="5004573" y="3882318"/>
            <a:ext cx="1202742" cy="534552"/>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7" name="Right Arrow 16"/>
          <p:cNvSpPr/>
          <p:nvPr/>
        </p:nvSpPr>
        <p:spPr bwMode="auto">
          <a:xfrm>
            <a:off x="4895034" y="7288245"/>
            <a:ext cx="1204929" cy="535524"/>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pic>
        <p:nvPicPr>
          <p:cNvPr id="18" name="Picture 2"/>
          <p:cNvPicPr>
            <a:picLocks noChangeAspect="1" noChangeArrowheads="1"/>
          </p:cNvPicPr>
          <p:nvPr/>
        </p:nvPicPr>
        <p:blipFill>
          <a:blip r:embed="rId5"/>
          <a:srcRect/>
          <a:stretch>
            <a:fillRect/>
          </a:stretch>
        </p:blipFill>
        <p:spPr bwMode="auto">
          <a:xfrm>
            <a:off x="1353273" y="6850089"/>
            <a:ext cx="3127156" cy="1320442"/>
          </a:xfrm>
          <a:prstGeom prst="rect">
            <a:avLst/>
          </a:prstGeom>
          <a:noFill/>
          <a:ln w="9525">
            <a:noFill/>
            <a:miter lim="800000"/>
            <a:headEnd/>
            <a:tailEnd/>
          </a:ln>
          <a:effectLst/>
        </p:spPr>
      </p:pic>
      <p:pic>
        <p:nvPicPr>
          <p:cNvPr id="19" name="Picture 3"/>
          <p:cNvPicPr>
            <a:picLocks noChangeAspect="1" noChangeArrowheads="1"/>
          </p:cNvPicPr>
          <p:nvPr/>
        </p:nvPicPr>
        <p:blipFill>
          <a:blip r:embed="rId6"/>
          <a:srcRect/>
          <a:stretch>
            <a:fillRect/>
          </a:stretch>
        </p:blipFill>
        <p:spPr bwMode="auto">
          <a:xfrm>
            <a:off x="6574632" y="6649971"/>
            <a:ext cx="4224769" cy="1715642"/>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Revit 2010 API </a:t>
            </a:r>
            <a:r>
              <a:rPr lang="en-US" dirty="0" err="1" smtClean="0"/>
              <a:t>Wishlist</a:t>
            </a:r>
            <a:r>
              <a:rPr lang="en-US" dirty="0" smtClean="0"/>
              <a:t> Survey Results</a:t>
            </a:r>
          </a:p>
        </p:txBody>
      </p:sp>
      <p:sp>
        <p:nvSpPr>
          <p:cNvPr id="18435" name="Rectangle 3"/>
          <p:cNvSpPr>
            <a:spLocks noGrp="1" noChangeArrowheads="1"/>
          </p:cNvSpPr>
          <p:nvPr>
            <p:ph idx="1"/>
          </p:nvPr>
        </p:nvSpPr>
        <p:spPr>
          <a:xfrm>
            <a:off x="443368" y="1774782"/>
            <a:ext cx="11588341" cy="6476696"/>
          </a:xfrm>
        </p:spPr>
        <p:txBody>
          <a:bodyPr/>
          <a:lstStyle/>
          <a:p>
            <a:pPr marL="731560" indent="-731560">
              <a:buFont typeface="+mj-lt"/>
              <a:buAutoNum type="arabicPeriod"/>
            </a:pPr>
            <a:r>
              <a:rPr lang="en-US" sz="2300" b="1" dirty="0" smtClean="0">
                <a:solidFill>
                  <a:srgbClr val="0070C0"/>
                </a:solidFill>
                <a:effectLst>
                  <a:outerShdw blurRad="50800" dist="50800" dir="5400000" sx="1000" sy="1000" algn="ctr" rotWithShape="0">
                    <a:srgbClr val="000000"/>
                  </a:outerShdw>
                </a:effectLst>
              </a:rPr>
              <a:t>Ability to access more model data through the API</a:t>
            </a:r>
          </a:p>
          <a:p>
            <a:pPr marL="731560" indent="-731560">
              <a:buFont typeface="+mj-lt"/>
              <a:buAutoNum type="arabicPeriod"/>
            </a:pPr>
            <a:r>
              <a:rPr lang="en-US" sz="2300" b="1" dirty="0" smtClean="0">
                <a:solidFill>
                  <a:srgbClr val="0070C0"/>
                </a:solidFill>
                <a:effectLst>
                  <a:outerShdw blurRad="50800" dist="50800" dir="5400000" sx="1000" sy="1000" algn="ctr" rotWithShape="0">
                    <a:srgbClr val="000000"/>
                  </a:outerShdw>
                </a:effectLst>
              </a:rPr>
              <a:t>Ability to create new </a:t>
            </a:r>
            <a:r>
              <a:rPr lang="en-US" sz="2300" b="1" smtClean="0">
                <a:solidFill>
                  <a:srgbClr val="0070C0"/>
                </a:solidFill>
                <a:effectLst>
                  <a:outerShdw blurRad="50800" dist="50800" dir="5400000" sx="1000" sy="1000" algn="ctr" rotWithShape="0">
                    <a:srgbClr val="000000"/>
                  </a:outerShdw>
                </a:effectLst>
              </a:rPr>
              <a:t>Families programmatically, without </a:t>
            </a:r>
            <a:r>
              <a:rPr lang="en-US" sz="2300" b="1" dirty="0" smtClean="0">
                <a:solidFill>
                  <a:srgbClr val="0070C0"/>
                </a:solidFill>
                <a:effectLst>
                  <a:outerShdw blurRad="50800" dist="50800" dir="5400000" sx="1000" sy="1000" algn="ctr" rotWithShape="0">
                    <a:srgbClr val="000000"/>
                  </a:outerShdw>
                </a:effectLst>
              </a:rPr>
              <a:t>using the </a:t>
            </a:r>
            <a:r>
              <a:rPr lang="en-US" sz="2300" b="1" smtClean="0">
                <a:solidFill>
                  <a:srgbClr val="0070C0"/>
                </a:solidFill>
                <a:effectLst>
                  <a:outerShdw blurRad="50800" dist="50800" dir="5400000" sx="1000" sy="1000" algn="ctr" rotWithShape="0">
                    <a:srgbClr val="000000"/>
                  </a:outerShdw>
                </a:effectLst>
              </a:rPr>
              <a:t>family editor</a:t>
            </a:r>
            <a:endParaRPr lang="en-US" sz="2300" b="1" dirty="0" smtClean="0">
              <a:solidFill>
                <a:srgbClr val="0070C0"/>
              </a:solidFill>
              <a:effectLst>
                <a:outerShdw blurRad="50800" dist="50800" dir="5400000" sx="1000" sy="1000" algn="ctr" rotWithShape="0">
                  <a:srgbClr val="000000"/>
                </a:outerShdw>
              </a:effectLst>
            </a:endParaRPr>
          </a:p>
          <a:p>
            <a:pPr marL="731560" indent="-731560">
              <a:buFont typeface="+mj-lt"/>
              <a:buAutoNum type="arabicPeriod"/>
            </a:pPr>
            <a:r>
              <a:rPr lang="en-US" sz="2300" dirty="0" smtClean="0"/>
              <a:t>Addition </a:t>
            </a:r>
            <a:r>
              <a:rPr lang="en-US" sz="2300" smtClean="0"/>
              <a:t>of event </a:t>
            </a:r>
            <a:r>
              <a:rPr lang="en-US" sz="2300" dirty="0" smtClean="0"/>
              <a:t>handlers </a:t>
            </a:r>
            <a:r>
              <a:rPr lang="en-US" sz="2300" smtClean="0"/>
              <a:t>for elements added</a:t>
            </a:r>
            <a:r>
              <a:rPr lang="en-US" sz="2300" dirty="0" smtClean="0"/>
              <a:t>, deleted, changed, moved or selected</a:t>
            </a:r>
          </a:p>
          <a:p>
            <a:pPr marL="731560" indent="-731560">
              <a:buFont typeface="+mj-lt"/>
              <a:buAutoNum type="arabicPeriod"/>
            </a:pPr>
            <a:r>
              <a:rPr lang="en-US" sz="2300" b="1" dirty="0" smtClean="0">
                <a:solidFill>
                  <a:srgbClr val="0070C0"/>
                </a:solidFill>
              </a:rPr>
              <a:t>Ability to create more </a:t>
            </a:r>
            <a:r>
              <a:rPr lang="en-US" sz="2300" b="1" smtClean="0">
                <a:solidFill>
                  <a:srgbClr val="0070C0"/>
                </a:solidFill>
              </a:rPr>
              <a:t>Revit elements </a:t>
            </a:r>
            <a:r>
              <a:rPr lang="en-US" sz="2300" b="1" dirty="0" smtClean="0">
                <a:solidFill>
                  <a:srgbClr val="0070C0"/>
                </a:solidFill>
              </a:rPr>
              <a:t>programmatically</a:t>
            </a:r>
          </a:p>
          <a:p>
            <a:pPr marL="731560" indent="-731560">
              <a:buFont typeface="+mj-lt"/>
              <a:buAutoNum type="arabicPeriod"/>
            </a:pPr>
            <a:r>
              <a:rPr lang="en-US" sz="2300" b="1" dirty="0" smtClean="0">
                <a:solidFill>
                  <a:srgbClr val="0070C0"/>
                </a:solidFill>
              </a:rPr>
              <a:t>Improved documentation and sample code</a:t>
            </a:r>
          </a:p>
          <a:p>
            <a:pPr marL="731560" indent="-731560">
              <a:buFont typeface="+mj-lt"/>
              <a:buAutoNum type="arabicPeriod"/>
            </a:pPr>
            <a:r>
              <a:rPr lang="en-US" sz="2300" dirty="0" smtClean="0"/>
              <a:t>Better integration into Revit </a:t>
            </a:r>
            <a:r>
              <a:rPr lang="en-US" sz="2300" smtClean="0"/>
              <a:t>UI such as pop </a:t>
            </a:r>
            <a:r>
              <a:rPr lang="en-US" sz="2300" dirty="0" smtClean="0"/>
              <a:t>up menus, access to </a:t>
            </a:r>
            <a:r>
              <a:rPr lang="en-US" sz="2300" smtClean="0"/>
              <a:t>design and option bars, project </a:t>
            </a:r>
            <a:r>
              <a:rPr lang="en-US" sz="2300" dirty="0" smtClean="0"/>
              <a:t>browser</a:t>
            </a:r>
          </a:p>
          <a:p>
            <a:pPr marL="731560" indent="-731560">
              <a:buFont typeface="+mj-lt"/>
              <a:buAutoNum type="arabicPeriod"/>
            </a:pPr>
            <a:r>
              <a:rPr lang="en-US" sz="2300" dirty="0" smtClean="0"/>
              <a:t>Ability to let user select element ends, intersection and </a:t>
            </a:r>
            <a:r>
              <a:rPr lang="en-US" sz="2300" smtClean="0"/>
              <a:t>faces from external application</a:t>
            </a:r>
            <a:endParaRPr lang="en-US" sz="2300" dirty="0" smtClean="0"/>
          </a:p>
          <a:p>
            <a:pPr marL="731560" indent="-731560">
              <a:buFont typeface="+mj-lt"/>
              <a:buAutoNum type="arabicPeriod"/>
            </a:pPr>
            <a:r>
              <a:rPr lang="en-US" sz="2300" dirty="0" smtClean="0"/>
              <a:t>Other (detail below, including any vertical needs)</a:t>
            </a:r>
          </a:p>
          <a:p>
            <a:pPr marL="731560" indent="-731560">
              <a:buFont typeface="+mj-lt"/>
              <a:buAutoNum type="arabicPeriod"/>
            </a:pPr>
            <a:r>
              <a:rPr lang="en-US" sz="2300" dirty="0" smtClean="0"/>
              <a:t>Ability to encode more complex formulas into family parameters</a:t>
            </a:r>
          </a:p>
          <a:p>
            <a:pPr marL="731560" indent="-731560">
              <a:buFont typeface="+mj-lt"/>
              <a:buAutoNum type="arabicPeriod"/>
            </a:pPr>
            <a:r>
              <a:rPr lang="en-US" sz="2300" dirty="0" smtClean="0"/>
              <a:t>Ability to change existing </a:t>
            </a:r>
            <a:r>
              <a:rPr lang="en-US" sz="2300" smtClean="0"/>
              <a:t>element behavior, for </a:t>
            </a:r>
            <a:r>
              <a:rPr lang="en-US" sz="2300" dirty="0" smtClean="0"/>
              <a:t>example the join behavior of a wall</a:t>
            </a:r>
          </a:p>
          <a:p>
            <a:pPr marL="731560" indent="-731560">
              <a:buFont typeface="+mj-lt"/>
              <a:buAutoNum type="arabicPeriod"/>
            </a:pPr>
            <a:r>
              <a:rPr lang="en-US" sz="2300" b="1" dirty="0" smtClean="0">
                <a:solidFill>
                  <a:srgbClr val="0070C0"/>
                </a:solidFill>
              </a:rPr>
              <a:t>Ability </a:t>
            </a:r>
            <a:r>
              <a:rPr lang="en-US" sz="2300" b="1" smtClean="0">
                <a:solidFill>
                  <a:srgbClr val="0070C0"/>
                </a:solidFill>
              </a:rPr>
              <a:t>to create, edit and delete </a:t>
            </a:r>
            <a:r>
              <a:rPr lang="en-US" sz="2300" b="1" dirty="0" smtClean="0">
                <a:solidFill>
                  <a:srgbClr val="0070C0"/>
                </a:solidFill>
              </a:rPr>
              <a:t>additional MEP elements</a:t>
            </a:r>
            <a:endParaRPr lang="en-US" sz="2600" b="1" dirty="0" smtClean="0">
              <a:solidFill>
                <a:srgbClr val="0070C0"/>
              </a:solidFill>
            </a:endParaRPr>
          </a:p>
          <a:p>
            <a:pPr marL="731560" indent="-731560">
              <a:buFont typeface="+mj-lt"/>
              <a:buAutoNum type="arabicPeriod"/>
            </a:pPr>
            <a:endParaRPr lang="en-US" sz="2300" dirty="0" smtClean="0">
              <a:solidFill>
                <a:srgbClr val="FFC000"/>
              </a:solidFill>
            </a:endParaRPr>
          </a:p>
          <a:p>
            <a:pPr eaLnBrk="1" hangingPunct="1">
              <a:buFont typeface="Wingdings" pitchFamily="2" charset="2"/>
              <a:buNone/>
              <a:defRPr/>
            </a:pPr>
            <a:endParaRPr lang="en-US" sz="2300" dirty="0" smtClean="0"/>
          </a:p>
          <a:p>
            <a:pPr>
              <a:buNone/>
              <a:defRPr/>
            </a:pPr>
            <a:endParaRPr lang="en-US" sz="2300" dirty="0" smtClean="0"/>
          </a:p>
        </p:txBody>
      </p:sp>
      <p:sp>
        <p:nvSpPr>
          <p:cNvPr id="4" name="Text Box 5"/>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367422" y="194232"/>
            <a:ext cx="11269451" cy="1626129"/>
          </a:xfrm>
        </p:spPr>
        <p:txBody>
          <a:bodyPr/>
          <a:lstStyle/>
          <a:p>
            <a:r>
              <a:rPr lang="en-US" altLang="zh-CN" dirty="0" smtClean="0"/>
              <a:t>Forms</a:t>
            </a:r>
            <a:endParaRPr lang="en-GB" dirty="0" smtClean="0"/>
          </a:p>
        </p:txBody>
      </p:sp>
      <p:sp>
        <p:nvSpPr>
          <p:cNvPr id="101379" name="Rectangle 3"/>
          <p:cNvSpPr>
            <a:spLocks noGrp="1" noChangeArrowheads="1"/>
          </p:cNvSpPr>
          <p:nvPr>
            <p:ph idx="1"/>
          </p:nvPr>
        </p:nvSpPr>
        <p:spPr>
          <a:xfrm>
            <a:off x="453759" y="1820361"/>
            <a:ext cx="10924053" cy="3511299"/>
          </a:xfrm>
        </p:spPr>
        <p:txBody>
          <a:bodyPr/>
          <a:lstStyle/>
          <a:p>
            <a:pPr>
              <a:buFont typeface="Wingdings" pitchFamily="2" charset="2"/>
              <a:buChar char="§"/>
            </a:pPr>
            <a:r>
              <a:rPr lang="en-US" dirty="0" smtClean="0"/>
              <a:t>Cap Surface</a:t>
            </a:r>
          </a:p>
          <a:p>
            <a:pPr lvl="2"/>
            <a:r>
              <a:rPr lang="en-US" sz="2800" dirty="0" err="1" smtClean="0"/>
              <a:t>NewFormByCap</a:t>
            </a:r>
            <a:r>
              <a:rPr lang="en-US" sz="2800" dirty="0" smtClean="0"/>
              <a:t>(</a:t>
            </a:r>
            <a:r>
              <a:rPr lang="en-US" sz="2800" dirty="0" err="1" smtClean="0"/>
              <a:t>bool</a:t>
            </a:r>
            <a:r>
              <a:rPr lang="en-US" sz="2800" dirty="0" smtClean="0"/>
              <a:t> </a:t>
            </a:r>
            <a:r>
              <a:rPr lang="en-US" sz="2800" dirty="0" err="1" smtClean="0"/>
              <a:t>isSolid</a:t>
            </a:r>
            <a:r>
              <a:rPr lang="en-US" sz="2800" dirty="0" smtClean="0"/>
              <a:t>, </a:t>
            </a:r>
            <a:r>
              <a:rPr lang="en-US" sz="2800" dirty="0" err="1" smtClean="0"/>
              <a:t>ReferenceArray</a:t>
            </a:r>
            <a:r>
              <a:rPr lang="en-US" sz="2800" dirty="0" smtClean="0"/>
              <a:t> profile)</a:t>
            </a:r>
          </a:p>
          <a:p>
            <a:pPr lvl="1"/>
            <a:endParaRPr lang="en-US" dirty="0" smtClean="0"/>
          </a:p>
          <a:p>
            <a:pPr lvl="1"/>
            <a:endParaRPr lang="en-US" dirty="0" smtClean="0"/>
          </a:p>
          <a:p>
            <a:pPr>
              <a:buFont typeface="Wingdings" pitchFamily="2" charset="2"/>
              <a:buChar char="§"/>
            </a:pPr>
            <a:endParaRPr lang="en-US" dirty="0" smtClean="0"/>
          </a:p>
          <a:p>
            <a:pPr>
              <a:buFont typeface="Wingdings" pitchFamily="2" charset="2"/>
              <a:buChar char="§"/>
            </a:pPr>
            <a:endParaRPr lang="en-US" dirty="0" smtClean="0"/>
          </a:p>
          <a:p>
            <a:pPr>
              <a:buFont typeface="Wingdings" pitchFamily="2" charset="2"/>
              <a:buChar char="§"/>
            </a:pPr>
            <a:r>
              <a:rPr lang="en-US" dirty="0" smtClean="0"/>
              <a:t>Thicken Single Surface</a:t>
            </a:r>
          </a:p>
          <a:p>
            <a:pPr lvl="2">
              <a:buFont typeface="Arial" pitchFamily="34" charset="0"/>
              <a:buChar char="•"/>
            </a:pPr>
            <a:r>
              <a:rPr lang="en-US" sz="2800" dirty="0" err="1" smtClean="0"/>
              <a:t>NewFormByThickenSingleSurface</a:t>
            </a:r>
            <a:r>
              <a:rPr lang="en-US" sz="2800" dirty="0" smtClean="0"/>
              <a:t>(</a:t>
            </a:r>
            <a:r>
              <a:rPr lang="en-US" sz="2800" dirty="0" err="1" smtClean="0"/>
              <a:t>bool</a:t>
            </a:r>
            <a:r>
              <a:rPr lang="en-US" sz="2800" dirty="0" smtClean="0"/>
              <a:t> </a:t>
            </a:r>
            <a:r>
              <a:rPr lang="en-US" sz="2800" dirty="0" err="1" smtClean="0"/>
              <a:t>isSolid</a:t>
            </a:r>
            <a:r>
              <a:rPr lang="en-US" sz="2800" dirty="0" smtClean="0"/>
              <a:t>, Form </a:t>
            </a:r>
            <a:r>
              <a:rPr lang="en-US" sz="2800" dirty="0" err="1" smtClean="0"/>
              <a:t>singleSurfaceForm</a:t>
            </a:r>
            <a:r>
              <a:rPr lang="en-US" sz="2800" dirty="0" smtClean="0"/>
              <a:t>, XYZ </a:t>
            </a:r>
            <a:r>
              <a:rPr lang="en-US" sz="2800" dirty="0" err="1" smtClean="0"/>
              <a:t>thickenDir</a:t>
            </a:r>
            <a:r>
              <a:rPr lang="en-US" sz="2800" dirty="0" smtClean="0"/>
              <a:t>)</a:t>
            </a:r>
          </a:p>
          <a:p>
            <a:pPr>
              <a:buFont typeface="Wingdings" pitchFamily="2" charset="2"/>
              <a:buChar char="§"/>
            </a:pPr>
            <a:endParaRPr lang="en-US" dirty="0" smtClean="0"/>
          </a:p>
          <a:p>
            <a:pPr lvl="2">
              <a:buFont typeface="Arial" pitchFamily="34" charset="0"/>
              <a:buChar char="•"/>
            </a:pPr>
            <a:endParaRPr lang="en-US" sz="3600"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Form Creation</a:t>
            </a:r>
            <a:endParaRPr lang="en-GB" sz="2400" dirty="0" smtClean="0">
              <a:solidFill>
                <a:schemeClr val="accent1"/>
              </a:solidFill>
            </a:endParaRPr>
          </a:p>
        </p:txBody>
      </p:sp>
      <p:sp>
        <p:nvSpPr>
          <p:cNvPr id="11" name="Right Arrow 10"/>
          <p:cNvSpPr/>
          <p:nvPr/>
        </p:nvSpPr>
        <p:spPr bwMode="auto">
          <a:xfrm>
            <a:off x="4895034" y="3877916"/>
            <a:ext cx="1204929" cy="535525"/>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pic>
        <p:nvPicPr>
          <p:cNvPr id="12" name="Picture 2"/>
          <p:cNvPicPr>
            <a:picLocks noChangeAspect="1" noChangeArrowheads="1"/>
          </p:cNvPicPr>
          <p:nvPr/>
        </p:nvPicPr>
        <p:blipFill>
          <a:blip r:embed="rId3"/>
          <a:srcRect/>
          <a:stretch>
            <a:fillRect/>
          </a:stretch>
        </p:blipFill>
        <p:spPr bwMode="auto">
          <a:xfrm>
            <a:off x="2080330" y="3162276"/>
            <a:ext cx="2400099" cy="1674935"/>
          </a:xfrm>
          <a:prstGeom prst="rect">
            <a:avLst/>
          </a:prstGeom>
          <a:noFill/>
          <a:ln w="9525">
            <a:noFill/>
            <a:miter lim="800000"/>
            <a:headEnd/>
            <a:tailEnd/>
          </a:ln>
          <a:effectLst/>
        </p:spPr>
      </p:pic>
      <p:pic>
        <p:nvPicPr>
          <p:cNvPr id="13" name="Picture 4"/>
          <p:cNvPicPr>
            <a:picLocks noChangeAspect="1" noChangeArrowheads="1"/>
          </p:cNvPicPr>
          <p:nvPr/>
        </p:nvPicPr>
        <p:blipFill>
          <a:blip r:embed="rId4"/>
          <a:srcRect/>
          <a:stretch>
            <a:fillRect/>
          </a:stretch>
        </p:blipFill>
        <p:spPr bwMode="auto">
          <a:xfrm>
            <a:off x="6533372" y="3206058"/>
            <a:ext cx="2501419" cy="1669884"/>
          </a:xfrm>
          <a:prstGeom prst="rect">
            <a:avLst/>
          </a:prstGeom>
          <a:noFill/>
          <a:ln w="9525">
            <a:noFill/>
            <a:miter lim="800000"/>
            <a:headEnd/>
            <a:tailEnd/>
          </a:ln>
          <a:effectLst/>
        </p:spPr>
      </p:pic>
      <p:sp>
        <p:nvSpPr>
          <p:cNvPr id="20" name="Right Arrow 19"/>
          <p:cNvSpPr/>
          <p:nvPr/>
        </p:nvSpPr>
        <p:spPr bwMode="auto">
          <a:xfrm>
            <a:off x="4931547" y="7327076"/>
            <a:ext cx="1168416" cy="519296"/>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pic>
        <p:nvPicPr>
          <p:cNvPr id="21" name="Picture 3"/>
          <p:cNvPicPr>
            <a:picLocks noChangeAspect="1" noChangeArrowheads="1"/>
          </p:cNvPicPr>
          <p:nvPr/>
        </p:nvPicPr>
        <p:blipFill>
          <a:blip r:embed="rId5"/>
          <a:srcRect/>
          <a:stretch>
            <a:fillRect/>
          </a:stretch>
        </p:blipFill>
        <p:spPr bwMode="auto">
          <a:xfrm>
            <a:off x="1517700" y="6755200"/>
            <a:ext cx="2984001" cy="1760505"/>
          </a:xfrm>
          <a:prstGeom prst="rect">
            <a:avLst/>
          </a:prstGeom>
          <a:noFill/>
          <a:ln w="9525">
            <a:noFill/>
            <a:miter lim="800000"/>
            <a:headEnd/>
            <a:tailEnd/>
          </a:ln>
          <a:effectLst/>
        </p:spPr>
      </p:pic>
      <p:pic>
        <p:nvPicPr>
          <p:cNvPr id="22" name="Picture 4"/>
          <p:cNvPicPr>
            <a:picLocks noChangeAspect="1" noChangeArrowheads="1"/>
          </p:cNvPicPr>
          <p:nvPr/>
        </p:nvPicPr>
        <p:blipFill>
          <a:blip r:embed="rId6"/>
          <a:srcRect/>
          <a:stretch>
            <a:fillRect/>
          </a:stretch>
        </p:blipFill>
        <p:spPr bwMode="auto">
          <a:xfrm>
            <a:off x="6507319" y="6752573"/>
            <a:ext cx="2878814" cy="177711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061169" y="2687607"/>
            <a:ext cx="11246004" cy="6645366"/>
          </a:xfrm>
          <a:prstGeom prst="roundRect">
            <a:avLst/>
          </a:prstGeom>
          <a:solidFill>
            <a:schemeClr val="bg1">
              <a:lumMod val="8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378" name="Rectangle 2"/>
          <p:cNvSpPr>
            <a:spLocks noGrp="1" noChangeArrowheads="1"/>
          </p:cNvSpPr>
          <p:nvPr>
            <p:ph type="title"/>
          </p:nvPr>
        </p:nvSpPr>
        <p:spPr>
          <a:xfrm>
            <a:off x="453759" y="194232"/>
            <a:ext cx="11269451" cy="1626129"/>
          </a:xfrm>
        </p:spPr>
        <p:txBody>
          <a:bodyPr/>
          <a:lstStyle/>
          <a:p>
            <a:r>
              <a:rPr lang="en-US" altLang="zh-CN" dirty="0" smtClean="0"/>
              <a:t>Modifying Forms</a:t>
            </a:r>
            <a:endParaRPr lang="en-GB" dirty="0" smtClean="0"/>
          </a:p>
        </p:txBody>
      </p:sp>
      <p:sp>
        <p:nvSpPr>
          <p:cNvPr id="101379" name="Rectangle 3"/>
          <p:cNvSpPr>
            <a:spLocks noGrp="1" noChangeArrowheads="1"/>
          </p:cNvSpPr>
          <p:nvPr>
            <p:ph idx="1"/>
          </p:nvPr>
        </p:nvSpPr>
        <p:spPr>
          <a:xfrm>
            <a:off x="453759" y="1820361"/>
            <a:ext cx="11670849" cy="7512612"/>
          </a:xfrm>
        </p:spPr>
        <p:txBody>
          <a:bodyPr/>
          <a:lstStyle/>
          <a:p>
            <a:pPr marL="741363" lvl="1" indent="-369888"/>
            <a:r>
              <a:rPr lang="en-US" sz="3600" smtClean="0"/>
              <a:t>Delete, move, rotate and scale sub element</a:t>
            </a:r>
            <a:endParaRPr lang="en-US" sz="3600" dirty="0" smtClean="0"/>
          </a:p>
          <a:p>
            <a:pPr lvl="1"/>
            <a:endParaRPr lang="en-US" sz="3600" dirty="0" smtClean="0"/>
          </a:p>
          <a:p>
            <a:pPr marL="0" indent="0">
              <a:spcBef>
                <a:spcPts val="0"/>
              </a:spcBef>
            </a:pPr>
            <a:r>
              <a:rPr lang="en-US" sz="1800" b="1" dirty="0" smtClean="0">
                <a:solidFill>
                  <a:srgbClr val="0000FF"/>
                </a:solidFill>
                <a:latin typeface="Courier" pitchFamily="49" charset="0"/>
                <a:ea typeface="Calibri"/>
                <a:cs typeface="Times New Roman"/>
              </a:rPr>
              <a:t>          while</a:t>
            </a: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i</a:t>
            </a:r>
            <a:r>
              <a:rPr lang="en-US" sz="1800" b="1" dirty="0" smtClean="0">
                <a:latin typeface="Courier" pitchFamily="49" charset="0"/>
                <a:ea typeface="Calibri"/>
                <a:cs typeface="Times New Roman"/>
              </a:rPr>
              <a:t> &lt; </a:t>
            </a:r>
            <a:r>
              <a:rPr lang="en-US" sz="1800" b="1" dirty="0" err="1" smtClean="0">
                <a:latin typeface="Courier" pitchFamily="49" charset="0"/>
                <a:ea typeface="Calibri"/>
                <a:cs typeface="Times New Roman"/>
              </a:rPr>
              <a:t>formLoft.ProfileCount</a:t>
            </a:r>
            <a:r>
              <a:rPr lang="en-US" sz="1800" b="1" dirty="0" smtClean="0">
                <a:latin typeface="Courier" pitchFamily="49" charset="0"/>
                <a:ea typeface="Calibri"/>
                <a:cs typeface="Times New Roman"/>
              </a:rPr>
              <a:t>)</a:t>
            </a:r>
          </a:p>
          <a:p>
            <a:pPr marL="0" indent="0">
              <a:spcBef>
                <a:spcPts val="0"/>
              </a:spcBef>
            </a:pPr>
            <a:r>
              <a:rPr lang="en-US" sz="1800" b="1" dirty="0" smtClean="0">
                <a:latin typeface="Courier" pitchFamily="49" charset="0"/>
                <a:ea typeface="Calibri"/>
                <a:cs typeface="Times New Roman"/>
              </a:rPr>
              <a:t>          {</a:t>
            </a:r>
          </a:p>
          <a:p>
            <a:pPr marL="0" indent="0">
              <a:spcBef>
                <a:spcPts val="0"/>
              </a:spcBef>
            </a:pPr>
            <a:r>
              <a:rPr lang="en-US" sz="1800" b="1" dirty="0" smtClean="0">
                <a:solidFill>
                  <a:srgbClr val="0000FF"/>
                </a:solidFill>
                <a:latin typeface="Courier" pitchFamily="49" charset="0"/>
                <a:ea typeface="Calibri"/>
                <a:cs typeface="Times New Roman"/>
              </a:rPr>
              <a:t>              </a:t>
            </a:r>
            <a:r>
              <a:rPr lang="en-US" sz="1800" b="1" dirty="0" err="1" smtClean="0">
                <a:solidFill>
                  <a:srgbClr val="0000FF"/>
                </a:solidFill>
                <a:latin typeface="Courier" pitchFamily="49" charset="0"/>
                <a:ea typeface="Calibri"/>
                <a:cs typeface="Times New Roman"/>
              </a:rPr>
              <a:t>int</a:t>
            </a:r>
            <a:r>
              <a:rPr lang="en-US" sz="1800" b="1" dirty="0" smtClean="0">
                <a:latin typeface="Courier" pitchFamily="49" charset="0"/>
                <a:ea typeface="Calibri"/>
                <a:cs typeface="Times New Roman"/>
              </a:rPr>
              <a:t> move = 3;</a:t>
            </a:r>
          </a:p>
          <a:p>
            <a:pPr marL="0" indent="0">
              <a:spcBef>
                <a:spcPts val="0"/>
              </a:spcBef>
            </a:pPr>
            <a:r>
              <a:rPr lang="en-US" sz="1800" b="1" dirty="0" smtClean="0">
                <a:latin typeface="Courier" pitchFamily="49" charset="0"/>
                <a:ea typeface="Calibri"/>
                <a:cs typeface="Times New Roman"/>
              </a:rPr>
              <a:t>              </a:t>
            </a:r>
            <a:r>
              <a:rPr lang="en-US" sz="1800" b="1" dirty="0" err="1" smtClean="0">
                <a:solidFill>
                  <a:srgbClr val="008080"/>
                </a:solidFill>
                <a:latin typeface="Courier" pitchFamily="49" charset="0"/>
                <a:ea typeface="Calibri"/>
                <a:cs typeface="Times New Roman"/>
              </a:rPr>
              <a:t>ReferenceArray</a:t>
            </a: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ref_Array</a:t>
            </a:r>
            <a:endParaRPr lang="en-US" sz="1800" b="1" dirty="0" smtClean="0">
              <a:latin typeface="Courier" pitchFamily="49" charset="0"/>
              <a:ea typeface="Calibri"/>
              <a:cs typeface="Times New Roman"/>
            </a:endParaRPr>
          </a:p>
          <a:p>
            <a:pPr marL="0" indent="0">
              <a:spcBef>
                <a:spcPts val="0"/>
              </a:spcBef>
            </a:pPr>
            <a:r>
              <a:rPr lang="en-US" sz="1800" b="1" dirty="0" smtClean="0">
                <a:latin typeface="Courier" pitchFamily="49" charset="0"/>
                <a:ea typeface="Calibri"/>
                <a:cs typeface="Times New Roman"/>
              </a:rPr>
              <a:t>                = </a:t>
            </a:r>
            <a:r>
              <a:rPr lang="en-US" sz="1800" b="1" dirty="0" err="1" smtClean="0">
                <a:latin typeface="Courier" pitchFamily="49" charset="0"/>
                <a:ea typeface="Calibri"/>
                <a:cs typeface="Times New Roman"/>
              </a:rPr>
              <a:t>formLoft.get_CurveLoopReferencesOnProfile</a:t>
            </a: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i</a:t>
            </a: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iCurveLoopIndex</a:t>
            </a:r>
            <a:r>
              <a:rPr lang="en-US" sz="1800" b="1" dirty="0" smtClean="0">
                <a:latin typeface="Courier" pitchFamily="49" charset="0"/>
                <a:ea typeface="Calibri"/>
                <a:cs typeface="Times New Roman"/>
              </a:rPr>
              <a:t> );</a:t>
            </a:r>
          </a:p>
          <a:p>
            <a:pPr marL="0" indent="0">
              <a:spcBef>
                <a:spcPts val="0"/>
              </a:spcBef>
            </a:pPr>
            <a:r>
              <a:rPr lang="en-US" sz="1800" b="1" dirty="0" smtClean="0">
                <a:latin typeface="Courier" pitchFamily="49" charset="0"/>
                <a:ea typeface="Calibri"/>
                <a:cs typeface="Times New Roman"/>
              </a:rPr>
              <a:t>              </a:t>
            </a:r>
            <a:r>
              <a:rPr lang="en-US" sz="1800" b="1" dirty="0" smtClean="0">
                <a:solidFill>
                  <a:srgbClr val="008080"/>
                </a:solidFill>
                <a:latin typeface="Courier" pitchFamily="49" charset="0"/>
                <a:ea typeface="Calibri"/>
                <a:cs typeface="Times New Roman"/>
              </a:rPr>
              <a:t>Reference</a:t>
            </a: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loft_ref</a:t>
            </a:r>
            <a:r>
              <a:rPr lang="en-US" sz="1800" b="1" dirty="0" smtClean="0">
                <a:latin typeface="Courier" pitchFamily="49" charset="0"/>
                <a:ea typeface="Calibri"/>
                <a:cs typeface="Times New Roman"/>
              </a:rPr>
              <a:t> = </a:t>
            </a:r>
            <a:r>
              <a:rPr lang="en-US" sz="1800" b="1" dirty="0" err="1" smtClean="0">
                <a:latin typeface="Courier" pitchFamily="49" charset="0"/>
                <a:ea typeface="Calibri"/>
                <a:cs typeface="Times New Roman"/>
              </a:rPr>
              <a:t>ref_Array.get_Item</a:t>
            </a:r>
            <a:r>
              <a:rPr lang="en-US" sz="1800" b="1" dirty="0" smtClean="0">
                <a:latin typeface="Courier" pitchFamily="49" charset="0"/>
                <a:ea typeface="Calibri"/>
                <a:cs typeface="Times New Roman"/>
              </a:rPr>
              <a:t>(0);</a:t>
            </a:r>
          </a:p>
          <a:p>
            <a:pPr marL="0" indent="0">
              <a:spcBef>
                <a:spcPts val="0"/>
              </a:spcBef>
            </a:pPr>
            <a:r>
              <a:rPr lang="en-US" sz="1800" b="1" dirty="0" smtClean="0">
                <a:latin typeface="Courier" pitchFamily="49" charset="0"/>
                <a:ea typeface="Calibri"/>
                <a:cs typeface="Times New Roman"/>
              </a:rPr>
              <a:t>              </a:t>
            </a:r>
            <a:r>
              <a:rPr lang="en-US" sz="1800" b="1" dirty="0" smtClean="0">
                <a:solidFill>
                  <a:srgbClr val="0000FF"/>
                </a:solidFill>
                <a:latin typeface="Courier" pitchFamily="49" charset="0"/>
                <a:ea typeface="Calibri"/>
                <a:cs typeface="Times New Roman"/>
              </a:rPr>
              <a:t>while</a:t>
            </a:r>
            <a:r>
              <a:rPr lang="en-US" sz="1800" b="1" dirty="0" smtClean="0">
                <a:latin typeface="Courier" pitchFamily="49" charset="0"/>
                <a:ea typeface="Calibri"/>
                <a:cs typeface="Times New Roman"/>
              </a:rPr>
              <a:t> (move &lt; 14)</a:t>
            </a:r>
          </a:p>
          <a:p>
            <a:pPr marL="0" indent="0">
              <a:spcBef>
                <a:spcPts val="0"/>
              </a:spcBef>
            </a:pPr>
            <a:r>
              <a:rPr lang="en-US" sz="1800" b="1" dirty="0" smtClean="0">
                <a:latin typeface="Courier" pitchFamily="49" charset="0"/>
                <a:ea typeface="Calibri"/>
                <a:cs typeface="Times New Roman"/>
              </a:rPr>
              <a:t>              {</a:t>
            </a:r>
          </a:p>
          <a:p>
            <a:pPr marL="0" indent="0">
              <a:spcBef>
                <a:spcPts val="0"/>
              </a:spcBef>
            </a:pPr>
            <a:r>
              <a:rPr lang="en-US" sz="1800" b="1" dirty="0" smtClean="0">
                <a:latin typeface="Courier" pitchFamily="49" charset="0"/>
                <a:ea typeface="Calibri"/>
                <a:cs typeface="Times New Roman"/>
              </a:rPr>
              <a:t>                  </a:t>
            </a:r>
            <a:r>
              <a:rPr lang="en-US" sz="1800" b="1" dirty="0" smtClean="0">
                <a:solidFill>
                  <a:srgbClr val="008080"/>
                </a:solidFill>
                <a:latin typeface="Courier" pitchFamily="49" charset="0"/>
                <a:ea typeface="Calibri"/>
                <a:cs typeface="Times New Roman"/>
              </a:rPr>
              <a:t>XYZ</a:t>
            </a: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XYZmove</a:t>
            </a:r>
            <a:r>
              <a:rPr lang="en-US" sz="1800" b="1" dirty="0" smtClean="0">
                <a:latin typeface="Courier" pitchFamily="49" charset="0"/>
                <a:ea typeface="Calibri"/>
                <a:cs typeface="Times New Roman"/>
              </a:rPr>
              <a:t> = </a:t>
            </a:r>
            <a:r>
              <a:rPr lang="en-US" sz="1800" b="1" dirty="0" smtClean="0">
                <a:solidFill>
                  <a:srgbClr val="0000FF"/>
                </a:solidFill>
                <a:latin typeface="Courier" pitchFamily="49" charset="0"/>
                <a:ea typeface="Calibri"/>
                <a:cs typeface="Times New Roman"/>
              </a:rPr>
              <a:t>new</a:t>
            </a:r>
            <a:r>
              <a:rPr lang="en-US" sz="1800" b="1" dirty="0" smtClean="0">
                <a:latin typeface="Courier" pitchFamily="49" charset="0"/>
                <a:ea typeface="Calibri"/>
                <a:cs typeface="Times New Roman"/>
              </a:rPr>
              <a:t> </a:t>
            </a:r>
            <a:r>
              <a:rPr lang="en-US" sz="1800" b="1" dirty="0" smtClean="0">
                <a:solidFill>
                  <a:srgbClr val="008080"/>
                </a:solidFill>
                <a:latin typeface="Courier" pitchFamily="49" charset="0"/>
                <a:ea typeface="Calibri"/>
                <a:cs typeface="Times New Roman"/>
              </a:rPr>
              <a:t>XYZ</a:t>
            </a:r>
            <a:r>
              <a:rPr lang="en-US" sz="1800" b="1" dirty="0" smtClean="0">
                <a:latin typeface="Courier" pitchFamily="49" charset="0"/>
                <a:ea typeface="Calibri"/>
                <a:cs typeface="Times New Roman"/>
              </a:rPr>
              <a:t>(move, 0, 0);</a:t>
            </a:r>
          </a:p>
          <a:p>
            <a:pPr marL="0" indent="0">
              <a:spcBef>
                <a:spcPts val="0"/>
              </a:spcBef>
            </a:pP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formLoft.MoveSubElement</a:t>
            </a:r>
            <a:r>
              <a:rPr lang="en-US" sz="1800" b="1" dirty="0" smtClean="0">
                <a:latin typeface="Courier" pitchFamily="49" charset="0"/>
                <a:ea typeface="Calibri"/>
                <a:cs typeface="Times New Roman"/>
              </a:rPr>
              <a:t>(</a:t>
            </a:r>
            <a:r>
              <a:rPr lang="en-US" sz="1800" b="1" dirty="0" err="1" smtClean="0">
                <a:latin typeface="Courier" pitchFamily="49" charset="0"/>
                <a:ea typeface="Calibri"/>
                <a:cs typeface="Times New Roman"/>
              </a:rPr>
              <a:t>loft_ref</a:t>
            </a: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XYZmove</a:t>
            </a:r>
            <a:r>
              <a:rPr lang="en-US" sz="1800" b="1" dirty="0" smtClean="0">
                <a:latin typeface="Courier" pitchFamily="49" charset="0"/>
                <a:ea typeface="Calibri"/>
                <a:cs typeface="Times New Roman"/>
              </a:rPr>
              <a:t>);</a:t>
            </a:r>
          </a:p>
          <a:p>
            <a:pPr marL="0" indent="0">
              <a:spcBef>
                <a:spcPts val="0"/>
              </a:spcBef>
            </a:pP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doc.Save</a:t>
            </a:r>
            <a:r>
              <a:rPr lang="en-US" sz="1800" b="1" dirty="0" smtClean="0">
                <a:latin typeface="Courier" pitchFamily="49" charset="0"/>
                <a:ea typeface="Calibri"/>
                <a:cs typeface="Times New Roman"/>
              </a:rPr>
              <a:t>();</a:t>
            </a:r>
          </a:p>
          <a:p>
            <a:pPr marL="0" indent="0">
              <a:spcBef>
                <a:spcPts val="0"/>
              </a:spcBef>
            </a:pP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XYZmove</a:t>
            </a:r>
            <a:r>
              <a:rPr lang="en-US" sz="1800" b="1" dirty="0" smtClean="0">
                <a:latin typeface="Courier" pitchFamily="49" charset="0"/>
                <a:ea typeface="Calibri"/>
                <a:cs typeface="Times New Roman"/>
              </a:rPr>
              <a:t> = </a:t>
            </a:r>
            <a:r>
              <a:rPr lang="en-US" sz="1800" b="1" dirty="0" smtClean="0">
                <a:solidFill>
                  <a:srgbClr val="0000FF"/>
                </a:solidFill>
                <a:latin typeface="Courier" pitchFamily="49" charset="0"/>
                <a:ea typeface="Calibri"/>
                <a:cs typeface="Times New Roman"/>
              </a:rPr>
              <a:t>new</a:t>
            </a:r>
            <a:r>
              <a:rPr lang="en-US" sz="1800" b="1" dirty="0" smtClean="0">
                <a:latin typeface="Courier" pitchFamily="49" charset="0"/>
                <a:ea typeface="Calibri"/>
                <a:cs typeface="Times New Roman"/>
              </a:rPr>
              <a:t> </a:t>
            </a:r>
            <a:r>
              <a:rPr lang="en-US" sz="1800" b="1" dirty="0" smtClean="0">
                <a:solidFill>
                  <a:srgbClr val="008080"/>
                </a:solidFill>
                <a:latin typeface="Courier" pitchFamily="49" charset="0"/>
                <a:ea typeface="Calibri"/>
                <a:cs typeface="Times New Roman"/>
              </a:rPr>
              <a:t>XYZ</a:t>
            </a:r>
            <a:r>
              <a:rPr lang="en-US" sz="1800" b="1" dirty="0" smtClean="0">
                <a:latin typeface="Courier" pitchFamily="49" charset="0"/>
                <a:ea typeface="Calibri"/>
                <a:cs typeface="Times New Roman"/>
              </a:rPr>
              <a:t>(0, move, 0);</a:t>
            </a:r>
          </a:p>
          <a:p>
            <a:pPr marL="0" indent="0">
              <a:spcBef>
                <a:spcPts val="0"/>
              </a:spcBef>
            </a:pP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formLoft.MoveSubElement</a:t>
            </a:r>
            <a:r>
              <a:rPr lang="en-US" sz="1800" b="1" dirty="0" smtClean="0">
                <a:latin typeface="Courier" pitchFamily="49" charset="0"/>
                <a:ea typeface="Calibri"/>
                <a:cs typeface="Times New Roman"/>
              </a:rPr>
              <a:t>(</a:t>
            </a:r>
            <a:r>
              <a:rPr lang="en-US" sz="1800" b="1" dirty="0" err="1" smtClean="0">
                <a:latin typeface="Courier" pitchFamily="49" charset="0"/>
                <a:ea typeface="Calibri"/>
                <a:cs typeface="Times New Roman"/>
              </a:rPr>
              <a:t>loft_ref</a:t>
            </a: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XYZmove</a:t>
            </a:r>
            <a:r>
              <a:rPr lang="en-US" sz="1800" b="1" dirty="0" smtClean="0">
                <a:latin typeface="Courier" pitchFamily="49" charset="0"/>
                <a:ea typeface="Calibri"/>
                <a:cs typeface="Times New Roman"/>
              </a:rPr>
              <a:t>);</a:t>
            </a:r>
          </a:p>
          <a:p>
            <a:pPr marL="0" indent="0">
              <a:spcBef>
                <a:spcPts val="0"/>
              </a:spcBef>
            </a:pP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doc.Save</a:t>
            </a:r>
            <a:r>
              <a:rPr lang="en-US" sz="1800" b="1" dirty="0" smtClean="0">
                <a:latin typeface="Courier" pitchFamily="49" charset="0"/>
                <a:ea typeface="Calibri"/>
                <a:cs typeface="Times New Roman"/>
              </a:rPr>
              <a:t>();</a:t>
            </a:r>
          </a:p>
          <a:p>
            <a:pPr marL="0" indent="0">
              <a:spcBef>
                <a:spcPts val="0"/>
              </a:spcBef>
            </a:pP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XYZmove</a:t>
            </a:r>
            <a:r>
              <a:rPr lang="en-US" sz="1800" b="1" dirty="0" smtClean="0">
                <a:latin typeface="Courier" pitchFamily="49" charset="0"/>
                <a:ea typeface="Calibri"/>
                <a:cs typeface="Times New Roman"/>
              </a:rPr>
              <a:t> = </a:t>
            </a:r>
            <a:r>
              <a:rPr lang="en-US" sz="1800" b="1" dirty="0" smtClean="0">
                <a:solidFill>
                  <a:srgbClr val="0000FF"/>
                </a:solidFill>
                <a:latin typeface="Courier" pitchFamily="49" charset="0"/>
                <a:ea typeface="Calibri"/>
                <a:cs typeface="Times New Roman"/>
              </a:rPr>
              <a:t>new</a:t>
            </a:r>
            <a:r>
              <a:rPr lang="en-US" sz="1800" b="1" dirty="0" smtClean="0">
                <a:latin typeface="Courier" pitchFamily="49" charset="0"/>
                <a:ea typeface="Calibri"/>
                <a:cs typeface="Times New Roman"/>
              </a:rPr>
              <a:t> </a:t>
            </a:r>
            <a:r>
              <a:rPr lang="en-US" sz="1800" b="1" dirty="0" smtClean="0">
                <a:solidFill>
                  <a:srgbClr val="008080"/>
                </a:solidFill>
                <a:latin typeface="Courier" pitchFamily="49" charset="0"/>
                <a:ea typeface="Calibri"/>
                <a:cs typeface="Times New Roman"/>
              </a:rPr>
              <a:t>XYZ</a:t>
            </a:r>
            <a:r>
              <a:rPr lang="en-US" sz="1800" b="1" dirty="0" smtClean="0">
                <a:latin typeface="Courier" pitchFamily="49" charset="0"/>
                <a:ea typeface="Calibri"/>
                <a:cs typeface="Times New Roman"/>
              </a:rPr>
              <a:t>(0, 0, move);</a:t>
            </a:r>
          </a:p>
          <a:p>
            <a:pPr marL="0" indent="0">
              <a:spcBef>
                <a:spcPts val="0"/>
              </a:spcBef>
            </a:pP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formLoft.MoveSubElement</a:t>
            </a:r>
            <a:r>
              <a:rPr lang="en-US" sz="1800" b="1" dirty="0" smtClean="0">
                <a:latin typeface="Courier" pitchFamily="49" charset="0"/>
                <a:ea typeface="Calibri"/>
                <a:cs typeface="Times New Roman"/>
              </a:rPr>
              <a:t>(</a:t>
            </a:r>
            <a:r>
              <a:rPr lang="en-US" sz="1800" b="1" dirty="0" err="1" smtClean="0">
                <a:latin typeface="Courier" pitchFamily="49" charset="0"/>
                <a:ea typeface="Calibri"/>
                <a:cs typeface="Times New Roman"/>
              </a:rPr>
              <a:t>loft_ref</a:t>
            </a: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XYZmove</a:t>
            </a:r>
            <a:r>
              <a:rPr lang="en-US" sz="1800" b="1" dirty="0" smtClean="0">
                <a:latin typeface="Courier" pitchFamily="49" charset="0"/>
                <a:ea typeface="Calibri"/>
                <a:cs typeface="Times New Roman"/>
              </a:rPr>
              <a:t>);</a:t>
            </a:r>
          </a:p>
          <a:p>
            <a:pPr marL="0" indent="0">
              <a:spcBef>
                <a:spcPts val="0"/>
              </a:spcBef>
            </a:pP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doc.Save</a:t>
            </a:r>
            <a:r>
              <a:rPr lang="en-US" sz="1800" b="1" dirty="0" smtClean="0">
                <a:latin typeface="Courier" pitchFamily="49" charset="0"/>
                <a:ea typeface="Calibri"/>
                <a:cs typeface="Times New Roman"/>
              </a:rPr>
              <a:t>();</a:t>
            </a:r>
          </a:p>
          <a:p>
            <a:pPr marL="0" indent="0">
              <a:spcBef>
                <a:spcPts val="0"/>
              </a:spcBef>
            </a:pPr>
            <a:r>
              <a:rPr lang="en-US" sz="1800" b="1" dirty="0" smtClean="0">
                <a:latin typeface="Courier" pitchFamily="49" charset="0"/>
                <a:ea typeface="Calibri"/>
                <a:cs typeface="Times New Roman"/>
              </a:rPr>
              <a:t>                  move = move + 2;</a:t>
            </a:r>
          </a:p>
          <a:p>
            <a:pPr marL="0" indent="0">
              <a:spcBef>
                <a:spcPts val="0"/>
              </a:spcBef>
            </a:pPr>
            <a:r>
              <a:rPr lang="en-US" sz="1800" b="1" dirty="0" smtClean="0">
                <a:latin typeface="Courier" pitchFamily="49" charset="0"/>
                <a:ea typeface="Calibri"/>
                <a:cs typeface="Times New Roman"/>
              </a:rPr>
              <a:t>               }</a:t>
            </a:r>
          </a:p>
          <a:p>
            <a:pPr marL="0" indent="0">
              <a:spcBef>
                <a:spcPts val="0"/>
              </a:spcBef>
            </a:pPr>
            <a:r>
              <a:rPr lang="en-US" sz="1800" b="1" dirty="0" smtClean="0">
                <a:latin typeface="Courier" pitchFamily="49" charset="0"/>
                <a:ea typeface="Calibri"/>
                <a:cs typeface="Times New Roman"/>
              </a:rPr>
              <a:t>               move = 0;</a:t>
            </a:r>
          </a:p>
          <a:p>
            <a:pPr marL="0" indent="0">
              <a:spcBef>
                <a:spcPts val="0"/>
              </a:spcBef>
            </a:pPr>
            <a:r>
              <a:rPr lang="en-US" sz="1800" b="1" dirty="0" smtClean="0">
                <a:latin typeface="Courier" pitchFamily="49" charset="0"/>
                <a:ea typeface="Calibri"/>
                <a:cs typeface="Times New Roman"/>
              </a:rPr>
              <a:t>               </a:t>
            </a:r>
            <a:r>
              <a:rPr lang="en-US" sz="1800" b="1" dirty="0" err="1" smtClean="0">
                <a:latin typeface="Courier" pitchFamily="49" charset="0"/>
                <a:ea typeface="Calibri"/>
                <a:cs typeface="Times New Roman"/>
              </a:rPr>
              <a:t>i</a:t>
            </a:r>
            <a:r>
              <a:rPr lang="en-US" sz="1800" b="1" dirty="0" smtClean="0">
                <a:latin typeface="Courier" pitchFamily="49" charset="0"/>
                <a:ea typeface="Calibri"/>
                <a:cs typeface="Times New Roman"/>
              </a:rPr>
              <a:t> = </a:t>
            </a:r>
            <a:r>
              <a:rPr lang="en-US" sz="1800" b="1" dirty="0" err="1" smtClean="0">
                <a:latin typeface="Courier" pitchFamily="49" charset="0"/>
                <a:ea typeface="Calibri"/>
                <a:cs typeface="Times New Roman"/>
              </a:rPr>
              <a:t>i</a:t>
            </a:r>
            <a:r>
              <a:rPr lang="en-US" sz="1800" b="1" dirty="0" smtClean="0">
                <a:latin typeface="Courier" pitchFamily="49" charset="0"/>
                <a:ea typeface="Calibri"/>
                <a:cs typeface="Times New Roman"/>
              </a:rPr>
              <a:t> + 1;</a:t>
            </a:r>
          </a:p>
          <a:p>
            <a:pPr marL="0" indent="0">
              <a:spcBef>
                <a:spcPts val="0"/>
              </a:spcBef>
              <a:spcAft>
                <a:spcPts val="1000"/>
              </a:spcAft>
            </a:pPr>
            <a:r>
              <a:rPr lang="en-US" sz="1800" b="1" dirty="0" smtClean="0">
                <a:latin typeface="Courier" pitchFamily="49" charset="0"/>
                <a:ea typeface="Calibri"/>
                <a:cs typeface="Times New Roman"/>
              </a:rPr>
              <a:t>          }</a:t>
            </a:r>
            <a:endParaRPr lang="en-US" sz="3600"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Form Creation</a:t>
            </a:r>
            <a:endParaRPr lang="en-GB" sz="2400" dirty="0" smtClean="0">
              <a:solidFill>
                <a:schemeClr val="accent1"/>
              </a:solidFill>
            </a:endParaRPr>
          </a:p>
        </p:txBody>
      </p:sp>
      <p:sp>
        <p:nvSpPr>
          <p:cNvPr id="2049"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1061169" y="5572134"/>
            <a:ext cx="11246004" cy="3322683"/>
          </a:xfrm>
          <a:prstGeom prst="roundRect">
            <a:avLst/>
          </a:prstGeom>
          <a:solidFill>
            <a:schemeClr val="bg1">
              <a:lumMod val="8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378" name="Rectangle 2"/>
          <p:cNvSpPr>
            <a:spLocks noGrp="1" noChangeArrowheads="1"/>
          </p:cNvSpPr>
          <p:nvPr>
            <p:ph type="title"/>
          </p:nvPr>
        </p:nvSpPr>
        <p:spPr>
          <a:xfrm>
            <a:off x="453759" y="194232"/>
            <a:ext cx="11269451" cy="1626129"/>
          </a:xfrm>
        </p:spPr>
        <p:txBody>
          <a:bodyPr/>
          <a:lstStyle/>
          <a:p>
            <a:r>
              <a:rPr lang="en-US" altLang="zh-CN" dirty="0" smtClean="0"/>
              <a:t>Divided Surface</a:t>
            </a:r>
            <a:endParaRPr lang="en-GB" dirty="0" smtClean="0"/>
          </a:p>
        </p:txBody>
      </p:sp>
      <p:sp>
        <p:nvSpPr>
          <p:cNvPr id="101379" name="Rectangle 3"/>
          <p:cNvSpPr>
            <a:spLocks noGrp="1" noChangeArrowheads="1"/>
          </p:cNvSpPr>
          <p:nvPr>
            <p:ph idx="1"/>
          </p:nvPr>
        </p:nvSpPr>
        <p:spPr>
          <a:xfrm>
            <a:off x="453759" y="1820361"/>
            <a:ext cx="11853414" cy="7439586"/>
          </a:xfrm>
        </p:spPr>
        <p:txBody>
          <a:bodyPr/>
          <a:lstStyle/>
          <a:p>
            <a:pPr marL="971495" lvl="1" indent="-514350"/>
            <a:r>
              <a:rPr lang="en-US" dirty="0" smtClean="0"/>
              <a:t>Grid of parallelograms defined by </a:t>
            </a:r>
            <a:r>
              <a:rPr lang="en-US" dirty="0" err="1" smtClean="0"/>
              <a:t>AllGridRotation</a:t>
            </a:r>
            <a:r>
              <a:rPr lang="en-US" dirty="0" smtClean="0"/>
              <a:t>,</a:t>
            </a:r>
            <a:br>
              <a:rPr lang="en-US" dirty="0" smtClean="0"/>
            </a:br>
            <a:r>
              <a:rPr lang="en-US" dirty="0" err="1" smtClean="0"/>
              <a:t>USpacingRule</a:t>
            </a:r>
            <a:r>
              <a:rPr lang="en-US" dirty="0" smtClean="0"/>
              <a:t>, </a:t>
            </a:r>
            <a:r>
              <a:rPr lang="en-US" dirty="0" err="1" smtClean="0"/>
              <a:t>VSpacingRule</a:t>
            </a:r>
            <a:endParaRPr lang="en-US" dirty="0" smtClean="0"/>
          </a:p>
          <a:p>
            <a:pPr marL="971495" lvl="1" indent="-514350"/>
            <a:endParaRPr lang="en-US" dirty="0" smtClean="0"/>
          </a:p>
          <a:p>
            <a:pPr marL="971495" lvl="1" indent="-514350"/>
            <a:endParaRPr lang="en-US" dirty="0" smtClean="0"/>
          </a:p>
          <a:p>
            <a:pPr marL="971495" lvl="1" indent="-514350"/>
            <a:endParaRPr lang="en-US" dirty="0" smtClean="0"/>
          </a:p>
          <a:p>
            <a:pPr marL="971495" lvl="1" indent="-514350"/>
            <a:endParaRPr lang="en-US" dirty="0" smtClean="0"/>
          </a:p>
          <a:p>
            <a:pPr marL="971495" lvl="1" indent="-514350"/>
            <a:endParaRPr lang="en-US" dirty="0" smtClean="0"/>
          </a:p>
          <a:p>
            <a:pPr marL="971495" lvl="1" indent="-514350"/>
            <a:endParaRPr lang="en-US" dirty="0" smtClean="0"/>
          </a:p>
          <a:p>
            <a:pPr marL="971495" lvl="1" indent="-514350"/>
            <a:endParaRPr lang="en-US" dirty="0" smtClean="0"/>
          </a:p>
          <a:p>
            <a:pPr marL="0" indent="0">
              <a:spcBef>
                <a:spcPts val="0"/>
              </a:spcBef>
            </a:pPr>
            <a:endParaRPr lang="en-US" sz="1900" b="1" dirty="0" smtClean="0">
              <a:latin typeface="Courier" pitchFamily="49" charset="0"/>
              <a:ea typeface="Calibri"/>
              <a:cs typeface="Times New Roman"/>
            </a:endParaRPr>
          </a:p>
          <a:p>
            <a:pPr marL="0" indent="0">
              <a:spcBef>
                <a:spcPts val="0"/>
              </a:spcBef>
            </a:pPr>
            <a:r>
              <a:rPr lang="en-US" sz="1900" b="1" dirty="0" smtClean="0">
                <a:latin typeface="Courier" pitchFamily="49" charset="0"/>
                <a:ea typeface="Calibri"/>
                <a:cs typeface="Times New Roman"/>
              </a:rPr>
              <a:t>        form = e </a:t>
            </a:r>
            <a:r>
              <a:rPr lang="en-US" sz="1900" b="1" dirty="0" smtClean="0">
                <a:solidFill>
                  <a:srgbClr val="0000FF"/>
                </a:solidFill>
                <a:latin typeface="Courier" pitchFamily="49" charset="0"/>
                <a:ea typeface="Calibri"/>
                <a:cs typeface="Times New Roman"/>
              </a:rPr>
              <a:t>as</a:t>
            </a:r>
            <a:r>
              <a:rPr lang="en-US" sz="1900" b="1" dirty="0" smtClean="0">
                <a:latin typeface="Courier" pitchFamily="49" charset="0"/>
                <a:ea typeface="Calibri"/>
                <a:cs typeface="Times New Roman"/>
              </a:rPr>
              <a:t> </a:t>
            </a:r>
            <a:r>
              <a:rPr lang="en-US" sz="1900" b="1" dirty="0" err="1" smtClean="0">
                <a:latin typeface="Courier" pitchFamily="49" charset="0"/>
                <a:ea typeface="Calibri"/>
                <a:cs typeface="Times New Roman"/>
              </a:rPr>
              <a:t>Autodesk.Revit.Elements.</a:t>
            </a:r>
            <a:r>
              <a:rPr lang="en-US" sz="1900" b="1" dirty="0" err="1" smtClean="0">
                <a:solidFill>
                  <a:srgbClr val="008080"/>
                </a:solidFill>
                <a:latin typeface="Courier" pitchFamily="49" charset="0"/>
                <a:ea typeface="Calibri"/>
                <a:cs typeface="Times New Roman"/>
              </a:rPr>
              <a:t>Form</a:t>
            </a:r>
            <a:r>
              <a:rPr lang="en-US" sz="1900" b="1" dirty="0" smtClean="0">
                <a:latin typeface="Courier" pitchFamily="49" charset="0"/>
                <a:ea typeface="Calibri"/>
                <a:cs typeface="Times New Roman"/>
              </a:rPr>
              <a:t>;</a:t>
            </a:r>
          </a:p>
          <a:p>
            <a:pPr marL="0" indent="0">
              <a:spcBef>
                <a:spcPts val="0"/>
              </a:spcBef>
            </a:pPr>
            <a:r>
              <a:rPr lang="en-US" sz="1900" b="1" dirty="0" smtClean="0">
                <a:solidFill>
                  <a:srgbClr val="008080"/>
                </a:solidFill>
                <a:latin typeface="Courier" pitchFamily="49" charset="0"/>
                <a:ea typeface="Calibri"/>
                <a:cs typeface="Times New Roman"/>
              </a:rPr>
              <a:t>        </a:t>
            </a:r>
            <a:r>
              <a:rPr lang="en-US" sz="1900" b="1" dirty="0" err="1" smtClean="0">
                <a:solidFill>
                  <a:srgbClr val="008080"/>
                </a:solidFill>
                <a:latin typeface="Courier" pitchFamily="49" charset="0"/>
                <a:ea typeface="Calibri"/>
                <a:cs typeface="Times New Roman"/>
              </a:rPr>
              <a:t>DividedSurfaceData</a:t>
            </a:r>
            <a:r>
              <a:rPr lang="en-US" sz="1900" b="1" dirty="0" smtClean="0">
                <a:latin typeface="Courier" pitchFamily="49" charset="0"/>
                <a:ea typeface="Calibri"/>
                <a:cs typeface="Times New Roman"/>
              </a:rPr>
              <a:t> </a:t>
            </a:r>
            <a:r>
              <a:rPr lang="en-US" sz="1900" b="1" dirty="0" err="1" smtClean="0">
                <a:latin typeface="Courier" pitchFamily="49" charset="0"/>
                <a:ea typeface="Calibri"/>
                <a:cs typeface="Times New Roman"/>
              </a:rPr>
              <a:t>dsData</a:t>
            </a:r>
            <a:r>
              <a:rPr lang="en-US" sz="1900" b="1" dirty="0" smtClean="0">
                <a:latin typeface="Courier" pitchFamily="49" charset="0"/>
                <a:ea typeface="Calibri"/>
                <a:cs typeface="Times New Roman"/>
              </a:rPr>
              <a:t> = </a:t>
            </a:r>
            <a:r>
              <a:rPr lang="en-US" sz="1900" b="1" dirty="0" err="1" smtClean="0">
                <a:latin typeface="Courier" pitchFamily="49" charset="0"/>
                <a:ea typeface="Calibri"/>
                <a:cs typeface="Times New Roman"/>
              </a:rPr>
              <a:t>form.GetDividedSurfaceData</a:t>
            </a:r>
            <a:r>
              <a:rPr lang="en-US" sz="1900" b="1" dirty="0" smtClean="0">
                <a:latin typeface="Courier" pitchFamily="49" charset="0"/>
                <a:ea typeface="Calibri"/>
                <a:cs typeface="Times New Roman"/>
              </a:rPr>
              <a:t>();</a:t>
            </a:r>
          </a:p>
          <a:p>
            <a:pPr marL="0" indent="0">
              <a:spcBef>
                <a:spcPts val="0"/>
              </a:spcBef>
            </a:pPr>
            <a:r>
              <a:rPr lang="en-US" sz="1900" b="1" dirty="0" smtClean="0">
                <a:solidFill>
                  <a:srgbClr val="0000FF"/>
                </a:solidFill>
                <a:latin typeface="Courier" pitchFamily="49" charset="0"/>
                <a:ea typeface="Calibri"/>
                <a:cs typeface="Times New Roman"/>
              </a:rPr>
              <a:t>        if</a:t>
            </a:r>
            <a:r>
              <a:rPr lang="en-US" sz="1900" b="1" dirty="0" smtClean="0">
                <a:latin typeface="Courier" pitchFamily="49" charset="0"/>
                <a:ea typeface="Calibri"/>
                <a:cs typeface="Times New Roman"/>
              </a:rPr>
              <a:t> (</a:t>
            </a:r>
            <a:r>
              <a:rPr lang="en-US" sz="1900" b="1" dirty="0" err="1" smtClean="0">
                <a:latin typeface="Courier" pitchFamily="49" charset="0"/>
                <a:ea typeface="Calibri"/>
                <a:cs typeface="Times New Roman"/>
              </a:rPr>
              <a:t>dsData</a:t>
            </a:r>
            <a:r>
              <a:rPr lang="en-US" sz="1900" b="1" dirty="0" smtClean="0">
                <a:latin typeface="Courier" pitchFamily="49" charset="0"/>
                <a:ea typeface="Calibri"/>
                <a:cs typeface="Times New Roman"/>
              </a:rPr>
              <a:t> != </a:t>
            </a:r>
            <a:r>
              <a:rPr lang="en-US" sz="1900" b="1" dirty="0" smtClean="0">
                <a:solidFill>
                  <a:srgbClr val="0000FF"/>
                </a:solidFill>
                <a:latin typeface="Courier" pitchFamily="49" charset="0"/>
                <a:ea typeface="Calibri"/>
                <a:cs typeface="Times New Roman"/>
              </a:rPr>
              <a:t>null</a:t>
            </a:r>
            <a:r>
              <a:rPr lang="en-US" sz="1900" b="1" dirty="0" smtClean="0">
                <a:latin typeface="Courier" pitchFamily="49" charset="0"/>
                <a:ea typeface="Calibri"/>
                <a:cs typeface="Times New Roman"/>
              </a:rPr>
              <a:t>)</a:t>
            </a:r>
          </a:p>
          <a:p>
            <a:pPr marL="0" indent="0">
              <a:spcBef>
                <a:spcPts val="0"/>
              </a:spcBef>
            </a:pPr>
            <a:r>
              <a:rPr lang="en-US" sz="1900" b="1" dirty="0" smtClean="0">
                <a:latin typeface="Courier" pitchFamily="49" charset="0"/>
                <a:ea typeface="Calibri"/>
                <a:cs typeface="Times New Roman"/>
              </a:rPr>
              <a:t>        {</a:t>
            </a:r>
          </a:p>
          <a:p>
            <a:pPr marL="0" indent="0">
              <a:spcBef>
                <a:spcPts val="0"/>
              </a:spcBef>
            </a:pPr>
            <a:r>
              <a:rPr lang="en-US" sz="1900" b="1" smtClean="0">
                <a:solidFill>
                  <a:srgbClr val="0000FF"/>
                </a:solidFill>
                <a:latin typeface="Courier" pitchFamily="49" charset="0"/>
                <a:ea typeface="Calibri"/>
                <a:cs typeface="Times New Roman"/>
              </a:rPr>
              <a:t>          </a:t>
            </a:r>
            <a:r>
              <a:rPr lang="en-US" sz="1900" b="1" dirty="0" err="1" smtClean="0">
                <a:solidFill>
                  <a:srgbClr val="0000FF"/>
                </a:solidFill>
                <a:latin typeface="Courier" pitchFamily="49" charset="0"/>
                <a:ea typeface="Calibri"/>
                <a:cs typeface="Times New Roman"/>
              </a:rPr>
              <a:t>foreach</a:t>
            </a:r>
            <a:r>
              <a:rPr lang="en-US" sz="1900" b="1" dirty="0" smtClean="0">
                <a:latin typeface="Courier" pitchFamily="49" charset="0"/>
                <a:ea typeface="Calibri"/>
                <a:cs typeface="Times New Roman"/>
              </a:rPr>
              <a:t> (</a:t>
            </a:r>
            <a:r>
              <a:rPr lang="en-US" sz="1900" b="1" dirty="0" smtClean="0">
                <a:solidFill>
                  <a:srgbClr val="008080"/>
                </a:solidFill>
                <a:latin typeface="Courier" pitchFamily="49" charset="0"/>
                <a:ea typeface="Calibri"/>
                <a:cs typeface="Times New Roman"/>
              </a:rPr>
              <a:t>Reference</a:t>
            </a:r>
            <a:r>
              <a:rPr lang="en-US" sz="1900" b="1" dirty="0" smtClean="0">
                <a:latin typeface="Courier" pitchFamily="49" charset="0"/>
                <a:ea typeface="Calibri"/>
                <a:cs typeface="Times New Roman"/>
              </a:rPr>
              <a:t> r </a:t>
            </a:r>
            <a:r>
              <a:rPr lang="en-US" sz="1900" b="1" dirty="0" smtClean="0">
                <a:solidFill>
                  <a:srgbClr val="0000FF"/>
                </a:solidFill>
                <a:latin typeface="Courier" pitchFamily="49" charset="0"/>
                <a:ea typeface="Calibri"/>
                <a:cs typeface="Times New Roman"/>
              </a:rPr>
              <a:t>in</a:t>
            </a:r>
            <a:r>
              <a:rPr lang="en-US" sz="1900" b="1" dirty="0" smtClean="0">
                <a:latin typeface="Courier" pitchFamily="49" charset="0"/>
                <a:ea typeface="Calibri"/>
                <a:cs typeface="Times New Roman"/>
              </a:rPr>
              <a:t> </a:t>
            </a:r>
            <a:r>
              <a:rPr lang="en-US" sz="1900" b="1" dirty="0" err="1" smtClean="0">
                <a:latin typeface="Courier" pitchFamily="49" charset="0"/>
                <a:ea typeface="Calibri"/>
                <a:cs typeface="Times New Roman"/>
              </a:rPr>
              <a:t>dsData.GetReferencesWithDividedSurfaces</a:t>
            </a:r>
            <a:r>
              <a:rPr lang="en-US" sz="1900" b="1" dirty="0" smtClean="0">
                <a:latin typeface="Courier" pitchFamily="49" charset="0"/>
                <a:ea typeface="Calibri"/>
                <a:cs typeface="Times New Roman"/>
              </a:rPr>
              <a:t>())</a:t>
            </a:r>
          </a:p>
          <a:p>
            <a:pPr marL="0" indent="0">
              <a:spcBef>
                <a:spcPts val="0"/>
              </a:spcBef>
            </a:pPr>
            <a:r>
              <a:rPr lang="en-US" sz="1900" b="1" smtClean="0">
                <a:latin typeface="Courier" pitchFamily="49" charset="0"/>
                <a:ea typeface="Calibri"/>
                <a:cs typeface="Times New Roman"/>
              </a:rPr>
              <a:t>          </a:t>
            </a:r>
            <a:r>
              <a:rPr lang="en-US" sz="1900" b="1" dirty="0" smtClean="0">
                <a:latin typeface="Courier" pitchFamily="49" charset="0"/>
                <a:ea typeface="Calibri"/>
                <a:cs typeface="Times New Roman"/>
              </a:rPr>
              <a:t>{</a:t>
            </a:r>
          </a:p>
          <a:p>
            <a:pPr marL="0" indent="0">
              <a:spcBef>
                <a:spcPts val="0"/>
              </a:spcBef>
            </a:pPr>
            <a:r>
              <a:rPr lang="en-US" sz="1900" b="1" smtClean="0">
                <a:latin typeface="Courier" pitchFamily="49" charset="0"/>
                <a:ea typeface="Calibri"/>
                <a:cs typeface="Times New Roman"/>
              </a:rPr>
              <a:t>            dsRefs.Append(r</a:t>
            </a:r>
            <a:r>
              <a:rPr lang="en-US" sz="1900" b="1" dirty="0" smtClean="0">
                <a:latin typeface="Courier" pitchFamily="49" charset="0"/>
                <a:ea typeface="Calibri"/>
                <a:cs typeface="Times New Roman"/>
              </a:rPr>
              <a:t>);</a:t>
            </a:r>
          </a:p>
          <a:p>
            <a:pPr marL="0" indent="0">
              <a:spcBef>
                <a:spcPts val="0"/>
              </a:spcBef>
            </a:pPr>
            <a:r>
              <a:rPr lang="en-US" sz="1900" b="1" smtClean="0">
                <a:latin typeface="Courier" pitchFamily="49" charset="0"/>
                <a:ea typeface="Calibri"/>
                <a:cs typeface="Times New Roman"/>
              </a:rPr>
              <a:t>          </a:t>
            </a:r>
            <a:r>
              <a:rPr lang="en-US" sz="1900" b="1" dirty="0" smtClean="0">
                <a:latin typeface="Courier" pitchFamily="49" charset="0"/>
                <a:ea typeface="Calibri"/>
                <a:cs typeface="Times New Roman"/>
              </a:rPr>
              <a:t>}</a:t>
            </a:r>
          </a:p>
          <a:p>
            <a:pPr marL="0" indent="0">
              <a:spcBef>
                <a:spcPts val="0"/>
              </a:spcBef>
              <a:spcAft>
                <a:spcPts val="1000"/>
              </a:spcAft>
            </a:pPr>
            <a:r>
              <a:rPr lang="en-US" sz="1900" b="1" dirty="0" smtClean="0">
                <a:latin typeface="Courier" pitchFamily="49" charset="0"/>
                <a:ea typeface="Calibri"/>
                <a:cs typeface="Times New Roman"/>
              </a:rPr>
              <a:t>        }</a:t>
            </a:r>
            <a:endParaRPr lang="en-US" sz="3600"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Form Creation</a:t>
            </a:r>
            <a:endParaRPr lang="en-GB" sz="2400" dirty="0" smtClean="0">
              <a:solidFill>
                <a:schemeClr val="accent1"/>
              </a:solidFill>
            </a:endParaRPr>
          </a:p>
        </p:txBody>
      </p:sp>
      <p:sp>
        <p:nvSpPr>
          <p:cNvPr id="2049"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9" name="Picture 4"/>
          <p:cNvPicPr>
            <a:picLocks noChangeAspect="1" noChangeArrowheads="1"/>
          </p:cNvPicPr>
          <p:nvPr/>
        </p:nvPicPr>
        <p:blipFill>
          <a:blip r:embed="rId3"/>
          <a:srcRect/>
          <a:stretch>
            <a:fillRect/>
          </a:stretch>
        </p:blipFill>
        <p:spPr bwMode="auto">
          <a:xfrm>
            <a:off x="9878218" y="1811295"/>
            <a:ext cx="2428955" cy="3529420"/>
          </a:xfrm>
          <a:prstGeom prst="rect">
            <a:avLst/>
          </a:prstGeom>
          <a:noFill/>
          <a:ln w="9525">
            <a:noFill/>
            <a:miter lim="800000"/>
            <a:headEnd/>
            <a:tailEnd/>
          </a:ln>
          <a:effectLst/>
        </p:spPr>
      </p:pic>
      <p:pic>
        <p:nvPicPr>
          <p:cNvPr id="10" name="Picture 6"/>
          <p:cNvPicPr>
            <a:picLocks noChangeAspect="1" noChangeArrowheads="1"/>
          </p:cNvPicPr>
          <p:nvPr/>
        </p:nvPicPr>
        <p:blipFill>
          <a:blip r:embed="rId4"/>
          <a:srcRect/>
          <a:stretch>
            <a:fillRect/>
          </a:stretch>
        </p:blipFill>
        <p:spPr bwMode="auto">
          <a:xfrm>
            <a:off x="7743048" y="2821154"/>
            <a:ext cx="1952569" cy="2531902"/>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586500" y="5754699"/>
            <a:ext cx="11246004" cy="3083345"/>
          </a:xfrm>
          <a:prstGeom prst="roundRect">
            <a:avLst/>
          </a:prstGeom>
          <a:solidFill>
            <a:schemeClr val="bg1">
              <a:lumMod val="8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378" name="Rectangle 2"/>
          <p:cNvSpPr>
            <a:spLocks noGrp="1" noChangeArrowheads="1"/>
          </p:cNvSpPr>
          <p:nvPr>
            <p:ph type="title"/>
          </p:nvPr>
        </p:nvSpPr>
        <p:spPr>
          <a:xfrm>
            <a:off x="453759" y="194232"/>
            <a:ext cx="11269451" cy="1626129"/>
          </a:xfrm>
        </p:spPr>
        <p:txBody>
          <a:bodyPr/>
          <a:lstStyle/>
          <a:p>
            <a:r>
              <a:rPr lang="en-US" altLang="zh-CN" dirty="0" smtClean="0"/>
              <a:t>Tile Pattern</a:t>
            </a:r>
            <a:endParaRPr lang="en-GB" dirty="0" smtClean="0"/>
          </a:p>
        </p:txBody>
      </p:sp>
      <p:sp>
        <p:nvSpPr>
          <p:cNvPr id="101379" name="Rectangle 3"/>
          <p:cNvSpPr>
            <a:spLocks noGrp="1" noChangeArrowheads="1"/>
          </p:cNvSpPr>
          <p:nvPr>
            <p:ph idx="1"/>
          </p:nvPr>
        </p:nvSpPr>
        <p:spPr>
          <a:xfrm>
            <a:off x="184857" y="1701755"/>
            <a:ext cx="12818356" cy="7704243"/>
          </a:xfrm>
        </p:spPr>
        <p:txBody>
          <a:bodyPr/>
          <a:lstStyle/>
          <a:p>
            <a:pPr lvl="1"/>
            <a:r>
              <a:rPr lang="en-US" dirty="0" err="1" smtClean="0"/>
              <a:t>TilePattern</a:t>
            </a:r>
            <a:r>
              <a:rPr lang="en-US" dirty="0" smtClean="0"/>
              <a:t> applied to the grid defined with </a:t>
            </a:r>
            <a:r>
              <a:rPr lang="en-US" dirty="0" err="1" smtClean="0"/>
              <a:t>ObjectType</a:t>
            </a:r>
            <a:endParaRPr lang="en-US" dirty="0" smtClean="0"/>
          </a:p>
          <a:p>
            <a:pPr lvl="1"/>
            <a:r>
              <a:rPr lang="en-US" dirty="0" smtClean="0"/>
              <a:t>Apply each </a:t>
            </a:r>
            <a:r>
              <a:rPr lang="en-US" dirty="0" err="1" smtClean="0"/>
              <a:t>TilePattern</a:t>
            </a:r>
            <a:r>
              <a:rPr lang="en-US" dirty="0" smtClean="0"/>
              <a:t> to a divided surface </a:t>
            </a:r>
            <a:r>
              <a:rPr lang="en-US" smtClean="0"/>
              <a:t>– </a:t>
            </a:r>
            <a:br>
              <a:rPr lang="en-US" smtClean="0"/>
            </a:br>
            <a:r>
              <a:rPr lang="en-US" smtClean="0"/>
              <a:t>TilePatternIteration </a:t>
            </a:r>
            <a:r>
              <a:rPr lang="en-US" dirty="0" smtClean="0"/>
              <a:t>sample</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marL="0" indent="0">
              <a:spcBef>
                <a:spcPts val="0"/>
              </a:spcBef>
            </a:pPr>
            <a:endParaRPr lang="en-US" sz="1900" b="1" dirty="0" smtClean="0">
              <a:solidFill>
                <a:srgbClr val="0000FF"/>
              </a:solidFill>
              <a:latin typeface="Courier" pitchFamily="49" charset="0"/>
              <a:ea typeface="Calibri"/>
              <a:cs typeface="Times New Roman"/>
            </a:endParaRPr>
          </a:p>
          <a:p>
            <a:pPr marL="0" indent="0">
              <a:spcBef>
                <a:spcPts val="0"/>
              </a:spcBef>
            </a:pPr>
            <a:r>
              <a:rPr lang="en-US" sz="1900" b="1" dirty="0" smtClean="0">
                <a:solidFill>
                  <a:srgbClr val="0000FF"/>
                </a:solidFill>
                <a:latin typeface="Courier" pitchFamily="49" charset="0"/>
                <a:ea typeface="Calibri"/>
                <a:cs typeface="Times New Roman"/>
              </a:rPr>
              <a:t>        </a:t>
            </a:r>
            <a:r>
              <a:rPr lang="en-US" sz="1900" b="1" dirty="0" err="1" smtClean="0">
                <a:solidFill>
                  <a:srgbClr val="0000FF"/>
                </a:solidFill>
                <a:latin typeface="Courier" pitchFamily="49" charset="0"/>
                <a:ea typeface="Calibri"/>
                <a:cs typeface="Times New Roman"/>
              </a:rPr>
              <a:t>int</a:t>
            </a:r>
            <a:r>
              <a:rPr lang="en-US" sz="1900" b="1" dirty="0" smtClean="0">
                <a:latin typeface="Courier" pitchFamily="49" charset="0"/>
                <a:ea typeface="Calibri"/>
                <a:cs typeface="Times New Roman"/>
              </a:rPr>
              <a:t> count = 0;</a:t>
            </a:r>
          </a:p>
          <a:p>
            <a:pPr marL="0" indent="0">
              <a:spcBef>
                <a:spcPts val="0"/>
              </a:spcBef>
            </a:pPr>
            <a:r>
              <a:rPr lang="en-US" sz="1900" b="1" dirty="0" smtClean="0">
                <a:solidFill>
                  <a:srgbClr val="008080"/>
                </a:solidFill>
                <a:latin typeface="Courier" pitchFamily="49" charset="0"/>
                <a:ea typeface="Calibri"/>
                <a:cs typeface="Times New Roman"/>
              </a:rPr>
              <a:t>        </a:t>
            </a:r>
            <a:r>
              <a:rPr lang="en-US" sz="1900" b="1" dirty="0" err="1" smtClean="0">
                <a:solidFill>
                  <a:srgbClr val="008080"/>
                </a:solidFill>
                <a:latin typeface="Courier" pitchFamily="49" charset="0"/>
                <a:ea typeface="Calibri"/>
                <a:cs typeface="Times New Roman"/>
              </a:rPr>
              <a:t>TilePatterns</a:t>
            </a:r>
            <a:r>
              <a:rPr lang="en-US" sz="1900" b="1" dirty="0" smtClean="0">
                <a:latin typeface="Courier" pitchFamily="49" charset="0"/>
                <a:ea typeface="Calibri"/>
                <a:cs typeface="Times New Roman"/>
              </a:rPr>
              <a:t> </a:t>
            </a:r>
            <a:r>
              <a:rPr lang="en-US" sz="1900" b="1" dirty="0" err="1" smtClean="0">
                <a:latin typeface="Courier" pitchFamily="49" charset="0"/>
                <a:ea typeface="Calibri"/>
                <a:cs typeface="Times New Roman"/>
              </a:rPr>
              <a:t>tilepatterns</a:t>
            </a:r>
            <a:r>
              <a:rPr lang="en-US" sz="1900" b="1" dirty="0" smtClean="0">
                <a:latin typeface="Courier" pitchFamily="49" charset="0"/>
                <a:ea typeface="Calibri"/>
                <a:cs typeface="Times New Roman"/>
              </a:rPr>
              <a:t> = </a:t>
            </a:r>
            <a:r>
              <a:rPr lang="en-US" sz="1900" b="1" dirty="0" err="1" smtClean="0">
                <a:latin typeface="Courier" pitchFamily="49" charset="0"/>
                <a:ea typeface="Calibri"/>
                <a:cs typeface="Times New Roman"/>
              </a:rPr>
              <a:t>doc.Settings.TilePatterns</a:t>
            </a:r>
            <a:r>
              <a:rPr lang="en-US" sz="1900" b="1" dirty="0" smtClean="0">
                <a:latin typeface="Courier" pitchFamily="49" charset="0"/>
                <a:ea typeface="Calibri"/>
                <a:cs typeface="Times New Roman"/>
              </a:rPr>
              <a:t>;</a:t>
            </a:r>
          </a:p>
          <a:p>
            <a:pPr marL="0" indent="0">
              <a:spcBef>
                <a:spcPts val="0"/>
              </a:spcBef>
            </a:pPr>
            <a:r>
              <a:rPr lang="en-US" sz="1900" b="1" dirty="0" smtClean="0">
                <a:solidFill>
                  <a:srgbClr val="0000FF"/>
                </a:solidFill>
                <a:latin typeface="Courier" pitchFamily="49" charset="0"/>
                <a:ea typeface="Calibri"/>
                <a:cs typeface="Times New Roman"/>
              </a:rPr>
              <a:t>        </a:t>
            </a:r>
            <a:r>
              <a:rPr lang="en-US" sz="1900" b="1" dirty="0" err="1" smtClean="0">
                <a:solidFill>
                  <a:srgbClr val="0000FF"/>
                </a:solidFill>
                <a:latin typeface="Courier" pitchFamily="49" charset="0"/>
                <a:ea typeface="Calibri"/>
                <a:cs typeface="Times New Roman"/>
              </a:rPr>
              <a:t>foreach</a:t>
            </a:r>
            <a:r>
              <a:rPr lang="en-US" sz="1900" b="1" dirty="0" smtClean="0">
                <a:latin typeface="Courier" pitchFamily="49" charset="0"/>
                <a:ea typeface="Calibri"/>
                <a:cs typeface="Times New Roman"/>
              </a:rPr>
              <a:t> (</a:t>
            </a:r>
            <a:r>
              <a:rPr lang="en-US" sz="1900" b="1" dirty="0" err="1" smtClean="0">
                <a:latin typeface="Courier" pitchFamily="49" charset="0"/>
                <a:ea typeface="Calibri"/>
                <a:cs typeface="Times New Roman"/>
              </a:rPr>
              <a:t>Autodesk.Revit.Enums.</a:t>
            </a:r>
            <a:r>
              <a:rPr lang="en-US" sz="1900" b="1" dirty="0" err="1" smtClean="0">
                <a:solidFill>
                  <a:srgbClr val="008080"/>
                </a:solidFill>
                <a:latin typeface="Courier" pitchFamily="49" charset="0"/>
                <a:ea typeface="Calibri"/>
                <a:cs typeface="Times New Roman"/>
              </a:rPr>
              <a:t>TilePatternsBuiltIn</a:t>
            </a:r>
            <a:r>
              <a:rPr lang="en-US" sz="1900" b="1" dirty="0" smtClean="0">
                <a:latin typeface="Courier" pitchFamily="49" charset="0"/>
                <a:ea typeface="Calibri"/>
                <a:cs typeface="Times New Roman"/>
              </a:rPr>
              <a:t> </a:t>
            </a:r>
            <a:r>
              <a:rPr lang="en-US" sz="1900" b="1" dirty="0" err="1" smtClean="0">
                <a:latin typeface="Courier" pitchFamily="49" charset="0"/>
                <a:ea typeface="Calibri"/>
                <a:cs typeface="Times New Roman"/>
              </a:rPr>
              <a:t>TilePatternEnum</a:t>
            </a:r>
            <a:r>
              <a:rPr lang="en-US" sz="1900" b="1" dirty="0" smtClean="0">
                <a:latin typeface="Courier" pitchFamily="49" charset="0"/>
                <a:ea typeface="Calibri"/>
                <a:cs typeface="Times New Roman"/>
              </a:rPr>
              <a:t> </a:t>
            </a:r>
            <a:r>
              <a:rPr lang="en-US" sz="1900" b="1" dirty="0" smtClean="0">
                <a:solidFill>
                  <a:srgbClr val="0000FF"/>
                </a:solidFill>
                <a:latin typeface="Courier" pitchFamily="49" charset="0"/>
                <a:ea typeface="Calibri"/>
                <a:cs typeface="Times New Roman"/>
              </a:rPr>
              <a:t>in</a:t>
            </a:r>
            <a:r>
              <a:rPr lang="en-US" sz="1900" b="1" dirty="0" smtClean="0">
                <a:latin typeface="Courier" pitchFamily="49" charset="0"/>
                <a:ea typeface="Calibri"/>
                <a:cs typeface="Times New Roman"/>
              </a:rPr>
              <a:t> </a:t>
            </a:r>
          </a:p>
          <a:p>
            <a:pPr marL="0" indent="0">
              <a:spcBef>
                <a:spcPts val="0"/>
              </a:spcBef>
            </a:pPr>
            <a:r>
              <a:rPr lang="en-US" sz="1900" b="1" smtClean="0">
                <a:solidFill>
                  <a:srgbClr val="008080"/>
                </a:solidFill>
                <a:latin typeface="Courier" pitchFamily="49" charset="0"/>
                <a:ea typeface="Calibri"/>
                <a:cs typeface="Times New Roman"/>
              </a:rPr>
              <a:t>          Enum</a:t>
            </a:r>
            <a:r>
              <a:rPr lang="en-US" sz="1900" b="1" smtClean="0">
                <a:latin typeface="Courier" pitchFamily="49" charset="0"/>
                <a:ea typeface="Calibri"/>
                <a:cs typeface="Times New Roman"/>
              </a:rPr>
              <a:t>.GetValues(</a:t>
            </a:r>
            <a:r>
              <a:rPr lang="en-US" sz="1900" b="1" smtClean="0">
                <a:solidFill>
                  <a:srgbClr val="0000FF"/>
                </a:solidFill>
                <a:latin typeface="Courier" pitchFamily="49" charset="0"/>
                <a:ea typeface="Calibri"/>
                <a:cs typeface="Times New Roman"/>
              </a:rPr>
              <a:t>typeof</a:t>
            </a:r>
            <a:r>
              <a:rPr lang="en-US" sz="1900" b="1" smtClean="0">
                <a:latin typeface="Courier" pitchFamily="49" charset="0"/>
                <a:ea typeface="Calibri"/>
                <a:cs typeface="Times New Roman"/>
              </a:rPr>
              <a:t>(Autodesk.Revit.Enums.</a:t>
            </a:r>
            <a:r>
              <a:rPr lang="en-US" sz="1900" b="1" smtClean="0">
                <a:solidFill>
                  <a:srgbClr val="008080"/>
                </a:solidFill>
                <a:latin typeface="Courier" pitchFamily="49" charset="0"/>
                <a:ea typeface="Calibri"/>
                <a:cs typeface="Times New Roman"/>
              </a:rPr>
              <a:t>TilePatternsBuiltIn</a:t>
            </a:r>
            <a:r>
              <a:rPr lang="en-US" sz="1900" b="1" dirty="0" smtClean="0">
                <a:latin typeface="Courier" pitchFamily="49" charset="0"/>
                <a:ea typeface="Calibri"/>
                <a:cs typeface="Times New Roman"/>
              </a:rPr>
              <a:t>)))</a:t>
            </a:r>
          </a:p>
          <a:p>
            <a:pPr marL="0" indent="0">
              <a:spcBef>
                <a:spcPts val="0"/>
              </a:spcBef>
            </a:pPr>
            <a:r>
              <a:rPr lang="en-US" sz="1900" b="1" dirty="0" smtClean="0">
                <a:latin typeface="Courier" pitchFamily="49" charset="0"/>
                <a:ea typeface="Calibri"/>
                <a:cs typeface="Times New Roman"/>
              </a:rPr>
              <a:t>        {</a:t>
            </a:r>
          </a:p>
          <a:p>
            <a:pPr marL="0" indent="0">
              <a:spcBef>
                <a:spcPts val="0"/>
              </a:spcBef>
            </a:pPr>
            <a:r>
              <a:rPr lang="en-US" sz="1900" b="1" smtClean="0">
                <a:latin typeface="Courier" pitchFamily="49" charset="0"/>
                <a:ea typeface="Calibri"/>
                <a:cs typeface="Times New Roman"/>
              </a:rPr>
              <a:t>          pDividedSurface.ObjectType </a:t>
            </a:r>
            <a:endParaRPr lang="en-US" sz="1900" b="1" dirty="0" smtClean="0">
              <a:latin typeface="Courier" pitchFamily="49" charset="0"/>
              <a:ea typeface="Calibri"/>
              <a:cs typeface="Times New Roman"/>
            </a:endParaRPr>
          </a:p>
          <a:p>
            <a:pPr marL="0" indent="0">
              <a:spcBef>
                <a:spcPts val="0"/>
              </a:spcBef>
            </a:pPr>
            <a:r>
              <a:rPr lang="en-US" sz="1900" b="1" smtClean="0">
                <a:latin typeface="Courier" pitchFamily="49" charset="0"/>
                <a:ea typeface="Calibri"/>
                <a:cs typeface="Times New Roman"/>
              </a:rPr>
              <a:t>            </a:t>
            </a:r>
            <a:r>
              <a:rPr lang="en-US" sz="1900" b="1" dirty="0" smtClean="0">
                <a:latin typeface="Courier" pitchFamily="49" charset="0"/>
                <a:ea typeface="Calibri"/>
                <a:cs typeface="Times New Roman"/>
              </a:rPr>
              <a:t>= </a:t>
            </a:r>
            <a:r>
              <a:rPr lang="en-US" sz="1900" b="1" dirty="0" err="1" smtClean="0">
                <a:latin typeface="Courier" pitchFamily="49" charset="0"/>
                <a:ea typeface="Calibri"/>
                <a:cs typeface="Times New Roman"/>
              </a:rPr>
              <a:t>tilepatterns.GetTilePattern</a:t>
            </a:r>
            <a:r>
              <a:rPr lang="en-US" sz="1900" b="1" dirty="0" smtClean="0">
                <a:latin typeface="Courier" pitchFamily="49" charset="0"/>
                <a:ea typeface="Calibri"/>
                <a:cs typeface="Times New Roman"/>
              </a:rPr>
              <a:t>( </a:t>
            </a:r>
            <a:r>
              <a:rPr lang="en-US" sz="1900" b="1" dirty="0" err="1" smtClean="0">
                <a:latin typeface="Courier" pitchFamily="49" charset="0"/>
                <a:ea typeface="Calibri"/>
                <a:cs typeface="Times New Roman"/>
              </a:rPr>
              <a:t>TilePatternEnum</a:t>
            </a:r>
            <a:r>
              <a:rPr lang="en-US" sz="1900" b="1" dirty="0" smtClean="0">
                <a:latin typeface="Courier" pitchFamily="49" charset="0"/>
                <a:ea typeface="Calibri"/>
                <a:cs typeface="Times New Roman"/>
              </a:rPr>
              <a:t> );</a:t>
            </a:r>
          </a:p>
          <a:p>
            <a:pPr marL="0" indent="0">
              <a:spcBef>
                <a:spcPts val="0"/>
              </a:spcBef>
            </a:pPr>
            <a:r>
              <a:rPr lang="en-US" sz="1900" b="1" smtClean="0">
                <a:latin typeface="Courier" pitchFamily="49" charset="0"/>
                <a:ea typeface="Calibri"/>
                <a:cs typeface="Times New Roman"/>
              </a:rPr>
              <a:t>          doc.Save</a:t>
            </a:r>
            <a:r>
              <a:rPr lang="en-US" sz="1900" b="1" dirty="0" smtClean="0">
                <a:latin typeface="Courier" pitchFamily="49" charset="0"/>
                <a:ea typeface="Calibri"/>
                <a:cs typeface="Times New Roman"/>
              </a:rPr>
              <a:t>();</a:t>
            </a:r>
          </a:p>
          <a:p>
            <a:pPr marL="0" indent="0">
              <a:spcBef>
                <a:spcPts val="0"/>
              </a:spcBef>
              <a:spcAft>
                <a:spcPts val="1000"/>
              </a:spcAft>
            </a:pPr>
            <a:r>
              <a:rPr lang="en-US" sz="1900" b="1" dirty="0" smtClean="0">
                <a:latin typeface="Courier" pitchFamily="49" charset="0"/>
                <a:ea typeface="Calibri"/>
                <a:cs typeface="Times New Roman"/>
              </a:rPr>
              <a:t>        }</a:t>
            </a:r>
            <a:endParaRPr lang="en-US"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Form Creation</a:t>
            </a:r>
            <a:endParaRPr lang="en-GB" sz="2400" dirty="0" smtClean="0">
              <a:solidFill>
                <a:schemeClr val="accent1"/>
              </a:solidFill>
            </a:endParaRPr>
          </a:p>
        </p:txBody>
      </p:sp>
      <p:sp>
        <p:nvSpPr>
          <p:cNvPr id="2049"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12" name="Picture 8"/>
          <p:cNvPicPr>
            <a:picLocks noChangeAspect="1" noChangeArrowheads="1"/>
          </p:cNvPicPr>
          <p:nvPr/>
        </p:nvPicPr>
        <p:blipFill>
          <a:blip r:embed="rId3"/>
          <a:srcRect/>
          <a:stretch>
            <a:fillRect/>
          </a:stretch>
        </p:blipFill>
        <p:spPr bwMode="auto">
          <a:xfrm>
            <a:off x="9979169" y="1336626"/>
            <a:ext cx="1351012" cy="3931920"/>
          </a:xfrm>
          <a:prstGeom prst="rect">
            <a:avLst/>
          </a:prstGeom>
          <a:noFill/>
          <a:ln w="9525">
            <a:noFill/>
            <a:miter lim="800000"/>
            <a:headEnd/>
            <a:tailEnd/>
          </a:ln>
          <a:effectLst/>
        </p:spPr>
      </p:pic>
      <p:pic>
        <p:nvPicPr>
          <p:cNvPr id="14" name="Picture 9"/>
          <p:cNvPicPr>
            <a:picLocks noChangeAspect="1" noChangeArrowheads="1"/>
          </p:cNvPicPr>
          <p:nvPr/>
        </p:nvPicPr>
        <p:blipFill>
          <a:blip r:embed="rId4"/>
          <a:srcRect/>
          <a:stretch>
            <a:fillRect/>
          </a:stretch>
        </p:blipFill>
        <p:spPr bwMode="auto">
          <a:xfrm>
            <a:off x="8582847" y="2591387"/>
            <a:ext cx="1275025" cy="2677159"/>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altLang="zh-CN" dirty="0" smtClean="0"/>
              <a:t>Curtain Panel</a:t>
            </a:r>
            <a:endParaRPr lang="en-GB" dirty="0" smtClean="0"/>
          </a:p>
        </p:txBody>
      </p:sp>
      <p:sp>
        <p:nvSpPr>
          <p:cNvPr id="101379" name="Rectangle 3"/>
          <p:cNvSpPr>
            <a:spLocks noGrp="1" noChangeArrowheads="1"/>
          </p:cNvSpPr>
          <p:nvPr>
            <p:ph idx="1"/>
          </p:nvPr>
        </p:nvSpPr>
        <p:spPr>
          <a:xfrm>
            <a:off x="453759" y="1820361"/>
            <a:ext cx="10924053" cy="4226442"/>
          </a:xfrm>
        </p:spPr>
        <p:txBody>
          <a:bodyPr/>
          <a:lstStyle/>
          <a:p>
            <a:pPr lvl="1"/>
            <a:r>
              <a:rPr lang="en-US" dirty="0" smtClean="0"/>
              <a:t>Special mass families built on a </a:t>
            </a:r>
            <a:r>
              <a:rPr lang="en-US" smtClean="0"/>
              <a:t>sample grid, similar </a:t>
            </a:r>
            <a:r>
              <a:rPr lang="en-US" dirty="0" smtClean="0"/>
              <a:t>to the host wall in a </a:t>
            </a:r>
            <a:r>
              <a:rPr lang="en-US" smtClean="0"/>
              <a:t>window/door family</a:t>
            </a:r>
            <a:endParaRPr lang="en-US" dirty="0" smtClean="0"/>
          </a:p>
          <a:p>
            <a:pPr lvl="1"/>
            <a:r>
              <a:rPr lang="en-US" dirty="0" smtClean="0"/>
              <a:t>When applied to a divided surface, the Revit creates Family Instances of the panel on the surface’s grid</a:t>
            </a:r>
          </a:p>
          <a:p>
            <a:pPr lvl="1"/>
            <a:r>
              <a:rPr lang="en-US" dirty="0" smtClean="0"/>
              <a:t>New properties</a:t>
            </a:r>
          </a:p>
          <a:p>
            <a:pPr lvl="2">
              <a:buFont typeface="Arial" pitchFamily="34" charset="0"/>
              <a:buChar char="•"/>
            </a:pPr>
            <a:r>
              <a:rPr lang="en-US" dirty="0" err="1" smtClean="0"/>
              <a:t>Family.IsCurtainPanelFamily</a:t>
            </a:r>
            <a:endParaRPr lang="en-US" dirty="0" smtClean="0"/>
          </a:p>
          <a:p>
            <a:pPr lvl="2">
              <a:buFont typeface="Arial" pitchFamily="34" charset="0"/>
              <a:buChar char="•"/>
            </a:pPr>
            <a:r>
              <a:rPr lang="en-US" dirty="0" err="1" smtClean="0"/>
              <a:t>Family.CurtainPanelHorizontalSpacing</a:t>
            </a:r>
            <a:endParaRPr lang="en-US" dirty="0" smtClean="0"/>
          </a:p>
          <a:p>
            <a:pPr lvl="2">
              <a:buFont typeface="Arial" pitchFamily="34" charset="0"/>
              <a:buChar char="•"/>
            </a:pPr>
            <a:r>
              <a:rPr lang="en-US" dirty="0" err="1" smtClean="0"/>
              <a:t>Family.CurtainPanelVerticalSpacing</a:t>
            </a:r>
            <a:endParaRPr lang="en-US" dirty="0" smtClean="0"/>
          </a:p>
          <a:p>
            <a:pPr lvl="2">
              <a:buFont typeface="Arial" pitchFamily="34" charset="0"/>
              <a:buChar char="•"/>
            </a:pPr>
            <a:r>
              <a:rPr lang="en-US" dirty="0" err="1" smtClean="0"/>
              <a:t>Family.CurtainPanelTilePattern</a:t>
            </a:r>
            <a:endParaRPr lang="en-US"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Form Creation</a:t>
            </a:r>
            <a:endParaRPr lang="en-GB" sz="2400" dirty="0" smtClean="0">
              <a:solidFill>
                <a:schemeClr val="accent1"/>
              </a:solidFill>
            </a:endParaRPr>
          </a:p>
        </p:txBody>
      </p:sp>
      <p:sp>
        <p:nvSpPr>
          <p:cNvPr id="2049"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10" name="Picture 2"/>
          <p:cNvPicPr>
            <a:picLocks noChangeAspect="1" noChangeArrowheads="1"/>
          </p:cNvPicPr>
          <p:nvPr/>
        </p:nvPicPr>
        <p:blipFill>
          <a:blip r:embed="rId3" cstate="print"/>
          <a:srcRect l="11482" t="10538" r="12225" b="6826"/>
          <a:stretch>
            <a:fillRect/>
          </a:stretch>
        </p:blipFill>
        <p:spPr bwMode="auto">
          <a:xfrm rot="5150339">
            <a:off x="9994213" y="6639320"/>
            <a:ext cx="2767198" cy="2249258"/>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altLang="zh-CN" smtClean="0"/>
              <a:t>Curtain Panel Code</a:t>
            </a:r>
            <a:endParaRPr lang="en-GB"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Form Creation</a:t>
            </a:r>
            <a:endParaRPr lang="en-GB" sz="2400" dirty="0" smtClean="0">
              <a:solidFill>
                <a:schemeClr val="accent1"/>
              </a:solidFill>
            </a:endParaRPr>
          </a:p>
        </p:txBody>
      </p:sp>
      <p:sp>
        <p:nvSpPr>
          <p:cNvPr id="2049"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1" name="Rounded Rectangle 10"/>
          <p:cNvSpPr/>
          <p:nvPr/>
        </p:nvSpPr>
        <p:spPr>
          <a:xfrm>
            <a:off x="1060924" y="1446165"/>
            <a:ext cx="10771580" cy="7375626"/>
          </a:xfrm>
          <a:prstGeom prst="roundRect">
            <a:avLst/>
          </a:prstGeom>
          <a:solidFill>
            <a:schemeClr val="bg1">
              <a:lumMod val="8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Content Placeholder 8"/>
          <p:cNvSpPr>
            <a:spLocks noGrp="1"/>
          </p:cNvSpPr>
          <p:nvPr>
            <p:ph idx="1"/>
          </p:nvPr>
        </p:nvSpPr>
        <p:spPr/>
        <p:txBody>
          <a:bodyPr/>
          <a:lstStyle/>
          <a:p>
            <a:pPr marL="0" indent="0">
              <a:spcBef>
                <a:spcPts val="0"/>
              </a:spcBef>
            </a:pPr>
            <a:r>
              <a:rPr lang="en-US" sz="1800" b="1" dirty="0" smtClean="0">
                <a:solidFill>
                  <a:srgbClr val="008080"/>
                </a:solidFill>
                <a:latin typeface="Courier New"/>
                <a:ea typeface="Calibri"/>
                <a:cs typeface="Times New Roman"/>
              </a:rPr>
              <a:t>          </a:t>
            </a:r>
          </a:p>
          <a:p>
            <a:pPr marL="0" indent="0">
              <a:spcBef>
                <a:spcPts val="0"/>
              </a:spcBef>
            </a:pPr>
            <a:r>
              <a:rPr lang="en-US" sz="1800" b="1" dirty="0" smtClean="0">
                <a:solidFill>
                  <a:srgbClr val="008080"/>
                </a:solidFill>
                <a:latin typeface="Courier New"/>
                <a:ea typeface="Calibri"/>
                <a:cs typeface="Times New Roman"/>
              </a:rPr>
              <a:t>          GridNode</a:t>
            </a:r>
            <a:r>
              <a:rPr lang="en-US" sz="1800" b="1" dirty="0" smtClean="0">
                <a:latin typeface="Courier New"/>
                <a:ea typeface="Calibri"/>
                <a:cs typeface="Times New Roman"/>
              </a:rPr>
              <a:t> </a:t>
            </a:r>
            <a:r>
              <a:rPr lang="en-US" sz="1800" b="1" dirty="0" err="1" smtClean="0">
                <a:latin typeface="Courier New"/>
                <a:ea typeface="Calibri"/>
                <a:cs typeface="Times New Roman"/>
              </a:rPr>
              <a:t>gn</a:t>
            </a:r>
            <a:r>
              <a:rPr lang="en-US" sz="1800" b="1" dirty="0" smtClean="0">
                <a:latin typeface="Courier New"/>
                <a:ea typeface="Calibri"/>
                <a:cs typeface="Times New Roman"/>
              </a:rPr>
              <a:t> = </a:t>
            </a:r>
            <a:r>
              <a:rPr lang="en-US" sz="1800" b="1" dirty="0" smtClean="0">
                <a:solidFill>
                  <a:srgbClr val="0000FF"/>
                </a:solidFill>
                <a:latin typeface="Courier New"/>
                <a:ea typeface="Calibri"/>
                <a:cs typeface="Times New Roman"/>
              </a:rPr>
              <a:t>new</a:t>
            </a:r>
            <a:r>
              <a:rPr lang="en-US" sz="1800" b="1" dirty="0" smtClean="0">
                <a:latin typeface="Courier New"/>
                <a:ea typeface="Calibri"/>
                <a:cs typeface="Times New Roman"/>
              </a:rPr>
              <a:t> </a:t>
            </a:r>
            <a:r>
              <a:rPr lang="en-US" sz="1800" b="1" dirty="0" smtClean="0">
                <a:solidFill>
                  <a:srgbClr val="008080"/>
                </a:solidFill>
                <a:latin typeface="Courier New"/>
                <a:ea typeface="Calibri"/>
                <a:cs typeface="Times New Roman"/>
              </a:rPr>
              <a:t>GridNode</a:t>
            </a:r>
            <a:r>
              <a:rPr lang="en-US" sz="1800" b="1" dirty="0" smtClean="0">
                <a:latin typeface="Courier New"/>
                <a:ea typeface="Calibri"/>
                <a:cs typeface="Times New Roman"/>
              </a:rPr>
              <a:t>();</a:t>
            </a:r>
            <a:endParaRPr lang="en-US" sz="1800" b="1" dirty="0" smtClean="0">
              <a:ea typeface="Calibri"/>
              <a:cs typeface="Times New Roman"/>
            </a:endParaRPr>
          </a:p>
          <a:p>
            <a:pPr marL="0" indent="0">
              <a:spcBef>
                <a:spcPts val="0"/>
              </a:spcBef>
            </a:pPr>
            <a:r>
              <a:rPr lang="en-US" sz="1800" b="1" dirty="0" smtClean="0">
                <a:solidFill>
                  <a:srgbClr val="0000FF"/>
                </a:solidFill>
                <a:latin typeface="Courier New"/>
                <a:ea typeface="Calibri"/>
                <a:cs typeface="Times New Roman"/>
              </a:rPr>
              <a:t>          </a:t>
            </a:r>
            <a:r>
              <a:rPr lang="en-US" sz="1800" b="1" dirty="0" err="1" smtClean="0">
                <a:solidFill>
                  <a:srgbClr val="0000FF"/>
                </a:solidFill>
                <a:latin typeface="Courier New"/>
                <a:ea typeface="Calibri"/>
                <a:cs typeface="Times New Roman"/>
              </a:rPr>
              <a:t>int</a:t>
            </a:r>
            <a:r>
              <a:rPr lang="en-US" sz="1800" b="1" dirty="0" smtClean="0">
                <a:latin typeface="Courier New"/>
                <a:ea typeface="Calibri"/>
                <a:cs typeface="Times New Roman"/>
              </a:rPr>
              <a:t> u = 0;</a:t>
            </a:r>
            <a:endParaRPr lang="en-US" sz="1800" b="1" dirty="0" smtClean="0">
              <a:ea typeface="Calibri"/>
              <a:cs typeface="Times New Roman"/>
            </a:endParaRPr>
          </a:p>
          <a:p>
            <a:pPr marL="0" indent="0">
              <a:spcBef>
                <a:spcPts val="0"/>
              </a:spcBef>
            </a:pPr>
            <a:r>
              <a:rPr lang="en-US" sz="1800" b="1" dirty="0" smtClean="0">
                <a:solidFill>
                  <a:srgbClr val="0000FF"/>
                </a:solidFill>
                <a:latin typeface="Courier New"/>
                <a:ea typeface="Calibri"/>
                <a:cs typeface="Times New Roman"/>
              </a:rPr>
              <a:t>          while</a:t>
            </a:r>
            <a:r>
              <a:rPr lang="en-US" sz="1800" b="1" dirty="0" smtClean="0">
                <a:latin typeface="Courier New"/>
                <a:ea typeface="Calibri"/>
                <a:cs typeface="Times New Roman"/>
              </a:rPr>
              <a:t> (u &lt; </a:t>
            </a:r>
            <a:r>
              <a:rPr lang="en-US" sz="1800" b="1" dirty="0" err="1" smtClean="0">
                <a:latin typeface="Courier New"/>
                <a:ea typeface="Calibri"/>
                <a:cs typeface="Times New Roman"/>
              </a:rPr>
              <a:t>pDividedSurface.NumberOfUGridlines</a:t>
            </a:r>
            <a:r>
              <a:rPr lang="en-US" sz="1800" b="1" dirty="0" smtClean="0">
                <a:latin typeface="Courier New"/>
                <a:ea typeface="Calibri"/>
                <a:cs typeface="Times New Roman"/>
              </a:rPr>
              <a:t>)</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r>
              <a:rPr lang="en-US" sz="1800" b="1" dirty="0" err="1" smtClean="0">
                <a:latin typeface="Courier New"/>
                <a:ea typeface="Calibri"/>
                <a:cs typeface="Times New Roman"/>
              </a:rPr>
              <a:t>gn.UIndex</a:t>
            </a:r>
            <a:r>
              <a:rPr lang="en-US" sz="1800" b="1" dirty="0" smtClean="0">
                <a:latin typeface="Courier New"/>
                <a:ea typeface="Calibri"/>
                <a:cs typeface="Times New Roman"/>
              </a:rPr>
              <a:t> = u;</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r>
              <a:rPr lang="en-US" sz="1800" b="1" dirty="0" err="1" smtClean="0">
                <a:solidFill>
                  <a:srgbClr val="0000FF"/>
                </a:solidFill>
                <a:latin typeface="Courier New"/>
                <a:ea typeface="Calibri"/>
                <a:cs typeface="Times New Roman"/>
              </a:rPr>
              <a:t>int</a:t>
            </a:r>
            <a:r>
              <a:rPr lang="en-US" sz="1800" b="1" dirty="0" smtClean="0">
                <a:latin typeface="Courier New"/>
                <a:ea typeface="Calibri"/>
                <a:cs typeface="Times New Roman"/>
              </a:rPr>
              <a:t> v = 0;</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r>
              <a:rPr lang="en-US" sz="1800" b="1" dirty="0" smtClean="0">
                <a:solidFill>
                  <a:srgbClr val="0000FF"/>
                </a:solidFill>
                <a:latin typeface="Courier New"/>
                <a:ea typeface="Calibri"/>
                <a:cs typeface="Times New Roman"/>
              </a:rPr>
              <a:t>while</a:t>
            </a:r>
            <a:r>
              <a:rPr lang="en-US" sz="1800" b="1" dirty="0" smtClean="0">
                <a:latin typeface="Courier New"/>
                <a:ea typeface="Calibri"/>
                <a:cs typeface="Times New Roman"/>
              </a:rPr>
              <a:t> (</a:t>
            </a:r>
            <a:r>
              <a:rPr lang="en-US" sz="1800" b="1" smtClean="0">
                <a:latin typeface="Courier New"/>
                <a:ea typeface="Calibri"/>
                <a:cs typeface="Times New Roman"/>
              </a:rPr>
              <a:t>v &lt; pDividedSurface.NumberOfVGridlines)</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r>
              <a:rPr lang="en-US" sz="1800" b="1" dirty="0" err="1" smtClean="0">
                <a:latin typeface="Courier New"/>
                <a:ea typeface="Calibri"/>
                <a:cs typeface="Times New Roman"/>
              </a:rPr>
              <a:t>gn.VIndex</a:t>
            </a:r>
            <a:r>
              <a:rPr lang="en-US" sz="1800" b="1" dirty="0" smtClean="0">
                <a:latin typeface="Courier New"/>
                <a:ea typeface="Calibri"/>
                <a:cs typeface="Times New Roman"/>
              </a:rPr>
              <a:t> = v;</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r>
              <a:rPr lang="en-US" sz="1800" b="1" dirty="0" smtClean="0">
                <a:solidFill>
                  <a:srgbClr val="0000FF"/>
                </a:solidFill>
                <a:latin typeface="Courier New"/>
                <a:ea typeface="Calibri"/>
                <a:cs typeface="Times New Roman"/>
              </a:rPr>
              <a:t>if</a:t>
            </a:r>
            <a:r>
              <a:rPr lang="en-US" sz="1800" b="1" dirty="0" smtClean="0">
                <a:latin typeface="Courier New"/>
                <a:ea typeface="Calibri"/>
                <a:cs typeface="Times New Roman"/>
              </a:rPr>
              <a:t> (</a:t>
            </a:r>
            <a:r>
              <a:rPr lang="en-US" sz="1800" b="1" dirty="0" err="1" smtClean="0">
                <a:latin typeface="Courier New"/>
                <a:ea typeface="Calibri"/>
                <a:cs typeface="Times New Roman"/>
              </a:rPr>
              <a:t>pDividedSurface.IsSeedNode</a:t>
            </a:r>
            <a:r>
              <a:rPr lang="en-US" sz="1800" b="1" dirty="0" smtClean="0">
                <a:latin typeface="Courier New"/>
                <a:ea typeface="Calibri"/>
                <a:cs typeface="Times New Roman"/>
              </a:rPr>
              <a:t>(</a:t>
            </a:r>
            <a:r>
              <a:rPr lang="en-US" sz="1800" b="1" dirty="0" err="1" smtClean="0">
                <a:latin typeface="Courier New"/>
                <a:ea typeface="Calibri"/>
                <a:cs typeface="Times New Roman"/>
              </a:rPr>
              <a:t>gn</a:t>
            </a:r>
            <a:r>
              <a:rPr lang="en-US" sz="1800" b="1" dirty="0" smtClean="0">
                <a:latin typeface="Courier New"/>
                <a:ea typeface="Calibri"/>
                <a:cs typeface="Times New Roman"/>
              </a:rPr>
              <a:t>))</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r>
              <a:rPr lang="en-US" sz="1800" b="1" dirty="0" err="1" smtClean="0">
                <a:solidFill>
                  <a:srgbClr val="008080"/>
                </a:solidFill>
                <a:latin typeface="Courier New"/>
                <a:ea typeface="Calibri"/>
                <a:cs typeface="Times New Roman"/>
              </a:rPr>
              <a:t>FamilyInstance</a:t>
            </a:r>
            <a:r>
              <a:rPr lang="en-US" sz="1800" b="1" dirty="0" smtClean="0">
                <a:latin typeface="Courier New"/>
                <a:ea typeface="Calibri"/>
                <a:cs typeface="Times New Roman"/>
              </a:rPr>
              <a:t> </a:t>
            </a:r>
            <a:r>
              <a:rPr lang="en-US" sz="1800" b="1" dirty="0" err="1" smtClean="0">
                <a:latin typeface="Courier New"/>
                <a:ea typeface="Calibri"/>
                <a:cs typeface="Times New Roman"/>
              </a:rPr>
              <a:t>familyinstance</a:t>
            </a:r>
            <a:r>
              <a:rPr lang="en-US" sz="1800" b="1" dirty="0" smtClean="0">
                <a:latin typeface="Courier New"/>
                <a:ea typeface="Calibri"/>
                <a:cs typeface="Times New Roman"/>
              </a:rPr>
              <a:t> </a:t>
            </a:r>
          </a:p>
          <a:p>
            <a:pPr marL="0" indent="0">
              <a:spcBef>
                <a:spcPts val="0"/>
              </a:spcBef>
            </a:pPr>
            <a:r>
              <a:rPr lang="en-US" sz="1800" b="1" dirty="0" smtClean="0">
                <a:latin typeface="Courier New"/>
                <a:ea typeface="Calibri"/>
                <a:cs typeface="Times New Roman"/>
              </a:rPr>
              <a:t>                        = </a:t>
            </a:r>
            <a:r>
              <a:rPr lang="en-US" sz="1800" b="1" dirty="0" err="1" smtClean="0">
                <a:latin typeface="Courier New"/>
                <a:ea typeface="Calibri"/>
                <a:cs typeface="Times New Roman"/>
              </a:rPr>
              <a:t>pDividedSurface.GetTileFamilyInstance</a:t>
            </a:r>
            <a:r>
              <a:rPr lang="en-US" sz="1800" b="1" dirty="0" smtClean="0">
                <a:latin typeface="Courier New"/>
                <a:ea typeface="Calibri"/>
                <a:cs typeface="Times New Roman"/>
              </a:rPr>
              <a:t>(</a:t>
            </a:r>
            <a:r>
              <a:rPr lang="en-US" sz="1800" b="1" dirty="0" err="1" smtClean="0">
                <a:latin typeface="Courier New"/>
                <a:ea typeface="Calibri"/>
                <a:cs typeface="Times New Roman"/>
              </a:rPr>
              <a:t>gn</a:t>
            </a:r>
            <a:r>
              <a:rPr lang="en-US" sz="1800" b="1" dirty="0" smtClean="0">
                <a:latin typeface="Courier New"/>
                <a:ea typeface="Calibri"/>
                <a:cs typeface="Times New Roman"/>
              </a:rPr>
              <a:t>, 0);</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r>
              <a:rPr lang="en-US" sz="1800" b="1" dirty="0" smtClean="0">
                <a:solidFill>
                  <a:srgbClr val="0000FF"/>
                </a:solidFill>
                <a:latin typeface="Courier New"/>
                <a:ea typeface="Calibri"/>
                <a:cs typeface="Times New Roman"/>
              </a:rPr>
              <a:t>if</a:t>
            </a:r>
            <a:r>
              <a:rPr lang="en-US" sz="1800" b="1" dirty="0" smtClean="0">
                <a:latin typeface="Courier New"/>
                <a:ea typeface="Calibri"/>
                <a:cs typeface="Times New Roman"/>
              </a:rPr>
              <a:t> (</a:t>
            </a:r>
            <a:r>
              <a:rPr lang="en-US" sz="1800" b="1" dirty="0" err="1" smtClean="0">
                <a:latin typeface="Courier New"/>
                <a:ea typeface="Calibri"/>
                <a:cs typeface="Times New Roman"/>
              </a:rPr>
              <a:t>familyinstance</a:t>
            </a:r>
            <a:r>
              <a:rPr lang="en-US" sz="1800" b="1" dirty="0" smtClean="0">
                <a:latin typeface="Courier New"/>
                <a:ea typeface="Calibri"/>
                <a:cs typeface="Times New Roman"/>
              </a:rPr>
              <a:t> != </a:t>
            </a:r>
            <a:r>
              <a:rPr lang="en-US" sz="1800" b="1" dirty="0" smtClean="0">
                <a:solidFill>
                  <a:srgbClr val="0000FF"/>
                </a:solidFill>
                <a:latin typeface="Courier New"/>
                <a:ea typeface="Calibri"/>
                <a:cs typeface="Times New Roman"/>
              </a:rPr>
              <a:t>null</a:t>
            </a:r>
            <a:r>
              <a:rPr lang="en-US" sz="1800" b="1" dirty="0" smtClean="0">
                <a:latin typeface="Courier New"/>
                <a:ea typeface="Calibri"/>
                <a:cs typeface="Times New Roman"/>
              </a:rPr>
              <a:t>)</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r>
              <a:rPr lang="en-US" sz="1800" b="1" dirty="0" smtClean="0">
                <a:solidFill>
                  <a:srgbClr val="008000"/>
                </a:solidFill>
                <a:latin typeface="Courier New"/>
                <a:ea typeface="Calibri"/>
                <a:cs typeface="Times New Roman"/>
              </a:rPr>
              <a:t>// implement logic here with each tile for example </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r>
              <a:rPr lang="en-US" sz="1800" b="1" dirty="0" smtClean="0">
                <a:solidFill>
                  <a:srgbClr val="008000"/>
                </a:solidFill>
                <a:latin typeface="Courier New"/>
                <a:ea typeface="Calibri"/>
                <a:cs typeface="Times New Roman"/>
              </a:rPr>
              <a:t>// change the type to glazing</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r>
              <a:rPr lang="en-US" sz="1800" b="1" dirty="0" err="1" smtClean="0">
                <a:latin typeface="Courier New"/>
                <a:ea typeface="Calibri"/>
                <a:cs typeface="Times New Roman"/>
              </a:rPr>
              <a:t>familyinstance.Symbol</a:t>
            </a:r>
            <a:r>
              <a:rPr lang="en-US" sz="1800" b="1" dirty="0" smtClean="0">
                <a:latin typeface="Courier New"/>
                <a:ea typeface="Calibri"/>
                <a:cs typeface="Times New Roman"/>
              </a:rPr>
              <a:t> = </a:t>
            </a:r>
            <a:r>
              <a:rPr lang="en-US" sz="1800" b="1" dirty="0" err="1" smtClean="0">
                <a:latin typeface="Courier New"/>
                <a:ea typeface="Calibri"/>
                <a:cs typeface="Times New Roman"/>
              </a:rPr>
              <a:t>pFamilySumbol.glazed</a:t>
            </a:r>
            <a:r>
              <a:rPr lang="en-US" sz="1800" b="1" dirty="0" smtClean="0">
                <a:latin typeface="Courier New"/>
                <a:ea typeface="Calibri"/>
                <a:cs typeface="Times New Roman"/>
              </a:rPr>
              <a:t>;</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v = v + 1;</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a:t>
            </a:r>
            <a:endParaRPr lang="en-US" sz="1800" b="1" dirty="0" smtClean="0">
              <a:ea typeface="Calibri"/>
              <a:cs typeface="Times New Roman"/>
            </a:endParaRPr>
          </a:p>
          <a:p>
            <a:pPr marL="0" indent="0">
              <a:spcBef>
                <a:spcPts val="0"/>
              </a:spcBef>
            </a:pPr>
            <a:r>
              <a:rPr lang="en-US" sz="1800" b="1" dirty="0" smtClean="0">
                <a:latin typeface="Courier New"/>
                <a:ea typeface="Calibri"/>
                <a:cs typeface="Times New Roman"/>
              </a:rPr>
              <a:t>                u = u + 1;</a:t>
            </a:r>
            <a:endParaRPr lang="en-US" sz="1800" b="1" dirty="0" smtClean="0">
              <a:ea typeface="Calibri"/>
              <a:cs typeface="Times New Roman"/>
            </a:endParaRPr>
          </a:p>
          <a:p>
            <a:pPr marL="0" indent="0">
              <a:spcBef>
                <a:spcPts val="0"/>
              </a:spcBef>
              <a:spcAft>
                <a:spcPts val="1000"/>
              </a:spcAft>
            </a:pPr>
            <a:r>
              <a:rPr lang="en-US" sz="1800" b="1" dirty="0" smtClean="0">
                <a:latin typeface="Courier New"/>
                <a:ea typeface="Calibri"/>
                <a:cs typeface="Times New Roman"/>
              </a:rPr>
              <a:t>           }</a:t>
            </a:r>
          </a:p>
        </p:txBody>
      </p:sp>
    </p:spTree>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3759" y="194232"/>
            <a:ext cx="11269451" cy="1626129"/>
          </a:xfrm>
        </p:spPr>
        <p:txBody>
          <a:bodyPr/>
          <a:lstStyle/>
          <a:p>
            <a:pPr eaLnBrk="1" hangingPunct="1"/>
            <a:r>
              <a:rPr lang="en-GB" dirty="0" smtClean="0"/>
              <a:t>Form Creation SDK Samples</a:t>
            </a:r>
          </a:p>
        </p:txBody>
      </p:sp>
      <p:sp>
        <p:nvSpPr>
          <p:cNvPr id="87043" name="Rectangle 3"/>
          <p:cNvSpPr>
            <a:spLocks noGrp="1" noChangeArrowheads="1"/>
          </p:cNvSpPr>
          <p:nvPr>
            <p:ph idx="1"/>
          </p:nvPr>
        </p:nvSpPr>
        <p:spPr>
          <a:xfrm>
            <a:off x="483106" y="2010080"/>
            <a:ext cx="11445536" cy="4438366"/>
          </a:xfrm>
        </p:spPr>
        <p:txBody>
          <a:bodyPr/>
          <a:lstStyle/>
          <a:p>
            <a:pPr marL="441325" lvl="1" indent="-360363"/>
            <a:r>
              <a:rPr lang="en-GB" sz="3600" dirty="0" err="1" smtClean="0"/>
              <a:t>DistanceToPanels</a:t>
            </a:r>
            <a:endParaRPr lang="en-GB" sz="3600" dirty="0" smtClean="0"/>
          </a:p>
          <a:p>
            <a:pPr marL="800100" lvl="2" indent="-358775"/>
            <a:r>
              <a:rPr lang="en-US" smtClean="0"/>
              <a:t>Measure </a:t>
            </a:r>
            <a:r>
              <a:rPr lang="en-US" dirty="0" smtClean="0"/>
              <a:t>the distance from a selected object to all divided </a:t>
            </a:r>
            <a:r>
              <a:rPr lang="en-US" smtClean="0"/>
              <a:t>surface panels</a:t>
            </a:r>
            <a:endParaRPr lang="en-GB" dirty="0" smtClean="0"/>
          </a:p>
          <a:p>
            <a:pPr marL="441325" lvl="1" indent="-360363"/>
            <a:r>
              <a:rPr lang="en-GB" sz="3600" dirty="0" err="1" smtClean="0"/>
              <a:t>MeasurePanelArea</a:t>
            </a:r>
            <a:endParaRPr lang="en-GB" sz="3600" dirty="0" smtClean="0"/>
          </a:p>
          <a:p>
            <a:pPr marL="800100" lvl="2" indent="-358775"/>
            <a:r>
              <a:rPr lang="en-US" smtClean="0"/>
              <a:t>Divided </a:t>
            </a:r>
            <a:r>
              <a:rPr lang="en-US" dirty="0" smtClean="0"/>
              <a:t>surface panel measurement and modification</a:t>
            </a:r>
            <a:endParaRPr lang="en-GB" dirty="0" smtClean="0"/>
          </a:p>
          <a:p>
            <a:pPr marL="441325" lvl="1" indent="-360363"/>
            <a:r>
              <a:rPr lang="en-GB" sz="3600" dirty="0" err="1" smtClean="0"/>
              <a:t>NewForm</a:t>
            </a:r>
            <a:r>
              <a:rPr lang="en-GB" sz="3600" dirty="0" smtClean="0"/>
              <a:t> (5 commands) </a:t>
            </a:r>
          </a:p>
          <a:p>
            <a:pPr marL="800100" lvl="2" indent="-358775"/>
            <a:r>
              <a:rPr lang="en-GB" smtClean="0"/>
              <a:t>Create </a:t>
            </a:r>
            <a:r>
              <a:rPr lang="en-US" smtClean="0"/>
              <a:t>ExtrusionForm, CapForm, RevolveForm, SweptBlendForm and </a:t>
            </a:r>
            <a:r>
              <a:rPr lang="en-US" dirty="0" smtClean="0"/>
              <a:t>Loft Form</a:t>
            </a:r>
            <a:endParaRPr lang="en-GB" dirty="0" smtClean="0"/>
          </a:p>
          <a:p>
            <a:pPr marL="441325" lvl="1" indent="-360363"/>
            <a:r>
              <a:rPr lang="en-GB" sz="3600" dirty="0" err="1" smtClean="0"/>
              <a:t>PanelEdgeLengthAngle</a:t>
            </a:r>
            <a:endParaRPr lang="en-GB" sz="3600" dirty="0" smtClean="0"/>
          </a:p>
          <a:p>
            <a:pPr marL="800100" lvl="2" indent="-358775"/>
            <a:r>
              <a:rPr lang="en-GB" smtClean="0"/>
              <a:t>Divided </a:t>
            </a:r>
            <a:r>
              <a:rPr lang="en-GB" dirty="0" smtClean="0"/>
              <a:t>surface panel measurement</a:t>
            </a:r>
          </a:p>
          <a:p>
            <a:pPr marL="487647" lvl="1" indent="-325098">
              <a:buNone/>
            </a:pPr>
            <a:endParaRPr lang="en-GB" dirty="0" smtClean="0"/>
          </a:p>
        </p:txBody>
      </p:sp>
      <p:sp>
        <p:nvSpPr>
          <p:cNvPr id="8704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smtClean="0">
                <a:solidFill>
                  <a:schemeClr val="accent1"/>
                </a:solidFill>
              </a:rPr>
              <a:t>Form Creation</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3759" y="194232"/>
            <a:ext cx="11269451" cy="1626129"/>
          </a:xfrm>
        </p:spPr>
        <p:txBody>
          <a:bodyPr/>
          <a:lstStyle/>
          <a:p>
            <a:pPr eaLnBrk="1" hangingPunct="1"/>
            <a:r>
              <a:rPr lang="en-GB" dirty="0" smtClean="0"/>
              <a:t>Form Creation Lab</a:t>
            </a:r>
          </a:p>
        </p:txBody>
      </p:sp>
      <p:sp>
        <p:nvSpPr>
          <p:cNvPr id="87043" name="Rectangle 3"/>
          <p:cNvSpPr>
            <a:spLocks noGrp="1" noChangeArrowheads="1"/>
          </p:cNvSpPr>
          <p:nvPr>
            <p:ph idx="1"/>
          </p:nvPr>
        </p:nvSpPr>
        <p:spPr>
          <a:xfrm>
            <a:off x="483106" y="2010080"/>
            <a:ext cx="11445536" cy="4036724"/>
          </a:xfrm>
        </p:spPr>
        <p:txBody>
          <a:bodyPr/>
          <a:lstStyle/>
          <a:p>
            <a:pPr marL="487647" lvl="1" indent="-325098"/>
            <a:r>
              <a:rPr lang="en-GB" dirty="0" smtClean="0"/>
              <a:t>Create a loft form using reference points and curve by points</a:t>
            </a:r>
          </a:p>
          <a:p>
            <a:pPr marL="487647" lvl="1" indent="-325098"/>
            <a:r>
              <a:rPr lang="en-GB" dirty="0" smtClean="0"/>
              <a:t>Create a divided surface using reference of a face of the form</a:t>
            </a:r>
          </a:p>
          <a:p>
            <a:pPr marL="487647" lvl="1" indent="-325098"/>
            <a:r>
              <a:rPr lang="en-GB" dirty="0" smtClean="0"/>
              <a:t>Change the tiling pattern of the divided surface using the built-in </a:t>
            </a:r>
            <a:r>
              <a:rPr lang="en-GB" dirty="0" err="1" smtClean="0"/>
              <a:t>TilePattern</a:t>
            </a:r>
            <a:r>
              <a:rPr lang="en-GB" dirty="0" smtClean="0"/>
              <a:t> enumeration</a:t>
            </a:r>
          </a:p>
          <a:p>
            <a:pPr marL="487647" lvl="1" indent="-325098">
              <a:buNone/>
            </a:pPr>
            <a:endParaRPr lang="en-GB" dirty="0" smtClean="0"/>
          </a:p>
          <a:p>
            <a:pPr marL="487647" lvl="1" indent="-325098">
              <a:buNone/>
            </a:pPr>
            <a:r>
              <a:rPr lang="en-GB" sz="7300" dirty="0" smtClean="0">
                <a:solidFill>
                  <a:schemeClr val="accent1"/>
                </a:solidFill>
              </a:rPr>
              <a:t>Lab 7</a:t>
            </a:r>
            <a:endParaRPr lang="en-GB" dirty="0" smtClean="0"/>
          </a:p>
        </p:txBody>
      </p:sp>
      <p:sp>
        <p:nvSpPr>
          <p:cNvPr id="8704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smtClean="0">
                <a:solidFill>
                  <a:schemeClr val="accent1"/>
                </a:solidFill>
              </a:rPr>
              <a:t>Form Creation</a:t>
            </a:r>
            <a:endParaRPr lang="en-GB" sz="2300" dirty="0">
              <a:solidFill>
                <a:schemeClr val="accent1"/>
              </a:solidFill>
            </a:endParaRPr>
          </a:p>
        </p:txBody>
      </p:sp>
      <p:pic>
        <p:nvPicPr>
          <p:cNvPr id="7" name="Picture 2"/>
          <p:cNvPicPr>
            <a:picLocks noChangeAspect="1" noChangeArrowheads="1"/>
          </p:cNvPicPr>
          <p:nvPr/>
        </p:nvPicPr>
        <p:blipFill>
          <a:blip r:embed="rId3"/>
          <a:srcRect l="48113" t="57914" r="25699" b="18161"/>
          <a:stretch>
            <a:fillRect/>
          </a:stretch>
        </p:blipFill>
        <p:spPr bwMode="auto">
          <a:xfrm>
            <a:off x="915117" y="6192855"/>
            <a:ext cx="2879883" cy="1973253"/>
          </a:xfrm>
          <a:prstGeom prst="rect">
            <a:avLst/>
          </a:prstGeom>
          <a:noFill/>
          <a:ln w="9525">
            <a:noFill/>
            <a:miter lim="800000"/>
            <a:headEnd/>
            <a:tailEnd/>
          </a:ln>
          <a:effectLst/>
        </p:spPr>
      </p:pic>
      <p:pic>
        <p:nvPicPr>
          <p:cNvPr id="8" name="Picture 7"/>
          <p:cNvPicPr/>
          <p:nvPr/>
        </p:nvPicPr>
        <p:blipFill>
          <a:blip r:embed="rId4"/>
          <a:srcRect l="48250" t="58000" r="25688" b="18667"/>
          <a:stretch>
            <a:fillRect/>
          </a:stretch>
        </p:blipFill>
        <p:spPr bwMode="auto">
          <a:xfrm>
            <a:off x="4383852" y="6192855"/>
            <a:ext cx="2938738" cy="1973253"/>
          </a:xfrm>
          <a:prstGeom prst="rect">
            <a:avLst/>
          </a:prstGeom>
          <a:noFill/>
          <a:ln w="9525">
            <a:noFill/>
            <a:miter lim="800000"/>
            <a:headEnd/>
            <a:tailEnd/>
          </a:ln>
        </p:spPr>
      </p:pic>
      <p:pic>
        <p:nvPicPr>
          <p:cNvPr id="9" name="Picture 8"/>
          <p:cNvPicPr/>
          <p:nvPr/>
        </p:nvPicPr>
        <p:blipFill>
          <a:blip r:embed="rId5"/>
          <a:srcRect l="48375" t="59583" r="26813" b="20500"/>
          <a:stretch>
            <a:fillRect/>
          </a:stretch>
        </p:blipFill>
        <p:spPr bwMode="auto">
          <a:xfrm>
            <a:off x="8147217" y="6192855"/>
            <a:ext cx="3247131" cy="195482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3759" y="3248526"/>
            <a:ext cx="8690241" cy="3147582"/>
          </a:xfrm>
        </p:spPr>
        <p:txBody>
          <a:bodyPr/>
          <a:lstStyle/>
          <a:p>
            <a:pPr eaLnBrk="1" hangingPunct="1"/>
            <a:r>
              <a:rPr lang="en-GB" sz="14000" smtClean="0"/>
              <a:t>MEP API</a:t>
            </a:r>
          </a:p>
        </p:txBody>
      </p:sp>
      <p:sp>
        <p:nvSpPr>
          <p:cNvPr id="106499" name="Rectangle 3"/>
          <p:cNvSpPr>
            <a:spLocks noGrp="1" noChangeArrowheads="1"/>
          </p:cNvSpPr>
          <p:nvPr>
            <p:ph type="subTitle" sz="quarter" idx="1"/>
          </p:nvPr>
        </p:nvSpPr>
        <p:spPr>
          <a:xfrm>
            <a:off x="453759" y="6396108"/>
            <a:ext cx="8079614" cy="1192495"/>
          </a:xfrm>
        </p:spPr>
        <p:txBody>
          <a:bodyPr/>
          <a:lstStyle/>
          <a:p>
            <a:pPr>
              <a:lnSpc>
                <a:spcPct val="100000"/>
              </a:lnSpc>
              <a:spcBef>
                <a:spcPts val="0"/>
              </a:spcBef>
            </a:pPr>
            <a:r>
              <a:rPr lang="en-US" sz="2800" dirty="0" smtClean="0"/>
              <a:t>Mechanical, Electrical and Plumbing</a:t>
            </a:r>
          </a:p>
          <a:p>
            <a:pPr>
              <a:lnSpc>
                <a:spcPct val="100000"/>
              </a:lnSpc>
              <a:spcBef>
                <a:spcPts val="0"/>
              </a:spcBef>
            </a:pPr>
            <a:r>
              <a:rPr lang="en-US" sz="2800" smtClean="0"/>
              <a:t>Systems, Ducts</a:t>
            </a:r>
            <a:r>
              <a:rPr lang="en-US" sz="2800" dirty="0" smtClean="0"/>
              <a:t>, Pipes</a:t>
            </a:r>
            <a:r>
              <a:rPr lang="en-US" sz="2800" smtClean="0"/>
              <a:t>, Fittings and Connectors</a:t>
            </a:r>
            <a:endParaRPr lang="en-US" sz="2800" dirty="0" smtClean="0"/>
          </a:p>
          <a:p>
            <a:pPr>
              <a:lnSpc>
                <a:spcPct val="100000"/>
              </a:lnSpc>
              <a:spcBef>
                <a:spcPts val="0"/>
              </a:spcBef>
            </a:pPr>
            <a:endParaRPr lang="en-US" sz="2800" dirty="0" smtClean="0"/>
          </a:p>
        </p:txBody>
      </p:sp>
    </p:spTree>
  </p:cSld>
  <p:clrMapOvr>
    <a:masterClrMapping/>
  </p:clrMapOv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altLang="zh-CN" dirty="0" smtClean="0"/>
              <a:t>MEP API</a:t>
            </a:r>
            <a:endParaRPr lang="en-GB" dirty="0" smtClean="0"/>
          </a:p>
        </p:txBody>
      </p:sp>
      <p:sp>
        <p:nvSpPr>
          <p:cNvPr id="101379" name="Rectangle 3"/>
          <p:cNvSpPr>
            <a:spLocks noGrp="1" noChangeArrowheads="1"/>
          </p:cNvSpPr>
          <p:nvPr>
            <p:ph idx="1"/>
          </p:nvPr>
        </p:nvSpPr>
        <p:spPr>
          <a:xfrm>
            <a:off x="453760" y="1811330"/>
            <a:ext cx="10924053" cy="5915071"/>
          </a:xfrm>
        </p:spPr>
        <p:txBody>
          <a:bodyPr/>
          <a:lstStyle/>
          <a:p>
            <a:pPr marL="0" indent="0">
              <a:spcBef>
                <a:spcPts val="0"/>
              </a:spcBef>
            </a:pPr>
            <a:r>
              <a:rPr lang="en-US" dirty="0" smtClean="0"/>
              <a:t>Provide read and write access to the Revit MEP model </a:t>
            </a:r>
          </a:p>
          <a:p>
            <a:pPr marL="0" indent="0">
              <a:spcBef>
                <a:spcPts val="0"/>
              </a:spcBef>
              <a:spcAft>
                <a:spcPts val="600"/>
              </a:spcAft>
            </a:pPr>
            <a:r>
              <a:rPr lang="en-US" dirty="0" smtClean="0"/>
              <a:t>HVAC and piping data</a:t>
            </a:r>
          </a:p>
          <a:p>
            <a:pPr lvl="1"/>
            <a:r>
              <a:rPr lang="en-US" dirty="0" smtClean="0"/>
              <a:t>Manage HVAC systems</a:t>
            </a:r>
          </a:p>
          <a:p>
            <a:pPr lvl="1"/>
            <a:r>
              <a:rPr lang="en-US" dirty="0" smtClean="0"/>
              <a:t>Traversing ducts, pipes, fittings and connectors in a system</a:t>
            </a:r>
          </a:p>
          <a:p>
            <a:pPr lvl="1"/>
            <a:r>
              <a:rPr lang="en-US" dirty="0" smtClean="0"/>
              <a:t>Add, remove and modify ducts, pipes and other equipment</a:t>
            </a:r>
          </a:p>
          <a:p>
            <a:pPr lvl="1"/>
            <a:r>
              <a:rPr lang="en-US" dirty="0" smtClean="0"/>
              <a:t>Read and modify system properties</a:t>
            </a:r>
          </a:p>
          <a:p>
            <a:pPr lvl="1"/>
            <a:r>
              <a:rPr lang="en-US" dirty="0" smtClean="0"/>
              <a:t>Determine whether a system is well-connected</a:t>
            </a:r>
          </a:p>
          <a:p>
            <a:r>
              <a:rPr lang="en-US" dirty="0" smtClean="0"/>
              <a:t>Main components</a:t>
            </a:r>
          </a:p>
          <a:p>
            <a:pPr lvl="1"/>
            <a:r>
              <a:rPr lang="en-US" dirty="0" smtClean="0"/>
              <a:t>System</a:t>
            </a:r>
          </a:p>
          <a:p>
            <a:pPr lvl="1"/>
            <a:r>
              <a:rPr lang="en-US" dirty="0" smtClean="0"/>
              <a:t>Ducts and pipes</a:t>
            </a:r>
          </a:p>
          <a:p>
            <a:pPr lvl="1"/>
            <a:r>
              <a:rPr lang="en-US" dirty="0" smtClean="0"/>
              <a:t>Fittings</a:t>
            </a:r>
          </a:p>
          <a:p>
            <a:pPr lvl="1"/>
            <a:r>
              <a:rPr lang="en-US" dirty="0" smtClean="0"/>
              <a:t>Connectors</a:t>
            </a:r>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dirty="0" smtClean="0">
                <a:solidFill>
                  <a:schemeClr val="accent1"/>
                </a:solidFill>
              </a:rPr>
              <a:t>MEP</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453759" y="4291174"/>
            <a:ext cx="8186657" cy="2104934"/>
          </a:xfrm>
        </p:spPr>
        <p:txBody>
          <a:bodyPr/>
          <a:lstStyle/>
          <a:p>
            <a:pPr eaLnBrk="1" hangingPunct="1"/>
            <a:r>
              <a:rPr lang="en-GB" sz="9600" dirty="0" smtClean="0"/>
              <a:t>Getting Started</a:t>
            </a:r>
          </a:p>
        </p:txBody>
      </p:sp>
      <p:sp>
        <p:nvSpPr>
          <p:cNvPr id="16387" name="Rectangle 3"/>
          <p:cNvSpPr>
            <a:spLocks noGrp="1" noChangeArrowheads="1"/>
          </p:cNvSpPr>
          <p:nvPr>
            <p:ph type="subTitle" sz="quarter" idx="1"/>
          </p:nvPr>
        </p:nvSpPr>
        <p:spPr/>
        <p:txBody>
          <a:bodyPr/>
          <a:lstStyle/>
          <a:p>
            <a:pPr eaLnBrk="1" hangingPunct="1">
              <a:buFontTx/>
              <a:buNone/>
            </a:pPr>
            <a:r>
              <a:rPr lang="en-US" sz="2800" dirty="0" smtClean="0"/>
              <a:t>First Steps up to Hello World</a:t>
            </a:r>
            <a:endParaRPr lang="en-GB" sz="2800" dirty="0" smtClean="0"/>
          </a:p>
        </p:txBody>
      </p:sp>
    </p:spTree>
  </p:cSld>
  <p:clrMapOvr>
    <a:masterClrMapping/>
  </p:clrMapOvr>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GB" smtClean="0"/>
              <a:t>MEP Systems</a:t>
            </a:r>
            <a:endParaRPr lang="en-GB" dirty="0" smtClean="0"/>
          </a:p>
        </p:txBody>
      </p:sp>
      <p:sp>
        <p:nvSpPr>
          <p:cNvPr id="101379" name="Rectangle 3"/>
          <p:cNvSpPr>
            <a:spLocks noGrp="1" noChangeArrowheads="1"/>
          </p:cNvSpPr>
          <p:nvPr>
            <p:ph idx="1"/>
          </p:nvPr>
        </p:nvSpPr>
        <p:spPr>
          <a:xfrm>
            <a:off x="453759" y="1811330"/>
            <a:ext cx="11488284" cy="5184811"/>
          </a:xfrm>
        </p:spPr>
        <p:txBody>
          <a:bodyPr/>
          <a:lstStyle/>
          <a:p>
            <a:pPr lvl="1">
              <a:buNone/>
            </a:pPr>
            <a:r>
              <a:rPr lang="en-US" sz="3600" dirty="0" err="1" smtClean="0"/>
              <a:t>Autodesk.Revit.</a:t>
            </a:r>
            <a:r>
              <a:rPr lang="en-US" sz="3600" dirty="0" err="1" smtClean="0">
                <a:solidFill>
                  <a:srgbClr val="0070C0"/>
                </a:solidFill>
              </a:rPr>
              <a:t>MEP.MechanicalSystem</a:t>
            </a:r>
            <a:endParaRPr lang="en-US" sz="3600" dirty="0" smtClean="0">
              <a:solidFill>
                <a:srgbClr val="0070C0"/>
              </a:solidFill>
            </a:endParaRPr>
          </a:p>
          <a:p>
            <a:pPr lvl="1">
              <a:buNone/>
            </a:pPr>
            <a:r>
              <a:rPr lang="en-US" sz="3600" dirty="0" err="1" smtClean="0"/>
              <a:t>Autodesk.Revit.</a:t>
            </a:r>
            <a:r>
              <a:rPr lang="en-US" sz="3600" dirty="0" err="1" smtClean="0">
                <a:solidFill>
                  <a:srgbClr val="0070C0"/>
                </a:solidFill>
              </a:rPr>
              <a:t>MEP.PipingSystem</a:t>
            </a:r>
            <a:endParaRPr lang="en-US" sz="3600" dirty="0" smtClean="0">
              <a:solidFill>
                <a:srgbClr val="0070C0"/>
              </a:solidFill>
            </a:endParaRPr>
          </a:p>
          <a:p>
            <a:pPr lvl="1">
              <a:buNone/>
            </a:pPr>
            <a:endParaRPr lang="en-US" sz="3600" dirty="0" smtClean="0">
              <a:solidFill>
                <a:srgbClr val="FFC000"/>
              </a:solidFill>
            </a:endParaRPr>
          </a:p>
          <a:p>
            <a:pPr lvl="1"/>
            <a:r>
              <a:rPr lang="en-US" dirty="0" smtClean="0"/>
              <a:t>System provides access to equipment, connectors and system type</a:t>
            </a:r>
          </a:p>
          <a:p>
            <a:pPr lvl="1"/>
            <a:r>
              <a:rPr lang="en-US" dirty="0" smtClean="0"/>
              <a:t>Access system properties such as flow and static pressure</a:t>
            </a:r>
          </a:p>
          <a:p>
            <a:pPr lvl="1"/>
            <a:r>
              <a:rPr lang="en-US" dirty="0" err="1" smtClean="0"/>
              <a:t>Analyse</a:t>
            </a:r>
            <a:r>
              <a:rPr lang="en-US" dirty="0" smtClean="0"/>
              <a:t> system contents: </a:t>
            </a:r>
            <a:r>
              <a:rPr lang="en-US" dirty="0" err="1" smtClean="0"/>
              <a:t>DuctNetwork</a:t>
            </a:r>
            <a:r>
              <a:rPr lang="en-US" dirty="0" smtClean="0"/>
              <a:t> or </a:t>
            </a:r>
            <a:r>
              <a:rPr lang="en-US" dirty="0" err="1" smtClean="0"/>
              <a:t>PipeNetwork</a:t>
            </a:r>
            <a:endParaRPr lang="en-US" dirty="0" smtClean="0"/>
          </a:p>
          <a:p>
            <a:pPr lvl="1"/>
            <a:r>
              <a:rPr lang="en-US" dirty="0" smtClean="0"/>
              <a:t>System elements are not returned in direction of flow</a:t>
            </a:r>
          </a:p>
          <a:p>
            <a:pPr lvl="1"/>
            <a:r>
              <a:rPr lang="en-US" dirty="0" smtClean="0"/>
              <a:t>The </a:t>
            </a:r>
            <a:r>
              <a:rPr lang="en-US" dirty="0" err="1" smtClean="0"/>
              <a:t>TraverseSystem</a:t>
            </a:r>
            <a:r>
              <a:rPr lang="en-US" dirty="0" smtClean="0"/>
              <a:t> sample demonstrates traversal in direction of flow for a given system</a:t>
            </a:r>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dirty="0" smtClean="0">
                <a:solidFill>
                  <a:schemeClr val="accent1"/>
                </a:solidFill>
              </a:rPr>
              <a:t>MEP</a:t>
            </a:r>
          </a:p>
        </p:txBody>
      </p:sp>
    </p:spTree>
  </p:cSld>
  <p:clrMapOvr>
    <a:masterClrMapping/>
  </p:clrMapOvr>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altLang="zh-CN" smtClean="0"/>
              <a:t>MEP Ducts </a:t>
            </a:r>
            <a:r>
              <a:rPr lang="en-US" altLang="zh-CN" dirty="0" smtClean="0"/>
              <a:t>and Pipes</a:t>
            </a:r>
            <a:endParaRPr lang="en-GB" dirty="0" smtClean="0"/>
          </a:p>
        </p:txBody>
      </p:sp>
      <p:sp>
        <p:nvSpPr>
          <p:cNvPr id="101379" name="Rectangle 3"/>
          <p:cNvSpPr>
            <a:spLocks noGrp="1" noChangeArrowheads="1"/>
          </p:cNvSpPr>
          <p:nvPr>
            <p:ph idx="1"/>
          </p:nvPr>
        </p:nvSpPr>
        <p:spPr>
          <a:xfrm>
            <a:off x="453760" y="1811330"/>
            <a:ext cx="10924053" cy="6353227"/>
          </a:xfrm>
        </p:spPr>
        <p:txBody>
          <a:bodyPr/>
          <a:lstStyle/>
          <a:p>
            <a:r>
              <a:rPr lang="en-US" dirty="0" err="1" smtClean="0"/>
              <a:t>Autodesk.Revit.MEP.</a:t>
            </a:r>
            <a:r>
              <a:rPr lang="en-US" dirty="0" err="1" smtClean="0">
                <a:solidFill>
                  <a:srgbClr val="0070C0"/>
                </a:solidFill>
              </a:rPr>
              <a:t>Duct</a:t>
            </a:r>
            <a:endParaRPr lang="en-US" dirty="0" smtClean="0">
              <a:solidFill>
                <a:srgbClr val="0070C0"/>
              </a:solidFill>
            </a:endParaRPr>
          </a:p>
          <a:p>
            <a:r>
              <a:rPr lang="en-US" dirty="0" err="1" smtClean="0"/>
              <a:t>Autodesk.Revit.MEP.</a:t>
            </a:r>
            <a:r>
              <a:rPr lang="en-US" dirty="0" err="1" smtClean="0">
                <a:solidFill>
                  <a:srgbClr val="0070C0"/>
                </a:solidFill>
              </a:rPr>
              <a:t>FlexDuct</a:t>
            </a:r>
            <a:endParaRPr lang="en-US" dirty="0" smtClean="0">
              <a:solidFill>
                <a:srgbClr val="0070C0"/>
              </a:solidFill>
            </a:endParaRPr>
          </a:p>
          <a:p>
            <a:r>
              <a:rPr lang="en-US" dirty="0" err="1" smtClean="0"/>
              <a:t>Autodesk.Revit.MEP.</a:t>
            </a:r>
            <a:r>
              <a:rPr lang="en-US" dirty="0" err="1" smtClean="0">
                <a:solidFill>
                  <a:srgbClr val="0070C0"/>
                </a:solidFill>
              </a:rPr>
              <a:t>Pipe</a:t>
            </a:r>
            <a:endParaRPr lang="en-US" dirty="0" smtClean="0">
              <a:solidFill>
                <a:srgbClr val="0070C0"/>
              </a:solidFill>
            </a:endParaRPr>
          </a:p>
          <a:p>
            <a:r>
              <a:rPr lang="en-US" dirty="0" err="1" smtClean="0"/>
              <a:t>Autodesk.Revit.MEP.</a:t>
            </a:r>
            <a:r>
              <a:rPr lang="en-US" dirty="0" err="1" smtClean="0">
                <a:solidFill>
                  <a:srgbClr val="0070C0"/>
                </a:solidFill>
              </a:rPr>
              <a:t>FlexPipe</a:t>
            </a:r>
            <a:r>
              <a:rPr lang="en-US" dirty="0" smtClean="0"/>
              <a:t/>
            </a:r>
            <a:br>
              <a:rPr lang="en-US" dirty="0" smtClean="0"/>
            </a:br>
            <a:endParaRPr lang="en-US" dirty="0" smtClean="0"/>
          </a:p>
          <a:p>
            <a:pPr>
              <a:buFont typeface="Wingdings" pitchFamily="2" charset="2"/>
              <a:buChar char="§"/>
            </a:pPr>
            <a:r>
              <a:rPr lang="en-US" sz="2800" dirty="0" smtClean="0"/>
              <a:t>Read access to duct properties, types, and geometry</a:t>
            </a:r>
          </a:p>
          <a:p>
            <a:pPr>
              <a:buFont typeface="Wingdings" pitchFamily="2" charset="2"/>
              <a:buChar char="§"/>
            </a:pPr>
            <a:r>
              <a:rPr lang="en-US" sz="2800" dirty="0" smtClean="0"/>
              <a:t>Change duct or pipe type</a:t>
            </a:r>
          </a:p>
          <a:p>
            <a:pPr>
              <a:buFont typeface="Wingdings" pitchFamily="2" charset="2"/>
              <a:buChar char="§"/>
            </a:pPr>
            <a:r>
              <a:rPr lang="en-US" sz="2800" dirty="0" smtClean="0"/>
              <a:t>Move duct or pipe</a:t>
            </a:r>
          </a:p>
          <a:p>
            <a:pPr>
              <a:buFont typeface="Wingdings" pitchFamily="2" charset="2"/>
              <a:buChar char="§"/>
            </a:pPr>
            <a:r>
              <a:rPr lang="en-US" sz="2800" dirty="0" smtClean="0"/>
              <a:t>Layout a duct or pipe</a:t>
            </a:r>
          </a:p>
          <a:p>
            <a:pPr lvl="1"/>
            <a:r>
              <a:rPr lang="en-US" sz="2400" dirty="0" smtClean="0"/>
              <a:t>Given two points, one point and a connector, or two connectors</a:t>
            </a:r>
            <a:endParaRPr lang="en-US" sz="3600"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dirty="0" smtClean="0">
                <a:solidFill>
                  <a:schemeClr val="accent1"/>
                </a:solidFill>
              </a:rPr>
              <a:t>MEP</a:t>
            </a:r>
          </a:p>
        </p:txBody>
      </p:sp>
    </p:spTree>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altLang="zh-CN" dirty="0" smtClean="0"/>
              <a:t>MEP Fittings</a:t>
            </a:r>
            <a:endParaRPr lang="en-GB" dirty="0" smtClean="0"/>
          </a:p>
        </p:txBody>
      </p:sp>
      <p:sp>
        <p:nvSpPr>
          <p:cNvPr id="101379" name="Rectangle 3"/>
          <p:cNvSpPr>
            <a:spLocks noGrp="1" noChangeArrowheads="1"/>
          </p:cNvSpPr>
          <p:nvPr>
            <p:ph idx="1"/>
          </p:nvPr>
        </p:nvSpPr>
        <p:spPr>
          <a:xfrm>
            <a:off x="453759" y="1820361"/>
            <a:ext cx="12395946" cy="5358345"/>
          </a:xfrm>
        </p:spPr>
        <p:txBody>
          <a:bodyPr/>
          <a:lstStyle/>
          <a:p>
            <a:r>
              <a:rPr lang="en-US" sz="3200" dirty="0" smtClean="0"/>
              <a:t>A fitting is a family instance</a:t>
            </a:r>
          </a:p>
          <a:p>
            <a:r>
              <a:rPr lang="en-US" sz="3200" dirty="0" smtClean="0"/>
              <a:t>Create with dedicated </a:t>
            </a:r>
            <a:r>
              <a:rPr lang="en-US" sz="3200" dirty="0" err="1" smtClean="0"/>
              <a:t>Autodesk.Revit.Creation.Document</a:t>
            </a:r>
            <a:r>
              <a:rPr lang="en-US" sz="3200" dirty="0" smtClean="0"/>
              <a:t> methods</a:t>
            </a:r>
          </a:p>
          <a:p>
            <a:pPr lvl="1"/>
            <a:r>
              <a:rPr lang="en-US" dirty="0" err="1" smtClean="0"/>
              <a:t>NewXyzFitting</a:t>
            </a:r>
            <a:r>
              <a:rPr lang="en-US" dirty="0" smtClean="0"/>
              <a:t>: Elbow, Tee, Cross, Takeoff, Transition, </a:t>
            </a:r>
            <a:r>
              <a:rPr lang="en-US" dirty="0" err="1" smtClean="0"/>
              <a:t>UnionFitting</a:t>
            </a:r>
            <a:endParaRPr lang="en-US" dirty="0" smtClean="0"/>
          </a:p>
          <a:p>
            <a:pPr lvl="1">
              <a:buNone/>
            </a:pPr>
            <a:endParaRPr lang="en-US" dirty="0" smtClean="0"/>
          </a:p>
          <a:p>
            <a:r>
              <a:rPr lang="en-US" sz="3200" dirty="0" smtClean="0"/>
              <a:t>Access fitting properties through</a:t>
            </a:r>
          </a:p>
          <a:p>
            <a:pPr lvl="1"/>
            <a:r>
              <a:rPr lang="en-US" dirty="0" err="1" smtClean="0"/>
              <a:t>FamilyInstance.MEPModel</a:t>
            </a:r>
            <a:endParaRPr lang="en-US" sz="3600"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dirty="0" smtClean="0">
                <a:solidFill>
                  <a:schemeClr val="accent1"/>
                </a:solidFill>
              </a:rPr>
              <a:t>MEP</a:t>
            </a:r>
          </a:p>
        </p:txBody>
      </p:sp>
    </p:spTree>
  </p:cSld>
  <p:clrMapOvr>
    <a:masterClrMapping/>
  </p:clrMapOv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altLang="zh-CN" dirty="0" smtClean="0"/>
              <a:t>MEP Connectors</a:t>
            </a:r>
            <a:endParaRPr lang="en-GB" dirty="0" smtClean="0"/>
          </a:p>
        </p:txBody>
      </p:sp>
      <p:sp>
        <p:nvSpPr>
          <p:cNvPr id="101379" name="Rectangle 3"/>
          <p:cNvSpPr>
            <a:spLocks noGrp="1" noChangeArrowheads="1"/>
          </p:cNvSpPr>
          <p:nvPr>
            <p:ph idx="1"/>
          </p:nvPr>
        </p:nvSpPr>
        <p:spPr>
          <a:xfrm>
            <a:off x="579834" y="1811330"/>
            <a:ext cx="10924053" cy="6280201"/>
          </a:xfrm>
        </p:spPr>
        <p:txBody>
          <a:bodyPr/>
          <a:lstStyle/>
          <a:p>
            <a:r>
              <a:rPr lang="en-US" dirty="0" err="1" smtClean="0"/>
              <a:t>Autodesk.Revit</a:t>
            </a:r>
            <a:r>
              <a:rPr lang="en-US" dirty="0" err="1" smtClean="0">
                <a:solidFill>
                  <a:schemeClr val="accent1"/>
                </a:solidFill>
              </a:rPr>
              <a:t>.</a:t>
            </a:r>
            <a:r>
              <a:rPr lang="en-US" dirty="0" err="1" smtClean="0">
                <a:solidFill>
                  <a:srgbClr val="0070C0"/>
                </a:solidFill>
              </a:rPr>
              <a:t>MEP.Connector</a:t>
            </a:r>
            <a:endParaRPr lang="en-US" dirty="0" smtClean="0">
              <a:solidFill>
                <a:srgbClr val="0070C0"/>
              </a:solidFill>
            </a:endParaRPr>
          </a:p>
          <a:p>
            <a:pPr>
              <a:buFont typeface="Wingdings" pitchFamily="2" charset="2"/>
              <a:buChar char="§"/>
            </a:pPr>
            <a:r>
              <a:rPr lang="en-US" sz="2800" dirty="0" smtClean="0"/>
              <a:t>Read duct, pipe, and fitting connector properties</a:t>
            </a:r>
          </a:p>
          <a:p>
            <a:pPr lvl="2"/>
            <a:r>
              <a:rPr lang="en-US" dirty="0" smtClean="0"/>
              <a:t>Flow, Coefficient, Demand</a:t>
            </a:r>
          </a:p>
          <a:p>
            <a:pPr>
              <a:buFont typeface="Wingdings" pitchFamily="2" charset="2"/>
              <a:buChar char="§"/>
            </a:pPr>
            <a:r>
              <a:rPr lang="en-US" sz="2800" dirty="0" smtClean="0"/>
              <a:t>Access physical connector properties</a:t>
            </a:r>
          </a:p>
          <a:p>
            <a:pPr lvl="2"/>
            <a:r>
              <a:rPr lang="en-US" dirty="0" smtClean="0"/>
              <a:t>Origin, Angle, Height, Width, Radius</a:t>
            </a:r>
          </a:p>
          <a:p>
            <a:pPr>
              <a:buFont typeface="Wingdings" pitchFamily="2" charset="2"/>
              <a:buChar char="§"/>
            </a:pPr>
            <a:r>
              <a:rPr lang="en-US" sz="2800" dirty="0" smtClean="0"/>
              <a:t>Assigned connector properties for family connectors only</a:t>
            </a:r>
          </a:p>
          <a:p>
            <a:pPr lvl="2"/>
            <a:r>
              <a:rPr lang="en-US" dirty="0" smtClean="0"/>
              <a:t>Flow, Flow Configuration, Coefficients, Loss Method</a:t>
            </a:r>
          </a:p>
          <a:p>
            <a:pPr lvl="2"/>
            <a:r>
              <a:rPr lang="en-US" dirty="0" smtClean="0"/>
              <a:t>These properties can be assigned within a project if the system is well-connected and the family appropriately configured and constructed</a:t>
            </a:r>
          </a:p>
          <a:p>
            <a:pPr>
              <a:buFont typeface="Wingdings" pitchFamily="2" charset="2"/>
              <a:buChar char="§"/>
            </a:pPr>
            <a:r>
              <a:rPr lang="en-US" sz="2800" dirty="0" smtClean="0"/>
              <a:t>Change connector size and location</a:t>
            </a:r>
          </a:p>
          <a:p>
            <a:pPr>
              <a:buFont typeface="Wingdings" pitchFamily="2" charset="2"/>
              <a:buChar char="§"/>
            </a:pPr>
            <a:r>
              <a:rPr lang="en-US" sz="2800" dirty="0" smtClean="0"/>
              <a:t>Connect and disconnect</a:t>
            </a:r>
            <a:endParaRPr lang="en-US" sz="3600"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dirty="0" smtClean="0">
                <a:solidFill>
                  <a:schemeClr val="accent1"/>
                </a:solidFill>
              </a:rPr>
              <a:t>MEP</a:t>
            </a:r>
          </a:p>
        </p:txBody>
      </p:sp>
    </p:spTree>
  </p:cSld>
  <p:clrMapOvr>
    <a:masterClrMapping/>
  </p:clrMapOvr>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altLang="zh-CN" dirty="0" smtClean="0"/>
              <a:t>Element Creation</a:t>
            </a:r>
            <a:endParaRPr lang="en-GB" dirty="0" smtClean="0"/>
          </a:p>
        </p:txBody>
      </p:sp>
      <p:sp>
        <p:nvSpPr>
          <p:cNvPr id="101379" name="Rectangle 3"/>
          <p:cNvSpPr>
            <a:spLocks noGrp="1" noChangeArrowheads="1"/>
          </p:cNvSpPr>
          <p:nvPr>
            <p:ph idx="1"/>
          </p:nvPr>
        </p:nvSpPr>
        <p:spPr>
          <a:xfrm>
            <a:off x="453761" y="1592217"/>
            <a:ext cx="10721510" cy="7302565"/>
          </a:xfrm>
        </p:spPr>
        <p:txBody>
          <a:bodyPr/>
          <a:lstStyle/>
          <a:p>
            <a:pPr lvl="1">
              <a:buNone/>
            </a:pPr>
            <a:r>
              <a:rPr lang="en-US" sz="3600" dirty="0" smtClean="0"/>
              <a:t>Create New Systems</a:t>
            </a:r>
          </a:p>
          <a:p>
            <a:pPr lvl="2"/>
            <a:r>
              <a:rPr lang="en-US" sz="2800" dirty="0" err="1" smtClean="0"/>
              <a:t>NewXyzSystem</a:t>
            </a:r>
            <a:endParaRPr lang="en-US" sz="2800" dirty="0" smtClean="0"/>
          </a:p>
          <a:p>
            <a:pPr lvl="3"/>
            <a:r>
              <a:rPr lang="en-US" sz="2800" dirty="0" smtClean="0"/>
              <a:t>Mechanical, Piping</a:t>
            </a:r>
          </a:p>
          <a:p>
            <a:pPr lvl="1">
              <a:spcBef>
                <a:spcPts val="1200"/>
              </a:spcBef>
              <a:buNone/>
            </a:pPr>
            <a:r>
              <a:rPr lang="en-US" sz="3600" dirty="0" smtClean="0"/>
              <a:t>Create New Elements</a:t>
            </a:r>
          </a:p>
          <a:p>
            <a:pPr lvl="2"/>
            <a:r>
              <a:rPr lang="en-US" sz="2800" dirty="0" err="1" smtClean="0"/>
              <a:t>NewDuct</a:t>
            </a:r>
            <a:endParaRPr lang="en-US" sz="2800" dirty="0" smtClean="0"/>
          </a:p>
          <a:p>
            <a:pPr lvl="2"/>
            <a:r>
              <a:rPr lang="en-US" sz="2800" dirty="0" err="1" smtClean="0"/>
              <a:t>NewFlexDuct</a:t>
            </a:r>
            <a:endParaRPr lang="en-US" sz="2800" dirty="0" smtClean="0"/>
          </a:p>
          <a:p>
            <a:pPr lvl="2"/>
            <a:r>
              <a:rPr lang="en-US" sz="2800" dirty="0" err="1" smtClean="0"/>
              <a:t>NewPipe</a:t>
            </a:r>
            <a:endParaRPr lang="en-US" sz="2800" dirty="0" smtClean="0"/>
          </a:p>
          <a:p>
            <a:pPr lvl="2"/>
            <a:r>
              <a:rPr lang="en-US" sz="2800" dirty="0" err="1" smtClean="0"/>
              <a:t>NewFlexPipe</a:t>
            </a:r>
            <a:endParaRPr lang="en-US" sz="2800" dirty="0" smtClean="0"/>
          </a:p>
          <a:p>
            <a:pPr lvl="1">
              <a:spcBef>
                <a:spcPts val="1200"/>
              </a:spcBef>
              <a:buNone/>
            </a:pPr>
            <a:r>
              <a:rPr lang="en-US" sz="3600" dirty="0" smtClean="0"/>
              <a:t>Create New Fittings</a:t>
            </a:r>
          </a:p>
          <a:p>
            <a:pPr lvl="2"/>
            <a:r>
              <a:rPr lang="en-US" sz="2800" dirty="0" err="1" smtClean="0"/>
              <a:t>NewXyzFitting</a:t>
            </a:r>
            <a:endParaRPr lang="en-US" sz="2800" dirty="0" smtClean="0"/>
          </a:p>
          <a:p>
            <a:pPr lvl="3"/>
            <a:r>
              <a:rPr lang="en-US" sz="2800" dirty="0" smtClean="0"/>
              <a:t>Cross, Elbow, </a:t>
            </a:r>
            <a:r>
              <a:rPr lang="en-US" sz="2800" dirty="0" err="1" smtClean="0"/>
              <a:t>TakeOff</a:t>
            </a:r>
            <a:r>
              <a:rPr lang="en-US" sz="2800" dirty="0" smtClean="0"/>
              <a:t>, </a:t>
            </a:r>
            <a:r>
              <a:rPr lang="en-US" sz="2800" dirty="0" err="1" smtClean="0"/>
              <a:t>TeeFitting</a:t>
            </a:r>
            <a:r>
              <a:rPr lang="en-US" sz="2800" dirty="0" smtClean="0"/>
              <a:t>, Transition, Union</a:t>
            </a:r>
          </a:p>
          <a:p>
            <a:pPr lvl="1">
              <a:spcBef>
                <a:spcPts val="1200"/>
              </a:spcBef>
              <a:buNone/>
            </a:pPr>
            <a:r>
              <a:rPr lang="en-US" sz="3600" dirty="0" smtClean="0"/>
              <a:t>New methods on </a:t>
            </a:r>
            <a:r>
              <a:rPr lang="en-US" sz="3600" dirty="0" err="1" smtClean="0"/>
              <a:t>Autodesk.Revit.Creation.Document</a:t>
            </a:r>
            <a:endParaRPr lang="en-US" sz="3600" dirty="0" smtClean="0"/>
          </a:p>
          <a:p>
            <a:pPr lvl="1">
              <a:spcBef>
                <a:spcPts val="1200"/>
              </a:spcBef>
              <a:buNone/>
            </a:pPr>
            <a:r>
              <a:rPr lang="en-US" sz="3600" dirty="0" smtClean="0"/>
              <a:t>Connectors belong to the family, see below</a:t>
            </a:r>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dirty="0" smtClean="0">
                <a:solidFill>
                  <a:schemeClr val="accent1"/>
                </a:solidFill>
              </a:rPr>
              <a:t>MEP</a:t>
            </a:r>
          </a:p>
        </p:txBody>
      </p:sp>
    </p:spTree>
  </p:cSld>
  <p:clrMapOvr>
    <a:masterClrMapping/>
  </p:clrMapOv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altLang="zh-CN" dirty="0" smtClean="0"/>
              <a:t>Family Creation</a:t>
            </a:r>
            <a:endParaRPr lang="en-GB" dirty="0" smtClean="0"/>
          </a:p>
        </p:txBody>
      </p:sp>
      <p:sp>
        <p:nvSpPr>
          <p:cNvPr id="101379" name="Rectangle 3"/>
          <p:cNvSpPr>
            <a:spLocks noGrp="1" noChangeArrowheads="1"/>
          </p:cNvSpPr>
          <p:nvPr>
            <p:ph idx="1"/>
          </p:nvPr>
        </p:nvSpPr>
        <p:spPr>
          <a:xfrm>
            <a:off x="453760" y="1811330"/>
            <a:ext cx="10924053" cy="3511299"/>
          </a:xfrm>
        </p:spPr>
        <p:txBody>
          <a:bodyPr/>
          <a:lstStyle/>
          <a:p>
            <a:pPr lvl="1">
              <a:spcAft>
                <a:spcPts val="600"/>
              </a:spcAft>
              <a:buNone/>
            </a:pPr>
            <a:r>
              <a:rPr lang="en-US" sz="3600" dirty="0" smtClean="0"/>
              <a:t>Create Elements in Families</a:t>
            </a:r>
          </a:p>
          <a:p>
            <a:pPr lvl="2"/>
            <a:r>
              <a:rPr lang="en-US" sz="2800" dirty="0" err="1" smtClean="0"/>
              <a:t>FamilyItemFactory</a:t>
            </a:r>
            <a:r>
              <a:rPr lang="en-US" sz="2800" dirty="0" smtClean="0"/>
              <a:t> creates elements in families using the </a:t>
            </a:r>
            <a:r>
              <a:rPr lang="en-US" sz="2800" dirty="0" err="1" smtClean="0"/>
              <a:t>Document.FamilyCreate</a:t>
            </a:r>
            <a:r>
              <a:rPr lang="en-US" sz="2800" dirty="0" smtClean="0"/>
              <a:t> property</a:t>
            </a:r>
          </a:p>
          <a:p>
            <a:pPr lvl="3"/>
            <a:r>
              <a:rPr lang="en-US" sz="2800" dirty="0" err="1" smtClean="0"/>
              <a:t>NewDuctConnector</a:t>
            </a:r>
            <a:endParaRPr lang="en-US" sz="2800" dirty="0" smtClean="0"/>
          </a:p>
          <a:p>
            <a:pPr lvl="3"/>
            <a:r>
              <a:rPr lang="en-US" sz="2800" dirty="0" err="1" smtClean="0"/>
              <a:t>NewPipeConnector</a:t>
            </a:r>
            <a:endParaRPr lang="en-US" sz="2800" dirty="0" smtClean="0"/>
          </a:p>
          <a:p>
            <a:pPr lvl="3"/>
            <a:r>
              <a:rPr lang="en-US" sz="2800" dirty="0" err="1" smtClean="0"/>
              <a:t>NewElectricalConnector</a:t>
            </a:r>
            <a:endParaRPr lang="en-US" sz="2800" dirty="0" smtClean="0"/>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dirty="0" smtClean="0">
                <a:solidFill>
                  <a:schemeClr val="accent1"/>
                </a:solidFill>
              </a:rPr>
              <a:t>MEP</a:t>
            </a:r>
          </a:p>
        </p:txBody>
      </p:sp>
    </p:spTree>
  </p:cSld>
  <p:clrMapOvr>
    <a:masterClrMapping/>
  </p:clrMapOv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r>
              <a:rPr lang="en-US" smtClean="0"/>
              <a:t>MEP SDK </a:t>
            </a:r>
            <a:r>
              <a:rPr lang="en-US" dirty="0" smtClean="0"/>
              <a:t>Samples </a:t>
            </a:r>
            <a:endParaRPr lang="en-GB" dirty="0" smtClean="0"/>
          </a:p>
        </p:txBody>
      </p:sp>
      <p:sp>
        <p:nvSpPr>
          <p:cNvPr id="101379" name="Rectangle 3"/>
          <p:cNvSpPr>
            <a:spLocks noGrp="1" noChangeArrowheads="1"/>
          </p:cNvSpPr>
          <p:nvPr>
            <p:ph idx="1"/>
          </p:nvPr>
        </p:nvSpPr>
        <p:spPr>
          <a:xfrm>
            <a:off x="453759" y="1820361"/>
            <a:ext cx="11999466" cy="5650449"/>
          </a:xfrm>
        </p:spPr>
        <p:txBody>
          <a:bodyPr/>
          <a:lstStyle/>
          <a:p>
            <a:r>
              <a:rPr lang="en-US" sz="4400" dirty="0" smtClean="0"/>
              <a:t>MEP API</a:t>
            </a:r>
          </a:p>
          <a:p>
            <a:pPr marL="361950" lvl="1" indent="-361950">
              <a:spcBef>
                <a:spcPts val="600"/>
              </a:spcBef>
            </a:pPr>
            <a:r>
              <a:rPr lang="en-US" sz="3200" dirty="0" smtClean="0"/>
              <a:t>AutoRoute</a:t>
            </a:r>
          </a:p>
          <a:p>
            <a:pPr marL="630238" lvl="1" indent="-284163"/>
            <a:r>
              <a:rPr lang="en-US" sz="2400" dirty="0" smtClean="0"/>
              <a:t>Route a set of ducts and fittings between a base air supply equipment and two terminals</a:t>
            </a:r>
          </a:p>
          <a:p>
            <a:pPr marL="361950" lvl="1" indent="-361950">
              <a:spcBef>
                <a:spcPts val="600"/>
              </a:spcBef>
            </a:pPr>
            <a:r>
              <a:rPr lang="en-US" sz="3200" dirty="0" err="1" smtClean="0"/>
              <a:t>AvoidObstruction</a:t>
            </a:r>
            <a:endParaRPr lang="en-US" sz="3200" dirty="0" smtClean="0"/>
          </a:p>
          <a:p>
            <a:pPr marL="630238" lvl="1" indent="-284163"/>
            <a:r>
              <a:rPr lang="en-US" sz="2400" dirty="0" smtClean="0"/>
              <a:t>Detect and resolve obstructions between ducts, pipes, and beams</a:t>
            </a:r>
          </a:p>
          <a:p>
            <a:pPr marL="361950" lvl="1" indent="-361950">
              <a:spcBef>
                <a:spcPts val="600"/>
              </a:spcBef>
            </a:pPr>
            <a:r>
              <a:rPr lang="en-US" sz="3200" dirty="0" err="1" smtClean="0"/>
              <a:t>TraverseSystem</a:t>
            </a:r>
            <a:endParaRPr lang="en-US" sz="3200" dirty="0" smtClean="0"/>
          </a:p>
          <a:p>
            <a:pPr marL="630238" lvl="1" indent="-284163"/>
            <a:r>
              <a:rPr lang="en-US" sz="2400" dirty="0" smtClean="0"/>
              <a:t>Traverse a well-connected mechanical or piping system in the direction of flow</a:t>
            </a:r>
          </a:p>
          <a:p>
            <a:r>
              <a:rPr lang="en-US" sz="4400" dirty="0" smtClean="0"/>
              <a:t>Family API</a:t>
            </a:r>
          </a:p>
          <a:p>
            <a:pPr marL="361950" lvl="2" indent="-361950">
              <a:spcBef>
                <a:spcPts val="600"/>
              </a:spcBef>
            </a:pPr>
            <a:r>
              <a:rPr lang="en-GB" sz="3200" dirty="0" err="1" smtClean="0"/>
              <a:t>CreateAirHandler</a:t>
            </a:r>
            <a:endParaRPr lang="en-GB" sz="3200" dirty="0" smtClean="0"/>
          </a:p>
          <a:p>
            <a:pPr marL="630238" lvl="2" indent="-284163"/>
            <a:r>
              <a:rPr lang="en-US" dirty="0" smtClean="0"/>
              <a:t>Create an air handler and add connectors</a:t>
            </a:r>
          </a:p>
        </p:txBody>
      </p:sp>
      <p:sp>
        <p:nvSpPr>
          <p:cNvPr id="8" name="Text Box 4"/>
          <p:cNvSpPr txBox="1">
            <a:spLocks noChangeArrowheads="1"/>
          </p:cNvSpPr>
          <p:nvPr/>
        </p:nvSpPr>
        <p:spPr bwMode="auto">
          <a:xfrm>
            <a:off x="9432758" y="194234"/>
            <a:ext cx="3416947"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MEP</a:t>
            </a:r>
          </a:p>
        </p:txBody>
      </p:sp>
      <p:sp>
        <p:nvSpPr>
          <p:cNvPr id="2049"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43368" y="241236"/>
            <a:ext cx="11843345" cy="837006"/>
          </a:xfrm>
        </p:spPr>
        <p:txBody>
          <a:bodyPr/>
          <a:lstStyle/>
          <a:p>
            <a:pPr eaLnBrk="1" hangingPunct="1"/>
            <a:r>
              <a:rPr lang="en-GB" dirty="0" smtClean="0"/>
              <a:t>Learning More</a:t>
            </a:r>
          </a:p>
        </p:txBody>
      </p:sp>
      <p:sp>
        <p:nvSpPr>
          <p:cNvPr id="1137667" name="Rectangle 3"/>
          <p:cNvSpPr>
            <a:spLocks noGrp="1" noChangeArrowheads="1"/>
          </p:cNvSpPr>
          <p:nvPr>
            <p:ph idx="1"/>
          </p:nvPr>
        </p:nvSpPr>
        <p:spPr>
          <a:xfrm>
            <a:off x="368050" y="1336626"/>
            <a:ext cx="11918663" cy="7473178"/>
          </a:xfrm>
        </p:spPr>
        <p:txBody>
          <a:bodyPr/>
          <a:lstStyle/>
          <a:p>
            <a:pPr eaLnBrk="1" hangingPunct="1">
              <a:buFontTx/>
              <a:buNone/>
              <a:defRPr/>
            </a:pPr>
            <a:r>
              <a:rPr lang="en-GB" dirty="0" smtClean="0"/>
              <a:t>Online Help, Developer's Guide and SDK Samples</a:t>
            </a:r>
          </a:p>
          <a:p>
            <a:pPr>
              <a:spcBef>
                <a:spcPts val="300"/>
              </a:spcBef>
            </a:pPr>
            <a:r>
              <a:rPr lang="en-GB" dirty="0" err="1" smtClean="0"/>
              <a:t>DevTV</a:t>
            </a:r>
            <a:r>
              <a:rPr lang="en-GB" dirty="0" smtClean="0"/>
              <a:t> Introduction to Revit Programming</a:t>
            </a:r>
          </a:p>
          <a:p>
            <a:pPr lvl="1">
              <a:spcBef>
                <a:spcPts val="300"/>
              </a:spcBef>
            </a:pPr>
            <a:r>
              <a:rPr lang="en-GB" sz="2000" u="sng" dirty="0" smtClean="0">
                <a:hlinkClick r:id="rId3"/>
              </a:rPr>
              <a:t>http://usa.autodesk.com/adsk/servlet/index?siteID=123112&amp;id=2484975</a:t>
            </a:r>
            <a:endParaRPr lang="en-GB" sz="2000" dirty="0" smtClean="0"/>
          </a:p>
          <a:p>
            <a:pPr>
              <a:spcBef>
                <a:spcPts val="300"/>
              </a:spcBef>
            </a:pPr>
            <a:r>
              <a:rPr lang="en-GB" dirty="0" smtClean="0"/>
              <a:t>Recording of Revit 2010 Programming Introduction Webcast</a:t>
            </a:r>
          </a:p>
          <a:p>
            <a:pPr lvl="1">
              <a:spcBef>
                <a:spcPts val="300"/>
              </a:spcBef>
            </a:pPr>
            <a:r>
              <a:rPr lang="en-GB" sz="2000" dirty="0" smtClean="0">
                <a:hlinkClick r:id="rId4"/>
              </a:rPr>
              <a:t>http://www.adskconsulting.com/adn/cs/api_course_sched.php</a:t>
            </a:r>
            <a:endParaRPr lang="en-GB" sz="2000" dirty="0" smtClean="0"/>
          </a:p>
          <a:p>
            <a:pPr eaLnBrk="1" hangingPunct="1">
              <a:buFontTx/>
              <a:buNone/>
              <a:defRPr/>
            </a:pPr>
            <a:r>
              <a:rPr lang="en-GB" dirty="0" smtClean="0"/>
              <a:t>Discussion Group</a:t>
            </a:r>
          </a:p>
          <a:p>
            <a:pPr lvl="1">
              <a:defRPr/>
            </a:pPr>
            <a:r>
              <a:rPr lang="en-GB" sz="2000" noProof="1" smtClean="0">
                <a:hlinkClick r:id="rId5"/>
              </a:rPr>
              <a:t>http://discussion.autodesk.com</a:t>
            </a:r>
            <a:r>
              <a:rPr lang="en-US" sz="2000" noProof="1" smtClean="0"/>
              <a:t> &gt; Revit Architecture &gt; Revit API</a:t>
            </a:r>
            <a:endParaRPr lang="en-GB" sz="2000" dirty="0" smtClean="0"/>
          </a:p>
          <a:p>
            <a:pPr eaLnBrk="1" hangingPunct="1">
              <a:buFontTx/>
              <a:buNone/>
              <a:defRPr/>
            </a:pPr>
            <a:r>
              <a:rPr lang="en-GB" dirty="0" smtClean="0"/>
              <a:t>API Training Classes</a:t>
            </a:r>
          </a:p>
          <a:p>
            <a:pPr lvl="1">
              <a:defRPr/>
            </a:pPr>
            <a:r>
              <a:rPr lang="en-GB" sz="2000" noProof="1" smtClean="0">
                <a:hlinkClick r:id="rId5"/>
              </a:rPr>
              <a:t>http://</a:t>
            </a:r>
            <a:r>
              <a:rPr lang="en-GB" sz="2000" noProof="1" smtClean="0">
                <a:hlinkClick r:id="rId6"/>
              </a:rPr>
              <a:t>www.autodesk.com/apitraining</a:t>
            </a:r>
            <a:endParaRPr lang="en-GB" sz="2000" noProof="1" smtClean="0"/>
          </a:p>
          <a:p>
            <a:pPr marL="0" indent="0">
              <a:lnSpc>
                <a:spcPct val="90000"/>
              </a:lnSpc>
              <a:defRPr/>
            </a:pPr>
            <a:r>
              <a:rPr lang="en-US" dirty="0" smtClean="0"/>
              <a:t>The Building Coder, Jeremy </a:t>
            </a:r>
            <a:r>
              <a:rPr lang="en-US" dirty="0" err="1" smtClean="0"/>
              <a:t>Tammik's</a:t>
            </a:r>
            <a:r>
              <a:rPr lang="en-US" dirty="0" smtClean="0"/>
              <a:t> </a:t>
            </a:r>
            <a:r>
              <a:rPr lang="en-GB" dirty="0" smtClean="0"/>
              <a:t>Revit API Blog</a:t>
            </a:r>
          </a:p>
          <a:p>
            <a:pPr lvl="1">
              <a:lnSpc>
                <a:spcPct val="90000"/>
              </a:lnSpc>
              <a:defRPr/>
            </a:pPr>
            <a:r>
              <a:rPr lang="en-GB" sz="2000" noProof="1" smtClean="0">
                <a:hlinkClick r:id="rId7"/>
              </a:rPr>
              <a:t>http://thebuildingcoder.typepad.com</a:t>
            </a:r>
            <a:endParaRPr lang="en-US" sz="2000" dirty="0" smtClean="0"/>
          </a:p>
          <a:p>
            <a:pPr eaLnBrk="1" hangingPunct="1">
              <a:buFontTx/>
              <a:buNone/>
              <a:defRPr/>
            </a:pPr>
            <a:r>
              <a:rPr lang="en-GB" dirty="0" smtClean="0"/>
              <a:t>Autodesk Developer Network</a:t>
            </a:r>
          </a:p>
          <a:p>
            <a:pPr lvl="1">
              <a:defRPr/>
            </a:pPr>
            <a:r>
              <a:rPr lang="en-GB" sz="2000" noProof="1" smtClean="0">
                <a:hlinkClick r:id="rId5"/>
              </a:rPr>
              <a:t>http://</a:t>
            </a:r>
            <a:r>
              <a:rPr lang="en-GB" sz="2000" noProof="1" smtClean="0">
                <a:hlinkClick r:id="rId8"/>
              </a:rPr>
              <a:t>www.autodesk.com/</a:t>
            </a:r>
            <a:r>
              <a:rPr lang="en-US" sz="2000" dirty="0" err="1" smtClean="0">
                <a:hlinkClick r:id="rId8"/>
              </a:rPr>
              <a:t>joinadn</a:t>
            </a:r>
            <a:endParaRPr lang="en-US" sz="2000" dirty="0" smtClean="0"/>
          </a:p>
          <a:p>
            <a:pPr marL="0" indent="0">
              <a:lnSpc>
                <a:spcPct val="90000"/>
              </a:lnSpc>
              <a:defRPr/>
            </a:pPr>
            <a:r>
              <a:rPr lang="en-GB" dirty="0" err="1" smtClean="0"/>
              <a:t>DevHelp</a:t>
            </a:r>
            <a:r>
              <a:rPr lang="en-GB" dirty="0" smtClean="0"/>
              <a:t> Online for ADN members</a:t>
            </a:r>
          </a:p>
          <a:p>
            <a:pPr lvl="1">
              <a:lnSpc>
                <a:spcPct val="90000"/>
              </a:lnSpc>
              <a:defRPr/>
            </a:pPr>
            <a:r>
              <a:rPr lang="en-GB" sz="2000" noProof="1" smtClean="0">
                <a:hlinkClick r:id="rId7"/>
              </a:rPr>
              <a:t>http://adn.autodesk.com</a:t>
            </a:r>
            <a:endParaRPr lang="en-US" dirty="0" smtClean="0"/>
          </a:p>
        </p:txBody>
      </p:sp>
    </p:spTree>
  </p:cSld>
  <p:clrMapOvr>
    <a:masterClrMapping/>
  </p:clrMapOv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3758" y="409905"/>
            <a:ext cx="11843345" cy="835801"/>
          </a:xfrm>
        </p:spPr>
        <p:txBody>
          <a:bodyPr/>
          <a:lstStyle/>
          <a:p>
            <a:pPr eaLnBrk="1" hangingPunct="1"/>
            <a:r>
              <a:rPr lang="en-GB" dirty="0" smtClean="0"/>
              <a:t>Polls About the Presentation</a:t>
            </a:r>
          </a:p>
        </p:txBody>
      </p:sp>
      <p:sp>
        <p:nvSpPr>
          <p:cNvPr id="11267" name="Rectangle 3"/>
          <p:cNvSpPr>
            <a:spLocks noGrp="1" noChangeArrowheads="1"/>
          </p:cNvSpPr>
          <p:nvPr>
            <p:ph idx="1"/>
          </p:nvPr>
        </p:nvSpPr>
        <p:spPr>
          <a:xfrm>
            <a:off x="467011" y="1612348"/>
            <a:ext cx="12088924" cy="6842540"/>
          </a:xfrm>
        </p:spPr>
        <p:txBody>
          <a:bodyPr/>
          <a:lstStyle/>
          <a:p>
            <a:r>
              <a:rPr lang="en-US" sz="2800" dirty="0" smtClean="0"/>
              <a:t>5. How was the audio quality of the presentation?</a:t>
            </a:r>
          </a:p>
          <a:p>
            <a:pPr lvl="1"/>
            <a:r>
              <a:rPr lang="en-GB" sz="2000" dirty="0" smtClean="0"/>
              <a:t>Good, Acceptable, Poor</a:t>
            </a:r>
          </a:p>
          <a:p>
            <a:r>
              <a:rPr lang="en-US" sz="2800" dirty="0" smtClean="0"/>
              <a:t>6. How was the visual quality of the presentation?</a:t>
            </a:r>
          </a:p>
          <a:p>
            <a:pPr lvl="1"/>
            <a:r>
              <a:rPr lang="en-GB" sz="2000" dirty="0" smtClean="0"/>
              <a:t>Good, Acceptable, Poor</a:t>
            </a:r>
          </a:p>
          <a:p>
            <a:r>
              <a:rPr lang="en-US" sz="2800" dirty="0" smtClean="0"/>
              <a:t>7. How do you rate the presentation material?</a:t>
            </a:r>
          </a:p>
          <a:p>
            <a:pPr lvl="1"/>
            <a:r>
              <a:rPr lang="en-GB" sz="2000" dirty="0" smtClean="0"/>
              <a:t>Excellent, Good, Okay, Poor</a:t>
            </a:r>
          </a:p>
          <a:p>
            <a:r>
              <a:rPr lang="en-US" sz="2800" dirty="0" smtClean="0"/>
              <a:t>8. How do you rate the presentation delivery?</a:t>
            </a:r>
          </a:p>
          <a:p>
            <a:pPr lvl="1"/>
            <a:r>
              <a:rPr lang="en-GB" sz="2000" dirty="0" smtClean="0"/>
              <a:t>Excellent, Good, Okay, Poor</a:t>
            </a:r>
          </a:p>
          <a:p>
            <a:r>
              <a:rPr lang="en-US" sz="2800" dirty="0" smtClean="0"/>
              <a:t>9. Would you recommend this webcast to a friend or colleague?</a:t>
            </a:r>
          </a:p>
          <a:p>
            <a:pPr lvl="1"/>
            <a:r>
              <a:rPr lang="en-GB" sz="2000" dirty="0" smtClean="0"/>
              <a:t>Yes, No</a:t>
            </a:r>
          </a:p>
          <a:p>
            <a:r>
              <a:rPr lang="en-US" sz="2800" dirty="0" smtClean="0"/>
              <a:t>10. What topics would you be interested in for future webcasts?</a:t>
            </a:r>
          </a:p>
          <a:p>
            <a:pPr lvl="1"/>
            <a:r>
              <a:rPr lang="en-US" sz="2000" dirty="0" smtClean="0"/>
              <a:t>Family API, Family UI, Form creation API, VSTA, MEP API, Geometry</a:t>
            </a:r>
          </a:p>
          <a:p>
            <a:pPr lvl="1"/>
            <a:r>
              <a:rPr lang="en-US" sz="2000" dirty="0" smtClean="0"/>
              <a:t>Others: please use Q&amp;A to submit suggestions</a:t>
            </a:r>
          </a:p>
          <a:p>
            <a:pPr lvl="1"/>
            <a:r>
              <a:rPr lang="en-US" sz="2000" dirty="0" smtClean="0"/>
              <a:t>Submit multiple choices through Q&amp;A as well</a:t>
            </a:r>
            <a:endParaRPr lang="en-GB" sz="1200" dirty="0" smtClean="0"/>
          </a:p>
        </p:txBody>
      </p:sp>
    </p:spTree>
  </p:cSld>
  <p:clrMapOvr>
    <a:masterClrMapping/>
  </p:clrMapOv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0" y="2051132"/>
            <a:ext cx="13003213" cy="846317"/>
          </a:xfrm>
        </p:spPr>
        <p:txBody>
          <a:bodyPr/>
          <a:lstStyle/>
          <a:p>
            <a:pPr algn="ctr" eaLnBrk="1" hangingPunct="1"/>
            <a:r>
              <a:rPr lang="en-GB" smtClean="0"/>
              <a:t>Thank you!</a:t>
            </a:r>
          </a:p>
        </p:txBody>
      </p:sp>
      <p:sp>
        <p:nvSpPr>
          <p:cNvPr id="147459" name="Rectangle 3"/>
          <p:cNvSpPr>
            <a:spLocks noGrp="1" noChangeArrowheads="1"/>
          </p:cNvSpPr>
          <p:nvPr>
            <p:ph idx="1"/>
          </p:nvPr>
        </p:nvSpPr>
        <p:spPr>
          <a:xfrm>
            <a:off x="0" y="3743909"/>
            <a:ext cx="13003213" cy="1910933"/>
          </a:xfrm>
        </p:spPr>
        <p:txBody>
          <a:bodyPr/>
          <a:lstStyle/>
          <a:p>
            <a:pPr algn="ctr" eaLnBrk="1" hangingPunct="1">
              <a:buFontTx/>
              <a:buNone/>
            </a:pPr>
            <a:r>
              <a:rPr lang="en-GB" sz="3200" smtClean="0"/>
              <a:t>Thank you very much for your interest and attention!</a:t>
            </a:r>
          </a:p>
          <a:p>
            <a:pPr algn="ctr" eaLnBrk="1" hangingPunct="1">
              <a:buFontTx/>
              <a:buNone/>
            </a:pPr>
            <a:r>
              <a:rPr lang="en-GB" sz="3200" smtClean="0"/>
              <a:t>Much success with the Revit API and your application development!</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3759" y="194232"/>
            <a:ext cx="11269451" cy="1626129"/>
          </a:xfrm>
        </p:spPr>
        <p:txBody>
          <a:bodyPr/>
          <a:lstStyle/>
          <a:p>
            <a:pPr eaLnBrk="1" hangingPunct="1"/>
            <a:r>
              <a:rPr lang="en-GB" dirty="0" smtClean="0"/>
              <a:t>Getting Started</a:t>
            </a:r>
          </a:p>
        </p:txBody>
      </p:sp>
      <p:sp>
        <p:nvSpPr>
          <p:cNvPr id="17411" name="Rectangle 3"/>
          <p:cNvSpPr>
            <a:spLocks noGrp="1" noChangeArrowheads="1"/>
          </p:cNvSpPr>
          <p:nvPr>
            <p:ph idx="1"/>
          </p:nvPr>
        </p:nvSpPr>
        <p:spPr>
          <a:xfrm>
            <a:off x="453759" y="1482677"/>
            <a:ext cx="11574213" cy="7558191"/>
          </a:xfrm>
        </p:spPr>
        <p:txBody>
          <a:bodyPr/>
          <a:lstStyle/>
          <a:p>
            <a:pPr marL="487647" lvl="1" indent="-325098"/>
            <a:r>
              <a:rPr lang="en-US" sz="3100" smtClean="0"/>
              <a:t>Ways to extend Revit</a:t>
            </a:r>
            <a:endParaRPr lang="en-GB" sz="3100" smtClean="0"/>
          </a:p>
          <a:p>
            <a:pPr marL="487647" lvl="1" indent="-325098"/>
            <a:r>
              <a:rPr lang="en-GB" sz="3100" smtClean="0"/>
              <a:t>Development </a:t>
            </a:r>
            <a:r>
              <a:rPr lang="en-GB" sz="3100" dirty="0" smtClean="0"/>
              <a:t>environment</a:t>
            </a:r>
          </a:p>
          <a:p>
            <a:pPr marL="487647" lvl="1" indent="-325098"/>
            <a:r>
              <a:rPr lang="en-GB" sz="3100" dirty="0" smtClean="0"/>
              <a:t>.NET class modules</a:t>
            </a:r>
          </a:p>
          <a:p>
            <a:pPr marL="487647" lvl="1" indent="-325098"/>
            <a:r>
              <a:rPr lang="en-GB" sz="3100" dirty="0" smtClean="0"/>
              <a:t>IExternalCommand interface</a:t>
            </a:r>
          </a:p>
          <a:p>
            <a:pPr marL="487647" lvl="1" indent="-325098"/>
            <a:r>
              <a:rPr lang="en-GB" sz="3100" dirty="0" smtClean="0"/>
              <a:t>Modifying Revit.ini file to add a command</a:t>
            </a:r>
          </a:p>
          <a:p>
            <a:pPr marL="487647" lvl="1" indent="-325098"/>
            <a:r>
              <a:rPr lang="en-GB" sz="3100" dirty="0" smtClean="0"/>
              <a:t>IExternalApplication interface</a:t>
            </a:r>
          </a:p>
          <a:p>
            <a:pPr marL="487647" lvl="1" indent="-325098"/>
            <a:r>
              <a:rPr lang="en-GB" sz="3100" dirty="0" smtClean="0"/>
              <a:t>External application user interface</a:t>
            </a:r>
          </a:p>
          <a:p>
            <a:pPr marL="487647" lvl="1" indent="-325098"/>
            <a:r>
              <a:rPr lang="en-GB" sz="3100" dirty="0" smtClean="0"/>
              <a:t>Modifying Revit.ini file to add an external application</a:t>
            </a:r>
          </a:p>
          <a:p>
            <a:pPr marL="487647" lvl="1" indent="-325098"/>
            <a:r>
              <a:rPr lang="en-GB" sz="3100" dirty="0" smtClean="0"/>
              <a:t>External tools commands</a:t>
            </a:r>
          </a:p>
          <a:p>
            <a:pPr marL="487647" lvl="1" indent="-325098"/>
            <a:r>
              <a:rPr lang="en-GB" sz="3100" dirty="0" smtClean="0"/>
              <a:t>Input and output arguments</a:t>
            </a:r>
          </a:p>
          <a:p>
            <a:pPr marL="487647" lvl="1" indent="-325098"/>
            <a:r>
              <a:rPr lang="en-US" sz="3100" dirty="0" smtClean="0"/>
              <a:t>Important additional tools</a:t>
            </a:r>
            <a:endParaRPr lang="en-GB" sz="3100" dirty="0" smtClean="0"/>
          </a:p>
          <a:p>
            <a:pPr marL="887647" lvl="2" indent="-325098"/>
            <a:r>
              <a:rPr lang="en-US" sz="2700" dirty="0" smtClean="0"/>
              <a:t>RvtSamples </a:t>
            </a:r>
            <a:r>
              <a:rPr lang="en-US" sz="2700" smtClean="0"/>
              <a:t>to load and explore </a:t>
            </a:r>
            <a:r>
              <a:rPr lang="en-US" sz="2700" dirty="0" smtClean="0"/>
              <a:t>all </a:t>
            </a:r>
            <a:r>
              <a:rPr lang="en-US" sz="2700" smtClean="0"/>
              <a:t>samples with minimal Revit.ini impact</a:t>
            </a:r>
            <a:endParaRPr lang="en-US" sz="2700" dirty="0" smtClean="0"/>
          </a:p>
          <a:p>
            <a:pPr marL="887647" lvl="2" indent="-325098"/>
            <a:r>
              <a:rPr lang="en-US" sz="2700" dirty="0" smtClean="0"/>
              <a:t>RvtMgdDbg to explore the Revit database and API possibilities</a:t>
            </a:r>
            <a:endParaRPr lang="en-GB" sz="2700" dirty="0" smtClean="0"/>
          </a:p>
        </p:txBody>
      </p:sp>
      <p:sp>
        <p:nvSpPr>
          <p:cNvPr id="17412"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13003213" cy="9756775"/>
          </a:xfrm>
          <a:prstGeom prst="rect">
            <a:avLst/>
          </a:prstGeom>
          <a:solidFill>
            <a:schemeClr val="tx1"/>
          </a:solidFill>
          <a:ln w="9525">
            <a:noFill/>
            <a:miter lim="800000"/>
            <a:headEnd/>
            <a:tailEnd/>
          </a:ln>
        </p:spPr>
        <p:txBody>
          <a:bodyPr wrap="none" lIns="130022" tIns="65012" rIns="130022" bIns="65012" anchor="ctr"/>
          <a:lstStyle/>
          <a:p>
            <a:endParaRPr lang="en-GB"/>
          </a:p>
        </p:txBody>
      </p:sp>
      <p:pic>
        <p:nvPicPr>
          <p:cNvPr id="148483" name="Picture 33" descr="PPT_LOGO_3b"/>
          <p:cNvPicPr>
            <a:picLocks noChangeAspect="1" noChangeArrowheads="1"/>
          </p:cNvPicPr>
          <p:nvPr/>
        </p:nvPicPr>
        <p:blipFill>
          <a:blip r:embed="rId3"/>
          <a:stretch>
            <a:fillRect/>
          </a:stretch>
        </p:blipFill>
        <p:spPr bwMode="auto">
          <a:xfrm>
            <a:off x="0" y="3478153"/>
            <a:ext cx="12988240" cy="2272942"/>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GB" dirty="0" smtClean="0"/>
              <a:t>Extending Revit</a:t>
            </a:r>
          </a:p>
        </p:txBody>
      </p:sp>
      <p:sp>
        <p:nvSpPr>
          <p:cNvPr id="20483" name="Rectangle 3"/>
          <p:cNvSpPr>
            <a:spLocks noGrp="1" noChangeArrowheads="1"/>
          </p:cNvSpPr>
          <p:nvPr>
            <p:ph idx="1"/>
          </p:nvPr>
        </p:nvSpPr>
        <p:spPr>
          <a:xfrm>
            <a:off x="443369" y="1300113"/>
            <a:ext cx="12133379" cy="7779896"/>
          </a:xfrm>
        </p:spPr>
        <p:txBody>
          <a:bodyPr/>
          <a:lstStyle/>
          <a:p>
            <a:pPr eaLnBrk="1" hangingPunct="1">
              <a:buFontTx/>
              <a:buNone/>
            </a:pPr>
            <a:r>
              <a:rPr lang="en-US" dirty="0" smtClean="0"/>
              <a:t>Ways to extend Revit</a:t>
            </a:r>
            <a:endParaRPr lang="en-GB" dirty="0" smtClean="0"/>
          </a:p>
          <a:p>
            <a:pPr eaLnBrk="1" hangingPunct="1">
              <a:buFontTx/>
              <a:buNone/>
            </a:pPr>
            <a:r>
              <a:rPr lang="en-GB" dirty="0" smtClean="0"/>
              <a:t>1. External command</a:t>
            </a:r>
          </a:p>
          <a:p>
            <a:pPr lvl="1" eaLnBrk="1" hangingPunct="1"/>
            <a:r>
              <a:rPr lang="en-GB" sz="2400" dirty="0" smtClean="0"/>
              <a:t>Implement IExternalCommand</a:t>
            </a:r>
          </a:p>
          <a:p>
            <a:pPr lvl="1"/>
            <a:r>
              <a:rPr lang="en-GB" sz="2400" dirty="0" smtClean="0"/>
              <a:t>Commands are added to the </a:t>
            </a:r>
            <a:r>
              <a:rPr lang="en-US" sz="2400" dirty="0" smtClean="0"/>
              <a:t>External Tools </a:t>
            </a:r>
            <a:r>
              <a:rPr lang="en-US" sz="2400" dirty="0" err="1" smtClean="0"/>
              <a:t>pulldown</a:t>
            </a:r>
            <a:r>
              <a:rPr lang="en-US" sz="2400" dirty="0" smtClean="0"/>
              <a:t> in the </a:t>
            </a:r>
            <a:r>
              <a:rPr lang="en-GB" sz="2400" dirty="0" smtClean="0"/>
              <a:t>ribbon A</a:t>
            </a:r>
            <a:r>
              <a:rPr lang="en-US" sz="2400" dirty="0" err="1" smtClean="0"/>
              <a:t>dd</a:t>
            </a:r>
            <a:r>
              <a:rPr lang="en-US" sz="2400" dirty="0" smtClean="0"/>
              <a:t>-Ins tab</a:t>
            </a:r>
            <a:endParaRPr lang="en-GB" sz="2400" dirty="0" smtClean="0"/>
          </a:p>
          <a:p>
            <a:pPr lvl="1" eaLnBrk="1" hangingPunct="1"/>
            <a:r>
              <a:rPr lang="en-GB" sz="2400" dirty="0" smtClean="0"/>
              <a:t>Tools &gt; External Tools</a:t>
            </a:r>
          </a:p>
          <a:p>
            <a:pPr eaLnBrk="1" hangingPunct="1">
              <a:buFontTx/>
              <a:buNone/>
            </a:pPr>
            <a:r>
              <a:rPr lang="en-GB" dirty="0" smtClean="0"/>
              <a:t>2. External application</a:t>
            </a:r>
          </a:p>
          <a:p>
            <a:pPr lvl="1" eaLnBrk="1" hangingPunct="1"/>
            <a:r>
              <a:rPr lang="en-GB" sz="2400" dirty="0" smtClean="0"/>
              <a:t>Implement IExternalApplication</a:t>
            </a:r>
          </a:p>
          <a:p>
            <a:pPr lvl="1"/>
            <a:r>
              <a:rPr lang="en-GB" sz="2400" dirty="0" smtClean="0"/>
              <a:t>Applications can </a:t>
            </a:r>
            <a:r>
              <a:rPr lang="en-US" sz="2400" dirty="0" smtClean="0"/>
              <a:t>create new panels in the ribbon Add-Ins tab</a:t>
            </a:r>
            <a:endParaRPr lang="en-GB" sz="2400" dirty="0" smtClean="0"/>
          </a:p>
          <a:p>
            <a:pPr lvl="1" eaLnBrk="1" hangingPunct="1"/>
            <a:r>
              <a:rPr lang="en-GB" sz="2400" dirty="0" smtClean="0"/>
              <a:t>External applications make use of external commands, so 1. is a subset of 2.</a:t>
            </a:r>
          </a:p>
          <a:p>
            <a:pPr eaLnBrk="1" hangingPunct="1">
              <a:buFontTx/>
              <a:buNone/>
            </a:pPr>
            <a:r>
              <a:rPr lang="en-GB" dirty="0" smtClean="0"/>
              <a:t>Both are listed in Revit.ini</a:t>
            </a:r>
          </a:p>
          <a:p>
            <a:pPr>
              <a:spcBef>
                <a:spcPts val="2400"/>
              </a:spcBef>
            </a:pPr>
            <a:r>
              <a:rPr lang="en-US" dirty="0" smtClean="0"/>
              <a:t>3</a:t>
            </a:r>
            <a:r>
              <a:rPr lang="en-US" smtClean="0"/>
              <a:t>. Visual </a:t>
            </a:r>
            <a:r>
              <a:rPr lang="en-US" dirty="0" smtClean="0"/>
              <a:t>Studio Tools </a:t>
            </a:r>
            <a:r>
              <a:rPr lang="en-US" smtClean="0"/>
              <a:t>for Application or VSTA macro</a:t>
            </a:r>
            <a:endParaRPr lang="en-GB" dirty="0" smtClean="0"/>
          </a:p>
          <a:p>
            <a:pPr lvl="1"/>
            <a:r>
              <a:rPr lang="en-US" sz="2400" dirty="0" smtClean="0"/>
              <a:t>Two types of macros: application and document level</a:t>
            </a:r>
            <a:endParaRPr lang="en-GB" sz="2400" dirty="0" smtClean="0"/>
          </a:p>
          <a:p>
            <a:pPr lvl="1"/>
            <a:r>
              <a:rPr lang="en-US" sz="2400" dirty="0" smtClean="0"/>
              <a:t>Almost identical syntax and functionality as external command with few exceptions</a:t>
            </a:r>
          </a:p>
          <a:p>
            <a:pPr lvl="1"/>
            <a:r>
              <a:rPr lang="en-US" sz="2400" dirty="0" smtClean="0"/>
              <a:t>Event is not supported </a:t>
            </a:r>
          </a:p>
          <a:p>
            <a:pPr lvl="1">
              <a:buNone/>
            </a:pPr>
            <a:endParaRPr lang="en-GB" sz="2400" dirty="0" smtClean="0"/>
          </a:p>
        </p:txBody>
      </p:sp>
      <p:sp>
        <p:nvSpPr>
          <p:cNvPr id="20484"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3759" y="194232"/>
            <a:ext cx="11269451" cy="1626129"/>
          </a:xfrm>
        </p:spPr>
        <p:txBody>
          <a:bodyPr/>
          <a:lstStyle/>
          <a:p>
            <a:pPr eaLnBrk="1" hangingPunct="1"/>
            <a:r>
              <a:rPr lang="en-GB" smtClean="0"/>
              <a:t>Revit API DLL</a:t>
            </a:r>
          </a:p>
        </p:txBody>
      </p:sp>
      <p:sp>
        <p:nvSpPr>
          <p:cNvPr id="18435" name="Rectangle 3"/>
          <p:cNvSpPr>
            <a:spLocks noGrp="1" noChangeArrowheads="1"/>
          </p:cNvSpPr>
          <p:nvPr>
            <p:ph idx="1"/>
          </p:nvPr>
        </p:nvSpPr>
        <p:spPr>
          <a:xfrm>
            <a:off x="453761" y="2010076"/>
            <a:ext cx="11680317" cy="6759729"/>
          </a:xfrm>
        </p:spPr>
        <p:txBody>
          <a:bodyPr/>
          <a:lstStyle/>
          <a:p>
            <a:pPr marL="487647" lvl="1" indent="-325098"/>
            <a:r>
              <a:rPr lang="en-GB" sz="3100" smtClean="0"/>
              <a:t>.NET API</a:t>
            </a:r>
          </a:p>
          <a:p>
            <a:pPr marL="975292" lvl="2" indent="-325098"/>
            <a:r>
              <a:rPr lang="en-GB" sz="3100" smtClean="0"/>
              <a:t>Microsoft Visual Studio 2008 </a:t>
            </a:r>
          </a:p>
          <a:p>
            <a:pPr marL="975292" lvl="2" indent="-325098"/>
            <a:r>
              <a:rPr lang="en-GB" sz="3100" smtClean="0"/>
              <a:t>Microsoft .NET Framework 3.5</a:t>
            </a:r>
          </a:p>
          <a:p>
            <a:pPr marL="975292" lvl="2" indent="-325098"/>
            <a:r>
              <a:rPr lang="en-GB" sz="3100" smtClean="0"/>
              <a:t>Reference "[Autodesk Revit Xyz YYYY]\Program\RevitAPI.dll"</a:t>
            </a:r>
          </a:p>
          <a:p>
            <a:pPr marL="975292" lvl="2" indent="-325098"/>
            <a:r>
              <a:rPr lang="en-GB" sz="3100" smtClean="0"/>
              <a:t>Remember to set 'Copy Local' to False</a:t>
            </a:r>
          </a:p>
          <a:p>
            <a:pPr marL="975292" lvl="2" indent="-325098"/>
            <a:r>
              <a:rPr lang="en-GB" sz="3100" smtClean="0"/>
              <a:t>C# or VB.NET, managed C++, any .NET compliant language</a:t>
            </a:r>
          </a:p>
          <a:p>
            <a:pPr marL="487647" lvl="1" indent="-325098"/>
            <a:r>
              <a:rPr lang="en-GB" sz="3100" smtClean="0"/>
              <a:t>Revit Architecture, Structure and MEP flavours</a:t>
            </a:r>
          </a:p>
          <a:p>
            <a:pPr marL="975292" lvl="2" indent="-325098"/>
            <a:r>
              <a:rPr lang="en-GB" sz="3100" smtClean="0"/>
              <a:t>Same API DLL</a:t>
            </a:r>
          </a:p>
          <a:p>
            <a:pPr marL="975292" lvl="2" indent="-325098"/>
            <a:r>
              <a:rPr lang="en-GB" sz="3100" smtClean="0"/>
              <a:t>Certain functionality only in Architecture, MEP or Structure</a:t>
            </a:r>
          </a:p>
        </p:txBody>
      </p:sp>
      <p:sp>
        <p:nvSpPr>
          <p:cNvPr id="18436"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43368" y="409902"/>
            <a:ext cx="11843345" cy="1370130"/>
          </a:xfrm>
        </p:spPr>
        <p:txBody>
          <a:bodyPr/>
          <a:lstStyle/>
          <a:p>
            <a:pPr eaLnBrk="1" hangingPunct="1"/>
            <a:r>
              <a:rPr lang="en-US" altLang="ja-JP" dirty="0" smtClean="0">
                <a:ea typeface="ＭＳ Ｐゴシック" pitchFamily="34" charset="-128"/>
              </a:rPr>
              <a:t>Before we start</a:t>
            </a:r>
            <a:br>
              <a:rPr lang="en-US" altLang="ja-JP" dirty="0" smtClean="0">
                <a:ea typeface="ＭＳ Ｐゴシック" pitchFamily="34" charset="-128"/>
              </a:rPr>
            </a:br>
            <a:r>
              <a:rPr lang="en-US" altLang="ja-JP" sz="3200" dirty="0" smtClean="0">
                <a:solidFill>
                  <a:srgbClr val="00B0F0"/>
                </a:solidFill>
                <a:ea typeface="ＭＳ Ｐゴシック" pitchFamily="34" charset="-128"/>
              </a:rPr>
              <a:t>LiveMeeting and conference call – how to</a:t>
            </a:r>
            <a:endParaRPr lang="en-US" altLang="ja-JP" sz="3200" i="1" dirty="0" smtClean="0">
              <a:solidFill>
                <a:srgbClr val="00B0F0"/>
              </a:solidFill>
              <a:ea typeface="ＭＳ Ｐゴシック" pitchFamily="34" charset="-128"/>
            </a:endParaRPr>
          </a:p>
        </p:txBody>
      </p:sp>
      <p:sp>
        <p:nvSpPr>
          <p:cNvPr id="5124" name="Rectangle 4"/>
          <p:cNvSpPr>
            <a:spLocks noChangeArrowheads="1"/>
          </p:cNvSpPr>
          <p:nvPr/>
        </p:nvSpPr>
        <p:spPr bwMode="auto">
          <a:xfrm>
            <a:off x="4997318" y="2710215"/>
            <a:ext cx="4230743" cy="1020848"/>
          </a:xfrm>
          <a:prstGeom prst="rect">
            <a:avLst/>
          </a:prstGeom>
          <a:noFill/>
          <a:ln w="9525">
            <a:noFill/>
            <a:miter lim="800000"/>
            <a:headEnd/>
            <a:tailEnd/>
          </a:ln>
        </p:spPr>
        <p:txBody>
          <a:bodyPr lIns="0" tIns="0" rIns="0" bIns="0"/>
          <a:lstStyle/>
          <a:p>
            <a:pPr algn="l">
              <a:buNone/>
            </a:pPr>
            <a:r>
              <a:rPr lang="en-US" altLang="ja-JP" sz="2800" dirty="0">
                <a:ea typeface="ＭＳ Ｐゴシック" pitchFamily="34" charset="-128"/>
              </a:rPr>
              <a:t>Expand to full screen mode</a:t>
            </a:r>
          </a:p>
          <a:p>
            <a:pPr algn="l">
              <a:buNone/>
            </a:pPr>
            <a:r>
              <a:rPr lang="en-US" altLang="ja-JP" sz="2800" dirty="0">
                <a:ea typeface="ＭＳ Ｐゴシック" pitchFamily="34" charset="-128"/>
              </a:rPr>
              <a:t>Press ESC to </a:t>
            </a:r>
            <a:r>
              <a:rPr lang="en-US" altLang="ja-JP" sz="2800" dirty="0" smtClean="0">
                <a:ea typeface="ＭＳ Ｐゴシック" pitchFamily="34" charset="-128"/>
              </a:rPr>
              <a:t>return</a:t>
            </a:r>
            <a:endParaRPr lang="ja-JP" altLang="en-US" sz="2800">
              <a:ea typeface="ＭＳ Ｐゴシック" pitchFamily="34" charset="-128"/>
            </a:endParaRPr>
          </a:p>
        </p:txBody>
      </p:sp>
      <p:sp>
        <p:nvSpPr>
          <p:cNvPr id="5123" name="Rectangle 3"/>
          <p:cNvSpPr>
            <a:spLocks noChangeArrowheads="1"/>
          </p:cNvSpPr>
          <p:nvPr/>
        </p:nvSpPr>
        <p:spPr bwMode="auto">
          <a:xfrm>
            <a:off x="696039" y="2014593"/>
            <a:ext cx="3103692" cy="7275711"/>
          </a:xfrm>
          <a:prstGeom prst="rect">
            <a:avLst/>
          </a:prstGeom>
          <a:noFill/>
          <a:ln w="9525">
            <a:noFill/>
            <a:miter lim="800000"/>
            <a:headEnd/>
            <a:tailEnd/>
          </a:ln>
        </p:spPr>
        <p:txBody>
          <a:bodyPr lIns="0" tIns="0" rIns="0" bIns="0"/>
          <a:lstStyle/>
          <a:p>
            <a:pPr algn="l">
              <a:spcBef>
                <a:spcPct val="15000"/>
              </a:spcBef>
              <a:buNone/>
            </a:pPr>
            <a:endParaRPr lang="en-US" altLang="ja-JP" sz="2800" b="1" dirty="0">
              <a:ea typeface="ＭＳ Ｐゴシック" pitchFamily="34" charset="-128"/>
            </a:endParaRPr>
          </a:p>
        </p:txBody>
      </p:sp>
      <p:pic>
        <p:nvPicPr>
          <p:cNvPr id="18433" name="Picture 1"/>
          <p:cNvPicPr>
            <a:picLocks noChangeAspect="1" noChangeArrowheads="1"/>
          </p:cNvPicPr>
          <p:nvPr/>
        </p:nvPicPr>
        <p:blipFill>
          <a:blip r:embed="rId3"/>
          <a:srcRect/>
          <a:stretch>
            <a:fillRect/>
          </a:stretch>
        </p:blipFill>
        <p:spPr bwMode="auto">
          <a:xfrm>
            <a:off x="4997317" y="2014593"/>
            <a:ext cx="5385111" cy="623350"/>
          </a:xfrm>
          <a:prstGeom prst="rect">
            <a:avLst/>
          </a:prstGeom>
          <a:noFill/>
          <a:ln w="9525">
            <a:noFill/>
            <a:miter lim="800000"/>
            <a:headEnd/>
            <a:tailEnd/>
          </a:ln>
          <a:effectLst/>
        </p:spPr>
      </p:pic>
      <p:pic>
        <p:nvPicPr>
          <p:cNvPr id="18434" name="Picture 2"/>
          <p:cNvPicPr>
            <a:picLocks noChangeAspect="1" noChangeArrowheads="1"/>
          </p:cNvPicPr>
          <p:nvPr/>
        </p:nvPicPr>
        <p:blipFill>
          <a:blip r:embed="rId4"/>
          <a:srcRect/>
          <a:stretch>
            <a:fillRect/>
          </a:stretch>
        </p:blipFill>
        <p:spPr bwMode="auto">
          <a:xfrm>
            <a:off x="9180955" y="2742800"/>
            <a:ext cx="955174" cy="758860"/>
          </a:xfrm>
          <a:prstGeom prst="rect">
            <a:avLst/>
          </a:prstGeom>
          <a:noFill/>
          <a:ln w="9525">
            <a:noFill/>
            <a:miter lim="800000"/>
            <a:headEnd/>
            <a:tailEnd/>
          </a:ln>
          <a:effectLst/>
        </p:spPr>
      </p:pic>
      <p:pic>
        <p:nvPicPr>
          <p:cNvPr id="18436" name="Picture 4"/>
          <p:cNvPicPr>
            <a:picLocks noChangeAspect="1" noChangeArrowheads="1"/>
          </p:cNvPicPr>
          <p:nvPr/>
        </p:nvPicPr>
        <p:blipFill>
          <a:blip r:embed="rId5"/>
          <a:srcRect/>
          <a:stretch>
            <a:fillRect/>
          </a:stretch>
        </p:blipFill>
        <p:spPr bwMode="auto">
          <a:xfrm>
            <a:off x="5007863" y="3841519"/>
            <a:ext cx="2207837" cy="1856497"/>
          </a:xfrm>
          <a:prstGeom prst="rect">
            <a:avLst/>
          </a:prstGeom>
          <a:noFill/>
          <a:ln w="9525">
            <a:noFill/>
            <a:miter lim="800000"/>
            <a:headEnd/>
            <a:tailEnd/>
          </a:ln>
          <a:effectLst/>
        </p:spPr>
      </p:pic>
      <p:pic>
        <p:nvPicPr>
          <p:cNvPr id="18438" name="Picture 6"/>
          <p:cNvPicPr>
            <a:picLocks noChangeAspect="1" noChangeArrowheads="1"/>
          </p:cNvPicPr>
          <p:nvPr/>
        </p:nvPicPr>
        <p:blipFill>
          <a:blip r:embed="rId6"/>
          <a:srcRect/>
          <a:stretch>
            <a:fillRect/>
          </a:stretch>
        </p:blipFill>
        <p:spPr bwMode="auto">
          <a:xfrm>
            <a:off x="5015679" y="5951128"/>
            <a:ext cx="4280224" cy="3441973"/>
          </a:xfrm>
          <a:prstGeom prst="rect">
            <a:avLst/>
          </a:prstGeom>
          <a:noFill/>
          <a:ln w="9525">
            <a:noFill/>
            <a:miter lim="800000"/>
            <a:headEnd/>
            <a:tailEnd/>
          </a:ln>
          <a:effectLst/>
        </p:spPr>
      </p:pic>
      <p:sp>
        <p:nvSpPr>
          <p:cNvPr id="19" name="Oval 18"/>
          <p:cNvSpPr/>
          <p:nvPr/>
        </p:nvSpPr>
        <p:spPr bwMode="auto">
          <a:xfrm>
            <a:off x="6428574" y="2014593"/>
            <a:ext cx="799156" cy="695622"/>
          </a:xfrm>
          <a:prstGeom prst="ellipse">
            <a:avLst/>
          </a:prstGeom>
          <a:noFill/>
          <a:ln w="9525" cap="flat" cmpd="sng" algn="ctr">
            <a:no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20" name="Oval 19"/>
          <p:cNvSpPr/>
          <p:nvPr/>
        </p:nvSpPr>
        <p:spPr bwMode="auto">
          <a:xfrm>
            <a:off x="6387939" y="2014593"/>
            <a:ext cx="799156" cy="695622"/>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21" name="Oval 20"/>
          <p:cNvSpPr/>
          <p:nvPr/>
        </p:nvSpPr>
        <p:spPr bwMode="auto">
          <a:xfrm>
            <a:off x="5074072" y="6612925"/>
            <a:ext cx="1571222" cy="695622"/>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22" name="Oval 21"/>
          <p:cNvSpPr/>
          <p:nvPr/>
        </p:nvSpPr>
        <p:spPr bwMode="auto">
          <a:xfrm>
            <a:off x="7884662" y="6829742"/>
            <a:ext cx="1571222" cy="695622"/>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13" name="Text Box 6"/>
          <p:cNvSpPr txBox="1">
            <a:spLocks noChangeArrowheads="1"/>
          </p:cNvSpPr>
          <p:nvPr/>
        </p:nvSpPr>
        <p:spPr bwMode="auto">
          <a:xfrm>
            <a:off x="9946581"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pic>
        <p:nvPicPr>
          <p:cNvPr id="15" name="Picture 14" descr="LiveMeetingAudio.png"/>
          <p:cNvPicPr>
            <a:picLocks noChangeAspect="1"/>
          </p:cNvPicPr>
          <p:nvPr/>
        </p:nvPicPr>
        <p:blipFill>
          <a:blip r:embed="rId7"/>
          <a:stretch>
            <a:fillRect/>
          </a:stretch>
        </p:blipFill>
        <p:spPr>
          <a:xfrm>
            <a:off x="8473308" y="4138617"/>
            <a:ext cx="3467100" cy="1104900"/>
          </a:xfrm>
          <a:prstGeom prst="rect">
            <a:avLst/>
          </a:prstGeom>
        </p:spPr>
      </p:pic>
      <p:sp>
        <p:nvSpPr>
          <p:cNvPr id="16" name="Content Placeholder 15"/>
          <p:cNvSpPr>
            <a:spLocks noGrp="1"/>
          </p:cNvSpPr>
          <p:nvPr>
            <p:ph idx="1"/>
          </p:nvPr>
        </p:nvSpPr>
        <p:spPr>
          <a:xfrm>
            <a:off x="513474" y="2350675"/>
            <a:ext cx="4089456" cy="6325064"/>
          </a:xfrm>
        </p:spPr>
        <p:txBody>
          <a:bodyPr/>
          <a:lstStyle/>
          <a:p>
            <a:r>
              <a:rPr lang="en-GB" dirty="0" smtClean="0"/>
              <a:t>Use Internet Audio</a:t>
            </a:r>
          </a:p>
          <a:p>
            <a:pPr rtl="0" eaLnBrk="1" latinLnBrk="0" hangingPunct="1">
              <a:spcBef>
                <a:spcPts val="6000"/>
              </a:spcBef>
            </a:pPr>
            <a:r>
              <a:rPr lang="en-US" sz="3600" kern="1200" dirty="0" smtClean="0">
                <a:solidFill>
                  <a:schemeClr val="tx1"/>
                </a:solidFill>
                <a:latin typeface="+mj-lt"/>
                <a:ea typeface="+mn-ea"/>
                <a:cs typeface="Arial" pitchFamily="34" charset="0"/>
              </a:rPr>
              <a:t>Full Screen Mode</a:t>
            </a:r>
            <a:endParaRPr lang="en-GB" dirty="0" smtClean="0"/>
          </a:p>
          <a:p>
            <a:pPr rtl="0" eaLnBrk="1" latinLnBrk="0" hangingPunct="1">
              <a:spcBef>
                <a:spcPts val="6000"/>
              </a:spcBef>
            </a:pPr>
            <a:r>
              <a:rPr lang="en-US" sz="3600" kern="1200" dirty="0" smtClean="0">
                <a:solidFill>
                  <a:schemeClr val="tx1"/>
                </a:solidFill>
                <a:latin typeface="+mj-lt"/>
                <a:ea typeface="+mn-ea"/>
                <a:cs typeface="Arial" pitchFamily="34" charset="0"/>
              </a:rPr>
              <a:t>Provide feedback</a:t>
            </a:r>
            <a:endParaRPr lang="en-GB" dirty="0" smtClean="0"/>
          </a:p>
          <a:p>
            <a:pPr rtl="0" eaLnBrk="1" latinLnBrk="0" hangingPunct="1">
              <a:spcBef>
                <a:spcPts val="6000"/>
              </a:spcBef>
            </a:pPr>
            <a:r>
              <a:rPr lang="en-US" sz="3600" kern="1200" dirty="0" smtClean="0">
                <a:solidFill>
                  <a:schemeClr val="tx1"/>
                </a:solidFill>
                <a:latin typeface="+mj-lt"/>
                <a:ea typeface="+mn-ea"/>
                <a:cs typeface="Arial" pitchFamily="34" charset="0"/>
              </a:rPr>
              <a:t>Real-time Q&amp;A</a:t>
            </a:r>
            <a:endParaRPr lang="en-GB" dirty="0" smtClean="0"/>
          </a:p>
          <a:p>
            <a:pPr rtl="0" eaLnBrk="1" latinLnBrk="0" hangingPunct="1">
              <a:spcBef>
                <a:spcPts val="6000"/>
              </a:spcBef>
            </a:pPr>
            <a:r>
              <a:rPr lang="en-US" sz="3600" kern="1200" dirty="0" smtClean="0">
                <a:solidFill>
                  <a:schemeClr val="tx1"/>
                </a:solidFill>
                <a:latin typeface="+mj-lt"/>
                <a:ea typeface="+mn-ea"/>
                <a:cs typeface="Arial" pitchFamily="34" charset="0"/>
              </a:rPr>
              <a:t>Mute phone *6</a:t>
            </a:r>
            <a:endParaRPr lang="en-GB"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3759" y="194232"/>
            <a:ext cx="11269451" cy="1626129"/>
          </a:xfrm>
        </p:spPr>
        <p:txBody>
          <a:bodyPr/>
          <a:lstStyle/>
          <a:p>
            <a:pPr eaLnBrk="1" hangingPunct="1"/>
            <a:r>
              <a:rPr lang="en-GB" smtClean="0"/>
              <a:t>C# or VB.NET</a:t>
            </a:r>
          </a:p>
        </p:txBody>
      </p:sp>
      <p:sp>
        <p:nvSpPr>
          <p:cNvPr id="19459" name="Rectangle 3"/>
          <p:cNvSpPr>
            <a:spLocks noGrp="1" noChangeArrowheads="1"/>
          </p:cNvSpPr>
          <p:nvPr>
            <p:ph idx="1"/>
          </p:nvPr>
        </p:nvSpPr>
        <p:spPr>
          <a:xfrm>
            <a:off x="453761" y="2010076"/>
            <a:ext cx="11680317" cy="6759729"/>
          </a:xfrm>
        </p:spPr>
        <p:txBody>
          <a:bodyPr/>
          <a:lstStyle/>
          <a:p>
            <a:pPr marL="487647" lvl="1" indent="-325098"/>
            <a:r>
              <a:rPr lang="en-GB" sz="3200" smtClean="0"/>
              <a:t>C# and VB.NET are equivalent</a:t>
            </a:r>
          </a:p>
          <a:p>
            <a:pPr marL="487647" lvl="1" indent="-325098"/>
            <a:r>
              <a:rPr lang="en-GB" sz="3200" smtClean="0"/>
              <a:t>The intermediate language, IL code generated is identical</a:t>
            </a:r>
          </a:p>
          <a:p>
            <a:pPr marL="487647" lvl="1" indent="-325098"/>
            <a:r>
              <a:rPr lang="en-GB" sz="3200" smtClean="0"/>
              <a:t>Automatic translators are available</a:t>
            </a:r>
          </a:p>
          <a:p>
            <a:pPr marL="487647" lvl="1" indent="-325098"/>
            <a:r>
              <a:rPr lang="en-GB" sz="3200" smtClean="0"/>
              <a:t>Google for "c# vb.net translator"</a:t>
            </a:r>
          </a:p>
          <a:p>
            <a:pPr marL="487647" lvl="1" indent="-325098"/>
            <a:r>
              <a:rPr lang="en-US" sz="3200" smtClean="0"/>
              <a:t>Reflector decompiles IL into C#, VB and also managed C++</a:t>
            </a:r>
            <a:endParaRPr lang="en-GB" sz="3200" smtClean="0"/>
          </a:p>
          <a:p>
            <a:pPr marL="487647" lvl="1" indent="-325098"/>
            <a:r>
              <a:rPr lang="en-GB" sz="3200" smtClean="0"/>
              <a:t>Many SDK samples are in C#</a:t>
            </a:r>
          </a:p>
          <a:p>
            <a:pPr marL="487647" lvl="1" indent="-325098"/>
            <a:r>
              <a:rPr lang="en-GB" sz="3200" smtClean="0"/>
              <a:t>Some SDK samples are in VB.NET</a:t>
            </a:r>
          </a:p>
          <a:p>
            <a:pPr marL="487647" lvl="1" indent="-325098"/>
            <a:r>
              <a:rPr lang="en-GB" sz="3200" smtClean="0"/>
              <a:t>Presentation labs are in both C# and VB.NET</a:t>
            </a:r>
          </a:p>
          <a:p>
            <a:pPr marL="487647" lvl="1" indent="-325098"/>
            <a:r>
              <a:rPr lang="en-GB" sz="3200" smtClean="0"/>
              <a:t>Obfuscation</a:t>
            </a:r>
          </a:p>
        </p:txBody>
      </p:sp>
      <p:sp>
        <p:nvSpPr>
          <p:cNvPr id="19460"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AutoShape 9"/>
          <p:cNvSpPr>
            <a:spLocks noChangeArrowheads="1"/>
          </p:cNvSpPr>
          <p:nvPr/>
        </p:nvSpPr>
        <p:spPr bwMode="auto">
          <a:xfrm>
            <a:off x="1176159" y="2724120"/>
            <a:ext cx="10547051" cy="394775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21506" name="Rectangle 2"/>
          <p:cNvSpPr>
            <a:spLocks noGrp="1" noChangeArrowheads="1"/>
          </p:cNvSpPr>
          <p:nvPr>
            <p:ph type="title"/>
          </p:nvPr>
        </p:nvSpPr>
        <p:spPr>
          <a:xfrm>
            <a:off x="453759" y="194233"/>
            <a:ext cx="11269451" cy="998465"/>
          </a:xfrm>
        </p:spPr>
        <p:txBody>
          <a:bodyPr/>
          <a:lstStyle/>
          <a:p>
            <a:pPr eaLnBrk="1" hangingPunct="1"/>
            <a:r>
              <a:rPr lang="en-GB" smtClean="0"/>
              <a:t>External Command</a:t>
            </a:r>
          </a:p>
        </p:txBody>
      </p:sp>
      <p:sp>
        <p:nvSpPr>
          <p:cNvPr id="851971" name="Rectangle 3"/>
          <p:cNvSpPr>
            <a:spLocks noGrp="1" noChangeArrowheads="1"/>
          </p:cNvSpPr>
          <p:nvPr>
            <p:ph idx="1"/>
          </p:nvPr>
        </p:nvSpPr>
        <p:spPr>
          <a:xfrm>
            <a:off x="443369" y="1531179"/>
            <a:ext cx="11859109" cy="5206506"/>
          </a:xfrm>
        </p:spPr>
        <p:txBody>
          <a:bodyPr/>
          <a:lstStyle/>
          <a:p>
            <a:pPr marL="487647" lvl="1" indent="-325098"/>
            <a:r>
              <a:rPr lang="en-GB" sz="3100" smtClean="0"/>
              <a:t>Implement Autodesk.Revit.IExternalCommand interface</a:t>
            </a:r>
          </a:p>
          <a:p>
            <a:pPr marL="487647" lvl="1" indent="-325098"/>
            <a:r>
              <a:rPr lang="en-GB" sz="3100" smtClean="0"/>
              <a:t>Implement IExternalCommand.Execute method</a:t>
            </a:r>
          </a:p>
          <a:p>
            <a:pPr marL="1462939" lvl="3" indent="-325098">
              <a:buNone/>
            </a:pPr>
            <a:endParaRPr lang="en-GB" b="0" smtClean="0"/>
          </a:p>
          <a:p>
            <a:pPr marL="1462939" lvl="3" indent="-325098">
              <a:spcBef>
                <a:spcPts val="0"/>
              </a:spcBef>
              <a:buNone/>
            </a:pPr>
            <a:r>
              <a:rPr lang="en-GB" sz="2000" b="1" smtClean="0">
                <a:solidFill>
                  <a:schemeClr val="accent1"/>
                </a:solidFill>
                <a:latin typeface="Courier New" pitchFamily="49" charset="0"/>
                <a:cs typeface="Courier New" pitchFamily="49" charset="0"/>
              </a:rPr>
              <a:t>Public Class</a:t>
            </a:r>
            <a:r>
              <a:rPr lang="en-GB" sz="2000" b="1" smtClean="0">
                <a:latin typeface="Courier New" pitchFamily="49" charset="0"/>
                <a:cs typeface="Courier New" pitchFamily="49" charset="0"/>
              </a:rPr>
              <a:t> ApplyParameter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Implements</a:t>
            </a:r>
            <a:r>
              <a:rPr lang="en-GB" sz="2000" b="1" smtClean="0">
                <a:latin typeface="Courier New" pitchFamily="49" charset="0"/>
                <a:cs typeface="Courier New" pitchFamily="49" charset="0"/>
              </a:rPr>
              <a:t> Autodesk.Revit.</a:t>
            </a:r>
            <a:r>
              <a:rPr lang="en-GB" sz="2000" b="1" smtClean="0">
                <a:solidFill>
                  <a:srgbClr val="FF0000"/>
                </a:solidFill>
                <a:latin typeface="Courier New" pitchFamily="49" charset="0"/>
                <a:cs typeface="Courier New" pitchFamily="49" charset="0"/>
              </a:rPr>
              <a:t>IExternalCommand</a:t>
            </a:r>
          </a:p>
          <a:p>
            <a:pPr marL="1462939" lvl="3" indent="-325098">
              <a:spcBef>
                <a:spcPts val="0"/>
              </a:spcBef>
              <a:buNone/>
            </a:pPr>
            <a:endParaRPr lang="en-GB" sz="2000" b="1" smtClean="0">
              <a:solidFill>
                <a:srgbClr val="FFCC00"/>
              </a:solidFill>
              <a:latin typeface="Courier New" pitchFamily="49" charset="0"/>
              <a:cs typeface="Courier New" pitchFamily="49" charset="0"/>
            </a:endParaRP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Public</a:t>
            </a: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Function</a:t>
            </a:r>
            <a:r>
              <a:rPr lang="en-GB" sz="2000" b="1" smtClean="0">
                <a:latin typeface="Courier New" pitchFamily="49" charset="0"/>
                <a:cs typeface="Courier New" pitchFamily="49" charset="0"/>
              </a:rPr>
              <a:t> Execute(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ByVal</a:t>
            </a:r>
            <a:r>
              <a:rPr lang="en-GB" sz="2000" b="1" smtClean="0">
                <a:latin typeface="Courier New" pitchFamily="49" charset="0"/>
                <a:cs typeface="Courier New" pitchFamily="49" charset="0"/>
              </a:rPr>
              <a:t> commandData </a:t>
            </a:r>
            <a:r>
              <a:rPr lang="en-GB" sz="2000" b="1" smtClean="0">
                <a:solidFill>
                  <a:schemeClr val="accent1"/>
                </a:solidFill>
                <a:latin typeface="Courier New" pitchFamily="49" charset="0"/>
                <a:cs typeface="Courier New" pitchFamily="49" charset="0"/>
              </a:rPr>
              <a:t>As</a:t>
            </a:r>
            <a:r>
              <a:rPr lang="en-GB" sz="2000" b="1" smtClean="0">
                <a:latin typeface="Courier New" pitchFamily="49" charset="0"/>
                <a:cs typeface="Courier New" pitchFamily="49" charset="0"/>
              </a:rPr>
              <a:t> Autodesk.Revit.</a:t>
            </a:r>
            <a:r>
              <a:rPr lang="en-GB" sz="2000" b="1" smtClean="0">
                <a:solidFill>
                  <a:srgbClr val="FF0000"/>
                </a:solidFill>
                <a:latin typeface="Courier New" pitchFamily="49" charset="0"/>
                <a:cs typeface="Courier New" pitchFamily="49" charset="0"/>
              </a:rPr>
              <a:t>ExternalCommandData</a:t>
            </a:r>
            <a:r>
              <a:rPr lang="en-GB" sz="2000" b="1" smtClean="0">
                <a:latin typeface="Courier New" pitchFamily="49" charset="0"/>
                <a:cs typeface="Courier New" pitchFamily="49" charset="0"/>
              </a:rPr>
              <a:t>,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ByRef</a:t>
            </a:r>
            <a:r>
              <a:rPr lang="en-GB" sz="2000" b="1" smtClean="0">
                <a:latin typeface="Courier New" pitchFamily="49" charset="0"/>
                <a:cs typeface="Courier New" pitchFamily="49" charset="0"/>
              </a:rPr>
              <a:t> message </a:t>
            </a:r>
            <a:r>
              <a:rPr lang="en-GB" sz="2000" b="1" smtClean="0">
                <a:solidFill>
                  <a:schemeClr val="accent1"/>
                </a:solidFill>
                <a:latin typeface="Courier New" pitchFamily="49" charset="0"/>
                <a:cs typeface="Courier New" pitchFamily="49" charset="0"/>
              </a:rPr>
              <a:t>As String</a:t>
            </a:r>
            <a:r>
              <a:rPr lang="en-GB" sz="2000" b="1" smtClean="0">
                <a:latin typeface="Courier New" pitchFamily="49" charset="0"/>
                <a:cs typeface="Courier New" pitchFamily="49" charset="0"/>
              </a:rPr>
              <a:t>,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ByVal</a:t>
            </a:r>
            <a:r>
              <a:rPr lang="en-GB" sz="2000" b="1" smtClean="0">
                <a:latin typeface="Courier New" pitchFamily="49" charset="0"/>
                <a:cs typeface="Courier New" pitchFamily="49" charset="0"/>
              </a:rPr>
              <a:t> elements </a:t>
            </a:r>
            <a:r>
              <a:rPr lang="en-GB" sz="2000" b="1" smtClean="0">
                <a:solidFill>
                  <a:schemeClr val="accent1"/>
                </a:solidFill>
                <a:latin typeface="Courier New" pitchFamily="49" charset="0"/>
                <a:cs typeface="Courier New" pitchFamily="49" charset="0"/>
              </a:rPr>
              <a:t>As</a:t>
            </a:r>
            <a:r>
              <a:rPr lang="en-GB" sz="2000" b="1" smtClean="0">
                <a:latin typeface="Courier New" pitchFamily="49" charset="0"/>
                <a:cs typeface="Courier New" pitchFamily="49" charset="0"/>
              </a:rPr>
              <a:t> Autodesk.Revit.</a:t>
            </a:r>
            <a:r>
              <a:rPr lang="en-GB" sz="2000" b="1" smtClean="0">
                <a:solidFill>
                  <a:srgbClr val="FF0000"/>
                </a:solidFill>
                <a:latin typeface="Courier New" pitchFamily="49" charset="0"/>
                <a:cs typeface="Courier New" pitchFamily="49" charset="0"/>
              </a:rPr>
              <a:t>ElementSet</a:t>
            </a:r>
            <a:r>
              <a:rPr lang="en-GB" sz="2000" b="1" smtClean="0">
                <a:latin typeface="Courier New" pitchFamily="49" charset="0"/>
                <a:cs typeface="Courier New" pitchFamily="49" charset="0"/>
              </a:rPr>
              <a:t>) _</a:t>
            </a:r>
          </a:p>
          <a:p>
            <a:pPr marL="1462939" lvl="3" indent="-325098">
              <a:spcBef>
                <a:spcPts val="0"/>
              </a:spcBef>
              <a:buNone/>
            </a:pPr>
            <a:endParaRPr lang="en-GB" sz="2000" b="1" smtClean="0">
              <a:latin typeface="Courier New" pitchFamily="49" charset="0"/>
              <a:cs typeface="Courier New" pitchFamily="49" charset="0"/>
            </a:endParaRP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As </a:t>
            </a:r>
            <a:r>
              <a:rPr lang="en-GB" sz="2000" b="1" smtClean="0">
                <a:latin typeface="Courier New" pitchFamily="49" charset="0"/>
                <a:cs typeface="Courier New" pitchFamily="49" charset="0"/>
              </a:rPr>
              <a:t>Autodesk.Revit.</a:t>
            </a:r>
            <a:r>
              <a:rPr lang="en-GB" sz="2000" b="1" smtClean="0">
                <a:solidFill>
                  <a:srgbClr val="FF0000"/>
                </a:solidFill>
                <a:latin typeface="Courier New" pitchFamily="49" charset="0"/>
                <a:cs typeface="Courier New" pitchFamily="49" charset="0"/>
              </a:rPr>
              <a:t>IExternalCommand.Result</a:t>
            </a:r>
            <a:r>
              <a:rPr lang="en-GB" sz="2000" b="1" smtClean="0">
                <a:latin typeface="Courier New" pitchFamily="49" charset="0"/>
                <a:cs typeface="Courier New" pitchFamily="49" charset="0"/>
              </a:rPr>
              <a:t>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Implements</a:t>
            </a:r>
            <a:r>
              <a:rPr lang="en-GB" sz="2000" b="1" smtClean="0">
                <a:latin typeface="Courier New" pitchFamily="49" charset="0"/>
                <a:cs typeface="Courier New" pitchFamily="49" charset="0"/>
              </a:rPr>
              <a:t> Autodesk.Revit.IExternalCommand.Execute</a:t>
            </a:r>
          </a:p>
          <a:p>
            <a:pPr marL="1462939" lvl="3" indent="-325098">
              <a:spcBef>
                <a:spcPts val="0"/>
              </a:spcBef>
              <a:buNone/>
            </a:pPr>
            <a:r>
              <a:rPr lang="en-GB" sz="2000" b="1" smtClean="0">
                <a:latin typeface="Courier New" pitchFamily="49" charset="0"/>
                <a:cs typeface="Courier New" pitchFamily="49" charset="0"/>
              </a:rPr>
              <a:t>'...</a:t>
            </a:r>
          </a:p>
        </p:txBody>
      </p:sp>
      <p:sp>
        <p:nvSpPr>
          <p:cNvPr id="21508"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
        <p:nvSpPr>
          <p:cNvPr id="21510" name="Text Box 10"/>
          <p:cNvSpPr txBox="1">
            <a:spLocks noChangeArrowheads="1"/>
          </p:cNvSpPr>
          <p:nvPr/>
        </p:nvSpPr>
        <p:spPr bwMode="auto">
          <a:xfrm>
            <a:off x="9914951" y="7104324"/>
            <a:ext cx="1176604" cy="353943"/>
          </a:xfrm>
          <a:prstGeom prst="rect">
            <a:avLst/>
          </a:prstGeom>
          <a:noFill/>
          <a:ln w="9525" algn="ctr">
            <a:noFill/>
            <a:miter lim="800000"/>
            <a:headEnd/>
            <a:tailEnd/>
          </a:ln>
        </p:spPr>
        <p:txBody>
          <a:bodyPr wrap="none" lIns="0" tIns="0" rIns="0" bIns="0">
            <a:spAutoFit/>
          </a:bodyPr>
          <a:lstStyle/>
          <a:p>
            <a:r>
              <a:rPr lang="en-US" sz="2300"/>
              <a:t>In VB.NET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197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5197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1971">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51971">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5197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51971">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51971">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51971">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51971">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AutoShape 5"/>
          <p:cNvSpPr>
            <a:spLocks noChangeArrowheads="1"/>
          </p:cNvSpPr>
          <p:nvPr/>
        </p:nvSpPr>
        <p:spPr bwMode="auto">
          <a:xfrm>
            <a:off x="699247" y="1358154"/>
            <a:ext cx="10354235" cy="6261846"/>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22530" name="Rectangle 2"/>
          <p:cNvSpPr>
            <a:spLocks noGrp="1" noChangeArrowheads="1"/>
          </p:cNvSpPr>
          <p:nvPr>
            <p:ph type="title"/>
          </p:nvPr>
        </p:nvSpPr>
        <p:spPr/>
        <p:txBody>
          <a:bodyPr/>
          <a:lstStyle/>
          <a:p>
            <a:pPr eaLnBrk="1" hangingPunct="1"/>
            <a:r>
              <a:rPr lang="en-GB" smtClean="0"/>
              <a:t>Command Return Values</a:t>
            </a:r>
          </a:p>
        </p:txBody>
      </p:sp>
      <p:sp>
        <p:nvSpPr>
          <p:cNvPr id="22531" name="Rectangle 3"/>
          <p:cNvSpPr>
            <a:spLocks noGrp="1" noChangeArrowheads="1"/>
          </p:cNvSpPr>
          <p:nvPr>
            <p:ph idx="1"/>
          </p:nvPr>
        </p:nvSpPr>
        <p:spPr/>
        <p:txBody>
          <a:bodyPr/>
          <a:lstStyle/>
          <a:p>
            <a:pPr lvl="3" eaLnBrk="1" hangingPunct="1">
              <a:spcBef>
                <a:spcPts val="0"/>
              </a:spcBef>
              <a:buFont typeface="Wingdings" pitchFamily="2" charset="2"/>
              <a:buNone/>
            </a:pPr>
            <a:r>
              <a:rPr lang="en-GB" sz="2000" b="1" smtClean="0">
                <a:solidFill>
                  <a:srgbClr val="00AADD"/>
                </a:solidFill>
                <a:latin typeface="Courier New" pitchFamily="49" charset="0"/>
                <a:cs typeface="Courier New" pitchFamily="49" charset="0"/>
              </a:rPr>
              <a:t>public class</a:t>
            </a:r>
            <a:r>
              <a:rPr lang="en-GB" sz="2000" b="1" smtClean="0">
                <a:latin typeface="Courier New" pitchFamily="49" charset="0"/>
                <a:cs typeface="Courier New" pitchFamily="49" charset="0"/>
              </a:rPr>
              <a:t> Command : IExternalCommand</a:t>
            </a:r>
          </a:p>
          <a:p>
            <a:pPr lvl="3" eaLnBrk="1" hangingPunct="1">
              <a:spcBef>
                <a:spcPts val="0"/>
              </a:spcBef>
              <a:buFont typeface="Wingdings" pitchFamily="2" charset="2"/>
              <a:buNone/>
            </a:pP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public</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IExternalCommand.Result</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Execute</a:t>
            </a: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ExternalCommandData commandData,</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ref string</a:t>
            </a:r>
            <a:r>
              <a:rPr lang="en-GB" sz="2000" b="1" smtClean="0">
                <a:latin typeface="Courier New" pitchFamily="49" charset="0"/>
                <a:cs typeface="Courier New" pitchFamily="49" charset="0"/>
              </a:rPr>
              <a:t> message, </a:t>
            </a:r>
          </a:p>
          <a:p>
            <a:pPr lvl="3" eaLnBrk="1" hangingPunct="1">
              <a:spcBef>
                <a:spcPts val="0"/>
              </a:spcBef>
              <a:buFont typeface="Wingdings" pitchFamily="2" charset="2"/>
              <a:buNone/>
            </a:pPr>
            <a:r>
              <a:rPr lang="en-GB" sz="2000" b="1" smtClean="0">
                <a:latin typeface="Courier New" pitchFamily="49" charset="0"/>
                <a:cs typeface="Courier New" pitchFamily="49" charset="0"/>
              </a:rPr>
              <a:t>    ElementSet elements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try</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 . .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catch</a:t>
            </a:r>
            <a:r>
              <a:rPr lang="en-GB" sz="2000" b="1" smtClean="0">
                <a:latin typeface="Courier New" pitchFamily="49" charset="0"/>
                <a:cs typeface="Courier New" pitchFamily="49" charset="0"/>
              </a:rPr>
              <a:t>( Exception ex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message = ex.ToString();</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IExternalCommand.Result.Failed</a:t>
            </a: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IExternalCommand.Result.Succeeded</a:t>
            </a: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a:t>
            </a:r>
            <a:endParaRPr lang="en-GB" sz="1000" b="1" smtClean="0">
              <a:latin typeface="Courier New" pitchFamily="49" charset="0"/>
              <a:cs typeface="Courier New" pitchFamily="49" charset="0"/>
            </a:endParaRPr>
          </a:p>
        </p:txBody>
      </p:sp>
      <p:sp>
        <p:nvSpPr>
          <p:cNvPr id="22532"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
        <p:nvSpPr>
          <p:cNvPr id="22534" name="Text Box 6"/>
          <p:cNvSpPr txBox="1">
            <a:spLocks noChangeArrowheads="1"/>
          </p:cNvSpPr>
          <p:nvPr/>
        </p:nvSpPr>
        <p:spPr bwMode="auto">
          <a:xfrm>
            <a:off x="9412415" y="7853617"/>
            <a:ext cx="601127" cy="353943"/>
          </a:xfrm>
          <a:prstGeom prst="rect">
            <a:avLst/>
          </a:prstGeom>
          <a:noFill/>
          <a:ln w="9525" algn="ctr">
            <a:noFill/>
            <a:miter lim="800000"/>
            <a:headEnd/>
            <a:tailEnd/>
          </a:ln>
        </p:spPr>
        <p:txBody>
          <a:bodyPr wrap="none" lIns="0" tIns="0" rIns="0" bIns="0">
            <a:spAutoFit/>
          </a:bodyPr>
          <a:lstStyle/>
          <a:p>
            <a:r>
              <a:rPr lang="en-US" sz="2300"/>
              <a:t>In C#</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3759" y="194232"/>
            <a:ext cx="11269451" cy="932203"/>
          </a:xfrm>
        </p:spPr>
        <p:txBody>
          <a:bodyPr/>
          <a:lstStyle/>
          <a:p>
            <a:pPr eaLnBrk="1" hangingPunct="1"/>
            <a:r>
              <a:rPr lang="en-GB" smtClean="0"/>
              <a:t>Modify Revit.ini for EC</a:t>
            </a:r>
          </a:p>
        </p:txBody>
      </p:sp>
      <p:sp>
        <p:nvSpPr>
          <p:cNvPr id="25603" name="Rectangle 3"/>
          <p:cNvSpPr>
            <a:spLocks noGrp="1" noChangeArrowheads="1"/>
          </p:cNvSpPr>
          <p:nvPr>
            <p:ph idx="1"/>
          </p:nvPr>
        </p:nvSpPr>
        <p:spPr>
          <a:xfrm>
            <a:off x="453759" y="1311965"/>
            <a:ext cx="12549454" cy="6067403"/>
          </a:xfrm>
        </p:spPr>
        <p:txBody>
          <a:bodyPr/>
          <a:lstStyle/>
          <a:p>
            <a:pPr marL="3175" lvl="4" indent="0">
              <a:spcBef>
                <a:spcPts val="0"/>
              </a:spcBef>
            </a:pPr>
            <a:r>
              <a:rPr lang="en-GB" sz="1800" smtClean="0">
                <a:solidFill>
                  <a:schemeClr val="folHlink"/>
                </a:solidFill>
              </a:rPr>
              <a:t>[ExternalCommands]</a:t>
            </a:r>
          </a:p>
          <a:p>
            <a:pPr marL="3175" lvl="4" indent="0">
              <a:spcBef>
                <a:spcPts val="0"/>
              </a:spcBef>
            </a:pPr>
            <a:r>
              <a:rPr lang="en-GB" sz="1800" smtClean="0"/>
              <a:t>ECCount = 3</a:t>
            </a:r>
          </a:p>
          <a:p>
            <a:pPr marL="3175" lvl="4" indent="0">
              <a:spcBef>
                <a:spcPts val="0"/>
              </a:spcBef>
            </a:pPr>
            <a:endParaRPr lang="en-GB" sz="1800" smtClean="0"/>
          </a:p>
          <a:p>
            <a:pPr marL="3175" lvl="4" indent="0">
              <a:spcBef>
                <a:spcPts val="0"/>
              </a:spcBef>
            </a:pPr>
            <a:r>
              <a:rPr lang="en-GB" sz="1800" smtClean="0"/>
              <a:t>ECName1 = ApplyParameter</a:t>
            </a:r>
          </a:p>
          <a:p>
            <a:pPr marL="3175" lvl="4" indent="0"/>
            <a:r>
              <a:rPr lang="en-GB" sz="1800" smtClean="0"/>
              <a:t>ECDescription1 = Add a new shared parameter to revit and apply it to all doors</a:t>
            </a:r>
          </a:p>
          <a:p>
            <a:pPr marL="3175" lvl="4" indent="0">
              <a:spcBef>
                <a:spcPts val="0"/>
              </a:spcBef>
            </a:pPr>
            <a:r>
              <a:rPr lang="en-GB" sz="1800" smtClean="0"/>
              <a:t>ECClassName1 = Revit.SDK.Samples.FireRating.VB.NET.ApplyParameter</a:t>
            </a:r>
          </a:p>
          <a:p>
            <a:pPr marL="3175" lvl="4" indent="0"/>
            <a:r>
              <a:rPr lang="en-GB" sz="1800" smtClean="0"/>
              <a:t>ECAssembly1 = FireRating.dll</a:t>
            </a:r>
          </a:p>
          <a:p>
            <a:pPr marL="3175" lvl="4" indent="0">
              <a:spcBef>
                <a:spcPts val="0"/>
              </a:spcBef>
            </a:pPr>
            <a:endParaRPr lang="en-GB" sz="1800" smtClean="0"/>
          </a:p>
          <a:p>
            <a:pPr marL="3175" lvl="4" indent="0">
              <a:spcBef>
                <a:spcPts val="0"/>
              </a:spcBef>
            </a:pPr>
            <a:r>
              <a:rPr lang="en-GB" sz="1800" smtClean="0"/>
              <a:t>ECName2 = ExportFireRating</a:t>
            </a:r>
          </a:p>
          <a:p>
            <a:pPr marL="3175" lvl="4" indent="0"/>
            <a:r>
              <a:rPr lang="en-GB" sz="1800" smtClean="0"/>
              <a:t>ECDescription2 = Export fire rating values to an Excel file</a:t>
            </a:r>
          </a:p>
          <a:p>
            <a:pPr marL="3175" lvl="4" indent="0">
              <a:spcBef>
                <a:spcPts val="0"/>
              </a:spcBef>
            </a:pPr>
            <a:r>
              <a:rPr lang="en-GB" sz="1800" smtClean="0"/>
              <a:t>ECClassName2 = Revit.SDK.Samples.FireRating.VB.NET.ExportFireRating</a:t>
            </a:r>
          </a:p>
          <a:p>
            <a:pPr marL="3175" lvl="4" indent="0"/>
            <a:r>
              <a:rPr lang="en-GB" sz="1800" smtClean="0"/>
              <a:t>ECAssembly2 = FireRating.dll</a:t>
            </a:r>
          </a:p>
          <a:p>
            <a:pPr marL="3175" lvl="4" indent="0">
              <a:spcBef>
                <a:spcPts val="0"/>
              </a:spcBef>
            </a:pPr>
            <a:endParaRPr lang="en-GB" sz="1800" smtClean="0"/>
          </a:p>
          <a:p>
            <a:pPr marL="3175" lvl="4" indent="0">
              <a:spcBef>
                <a:spcPts val="0"/>
              </a:spcBef>
            </a:pPr>
            <a:r>
              <a:rPr lang="en-GB" sz="1800" smtClean="0"/>
              <a:t>ECName3 = ImportFireRating</a:t>
            </a:r>
          </a:p>
          <a:p>
            <a:pPr marL="3175" lvl="4" indent="0"/>
            <a:r>
              <a:rPr lang="en-GB" sz="1800" smtClean="0"/>
              <a:t>ECDescription3 = Import fire rating values from the Excel file and apply them to doors</a:t>
            </a:r>
          </a:p>
          <a:p>
            <a:pPr marL="3175" lvl="4" indent="0">
              <a:spcBef>
                <a:spcPts val="0"/>
              </a:spcBef>
            </a:pPr>
            <a:r>
              <a:rPr lang="en-GB" sz="1800" smtClean="0"/>
              <a:t>ECClassName3 = Revit.SDK.Samples.FireRating.VB.NET.ImportFireRating</a:t>
            </a:r>
          </a:p>
          <a:p>
            <a:pPr marL="3175" lvl="4" indent="0"/>
            <a:r>
              <a:rPr lang="en-GB" sz="1800" smtClean="0"/>
              <a:t>ECAssembly3 = FireRating.dll</a:t>
            </a:r>
          </a:p>
        </p:txBody>
      </p:sp>
      <p:sp>
        <p:nvSpPr>
          <p:cNvPr id="25604"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AutoShape 5"/>
          <p:cNvSpPr>
            <a:spLocks noChangeArrowheads="1"/>
          </p:cNvSpPr>
          <p:nvPr/>
        </p:nvSpPr>
        <p:spPr bwMode="auto">
          <a:xfrm>
            <a:off x="751510" y="2727159"/>
            <a:ext cx="9145805" cy="5309936"/>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23554" name="Rectangle 2"/>
          <p:cNvSpPr>
            <a:spLocks noGrp="1" noChangeArrowheads="1"/>
          </p:cNvSpPr>
          <p:nvPr>
            <p:ph type="title"/>
          </p:nvPr>
        </p:nvSpPr>
        <p:spPr/>
        <p:txBody>
          <a:bodyPr/>
          <a:lstStyle/>
          <a:p>
            <a:pPr eaLnBrk="1" hangingPunct="1"/>
            <a:r>
              <a:rPr lang="en-GB" smtClean="0"/>
              <a:t>External Application</a:t>
            </a:r>
          </a:p>
        </p:txBody>
      </p:sp>
      <p:sp>
        <p:nvSpPr>
          <p:cNvPr id="23555" name="Rectangle 3"/>
          <p:cNvSpPr>
            <a:spLocks noGrp="1" noChangeArrowheads="1"/>
          </p:cNvSpPr>
          <p:nvPr>
            <p:ph idx="1"/>
          </p:nvPr>
        </p:nvSpPr>
        <p:spPr>
          <a:xfrm>
            <a:off x="453759" y="1438835"/>
            <a:ext cx="11832954" cy="7967164"/>
          </a:xfrm>
        </p:spPr>
        <p:txBody>
          <a:bodyPr/>
          <a:lstStyle/>
          <a:p>
            <a:pPr marL="510223" lvl="1" indent="-255112"/>
            <a:r>
              <a:rPr lang="en-GB" sz="3100" smtClean="0"/>
              <a:t>Implement Autodesk.Revit.IExternalApplication interface</a:t>
            </a:r>
          </a:p>
          <a:p>
            <a:pPr marL="510223" lvl="1" indent="-255112"/>
            <a:r>
              <a:rPr lang="en-GB" sz="3100" smtClean="0"/>
              <a:t>Implement OnStartup() and OnShutdown() methods</a:t>
            </a:r>
          </a:p>
          <a:p>
            <a:pPr marL="1020445" lvl="3" indent="0">
              <a:spcBef>
                <a:spcPts val="2399"/>
              </a:spcBef>
              <a:buNone/>
            </a:pPr>
            <a:r>
              <a:rPr lang="en-GB" sz="2000" b="1" smtClean="0">
                <a:solidFill>
                  <a:srgbClr val="00AADD"/>
                </a:solidFill>
                <a:latin typeface="Courier New" pitchFamily="49" charset="0"/>
                <a:cs typeface="Courier New" pitchFamily="49" charset="0"/>
              </a:rPr>
              <a:t>public class</a:t>
            </a:r>
            <a:r>
              <a:rPr lang="en-GB" sz="2000" b="1" smtClean="0">
                <a:latin typeface="Courier New" pitchFamily="49" charset="0"/>
                <a:cs typeface="Courier New" pitchFamily="49" charset="0"/>
              </a:rPr>
              <a:t> App : </a:t>
            </a:r>
            <a:r>
              <a:rPr lang="en-GB" sz="2000" b="1" smtClean="0">
                <a:solidFill>
                  <a:schemeClr val="folHlink"/>
                </a:solidFill>
                <a:latin typeface="Courier New" pitchFamily="49" charset="0"/>
                <a:cs typeface="Courier New" pitchFamily="49" charset="0"/>
              </a:rPr>
              <a:t>IExternalApplication</a:t>
            </a: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public</a:t>
            </a:r>
            <a:r>
              <a:rPr lang="en-GB" sz="2000" b="1" smtClean="0">
                <a:latin typeface="Courier New" pitchFamily="49" charset="0"/>
                <a:cs typeface="Courier New" pitchFamily="49" charset="0"/>
              </a:rPr>
              <a:t> IExternalApplication.Result</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OnStartup</a:t>
            </a:r>
            <a:r>
              <a:rPr lang="en-GB" sz="2000" b="1" smtClean="0">
                <a:latin typeface="Courier New" pitchFamily="49" charset="0"/>
                <a:cs typeface="Courier New" pitchFamily="49" charset="0"/>
              </a:rPr>
              <a:t>( ControlledApplication application )</a:t>
            </a:r>
          </a:p>
          <a:p>
            <a:pPr marL="1020445" lvl="3" indent="0">
              <a:spcBef>
                <a:spcPts val="0"/>
              </a:spcBef>
              <a:buNone/>
            </a:pPr>
            <a:r>
              <a:rPr lang="en-GB" sz="2000" b="1" smtClean="0">
                <a:latin typeface="Courier New" pitchFamily="49" charset="0"/>
                <a:cs typeface="Courier New" pitchFamily="49" charset="0"/>
              </a:rPr>
              <a:t>  {</a:t>
            </a:r>
          </a:p>
          <a:p>
            <a:pPr marL="1020445" lvl="3" indent="0">
              <a:buNone/>
            </a:pPr>
            <a:r>
              <a:rPr lang="en-GB" sz="2000" b="1" smtClean="0">
                <a:latin typeface="Courier New" pitchFamily="49" charset="0"/>
                <a:cs typeface="Courier New" pitchFamily="49" charset="0"/>
              </a:rPr>
              <a:t>    CreateRibbonSamplePanel(application);</a:t>
            </a:r>
          </a:p>
          <a:p>
            <a:pPr marL="1020445" lvl="3" indent="0">
              <a:buNone/>
            </a:pPr>
            <a:r>
              <a:rPr lang="en-GB" sz="2000" b="1" smtClean="0">
                <a:latin typeface="Courier New" pitchFamily="49" charset="0"/>
                <a:cs typeface="Courier New" pitchFamily="49" charset="0"/>
              </a:rPr>
              <a:t>    CreateRibbonInfosPanel(application);</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IExternalApplication.Result.Succeeded;</a:t>
            </a:r>
          </a:p>
          <a:p>
            <a:pPr marL="1020445" lvl="3" indent="0">
              <a:spcBef>
                <a:spcPts val="0"/>
              </a:spcBef>
              <a:buNone/>
            </a:pPr>
            <a:r>
              <a:rPr lang="en-GB" sz="2000" b="1" smtClean="0">
                <a:latin typeface="Courier New" pitchFamily="49" charset="0"/>
                <a:cs typeface="Courier New" pitchFamily="49" charset="0"/>
              </a:rPr>
              <a:t>  }</a:t>
            </a:r>
          </a:p>
          <a:p>
            <a:pPr marL="1020445" lvl="3" indent="0">
              <a:spcBef>
                <a:spcPts val="0"/>
              </a:spcBef>
              <a:buNone/>
            </a:pPr>
            <a:endParaRPr lang="en-GB" sz="2000" b="1" smtClean="0">
              <a:latin typeface="Courier New" pitchFamily="49" charset="0"/>
              <a:cs typeface="Courier New" pitchFamily="49" charset="0"/>
            </a:endParaRP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public</a:t>
            </a:r>
            <a:r>
              <a:rPr lang="en-GB" sz="2000" b="1" smtClean="0">
                <a:latin typeface="Courier New" pitchFamily="49" charset="0"/>
                <a:cs typeface="Courier New" pitchFamily="49" charset="0"/>
              </a:rPr>
              <a:t> IExternalApplication.Result</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OnShutdown</a:t>
            </a:r>
            <a:r>
              <a:rPr lang="en-GB" sz="2000" b="1" smtClean="0">
                <a:latin typeface="Courier New" pitchFamily="49" charset="0"/>
                <a:cs typeface="Courier New" pitchFamily="49" charset="0"/>
              </a:rPr>
              <a:t>( ControlledApplication application )</a:t>
            </a:r>
          </a:p>
          <a:p>
            <a:pPr marL="1020445" lvl="3" indent="0">
              <a:spcBef>
                <a:spcPts val="0"/>
              </a:spcBef>
              <a:buNone/>
            </a:pP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IExternalApplication.Result.Succeeded;</a:t>
            </a:r>
          </a:p>
          <a:p>
            <a:pPr marL="1020445" lvl="3" indent="0">
              <a:spcBef>
                <a:spcPts val="0"/>
              </a:spcBef>
              <a:buNone/>
            </a:pP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a:t>
            </a:r>
          </a:p>
          <a:p>
            <a:pPr marL="541338" lvl="1" indent="-360363">
              <a:spcBef>
                <a:spcPts val="4200"/>
              </a:spcBef>
            </a:pPr>
            <a:r>
              <a:rPr lang="en-GB" sz="2400" smtClean="0"/>
              <a:t>OnStartup() adds UI elements, hooks them up to external commands, event handlers</a:t>
            </a:r>
          </a:p>
          <a:p>
            <a:pPr marL="541338" lvl="1" indent="-360363"/>
            <a:r>
              <a:rPr lang="en-US" sz="2400" smtClean="0"/>
              <a:t>Can add panels containing separators, push and pulldown buttons</a:t>
            </a:r>
          </a:p>
          <a:p>
            <a:pPr marL="541338" lvl="1" indent="-360363"/>
            <a:r>
              <a:rPr lang="en-US" sz="2400" smtClean="0"/>
              <a:t>See Ribbon SDK sample</a:t>
            </a:r>
            <a:endParaRPr lang="en-GB" sz="2000" b="1" smtClean="0">
              <a:latin typeface="Courier New" pitchFamily="49" charset="0"/>
              <a:cs typeface="Courier New" pitchFamily="49" charset="0"/>
            </a:endParaRPr>
          </a:p>
        </p:txBody>
      </p:sp>
      <p:sp>
        <p:nvSpPr>
          <p:cNvPr id="23556"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pic>
        <p:nvPicPr>
          <p:cNvPr id="6" name="Picture 5" descr="Ribbon01.png"/>
          <p:cNvPicPr>
            <a:picLocks noChangeAspect="1"/>
          </p:cNvPicPr>
          <p:nvPr/>
        </p:nvPicPr>
        <p:blipFill>
          <a:blip r:embed="rId3"/>
          <a:stretch>
            <a:fillRect/>
          </a:stretch>
        </p:blipFill>
        <p:spPr>
          <a:xfrm>
            <a:off x="10481523" y="1044522"/>
            <a:ext cx="2297906" cy="1143000"/>
          </a:xfrm>
          <a:prstGeom prst="rect">
            <a:avLst/>
          </a:prstGeo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3759" y="194232"/>
            <a:ext cx="11269451" cy="932203"/>
          </a:xfrm>
        </p:spPr>
        <p:txBody>
          <a:bodyPr/>
          <a:lstStyle/>
          <a:p>
            <a:pPr eaLnBrk="1" hangingPunct="1"/>
            <a:r>
              <a:rPr lang="en-GB" smtClean="0"/>
              <a:t>Modify Revit.ini for EA</a:t>
            </a:r>
          </a:p>
        </p:txBody>
      </p:sp>
      <p:sp>
        <p:nvSpPr>
          <p:cNvPr id="25603" name="Rectangle 3"/>
          <p:cNvSpPr>
            <a:spLocks noGrp="1" noChangeArrowheads="1"/>
          </p:cNvSpPr>
          <p:nvPr>
            <p:ph idx="1"/>
          </p:nvPr>
        </p:nvSpPr>
        <p:spPr>
          <a:xfrm>
            <a:off x="453759" y="1311965"/>
            <a:ext cx="12321338" cy="6067403"/>
          </a:xfrm>
        </p:spPr>
        <p:txBody>
          <a:bodyPr/>
          <a:lstStyle/>
          <a:p>
            <a:pPr marL="141337" indent="-360363">
              <a:spcBef>
                <a:spcPts val="1200"/>
              </a:spcBef>
            </a:pPr>
            <a:r>
              <a:rPr lang="en-US" smtClean="0"/>
              <a:t>Input similar to the non-ui Revit.ini EC items</a:t>
            </a:r>
          </a:p>
          <a:p>
            <a:pPr marL="541338" lvl="1" indent="-360363"/>
            <a:r>
              <a:rPr lang="en-US" smtClean="0"/>
              <a:t>Complete class name including namespace</a:t>
            </a:r>
          </a:p>
          <a:p>
            <a:pPr marL="541338" lvl="1" indent="-360363"/>
            <a:r>
              <a:rPr lang="en-US" smtClean="0"/>
              <a:t>Full assembly path</a:t>
            </a:r>
          </a:p>
          <a:p>
            <a:pPr marL="0" lvl="4" indent="0">
              <a:spcBef>
                <a:spcPts val="6000"/>
              </a:spcBef>
            </a:pPr>
            <a:r>
              <a:rPr lang="en-GB" sz="1800" smtClean="0">
                <a:solidFill>
                  <a:schemeClr val="accent4">
                    <a:lumMod val="50000"/>
                  </a:schemeClr>
                </a:solidFill>
              </a:rPr>
              <a:t>[ExternalApplications]</a:t>
            </a:r>
          </a:p>
          <a:p>
            <a:pPr marL="0" lvl="4" indent="0"/>
            <a:r>
              <a:rPr lang="en-GB" sz="1800" smtClean="0">
                <a:solidFill>
                  <a:schemeClr val="accent4">
                    <a:lumMod val="50000"/>
                  </a:schemeClr>
                </a:solidFill>
              </a:rPr>
              <a:t>EA</a:t>
            </a:r>
            <a:r>
              <a:rPr lang="en-GB" sz="1800" smtClean="0"/>
              <a:t>Count=3</a:t>
            </a:r>
          </a:p>
          <a:p>
            <a:pPr marL="0" lvl="4" indent="0"/>
            <a:endParaRPr lang="en-GB" sz="1800" smtClean="0"/>
          </a:p>
          <a:p>
            <a:pPr marL="0" lvl="4" indent="0"/>
            <a:r>
              <a:rPr lang="en-GB" sz="1800" smtClean="0"/>
              <a:t>EAClassName1=RvtMgdDbg.App</a:t>
            </a:r>
          </a:p>
          <a:p>
            <a:pPr marL="0" lvl="4" indent="0"/>
            <a:r>
              <a:rPr lang="en-GB" sz="1800" smtClean="0">
                <a:solidFill>
                  <a:schemeClr val="accent4">
                    <a:lumMod val="50000"/>
                  </a:schemeClr>
                </a:solidFill>
              </a:rPr>
              <a:t>EA</a:t>
            </a:r>
            <a:r>
              <a:rPr lang="en-GB" sz="1800" smtClean="0"/>
              <a:t>Assembly1=C:\Program Files\Autodesk Revit Architecture 2010\Program\RvtMgdDbg.dll</a:t>
            </a:r>
          </a:p>
          <a:p>
            <a:pPr marL="0" lvl="4" indent="0"/>
            <a:endParaRPr lang="en-GB" sz="1800" smtClean="0"/>
          </a:p>
          <a:p>
            <a:pPr marL="0" lvl="4" indent="0"/>
            <a:r>
              <a:rPr lang="en-GB" sz="1800" smtClean="0"/>
              <a:t>EAClassName2=RvtSamples.Application</a:t>
            </a:r>
          </a:p>
          <a:p>
            <a:pPr marL="0" lvl="4" indent="0"/>
            <a:r>
              <a:rPr lang="en-GB" sz="1800" smtClean="0"/>
              <a:t>EAAssembly2=C:\a\lib\revit\2010\SDK\Samples\RvtSamples\CS\RvtSamples.dll</a:t>
            </a:r>
          </a:p>
          <a:p>
            <a:pPr marL="0" lvl="4" indent="0"/>
            <a:endParaRPr lang="en-GB" sz="1800" smtClean="0"/>
          </a:p>
          <a:p>
            <a:pPr marL="0" lvl="4" indent="0"/>
            <a:r>
              <a:rPr lang="en-GB" sz="1800" smtClean="0"/>
              <a:t>EAClassName3=Revit.SDK.Samples.Ribbon.CS.RibbonSample</a:t>
            </a:r>
          </a:p>
          <a:p>
            <a:pPr marL="0" lvl="4" indent="0"/>
            <a:r>
              <a:rPr lang="en-GB" sz="1800" smtClean="0"/>
              <a:t>EAAssembly3=C:\a\lib\revit\2010\SDK\Samples\Ribbon\Ribbon.dll</a:t>
            </a:r>
          </a:p>
        </p:txBody>
      </p:sp>
      <p:sp>
        <p:nvSpPr>
          <p:cNvPr id="25604"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title"/>
          </p:nvPr>
        </p:nvSpPr>
        <p:spPr>
          <a:xfrm>
            <a:off x="453759" y="194232"/>
            <a:ext cx="11269451" cy="1626129"/>
          </a:xfrm>
          <a:noFill/>
        </p:spPr>
        <p:txBody>
          <a:bodyPr/>
          <a:lstStyle/>
          <a:p>
            <a:pPr eaLnBrk="1" hangingPunct="1"/>
            <a:r>
              <a:rPr lang="en-GB" smtClean="0"/>
              <a:t>Getting Started</a:t>
            </a:r>
          </a:p>
        </p:txBody>
      </p:sp>
      <p:sp>
        <p:nvSpPr>
          <p:cNvPr id="26626" name="Rectangle 2"/>
          <p:cNvSpPr>
            <a:spLocks noGrp="1" noChangeArrowheads="1"/>
          </p:cNvSpPr>
          <p:nvPr>
            <p:ph idx="1"/>
          </p:nvPr>
        </p:nvSpPr>
        <p:spPr>
          <a:xfrm>
            <a:off x="449245" y="1555704"/>
            <a:ext cx="11070791" cy="7448652"/>
          </a:xfrm>
        </p:spPr>
        <p:txBody>
          <a:bodyPr/>
          <a:lstStyle/>
          <a:p>
            <a:pPr marL="487647" lvl="1" indent="-325098"/>
            <a:r>
              <a:rPr lang="en-GB" sz="3200" smtClean="0"/>
              <a:t>External commands: HelloRevit and HelloWorld</a:t>
            </a:r>
          </a:p>
          <a:p>
            <a:pPr marL="487647" lvl="1" indent="-325098"/>
            <a:r>
              <a:rPr lang="en-GB" sz="3200" smtClean="0"/>
              <a:t>External applications: APIAppStartup, Toolbar</a:t>
            </a:r>
          </a:p>
          <a:p>
            <a:pPr marL="487647" lvl="1" indent="-325098"/>
            <a:r>
              <a:rPr lang="en-GB" sz="3200" smtClean="0"/>
              <a:t>"Hello World" basic sample</a:t>
            </a:r>
          </a:p>
          <a:p>
            <a:pPr marL="487647" lvl="1" indent="-325098">
              <a:spcBef>
                <a:spcPct val="0"/>
              </a:spcBef>
              <a:buNone/>
            </a:pPr>
            <a:r>
              <a:rPr lang="en-GB" sz="8000" smtClean="0">
                <a:solidFill>
                  <a:schemeClr val="accent1"/>
                </a:solidFill>
              </a:rPr>
              <a:t>Lab 1-1</a:t>
            </a:r>
            <a:endParaRPr lang="en-GB" sz="8000" smtClean="0"/>
          </a:p>
          <a:p>
            <a:pPr marL="487647" lvl="1" indent="-325098">
              <a:spcBef>
                <a:spcPct val="100000"/>
              </a:spcBef>
            </a:pPr>
            <a:r>
              <a:rPr lang="en-GB" sz="3200" smtClean="0"/>
              <a:t>What arguments are passed to the command?</a:t>
            </a:r>
          </a:p>
          <a:p>
            <a:pPr marL="487647" lvl="1" indent="-325098">
              <a:spcBef>
                <a:spcPct val="0"/>
              </a:spcBef>
            </a:pPr>
            <a:r>
              <a:rPr lang="en-GB" sz="3200" smtClean="0"/>
              <a:t>What can the command return?</a:t>
            </a:r>
          </a:p>
          <a:p>
            <a:pPr marL="487647" lvl="1" indent="-325098">
              <a:spcBef>
                <a:spcPct val="0"/>
              </a:spcBef>
              <a:buNone/>
            </a:pPr>
            <a:r>
              <a:rPr lang="en-GB" sz="8000" smtClean="0">
                <a:solidFill>
                  <a:schemeClr val="accent1"/>
                </a:solidFill>
              </a:rPr>
              <a:t>Lab 1-2</a:t>
            </a:r>
          </a:p>
          <a:p>
            <a:pPr marL="487647" lvl="1" indent="-325098">
              <a:spcBef>
                <a:spcPct val="100000"/>
              </a:spcBef>
            </a:pPr>
            <a:r>
              <a:rPr lang="en-GB" sz="3200" smtClean="0"/>
              <a:t>Effective use of the debugger</a:t>
            </a:r>
          </a:p>
          <a:p>
            <a:pPr marL="487647" lvl="1" indent="-325098">
              <a:spcBef>
                <a:spcPct val="0"/>
              </a:spcBef>
            </a:pPr>
            <a:r>
              <a:rPr lang="en-GB" sz="3200" smtClean="0"/>
              <a:t>Setting up a debugging Revit project</a:t>
            </a:r>
          </a:p>
          <a:p>
            <a:pPr marL="487647" lvl="1" indent="-325098">
              <a:spcBef>
                <a:spcPct val="0"/>
              </a:spcBef>
            </a:pPr>
            <a:r>
              <a:rPr lang="en-GB" sz="3200" smtClean="0"/>
              <a:t>Edit and Continue is currently broken</a:t>
            </a:r>
          </a:p>
        </p:txBody>
      </p:sp>
      <p:sp>
        <p:nvSpPr>
          <p:cNvPr id="26628"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title"/>
          </p:nvPr>
        </p:nvSpPr>
        <p:spPr>
          <a:xfrm>
            <a:off x="453759" y="194232"/>
            <a:ext cx="11269451" cy="905698"/>
          </a:xfrm>
          <a:noFill/>
        </p:spPr>
        <p:txBody>
          <a:bodyPr/>
          <a:lstStyle/>
          <a:p>
            <a:pPr eaLnBrk="1" hangingPunct="1"/>
            <a:r>
              <a:rPr lang="en-GB" smtClean="0"/>
              <a:t>Minimal Command</a:t>
            </a:r>
          </a:p>
        </p:txBody>
      </p:sp>
      <p:sp>
        <p:nvSpPr>
          <p:cNvPr id="27650" name="Rectangle 2"/>
          <p:cNvSpPr>
            <a:spLocks noGrp="1" noChangeArrowheads="1"/>
          </p:cNvSpPr>
          <p:nvPr>
            <p:ph idx="1"/>
          </p:nvPr>
        </p:nvSpPr>
        <p:spPr>
          <a:xfrm>
            <a:off x="503584" y="1232453"/>
            <a:ext cx="12050388" cy="4863547"/>
          </a:xfrm>
        </p:spPr>
        <p:txBody>
          <a:bodyPr/>
          <a:lstStyle/>
          <a:p>
            <a:pPr marL="1920084" lvl="4" indent="-325098"/>
            <a:r>
              <a:rPr lang="en-GB" noProof="1" smtClean="0">
                <a:solidFill>
                  <a:schemeClr val="accent1"/>
                </a:solidFill>
              </a:rPr>
              <a:t>Public Function</a:t>
            </a:r>
            <a:r>
              <a:rPr lang="en-GB" noProof="1" smtClean="0"/>
              <a:t> </a:t>
            </a:r>
            <a:r>
              <a:rPr lang="en-GB" noProof="1" smtClean="0">
                <a:solidFill>
                  <a:schemeClr val="folHlink"/>
                </a:solidFill>
              </a:rPr>
              <a:t>Execute</a:t>
            </a:r>
            <a:r>
              <a:rPr lang="en-GB" noProof="1" smtClean="0"/>
              <a:t>(</a:t>
            </a:r>
            <a:r>
              <a:rPr lang="en-US" smtClean="0"/>
              <a:t> _</a:t>
            </a:r>
          </a:p>
          <a:p>
            <a:pPr marL="1920084" lvl="4" indent="-325098"/>
            <a:r>
              <a:rPr lang="en-US" smtClean="0"/>
              <a:t>  </a:t>
            </a:r>
            <a:r>
              <a:rPr lang="en-US" noProof="1" smtClean="0">
                <a:solidFill>
                  <a:schemeClr val="accent1"/>
                </a:solidFill>
              </a:rPr>
              <a:t>ByVal</a:t>
            </a:r>
            <a:r>
              <a:rPr lang="en-US" noProof="1" smtClean="0"/>
              <a:t> commandData </a:t>
            </a:r>
            <a:r>
              <a:rPr lang="en-US" noProof="1" smtClean="0">
                <a:solidFill>
                  <a:schemeClr val="accent1"/>
                </a:solidFill>
              </a:rPr>
              <a:t>As</a:t>
            </a:r>
            <a:r>
              <a:rPr lang="en-US" noProof="1" smtClean="0"/>
              <a:t> Autodesk.Revit.ExternalCommandData, </a:t>
            </a:r>
            <a:r>
              <a:rPr lang="en-US" smtClean="0"/>
              <a:t>_</a:t>
            </a:r>
          </a:p>
          <a:p>
            <a:pPr marL="1920084" lvl="4" indent="-325098"/>
            <a:r>
              <a:rPr lang="en-US" smtClean="0"/>
              <a:t>  </a:t>
            </a:r>
            <a:r>
              <a:rPr lang="en-US" noProof="1" smtClean="0">
                <a:solidFill>
                  <a:schemeClr val="accent1"/>
                </a:solidFill>
              </a:rPr>
              <a:t>ByRef</a:t>
            </a:r>
            <a:r>
              <a:rPr lang="en-US" noProof="1" smtClean="0"/>
              <a:t> message </a:t>
            </a:r>
            <a:r>
              <a:rPr lang="en-US" noProof="1" smtClean="0">
                <a:solidFill>
                  <a:schemeClr val="accent1"/>
                </a:solidFill>
              </a:rPr>
              <a:t>As String</a:t>
            </a:r>
            <a:r>
              <a:rPr lang="en-US" noProof="1" smtClean="0"/>
              <a:t>, </a:t>
            </a:r>
            <a:r>
              <a:rPr lang="en-US" smtClean="0"/>
              <a:t>_ </a:t>
            </a:r>
          </a:p>
          <a:p>
            <a:pPr marL="1920084" lvl="4" indent="-325098"/>
            <a:r>
              <a:rPr lang="en-US" smtClean="0"/>
              <a:t>  </a:t>
            </a:r>
            <a:r>
              <a:rPr lang="en-US" noProof="1" smtClean="0">
                <a:solidFill>
                  <a:schemeClr val="accent1"/>
                </a:solidFill>
              </a:rPr>
              <a:t>ByVal</a:t>
            </a:r>
            <a:r>
              <a:rPr lang="en-US" noProof="1" smtClean="0"/>
              <a:t> elements </a:t>
            </a:r>
            <a:r>
              <a:rPr lang="en-US" noProof="1" smtClean="0">
                <a:solidFill>
                  <a:schemeClr val="accent1"/>
                </a:solidFill>
              </a:rPr>
              <a:t>As</a:t>
            </a:r>
            <a:r>
              <a:rPr lang="en-US" noProof="1" smtClean="0"/>
              <a:t> Autodesk.Revit.ElementSet</a:t>
            </a:r>
            <a:r>
              <a:rPr lang="en-US" smtClean="0"/>
              <a:t> </a:t>
            </a:r>
            <a:r>
              <a:rPr lang="en-US" noProof="1" smtClean="0"/>
              <a:t>) </a:t>
            </a:r>
            <a:r>
              <a:rPr lang="en-US" smtClean="0"/>
              <a:t>_</a:t>
            </a:r>
          </a:p>
          <a:p>
            <a:pPr marL="1920084" lvl="4" indent="-325098"/>
            <a:r>
              <a:rPr lang="en-US" smtClean="0"/>
              <a:t>_</a:t>
            </a:r>
          </a:p>
          <a:p>
            <a:pPr marL="1920084" lvl="4" indent="-325098"/>
            <a:r>
              <a:rPr lang="en-US" smtClean="0"/>
              <a:t>  </a:t>
            </a:r>
            <a:r>
              <a:rPr lang="en-US" noProof="1" smtClean="0">
                <a:solidFill>
                  <a:schemeClr val="accent1"/>
                </a:solidFill>
              </a:rPr>
              <a:t>As</a:t>
            </a:r>
            <a:r>
              <a:rPr lang="en-US" smtClean="0"/>
              <a:t> </a:t>
            </a:r>
            <a:r>
              <a:rPr lang="en-US" noProof="1" smtClean="0"/>
              <a:t>Autodesk.Revit.IExternalCommand.Result </a:t>
            </a:r>
            <a:r>
              <a:rPr lang="en-US" smtClean="0"/>
              <a:t>_</a:t>
            </a:r>
          </a:p>
          <a:p>
            <a:pPr marL="1920084" lvl="4" indent="-325098"/>
            <a:r>
              <a:rPr lang="en-US" smtClean="0"/>
              <a:t>  </a:t>
            </a:r>
            <a:r>
              <a:rPr lang="en-US" noProof="1" smtClean="0">
                <a:solidFill>
                  <a:schemeClr val="accent1"/>
                </a:solidFill>
              </a:rPr>
              <a:t>Implements</a:t>
            </a:r>
            <a:r>
              <a:rPr lang="en-US" noProof="1" smtClean="0"/>
              <a:t> Autodesk.Revit.IExternalCommand.Execute</a:t>
            </a:r>
          </a:p>
          <a:p>
            <a:pPr marL="1920084" lvl="4" indent="-325098"/>
            <a:endParaRPr lang="en-US" noProof="1" smtClean="0"/>
          </a:p>
          <a:p>
            <a:pPr marL="1920084" lvl="4" indent="-325098"/>
            <a:r>
              <a:rPr lang="en-US" noProof="1" smtClean="0"/>
              <a:t>        </a:t>
            </a:r>
            <a:r>
              <a:rPr lang="en-US" noProof="1" smtClean="0">
                <a:solidFill>
                  <a:schemeClr val="folHlink"/>
                </a:solidFill>
              </a:rPr>
              <a:t>MsgBox("Hello World")</a:t>
            </a:r>
          </a:p>
          <a:p>
            <a:pPr marL="1920084" lvl="4" indent="-325098"/>
            <a:r>
              <a:rPr lang="en-US" noProof="1" smtClean="0"/>
              <a:t>        </a:t>
            </a:r>
            <a:r>
              <a:rPr lang="en-US" noProof="1" smtClean="0">
                <a:solidFill>
                  <a:schemeClr val="accent1"/>
                </a:solidFill>
              </a:rPr>
              <a:t>Return</a:t>
            </a:r>
            <a:r>
              <a:rPr lang="en-US" noProof="1" smtClean="0"/>
              <a:t> IExternalCommand.Result.Succeeded</a:t>
            </a:r>
          </a:p>
          <a:p>
            <a:pPr marL="1920084" lvl="4" indent="-325098"/>
            <a:endParaRPr lang="en-US" noProof="1" smtClean="0"/>
          </a:p>
          <a:p>
            <a:pPr marL="1920084" lvl="4" indent="-325098"/>
            <a:r>
              <a:rPr lang="en-US" noProof="1" smtClean="0">
                <a:solidFill>
                  <a:schemeClr val="accent1"/>
                </a:solidFill>
              </a:rPr>
              <a:t>End Function</a:t>
            </a:r>
            <a:endParaRPr lang="en-GB" smtClean="0"/>
          </a:p>
        </p:txBody>
      </p:sp>
      <p:sp>
        <p:nvSpPr>
          <p:cNvPr id="27652"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
        <p:nvSpPr>
          <p:cNvPr id="27656" name="Text Box 8"/>
          <p:cNvSpPr txBox="1">
            <a:spLocks noChangeArrowheads="1"/>
          </p:cNvSpPr>
          <p:nvPr/>
        </p:nvSpPr>
        <p:spPr bwMode="auto">
          <a:xfrm>
            <a:off x="9552600" y="5715308"/>
            <a:ext cx="1176604" cy="353943"/>
          </a:xfrm>
          <a:prstGeom prst="rect">
            <a:avLst/>
          </a:prstGeom>
          <a:noFill/>
          <a:ln w="9525" algn="ctr">
            <a:noFill/>
            <a:miter lim="800000"/>
            <a:headEnd/>
            <a:tailEnd/>
          </a:ln>
        </p:spPr>
        <p:txBody>
          <a:bodyPr wrap="none" lIns="0" tIns="0" rIns="0" bIns="0">
            <a:spAutoFit/>
          </a:bodyPr>
          <a:lstStyle/>
          <a:p>
            <a:r>
              <a:rPr lang="en-US" sz="2300"/>
              <a:t>In VB.NET</a:t>
            </a:r>
          </a:p>
        </p:txBody>
      </p:sp>
      <p:pic>
        <p:nvPicPr>
          <p:cNvPr id="8" name="Picture 7" descr="ExternalTools.png"/>
          <p:cNvPicPr>
            <a:picLocks noChangeAspect="1"/>
          </p:cNvPicPr>
          <p:nvPr/>
        </p:nvPicPr>
        <p:blipFill>
          <a:blip r:embed="rId3"/>
          <a:stretch>
            <a:fillRect/>
          </a:stretch>
        </p:blipFill>
        <p:spPr>
          <a:xfrm>
            <a:off x="2203449" y="6594498"/>
            <a:ext cx="5157788" cy="2157413"/>
          </a:xfrm>
          <a:prstGeom prst="rect">
            <a:avLst/>
          </a:prstGeom>
        </p:spPr>
      </p:pic>
      <p:pic>
        <p:nvPicPr>
          <p:cNvPr id="9" name="Picture 8" descr="HelloWorld.png"/>
          <p:cNvPicPr>
            <a:picLocks noChangeAspect="1"/>
          </p:cNvPicPr>
          <p:nvPr/>
        </p:nvPicPr>
        <p:blipFill>
          <a:blip r:embed="rId4"/>
          <a:stretch>
            <a:fillRect/>
          </a:stretch>
        </p:blipFill>
        <p:spPr>
          <a:xfrm>
            <a:off x="9240081" y="6959628"/>
            <a:ext cx="1828800" cy="1428750"/>
          </a:xfrm>
          <a:prstGeom prst="rect">
            <a:avLst/>
          </a:prstGeom>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title"/>
          </p:nvPr>
        </p:nvSpPr>
        <p:spPr>
          <a:xfrm>
            <a:off x="453759" y="194232"/>
            <a:ext cx="11269451" cy="958708"/>
          </a:xfrm>
          <a:noFill/>
        </p:spPr>
        <p:txBody>
          <a:bodyPr/>
          <a:lstStyle/>
          <a:p>
            <a:pPr eaLnBrk="1" hangingPunct="1"/>
            <a:r>
              <a:rPr lang="en-GB" smtClean="0"/>
              <a:t>Command Input Argument</a:t>
            </a:r>
          </a:p>
        </p:txBody>
      </p:sp>
      <p:sp>
        <p:nvSpPr>
          <p:cNvPr id="28675" name="Rectangle 2"/>
          <p:cNvSpPr>
            <a:spLocks noGrp="1" noChangeArrowheads="1"/>
          </p:cNvSpPr>
          <p:nvPr>
            <p:ph idx="1"/>
          </p:nvPr>
        </p:nvSpPr>
        <p:spPr>
          <a:xfrm>
            <a:off x="0" y="1245704"/>
            <a:ext cx="13003213" cy="8036783"/>
          </a:xfrm>
        </p:spPr>
        <p:txBody>
          <a:bodyPr/>
          <a:lstStyle/>
          <a:p>
            <a:pPr marL="1920084" lvl="4" indent="-325098">
              <a:lnSpc>
                <a:spcPct val="90000"/>
              </a:lnSpc>
            </a:pPr>
            <a:r>
              <a:rPr lang="en-GB" sz="1600" noProof="1" smtClean="0">
                <a:solidFill>
                  <a:schemeClr val="hlink"/>
                </a:solidFill>
              </a:rPr>
              <a:t>' List the app, doc and view data</a:t>
            </a:r>
          </a:p>
          <a:p>
            <a:pPr marL="1920084" lvl="4" indent="-325098">
              <a:lnSpc>
                <a:spcPct val="90000"/>
              </a:lnSpc>
            </a:pPr>
            <a:r>
              <a:rPr lang="en-US" sz="1600" smtClean="0">
                <a:solidFill>
                  <a:schemeClr val="accent1"/>
                </a:solidFill>
              </a:rPr>
              <a:t>D</a:t>
            </a:r>
            <a:r>
              <a:rPr lang="en-US" sz="1600" noProof="1" smtClean="0">
                <a:solidFill>
                  <a:schemeClr val="accent1"/>
                </a:solidFill>
              </a:rPr>
              <a:t>im</a:t>
            </a:r>
            <a:r>
              <a:rPr lang="en-US" sz="1600" noProof="1" smtClean="0"/>
              <a:t> revitApp </a:t>
            </a:r>
            <a:r>
              <a:rPr lang="en-US" sz="1600" noProof="1" smtClean="0">
                <a:solidFill>
                  <a:schemeClr val="accent1"/>
                </a:solidFill>
              </a:rPr>
              <a:t>As</a:t>
            </a:r>
            <a:r>
              <a:rPr lang="en-US" sz="1600" noProof="1" smtClean="0"/>
              <a:t> Revit.Application = </a:t>
            </a:r>
            <a:r>
              <a:rPr lang="en-US" sz="1600" noProof="1" smtClean="0">
                <a:solidFill>
                  <a:schemeClr val="folHlink"/>
                </a:solidFill>
              </a:rPr>
              <a:t>commandData.Application</a:t>
            </a:r>
          </a:p>
          <a:p>
            <a:pPr marL="1920084" lvl="4" indent="-325098">
              <a:lnSpc>
                <a:spcPct val="90000"/>
              </a:lnSpc>
            </a:pPr>
            <a:r>
              <a:rPr lang="en-US" sz="1600" noProof="1" smtClean="0">
                <a:solidFill>
                  <a:schemeClr val="accent1"/>
                </a:solidFill>
              </a:rPr>
              <a:t>Dim </a:t>
            </a:r>
            <a:r>
              <a:rPr lang="en-US" sz="1600" noProof="1" smtClean="0"/>
              <a:t>doc </a:t>
            </a:r>
            <a:r>
              <a:rPr lang="en-US" sz="1600" noProof="1" smtClean="0">
                <a:solidFill>
                  <a:schemeClr val="accent1"/>
                </a:solidFill>
              </a:rPr>
              <a:t>As</a:t>
            </a:r>
            <a:r>
              <a:rPr lang="en-US" sz="1600" noProof="1" smtClean="0"/>
              <a:t> Revit.Document = </a:t>
            </a:r>
            <a:r>
              <a:rPr lang="en-US" sz="1600" noProof="1" smtClean="0">
                <a:solidFill>
                  <a:schemeClr val="folHlink"/>
                </a:solidFill>
              </a:rPr>
              <a:t>revitApp.ActiveDocument</a:t>
            </a:r>
          </a:p>
          <a:p>
            <a:pPr marL="1920084" lvl="4" indent="-325098">
              <a:lnSpc>
                <a:spcPct val="90000"/>
              </a:lnSpc>
            </a:pPr>
            <a:r>
              <a:rPr lang="en-US" sz="1600" noProof="1" smtClean="0">
                <a:solidFill>
                  <a:schemeClr val="accent1"/>
                </a:solidFill>
              </a:rPr>
              <a:t>Dim</a:t>
            </a:r>
            <a:r>
              <a:rPr lang="en-US" sz="1600" noProof="1" smtClean="0"/>
              <a:t> view </a:t>
            </a:r>
            <a:r>
              <a:rPr lang="en-US" sz="1600" noProof="1" smtClean="0">
                <a:solidFill>
                  <a:schemeClr val="accent1"/>
                </a:solidFill>
              </a:rPr>
              <a:t>As</a:t>
            </a:r>
            <a:r>
              <a:rPr lang="en-US" sz="1600" noProof="1" smtClean="0"/>
              <a:t> Revit.Elements.View = </a:t>
            </a:r>
            <a:r>
              <a:rPr lang="en-US" sz="1600" noProof="1" smtClean="0">
                <a:solidFill>
                  <a:schemeClr val="folHlink"/>
                </a:solidFill>
              </a:rPr>
              <a:t>commandData.View</a:t>
            </a:r>
          </a:p>
          <a:p>
            <a:pPr marL="1920084" lvl="4" indent="-325098">
              <a:lnSpc>
                <a:spcPct val="90000"/>
              </a:lnSpc>
            </a:pPr>
            <a:endParaRPr lang="en-US" sz="1600" noProof="1" smtClean="0"/>
          </a:p>
          <a:p>
            <a:pPr marL="1920084" lvl="4" indent="-325098">
              <a:lnSpc>
                <a:spcPct val="90000"/>
              </a:lnSpc>
            </a:pPr>
            <a:r>
              <a:rPr lang="en-US" sz="1600" noProof="1" smtClean="0">
                <a:solidFill>
                  <a:schemeClr val="accent1"/>
                </a:solidFill>
              </a:rPr>
              <a:t>Dim </a:t>
            </a:r>
            <a:r>
              <a:rPr lang="en-US" sz="1600" noProof="1" smtClean="0"/>
              <a:t>sMsg </a:t>
            </a:r>
            <a:r>
              <a:rPr lang="en-US" sz="1600" noProof="1" smtClean="0">
                <a:solidFill>
                  <a:schemeClr val="accent1"/>
                </a:solidFill>
              </a:rPr>
              <a:t>As</a:t>
            </a:r>
            <a:r>
              <a:rPr lang="en-US" sz="1600" noProof="1" smtClean="0"/>
              <a:t> String = </a:t>
            </a:r>
            <a:r>
              <a:rPr lang="en-US" sz="1600" noProof="1" smtClean="0">
                <a:solidFill>
                  <a:srgbClr val="993300"/>
                </a:solidFill>
              </a:rPr>
              <a:t>"Application = "</a:t>
            </a:r>
            <a:r>
              <a:rPr lang="en-US" sz="1600" noProof="1" smtClean="0"/>
              <a:t> &amp; revitApp.VersionName &amp; " " </a:t>
            </a:r>
            <a:r>
              <a:rPr lang="en-US" sz="1600" smtClean="0"/>
              <a:t>_</a:t>
            </a:r>
          </a:p>
          <a:p>
            <a:pPr marL="1920084" lvl="4" indent="-325098">
              <a:lnSpc>
                <a:spcPct val="90000"/>
              </a:lnSpc>
            </a:pPr>
            <a:r>
              <a:rPr lang="en-US" sz="1600" smtClean="0"/>
              <a:t>  </a:t>
            </a:r>
            <a:r>
              <a:rPr lang="en-US" sz="1600" noProof="1" smtClean="0"/>
              <a:t>&amp; revitApp.VersionNumber &amp; vbCrLf</a:t>
            </a:r>
          </a:p>
          <a:p>
            <a:pPr marL="1920084" lvl="4" indent="-325098">
              <a:lnSpc>
                <a:spcPct val="90000"/>
              </a:lnSpc>
            </a:pPr>
            <a:r>
              <a:rPr lang="en-US" sz="1600" noProof="1" smtClean="0"/>
              <a:t>sMsg += </a:t>
            </a:r>
            <a:r>
              <a:rPr lang="en-US" sz="1600" noProof="1" smtClean="0">
                <a:solidFill>
                  <a:srgbClr val="993300"/>
                </a:solidFill>
              </a:rPr>
              <a:t>"Document path = "</a:t>
            </a:r>
            <a:r>
              <a:rPr lang="en-US" sz="1600" noProof="1" smtClean="0"/>
              <a:t> &amp; doc.PathName &amp; vbCrLf ' Empty if not saved yet</a:t>
            </a:r>
          </a:p>
          <a:p>
            <a:pPr marL="1920084" lvl="4" indent="-325098">
              <a:lnSpc>
                <a:spcPct val="90000"/>
              </a:lnSpc>
            </a:pPr>
            <a:r>
              <a:rPr lang="en-US" sz="1600" noProof="1" smtClean="0"/>
              <a:t>sMsg += </a:t>
            </a:r>
            <a:r>
              <a:rPr lang="en-US" sz="1600" noProof="1" smtClean="0">
                <a:solidFill>
                  <a:srgbClr val="993300"/>
                </a:solidFill>
              </a:rPr>
              <a:t>"Document title = "</a:t>
            </a:r>
            <a:r>
              <a:rPr lang="en-US" sz="1600" noProof="1" smtClean="0"/>
              <a:t> &amp; doc.Title &amp; vbCrLf</a:t>
            </a:r>
          </a:p>
          <a:p>
            <a:pPr marL="1920084" lvl="4" indent="-325098">
              <a:lnSpc>
                <a:spcPct val="90000"/>
              </a:lnSpc>
            </a:pPr>
            <a:r>
              <a:rPr lang="en-US" sz="1600" noProof="1" smtClean="0"/>
              <a:t>sMsg += </a:t>
            </a:r>
            <a:r>
              <a:rPr lang="en-US" sz="1600" noProof="1" smtClean="0">
                <a:solidFill>
                  <a:srgbClr val="993300"/>
                </a:solidFill>
              </a:rPr>
              <a:t>"View name = "</a:t>
            </a:r>
            <a:r>
              <a:rPr lang="en-US" sz="1600" noProof="1" smtClean="0"/>
              <a:t> &amp; view.Name</a:t>
            </a:r>
          </a:p>
          <a:p>
            <a:pPr marL="1920084" lvl="4" indent="-325098">
              <a:lnSpc>
                <a:spcPct val="90000"/>
              </a:lnSpc>
            </a:pPr>
            <a:r>
              <a:rPr lang="en-US" sz="1600" noProof="1" smtClean="0"/>
              <a:t>MsgBox(sMsg)</a:t>
            </a:r>
          </a:p>
          <a:p>
            <a:pPr marL="1920084" lvl="4" indent="-325098">
              <a:lnSpc>
                <a:spcPct val="90000"/>
              </a:lnSpc>
            </a:pPr>
            <a:endParaRPr lang="en-US" sz="1600" noProof="1" smtClean="0"/>
          </a:p>
          <a:p>
            <a:pPr marL="1920084" lvl="4" indent="-325098">
              <a:lnSpc>
                <a:spcPct val="90000"/>
              </a:lnSpc>
            </a:pPr>
            <a:r>
              <a:rPr lang="en-US" sz="1600" noProof="1" smtClean="0">
                <a:solidFill>
                  <a:schemeClr val="hlink"/>
                </a:solidFill>
              </a:rPr>
              <a:t>' List the current selection set</a:t>
            </a:r>
          </a:p>
          <a:p>
            <a:pPr marL="1920084" lvl="4" indent="-325098">
              <a:lnSpc>
                <a:spcPct val="90000"/>
              </a:lnSpc>
            </a:pPr>
            <a:r>
              <a:rPr lang="en-US" sz="1600" noProof="1" smtClean="0">
                <a:solidFill>
                  <a:schemeClr val="accent1"/>
                </a:solidFill>
              </a:rPr>
              <a:t>Dim </a:t>
            </a:r>
            <a:r>
              <a:rPr lang="en-US" sz="1600" noProof="1" smtClean="0"/>
              <a:t>sel </a:t>
            </a:r>
            <a:r>
              <a:rPr lang="en-US" sz="1600" noProof="1" smtClean="0">
                <a:solidFill>
                  <a:schemeClr val="accent1"/>
                </a:solidFill>
              </a:rPr>
              <a:t>As</a:t>
            </a:r>
            <a:r>
              <a:rPr lang="en-US" sz="1600" noProof="1" smtClean="0"/>
              <a:t> Selection = </a:t>
            </a:r>
            <a:r>
              <a:rPr lang="en-US" sz="1600" noProof="1" smtClean="0">
                <a:solidFill>
                  <a:schemeClr val="folHlink"/>
                </a:solidFill>
              </a:rPr>
              <a:t>doc.Selection</a:t>
            </a:r>
          </a:p>
          <a:p>
            <a:pPr marL="1920084" lvl="4" indent="-325098">
              <a:lnSpc>
                <a:spcPct val="90000"/>
              </a:lnSpc>
            </a:pPr>
            <a:endParaRPr lang="en-US" sz="1600" noProof="1" smtClean="0"/>
          </a:p>
          <a:p>
            <a:pPr marL="1920084" lvl="4" indent="-325098">
              <a:lnSpc>
                <a:spcPct val="90000"/>
              </a:lnSpc>
            </a:pPr>
            <a:r>
              <a:rPr lang="en-US" sz="1600" noProof="1" smtClean="0"/>
              <a:t>sMsg = </a:t>
            </a:r>
            <a:r>
              <a:rPr lang="en-US" sz="1600" noProof="1" smtClean="0">
                <a:solidFill>
                  <a:srgbClr val="993300"/>
                </a:solidFill>
              </a:rPr>
              <a:t>"There are "</a:t>
            </a:r>
            <a:r>
              <a:rPr lang="en-US" sz="1600" noProof="1" smtClean="0"/>
              <a:t> &amp; sel.Elements.Size &amp; </a:t>
            </a:r>
            <a:r>
              <a:rPr lang="en-US" sz="1600" noProof="1" smtClean="0">
                <a:solidFill>
                  <a:srgbClr val="993300"/>
                </a:solidFill>
              </a:rPr>
              <a:t>" elements in the selection set:"</a:t>
            </a:r>
          </a:p>
          <a:p>
            <a:pPr marL="1920084" lvl="4" indent="-325098">
              <a:lnSpc>
                <a:spcPct val="90000"/>
              </a:lnSpc>
            </a:pPr>
            <a:r>
              <a:rPr lang="en-US" sz="1600" noProof="1" smtClean="0">
                <a:solidFill>
                  <a:schemeClr val="accent1"/>
                </a:solidFill>
              </a:rPr>
              <a:t>Dim</a:t>
            </a:r>
            <a:r>
              <a:rPr lang="en-US" sz="1600" noProof="1" smtClean="0"/>
              <a:t> elem </a:t>
            </a:r>
            <a:r>
              <a:rPr lang="en-US" sz="1600" noProof="1" smtClean="0">
                <a:solidFill>
                  <a:schemeClr val="accent1"/>
                </a:solidFill>
              </a:rPr>
              <a:t>As</a:t>
            </a:r>
            <a:r>
              <a:rPr lang="en-US" sz="1600" noProof="1" smtClean="0"/>
              <a:t> Revit.Element</a:t>
            </a:r>
          </a:p>
          <a:p>
            <a:pPr marL="1920084" lvl="4" indent="-325098">
              <a:lnSpc>
                <a:spcPct val="90000"/>
              </a:lnSpc>
            </a:pPr>
            <a:r>
              <a:rPr lang="en-US" sz="1600" noProof="1" smtClean="0">
                <a:solidFill>
                  <a:schemeClr val="accent1"/>
                </a:solidFill>
              </a:rPr>
              <a:t>For Each</a:t>
            </a:r>
            <a:r>
              <a:rPr lang="en-US" sz="1600" noProof="1" smtClean="0"/>
              <a:t> elem </a:t>
            </a:r>
            <a:r>
              <a:rPr lang="en-US" sz="1600" noProof="1" smtClean="0">
                <a:solidFill>
                  <a:schemeClr val="accent1"/>
                </a:solidFill>
              </a:rPr>
              <a:t>In</a:t>
            </a:r>
            <a:r>
              <a:rPr lang="en-US" sz="1600" noProof="1" smtClean="0"/>
              <a:t> sel.Elements</a:t>
            </a:r>
          </a:p>
          <a:p>
            <a:pPr marL="1920084" lvl="4" indent="-325098">
              <a:lnSpc>
                <a:spcPct val="90000"/>
              </a:lnSpc>
            </a:pPr>
            <a:r>
              <a:rPr lang="en-US" sz="1600" noProof="1" smtClean="0"/>
              <a:t>  sMsg += vbCrLf &amp; "  " &amp; elem.Category.Name &amp; " Id=" &amp; elem.Id.Value.ToString</a:t>
            </a:r>
          </a:p>
          <a:p>
            <a:pPr marL="1920084" lvl="4" indent="-325098">
              <a:lnSpc>
                <a:spcPct val="90000"/>
              </a:lnSpc>
            </a:pPr>
            <a:r>
              <a:rPr lang="en-US" sz="1600" noProof="1" smtClean="0">
                <a:solidFill>
                  <a:schemeClr val="accent1"/>
                </a:solidFill>
              </a:rPr>
              <a:t>Next</a:t>
            </a:r>
          </a:p>
          <a:p>
            <a:pPr marL="1920084" lvl="4" indent="-325098">
              <a:lnSpc>
                <a:spcPct val="90000"/>
              </a:lnSpc>
            </a:pPr>
            <a:r>
              <a:rPr lang="en-US" sz="1600" noProof="1" smtClean="0"/>
              <a:t>MsgBox(sMsg)</a:t>
            </a:r>
          </a:p>
        </p:txBody>
      </p:sp>
      <p:sp>
        <p:nvSpPr>
          <p:cNvPr id="28677"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pic>
        <p:nvPicPr>
          <p:cNvPr id="28678" name="Picture 5" descr="lab1-2-2"/>
          <p:cNvPicPr>
            <a:picLocks noChangeAspect="1" noChangeArrowheads="1"/>
          </p:cNvPicPr>
          <p:nvPr/>
        </p:nvPicPr>
        <p:blipFill>
          <a:blip r:embed="rId3"/>
          <a:srcRect/>
          <a:stretch>
            <a:fillRect/>
          </a:stretch>
        </p:blipFill>
        <p:spPr bwMode="auto">
          <a:xfrm>
            <a:off x="7321083" y="6946031"/>
            <a:ext cx="2458419" cy="1788742"/>
          </a:xfrm>
          <a:prstGeom prst="rect">
            <a:avLst/>
          </a:prstGeom>
          <a:noFill/>
          <a:ln w="9525">
            <a:noFill/>
            <a:miter lim="800000"/>
            <a:headEnd/>
            <a:tailEnd/>
          </a:ln>
        </p:spPr>
      </p:pic>
      <p:pic>
        <p:nvPicPr>
          <p:cNvPr id="28679" name="Picture 6" descr="lab1-2-1"/>
          <p:cNvPicPr>
            <a:picLocks noChangeAspect="1" noChangeArrowheads="1"/>
          </p:cNvPicPr>
          <p:nvPr/>
        </p:nvPicPr>
        <p:blipFill>
          <a:blip r:embed="rId4"/>
          <a:srcRect/>
          <a:stretch>
            <a:fillRect/>
          </a:stretch>
        </p:blipFill>
        <p:spPr bwMode="auto">
          <a:xfrm>
            <a:off x="4000295" y="7224323"/>
            <a:ext cx="2555493" cy="1506427"/>
          </a:xfrm>
          <a:prstGeom prst="rect">
            <a:avLst/>
          </a:prstGeom>
          <a:noFill/>
          <a:ln w="9525">
            <a:noFill/>
            <a:miter lim="800000"/>
            <a:headEnd/>
            <a:tailEnd/>
          </a:ln>
        </p:spPr>
      </p:pic>
      <p:sp>
        <p:nvSpPr>
          <p:cNvPr id="28680" name="Text Box 8"/>
          <p:cNvSpPr txBox="1">
            <a:spLocks noChangeArrowheads="1"/>
          </p:cNvSpPr>
          <p:nvPr/>
        </p:nvSpPr>
        <p:spPr bwMode="auto">
          <a:xfrm>
            <a:off x="10872132" y="8566542"/>
            <a:ext cx="1176604" cy="353943"/>
          </a:xfrm>
          <a:prstGeom prst="rect">
            <a:avLst/>
          </a:prstGeom>
          <a:noFill/>
          <a:ln w="9525" algn="ctr">
            <a:noFill/>
            <a:miter lim="800000"/>
            <a:headEnd/>
            <a:tailEnd/>
          </a:ln>
        </p:spPr>
        <p:txBody>
          <a:bodyPr wrap="none" lIns="0" tIns="0" rIns="0" bIns="0">
            <a:spAutoFit/>
          </a:bodyPr>
          <a:lstStyle/>
          <a:p>
            <a:r>
              <a:rPr lang="en-US" sz="2300"/>
              <a:t>In VB.NET</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453759" y="194234"/>
            <a:ext cx="12395944" cy="1011716"/>
          </a:xfrm>
          <a:noFill/>
        </p:spPr>
        <p:txBody>
          <a:bodyPr/>
          <a:lstStyle/>
          <a:p>
            <a:pPr eaLnBrk="1" hangingPunct="1"/>
            <a:r>
              <a:rPr lang="en-GB" smtClean="0"/>
              <a:t>Command Output Arguments</a:t>
            </a:r>
          </a:p>
        </p:txBody>
      </p:sp>
      <p:sp>
        <p:nvSpPr>
          <p:cNvPr id="29698" name="Rectangle 2"/>
          <p:cNvSpPr>
            <a:spLocks noGrp="1" noChangeArrowheads="1"/>
          </p:cNvSpPr>
          <p:nvPr>
            <p:ph idx="1"/>
          </p:nvPr>
        </p:nvSpPr>
        <p:spPr>
          <a:xfrm>
            <a:off x="153510" y="1364974"/>
            <a:ext cx="12389172" cy="4492487"/>
          </a:xfrm>
        </p:spPr>
        <p:txBody>
          <a:bodyPr/>
          <a:lstStyle/>
          <a:p>
            <a:pPr marL="1920084" lvl="4" indent="-325098"/>
            <a:r>
              <a:rPr lang="en-GB" sz="1600" noProof="1" smtClean="0">
                <a:solidFill>
                  <a:schemeClr val="hlink"/>
                </a:solidFill>
              </a:rPr>
              <a:t>' </a:t>
            </a:r>
            <a:r>
              <a:rPr lang="en-US" sz="1600" smtClean="0">
                <a:solidFill>
                  <a:schemeClr val="hlink"/>
                </a:solidFill>
              </a:rPr>
              <a:t>We</a:t>
            </a:r>
            <a:r>
              <a:rPr lang="en-US" sz="1600" noProof="1" smtClean="0">
                <a:solidFill>
                  <a:schemeClr val="hlink"/>
                </a:solidFill>
              </a:rPr>
              <a:t> pretend that something is wrong with the first element in the selection</a:t>
            </a:r>
          </a:p>
          <a:p>
            <a:pPr marL="1920084" lvl="4" indent="-325098"/>
            <a:r>
              <a:rPr lang="en-US" sz="1600" noProof="1" smtClean="0">
                <a:solidFill>
                  <a:schemeClr val="hlink"/>
                </a:solidFill>
              </a:rPr>
              <a:t>' We pass the message back to Revit user and indicate the error result</a:t>
            </a:r>
          </a:p>
          <a:p>
            <a:pPr marL="1920084" lvl="4" indent="-325098"/>
            <a:r>
              <a:rPr lang="en-US" sz="1600" noProof="1" smtClean="0">
                <a:solidFill>
                  <a:schemeClr val="accent1"/>
                </a:solidFill>
              </a:rPr>
              <a:t>If Not</a:t>
            </a:r>
            <a:r>
              <a:rPr lang="en-US" sz="1600" noProof="1" smtClean="0"/>
              <a:t> sel.Elements.IsEmpty </a:t>
            </a:r>
            <a:r>
              <a:rPr lang="en-US" sz="1600" noProof="1" smtClean="0">
                <a:solidFill>
                  <a:schemeClr val="accent1"/>
                </a:solidFill>
              </a:rPr>
              <a:t>Then</a:t>
            </a:r>
          </a:p>
          <a:p>
            <a:pPr marL="1920084" lvl="4" indent="-325098"/>
            <a:r>
              <a:rPr lang="en-US" sz="1600" noProof="1" smtClean="0"/>
              <a:t>  Dim iter As ElementSetIterator = sel.Elements.ForwardIterator</a:t>
            </a:r>
          </a:p>
          <a:p>
            <a:pPr marL="1920084" lvl="4" indent="-325098"/>
            <a:r>
              <a:rPr lang="en-US" sz="1600" noProof="1" smtClean="0"/>
              <a:t>  iter.MoveNext()</a:t>
            </a:r>
          </a:p>
          <a:p>
            <a:pPr marL="1920084" lvl="4" indent="-325098"/>
            <a:r>
              <a:rPr lang="en-US" sz="1600" noProof="1" smtClean="0"/>
              <a:t>  Dim errElem As Revit.Element = iter.Current</a:t>
            </a:r>
          </a:p>
          <a:p>
            <a:pPr marL="1920084" lvl="4" indent="-325098"/>
            <a:r>
              <a:rPr lang="en-US" sz="1600" noProof="1" smtClean="0"/>
              <a:t>  elements.Clear()</a:t>
            </a:r>
          </a:p>
          <a:p>
            <a:pPr marL="1920084" lvl="4" indent="-325098"/>
            <a:r>
              <a:rPr lang="en-US" sz="1600" noProof="1" smtClean="0"/>
              <a:t>  elements.Insert(errElem)</a:t>
            </a:r>
          </a:p>
          <a:p>
            <a:pPr marL="1920084" lvl="4" indent="-325098"/>
            <a:r>
              <a:rPr lang="en-US" sz="1600" noProof="1" smtClean="0"/>
              <a:t>  </a:t>
            </a:r>
            <a:r>
              <a:rPr lang="en-US" sz="1600" noProof="1" smtClean="0">
                <a:solidFill>
                  <a:schemeClr val="folHlink"/>
                </a:solidFill>
              </a:rPr>
              <a:t>message</a:t>
            </a:r>
            <a:r>
              <a:rPr lang="en-US" sz="1600" noProof="1" smtClean="0"/>
              <a:t> = </a:t>
            </a:r>
            <a:r>
              <a:rPr lang="en-US" sz="1600" noProof="1" smtClean="0">
                <a:solidFill>
                  <a:srgbClr val="993300"/>
                </a:solidFill>
              </a:rPr>
              <a:t>"We pretend something is wrong with this element and pass back this message to user"</a:t>
            </a:r>
          </a:p>
          <a:p>
            <a:pPr marL="1920084" lvl="4" indent="-325098"/>
            <a:r>
              <a:rPr lang="en-US" sz="1600" noProof="1" smtClean="0"/>
              <a:t>  </a:t>
            </a:r>
            <a:r>
              <a:rPr lang="en-US" sz="1600" noProof="1" smtClean="0">
                <a:solidFill>
                  <a:schemeClr val="accent1"/>
                </a:solidFill>
              </a:rPr>
              <a:t>Return</a:t>
            </a:r>
            <a:r>
              <a:rPr lang="en-US" sz="1600" noProof="1" smtClean="0"/>
              <a:t> IExternalCommand.Result.</a:t>
            </a:r>
            <a:r>
              <a:rPr lang="en-US" sz="1600" noProof="1" smtClean="0">
                <a:solidFill>
                  <a:schemeClr val="folHlink"/>
                </a:solidFill>
              </a:rPr>
              <a:t>Failed</a:t>
            </a:r>
          </a:p>
          <a:p>
            <a:pPr marL="1920084" lvl="4" indent="-325098"/>
            <a:r>
              <a:rPr lang="en-US" sz="1600" noProof="1" smtClean="0">
                <a:solidFill>
                  <a:schemeClr val="accent1"/>
                </a:solidFill>
              </a:rPr>
              <a:t>Else</a:t>
            </a:r>
          </a:p>
          <a:p>
            <a:pPr marL="1920084" lvl="4" indent="-325098"/>
            <a:r>
              <a:rPr lang="en-US" sz="1600" noProof="1" smtClean="0"/>
              <a:t>  </a:t>
            </a:r>
            <a:r>
              <a:rPr lang="en-US" sz="1600" noProof="1" smtClean="0">
                <a:solidFill>
                  <a:schemeClr val="accent1"/>
                </a:solidFill>
              </a:rPr>
              <a:t>Return</a:t>
            </a:r>
            <a:r>
              <a:rPr lang="en-US" sz="1600" noProof="1" smtClean="0"/>
              <a:t> IExternalCommand.Result.</a:t>
            </a:r>
            <a:r>
              <a:rPr lang="en-US" sz="1600" noProof="1" smtClean="0">
                <a:solidFill>
                  <a:schemeClr val="folHlink"/>
                </a:solidFill>
              </a:rPr>
              <a:t>Succeeded</a:t>
            </a:r>
          </a:p>
          <a:p>
            <a:pPr marL="1920084" lvl="4" indent="-325098"/>
            <a:r>
              <a:rPr lang="en-US" sz="1600" noProof="1" smtClean="0">
                <a:solidFill>
                  <a:schemeClr val="accent1"/>
                </a:solidFill>
              </a:rPr>
              <a:t>End If</a:t>
            </a:r>
            <a:endParaRPr lang="en-GB" sz="1600" smtClean="0">
              <a:solidFill>
                <a:schemeClr val="accent1"/>
              </a:solidFill>
            </a:endParaRPr>
          </a:p>
        </p:txBody>
      </p:sp>
      <p:sp>
        <p:nvSpPr>
          <p:cNvPr id="29700"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pic>
        <p:nvPicPr>
          <p:cNvPr id="29701" name="Picture 5" descr="lab1-2-3"/>
          <p:cNvPicPr>
            <a:picLocks noChangeAspect="1" noChangeArrowheads="1"/>
          </p:cNvPicPr>
          <p:nvPr/>
        </p:nvPicPr>
        <p:blipFill>
          <a:blip r:embed="rId3"/>
          <a:srcRect/>
          <a:stretch>
            <a:fillRect/>
          </a:stretch>
        </p:blipFill>
        <p:spPr bwMode="auto">
          <a:xfrm>
            <a:off x="4022643" y="5833451"/>
            <a:ext cx="6203616" cy="26695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a:lstStyle/>
          <a:p>
            <a:pPr eaLnBrk="1" hangingPunct="1"/>
            <a:r>
              <a:rPr lang="en-GB" dirty="0" smtClean="0"/>
              <a:t>About the Presenter</a:t>
            </a:r>
          </a:p>
        </p:txBody>
      </p:sp>
      <p:sp>
        <p:nvSpPr>
          <p:cNvPr id="4099" name="Rectangle 3"/>
          <p:cNvSpPr>
            <a:spLocks noGrp="1" noChangeArrowheads="1"/>
          </p:cNvSpPr>
          <p:nvPr>
            <p:ph idx="1"/>
          </p:nvPr>
        </p:nvSpPr>
        <p:spPr>
          <a:xfrm>
            <a:off x="453761" y="4184640"/>
            <a:ext cx="11832952" cy="4819716"/>
          </a:xfrm>
          <a:noFill/>
        </p:spPr>
        <p:txBody>
          <a:bodyPr/>
          <a:lstStyle/>
          <a:p>
            <a:pPr marL="0" indent="0">
              <a:lnSpc>
                <a:spcPct val="90000"/>
              </a:lnSpc>
              <a:spcBef>
                <a:spcPts val="0"/>
              </a:spcBef>
            </a:pPr>
            <a:r>
              <a:rPr lang="en-US" sz="2400" dirty="0" smtClean="0"/>
              <a:t>Jeremy is a member of the AEC workgroup of the </a:t>
            </a:r>
            <a:r>
              <a:rPr lang="en-US" sz="2400" dirty="0" err="1" smtClean="0"/>
              <a:t>DevTech</a:t>
            </a:r>
            <a:r>
              <a:rPr lang="en-US" sz="2400" dirty="0" smtClean="0"/>
              <a:t> team, providing developer support, training, and conferences to the Autodesk Developer Network ADN. He originally joined Autodesk in 1988 as the technology evangelist responsible for European developer support. In this capacity, he wrote articles, consulted, lectured on AutoCAD application programming techniques, and supported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lnSpc>
                <a:spcPct val="90000"/>
              </a:lnSpc>
              <a:spcBef>
                <a:spcPts val="0"/>
              </a:spcBef>
            </a:pPr>
            <a:endParaRPr lang="en-US" sz="2400" dirty="0" smtClean="0"/>
          </a:p>
          <a:p>
            <a:pPr marL="0" indent="0">
              <a:lnSpc>
                <a:spcPct val="90000"/>
              </a:lnSpc>
              <a:spcBef>
                <a:spcPts val="0"/>
              </a:spcBef>
            </a:pPr>
            <a:r>
              <a:rPr lang="en-US" sz="2400" dirty="0" smtClean="0"/>
              <a:t>Jeremy graduated with a MA in mathematics and physics in Marburg, Germany, in 1984, and worked first as a teacher and translator of both computer and human languages, then as a C++ programmer on early GUI and multitasking projects. He is fluent in five European languages, vegetarian, has four kids, plays the flute, likes reading, travelling, theatre improvisation and carpentry, loves mountains, oceans, sports and especially climbing.</a:t>
            </a:r>
          </a:p>
        </p:txBody>
      </p:sp>
      <p:sp>
        <p:nvSpPr>
          <p:cNvPr id="4101" name="Text Box 5"/>
          <p:cNvSpPr txBox="1">
            <a:spLocks noChangeArrowheads="1"/>
          </p:cNvSpPr>
          <p:nvPr/>
        </p:nvSpPr>
        <p:spPr bwMode="auto">
          <a:xfrm>
            <a:off x="408611" y="2111712"/>
            <a:ext cx="6750229" cy="1423971"/>
          </a:xfrm>
          <a:prstGeom prst="rect">
            <a:avLst/>
          </a:prstGeom>
          <a:noFill/>
          <a:ln w="9525">
            <a:noFill/>
            <a:miter lim="800000"/>
            <a:headEnd/>
            <a:tailEnd/>
          </a:ln>
        </p:spPr>
        <p:txBody>
          <a:bodyPr wrap="square" lIns="130039" tIns="65020" rIns="130039" bIns="65020">
            <a:spAutoFit/>
          </a:bodyPr>
          <a:lstStyle/>
          <a:p>
            <a:r>
              <a:rPr lang="en-US" sz="3600" b="1" dirty="0"/>
              <a:t>Jeremy Tammik</a:t>
            </a:r>
          </a:p>
          <a:p>
            <a:r>
              <a:rPr lang="en-GB" sz="2400" dirty="0"/>
              <a:t>Developer Technical Services</a:t>
            </a:r>
            <a:endParaRPr lang="en-US" sz="2400" dirty="0"/>
          </a:p>
          <a:p>
            <a:r>
              <a:rPr lang="en-US" sz="2400" dirty="0" smtClean="0"/>
              <a:t>EMEA, Autodesk </a:t>
            </a:r>
            <a:r>
              <a:rPr lang="en-US" sz="2400" dirty="0"/>
              <a:t>SARL</a:t>
            </a:r>
          </a:p>
        </p:txBody>
      </p:sp>
      <p:sp>
        <p:nvSpPr>
          <p:cNvPr id="4102" name="Text Box 6"/>
          <p:cNvSpPr txBox="1">
            <a:spLocks noChangeArrowheads="1"/>
          </p:cNvSpPr>
          <p:nvPr/>
        </p:nvSpPr>
        <p:spPr bwMode="auto">
          <a:xfrm>
            <a:off x="9946581"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pic>
        <p:nvPicPr>
          <p:cNvPr id="8" name="Picture 4" descr="jeremy"/>
          <p:cNvPicPr>
            <a:picLocks noChangeAspect="1" noChangeArrowheads="1"/>
          </p:cNvPicPr>
          <p:nvPr/>
        </p:nvPicPr>
        <p:blipFill>
          <a:blip r:embed="rId3"/>
          <a:srcRect/>
          <a:stretch>
            <a:fillRect/>
          </a:stretch>
        </p:blipFill>
        <p:spPr bwMode="auto">
          <a:xfrm>
            <a:off x="7531140" y="519945"/>
            <a:ext cx="2683711" cy="351864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453761" y="350775"/>
            <a:ext cx="12395944" cy="1011716"/>
          </a:xfrm>
          <a:noFill/>
        </p:spPr>
        <p:txBody>
          <a:bodyPr/>
          <a:lstStyle/>
          <a:p>
            <a:pPr eaLnBrk="1" hangingPunct="1"/>
            <a:r>
              <a:rPr lang="en-GB" smtClean="0"/>
              <a:t>Application Installation</a:t>
            </a:r>
          </a:p>
        </p:txBody>
      </p:sp>
      <p:sp>
        <p:nvSpPr>
          <p:cNvPr id="29698" name="Rectangle 2"/>
          <p:cNvSpPr>
            <a:spLocks noGrp="1" noChangeArrowheads="1"/>
          </p:cNvSpPr>
          <p:nvPr>
            <p:ph idx="1"/>
          </p:nvPr>
        </p:nvSpPr>
        <p:spPr>
          <a:xfrm>
            <a:off x="549987" y="1701757"/>
            <a:ext cx="11501595" cy="2628936"/>
          </a:xfrm>
        </p:spPr>
        <p:txBody>
          <a:bodyPr/>
          <a:lstStyle/>
          <a:p>
            <a:pPr marL="205796" indent="-325098">
              <a:buFont typeface="Wingdings" pitchFamily="2" charset="2"/>
              <a:buChar char="§"/>
            </a:pPr>
            <a:r>
              <a:rPr lang="en-US" smtClean="0"/>
              <a:t>Installer will generally modify Revit.ini</a:t>
            </a:r>
          </a:p>
          <a:p>
            <a:pPr marL="205796" indent="-325098">
              <a:buFont typeface="Wingdings" pitchFamily="2" charset="2"/>
              <a:buChar char="§"/>
            </a:pPr>
            <a:r>
              <a:rPr lang="en-US" smtClean="0"/>
              <a:t>Recommend placing application into Revit Program folder</a:t>
            </a:r>
          </a:p>
          <a:p>
            <a:pPr marL="605797" lvl="1" indent="-325098"/>
            <a:r>
              <a:rPr lang="en-US" smtClean="0"/>
              <a:t>Due to .NET framework restrictions, Load() versus LoadFrom()</a:t>
            </a:r>
          </a:p>
          <a:p>
            <a:pPr marL="205796" indent="-325098">
              <a:buFont typeface="Wingdings" pitchFamily="2" charset="2"/>
              <a:buChar char="§"/>
            </a:pPr>
            <a:r>
              <a:rPr lang="en-US" smtClean="0"/>
              <a:t>MidasLink sample application includes setup source</a:t>
            </a:r>
            <a:endParaRPr lang="en-GB" smtClean="0"/>
          </a:p>
        </p:txBody>
      </p:sp>
      <p:sp>
        <p:nvSpPr>
          <p:cNvPr id="29700"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263" y="409902"/>
            <a:ext cx="7826915" cy="837006"/>
          </a:xfrm>
        </p:spPr>
        <p:txBody>
          <a:bodyPr/>
          <a:lstStyle/>
          <a:p>
            <a:r>
              <a:rPr lang="en-US" smtClean="0"/>
              <a:t>RvtSamples</a:t>
            </a:r>
            <a:endParaRPr lang="en-GB"/>
          </a:p>
        </p:txBody>
      </p:sp>
      <p:sp>
        <p:nvSpPr>
          <p:cNvPr id="3" name="Content Placeholder 2"/>
          <p:cNvSpPr>
            <a:spLocks noGrp="1"/>
          </p:cNvSpPr>
          <p:nvPr>
            <p:ph idx="1"/>
          </p:nvPr>
        </p:nvSpPr>
        <p:spPr>
          <a:xfrm>
            <a:off x="257882" y="1672388"/>
            <a:ext cx="11996823" cy="7551045"/>
          </a:xfrm>
        </p:spPr>
        <p:txBody>
          <a:bodyPr/>
          <a:lstStyle/>
          <a:p>
            <a:pPr>
              <a:spcBef>
                <a:spcPts val="300"/>
              </a:spcBef>
            </a:pPr>
            <a:r>
              <a:rPr lang="en-US" sz="3200" smtClean="0"/>
              <a:t>So every external command needs to be added to Revit.ini?</a:t>
            </a:r>
          </a:p>
          <a:p>
            <a:pPr>
              <a:spcBef>
                <a:spcPts val="300"/>
              </a:spcBef>
            </a:pPr>
            <a:r>
              <a:rPr lang="en-US" sz="3200" smtClean="0"/>
              <a:t>Not using the SDK sample application RvtSamples!</a:t>
            </a:r>
          </a:p>
          <a:p>
            <a:pPr>
              <a:spcBef>
                <a:spcPts val="300"/>
              </a:spcBef>
            </a:pPr>
            <a:r>
              <a:rPr lang="en-US" sz="3200" smtClean="0"/>
              <a:t>Includes RvtSamples.txt listing all SDK samples</a:t>
            </a:r>
          </a:p>
          <a:p>
            <a:pPr>
              <a:spcBef>
                <a:spcPts val="300"/>
              </a:spcBef>
            </a:pPr>
            <a:r>
              <a:rPr lang="en-US" sz="3200" smtClean="0"/>
              <a:t>Adds them all to an own menu entry</a:t>
            </a:r>
          </a:p>
          <a:p>
            <a:pPr>
              <a:spcBef>
                <a:spcPts val="300"/>
              </a:spcBef>
            </a:pPr>
            <a:r>
              <a:rPr lang="en-US" sz="3200" smtClean="0"/>
              <a:t>Add six lines to Revit.ini and never touch it again</a:t>
            </a:r>
          </a:p>
          <a:p>
            <a:pPr>
              <a:spcBef>
                <a:spcPts val="300"/>
              </a:spcBef>
            </a:pPr>
            <a:r>
              <a:rPr lang="en-US" sz="3200" smtClean="0"/>
              <a:t>You can add your own entries to RvtSamples.txt</a:t>
            </a:r>
          </a:p>
          <a:p>
            <a:pPr>
              <a:spcBef>
                <a:spcPts val="300"/>
              </a:spcBef>
            </a:pPr>
            <a:r>
              <a:rPr lang="en-US" sz="3200" smtClean="0"/>
              <a:t>Also define own pulldown buttons for additional sections</a:t>
            </a:r>
          </a:p>
          <a:p>
            <a:r>
              <a:rPr lang="en-US" sz="3200" smtClean="0"/>
              <a:t>Example</a:t>
            </a:r>
          </a:p>
          <a:p>
            <a:pPr lvl="1"/>
            <a:r>
              <a:rPr lang="en-US" sz="2400" smtClean="0"/>
              <a:t>AdnSamples.txt</a:t>
            </a:r>
          </a:p>
          <a:p>
            <a:pPr lvl="1"/>
            <a:r>
              <a:rPr lang="en-US" sz="2400" smtClean="0"/>
              <a:t>Provided with labs</a:t>
            </a:r>
          </a:p>
        </p:txBody>
      </p:sp>
      <p:sp>
        <p:nvSpPr>
          <p:cNvPr id="4"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pic>
        <p:nvPicPr>
          <p:cNvPr id="8" name="Picture 7" descr="2010_RvtSamples_2.gif"/>
          <p:cNvPicPr>
            <a:picLocks noChangeAspect="1"/>
          </p:cNvPicPr>
          <p:nvPr/>
        </p:nvPicPr>
        <p:blipFill>
          <a:blip r:embed="rId3"/>
          <a:stretch>
            <a:fillRect/>
          </a:stretch>
        </p:blipFill>
        <p:spPr>
          <a:xfrm>
            <a:off x="513474" y="6886602"/>
            <a:ext cx="7077075" cy="2066925"/>
          </a:xfrm>
          <a:prstGeom prst="rect">
            <a:avLst/>
          </a:prstGeom>
        </p:spPr>
      </p:pic>
      <p:pic>
        <p:nvPicPr>
          <p:cNvPr id="7" name="Picture 6" descr="2010_RvtSamples.gif"/>
          <p:cNvPicPr>
            <a:picLocks noChangeAspect="1"/>
          </p:cNvPicPr>
          <p:nvPr/>
        </p:nvPicPr>
        <p:blipFill>
          <a:blip r:embed="rId4"/>
          <a:stretch>
            <a:fillRect/>
          </a:stretch>
        </p:blipFill>
        <p:spPr>
          <a:xfrm>
            <a:off x="5844372" y="7470810"/>
            <a:ext cx="5753100" cy="1685925"/>
          </a:xfrm>
          <a:prstGeom prst="rect">
            <a:avLst/>
          </a:prstGeom>
        </p:spPr>
      </p:pic>
      <p:pic>
        <p:nvPicPr>
          <p:cNvPr id="9" name="Picture 8" descr="RvtSamples01.png"/>
          <p:cNvPicPr>
            <a:picLocks noChangeAspect="1"/>
          </p:cNvPicPr>
          <p:nvPr/>
        </p:nvPicPr>
        <p:blipFill>
          <a:blip r:embed="rId5"/>
          <a:stretch>
            <a:fillRect/>
          </a:stretch>
        </p:blipFill>
        <p:spPr>
          <a:xfrm>
            <a:off x="7081122" y="5497533"/>
            <a:ext cx="5153025" cy="914400"/>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r>
              <a:rPr lang="en-GB" smtClean="0"/>
              <a:t>RvtMgdDbg</a:t>
            </a:r>
          </a:p>
        </p:txBody>
      </p:sp>
      <p:sp>
        <p:nvSpPr>
          <p:cNvPr id="104451" name="Rectangle 3"/>
          <p:cNvSpPr>
            <a:spLocks noGrp="1" noChangeArrowheads="1"/>
          </p:cNvSpPr>
          <p:nvPr>
            <p:ph idx="1"/>
          </p:nvPr>
        </p:nvSpPr>
        <p:spPr>
          <a:xfrm>
            <a:off x="443370" y="1531179"/>
            <a:ext cx="6710386" cy="7728768"/>
          </a:xfrm>
        </p:spPr>
        <p:txBody>
          <a:bodyPr/>
          <a:lstStyle/>
          <a:p>
            <a:pPr>
              <a:lnSpc>
                <a:spcPct val="90000"/>
              </a:lnSpc>
            </a:pPr>
            <a:r>
              <a:rPr lang="en-GB" smtClean="0"/>
              <a:t>Available from ADN web site, search for "RvtMgdDbg"</a:t>
            </a:r>
          </a:p>
          <a:p>
            <a:pPr>
              <a:lnSpc>
                <a:spcPct val="90000"/>
              </a:lnSpc>
            </a:pPr>
            <a:r>
              <a:rPr lang="en-GB" smtClean="0"/>
              <a:t>Interactively access and explore entire database structure</a:t>
            </a:r>
          </a:p>
          <a:p>
            <a:pPr>
              <a:lnSpc>
                <a:spcPct val="90000"/>
              </a:lnSpc>
            </a:pPr>
            <a:r>
              <a:rPr lang="en-GB" smtClean="0"/>
              <a:t>Elements, parameters, relationships</a:t>
            </a:r>
          </a:p>
          <a:p>
            <a:pPr>
              <a:lnSpc>
                <a:spcPct val="90000"/>
              </a:lnSpc>
            </a:pPr>
            <a:r>
              <a:rPr lang="en-GB" smtClean="0"/>
              <a:t>Comprehensive Revit API test </a:t>
            </a:r>
          </a:p>
          <a:p>
            <a:pPr eaLnBrk="1" hangingPunct="1">
              <a:lnSpc>
                <a:spcPct val="90000"/>
              </a:lnSpc>
              <a:buFontTx/>
              <a:buNone/>
            </a:pPr>
            <a:r>
              <a:rPr lang="en-GB" smtClean="0"/>
              <a:t>Sample code and utility classes</a:t>
            </a:r>
          </a:p>
          <a:p>
            <a:pPr eaLnBrk="1" hangingPunct="1">
              <a:lnSpc>
                <a:spcPct val="90000"/>
              </a:lnSpc>
              <a:buFontTx/>
              <a:buNone/>
            </a:pPr>
            <a:r>
              <a:rPr lang="en-GB" smtClean="0"/>
              <a:t>Scaffolding for quick tests</a:t>
            </a:r>
          </a:p>
          <a:p>
            <a:pPr eaLnBrk="1" hangingPunct="1">
              <a:lnSpc>
                <a:spcPct val="90000"/>
              </a:lnSpc>
              <a:buFontTx/>
              <a:buNone/>
            </a:pPr>
            <a:r>
              <a:rPr lang="en-GB" smtClean="0"/>
              <a:t>Explore</a:t>
            </a:r>
          </a:p>
          <a:p>
            <a:pPr lvl="1" eaLnBrk="1" hangingPunct="1">
              <a:lnSpc>
                <a:spcPct val="90000"/>
              </a:lnSpc>
            </a:pPr>
            <a:r>
              <a:rPr lang="en-GB" sz="2400" smtClean="0"/>
              <a:t>Application</a:t>
            </a:r>
          </a:p>
          <a:p>
            <a:pPr lvl="1" eaLnBrk="1" hangingPunct="1">
              <a:lnSpc>
                <a:spcPct val="90000"/>
              </a:lnSpc>
            </a:pPr>
            <a:r>
              <a:rPr lang="en-GB" sz="2400" smtClean="0"/>
              <a:t>Document</a:t>
            </a:r>
          </a:p>
          <a:p>
            <a:pPr lvl="1" eaLnBrk="1" hangingPunct="1">
              <a:lnSpc>
                <a:spcPct val="90000"/>
              </a:lnSpc>
            </a:pPr>
            <a:r>
              <a:rPr lang="en-GB" sz="2400" smtClean="0"/>
              <a:t>Current selection</a:t>
            </a:r>
          </a:p>
          <a:p>
            <a:pPr lvl="1" eaLnBrk="1" hangingPunct="1">
              <a:lnSpc>
                <a:spcPct val="90000"/>
              </a:lnSpc>
            </a:pPr>
            <a:r>
              <a:rPr lang="en-GB" sz="2400" smtClean="0"/>
              <a:t>Reflection</a:t>
            </a:r>
          </a:p>
          <a:p>
            <a:pPr lvl="1" eaLnBrk="1" hangingPunct="1">
              <a:lnSpc>
                <a:spcPct val="90000"/>
              </a:lnSpc>
            </a:pPr>
            <a:r>
              <a:rPr lang="en-GB" sz="2400" smtClean="0"/>
              <a:t>Events</a:t>
            </a:r>
          </a:p>
          <a:p>
            <a:pPr lvl="1" eaLnBrk="1" hangingPunct="1">
              <a:lnSpc>
                <a:spcPct val="90000"/>
              </a:lnSpc>
            </a:pPr>
            <a:r>
              <a:rPr lang="en-GB" sz="2400" smtClean="0"/>
              <a:t>Tests</a:t>
            </a:r>
          </a:p>
        </p:txBody>
      </p:sp>
      <p:sp>
        <p:nvSpPr>
          <p:cNvPr id="5"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pic>
        <p:nvPicPr>
          <p:cNvPr id="7" name="Picture 6" descr="RvtMgdDbg02.png"/>
          <p:cNvPicPr>
            <a:picLocks noChangeAspect="1"/>
          </p:cNvPicPr>
          <p:nvPr/>
        </p:nvPicPr>
        <p:blipFill>
          <a:blip r:embed="rId3"/>
          <a:stretch>
            <a:fillRect/>
          </a:stretch>
        </p:blipFill>
        <p:spPr>
          <a:xfrm>
            <a:off x="7127160" y="1555704"/>
            <a:ext cx="5143500" cy="4414838"/>
          </a:xfrm>
          <a:prstGeom prst="rect">
            <a:avLst/>
          </a:prstGeo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403935" y="194234"/>
            <a:ext cx="11843345" cy="1052674"/>
          </a:xfrm>
        </p:spPr>
        <p:txBody>
          <a:bodyPr/>
          <a:lstStyle/>
          <a:p>
            <a:pPr eaLnBrk="1" hangingPunct="1"/>
            <a:r>
              <a:rPr lang="en-GB" sz="6000" smtClean="0"/>
              <a:t>Hands On</a:t>
            </a:r>
          </a:p>
        </p:txBody>
      </p:sp>
      <p:sp>
        <p:nvSpPr>
          <p:cNvPr id="104451" name="Rectangle 3"/>
          <p:cNvSpPr>
            <a:spLocks noGrp="1" noChangeArrowheads="1"/>
          </p:cNvSpPr>
          <p:nvPr>
            <p:ph idx="1"/>
          </p:nvPr>
        </p:nvSpPr>
        <p:spPr>
          <a:xfrm>
            <a:off x="443369" y="1531179"/>
            <a:ext cx="11859109" cy="7327125"/>
          </a:xfrm>
        </p:spPr>
        <p:txBody>
          <a:bodyPr/>
          <a:lstStyle/>
          <a:p>
            <a:pPr>
              <a:lnSpc>
                <a:spcPct val="90000"/>
              </a:lnSpc>
            </a:pPr>
            <a:r>
              <a:rPr lang="en-GB" sz="4400" dirty="0" smtClean="0"/>
              <a:t>Install SDK</a:t>
            </a:r>
          </a:p>
          <a:p>
            <a:pPr marL="812800" lvl="1" indent="-355600">
              <a:lnSpc>
                <a:spcPct val="90000"/>
              </a:lnSpc>
            </a:pPr>
            <a:r>
              <a:rPr lang="en-GB" dirty="0" smtClean="0"/>
              <a:t>Look at </a:t>
            </a:r>
            <a:r>
              <a:rPr lang="en-GB" dirty="0" err="1" smtClean="0"/>
              <a:t>Revit</a:t>
            </a:r>
            <a:r>
              <a:rPr lang="en-GB" dirty="0" smtClean="0"/>
              <a:t> API documentation</a:t>
            </a:r>
          </a:p>
          <a:p>
            <a:pPr>
              <a:lnSpc>
                <a:spcPct val="90000"/>
              </a:lnSpc>
            </a:pPr>
            <a:r>
              <a:rPr lang="en-GB" sz="4400" dirty="0" smtClean="0"/>
              <a:t>Run through Hello World sample</a:t>
            </a:r>
          </a:p>
          <a:p>
            <a:pPr marL="812800" lvl="1" indent="-355600">
              <a:lnSpc>
                <a:spcPct val="90000"/>
              </a:lnSpc>
            </a:pPr>
            <a:r>
              <a:rPr lang="en-GB" dirty="0" smtClean="0"/>
              <a:t>New class library solution</a:t>
            </a:r>
          </a:p>
          <a:p>
            <a:pPr marL="812800" lvl="1" indent="-355600">
              <a:lnSpc>
                <a:spcPct val="90000"/>
              </a:lnSpc>
            </a:pPr>
            <a:r>
              <a:rPr lang="en-GB" dirty="0" smtClean="0"/>
              <a:t>Reference RevitAPI.dll</a:t>
            </a:r>
          </a:p>
          <a:p>
            <a:pPr marL="812800" lvl="1" indent="-355600">
              <a:lnSpc>
                <a:spcPct val="90000"/>
              </a:lnSpc>
            </a:pPr>
            <a:r>
              <a:rPr lang="en-GB" dirty="0" err="1" smtClean="0"/>
              <a:t>IExternalCommand</a:t>
            </a:r>
            <a:r>
              <a:rPr lang="en-GB" dirty="0" smtClean="0"/>
              <a:t> implementation</a:t>
            </a:r>
          </a:p>
          <a:p>
            <a:pPr marL="812800" lvl="1" indent="-355600">
              <a:lnSpc>
                <a:spcPct val="90000"/>
              </a:lnSpc>
            </a:pPr>
            <a:r>
              <a:rPr lang="en-GB" dirty="0" smtClean="0"/>
              <a:t>Edit Revit.ini</a:t>
            </a:r>
          </a:p>
          <a:p>
            <a:pPr marL="812800" lvl="1" indent="-355600">
              <a:lnSpc>
                <a:spcPct val="90000"/>
              </a:lnSpc>
            </a:pPr>
            <a:r>
              <a:rPr lang="en-GB" dirty="0" smtClean="0"/>
              <a:t>Debug</a:t>
            </a:r>
          </a:p>
          <a:p>
            <a:pPr>
              <a:lnSpc>
                <a:spcPct val="90000"/>
              </a:lnSpc>
            </a:pPr>
            <a:r>
              <a:rPr lang="en-GB" sz="4400" dirty="0" err="1" smtClean="0"/>
              <a:t>RvtMgdDbg</a:t>
            </a:r>
            <a:endParaRPr lang="en-GB" sz="4400" dirty="0" smtClean="0"/>
          </a:p>
          <a:p>
            <a:pPr>
              <a:lnSpc>
                <a:spcPct val="90000"/>
              </a:lnSpc>
            </a:pPr>
            <a:r>
              <a:rPr lang="en-GB" sz="4400" dirty="0" smtClean="0"/>
              <a:t>Compile and Install SDK Samples</a:t>
            </a:r>
          </a:p>
          <a:p>
            <a:pPr marL="812800" lvl="1" indent="-355600">
              <a:lnSpc>
                <a:spcPct val="90000"/>
              </a:lnSpc>
            </a:pPr>
            <a:r>
              <a:rPr lang="en-GB" smtClean="0"/>
              <a:t>Update references with RevitAPIDllPathUpdater.exe</a:t>
            </a:r>
          </a:p>
          <a:p>
            <a:pPr marL="812800" lvl="1" indent="-355600">
              <a:lnSpc>
                <a:spcPct val="90000"/>
              </a:lnSpc>
            </a:pPr>
            <a:r>
              <a:rPr lang="en-GB" smtClean="0"/>
              <a:t>Open SDKSamples2010.sln</a:t>
            </a:r>
          </a:p>
          <a:p>
            <a:pPr marL="812800" lvl="1" indent="-355600">
              <a:lnSpc>
                <a:spcPct val="90000"/>
              </a:lnSpc>
            </a:pPr>
            <a:r>
              <a:rPr lang="en-GB" smtClean="0"/>
              <a:t>Compile </a:t>
            </a:r>
            <a:r>
              <a:rPr lang="en-GB" dirty="0" smtClean="0"/>
              <a:t>SDK samples</a:t>
            </a:r>
          </a:p>
          <a:p>
            <a:pPr>
              <a:lnSpc>
                <a:spcPct val="90000"/>
              </a:lnSpc>
            </a:pPr>
            <a:r>
              <a:rPr lang="en-GB" sz="4400" smtClean="0"/>
              <a:t>RvtSamples</a:t>
            </a:r>
          </a:p>
          <a:p>
            <a:pPr lvl="1">
              <a:lnSpc>
                <a:spcPct val="90000"/>
              </a:lnSpc>
            </a:pPr>
            <a:r>
              <a:rPr lang="en-GB" smtClean="0"/>
              <a:t>Edit RvtSamples.txt</a:t>
            </a:r>
            <a:endParaRPr lang="en-GB" dirty="0" smtClean="0"/>
          </a:p>
        </p:txBody>
      </p:sp>
      <p:sp>
        <p:nvSpPr>
          <p:cNvPr id="5"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ctrTitle"/>
          </p:nvPr>
        </p:nvSpPr>
        <p:spPr>
          <a:xfrm>
            <a:off x="453761" y="4291174"/>
            <a:ext cx="8239667" cy="2104934"/>
          </a:xfrm>
        </p:spPr>
        <p:txBody>
          <a:bodyPr/>
          <a:lstStyle/>
          <a:p>
            <a:pPr algn="l" eaLnBrk="1" hangingPunct="1"/>
            <a:r>
              <a:rPr lang="en-GB" sz="6600" smtClean="0"/>
              <a:t>Database and Elements</a:t>
            </a:r>
          </a:p>
        </p:txBody>
      </p:sp>
      <p:sp>
        <p:nvSpPr>
          <p:cNvPr id="30723" name="Rectangle 3"/>
          <p:cNvSpPr>
            <a:spLocks noGrp="1" noChangeArrowheads="1"/>
          </p:cNvSpPr>
          <p:nvPr>
            <p:ph type="subTitle" sz="quarter" idx="1"/>
          </p:nvPr>
        </p:nvSpPr>
        <p:spPr>
          <a:xfrm>
            <a:off x="453760" y="6396108"/>
            <a:ext cx="8054137" cy="1192495"/>
          </a:xfrm>
        </p:spPr>
        <p:txBody>
          <a:bodyPr/>
          <a:lstStyle/>
          <a:p>
            <a:pPr>
              <a:lnSpc>
                <a:spcPct val="100000"/>
              </a:lnSpc>
              <a:spcBef>
                <a:spcPts val="0"/>
              </a:spcBef>
            </a:pPr>
            <a:r>
              <a:rPr lang="en-US" sz="2400" smtClean="0"/>
              <a:t>Analyse the contents of the Revit database.</a:t>
            </a:r>
          </a:p>
          <a:p>
            <a:pPr>
              <a:lnSpc>
                <a:spcPct val="100000"/>
              </a:lnSpc>
              <a:spcBef>
                <a:spcPts val="0"/>
              </a:spcBef>
            </a:pPr>
            <a:r>
              <a:rPr lang="en-US" sz="2400" smtClean="0"/>
              <a:t>Iterate and filter for specific elements.</a:t>
            </a:r>
          </a:p>
          <a:p>
            <a:pPr>
              <a:lnSpc>
                <a:spcPct val="100000"/>
              </a:lnSpc>
              <a:spcBef>
                <a:spcPts val="0"/>
              </a:spcBef>
            </a:pPr>
            <a:r>
              <a:rPr lang="en-US" sz="2400" smtClean="0"/>
              <a:t>Make use of RvtMgdDbg.</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3759" y="194232"/>
            <a:ext cx="12549454" cy="1626129"/>
          </a:xfrm>
        </p:spPr>
        <p:txBody>
          <a:bodyPr/>
          <a:lstStyle/>
          <a:p>
            <a:pPr eaLnBrk="1" hangingPunct="1"/>
            <a:r>
              <a:rPr lang="en-GB" dirty="0" smtClean="0"/>
              <a:t>Category, Family, Type and Instance</a:t>
            </a:r>
            <a:endParaRPr lang="en-GB" dirty="0" smtClean="0"/>
          </a:p>
        </p:txBody>
      </p:sp>
      <p:sp>
        <p:nvSpPr>
          <p:cNvPr id="3174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6" name="Content Placeholder 5" descr="category_family_type.png"/>
          <p:cNvPicPr>
            <a:picLocks noGrp="1" noChangeAspect="1"/>
          </p:cNvPicPr>
          <p:nvPr>
            <p:ph idx="1"/>
          </p:nvPr>
        </p:nvPicPr>
        <p:blipFill>
          <a:blip r:embed="rId3"/>
          <a:stretch>
            <a:fillRect/>
          </a:stretch>
        </p:blipFill>
        <p:spPr>
          <a:xfrm>
            <a:off x="1207221" y="4760964"/>
            <a:ext cx="9744075" cy="3914775"/>
          </a:xfrm>
        </p:spPr>
      </p:pic>
      <p:sp>
        <p:nvSpPr>
          <p:cNvPr id="7" name="Rectangle 3"/>
          <p:cNvSpPr txBox="1">
            <a:spLocks noChangeArrowheads="1"/>
          </p:cNvSpPr>
          <p:nvPr/>
        </p:nvSpPr>
        <p:spPr>
          <a:xfrm>
            <a:off x="451502" y="1749287"/>
            <a:ext cx="11574215" cy="2727457"/>
          </a:xfrm>
          <a:prstGeom prst="rect">
            <a:avLst/>
          </a:prstGeom>
          <a:noFill/>
        </p:spPr>
        <p:txBody>
          <a:bodyPr lIns="130039" tIns="65020" rIns="130039" bIns="65020"/>
          <a:lstStyle/>
          <a:p>
            <a:pPr marL="487647" marR="0" lvl="1" indent="-325098" algn="l" defTabSz="914287" rtl="0" eaLnBrk="1" fontAlgn="auto" latinLnBrk="0" hangingPunct="1">
              <a:lnSpc>
                <a:spcPct val="100000"/>
              </a:lnSpc>
              <a:spcBef>
                <a:spcPts val="0"/>
              </a:spcBef>
              <a:spcAft>
                <a:spcPts val="0"/>
              </a:spcAft>
              <a:buClrTx/>
              <a:buSzTx/>
              <a:buFont typeface="Wingdings" pitchFamily="2" charset="2"/>
              <a:buChar char="§"/>
              <a:tabLst/>
              <a:defRPr/>
            </a:pPr>
            <a:r>
              <a:rPr kumimoji="0" lang="en-GB" sz="3100" b="0" i="0" u="none" strike="noStrike" kern="1200" cap="none" spc="0" normalizeH="0" baseline="0" noProof="0" dirty="0" smtClean="0">
                <a:ln>
                  <a:noFill/>
                </a:ln>
                <a:solidFill>
                  <a:schemeClr val="tx1"/>
                </a:solidFill>
                <a:effectLst/>
                <a:uLnTx/>
                <a:uFillTx/>
                <a:latin typeface="+mj-lt"/>
                <a:ea typeface="+mn-ea"/>
                <a:cs typeface="Arial" pitchFamily="34" charset="0"/>
              </a:rPr>
              <a:t>Revit Building Element</a:t>
            </a:r>
          </a:p>
          <a:p>
            <a:pPr marL="487647" marR="0" lvl="1" indent="-325098" algn="l" defTabSz="914287" rtl="0" eaLnBrk="1" fontAlgn="auto" latinLnBrk="0" hangingPunct="1">
              <a:lnSpc>
                <a:spcPct val="100000"/>
              </a:lnSpc>
              <a:spcBef>
                <a:spcPts val="0"/>
              </a:spcBef>
              <a:spcAft>
                <a:spcPts val="0"/>
              </a:spcAft>
              <a:buClrTx/>
              <a:buSzTx/>
              <a:buFont typeface="Wingdings" pitchFamily="2" charset="2"/>
              <a:buChar char="§"/>
              <a:tabLst/>
              <a:defRPr/>
            </a:pPr>
            <a:r>
              <a:rPr kumimoji="0" lang="en-GB" sz="3100" b="0" i="0" u="none" strike="noStrike" kern="1200" cap="none" spc="0" normalizeH="0" baseline="0" noProof="0" dirty="0" smtClean="0">
                <a:ln>
                  <a:noFill/>
                </a:ln>
                <a:solidFill>
                  <a:schemeClr val="tx1"/>
                </a:solidFill>
                <a:effectLst/>
                <a:uLnTx/>
                <a:uFillTx/>
                <a:latin typeface="+mj-lt"/>
                <a:ea typeface="+mn-ea"/>
                <a:cs typeface="Arial" pitchFamily="34" charset="0"/>
              </a:rPr>
              <a:t>Category</a:t>
            </a:r>
          </a:p>
          <a:p>
            <a:pPr marL="487647" marR="0" lvl="1" indent="-325098" algn="l" defTabSz="914287" rtl="0" eaLnBrk="1" fontAlgn="auto" latinLnBrk="0" hangingPunct="1">
              <a:lnSpc>
                <a:spcPct val="100000"/>
              </a:lnSpc>
              <a:spcBef>
                <a:spcPts val="0"/>
              </a:spcBef>
              <a:spcAft>
                <a:spcPts val="0"/>
              </a:spcAft>
              <a:buClrTx/>
              <a:buSzTx/>
              <a:buFont typeface="Wingdings" pitchFamily="2" charset="2"/>
              <a:buChar char="§"/>
              <a:tabLst/>
              <a:defRPr/>
            </a:pPr>
            <a:r>
              <a:rPr kumimoji="0" lang="en-GB" sz="3100" b="0" i="0" u="none" strike="noStrike" kern="1200" cap="none" spc="0" normalizeH="0" baseline="0" noProof="0" dirty="0" smtClean="0">
                <a:ln>
                  <a:noFill/>
                </a:ln>
                <a:solidFill>
                  <a:schemeClr val="tx1"/>
                </a:solidFill>
                <a:effectLst/>
                <a:uLnTx/>
                <a:uFillTx/>
                <a:latin typeface="+mj-lt"/>
                <a:ea typeface="+mn-ea"/>
                <a:cs typeface="Arial" pitchFamily="34" charset="0"/>
              </a:rPr>
              <a:t>Family: standard loadable, system, and in-place</a:t>
            </a:r>
          </a:p>
          <a:p>
            <a:pPr marL="487647" marR="0" lvl="1" indent="-325098" algn="l" defTabSz="914287" rtl="0" eaLnBrk="1" fontAlgn="auto" latinLnBrk="0" hangingPunct="1">
              <a:lnSpc>
                <a:spcPct val="100000"/>
              </a:lnSpc>
              <a:spcBef>
                <a:spcPts val="0"/>
              </a:spcBef>
              <a:spcAft>
                <a:spcPts val="0"/>
              </a:spcAft>
              <a:buClrTx/>
              <a:buSzTx/>
              <a:buFont typeface="Wingdings" pitchFamily="2" charset="2"/>
              <a:buChar char="§"/>
              <a:tabLst/>
              <a:defRPr/>
            </a:pPr>
            <a:r>
              <a:rPr kumimoji="0" lang="en-GB" sz="3100" b="0" i="0" u="none" strike="noStrike" kern="1200" cap="none" spc="0" normalizeH="0" baseline="0" noProof="0" dirty="0" smtClean="0">
                <a:ln>
                  <a:noFill/>
                </a:ln>
                <a:solidFill>
                  <a:schemeClr val="tx1"/>
                </a:solidFill>
                <a:effectLst/>
                <a:uLnTx/>
                <a:uFillTx/>
                <a:latin typeface="+mj-lt"/>
                <a:ea typeface="+mn-ea"/>
                <a:cs typeface="Arial" pitchFamily="34" charset="0"/>
              </a:rPr>
              <a:t>Type</a:t>
            </a:r>
          </a:p>
          <a:p>
            <a:pPr marL="487647" marR="0" lvl="1" indent="-325098" algn="l" defTabSz="914287" rtl="0" eaLnBrk="1" fontAlgn="auto" latinLnBrk="0" hangingPunct="1">
              <a:lnSpc>
                <a:spcPct val="100000"/>
              </a:lnSpc>
              <a:spcBef>
                <a:spcPts val="0"/>
              </a:spcBef>
              <a:spcAft>
                <a:spcPts val="0"/>
              </a:spcAft>
              <a:buClrTx/>
              <a:buSzTx/>
              <a:buFont typeface="Wingdings" pitchFamily="2" charset="2"/>
              <a:buChar char="§"/>
              <a:tabLst/>
              <a:defRPr/>
            </a:pPr>
            <a:r>
              <a:rPr kumimoji="0" lang="en-GB" sz="3100" b="0" i="0" u="none" strike="noStrike" kern="1200" cap="none" spc="0" normalizeH="0" baseline="0" noProof="0" dirty="0" smtClean="0">
                <a:ln>
                  <a:noFill/>
                </a:ln>
                <a:solidFill>
                  <a:schemeClr val="tx1"/>
                </a:solidFill>
                <a:effectLst/>
                <a:uLnTx/>
                <a:uFillTx/>
                <a:latin typeface="+mj-lt"/>
                <a:ea typeface="+mn-ea"/>
                <a:cs typeface="Arial" pitchFamily="34" charset="0"/>
              </a:rPr>
              <a:t>Instance</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3759" y="194232"/>
            <a:ext cx="12549454" cy="1626129"/>
          </a:xfrm>
        </p:spPr>
        <p:txBody>
          <a:bodyPr/>
          <a:lstStyle/>
          <a:p>
            <a:pPr eaLnBrk="1" hangingPunct="1"/>
            <a:r>
              <a:rPr lang="en-GB" smtClean="0"/>
              <a:t>Elements Collection</a:t>
            </a:r>
          </a:p>
        </p:txBody>
      </p:sp>
      <p:sp>
        <p:nvSpPr>
          <p:cNvPr id="31747" name="Rectangle 3"/>
          <p:cNvSpPr>
            <a:spLocks noGrp="1" noChangeArrowheads="1"/>
          </p:cNvSpPr>
          <p:nvPr>
            <p:ph idx="1"/>
          </p:nvPr>
        </p:nvSpPr>
        <p:spPr>
          <a:xfrm>
            <a:off x="451502" y="1749287"/>
            <a:ext cx="11574215" cy="6632055"/>
          </a:xfrm>
        </p:spPr>
        <p:txBody>
          <a:bodyPr/>
          <a:lstStyle/>
          <a:p>
            <a:pPr marL="487647" lvl="1" indent="-325098"/>
            <a:r>
              <a:rPr lang="en-GB" sz="3100" dirty="0" smtClean="0"/>
              <a:t>Object model</a:t>
            </a:r>
          </a:p>
          <a:p>
            <a:pPr marL="487647" lvl="1" indent="-325098"/>
            <a:r>
              <a:rPr lang="en-GB" sz="3100" dirty="0" smtClean="0"/>
              <a:t>Database structure</a:t>
            </a:r>
          </a:p>
          <a:p>
            <a:pPr marL="487647" lvl="1" indent="-325098"/>
            <a:r>
              <a:rPr lang="en-GB" sz="3100" dirty="0" smtClean="0"/>
              <a:t>Types of elements</a:t>
            </a:r>
          </a:p>
          <a:p>
            <a:pPr marL="487647" lvl="1" indent="-325098"/>
            <a:r>
              <a:rPr lang="en-US" sz="3100" dirty="0" smtClean="0"/>
              <a:t>Accessing and identifying elements</a:t>
            </a:r>
            <a:endParaRPr lang="en-GB" sz="3100" dirty="0" smtClean="0"/>
          </a:p>
          <a:p>
            <a:pPr marL="487647" lvl="1" indent="-325098"/>
            <a:r>
              <a:rPr lang="en-GB" sz="3100" dirty="0" smtClean="0"/>
              <a:t>Filtering for types and categories</a:t>
            </a:r>
          </a:p>
          <a:p>
            <a:pPr marL="487647" lvl="1" indent="-325098"/>
            <a:r>
              <a:rPr lang="en-GB" sz="3100" dirty="0" smtClean="0"/>
              <a:t>Getting all model elements</a:t>
            </a:r>
          </a:p>
          <a:p>
            <a:pPr marL="487647" lvl="1" indent="-325098"/>
            <a:r>
              <a:rPr lang="en-GB" sz="3100" dirty="0" smtClean="0"/>
              <a:t>Model elements' manipulation</a:t>
            </a:r>
          </a:p>
        </p:txBody>
      </p:sp>
      <p:sp>
        <p:nvSpPr>
          <p:cNvPr id="3174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Revit API Class Diagram.png"/>
          <p:cNvPicPr>
            <a:picLocks noGrp="1" noChangeAspect="1"/>
          </p:cNvPicPr>
          <p:nvPr>
            <p:ph idx="1"/>
          </p:nvPr>
        </p:nvPicPr>
        <p:blipFill>
          <a:blip r:embed="rId3" cstate="print"/>
          <a:stretch>
            <a:fillRect/>
          </a:stretch>
        </p:blipFill>
        <p:spPr>
          <a:xfrm>
            <a:off x="17128" y="1482678"/>
            <a:ext cx="12436097" cy="7279339"/>
          </a:xfrm>
        </p:spPr>
      </p:pic>
      <p:sp>
        <p:nvSpPr>
          <p:cNvPr id="32770" name="Rectangle 2"/>
          <p:cNvSpPr>
            <a:spLocks noGrp="1" noChangeArrowheads="1"/>
          </p:cNvSpPr>
          <p:nvPr>
            <p:ph type="title"/>
          </p:nvPr>
        </p:nvSpPr>
        <p:spPr>
          <a:xfrm>
            <a:off x="3387777" y="110102"/>
            <a:ext cx="6011056" cy="837006"/>
          </a:xfrm>
        </p:spPr>
        <p:txBody>
          <a:bodyPr/>
          <a:lstStyle/>
          <a:p>
            <a:pPr eaLnBrk="1" hangingPunct="1"/>
            <a:r>
              <a:rPr lang="en-GB" smtClean="0"/>
              <a:t>Revit Object Model</a:t>
            </a:r>
          </a:p>
        </p:txBody>
      </p:sp>
      <p:sp>
        <p:nvSpPr>
          <p:cNvPr id="32773" name="Text Box 5"/>
          <p:cNvSpPr txBox="1">
            <a:spLocks noChangeArrowheads="1"/>
          </p:cNvSpPr>
          <p:nvPr/>
        </p:nvSpPr>
        <p:spPr bwMode="auto">
          <a:xfrm>
            <a:off x="9982677" y="194234"/>
            <a:ext cx="2867028" cy="353943"/>
          </a:xfrm>
          <a:prstGeom prst="rect">
            <a:avLst/>
          </a:prstGeom>
          <a:solidFill>
            <a:schemeClr val="bg1"/>
          </a:solid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32774" name="Text Box 6"/>
          <p:cNvSpPr txBox="1">
            <a:spLocks noChangeArrowheads="1"/>
          </p:cNvSpPr>
          <p:nvPr/>
        </p:nvSpPr>
        <p:spPr bwMode="auto">
          <a:xfrm>
            <a:off x="4274313" y="8331130"/>
            <a:ext cx="4473884" cy="430887"/>
          </a:xfrm>
          <a:prstGeom prst="rect">
            <a:avLst/>
          </a:prstGeom>
          <a:noFill/>
          <a:ln w="9525" algn="ctr">
            <a:noFill/>
            <a:miter lim="800000"/>
            <a:headEnd/>
            <a:tailEnd/>
          </a:ln>
        </p:spPr>
        <p:txBody>
          <a:bodyPr wrap="square" lIns="0" tIns="0" rIns="0" bIns="0">
            <a:spAutoFit/>
          </a:bodyPr>
          <a:lstStyle/>
          <a:p>
            <a:pPr algn="ctr">
              <a:spcBef>
                <a:spcPct val="50000"/>
              </a:spcBef>
            </a:pPr>
            <a:r>
              <a:rPr lang="en-GB" sz="2800" smtClean="0"/>
              <a:t>Revit API Class Diagram.png</a:t>
            </a:r>
            <a:endParaRPr lang="en-GB" sz="280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GB" smtClean="0"/>
              <a:t>Subset of Object Model</a:t>
            </a:r>
          </a:p>
        </p:txBody>
      </p:sp>
      <p:sp>
        <p:nvSpPr>
          <p:cNvPr id="33795" name="Rectangle 3"/>
          <p:cNvSpPr>
            <a:spLocks noGrp="1" noChangeArrowheads="1"/>
          </p:cNvSpPr>
          <p:nvPr>
            <p:ph idx="1"/>
          </p:nvPr>
        </p:nvSpPr>
        <p:spPr>
          <a:xfrm>
            <a:off x="356685" y="1451130"/>
            <a:ext cx="3406445" cy="7283704"/>
          </a:xfrm>
        </p:spPr>
        <p:txBody>
          <a:bodyPr/>
          <a:lstStyle/>
          <a:p>
            <a:pPr eaLnBrk="1" hangingPunct="1">
              <a:lnSpc>
                <a:spcPct val="80000"/>
              </a:lnSpc>
              <a:buFontTx/>
              <a:buNone/>
            </a:pPr>
            <a:r>
              <a:rPr lang="en-GB" sz="1700" b="1" smtClean="0">
                <a:latin typeface="Courier New" pitchFamily="49" charset="0"/>
              </a:rPr>
              <a:t>APIObject</a:t>
            </a:r>
          </a:p>
          <a:p>
            <a:pPr eaLnBrk="1" hangingPunct="1">
              <a:lnSpc>
                <a:spcPct val="80000"/>
              </a:lnSpc>
              <a:buFontTx/>
              <a:buNone/>
            </a:pPr>
            <a:r>
              <a:rPr lang="en-GB" sz="1700" smtClean="0">
                <a:latin typeface="Courier New" pitchFamily="49" charset="0"/>
              </a:rPr>
              <a:t>  Application</a:t>
            </a:r>
          </a:p>
          <a:p>
            <a:pPr eaLnBrk="1" hangingPunct="1">
              <a:lnSpc>
                <a:spcPct val="80000"/>
              </a:lnSpc>
              <a:buFontTx/>
              <a:buNone/>
            </a:pPr>
            <a:r>
              <a:rPr lang="en-GB" sz="1700" smtClean="0">
                <a:latin typeface="Courier New" pitchFamily="49" charset="0"/>
              </a:rPr>
              <a:t>  Document</a:t>
            </a:r>
          </a:p>
          <a:p>
            <a:pPr eaLnBrk="1" hangingPunct="1">
              <a:lnSpc>
                <a:spcPct val="80000"/>
              </a:lnSpc>
              <a:buFontTx/>
              <a:buNone/>
            </a:pPr>
            <a:r>
              <a:rPr lang="en-GB" sz="1700" smtClean="0">
                <a:latin typeface="Courier New" pitchFamily="49" charset="0"/>
              </a:rPr>
              <a:t>  ExternalCommandData</a:t>
            </a:r>
          </a:p>
          <a:p>
            <a:pPr eaLnBrk="1" hangingPunct="1">
              <a:lnSpc>
                <a:spcPct val="80000"/>
              </a:lnSpc>
              <a:buFontTx/>
              <a:buNone/>
            </a:pPr>
            <a:r>
              <a:rPr lang="en-GB" sz="1700" smtClean="0">
                <a:latin typeface="Courier New" pitchFamily="49" charset="0"/>
              </a:rPr>
              <a:t>  ElementSet</a:t>
            </a:r>
          </a:p>
          <a:p>
            <a:pPr eaLnBrk="1" hangingPunct="1">
              <a:lnSpc>
                <a:spcPct val="80000"/>
              </a:lnSpc>
              <a:buFontTx/>
              <a:buNone/>
            </a:pPr>
            <a:r>
              <a:rPr lang="en-GB" sz="1700" smtClean="0">
                <a:latin typeface="Courier New" pitchFamily="49" charset="0"/>
              </a:rPr>
              <a:t>  ParameterSet</a:t>
            </a:r>
          </a:p>
          <a:p>
            <a:pPr eaLnBrk="1" hangingPunct="1">
              <a:lnSpc>
                <a:spcPct val="80000"/>
              </a:lnSpc>
              <a:buFontTx/>
              <a:buNone/>
            </a:pPr>
            <a:r>
              <a:rPr lang="en-GB" sz="1700" smtClean="0">
                <a:latin typeface="Courier New" pitchFamily="49" charset="0"/>
              </a:rPr>
              <a:t>  Parameter</a:t>
            </a:r>
          </a:p>
          <a:p>
            <a:pPr eaLnBrk="1" hangingPunct="1">
              <a:lnSpc>
                <a:spcPct val="80000"/>
              </a:lnSpc>
              <a:buFontTx/>
              <a:buNone/>
            </a:pPr>
            <a:r>
              <a:rPr lang="en-GB" sz="1700" b="1" smtClean="0">
                <a:latin typeface="Courier New" pitchFamily="49" charset="0"/>
              </a:rPr>
              <a:t>  Element</a:t>
            </a:r>
          </a:p>
          <a:p>
            <a:pPr eaLnBrk="1" hangingPunct="1">
              <a:lnSpc>
                <a:spcPct val="80000"/>
              </a:lnSpc>
              <a:buFontTx/>
              <a:buNone/>
            </a:pPr>
            <a:r>
              <a:rPr lang="en-GB" sz="1700" b="1" smtClean="0">
                <a:latin typeface="Courier New" pitchFamily="49" charset="0"/>
              </a:rPr>
              <a:t>    Symbol</a:t>
            </a:r>
          </a:p>
          <a:p>
            <a:pPr eaLnBrk="1" hangingPunct="1">
              <a:lnSpc>
                <a:spcPct val="80000"/>
              </a:lnSpc>
              <a:buFontTx/>
              <a:buNone/>
            </a:pPr>
            <a:r>
              <a:rPr lang="en-GB" sz="1700" b="1" smtClean="0">
                <a:latin typeface="Courier New" pitchFamily="49" charset="0"/>
              </a:rPr>
              <a:t>  GeometryObject</a:t>
            </a:r>
          </a:p>
          <a:p>
            <a:pPr eaLnBrk="1" hangingPunct="1">
              <a:lnSpc>
                <a:spcPct val="80000"/>
              </a:lnSpc>
              <a:buFontTx/>
              <a:buNone/>
            </a:pPr>
            <a:r>
              <a:rPr lang="en-GB" sz="1700" smtClean="0">
                <a:latin typeface="Courier New" pitchFamily="49" charset="0"/>
              </a:rPr>
              <a:t>  # RST:</a:t>
            </a:r>
          </a:p>
          <a:p>
            <a:pPr eaLnBrk="1" hangingPunct="1">
              <a:lnSpc>
                <a:spcPct val="80000"/>
              </a:lnSpc>
              <a:buFontTx/>
              <a:buNone/>
            </a:pPr>
            <a:r>
              <a:rPr lang="en-GB" sz="1700" smtClean="0">
                <a:latin typeface="Courier New" pitchFamily="49" charset="0"/>
              </a:rPr>
              <a:t>  AnalyticalModel</a:t>
            </a:r>
          </a:p>
          <a:p>
            <a:pPr eaLnBrk="1" hangingPunct="1">
              <a:lnSpc>
                <a:spcPct val="80000"/>
              </a:lnSpc>
              <a:buFontTx/>
              <a:buNone/>
            </a:pPr>
            <a:r>
              <a:rPr lang="en-GB" sz="1700" smtClean="0">
                <a:latin typeface="Courier New" pitchFamily="49" charset="0"/>
              </a:rPr>
              <a:t>    AnalyticalModelFloor</a:t>
            </a:r>
          </a:p>
          <a:p>
            <a:pPr eaLnBrk="1" hangingPunct="1">
              <a:lnSpc>
                <a:spcPct val="80000"/>
              </a:lnSpc>
              <a:buFontTx/>
              <a:buNone/>
            </a:pPr>
            <a:r>
              <a:rPr lang="en-GB" sz="1700" smtClean="0">
                <a:latin typeface="Courier New" pitchFamily="49" charset="0"/>
              </a:rPr>
              <a:t>    AnalyticalModelWall</a:t>
            </a:r>
          </a:p>
          <a:p>
            <a:pPr eaLnBrk="1" hangingPunct="1">
              <a:lnSpc>
                <a:spcPct val="80000"/>
              </a:lnSpc>
              <a:buFontTx/>
              <a:buNone/>
            </a:pPr>
            <a:endParaRPr lang="en-GB" sz="1700" smtClean="0">
              <a:latin typeface="Courier New" pitchFamily="49" charset="0"/>
            </a:endParaRPr>
          </a:p>
          <a:p>
            <a:pPr eaLnBrk="1" hangingPunct="1">
              <a:lnSpc>
                <a:spcPct val="80000"/>
              </a:lnSpc>
              <a:buFontTx/>
              <a:buNone/>
            </a:pPr>
            <a:endParaRPr lang="en-GB" sz="1700" smtClean="0">
              <a:latin typeface="Courier New" pitchFamily="49" charset="0"/>
            </a:endParaRPr>
          </a:p>
          <a:p>
            <a:pPr eaLnBrk="1" hangingPunct="1">
              <a:lnSpc>
                <a:spcPct val="80000"/>
              </a:lnSpc>
              <a:buFontTx/>
              <a:buNone/>
            </a:pPr>
            <a:r>
              <a:rPr lang="en-GB" sz="2400" b="1" smtClean="0"/>
              <a:t>Creation</a:t>
            </a:r>
          </a:p>
          <a:p>
            <a:pPr eaLnBrk="1" hangingPunct="1">
              <a:lnSpc>
                <a:spcPct val="80000"/>
              </a:lnSpc>
              <a:buFontTx/>
              <a:buNone/>
            </a:pPr>
            <a:endParaRPr lang="en-GB" sz="1700" smtClean="0"/>
          </a:p>
          <a:p>
            <a:pPr eaLnBrk="1" hangingPunct="1">
              <a:lnSpc>
                <a:spcPct val="80000"/>
              </a:lnSpc>
              <a:buFontTx/>
              <a:buNone/>
            </a:pPr>
            <a:r>
              <a:rPr lang="en-GB" sz="1700" b="1" smtClean="0">
                <a:latin typeface="Courier New" pitchFamily="49" charset="0"/>
              </a:rPr>
              <a:t>APIObject</a:t>
            </a:r>
          </a:p>
          <a:p>
            <a:pPr eaLnBrk="1" hangingPunct="1">
              <a:lnSpc>
                <a:spcPct val="80000"/>
              </a:lnSpc>
              <a:buFontTx/>
              <a:buNone/>
            </a:pPr>
            <a:r>
              <a:rPr lang="en-GB" sz="1700" smtClean="0">
                <a:latin typeface="Courier New" pitchFamily="49" charset="0"/>
              </a:rPr>
              <a:t>  Application</a:t>
            </a:r>
          </a:p>
          <a:p>
            <a:pPr eaLnBrk="1" hangingPunct="1">
              <a:lnSpc>
                <a:spcPct val="80000"/>
              </a:lnSpc>
              <a:buFontTx/>
              <a:buNone/>
            </a:pPr>
            <a:r>
              <a:rPr lang="en-GB" sz="1700" smtClean="0">
                <a:latin typeface="Courier New" pitchFamily="49" charset="0"/>
              </a:rPr>
              <a:t>  Document</a:t>
            </a:r>
          </a:p>
          <a:p>
            <a:pPr eaLnBrk="1" hangingPunct="1">
              <a:lnSpc>
                <a:spcPct val="80000"/>
              </a:lnSpc>
              <a:buFontTx/>
              <a:buNone/>
            </a:pPr>
            <a:endParaRPr lang="en-GB" sz="1700" smtClean="0">
              <a:latin typeface="Courier New" pitchFamily="49" charset="0"/>
            </a:endParaRPr>
          </a:p>
        </p:txBody>
      </p:sp>
      <p:sp>
        <p:nvSpPr>
          <p:cNvPr id="337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33797" name="Rectangle 5"/>
          <p:cNvSpPr>
            <a:spLocks noChangeArrowheads="1"/>
          </p:cNvSpPr>
          <p:nvPr/>
        </p:nvSpPr>
        <p:spPr bwMode="auto">
          <a:xfrm>
            <a:off x="6296176" y="1451130"/>
            <a:ext cx="5498260" cy="7283704"/>
          </a:xfrm>
          <a:prstGeom prst="rect">
            <a:avLst/>
          </a:prstGeom>
          <a:noFill/>
          <a:ln w="9525">
            <a:noFill/>
            <a:miter lim="800000"/>
            <a:headEnd/>
            <a:tailEnd/>
          </a:ln>
        </p:spPr>
        <p:txBody>
          <a:bodyPr lIns="0" tIns="0" rIns="0" bIns="0"/>
          <a:lstStyle/>
          <a:p>
            <a:pPr marL="379280" indent="-379280">
              <a:lnSpc>
                <a:spcPct val="80000"/>
              </a:lnSpc>
              <a:spcBef>
                <a:spcPct val="15000"/>
              </a:spcBef>
            </a:pPr>
            <a:r>
              <a:rPr lang="en-GB" sz="1700" b="1">
                <a:latin typeface="Courier New" pitchFamily="49" charset="0"/>
              </a:rPr>
              <a:t>  Element</a:t>
            </a:r>
          </a:p>
          <a:p>
            <a:pPr marL="379280" indent="-379280">
              <a:lnSpc>
                <a:spcPct val="80000"/>
              </a:lnSpc>
              <a:spcBef>
                <a:spcPct val="15000"/>
              </a:spcBef>
            </a:pPr>
            <a:r>
              <a:rPr lang="en-GB" sz="1700">
                <a:latin typeface="Courier New" pitchFamily="49" charset="0"/>
              </a:rPr>
              <a:t>    HostObject</a:t>
            </a:r>
          </a:p>
          <a:p>
            <a:pPr marL="379280" indent="-379280">
              <a:lnSpc>
                <a:spcPct val="80000"/>
              </a:lnSpc>
              <a:spcBef>
                <a:spcPct val="15000"/>
              </a:spcBef>
            </a:pPr>
            <a:r>
              <a:rPr lang="en-GB" sz="1700">
                <a:latin typeface="Courier New" pitchFamily="49" charset="0"/>
              </a:rPr>
              <a:t>      CeilingAndFloor</a:t>
            </a:r>
          </a:p>
          <a:p>
            <a:pPr marL="379280" indent="-379280">
              <a:lnSpc>
                <a:spcPct val="80000"/>
              </a:lnSpc>
              <a:spcBef>
                <a:spcPct val="15000"/>
              </a:spcBef>
            </a:pPr>
            <a:r>
              <a:rPr lang="en-GB" sz="1700">
                <a:latin typeface="Courier New" pitchFamily="49" charset="0"/>
              </a:rPr>
              <a:t>      ContFooting</a:t>
            </a:r>
          </a:p>
          <a:p>
            <a:pPr marL="379280" indent="-379280">
              <a:lnSpc>
                <a:spcPct val="80000"/>
              </a:lnSpc>
              <a:spcBef>
                <a:spcPct val="15000"/>
              </a:spcBef>
            </a:pPr>
            <a:r>
              <a:rPr lang="en-GB" sz="1700">
                <a:latin typeface="Courier New" pitchFamily="49" charset="0"/>
              </a:rPr>
              <a:t>      Floor</a:t>
            </a:r>
          </a:p>
          <a:p>
            <a:pPr marL="379280" indent="-379280">
              <a:lnSpc>
                <a:spcPct val="80000"/>
              </a:lnSpc>
              <a:spcBef>
                <a:spcPct val="15000"/>
              </a:spcBef>
            </a:pPr>
            <a:r>
              <a:rPr lang="en-GB" sz="1700">
                <a:latin typeface="Courier New" pitchFamily="49" charset="0"/>
              </a:rPr>
              <a:t>      Wall</a:t>
            </a:r>
          </a:p>
          <a:p>
            <a:pPr marL="379280" indent="-379280">
              <a:lnSpc>
                <a:spcPct val="80000"/>
              </a:lnSpc>
              <a:spcBef>
                <a:spcPct val="15000"/>
              </a:spcBef>
            </a:pPr>
            <a:r>
              <a:rPr lang="en-GB" sz="1700">
                <a:latin typeface="Courier New" pitchFamily="49" charset="0"/>
              </a:rPr>
              <a:t>    Instance</a:t>
            </a:r>
          </a:p>
          <a:p>
            <a:pPr marL="379280" indent="-379280">
              <a:lnSpc>
                <a:spcPct val="80000"/>
              </a:lnSpc>
              <a:spcBef>
                <a:spcPct val="15000"/>
              </a:spcBef>
            </a:pPr>
            <a:r>
              <a:rPr lang="en-GB" sz="1700">
                <a:latin typeface="Courier New" pitchFamily="49" charset="0"/>
              </a:rPr>
              <a:t>    Opening</a:t>
            </a:r>
          </a:p>
          <a:p>
            <a:pPr marL="379280" indent="-379280">
              <a:lnSpc>
                <a:spcPct val="80000"/>
              </a:lnSpc>
              <a:spcBef>
                <a:spcPct val="15000"/>
              </a:spcBef>
            </a:pPr>
            <a:r>
              <a:rPr lang="en-GB" sz="1700">
                <a:latin typeface="Courier New" pitchFamily="49" charset="0"/>
              </a:rPr>
              <a:t>    TextElement</a:t>
            </a:r>
          </a:p>
          <a:p>
            <a:pPr marL="379280" indent="-379280">
              <a:lnSpc>
                <a:spcPct val="80000"/>
              </a:lnSpc>
              <a:spcBef>
                <a:spcPct val="15000"/>
              </a:spcBef>
            </a:pPr>
            <a:r>
              <a:rPr lang="en-GB" sz="1700">
                <a:latin typeface="Courier New" pitchFamily="49" charset="0"/>
              </a:rPr>
              <a:t>    BeamSystem</a:t>
            </a:r>
          </a:p>
          <a:p>
            <a:pPr marL="379280" indent="-379280">
              <a:lnSpc>
                <a:spcPct val="80000"/>
              </a:lnSpc>
              <a:spcBef>
                <a:spcPct val="15000"/>
              </a:spcBef>
            </a:pPr>
            <a:r>
              <a:rPr lang="en-GB" sz="1700">
                <a:latin typeface="Courier New" pitchFamily="49" charset="0"/>
              </a:rPr>
              <a:t>    Dimension</a:t>
            </a:r>
          </a:p>
          <a:p>
            <a:pPr marL="379280" indent="-379280">
              <a:lnSpc>
                <a:spcPct val="80000"/>
              </a:lnSpc>
              <a:spcBef>
                <a:spcPct val="15000"/>
              </a:spcBef>
            </a:pPr>
            <a:r>
              <a:rPr lang="en-GB" sz="1700">
                <a:latin typeface="Courier New" pitchFamily="49" charset="0"/>
              </a:rPr>
              <a:t>      SpotDimension</a:t>
            </a:r>
          </a:p>
          <a:p>
            <a:pPr marL="379280" indent="-379280">
              <a:lnSpc>
                <a:spcPct val="80000"/>
              </a:lnSpc>
              <a:spcBef>
                <a:spcPct val="15000"/>
              </a:spcBef>
            </a:pPr>
            <a:r>
              <a:rPr lang="en-GB" sz="1700">
                <a:latin typeface="Courier New" pitchFamily="49" charset="0"/>
              </a:rPr>
              <a:t>    FamilyBase</a:t>
            </a:r>
          </a:p>
          <a:p>
            <a:pPr marL="379280" indent="-379280">
              <a:lnSpc>
                <a:spcPct val="80000"/>
              </a:lnSpc>
              <a:spcBef>
                <a:spcPct val="15000"/>
              </a:spcBef>
            </a:pPr>
            <a:r>
              <a:rPr lang="en-GB" sz="1700">
                <a:latin typeface="Courier New" pitchFamily="49" charset="0"/>
              </a:rPr>
              <a:t>      Family</a:t>
            </a:r>
          </a:p>
          <a:p>
            <a:pPr marL="379280" indent="-379280">
              <a:lnSpc>
                <a:spcPct val="80000"/>
              </a:lnSpc>
              <a:spcBef>
                <a:spcPct val="15000"/>
              </a:spcBef>
            </a:pPr>
            <a:r>
              <a:rPr lang="en-GB" sz="1700">
                <a:latin typeface="Courier New" pitchFamily="49" charset="0"/>
              </a:rPr>
              <a:t>    Level</a:t>
            </a:r>
          </a:p>
          <a:p>
            <a:pPr marL="379280" indent="-379280">
              <a:lnSpc>
                <a:spcPct val="80000"/>
              </a:lnSpc>
              <a:spcBef>
                <a:spcPct val="15000"/>
              </a:spcBef>
            </a:pPr>
            <a:r>
              <a:rPr lang="en-GB" sz="1700">
                <a:latin typeface="Courier New" pitchFamily="49" charset="0"/>
              </a:rPr>
              <a:t>    Phase</a:t>
            </a:r>
          </a:p>
          <a:p>
            <a:pPr marL="379280" indent="-379280">
              <a:lnSpc>
                <a:spcPct val="80000"/>
              </a:lnSpc>
              <a:spcBef>
                <a:spcPct val="15000"/>
              </a:spcBef>
            </a:pPr>
            <a:r>
              <a:rPr lang="en-GB" sz="1700">
                <a:latin typeface="Courier New" pitchFamily="49" charset="0"/>
              </a:rPr>
              <a:t>    ProjectInfo</a:t>
            </a:r>
          </a:p>
          <a:p>
            <a:pPr marL="379280" indent="-379280">
              <a:lnSpc>
                <a:spcPct val="80000"/>
              </a:lnSpc>
              <a:spcBef>
                <a:spcPct val="15000"/>
              </a:spcBef>
            </a:pPr>
            <a:r>
              <a:rPr lang="en-GB" sz="1700">
                <a:latin typeface="Courier New" pitchFamily="49" charset="0"/>
              </a:rPr>
              <a:t>    # RST:</a:t>
            </a:r>
          </a:p>
          <a:p>
            <a:pPr marL="379280" indent="-379280">
              <a:lnSpc>
                <a:spcPct val="80000"/>
              </a:lnSpc>
              <a:spcBef>
                <a:spcPct val="15000"/>
              </a:spcBef>
            </a:pPr>
            <a:r>
              <a:rPr lang="en-GB" sz="1700">
                <a:latin typeface="Courier New" pitchFamily="49" charset="0"/>
              </a:rPr>
              <a:t>    BoundaryConditions</a:t>
            </a:r>
          </a:p>
          <a:p>
            <a:pPr marL="379280" indent="-379280">
              <a:lnSpc>
                <a:spcPct val="80000"/>
              </a:lnSpc>
              <a:spcBef>
                <a:spcPct val="15000"/>
              </a:spcBef>
            </a:pPr>
            <a:r>
              <a:rPr lang="en-GB" sz="1700">
                <a:latin typeface="Courier New" pitchFamily="49" charset="0"/>
              </a:rPr>
              <a:t>    LoadCase, Combination, Nature, Usage</a:t>
            </a:r>
          </a:p>
          <a:p>
            <a:pPr marL="379280" indent="-379280">
              <a:lnSpc>
                <a:spcPct val="80000"/>
              </a:lnSpc>
              <a:spcBef>
                <a:spcPct val="15000"/>
              </a:spcBef>
            </a:pPr>
            <a:r>
              <a:rPr lang="en-GB" sz="1700">
                <a:latin typeface="Courier New" pitchFamily="49" charset="0"/>
              </a:rPr>
              <a:t>    AreaReinforcement</a:t>
            </a:r>
          </a:p>
          <a:p>
            <a:pPr marL="379280" indent="-379280">
              <a:lnSpc>
                <a:spcPct val="80000"/>
              </a:lnSpc>
              <a:spcBef>
                <a:spcPct val="15000"/>
              </a:spcBef>
            </a:pPr>
            <a:r>
              <a:rPr lang="en-GB" sz="1700">
                <a:latin typeface="Courier New" pitchFamily="49" charset="0"/>
              </a:rPr>
              <a:t>    AreaReinforcementCurve</a:t>
            </a:r>
          </a:p>
          <a:p>
            <a:pPr marL="379280" indent="-379280">
              <a:lnSpc>
                <a:spcPct val="80000"/>
              </a:lnSpc>
              <a:spcBef>
                <a:spcPct val="15000"/>
              </a:spcBef>
            </a:pPr>
            <a:r>
              <a:rPr lang="en-GB" sz="1700">
                <a:latin typeface="Courier New" pitchFamily="49" charset="0"/>
              </a:rPr>
              <a:t>    LoadBase</a:t>
            </a:r>
          </a:p>
          <a:p>
            <a:pPr marL="379280" indent="-379280">
              <a:lnSpc>
                <a:spcPct val="80000"/>
              </a:lnSpc>
              <a:spcBef>
                <a:spcPct val="15000"/>
              </a:spcBef>
            </a:pPr>
            <a:r>
              <a:rPr lang="en-GB" sz="1700">
                <a:latin typeface="Courier New" pitchFamily="49" charset="0"/>
              </a:rPr>
              <a:t>      AreaLoad</a:t>
            </a:r>
          </a:p>
          <a:p>
            <a:pPr marL="379280" indent="-379280">
              <a:lnSpc>
                <a:spcPct val="80000"/>
              </a:lnSpc>
              <a:spcBef>
                <a:spcPct val="15000"/>
              </a:spcBef>
            </a:pPr>
            <a:r>
              <a:rPr lang="en-GB" sz="1700">
                <a:latin typeface="Courier New" pitchFamily="49" charset="0"/>
              </a:rPr>
              <a:t>      LineLoad</a:t>
            </a:r>
          </a:p>
          <a:p>
            <a:pPr marL="379280" indent="-379280">
              <a:lnSpc>
                <a:spcPct val="80000"/>
              </a:lnSpc>
              <a:spcBef>
                <a:spcPct val="15000"/>
              </a:spcBef>
            </a:pPr>
            <a:r>
              <a:rPr lang="en-GB" sz="1700">
                <a:latin typeface="Courier New" pitchFamily="49" charset="0"/>
              </a:rPr>
              <a:t>      PointLoad</a:t>
            </a:r>
          </a:p>
          <a:p>
            <a:pPr marL="379280" indent="-379280">
              <a:lnSpc>
                <a:spcPct val="80000"/>
              </a:lnSpc>
              <a:spcBef>
                <a:spcPct val="15000"/>
              </a:spcBef>
            </a:pPr>
            <a:r>
              <a:rPr lang="en-GB" sz="1700">
                <a:latin typeface="Courier New" pitchFamily="49" charset="0"/>
              </a:rPr>
              <a:t>    PathReinforcement</a:t>
            </a:r>
          </a:p>
          <a:p>
            <a:pPr marL="379280" indent="-379280">
              <a:lnSpc>
                <a:spcPct val="80000"/>
              </a:lnSpc>
              <a:spcBef>
                <a:spcPct val="15000"/>
              </a:spcBef>
            </a:pPr>
            <a:r>
              <a:rPr lang="en-GB" sz="1700">
                <a:latin typeface="Courier New" pitchFamily="49" charset="0"/>
              </a:rPr>
              <a:t>    Rebar</a:t>
            </a:r>
          </a:p>
          <a:p>
            <a:pPr marL="379280" indent="-379280">
              <a:lnSpc>
                <a:spcPct val="80000"/>
              </a:lnSpc>
              <a:spcBef>
                <a:spcPct val="15000"/>
              </a:spcBef>
            </a:pPr>
            <a:r>
              <a:rPr lang="en-GB" sz="1700">
                <a:latin typeface="Courier New" pitchFamily="49" charset="0"/>
              </a:rPr>
              <a:t>    # end of RST</a:t>
            </a:r>
          </a:p>
          <a:p>
            <a:pPr marL="379280" indent="-379280">
              <a:lnSpc>
                <a:spcPct val="80000"/>
              </a:lnSpc>
              <a:spcBef>
                <a:spcPct val="15000"/>
              </a:spcBef>
            </a:pPr>
            <a:r>
              <a:rPr lang="en-GB" sz="1700" b="1">
                <a:latin typeface="Courier New" pitchFamily="49" charset="0"/>
              </a:rPr>
              <a:t>    Symbol</a:t>
            </a:r>
          </a:p>
        </p:txBody>
      </p:sp>
      <p:sp>
        <p:nvSpPr>
          <p:cNvPr id="33798" name="Rectangle 6"/>
          <p:cNvSpPr>
            <a:spLocks noChangeArrowheads="1"/>
          </p:cNvSpPr>
          <p:nvPr/>
        </p:nvSpPr>
        <p:spPr bwMode="auto">
          <a:xfrm>
            <a:off x="9158688" y="1451130"/>
            <a:ext cx="3487840" cy="7283704"/>
          </a:xfrm>
          <a:prstGeom prst="rect">
            <a:avLst/>
          </a:prstGeom>
          <a:noFill/>
          <a:ln w="9525">
            <a:noFill/>
            <a:miter lim="800000"/>
            <a:headEnd/>
            <a:tailEnd/>
          </a:ln>
        </p:spPr>
        <p:txBody>
          <a:bodyPr lIns="0" tIns="0" rIns="0" bIns="0"/>
          <a:lstStyle/>
          <a:p>
            <a:pPr marL="379280" indent="-379280">
              <a:lnSpc>
                <a:spcPct val="80000"/>
              </a:lnSpc>
              <a:spcBef>
                <a:spcPct val="15000"/>
              </a:spcBef>
            </a:pPr>
            <a:r>
              <a:rPr lang="en-GB" sz="1700">
                <a:latin typeface="Courier New" pitchFamily="49" charset="0"/>
              </a:rPr>
              <a:t>    </a:t>
            </a:r>
            <a:r>
              <a:rPr lang="en-GB" sz="1700" b="1">
                <a:latin typeface="Courier New" pitchFamily="49" charset="0"/>
              </a:rPr>
              <a:t>Symbol</a:t>
            </a:r>
          </a:p>
          <a:p>
            <a:pPr marL="379280" indent="-379280">
              <a:lnSpc>
                <a:spcPct val="80000"/>
              </a:lnSpc>
              <a:spcBef>
                <a:spcPct val="15000"/>
              </a:spcBef>
            </a:pPr>
            <a:r>
              <a:rPr lang="en-GB" sz="1700">
                <a:latin typeface="Courier New" pitchFamily="49" charset="0"/>
              </a:rPr>
              <a:t>      AnnotationSymbolType</a:t>
            </a:r>
          </a:p>
          <a:p>
            <a:pPr marL="379280" indent="-379280">
              <a:lnSpc>
                <a:spcPct val="80000"/>
              </a:lnSpc>
              <a:spcBef>
                <a:spcPct val="15000"/>
              </a:spcBef>
            </a:pPr>
            <a:r>
              <a:rPr lang="en-GB" sz="1700">
                <a:latin typeface="Courier New" pitchFamily="49" charset="0"/>
              </a:rPr>
              <a:t>      BeamSystemType</a:t>
            </a:r>
          </a:p>
          <a:p>
            <a:pPr marL="379280" indent="-379280">
              <a:lnSpc>
                <a:spcPct val="80000"/>
              </a:lnSpc>
              <a:spcBef>
                <a:spcPct val="15000"/>
              </a:spcBef>
            </a:pPr>
            <a:r>
              <a:rPr lang="en-GB" sz="1700">
                <a:latin typeface="Courier New" pitchFamily="49" charset="0"/>
              </a:rPr>
              <a:t>      HostObjAttributes</a:t>
            </a:r>
          </a:p>
          <a:p>
            <a:pPr marL="379280" indent="-379280">
              <a:lnSpc>
                <a:spcPct val="80000"/>
              </a:lnSpc>
              <a:spcBef>
                <a:spcPct val="15000"/>
              </a:spcBef>
            </a:pPr>
            <a:r>
              <a:rPr lang="en-GB" sz="1700">
                <a:latin typeface="Courier New" pitchFamily="49" charset="0"/>
              </a:rPr>
              <a:t>        ContFootingType</a:t>
            </a:r>
          </a:p>
          <a:p>
            <a:pPr marL="379280" indent="-379280">
              <a:lnSpc>
                <a:spcPct val="80000"/>
              </a:lnSpc>
              <a:spcBef>
                <a:spcPct val="15000"/>
              </a:spcBef>
            </a:pPr>
            <a:r>
              <a:rPr lang="en-GB" sz="1700">
                <a:latin typeface="Courier New" pitchFamily="49" charset="0"/>
              </a:rPr>
              <a:t>        FloorType</a:t>
            </a:r>
          </a:p>
          <a:p>
            <a:pPr marL="379280" indent="-379280">
              <a:lnSpc>
                <a:spcPct val="80000"/>
              </a:lnSpc>
              <a:spcBef>
                <a:spcPct val="15000"/>
              </a:spcBef>
            </a:pPr>
            <a:r>
              <a:rPr lang="en-GB" sz="1700">
                <a:latin typeface="Courier New" pitchFamily="49" charset="0"/>
              </a:rPr>
              <a:t>        WallType</a:t>
            </a:r>
          </a:p>
          <a:p>
            <a:pPr marL="379280" indent="-379280">
              <a:lnSpc>
                <a:spcPct val="80000"/>
              </a:lnSpc>
              <a:spcBef>
                <a:spcPct val="15000"/>
              </a:spcBef>
            </a:pPr>
            <a:r>
              <a:rPr lang="en-GB" sz="1700">
                <a:latin typeface="Courier New" pitchFamily="49" charset="0"/>
              </a:rPr>
              <a:t>      InsertableObject</a:t>
            </a:r>
          </a:p>
          <a:p>
            <a:pPr marL="379280" indent="-379280">
              <a:lnSpc>
                <a:spcPct val="80000"/>
              </a:lnSpc>
              <a:spcBef>
                <a:spcPct val="15000"/>
              </a:spcBef>
            </a:pPr>
            <a:r>
              <a:rPr lang="en-GB" sz="1700">
                <a:latin typeface="Courier New" pitchFamily="49" charset="0"/>
              </a:rPr>
              <a:t>        FamilySymbol</a:t>
            </a:r>
          </a:p>
          <a:p>
            <a:pPr marL="379280" indent="-379280">
              <a:lnSpc>
                <a:spcPct val="80000"/>
              </a:lnSpc>
              <a:spcBef>
                <a:spcPct val="15000"/>
              </a:spcBef>
            </a:pPr>
            <a:r>
              <a:rPr lang="en-GB" sz="1700">
                <a:latin typeface="Courier New" pitchFamily="49" charset="0"/>
              </a:rPr>
              <a:t>      RoomTagType # RAC</a:t>
            </a:r>
          </a:p>
          <a:p>
            <a:pPr marL="379280" indent="-379280">
              <a:lnSpc>
                <a:spcPct val="80000"/>
              </a:lnSpc>
              <a:spcBef>
                <a:spcPct val="15000"/>
              </a:spcBef>
            </a:pPr>
            <a:r>
              <a:rPr lang="en-GB" sz="1700">
                <a:latin typeface="Courier New" pitchFamily="49" charset="0"/>
              </a:rPr>
              <a:t>      RebarTagType # RST</a:t>
            </a:r>
          </a:p>
        </p:txBody>
      </p:sp>
      <p:sp>
        <p:nvSpPr>
          <p:cNvPr id="33799" name="Rectangle 7"/>
          <p:cNvSpPr>
            <a:spLocks noChangeArrowheads="1"/>
          </p:cNvSpPr>
          <p:nvPr/>
        </p:nvSpPr>
        <p:spPr bwMode="auto">
          <a:xfrm>
            <a:off x="3532992" y="1451130"/>
            <a:ext cx="4000294" cy="7283704"/>
          </a:xfrm>
          <a:prstGeom prst="rect">
            <a:avLst/>
          </a:prstGeom>
          <a:noFill/>
          <a:ln w="9525">
            <a:noFill/>
            <a:miter lim="800000"/>
            <a:headEnd/>
            <a:tailEnd/>
          </a:ln>
        </p:spPr>
        <p:txBody>
          <a:bodyPr lIns="0" tIns="0" rIns="0" bIns="0"/>
          <a:lstStyle/>
          <a:p>
            <a:pPr marL="379280" indent="-379280">
              <a:lnSpc>
                <a:spcPct val="80000"/>
              </a:lnSpc>
              <a:spcBef>
                <a:spcPct val="15000"/>
              </a:spcBef>
            </a:pPr>
            <a:r>
              <a:rPr lang="en-GB" sz="1700" b="1">
                <a:latin typeface="Courier New" pitchFamily="49" charset="0"/>
              </a:rPr>
              <a:t>  GeometryObject</a:t>
            </a:r>
          </a:p>
          <a:p>
            <a:pPr marL="379280" indent="-379280">
              <a:lnSpc>
                <a:spcPct val="80000"/>
              </a:lnSpc>
              <a:spcBef>
                <a:spcPct val="15000"/>
              </a:spcBef>
            </a:pPr>
            <a:r>
              <a:rPr lang="en-GB" sz="1700">
                <a:latin typeface="Courier New" pitchFamily="49" charset="0"/>
              </a:rPr>
              <a:t>    Curve</a:t>
            </a:r>
          </a:p>
          <a:p>
            <a:pPr marL="379280" indent="-379280">
              <a:lnSpc>
                <a:spcPct val="80000"/>
              </a:lnSpc>
              <a:spcBef>
                <a:spcPct val="15000"/>
              </a:spcBef>
            </a:pPr>
            <a:r>
              <a:rPr lang="en-GB" sz="1700">
                <a:latin typeface="Courier New" pitchFamily="49" charset="0"/>
              </a:rPr>
              <a:t>      Arc</a:t>
            </a:r>
          </a:p>
          <a:p>
            <a:pPr marL="379280" indent="-379280">
              <a:lnSpc>
                <a:spcPct val="80000"/>
              </a:lnSpc>
              <a:spcBef>
                <a:spcPct val="15000"/>
              </a:spcBef>
            </a:pPr>
            <a:r>
              <a:rPr lang="en-GB" sz="1700">
                <a:latin typeface="Courier New" pitchFamily="49" charset="0"/>
              </a:rPr>
              <a:t>      Ellipse</a:t>
            </a:r>
          </a:p>
          <a:p>
            <a:pPr marL="379280" indent="-379280">
              <a:lnSpc>
                <a:spcPct val="80000"/>
              </a:lnSpc>
              <a:spcBef>
                <a:spcPct val="15000"/>
              </a:spcBef>
            </a:pPr>
            <a:r>
              <a:rPr lang="en-GB" sz="1700">
                <a:latin typeface="Courier New" pitchFamily="49" charset="0"/>
              </a:rPr>
              <a:t>      Line</a:t>
            </a:r>
          </a:p>
          <a:p>
            <a:pPr marL="379280" indent="-379280">
              <a:lnSpc>
                <a:spcPct val="80000"/>
              </a:lnSpc>
              <a:spcBef>
                <a:spcPct val="15000"/>
              </a:spcBef>
            </a:pPr>
            <a:r>
              <a:rPr lang="en-GB" sz="1700">
                <a:latin typeface="Courier New" pitchFamily="49" charset="0"/>
              </a:rPr>
              <a:t>      NurbSpline</a:t>
            </a:r>
          </a:p>
          <a:p>
            <a:pPr marL="379280" indent="-379280">
              <a:lnSpc>
                <a:spcPct val="80000"/>
              </a:lnSpc>
              <a:spcBef>
                <a:spcPct val="15000"/>
              </a:spcBef>
            </a:pPr>
            <a:r>
              <a:rPr lang="en-GB" sz="1700">
                <a:latin typeface="Courier New" pitchFamily="49" charset="0"/>
              </a:rPr>
              <a:t>    Edge</a:t>
            </a:r>
          </a:p>
          <a:p>
            <a:pPr marL="379280" indent="-379280">
              <a:lnSpc>
                <a:spcPct val="80000"/>
              </a:lnSpc>
              <a:spcBef>
                <a:spcPct val="15000"/>
              </a:spcBef>
            </a:pPr>
            <a:r>
              <a:rPr lang="en-GB" sz="1700">
                <a:latin typeface="Courier New" pitchFamily="49" charset="0"/>
              </a:rPr>
              <a:t>    Face</a:t>
            </a:r>
          </a:p>
          <a:p>
            <a:pPr marL="379280" indent="-379280">
              <a:lnSpc>
                <a:spcPct val="80000"/>
              </a:lnSpc>
              <a:spcBef>
                <a:spcPct val="15000"/>
              </a:spcBef>
            </a:pPr>
            <a:r>
              <a:rPr lang="en-GB" sz="1700">
                <a:latin typeface="Courier New" pitchFamily="49" charset="0"/>
              </a:rPr>
              <a:t>      ConicalFace</a:t>
            </a:r>
          </a:p>
          <a:p>
            <a:pPr marL="379280" indent="-379280">
              <a:lnSpc>
                <a:spcPct val="80000"/>
              </a:lnSpc>
              <a:spcBef>
                <a:spcPct val="15000"/>
              </a:spcBef>
            </a:pPr>
            <a:r>
              <a:rPr lang="en-GB" sz="1700">
                <a:latin typeface="Courier New" pitchFamily="49" charset="0"/>
              </a:rPr>
              <a:t>      CylindricalFace</a:t>
            </a:r>
          </a:p>
          <a:p>
            <a:pPr marL="379280" indent="-379280">
              <a:lnSpc>
                <a:spcPct val="80000"/>
              </a:lnSpc>
              <a:spcBef>
                <a:spcPct val="15000"/>
              </a:spcBef>
            </a:pPr>
            <a:r>
              <a:rPr lang="en-GB" sz="1700">
                <a:latin typeface="Courier New" pitchFamily="49" charset="0"/>
              </a:rPr>
              <a:t>      HermiteFace</a:t>
            </a:r>
          </a:p>
          <a:p>
            <a:pPr marL="379280" indent="-379280">
              <a:lnSpc>
                <a:spcPct val="80000"/>
              </a:lnSpc>
              <a:spcBef>
                <a:spcPct val="15000"/>
              </a:spcBef>
            </a:pPr>
            <a:r>
              <a:rPr lang="en-GB" sz="1700">
                <a:latin typeface="Courier New" pitchFamily="49" charset="0"/>
              </a:rPr>
              <a:t>      PlanarFace</a:t>
            </a:r>
          </a:p>
          <a:p>
            <a:pPr marL="379280" indent="-379280">
              <a:lnSpc>
                <a:spcPct val="80000"/>
              </a:lnSpc>
              <a:spcBef>
                <a:spcPct val="15000"/>
              </a:spcBef>
            </a:pPr>
            <a:r>
              <a:rPr lang="en-GB" sz="1700">
                <a:latin typeface="Courier New" pitchFamily="49" charset="0"/>
              </a:rPr>
              <a:t>      ResolvedFace</a:t>
            </a:r>
          </a:p>
          <a:p>
            <a:pPr marL="379280" indent="-379280">
              <a:lnSpc>
                <a:spcPct val="80000"/>
              </a:lnSpc>
              <a:spcBef>
                <a:spcPct val="15000"/>
              </a:spcBef>
            </a:pPr>
            <a:r>
              <a:rPr lang="en-GB" sz="1700">
                <a:latin typeface="Courier New" pitchFamily="49" charset="0"/>
              </a:rPr>
              <a:t>      RuldeFace</a:t>
            </a:r>
          </a:p>
          <a:p>
            <a:pPr marL="379280" indent="-379280">
              <a:lnSpc>
                <a:spcPct val="80000"/>
              </a:lnSpc>
              <a:spcBef>
                <a:spcPct val="15000"/>
              </a:spcBef>
            </a:pPr>
            <a:r>
              <a:rPr lang="en-GB" sz="1700">
                <a:latin typeface="Courier New" pitchFamily="49" charset="0"/>
              </a:rPr>
              <a:t>    Instance</a:t>
            </a:r>
          </a:p>
          <a:p>
            <a:pPr marL="379280" indent="-379280">
              <a:lnSpc>
                <a:spcPct val="80000"/>
              </a:lnSpc>
              <a:spcBef>
                <a:spcPct val="15000"/>
              </a:spcBef>
            </a:pPr>
            <a:r>
              <a:rPr lang="en-GB" sz="1700">
                <a:latin typeface="Courier New" pitchFamily="49" charset="0"/>
              </a:rPr>
              <a:t>    Mesh</a:t>
            </a:r>
          </a:p>
          <a:p>
            <a:pPr marL="379280" indent="-379280">
              <a:lnSpc>
                <a:spcPct val="80000"/>
              </a:lnSpc>
              <a:spcBef>
                <a:spcPct val="15000"/>
              </a:spcBef>
            </a:pPr>
            <a:r>
              <a:rPr lang="en-GB" sz="1700">
                <a:latin typeface="Courier New" pitchFamily="49" charset="0"/>
              </a:rPr>
              <a:t>    Profile</a:t>
            </a:r>
          </a:p>
          <a:p>
            <a:pPr marL="379280" indent="-379280">
              <a:lnSpc>
                <a:spcPct val="80000"/>
              </a:lnSpc>
              <a:spcBef>
                <a:spcPct val="15000"/>
              </a:spcBef>
            </a:pPr>
            <a:r>
              <a:rPr lang="en-GB" sz="1700">
                <a:latin typeface="Courier New" pitchFamily="49" charset="0"/>
              </a:rPr>
              <a:t>    Solid</a:t>
            </a:r>
          </a:p>
          <a:p>
            <a:pPr marL="379280" indent="-379280">
              <a:lnSpc>
                <a:spcPct val="80000"/>
              </a:lnSpc>
              <a:spcBef>
                <a:spcPct val="15000"/>
              </a:spcBef>
            </a:pPr>
            <a:r>
              <a:rPr lang="en-GB" sz="1700">
                <a:latin typeface="Courier New" pitchFamily="49" charset="0"/>
              </a:rPr>
              <a:t>  Plane</a:t>
            </a:r>
          </a:p>
          <a:p>
            <a:pPr marL="379280" indent="-379280">
              <a:lnSpc>
                <a:spcPct val="80000"/>
              </a:lnSpc>
              <a:spcBef>
                <a:spcPct val="15000"/>
              </a:spcBef>
            </a:pPr>
            <a:r>
              <a:rPr lang="en-GB" sz="1700">
                <a:latin typeface="Courier New" pitchFamily="49" charset="0"/>
              </a:rPr>
              <a:t>  Reference</a:t>
            </a:r>
          </a:p>
          <a:p>
            <a:pPr marL="379280" indent="-379280">
              <a:lnSpc>
                <a:spcPct val="80000"/>
              </a:lnSpc>
              <a:spcBef>
                <a:spcPct val="15000"/>
              </a:spcBef>
            </a:pPr>
            <a:r>
              <a:rPr lang="en-GB" sz="1700">
                <a:latin typeface="Courier New" pitchFamily="49" charset="0"/>
              </a:rPr>
              <a:t>  Transform</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GB" smtClean="0"/>
              <a:t>Important Parent Classes</a:t>
            </a:r>
          </a:p>
        </p:txBody>
      </p:sp>
      <p:sp>
        <p:nvSpPr>
          <p:cNvPr id="35843" name="Rectangle 3"/>
          <p:cNvSpPr>
            <a:spLocks noGrp="1" noChangeArrowheads="1"/>
          </p:cNvSpPr>
          <p:nvPr>
            <p:ph idx="1"/>
          </p:nvPr>
        </p:nvSpPr>
        <p:spPr/>
        <p:txBody>
          <a:bodyPr/>
          <a:lstStyle/>
          <a:p>
            <a:pPr>
              <a:buFont typeface="Wingdings" pitchFamily="2" charset="2"/>
              <a:buChar char="§"/>
            </a:pPr>
            <a:r>
              <a:rPr lang="en-US" dirty="0" err="1" smtClean="0"/>
              <a:t>APIObject</a:t>
            </a:r>
            <a:r>
              <a:rPr lang="en-US" dirty="0" smtClean="0"/>
              <a:t> – root object</a:t>
            </a:r>
            <a:endParaRPr lang="en-GB" dirty="0" smtClean="0"/>
          </a:p>
          <a:p>
            <a:pPr>
              <a:buFont typeface="Wingdings" pitchFamily="2" charset="2"/>
              <a:buChar char="§"/>
            </a:pPr>
            <a:r>
              <a:rPr lang="en-US" dirty="0" smtClean="0"/>
              <a:t>Element – BIM elements</a:t>
            </a:r>
            <a:endParaRPr lang="en-GB" dirty="0" smtClean="0"/>
          </a:p>
          <a:p>
            <a:pPr>
              <a:buFont typeface="Wingdings" pitchFamily="2" charset="2"/>
              <a:buChar char="§"/>
            </a:pPr>
            <a:r>
              <a:rPr lang="en-US" dirty="0" smtClean="0"/>
              <a:t>Symbol – type definition</a:t>
            </a:r>
            <a:endParaRPr lang="en-GB" dirty="0" smtClean="0"/>
          </a:p>
          <a:p>
            <a:pPr>
              <a:buFont typeface="Wingdings" pitchFamily="2" charset="2"/>
              <a:buChar char="§"/>
            </a:pPr>
            <a:r>
              <a:rPr lang="en-US" dirty="0" err="1" smtClean="0"/>
              <a:t>GeometryObject</a:t>
            </a:r>
            <a:r>
              <a:rPr lang="en-US" dirty="0" smtClean="0"/>
              <a:t> – abstract geometry</a:t>
            </a:r>
          </a:p>
          <a:p>
            <a:pPr>
              <a:buFont typeface="Arial" pitchFamily="34" charset="0"/>
              <a:buChar char="•"/>
            </a:pPr>
            <a:endParaRPr lang="en-US" dirty="0" smtClean="0"/>
          </a:p>
          <a:p>
            <a:r>
              <a:rPr lang="en-US" dirty="0" err="1" smtClean="0"/>
              <a:t>Revit</a:t>
            </a:r>
            <a:r>
              <a:rPr lang="en-US" dirty="0" smtClean="0"/>
              <a:t> API </a:t>
            </a:r>
            <a:r>
              <a:rPr lang="en-US" smtClean="0"/>
              <a:t>Class Diagram.png </a:t>
            </a:r>
            <a:r>
              <a:rPr lang="en-US" dirty="0" smtClean="0"/>
              <a:t>shows full class hierarchy</a:t>
            </a:r>
            <a:endParaRPr lang="en-GB" dirty="0"/>
          </a:p>
        </p:txBody>
      </p:sp>
      <p:sp>
        <p:nvSpPr>
          <p:cNvPr id="35844"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a:lstStyle/>
          <a:p>
            <a:pPr eaLnBrk="1" hangingPunct="1"/>
            <a:r>
              <a:rPr lang="en-GB" dirty="0" smtClean="0"/>
              <a:t>About the Presenter</a:t>
            </a:r>
          </a:p>
        </p:txBody>
      </p:sp>
      <p:sp>
        <p:nvSpPr>
          <p:cNvPr id="4099" name="Rectangle 3"/>
          <p:cNvSpPr>
            <a:spLocks noGrp="1" noChangeArrowheads="1"/>
          </p:cNvSpPr>
          <p:nvPr>
            <p:ph idx="1"/>
          </p:nvPr>
        </p:nvSpPr>
        <p:spPr>
          <a:xfrm>
            <a:off x="453761" y="4184640"/>
            <a:ext cx="11832952" cy="4819716"/>
          </a:xfrm>
          <a:noFill/>
        </p:spPr>
        <p:txBody>
          <a:bodyPr/>
          <a:lstStyle/>
          <a:p>
            <a:pPr marL="0" lvl="1" indent="0">
              <a:buClr>
                <a:schemeClr val="accent1"/>
              </a:buClr>
              <a:buSzPct val="80000"/>
              <a:buNone/>
              <a:defRPr/>
            </a:pPr>
            <a:r>
              <a:rPr lang="en-US" sz="2400" kern="0" dirty="0" smtClean="0"/>
              <a:t>Saikat is a member of the AEC workgroup </a:t>
            </a:r>
            <a:r>
              <a:rPr lang="en-US" sz="2400" kern="0" smtClean="0"/>
              <a:t>within the Developer </a:t>
            </a:r>
            <a:r>
              <a:rPr lang="en-US" sz="2400" kern="0" dirty="0" smtClean="0"/>
              <a:t>Technical Services (DevTech) team in Autodesk. He has been associated with Autodesk for close to 5 years now and was working with Autodesk Consulting before joining DevTech. Prior to joining Autodesk, Saikat worked as GIS software developer in Philadelphia and as a project architect in the construction industry in New Delhi.</a:t>
            </a:r>
          </a:p>
          <a:p>
            <a:pPr marL="0" lvl="1" indent="0">
              <a:buClr>
                <a:schemeClr val="accent1"/>
              </a:buClr>
              <a:buSzPct val="80000"/>
              <a:buNone/>
              <a:defRPr/>
            </a:pPr>
            <a:endParaRPr lang="en-US" sz="2400" kern="0" dirty="0" smtClean="0"/>
          </a:p>
          <a:p>
            <a:pPr marL="0" lvl="1" indent="0">
              <a:buClr>
                <a:schemeClr val="accent1"/>
              </a:buClr>
              <a:buSzPct val="80000"/>
              <a:buNone/>
              <a:defRPr/>
            </a:pPr>
            <a:r>
              <a:rPr lang="en-US" sz="2400" kern="0" dirty="0" smtClean="0"/>
              <a:t>Saikat holds a Bachelors degree in Architecture (India) and a Masters of Science degree in Informatics and Architecture (US).</a:t>
            </a:r>
          </a:p>
          <a:p>
            <a:pPr marL="0" indent="0">
              <a:lnSpc>
                <a:spcPct val="90000"/>
              </a:lnSpc>
              <a:spcBef>
                <a:spcPts val="0"/>
              </a:spcBef>
            </a:pPr>
            <a:endParaRPr lang="en-US" sz="2400" dirty="0" smtClean="0"/>
          </a:p>
        </p:txBody>
      </p:sp>
      <p:sp>
        <p:nvSpPr>
          <p:cNvPr id="4101" name="Text Box 5"/>
          <p:cNvSpPr txBox="1">
            <a:spLocks noChangeArrowheads="1"/>
          </p:cNvSpPr>
          <p:nvPr/>
        </p:nvSpPr>
        <p:spPr bwMode="auto">
          <a:xfrm>
            <a:off x="408611" y="2111712"/>
            <a:ext cx="6677203" cy="1423971"/>
          </a:xfrm>
          <a:prstGeom prst="rect">
            <a:avLst/>
          </a:prstGeom>
          <a:noFill/>
          <a:ln w="9525">
            <a:noFill/>
            <a:miter lim="800000"/>
            <a:headEnd/>
            <a:tailEnd/>
          </a:ln>
        </p:spPr>
        <p:txBody>
          <a:bodyPr wrap="square" lIns="130039" tIns="65020" rIns="130039" bIns="65020">
            <a:spAutoFit/>
          </a:bodyPr>
          <a:lstStyle/>
          <a:p>
            <a:r>
              <a:rPr lang="en-US" sz="3600" b="1" dirty="0" smtClean="0"/>
              <a:t>Saikat Bhattacharya</a:t>
            </a:r>
            <a:endParaRPr lang="en-US" sz="3600" b="1" dirty="0"/>
          </a:p>
          <a:p>
            <a:r>
              <a:rPr lang="en-GB" sz="2400" dirty="0"/>
              <a:t>Developer Technical Services</a:t>
            </a:r>
            <a:endParaRPr lang="en-US" sz="2400" dirty="0"/>
          </a:p>
          <a:p>
            <a:r>
              <a:rPr lang="en-US" sz="2400" smtClean="0"/>
              <a:t>Autodesk </a:t>
            </a:r>
            <a:r>
              <a:rPr lang="en-US" sz="2400" dirty="0" smtClean="0"/>
              <a:t>India</a:t>
            </a:r>
            <a:endParaRPr lang="en-US" sz="2400" dirty="0"/>
          </a:p>
        </p:txBody>
      </p:sp>
      <p:sp>
        <p:nvSpPr>
          <p:cNvPr id="4102" name="Text Box 6"/>
          <p:cNvSpPr txBox="1">
            <a:spLocks noChangeArrowheads="1"/>
          </p:cNvSpPr>
          <p:nvPr/>
        </p:nvSpPr>
        <p:spPr bwMode="auto">
          <a:xfrm>
            <a:off x="9946581"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pic>
        <p:nvPicPr>
          <p:cNvPr id="7" name="Picture 2" descr="C:\Saikat\Personal\Snaps\or.JPG"/>
          <p:cNvPicPr>
            <a:picLocks noChangeAspect="1" noChangeArrowheads="1"/>
          </p:cNvPicPr>
          <p:nvPr/>
        </p:nvPicPr>
        <p:blipFill>
          <a:blip r:embed="rId3"/>
          <a:srcRect/>
          <a:stretch>
            <a:fillRect/>
          </a:stretch>
        </p:blipFill>
        <p:spPr bwMode="auto">
          <a:xfrm>
            <a:off x="7341405" y="204723"/>
            <a:ext cx="3238500" cy="36433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mtClean="0"/>
              <a:t>Subsubset of Object Model</a:t>
            </a:r>
          </a:p>
        </p:txBody>
      </p:sp>
      <p:sp>
        <p:nvSpPr>
          <p:cNvPr id="34819" name="Text Box 4"/>
          <p:cNvSpPr txBox="1">
            <a:spLocks noChangeArrowheads="1"/>
          </p:cNvSpPr>
          <p:nvPr/>
        </p:nvSpPr>
        <p:spPr bwMode="auto">
          <a:xfrm>
            <a:off x="5662345" y="1863976"/>
            <a:ext cx="1354501"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API Object</a:t>
            </a:r>
          </a:p>
        </p:txBody>
      </p:sp>
      <p:sp>
        <p:nvSpPr>
          <p:cNvPr id="34820" name="Text Box 5"/>
          <p:cNvSpPr txBox="1">
            <a:spLocks noChangeArrowheads="1"/>
          </p:cNvSpPr>
          <p:nvPr/>
        </p:nvSpPr>
        <p:spPr bwMode="auto">
          <a:xfrm>
            <a:off x="5662345" y="2832878"/>
            <a:ext cx="1354501"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Element</a:t>
            </a:r>
          </a:p>
        </p:txBody>
      </p:sp>
      <p:sp>
        <p:nvSpPr>
          <p:cNvPr id="34821" name="Line 6"/>
          <p:cNvSpPr>
            <a:spLocks noChangeShapeType="1"/>
          </p:cNvSpPr>
          <p:nvPr/>
        </p:nvSpPr>
        <p:spPr bwMode="auto">
          <a:xfrm>
            <a:off x="6294446" y="2268250"/>
            <a:ext cx="0" cy="560111"/>
          </a:xfrm>
          <a:prstGeom prst="line">
            <a:avLst/>
          </a:prstGeom>
          <a:noFill/>
          <a:ln w="9525">
            <a:solidFill>
              <a:schemeClr val="tx1"/>
            </a:solidFill>
            <a:round/>
            <a:headEnd/>
            <a:tailEnd/>
          </a:ln>
        </p:spPr>
        <p:txBody>
          <a:bodyPr lIns="130039" tIns="65020" rIns="130039" bIns="65020"/>
          <a:lstStyle/>
          <a:p>
            <a:endParaRPr lang="en-GB"/>
          </a:p>
        </p:txBody>
      </p:sp>
      <p:sp>
        <p:nvSpPr>
          <p:cNvPr id="34822" name="Line 7"/>
          <p:cNvSpPr>
            <a:spLocks noChangeShapeType="1"/>
          </p:cNvSpPr>
          <p:nvPr/>
        </p:nvSpPr>
        <p:spPr bwMode="auto">
          <a:xfrm flipH="1">
            <a:off x="4770633" y="2532493"/>
            <a:ext cx="3083748" cy="0"/>
          </a:xfrm>
          <a:prstGeom prst="line">
            <a:avLst/>
          </a:prstGeom>
          <a:noFill/>
          <a:ln w="9525">
            <a:solidFill>
              <a:schemeClr val="tx1"/>
            </a:solidFill>
            <a:round/>
            <a:headEnd/>
            <a:tailEnd/>
          </a:ln>
        </p:spPr>
        <p:txBody>
          <a:bodyPr lIns="130039" tIns="65020" rIns="130039" bIns="65020"/>
          <a:lstStyle/>
          <a:p>
            <a:endParaRPr lang="en-GB"/>
          </a:p>
        </p:txBody>
      </p:sp>
      <p:sp>
        <p:nvSpPr>
          <p:cNvPr id="34823" name="Line 8"/>
          <p:cNvSpPr>
            <a:spLocks noChangeShapeType="1"/>
          </p:cNvSpPr>
          <p:nvPr/>
        </p:nvSpPr>
        <p:spPr bwMode="auto">
          <a:xfrm flipH="1">
            <a:off x="7881469" y="2532493"/>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24" name="Line 9"/>
          <p:cNvSpPr>
            <a:spLocks noChangeShapeType="1"/>
          </p:cNvSpPr>
          <p:nvPr/>
        </p:nvSpPr>
        <p:spPr bwMode="auto">
          <a:xfrm flipH="1">
            <a:off x="3777330" y="2532493"/>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25" name="Text Box 10"/>
          <p:cNvSpPr txBox="1">
            <a:spLocks noChangeArrowheads="1"/>
          </p:cNvSpPr>
          <p:nvPr/>
        </p:nvSpPr>
        <p:spPr bwMode="auto">
          <a:xfrm>
            <a:off x="9593754" y="3798090"/>
            <a:ext cx="1381554" cy="392910"/>
          </a:xfrm>
          <a:prstGeom prst="rect">
            <a:avLst/>
          </a:prstGeom>
          <a:noFill/>
          <a:ln w="9525">
            <a:solidFill>
              <a:schemeClr val="tx1"/>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HostObject</a:t>
            </a:r>
          </a:p>
        </p:txBody>
      </p:sp>
      <p:sp>
        <p:nvSpPr>
          <p:cNvPr id="34826" name="Text Box 11"/>
          <p:cNvSpPr txBox="1">
            <a:spLocks noChangeArrowheads="1"/>
          </p:cNvSpPr>
          <p:nvPr/>
        </p:nvSpPr>
        <p:spPr bwMode="auto">
          <a:xfrm>
            <a:off x="4136524" y="4667036"/>
            <a:ext cx="1487695"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HostObject Attributes</a:t>
            </a:r>
          </a:p>
        </p:txBody>
      </p:sp>
      <p:sp>
        <p:nvSpPr>
          <p:cNvPr id="34827" name="Line 12"/>
          <p:cNvSpPr>
            <a:spLocks noChangeShapeType="1"/>
          </p:cNvSpPr>
          <p:nvPr/>
        </p:nvSpPr>
        <p:spPr bwMode="auto">
          <a:xfrm>
            <a:off x="4847636" y="4192747"/>
            <a:ext cx="0" cy="478805"/>
          </a:xfrm>
          <a:prstGeom prst="line">
            <a:avLst/>
          </a:prstGeom>
          <a:noFill/>
          <a:ln w="9525">
            <a:solidFill>
              <a:schemeClr val="tx1"/>
            </a:solidFill>
            <a:round/>
            <a:headEnd/>
            <a:tailEnd/>
          </a:ln>
        </p:spPr>
        <p:txBody>
          <a:bodyPr lIns="130039" tIns="65020" rIns="130039" bIns="65020"/>
          <a:lstStyle/>
          <a:p>
            <a:endParaRPr lang="en-GB"/>
          </a:p>
        </p:txBody>
      </p:sp>
      <p:sp>
        <p:nvSpPr>
          <p:cNvPr id="34828" name="Line 13"/>
          <p:cNvSpPr>
            <a:spLocks noChangeShapeType="1"/>
          </p:cNvSpPr>
          <p:nvPr/>
        </p:nvSpPr>
        <p:spPr bwMode="auto">
          <a:xfrm flipH="1">
            <a:off x="3025831" y="4463768"/>
            <a:ext cx="3530734" cy="0"/>
          </a:xfrm>
          <a:prstGeom prst="line">
            <a:avLst/>
          </a:prstGeom>
          <a:noFill/>
          <a:ln w="9525">
            <a:solidFill>
              <a:schemeClr val="tx1"/>
            </a:solidFill>
            <a:round/>
            <a:headEnd/>
            <a:tailEnd/>
          </a:ln>
        </p:spPr>
        <p:txBody>
          <a:bodyPr lIns="130039" tIns="65020" rIns="130039" bIns="65020"/>
          <a:lstStyle/>
          <a:p>
            <a:endParaRPr lang="en-GB"/>
          </a:p>
        </p:txBody>
      </p:sp>
      <p:sp>
        <p:nvSpPr>
          <p:cNvPr id="34829" name="Line 14"/>
          <p:cNvSpPr>
            <a:spLocks noChangeShapeType="1"/>
          </p:cNvSpPr>
          <p:nvPr/>
        </p:nvSpPr>
        <p:spPr bwMode="auto">
          <a:xfrm flipH="1">
            <a:off x="6434659" y="4463768"/>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30" name="Line 15"/>
          <p:cNvSpPr>
            <a:spLocks noChangeShapeType="1"/>
          </p:cNvSpPr>
          <p:nvPr/>
        </p:nvSpPr>
        <p:spPr bwMode="auto">
          <a:xfrm flipH="1">
            <a:off x="2330522" y="4463768"/>
            <a:ext cx="711114"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31" name="Line 16"/>
          <p:cNvSpPr>
            <a:spLocks noChangeShapeType="1"/>
          </p:cNvSpPr>
          <p:nvPr/>
        </p:nvSpPr>
        <p:spPr bwMode="auto">
          <a:xfrm>
            <a:off x="6294446" y="3237152"/>
            <a:ext cx="1650" cy="258523"/>
          </a:xfrm>
          <a:prstGeom prst="line">
            <a:avLst/>
          </a:prstGeom>
          <a:noFill/>
          <a:ln w="9525">
            <a:solidFill>
              <a:schemeClr val="tx1"/>
            </a:solidFill>
            <a:round/>
            <a:headEnd/>
            <a:tailEnd/>
          </a:ln>
        </p:spPr>
        <p:txBody>
          <a:bodyPr lIns="130039" tIns="65020" rIns="130039" bIns="65020"/>
          <a:lstStyle/>
          <a:p>
            <a:endParaRPr lang="en-GB"/>
          </a:p>
        </p:txBody>
      </p:sp>
      <p:sp>
        <p:nvSpPr>
          <p:cNvPr id="34832" name="Line 17"/>
          <p:cNvSpPr>
            <a:spLocks noChangeShapeType="1"/>
          </p:cNvSpPr>
          <p:nvPr/>
        </p:nvSpPr>
        <p:spPr bwMode="auto">
          <a:xfrm flipH="1">
            <a:off x="930622" y="3495675"/>
            <a:ext cx="9061173" cy="3463"/>
          </a:xfrm>
          <a:prstGeom prst="line">
            <a:avLst/>
          </a:prstGeom>
          <a:noFill/>
          <a:ln w="9525">
            <a:solidFill>
              <a:schemeClr val="tx1"/>
            </a:solidFill>
            <a:round/>
            <a:headEnd/>
            <a:tailEnd/>
          </a:ln>
        </p:spPr>
        <p:txBody>
          <a:bodyPr lIns="130039" tIns="65020" rIns="130039" bIns="65020"/>
          <a:lstStyle/>
          <a:p>
            <a:endParaRPr lang="en-GB"/>
          </a:p>
        </p:txBody>
      </p:sp>
      <p:sp>
        <p:nvSpPr>
          <p:cNvPr id="34833" name="Text Box 18"/>
          <p:cNvSpPr txBox="1">
            <a:spLocks noChangeArrowheads="1"/>
          </p:cNvSpPr>
          <p:nvPr/>
        </p:nvSpPr>
        <p:spPr bwMode="auto">
          <a:xfrm>
            <a:off x="5845452" y="4667036"/>
            <a:ext cx="1487693"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Object</a:t>
            </a:r>
          </a:p>
        </p:txBody>
      </p:sp>
      <p:sp>
        <p:nvSpPr>
          <p:cNvPr id="34834" name="Text Box 19"/>
          <p:cNvSpPr txBox="1">
            <a:spLocks noChangeArrowheads="1"/>
          </p:cNvSpPr>
          <p:nvPr/>
        </p:nvSpPr>
        <p:spPr bwMode="auto">
          <a:xfrm>
            <a:off x="5628734" y="5651747"/>
            <a:ext cx="1862439"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Symbol</a:t>
            </a:r>
          </a:p>
        </p:txBody>
      </p:sp>
      <p:sp>
        <p:nvSpPr>
          <p:cNvPr id="34835" name="Line 20"/>
          <p:cNvSpPr>
            <a:spLocks noChangeShapeType="1"/>
          </p:cNvSpPr>
          <p:nvPr/>
        </p:nvSpPr>
        <p:spPr bwMode="auto">
          <a:xfrm flipV="1">
            <a:off x="6556564" y="5342330"/>
            <a:ext cx="0" cy="316192"/>
          </a:xfrm>
          <a:prstGeom prst="line">
            <a:avLst/>
          </a:prstGeom>
          <a:noFill/>
          <a:ln w="9525">
            <a:solidFill>
              <a:schemeClr val="tx1"/>
            </a:solidFill>
            <a:round/>
            <a:headEnd/>
            <a:tailEnd/>
          </a:ln>
        </p:spPr>
        <p:txBody>
          <a:bodyPr lIns="130039" tIns="65020" rIns="130039" bIns="65020"/>
          <a:lstStyle/>
          <a:p>
            <a:endParaRPr lang="en-GB"/>
          </a:p>
        </p:txBody>
      </p:sp>
      <p:sp>
        <p:nvSpPr>
          <p:cNvPr id="34836" name="Line 21"/>
          <p:cNvSpPr>
            <a:spLocks noChangeShapeType="1"/>
          </p:cNvSpPr>
          <p:nvPr/>
        </p:nvSpPr>
        <p:spPr bwMode="auto">
          <a:xfrm flipV="1">
            <a:off x="6500127" y="4468286"/>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34837" name="Text Box 22"/>
          <p:cNvSpPr txBox="1">
            <a:spLocks noChangeArrowheads="1"/>
          </p:cNvSpPr>
          <p:nvPr/>
        </p:nvSpPr>
        <p:spPr bwMode="auto">
          <a:xfrm>
            <a:off x="2407277" y="4667035"/>
            <a:ext cx="1487695"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 Type</a:t>
            </a:r>
          </a:p>
        </p:txBody>
      </p:sp>
      <p:sp>
        <p:nvSpPr>
          <p:cNvPr id="34838" name="Line 23"/>
          <p:cNvSpPr>
            <a:spLocks noChangeShapeType="1"/>
          </p:cNvSpPr>
          <p:nvPr/>
        </p:nvSpPr>
        <p:spPr bwMode="auto">
          <a:xfrm flipV="1">
            <a:off x="3061951" y="4468286"/>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34839" name="Text Box 24"/>
          <p:cNvSpPr txBox="1">
            <a:spLocks noChangeArrowheads="1"/>
          </p:cNvSpPr>
          <p:nvPr/>
        </p:nvSpPr>
        <p:spPr bwMode="auto">
          <a:xfrm>
            <a:off x="4136524" y="6700536"/>
            <a:ext cx="1487695"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Floor Type</a:t>
            </a:r>
          </a:p>
        </p:txBody>
      </p:sp>
      <p:sp>
        <p:nvSpPr>
          <p:cNvPr id="34840" name="Text Box 25"/>
          <p:cNvSpPr txBox="1">
            <a:spLocks noChangeArrowheads="1"/>
          </p:cNvSpPr>
          <p:nvPr/>
        </p:nvSpPr>
        <p:spPr bwMode="auto">
          <a:xfrm>
            <a:off x="5845454" y="6700537"/>
            <a:ext cx="1672808"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Cont. Footing Type</a:t>
            </a:r>
          </a:p>
        </p:txBody>
      </p:sp>
      <p:sp>
        <p:nvSpPr>
          <p:cNvPr id="34841" name="Text Box 26"/>
          <p:cNvSpPr txBox="1">
            <a:spLocks noChangeArrowheads="1"/>
          </p:cNvSpPr>
          <p:nvPr/>
        </p:nvSpPr>
        <p:spPr bwMode="auto">
          <a:xfrm>
            <a:off x="2391473" y="6700536"/>
            <a:ext cx="1487693"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Wall Type</a:t>
            </a:r>
          </a:p>
        </p:txBody>
      </p:sp>
      <p:sp>
        <p:nvSpPr>
          <p:cNvPr id="34843" name="Line 28"/>
          <p:cNvSpPr>
            <a:spLocks noChangeShapeType="1"/>
          </p:cNvSpPr>
          <p:nvPr/>
        </p:nvSpPr>
        <p:spPr bwMode="auto">
          <a:xfrm flipH="1" flipV="1">
            <a:off x="3025831" y="6391122"/>
            <a:ext cx="3530734" cy="13551"/>
          </a:xfrm>
          <a:prstGeom prst="line">
            <a:avLst/>
          </a:prstGeom>
          <a:noFill/>
          <a:ln w="9525">
            <a:solidFill>
              <a:schemeClr val="tx1"/>
            </a:solidFill>
            <a:round/>
            <a:headEnd/>
            <a:tailEnd/>
          </a:ln>
        </p:spPr>
        <p:txBody>
          <a:bodyPr lIns="130039" tIns="65020" rIns="130039" bIns="65020"/>
          <a:lstStyle/>
          <a:p>
            <a:endParaRPr lang="en-GB"/>
          </a:p>
        </p:txBody>
      </p:sp>
      <p:sp>
        <p:nvSpPr>
          <p:cNvPr id="34844" name="Line 29"/>
          <p:cNvSpPr>
            <a:spLocks noChangeShapeType="1"/>
          </p:cNvSpPr>
          <p:nvPr/>
        </p:nvSpPr>
        <p:spPr bwMode="auto">
          <a:xfrm flipH="1">
            <a:off x="6434659" y="6404671"/>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45" name="Line 30"/>
          <p:cNvSpPr>
            <a:spLocks noChangeShapeType="1"/>
          </p:cNvSpPr>
          <p:nvPr/>
        </p:nvSpPr>
        <p:spPr bwMode="auto">
          <a:xfrm flipH="1">
            <a:off x="2082197" y="6391119"/>
            <a:ext cx="979756"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46" name="Line 31"/>
          <p:cNvSpPr>
            <a:spLocks noChangeShapeType="1"/>
          </p:cNvSpPr>
          <p:nvPr/>
        </p:nvSpPr>
        <p:spPr bwMode="auto">
          <a:xfrm flipV="1">
            <a:off x="6500127" y="6409188"/>
            <a:ext cx="0" cy="295866"/>
          </a:xfrm>
          <a:prstGeom prst="line">
            <a:avLst/>
          </a:prstGeom>
          <a:noFill/>
          <a:ln w="9525">
            <a:solidFill>
              <a:schemeClr val="tx1"/>
            </a:solidFill>
            <a:round/>
            <a:headEnd/>
            <a:tailEnd/>
          </a:ln>
        </p:spPr>
        <p:txBody>
          <a:bodyPr lIns="130039" tIns="65020" rIns="130039" bIns="65020"/>
          <a:lstStyle/>
          <a:p>
            <a:endParaRPr lang="en-GB"/>
          </a:p>
        </p:txBody>
      </p:sp>
      <p:sp>
        <p:nvSpPr>
          <p:cNvPr id="34847" name="Line 32"/>
          <p:cNvSpPr>
            <a:spLocks noChangeShapeType="1"/>
          </p:cNvSpPr>
          <p:nvPr/>
        </p:nvSpPr>
        <p:spPr bwMode="auto">
          <a:xfrm flipV="1">
            <a:off x="3061951" y="6391119"/>
            <a:ext cx="0" cy="309417"/>
          </a:xfrm>
          <a:prstGeom prst="line">
            <a:avLst/>
          </a:prstGeom>
          <a:noFill/>
          <a:ln w="9525">
            <a:solidFill>
              <a:schemeClr val="tx1"/>
            </a:solidFill>
            <a:round/>
            <a:headEnd/>
            <a:tailEnd/>
          </a:ln>
        </p:spPr>
        <p:txBody>
          <a:bodyPr lIns="130039" tIns="65020" rIns="130039" bIns="65020"/>
          <a:lstStyle/>
          <a:p>
            <a:endParaRPr lang="en-GB"/>
          </a:p>
        </p:txBody>
      </p:sp>
      <p:sp>
        <p:nvSpPr>
          <p:cNvPr id="34848" name="Text Box 33"/>
          <p:cNvSpPr txBox="1">
            <a:spLocks noChangeArrowheads="1"/>
          </p:cNvSpPr>
          <p:nvPr/>
        </p:nvSpPr>
        <p:spPr bwMode="auto">
          <a:xfrm>
            <a:off x="10617750" y="4592259"/>
            <a:ext cx="814959"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Wall</a:t>
            </a:r>
          </a:p>
        </p:txBody>
      </p:sp>
      <p:sp>
        <p:nvSpPr>
          <p:cNvPr id="34849" name="Text Box 34"/>
          <p:cNvSpPr txBox="1">
            <a:spLocks noChangeArrowheads="1"/>
          </p:cNvSpPr>
          <p:nvPr/>
        </p:nvSpPr>
        <p:spPr bwMode="auto">
          <a:xfrm>
            <a:off x="10617750" y="5242711"/>
            <a:ext cx="1625402"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Floor</a:t>
            </a:r>
          </a:p>
        </p:txBody>
      </p:sp>
      <p:sp>
        <p:nvSpPr>
          <p:cNvPr id="34850" name="Text Box 35"/>
          <p:cNvSpPr txBox="1">
            <a:spLocks noChangeArrowheads="1"/>
          </p:cNvSpPr>
          <p:nvPr/>
        </p:nvSpPr>
        <p:spPr bwMode="auto">
          <a:xfrm>
            <a:off x="10617750" y="5838958"/>
            <a:ext cx="1625402"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Clg. &amp; Flr</a:t>
            </a:r>
          </a:p>
        </p:txBody>
      </p:sp>
      <p:sp>
        <p:nvSpPr>
          <p:cNvPr id="34852" name="Text Box 37"/>
          <p:cNvSpPr txBox="1">
            <a:spLocks noChangeArrowheads="1"/>
          </p:cNvSpPr>
          <p:nvPr/>
        </p:nvSpPr>
        <p:spPr bwMode="auto">
          <a:xfrm>
            <a:off x="10617750" y="6507478"/>
            <a:ext cx="1625402"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Cont. Footing</a:t>
            </a:r>
          </a:p>
        </p:txBody>
      </p:sp>
      <p:sp>
        <p:nvSpPr>
          <p:cNvPr id="34853" name="Text Box 38"/>
          <p:cNvSpPr txBox="1">
            <a:spLocks noChangeArrowheads="1"/>
          </p:cNvSpPr>
          <p:nvPr/>
        </p:nvSpPr>
        <p:spPr bwMode="auto">
          <a:xfrm>
            <a:off x="10617750" y="7139862"/>
            <a:ext cx="1625402"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smtClean="0">
                <a:ea typeface="ＭＳ Ｐゴシック" pitchFamily="34" charset="-128"/>
              </a:rPr>
              <a:t>RoofBase</a:t>
            </a:r>
            <a:endParaRPr kumimoji="1" lang="en-US" altLang="ja-JP" sz="1700">
              <a:ea typeface="ＭＳ Ｐゴシック" pitchFamily="34" charset="-128"/>
            </a:endParaRPr>
          </a:p>
        </p:txBody>
      </p:sp>
      <p:sp>
        <p:nvSpPr>
          <p:cNvPr id="34854" name="Line 39"/>
          <p:cNvSpPr>
            <a:spLocks noChangeShapeType="1"/>
          </p:cNvSpPr>
          <p:nvPr/>
        </p:nvSpPr>
        <p:spPr bwMode="auto">
          <a:xfrm flipH="1">
            <a:off x="9967590" y="4181476"/>
            <a:ext cx="394" cy="2495394"/>
          </a:xfrm>
          <a:prstGeom prst="line">
            <a:avLst/>
          </a:prstGeom>
          <a:noFill/>
          <a:ln w="9525">
            <a:solidFill>
              <a:schemeClr val="tx1"/>
            </a:solidFill>
            <a:round/>
            <a:headEnd/>
            <a:tailEnd/>
          </a:ln>
        </p:spPr>
        <p:txBody>
          <a:bodyPr lIns="130039" tIns="65020" rIns="130039" bIns="65020"/>
          <a:lstStyle/>
          <a:p>
            <a:endParaRPr lang="en-GB"/>
          </a:p>
        </p:txBody>
      </p:sp>
      <p:sp>
        <p:nvSpPr>
          <p:cNvPr id="34855" name="Line 40"/>
          <p:cNvSpPr>
            <a:spLocks noChangeShapeType="1"/>
          </p:cNvSpPr>
          <p:nvPr/>
        </p:nvSpPr>
        <p:spPr bwMode="auto">
          <a:xfrm flipH="1">
            <a:off x="9967591" y="4818108"/>
            <a:ext cx="650161" cy="0"/>
          </a:xfrm>
          <a:prstGeom prst="line">
            <a:avLst/>
          </a:prstGeom>
          <a:noFill/>
          <a:ln w="9525">
            <a:solidFill>
              <a:schemeClr val="tx1"/>
            </a:solidFill>
            <a:round/>
            <a:headEnd/>
            <a:tailEnd/>
          </a:ln>
        </p:spPr>
        <p:txBody>
          <a:bodyPr lIns="130039" tIns="65020" rIns="130039" bIns="65020"/>
          <a:lstStyle/>
          <a:p>
            <a:endParaRPr lang="en-GB"/>
          </a:p>
        </p:txBody>
      </p:sp>
      <p:sp>
        <p:nvSpPr>
          <p:cNvPr id="34856" name="Line 41"/>
          <p:cNvSpPr>
            <a:spLocks noChangeShapeType="1"/>
          </p:cNvSpPr>
          <p:nvPr/>
        </p:nvSpPr>
        <p:spPr bwMode="auto">
          <a:xfrm flipH="1" flipV="1">
            <a:off x="9970364" y="5467350"/>
            <a:ext cx="647387" cy="1211"/>
          </a:xfrm>
          <a:prstGeom prst="line">
            <a:avLst/>
          </a:prstGeom>
          <a:noFill/>
          <a:ln w="9525">
            <a:solidFill>
              <a:schemeClr val="tx1"/>
            </a:solidFill>
            <a:round/>
            <a:headEnd/>
            <a:tailEnd/>
          </a:ln>
        </p:spPr>
        <p:txBody>
          <a:bodyPr lIns="130039" tIns="65020" rIns="130039" bIns="65020"/>
          <a:lstStyle/>
          <a:p>
            <a:endParaRPr lang="en-GB"/>
          </a:p>
        </p:txBody>
      </p:sp>
      <p:sp>
        <p:nvSpPr>
          <p:cNvPr id="34857" name="Line 42"/>
          <p:cNvSpPr>
            <a:spLocks noChangeShapeType="1"/>
          </p:cNvSpPr>
          <p:nvPr/>
        </p:nvSpPr>
        <p:spPr bwMode="auto">
          <a:xfrm flipH="1">
            <a:off x="9967591" y="6082875"/>
            <a:ext cx="650161" cy="0"/>
          </a:xfrm>
          <a:prstGeom prst="line">
            <a:avLst/>
          </a:prstGeom>
          <a:noFill/>
          <a:ln w="9525">
            <a:solidFill>
              <a:schemeClr val="tx1"/>
            </a:solidFill>
            <a:round/>
            <a:headEnd/>
            <a:tailEnd/>
          </a:ln>
        </p:spPr>
        <p:txBody>
          <a:bodyPr lIns="130039" tIns="65020" rIns="130039" bIns="65020"/>
          <a:lstStyle/>
          <a:p>
            <a:endParaRPr lang="en-GB"/>
          </a:p>
        </p:txBody>
      </p:sp>
      <p:sp>
        <p:nvSpPr>
          <p:cNvPr id="34858" name="Line 43"/>
          <p:cNvSpPr>
            <a:spLocks noChangeShapeType="1"/>
          </p:cNvSpPr>
          <p:nvPr/>
        </p:nvSpPr>
        <p:spPr bwMode="auto">
          <a:xfrm flipH="1">
            <a:off x="9967591" y="6676866"/>
            <a:ext cx="650161" cy="0"/>
          </a:xfrm>
          <a:prstGeom prst="line">
            <a:avLst/>
          </a:prstGeom>
          <a:noFill/>
          <a:ln w="9525">
            <a:solidFill>
              <a:schemeClr val="tx1"/>
            </a:solidFill>
            <a:round/>
            <a:headEnd/>
            <a:tailEnd/>
          </a:ln>
        </p:spPr>
        <p:txBody>
          <a:bodyPr lIns="130039" tIns="65020" rIns="130039" bIns="65020"/>
          <a:lstStyle/>
          <a:p>
            <a:endParaRPr lang="en-GB"/>
          </a:p>
        </p:txBody>
      </p:sp>
      <p:sp>
        <p:nvSpPr>
          <p:cNvPr id="34859" name="Line 44"/>
          <p:cNvSpPr>
            <a:spLocks noChangeShapeType="1"/>
          </p:cNvSpPr>
          <p:nvPr/>
        </p:nvSpPr>
        <p:spPr bwMode="auto">
          <a:xfrm flipH="1">
            <a:off x="9967591" y="7327317"/>
            <a:ext cx="650161" cy="0"/>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34860" name="Line 45"/>
          <p:cNvSpPr>
            <a:spLocks noChangeShapeType="1"/>
          </p:cNvSpPr>
          <p:nvPr/>
        </p:nvSpPr>
        <p:spPr bwMode="auto">
          <a:xfrm flipH="1">
            <a:off x="9967590" y="6676866"/>
            <a:ext cx="0" cy="650452"/>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34861" name="Text Box 46"/>
          <p:cNvSpPr txBox="1">
            <a:spLocks noChangeArrowheads="1"/>
          </p:cNvSpPr>
          <p:nvPr/>
        </p:nvSpPr>
        <p:spPr bwMode="auto">
          <a:xfrm>
            <a:off x="266872" y="3785618"/>
            <a:ext cx="1487695"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Base</a:t>
            </a:r>
          </a:p>
        </p:txBody>
      </p:sp>
      <p:sp>
        <p:nvSpPr>
          <p:cNvPr id="34862" name="Line 47"/>
          <p:cNvSpPr>
            <a:spLocks noChangeShapeType="1"/>
          </p:cNvSpPr>
          <p:nvPr/>
        </p:nvSpPr>
        <p:spPr bwMode="auto">
          <a:xfrm flipH="1" flipV="1">
            <a:off x="9994679" y="3494376"/>
            <a:ext cx="1879" cy="296574"/>
          </a:xfrm>
          <a:prstGeom prst="line">
            <a:avLst/>
          </a:prstGeom>
          <a:noFill/>
          <a:ln w="9525">
            <a:solidFill>
              <a:schemeClr val="tx1"/>
            </a:solidFill>
            <a:round/>
            <a:headEnd/>
            <a:tailEnd/>
          </a:ln>
        </p:spPr>
        <p:txBody>
          <a:bodyPr lIns="130039" tIns="65020" rIns="130039" bIns="65020"/>
          <a:lstStyle/>
          <a:p>
            <a:endParaRPr lang="en-GB"/>
          </a:p>
        </p:txBody>
      </p:sp>
      <p:sp>
        <p:nvSpPr>
          <p:cNvPr id="34863" name="Text Box 48"/>
          <p:cNvSpPr txBox="1">
            <a:spLocks noChangeArrowheads="1"/>
          </p:cNvSpPr>
          <p:nvPr/>
        </p:nvSpPr>
        <p:spPr bwMode="auto">
          <a:xfrm>
            <a:off x="4134265" y="3788474"/>
            <a:ext cx="148769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Symbol</a:t>
            </a:r>
          </a:p>
        </p:txBody>
      </p:sp>
      <p:sp>
        <p:nvSpPr>
          <p:cNvPr id="34864" name="Text Box 49"/>
          <p:cNvSpPr txBox="1">
            <a:spLocks noChangeArrowheads="1"/>
          </p:cNvSpPr>
          <p:nvPr/>
        </p:nvSpPr>
        <p:spPr bwMode="auto">
          <a:xfrm>
            <a:off x="266872" y="4657404"/>
            <a:ext cx="1487695" cy="404274"/>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a:t>
            </a:r>
          </a:p>
        </p:txBody>
      </p:sp>
      <p:sp>
        <p:nvSpPr>
          <p:cNvPr id="34865" name="Line 50"/>
          <p:cNvSpPr>
            <a:spLocks noChangeShapeType="1"/>
          </p:cNvSpPr>
          <p:nvPr/>
        </p:nvSpPr>
        <p:spPr bwMode="auto">
          <a:xfrm flipV="1">
            <a:off x="941864" y="4205701"/>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34866" name="Line 51"/>
          <p:cNvSpPr>
            <a:spLocks noChangeShapeType="1"/>
          </p:cNvSpPr>
          <p:nvPr/>
        </p:nvSpPr>
        <p:spPr bwMode="auto">
          <a:xfrm flipV="1">
            <a:off x="930576" y="3501045"/>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34867" name="Text Box 52"/>
          <p:cNvSpPr txBox="1">
            <a:spLocks noChangeArrowheads="1"/>
          </p:cNvSpPr>
          <p:nvPr/>
        </p:nvSpPr>
        <p:spPr bwMode="auto">
          <a:xfrm>
            <a:off x="7841747" y="3786520"/>
            <a:ext cx="1487695"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Instance</a:t>
            </a:r>
          </a:p>
        </p:txBody>
      </p:sp>
      <p:sp>
        <p:nvSpPr>
          <p:cNvPr id="34868" name="Text Box 53"/>
          <p:cNvSpPr txBox="1">
            <a:spLocks noChangeArrowheads="1"/>
          </p:cNvSpPr>
          <p:nvPr/>
        </p:nvSpPr>
        <p:spPr bwMode="auto">
          <a:xfrm>
            <a:off x="7841747" y="4658307"/>
            <a:ext cx="1487695"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Instance</a:t>
            </a:r>
          </a:p>
        </p:txBody>
      </p:sp>
      <p:sp>
        <p:nvSpPr>
          <p:cNvPr id="34869" name="Line 54"/>
          <p:cNvSpPr>
            <a:spLocks noChangeShapeType="1"/>
          </p:cNvSpPr>
          <p:nvPr/>
        </p:nvSpPr>
        <p:spPr bwMode="auto">
          <a:xfrm flipV="1">
            <a:off x="8516738" y="4206603"/>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34870" name="Line 55"/>
          <p:cNvSpPr>
            <a:spLocks noChangeShapeType="1"/>
          </p:cNvSpPr>
          <p:nvPr/>
        </p:nvSpPr>
        <p:spPr bwMode="auto">
          <a:xfrm flipV="1">
            <a:off x="8505450" y="3501947"/>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34871" name="Text Box 56"/>
          <p:cNvSpPr txBox="1">
            <a:spLocks noChangeArrowheads="1"/>
          </p:cNvSpPr>
          <p:nvPr/>
        </p:nvSpPr>
        <p:spPr bwMode="auto">
          <a:xfrm>
            <a:off x="7850214" y="5667862"/>
            <a:ext cx="1753493" cy="392920"/>
          </a:xfrm>
          <a:prstGeom prst="rect">
            <a:avLst/>
          </a:prstGeom>
          <a:noFill/>
          <a:ln w="9525">
            <a:solidFill>
              <a:srgbClr val="FF0000"/>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Family Instance</a:t>
            </a:r>
          </a:p>
        </p:txBody>
      </p:sp>
      <p:sp>
        <p:nvSpPr>
          <p:cNvPr id="34872" name="Line 57"/>
          <p:cNvSpPr>
            <a:spLocks noChangeShapeType="1"/>
          </p:cNvSpPr>
          <p:nvPr/>
        </p:nvSpPr>
        <p:spPr bwMode="auto">
          <a:xfrm flipV="1">
            <a:off x="8512223" y="5322308"/>
            <a:ext cx="0" cy="334260"/>
          </a:xfrm>
          <a:prstGeom prst="line">
            <a:avLst/>
          </a:prstGeom>
          <a:noFill/>
          <a:ln w="9525">
            <a:solidFill>
              <a:schemeClr val="tx1"/>
            </a:solidFill>
            <a:round/>
            <a:headEnd/>
            <a:tailEnd/>
          </a:ln>
        </p:spPr>
        <p:txBody>
          <a:bodyPr lIns="130039" tIns="65020" rIns="130039" bIns="65020"/>
          <a:lstStyle/>
          <a:p>
            <a:endParaRPr lang="en-GB"/>
          </a:p>
        </p:txBody>
      </p:sp>
      <p:sp>
        <p:nvSpPr>
          <p:cNvPr id="34873" name="Line 58"/>
          <p:cNvSpPr>
            <a:spLocks noChangeShapeType="1"/>
          </p:cNvSpPr>
          <p:nvPr/>
        </p:nvSpPr>
        <p:spPr bwMode="auto">
          <a:xfrm flipH="1">
            <a:off x="0" y="4790306"/>
            <a:ext cx="537286" cy="0"/>
          </a:xfrm>
          <a:prstGeom prst="line">
            <a:avLst/>
          </a:prstGeom>
          <a:noFill/>
          <a:ln w="9525">
            <a:solidFill>
              <a:schemeClr val="bg1"/>
            </a:solidFill>
            <a:prstDash val="dash"/>
            <a:round/>
            <a:headEnd/>
            <a:tailEnd/>
          </a:ln>
        </p:spPr>
        <p:txBody>
          <a:bodyPr lIns="130039" tIns="65020" rIns="130039" bIns="65020"/>
          <a:lstStyle/>
          <a:p>
            <a:endParaRPr lang="en-GB"/>
          </a:p>
        </p:txBody>
      </p:sp>
      <p:sp>
        <p:nvSpPr>
          <p:cNvPr id="34874" name="Line 59"/>
          <p:cNvSpPr>
            <a:spLocks noChangeShapeType="1"/>
          </p:cNvSpPr>
          <p:nvPr/>
        </p:nvSpPr>
        <p:spPr bwMode="auto">
          <a:xfrm flipH="1">
            <a:off x="7769505" y="4461814"/>
            <a:ext cx="1207764" cy="0"/>
          </a:xfrm>
          <a:prstGeom prst="line">
            <a:avLst/>
          </a:prstGeom>
          <a:noFill/>
          <a:ln w="9525">
            <a:solidFill>
              <a:schemeClr val="tx1"/>
            </a:solidFill>
            <a:round/>
            <a:headEnd/>
            <a:tailEnd/>
          </a:ln>
        </p:spPr>
        <p:txBody>
          <a:bodyPr lIns="130039" tIns="65020" rIns="130039" bIns="65020"/>
          <a:lstStyle/>
          <a:p>
            <a:endParaRPr lang="en-GB"/>
          </a:p>
        </p:txBody>
      </p:sp>
      <p:sp>
        <p:nvSpPr>
          <p:cNvPr id="34875" name="Line 60"/>
          <p:cNvSpPr>
            <a:spLocks noChangeShapeType="1"/>
          </p:cNvSpPr>
          <p:nvPr/>
        </p:nvSpPr>
        <p:spPr bwMode="auto">
          <a:xfrm flipH="1">
            <a:off x="8868909" y="4461814"/>
            <a:ext cx="537286"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76" name="Line 62"/>
          <p:cNvSpPr>
            <a:spLocks noChangeShapeType="1"/>
          </p:cNvSpPr>
          <p:nvPr/>
        </p:nvSpPr>
        <p:spPr bwMode="auto">
          <a:xfrm>
            <a:off x="6709571" y="3503818"/>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34877" name="Text Box 63"/>
          <p:cNvSpPr txBox="1">
            <a:spLocks noChangeArrowheads="1"/>
          </p:cNvSpPr>
          <p:nvPr/>
        </p:nvSpPr>
        <p:spPr bwMode="auto">
          <a:xfrm>
            <a:off x="5978142" y="3788391"/>
            <a:ext cx="1487695"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a:t>
            </a:r>
          </a:p>
        </p:txBody>
      </p:sp>
      <p:sp>
        <p:nvSpPr>
          <p:cNvPr id="34878"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63" name="Line 16"/>
          <p:cNvSpPr>
            <a:spLocks noChangeShapeType="1"/>
          </p:cNvSpPr>
          <p:nvPr/>
        </p:nvSpPr>
        <p:spPr bwMode="auto">
          <a:xfrm>
            <a:off x="4846646" y="3499071"/>
            <a:ext cx="1650" cy="282354"/>
          </a:xfrm>
          <a:prstGeom prst="line">
            <a:avLst/>
          </a:prstGeom>
          <a:noFill/>
          <a:ln w="9525">
            <a:solidFill>
              <a:schemeClr val="tx1"/>
            </a:solidFill>
            <a:round/>
            <a:headEnd/>
            <a:tailEnd/>
          </a:ln>
        </p:spPr>
        <p:txBody>
          <a:bodyPr lIns="130039" tIns="65020" rIns="130039" bIns="65020"/>
          <a:lstStyle/>
          <a:p>
            <a:endParaRPr lang="en-GB"/>
          </a:p>
        </p:txBody>
      </p:sp>
      <p:sp>
        <p:nvSpPr>
          <p:cNvPr id="64" name="TextBox 63"/>
          <p:cNvSpPr txBox="1"/>
          <p:nvPr/>
        </p:nvSpPr>
        <p:spPr>
          <a:xfrm>
            <a:off x="7916770" y="8001000"/>
            <a:ext cx="4211053" cy="892552"/>
          </a:xfrm>
          <a:prstGeom prst="rect">
            <a:avLst/>
          </a:prstGeom>
          <a:noFill/>
        </p:spPr>
        <p:txBody>
          <a:bodyPr wrap="square" rtlCol="0">
            <a:spAutoFit/>
          </a:bodyPr>
          <a:lstStyle/>
          <a:p>
            <a:r>
              <a:rPr lang="en-US" smtClean="0"/>
              <a:t>Host and component objects, standard and system</a:t>
            </a:r>
            <a:endParaRPr lang="en-GB"/>
          </a:p>
        </p:txBody>
      </p:sp>
      <p:sp>
        <p:nvSpPr>
          <p:cNvPr id="65" name="TextBox 64"/>
          <p:cNvSpPr txBox="1"/>
          <p:nvPr/>
        </p:nvSpPr>
        <p:spPr>
          <a:xfrm>
            <a:off x="344698" y="8021049"/>
            <a:ext cx="5045441" cy="492443"/>
          </a:xfrm>
          <a:prstGeom prst="rect">
            <a:avLst/>
          </a:prstGeom>
          <a:noFill/>
        </p:spPr>
        <p:txBody>
          <a:bodyPr wrap="square" rtlCol="0">
            <a:spAutoFit/>
          </a:bodyPr>
          <a:lstStyle/>
          <a:p>
            <a:r>
              <a:rPr lang="en-US" smtClean="0"/>
              <a:t>Families and types, aka symbols</a:t>
            </a:r>
            <a:endParaRPr lang="en-GB"/>
          </a:p>
        </p:txBody>
      </p:sp>
      <p:cxnSp>
        <p:nvCxnSpPr>
          <p:cNvPr id="67" name="Straight Connector 66"/>
          <p:cNvCxnSpPr>
            <a:stCxn id="34826" idx="2"/>
            <a:endCxn id="34839" idx="0"/>
          </p:cNvCxnSpPr>
          <p:nvPr/>
        </p:nvCxnSpPr>
        <p:spPr>
          <a:xfrm rot="5400000">
            <a:off x="4195624" y="6015787"/>
            <a:ext cx="1369497"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mtClean="0"/>
              <a:t>Some Visible Elements</a:t>
            </a:r>
          </a:p>
        </p:txBody>
      </p:sp>
      <p:sp>
        <p:nvSpPr>
          <p:cNvPr id="34873" name="Line 58"/>
          <p:cNvSpPr>
            <a:spLocks noChangeShapeType="1"/>
          </p:cNvSpPr>
          <p:nvPr/>
        </p:nvSpPr>
        <p:spPr bwMode="auto">
          <a:xfrm flipH="1">
            <a:off x="0" y="4790306"/>
            <a:ext cx="537286" cy="0"/>
          </a:xfrm>
          <a:prstGeom prst="line">
            <a:avLst/>
          </a:prstGeom>
          <a:noFill/>
          <a:ln w="9525">
            <a:solidFill>
              <a:schemeClr val="bg1"/>
            </a:solidFill>
            <a:prstDash val="dash"/>
            <a:round/>
            <a:headEnd/>
            <a:tailEnd/>
          </a:ln>
        </p:spPr>
        <p:txBody>
          <a:bodyPr lIns="130039" tIns="65020" rIns="130039" bIns="65020"/>
          <a:lstStyle/>
          <a:p>
            <a:endParaRPr lang="en-GB"/>
          </a:p>
        </p:txBody>
      </p:sp>
      <p:sp>
        <p:nvSpPr>
          <p:cNvPr id="34878"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66" name="Picture 65" descr="RevitElements01.png"/>
          <p:cNvPicPr>
            <a:picLocks noChangeAspect="1"/>
          </p:cNvPicPr>
          <p:nvPr/>
        </p:nvPicPr>
        <p:blipFill>
          <a:blip r:embed="rId3"/>
          <a:stretch>
            <a:fillRect/>
          </a:stretch>
        </p:blipFill>
        <p:spPr>
          <a:xfrm>
            <a:off x="502521" y="1660258"/>
            <a:ext cx="11658600" cy="6978968"/>
          </a:xfrm>
          <a:prstGeom prst="rect">
            <a:avLst/>
          </a:prstGeom>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Accessing Current Revit Element Selection</a:t>
            </a:r>
            <a:endParaRPr lang="en-GB" dirty="0" smtClean="0"/>
          </a:p>
        </p:txBody>
      </p:sp>
      <p:sp>
        <p:nvSpPr>
          <p:cNvPr id="35843" name="Rectangle 3"/>
          <p:cNvSpPr>
            <a:spLocks noGrp="1" noChangeArrowheads="1"/>
          </p:cNvSpPr>
          <p:nvPr>
            <p:ph idx="1"/>
          </p:nvPr>
        </p:nvSpPr>
        <p:spPr>
          <a:xfrm>
            <a:off x="443369" y="1521175"/>
            <a:ext cx="12559844" cy="5509995"/>
          </a:xfrm>
        </p:spPr>
        <p:txBody>
          <a:bodyPr/>
          <a:lstStyle/>
          <a:p>
            <a:pPr eaLnBrk="1" hangingPunct="1">
              <a:buFontTx/>
              <a:buNone/>
            </a:pPr>
            <a:r>
              <a:rPr lang="en-US" sz="3200" smtClean="0"/>
              <a:t>Accesssing Revit data and elements in external command: selected or all</a:t>
            </a:r>
            <a:endParaRPr lang="en-US" sz="3200" dirty="0" smtClean="0"/>
          </a:p>
          <a:p>
            <a:pPr>
              <a:spcBef>
                <a:spcPts val="300"/>
              </a:spcBef>
            </a:pPr>
            <a:r>
              <a:rPr lang="en-US" sz="3200" smtClean="0"/>
              <a:t>Use input argument </a:t>
            </a:r>
            <a:r>
              <a:rPr lang="en-US" sz="3200" noProof="1" smtClean="0"/>
              <a:t>ExternalCommandData</a:t>
            </a:r>
          </a:p>
          <a:p>
            <a:pPr eaLnBrk="1" hangingPunct="1">
              <a:spcBef>
                <a:spcPts val="300"/>
              </a:spcBef>
              <a:buFontTx/>
              <a:buNone/>
            </a:pPr>
            <a:r>
              <a:rPr lang="en-US" sz="3200" smtClean="0"/>
              <a:t>Current selection is member of document class</a:t>
            </a:r>
          </a:p>
          <a:p>
            <a:pPr marL="746872" lvl="1">
              <a:spcBef>
                <a:spcPts val="1200"/>
              </a:spcBef>
            </a:pPr>
            <a:r>
              <a:rPr lang="en-US" sz="2400" noProof="1" smtClean="0"/>
              <a:t>ExternalCommandData</a:t>
            </a:r>
            <a:r>
              <a:rPr lang="en-GB" sz="2400" dirty="0" smtClean="0">
                <a:sym typeface="Wingdings" pitchFamily="2" charset="2"/>
              </a:rPr>
              <a:t>.Application.ActiveDocument.Selection.Elements </a:t>
            </a:r>
            <a:endParaRPr lang="en-GB" sz="2400" b="1" dirty="0" smtClean="0">
              <a:latin typeface="Courier New" pitchFamily="49" charset="0"/>
            </a:endParaRPr>
          </a:p>
          <a:p>
            <a:pPr eaLnBrk="1" hangingPunct="1">
              <a:buFontTx/>
              <a:buNone/>
            </a:pPr>
            <a:r>
              <a:rPr lang="en-US" sz="3200" smtClean="0"/>
              <a:t>Document.Selection.Elements returns ElementSet collection</a:t>
            </a:r>
          </a:p>
          <a:p>
            <a:r>
              <a:rPr lang="en-US" sz="3200" noProof="1" smtClean="0"/>
              <a:t>Use </a:t>
            </a:r>
            <a:r>
              <a:rPr lang="en-GB" sz="3200" smtClean="0">
                <a:sym typeface="Wingdings" pitchFamily="2" charset="2"/>
              </a:rPr>
              <a:t>foreach, Size, Contains</a:t>
            </a:r>
            <a:endParaRPr lang="en-US" sz="3200" noProof="1" smtClean="0"/>
          </a:p>
          <a:p>
            <a:pPr marL="722313" lvl="4" indent="0">
              <a:spcBef>
                <a:spcPts val="1200"/>
              </a:spcBef>
            </a:pPr>
            <a:r>
              <a:rPr lang="en-GB" sz="1800" smtClean="0"/>
              <a:t>Selection sel = doc.Selection;</a:t>
            </a:r>
          </a:p>
          <a:p>
            <a:pPr marL="722313" lvl="4" indent="0">
              <a:spcBef>
                <a:spcPts val="0"/>
              </a:spcBef>
            </a:pPr>
            <a:r>
              <a:rPr lang="en-US" sz="1800" smtClean="0"/>
              <a:t>string s = "There are " + sel.Elements.Size + " elements in the selection set:";</a:t>
            </a:r>
          </a:p>
          <a:p>
            <a:pPr marL="722313" lvl="4" indent="0">
              <a:spcBef>
                <a:spcPts val="0"/>
              </a:spcBef>
            </a:pPr>
            <a:r>
              <a:rPr lang="en-GB" sz="1800" smtClean="0"/>
              <a:t>foreach( Element e in sel.Elements )</a:t>
            </a:r>
          </a:p>
          <a:p>
            <a:pPr marL="722313" lvl="4" indent="0">
              <a:spcBef>
                <a:spcPts val="0"/>
              </a:spcBef>
            </a:pPr>
            <a:r>
              <a:rPr lang="en-GB" sz="1800" smtClean="0"/>
              <a:t>{</a:t>
            </a:r>
          </a:p>
          <a:p>
            <a:pPr marL="722313" lvl="4" indent="0">
              <a:spcBef>
                <a:spcPts val="0"/>
              </a:spcBef>
            </a:pPr>
            <a:r>
              <a:rPr lang="en-US" sz="1800" smtClean="0"/>
              <a:t>  string cat = (null == e.Category) ? e.GetType().Name : e.Category.Name;</a:t>
            </a:r>
          </a:p>
          <a:p>
            <a:pPr marL="722313" lvl="4" indent="0"/>
            <a:r>
              <a:rPr lang="pt-BR" sz="1800" smtClean="0"/>
              <a:t>  </a:t>
            </a:r>
            <a:r>
              <a:rPr lang="en-US" sz="1800" smtClean="0"/>
              <a:t>string desc = cat</a:t>
            </a:r>
            <a:r>
              <a:rPr lang="pt-BR" sz="1800" smtClean="0"/>
              <a:t> + " Id=" + e.Id.Value.ToString();</a:t>
            </a:r>
          </a:p>
          <a:p>
            <a:pPr marL="722313" lvl="4" indent="0">
              <a:spcBef>
                <a:spcPts val="0"/>
              </a:spcBef>
            </a:pPr>
            <a:r>
              <a:rPr lang="en-GB" sz="1800" smtClean="0"/>
              <a:t>}</a:t>
            </a:r>
          </a:p>
        </p:txBody>
      </p:sp>
      <p:sp>
        <p:nvSpPr>
          <p:cNvPr id="35844"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grpSp>
        <p:nvGrpSpPr>
          <p:cNvPr id="15" name="Group 14"/>
          <p:cNvGrpSpPr/>
          <p:nvPr/>
        </p:nvGrpSpPr>
        <p:grpSpPr>
          <a:xfrm>
            <a:off x="4456878" y="7022363"/>
            <a:ext cx="4058086" cy="2164558"/>
            <a:chOff x="3677075" y="6682636"/>
            <a:chExt cx="4058086" cy="2164558"/>
          </a:xfrm>
        </p:grpSpPr>
        <p:cxnSp>
          <p:nvCxnSpPr>
            <p:cNvPr id="16" name="AutoShape 15"/>
            <p:cNvCxnSpPr>
              <a:cxnSpLocks noChangeShapeType="1"/>
              <a:endCxn id="21" idx="1"/>
            </p:cNvCxnSpPr>
            <p:nvPr/>
          </p:nvCxnSpPr>
          <p:spPr bwMode="auto">
            <a:xfrm rot="16200000" flipH="1">
              <a:off x="4073296" y="7847037"/>
              <a:ext cx="534755" cy="227967"/>
            </a:xfrm>
            <a:prstGeom prst="bentConnector2">
              <a:avLst/>
            </a:prstGeom>
            <a:noFill/>
            <a:ln w="25400">
              <a:solidFill>
                <a:schemeClr val="tx1"/>
              </a:solidFill>
              <a:miter lim="800000"/>
              <a:headEnd/>
              <a:tailEnd/>
            </a:ln>
          </p:spPr>
        </p:cxnSp>
        <p:sp>
          <p:nvSpPr>
            <p:cNvPr id="17" name="Rectangle 16"/>
            <p:cNvSpPr>
              <a:spLocks noChangeArrowheads="1"/>
            </p:cNvSpPr>
            <p:nvPr/>
          </p:nvSpPr>
          <p:spPr bwMode="auto">
            <a:xfrm>
              <a:off x="4830939" y="8499483"/>
              <a:ext cx="2904222" cy="347711"/>
            </a:xfrm>
            <a:prstGeom prst="rect">
              <a:avLst/>
            </a:prstGeom>
            <a:gradFill rotWithShape="1">
              <a:gsLst>
                <a:gs pos="0">
                  <a:srgbClr val="765E2F"/>
                </a:gs>
                <a:gs pos="50000">
                  <a:srgbClr val="FFCC66"/>
                </a:gs>
                <a:gs pos="100000">
                  <a:srgbClr val="765E2F"/>
                </a:gs>
              </a:gsLst>
              <a:lin ang="5400000" scaled="1"/>
            </a:gradFill>
            <a:ln w="12700">
              <a:solidFill>
                <a:schemeClr val="tx1"/>
              </a:solidFill>
              <a:miter lim="800000"/>
              <a:headEnd/>
              <a:tailEnd/>
            </a:ln>
          </p:spPr>
          <p:txBody>
            <a:bodyPr wrap="none" tIns="91440" bIns="91440" anchor="ctr"/>
            <a:lstStyle/>
            <a:p>
              <a:pPr eaLnBrk="0" hangingPunct="0"/>
              <a:r>
                <a:rPr lang="en-US" altLang="ja-JP" sz="2300" dirty="0">
                  <a:ea typeface="ＭＳ Ｐゴシック" pitchFamily="34" charset="-128"/>
                </a:rPr>
                <a:t>Elements</a:t>
              </a:r>
            </a:p>
          </p:txBody>
        </p:sp>
        <p:sp>
          <p:nvSpPr>
            <p:cNvPr id="18" name="Rectangle 17"/>
            <p:cNvSpPr>
              <a:spLocks noChangeArrowheads="1"/>
            </p:cNvSpPr>
            <p:nvPr/>
          </p:nvSpPr>
          <p:spPr bwMode="auto">
            <a:xfrm>
              <a:off x="4054530" y="7159634"/>
              <a:ext cx="2905856" cy="346907"/>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ActiveDocument</a:t>
              </a:r>
            </a:p>
          </p:txBody>
        </p:sp>
        <p:sp>
          <p:nvSpPr>
            <p:cNvPr id="19" name="Rectangle 18"/>
            <p:cNvSpPr>
              <a:spLocks noChangeArrowheads="1"/>
            </p:cNvSpPr>
            <p:nvPr/>
          </p:nvSpPr>
          <p:spPr bwMode="auto">
            <a:xfrm>
              <a:off x="3677075" y="6682636"/>
              <a:ext cx="2904050" cy="348715"/>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wrap="none" tIns="91440" bIns="91440" anchor="ctr"/>
            <a:lstStyle/>
            <a:p>
              <a:pPr eaLnBrk="0" hangingPunct="0">
                <a:defRPr/>
              </a:pPr>
              <a:r>
                <a:rPr lang="en-US" altLang="ja-JP" sz="2300" dirty="0"/>
                <a:t>Application</a:t>
              </a:r>
            </a:p>
          </p:txBody>
        </p:sp>
        <p:cxnSp>
          <p:nvCxnSpPr>
            <p:cNvPr id="20" name="AutoShape 20"/>
            <p:cNvCxnSpPr>
              <a:cxnSpLocks noChangeShapeType="1"/>
            </p:cNvCxnSpPr>
            <p:nvPr/>
          </p:nvCxnSpPr>
          <p:spPr bwMode="auto">
            <a:xfrm rot="16200000" flipH="1">
              <a:off x="3812458" y="7044902"/>
              <a:ext cx="255428" cy="227966"/>
            </a:xfrm>
            <a:prstGeom prst="bentConnector2">
              <a:avLst/>
            </a:prstGeom>
            <a:noFill/>
            <a:ln w="25400">
              <a:solidFill>
                <a:schemeClr val="tx1"/>
              </a:solidFill>
              <a:miter lim="800000"/>
              <a:headEnd/>
              <a:tailEnd/>
            </a:ln>
          </p:spPr>
        </p:cxnSp>
        <p:sp>
          <p:nvSpPr>
            <p:cNvPr id="21" name="Rectangle 17"/>
            <p:cNvSpPr>
              <a:spLocks noChangeArrowheads="1"/>
            </p:cNvSpPr>
            <p:nvPr/>
          </p:nvSpPr>
          <p:spPr bwMode="auto">
            <a:xfrm>
              <a:off x="4455462" y="8054005"/>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Selection</a:t>
              </a:r>
            </a:p>
          </p:txBody>
        </p:sp>
        <p:cxnSp>
          <p:nvCxnSpPr>
            <p:cNvPr id="22" name="AutoShape 15"/>
            <p:cNvCxnSpPr>
              <a:cxnSpLocks noChangeShapeType="1"/>
            </p:cNvCxnSpPr>
            <p:nvPr/>
          </p:nvCxnSpPr>
          <p:spPr bwMode="auto">
            <a:xfrm rot="16200000" flipH="1">
              <a:off x="4606417" y="8415984"/>
              <a:ext cx="255428" cy="227966"/>
            </a:xfrm>
            <a:prstGeom prst="bentConnector2">
              <a:avLst/>
            </a:prstGeom>
            <a:noFill/>
            <a:ln w="25400">
              <a:solidFill>
                <a:schemeClr val="tx1"/>
              </a:solidFill>
              <a:miter lim="800000"/>
              <a:headEnd/>
              <a:tailEnd/>
            </a:ln>
          </p:spPr>
        </p:cxnSp>
        <p:cxnSp>
          <p:nvCxnSpPr>
            <p:cNvPr id="23" name="AutoShape 15"/>
            <p:cNvCxnSpPr>
              <a:cxnSpLocks noChangeShapeType="1"/>
            </p:cNvCxnSpPr>
            <p:nvPr/>
          </p:nvCxnSpPr>
          <p:spPr bwMode="auto">
            <a:xfrm rot="16200000" flipH="1">
              <a:off x="4214522" y="7526103"/>
              <a:ext cx="255428" cy="227966"/>
            </a:xfrm>
            <a:prstGeom prst="bentConnector2">
              <a:avLst/>
            </a:prstGeom>
            <a:noFill/>
            <a:ln w="25400">
              <a:solidFill>
                <a:schemeClr val="tx1"/>
              </a:solidFill>
              <a:miter lim="800000"/>
              <a:headEnd/>
              <a:tailEnd/>
            </a:ln>
          </p:spPr>
        </p:cxnSp>
        <p:sp>
          <p:nvSpPr>
            <p:cNvPr id="24" name="Rectangle 17"/>
            <p:cNvSpPr>
              <a:spLocks noChangeArrowheads="1"/>
            </p:cNvSpPr>
            <p:nvPr/>
          </p:nvSpPr>
          <p:spPr bwMode="auto">
            <a:xfrm>
              <a:off x="4436412" y="7592042"/>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smtClean="0"/>
                <a:t>Elements</a:t>
              </a:r>
              <a:endParaRPr lang="en-US" altLang="ja-JP" sz="2300" dirty="0"/>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Accessing Revit Database Elements</a:t>
            </a:r>
            <a:endParaRPr lang="en-GB" dirty="0" smtClean="0"/>
          </a:p>
        </p:txBody>
      </p:sp>
      <p:sp>
        <p:nvSpPr>
          <p:cNvPr id="35843" name="Rectangle 3"/>
          <p:cNvSpPr>
            <a:spLocks noGrp="1" noChangeArrowheads="1"/>
          </p:cNvSpPr>
          <p:nvPr>
            <p:ph idx="1"/>
          </p:nvPr>
        </p:nvSpPr>
        <p:spPr>
          <a:xfrm>
            <a:off x="443369" y="1531178"/>
            <a:ext cx="12081505" cy="7582717"/>
          </a:xfrm>
        </p:spPr>
        <p:txBody>
          <a:bodyPr/>
          <a:lstStyle/>
          <a:p>
            <a:pPr eaLnBrk="1" hangingPunct="1">
              <a:buFontTx/>
              <a:buNone/>
            </a:pPr>
            <a:r>
              <a:rPr lang="en-US" smtClean="0"/>
              <a:t>Document provides access to selected, all, or filtered elements</a:t>
            </a:r>
          </a:p>
          <a:p>
            <a:r>
              <a:rPr lang="en-US" smtClean="0"/>
              <a:t>Three return argument types</a:t>
            </a:r>
          </a:p>
          <a:p>
            <a:pPr lvl="1"/>
            <a:r>
              <a:rPr lang="en-US" sz="2400" smtClean="0"/>
              <a:t>ElementIterator it</a:t>
            </a:r>
            <a:r>
              <a:rPr lang="en-GB" sz="2400" smtClean="0"/>
              <a:t>: use iterator.MoveNext(), iterator.Current()</a:t>
            </a:r>
            <a:endParaRPr lang="en-US" sz="2400" smtClean="0"/>
          </a:p>
          <a:p>
            <a:pPr lvl="1"/>
            <a:r>
              <a:rPr lang="en-US" sz="2400" smtClean="0"/>
              <a:t>ElementArray arr: </a:t>
            </a:r>
            <a:r>
              <a:rPr lang="en-GB" sz="2400" smtClean="0"/>
              <a:t>use foreach, </a:t>
            </a:r>
            <a:r>
              <a:rPr lang="en-US" sz="2400" smtClean="0"/>
              <a:t>Size</a:t>
            </a:r>
          </a:p>
          <a:p>
            <a:pPr lvl="1"/>
            <a:r>
              <a:rPr lang="en-US" sz="2400" smtClean="0"/>
              <a:t>List&lt;Element&gt; list</a:t>
            </a:r>
            <a:r>
              <a:rPr lang="en-GB" sz="2400" smtClean="0"/>
              <a:t>: use foreach, </a:t>
            </a:r>
            <a:r>
              <a:rPr lang="en-US" sz="2400" smtClean="0"/>
              <a:t>Count, Contains</a:t>
            </a:r>
          </a:p>
          <a:p>
            <a:pPr>
              <a:spcBef>
                <a:spcPts val="1800"/>
              </a:spcBef>
            </a:pPr>
            <a:r>
              <a:rPr lang="en-US" smtClean="0"/>
              <a:t>All</a:t>
            </a:r>
          </a:p>
          <a:p>
            <a:pPr lvl="1"/>
            <a:r>
              <a:rPr lang="en-US" sz="2400" smtClean="0"/>
              <a:t>it = doc.Elements</a:t>
            </a:r>
          </a:p>
          <a:p>
            <a:pPr>
              <a:spcBef>
                <a:spcPts val="1800"/>
              </a:spcBef>
            </a:pPr>
            <a:r>
              <a:rPr lang="en-US" smtClean="0"/>
              <a:t>Filtered</a:t>
            </a:r>
          </a:p>
          <a:p>
            <a:pPr lvl="1"/>
            <a:r>
              <a:rPr lang="en-US" sz="2400" smtClean="0"/>
              <a:t>it = doc.Elements(Filter)</a:t>
            </a:r>
          </a:p>
          <a:p>
            <a:pPr lvl="1"/>
            <a:r>
              <a:rPr lang="en-US" sz="2400" smtClean="0"/>
              <a:t>doc.Elements(Filter, arr)</a:t>
            </a:r>
          </a:p>
          <a:p>
            <a:pPr lvl="1"/>
            <a:r>
              <a:rPr lang="en-US" sz="2400" smtClean="0"/>
              <a:t>doc.Elements(Filter, list)</a:t>
            </a:r>
          </a:p>
          <a:p>
            <a:pPr>
              <a:spcBef>
                <a:spcPts val="1800"/>
              </a:spcBef>
            </a:pPr>
            <a:r>
              <a:rPr lang="en-US" smtClean="0"/>
              <a:t>Specified type</a:t>
            </a:r>
          </a:p>
          <a:p>
            <a:pPr lvl="1"/>
            <a:r>
              <a:rPr lang="en-US" sz="2400" smtClean="0"/>
              <a:t>it = doc.Elements(Type)</a:t>
            </a:r>
          </a:p>
          <a:p>
            <a:pPr lvl="1"/>
            <a:r>
              <a:rPr lang="en-US" sz="2400" smtClean="0"/>
              <a:t>doc.Elements(Type, arr)</a:t>
            </a:r>
          </a:p>
          <a:p>
            <a:pPr lvl="1"/>
            <a:r>
              <a:rPr lang="en-US" sz="2400" smtClean="0"/>
              <a:t>doc.Elements(Type, list)</a:t>
            </a:r>
          </a:p>
        </p:txBody>
      </p:sp>
      <p:sp>
        <p:nvSpPr>
          <p:cNvPr id="35844"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grpSp>
        <p:nvGrpSpPr>
          <p:cNvPr id="15" name="Group 14"/>
          <p:cNvGrpSpPr/>
          <p:nvPr/>
        </p:nvGrpSpPr>
        <p:grpSpPr>
          <a:xfrm>
            <a:off x="6246015" y="5535621"/>
            <a:ext cx="4079530" cy="2143946"/>
            <a:chOff x="3568787" y="6056972"/>
            <a:chExt cx="4079530" cy="2143946"/>
          </a:xfrm>
        </p:grpSpPr>
        <p:cxnSp>
          <p:nvCxnSpPr>
            <p:cNvPr id="16" name="AutoShape 15"/>
            <p:cNvCxnSpPr>
              <a:cxnSpLocks noChangeShapeType="1"/>
              <a:endCxn id="20" idx="1"/>
            </p:cNvCxnSpPr>
            <p:nvPr/>
          </p:nvCxnSpPr>
          <p:spPr bwMode="auto">
            <a:xfrm rot="16200000" flipH="1">
              <a:off x="3965008" y="7221373"/>
              <a:ext cx="534755" cy="227967"/>
            </a:xfrm>
            <a:prstGeom prst="bentConnector2">
              <a:avLst/>
            </a:prstGeom>
            <a:noFill/>
            <a:ln w="25400">
              <a:solidFill>
                <a:schemeClr val="tx1"/>
              </a:solidFill>
              <a:miter lim="800000"/>
              <a:headEnd/>
              <a:tailEnd/>
            </a:ln>
          </p:spPr>
        </p:cxnSp>
        <p:sp>
          <p:nvSpPr>
            <p:cNvPr id="17" name="Rectangle 17"/>
            <p:cNvSpPr>
              <a:spLocks noChangeArrowheads="1"/>
            </p:cNvSpPr>
            <p:nvPr/>
          </p:nvSpPr>
          <p:spPr bwMode="auto">
            <a:xfrm>
              <a:off x="3946242" y="6533970"/>
              <a:ext cx="2905856" cy="346907"/>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ActiveDocument</a:t>
              </a:r>
            </a:p>
          </p:txBody>
        </p:sp>
        <p:sp>
          <p:nvSpPr>
            <p:cNvPr id="18" name="Rectangle 18"/>
            <p:cNvSpPr>
              <a:spLocks noChangeArrowheads="1"/>
            </p:cNvSpPr>
            <p:nvPr/>
          </p:nvSpPr>
          <p:spPr bwMode="auto">
            <a:xfrm>
              <a:off x="3568787" y="6056972"/>
              <a:ext cx="2904050" cy="348715"/>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wrap="none" tIns="91440" bIns="91440" anchor="ctr"/>
            <a:lstStyle/>
            <a:p>
              <a:pPr eaLnBrk="0" hangingPunct="0">
                <a:defRPr/>
              </a:pPr>
              <a:r>
                <a:rPr lang="en-US" altLang="ja-JP" sz="2300" dirty="0"/>
                <a:t>Application</a:t>
              </a:r>
            </a:p>
          </p:txBody>
        </p:sp>
        <p:cxnSp>
          <p:nvCxnSpPr>
            <p:cNvPr id="19" name="AutoShape 20"/>
            <p:cNvCxnSpPr>
              <a:cxnSpLocks noChangeShapeType="1"/>
            </p:cNvCxnSpPr>
            <p:nvPr/>
          </p:nvCxnSpPr>
          <p:spPr bwMode="auto">
            <a:xfrm rot="16200000" flipH="1">
              <a:off x="3704170" y="6419238"/>
              <a:ext cx="255428" cy="227966"/>
            </a:xfrm>
            <a:prstGeom prst="bentConnector2">
              <a:avLst/>
            </a:prstGeom>
            <a:noFill/>
            <a:ln w="25400">
              <a:solidFill>
                <a:schemeClr val="tx1"/>
              </a:solidFill>
              <a:miter lim="800000"/>
              <a:headEnd/>
              <a:tailEnd/>
            </a:ln>
          </p:spPr>
        </p:cxnSp>
        <p:sp>
          <p:nvSpPr>
            <p:cNvPr id="20" name="Rectangle 17"/>
            <p:cNvSpPr>
              <a:spLocks noChangeArrowheads="1"/>
            </p:cNvSpPr>
            <p:nvPr/>
          </p:nvSpPr>
          <p:spPr bwMode="auto">
            <a:xfrm>
              <a:off x="4347174" y="7428341"/>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Selection</a:t>
              </a:r>
            </a:p>
          </p:txBody>
        </p:sp>
        <p:cxnSp>
          <p:nvCxnSpPr>
            <p:cNvPr id="21" name="AutoShape 15"/>
            <p:cNvCxnSpPr>
              <a:cxnSpLocks noChangeShapeType="1"/>
            </p:cNvCxnSpPr>
            <p:nvPr/>
          </p:nvCxnSpPr>
          <p:spPr bwMode="auto">
            <a:xfrm rot="16200000" flipH="1">
              <a:off x="4498129" y="7790320"/>
              <a:ext cx="255428" cy="227966"/>
            </a:xfrm>
            <a:prstGeom prst="bentConnector2">
              <a:avLst/>
            </a:prstGeom>
            <a:noFill/>
            <a:ln w="25400">
              <a:solidFill>
                <a:schemeClr val="tx1"/>
              </a:solidFill>
              <a:miter lim="800000"/>
              <a:headEnd/>
              <a:tailEnd/>
            </a:ln>
          </p:spPr>
        </p:cxnSp>
        <p:sp>
          <p:nvSpPr>
            <p:cNvPr id="22" name="Rectangle 16"/>
            <p:cNvSpPr>
              <a:spLocks noChangeArrowheads="1"/>
            </p:cNvSpPr>
            <p:nvPr/>
          </p:nvSpPr>
          <p:spPr bwMode="auto">
            <a:xfrm>
              <a:off x="4347931" y="6968280"/>
              <a:ext cx="2904222" cy="347711"/>
            </a:xfrm>
            <a:prstGeom prst="rect">
              <a:avLst/>
            </a:prstGeom>
            <a:gradFill rotWithShape="1">
              <a:gsLst>
                <a:gs pos="0">
                  <a:srgbClr val="765E2F"/>
                </a:gs>
                <a:gs pos="50000">
                  <a:srgbClr val="FFCC66"/>
                </a:gs>
                <a:gs pos="100000">
                  <a:srgbClr val="765E2F"/>
                </a:gs>
              </a:gsLst>
              <a:lin ang="5400000" scaled="1"/>
            </a:gradFill>
            <a:ln w="12700">
              <a:solidFill>
                <a:schemeClr val="tx1"/>
              </a:solidFill>
              <a:miter lim="800000"/>
              <a:headEnd/>
              <a:tailEnd/>
            </a:ln>
          </p:spPr>
          <p:txBody>
            <a:bodyPr wrap="none" tIns="91440" bIns="91440" anchor="ctr"/>
            <a:lstStyle/>
            <a:p>
              <a:pPr eaLnBrk="0" hangingPunct="0"/>
              <a:r>
                <a:rPr lang="en-US" altLang="ja-JP" sz="2300" dirty="0">
                  <a:ea typeface="ＭＳ Ｐゴシック" pitchFamily="34" charset="-128"/>
                </a:rPr>
                <a:t>Elements</a:t>
              </a:r>
            </a:p>
          </p:txBody>
        </p:sp>
        <p:cxnSp>
          <p:nvCxnSpPr>
            <p:cNvPr id="23" name="AutoShape 15"/>
            <p:cNvCxnSpPr>
              <a:cxnSpLocks noChangeShapeType="1"/>
            </p:cNvCxnSpPr>
            <p:nvPr/>
          </p:nvCxnSpPr>
          <p:spPr bwMode="auto">
            <a:xfrm rot="16200000" flipH="1">
              <a:off x="4106234" y="6900439"/>
              <a:ext cx="255428" cy="227966"/>
            </a:xfrm>
            <a:prstGeom prst="bentConnector2">
              <a:avLst/>
            </a:prstGeom>
            <a:noFill/>
            <a:ln w="25400">
              <a:solidFill>
                <a:schemeClr val="tx1"/>
              </a:solidFill>
              <a:miter lim="800000"/>
              <a:headEnd/>
              <a:tailEnd/>
            </a:ln>
          </p:spPr>
        </p:cxnSp>
        <p:sp>
          <p:nvSpPr>
            <p:cNvPr id="24" name="Rectangle 17"/>
            <p:cNvSpPr>
              <a:spLocks noChangeArrowheads="1"/>
            </p:cNvSpPr>
            <p:nvPr/>
          </p:nvSpPr>
          <p:spPr bwMode="auto">
            <a:xfrm>
              <a:off x="4742461" y="7852204"/>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smtClean="0"/>
                <a:t>Elements</a:t>
              </a:r>
              <a:endParaRPr lang="en-US" altLang="ja-JP" sz="2300" dirty="0"/>
            </a:p>
          </p:txBody>
        </p:sp>
      </p:gr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3759" y="194232"/>
            <a:ext cx="11269451" cy="1626129"/>
          </a:xfrm>
        </p:spPr>
        <p:txBody>
          <a:bodyPr/>
          <a:lstStyle/>
          <a:p>
            <a:pPr eaLnBrk="1" hangingPunct="1"/>
            <a:r>
              <a:rPr lang="en-GB" smtClean="0"/>
              <a:t>Elements Collection</a:t>
            </a:r>
          </a:p>
        </p:txBody>
      </p:sp>
      <p:sp>
        <p:nvSpPr>
          <p:cNvPr id="40963" name="Rectangle 3"/>
          <p:cNvSpPr>
            <a:spLocks noGrp="1" noChangeArrowheads="1"/>
          </p:cNvSpPr>
          <p:nvPr>
            <p:ph idx="1"/>
          </p:nvPr>
        </p:nvSpPr>
        <p:spPr>
          <a:xfrm>
            <a:off x="453760" y="1783080"/>
            <a:ext cx="9949199" cy="6697637"/>
          </a:xfrm>
        </p:spPr>
        <p:txBody>
          <a:bodyPr/>
          <a:lstStyle/>
          <a:p>
            <a:pPr marL="487647" lvl="1" indent="-325098"/>
            <a:r>
              <a:rPr lang="en-GB" sz="3200" smtClean="0"/>
              <a:t>In the Revit API, everything is an </a:t>
            </a:r>
            <a:r>
              <a:rPr lang="en-GB" sz="3200" b="1" smtClean="0">
                <a:latin typeface="Courier New" pitchFamily="49" charset="0"/>
              </a:rPr>
              <a:t>APIObject</a:t>
            </a:r>
          </a:p>
          <a:p>
            <a:pPr marL="487647" lvl="1" indent="-325098"/>
            <a:r>
              <a:rPr lang="en-GB" sz="3200" smtClean="0"/>
              <a:t>In the Revit BIM, everything is an </a:t>
            </a:r>
            <a:r>
              <a:rPr lang="en-GB" sz="3200" b="1" smtClean="0">
                <a:latin typeface="Courier New" pitchFamily="49" charset="0"/>
              </a:rPr>
              <a:t>Element</a:t>
            </a:r>
          </a:p>
          <a:p>
            <a:pPr marL="487647" lvl="1" indent="-325098"/>
            <a:r>
              <a:rPr lang="en-GB" sz="3200" smtClean="0"/>
              <a:t>All are bundled together in the Elements collection</a:t>
            </a:r>
          </a:p>
          <a:p>
            <a:pPr marL="487647" lvl="1" indent="-325098"/>
            <a:r>
              <a:rPr lang="en-GB" sz="3200" smtClean="0"/>
              <a:t>Search for </a:t>
            </a:r>
            <a:r>
              <a:rPr lang="en-GB" sz="3200" noProof="1" smtClean="0"/>
              <a:t>ElementIterator</a:t>
            </a:r>
            <a:r>
              <a:rPr lang="en-US" sz="3200" smtClean="0"/>
              <a:t> and </a:t>
            </a:r>
            <a:r>
              <a:rPr lang="en-GB" sz="3200" smtClean="0"/>
              <a:t>ElementFilterIterator </a:t>
            </a:r>
            <a:r>
              <a:rPr lang="en-US" sz="3200" smtClean="0"/>
              <a:t>in the SDK samples, and for </a:t>
            </a:r>
            <a:r>
              <a:rPr lang="en-GB" sz="3200" smtClean="0"/>
              <a:t>get_Elements() in the labs</a:t>
            </a:r>
            <a:endParaRPr lang="en-US" sz="3200" smtClean="0"/>
          </a:p>
          <a:p>
            <a:pPr marL="487647" lvl="1" indent="-325098">
              <a:buNone/>
            </a:pPr>
            <a:r>
              <a:rPr lang="en-GB" sz="7200" smtClean="0">
                <a:solidFill>
                  <a:schemeClr val="accent1"/>
                </a:solidFill>
              </a:rPr>
              <a:t>Lab 2-1</a:t>
            </a:r>
            <a:endParaRPr lang="en-GB" sz="7200" smtClean="0"/>
          </a:p>
        </p:txBody>
      </p:sp>
      <p:sp>
        <p:nvSpPr>
          <p:cNvPr id="4096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AutoShape 6"/>
          <p:cNvSpPr>
            <a:spLocks noChangeArrowheads="1"/>
          </p:cNvSpPr>
          <p:nvPr/>
        </p:nvSpPr>
        <p:spPr bwMode="auto">
          <a:xfrm>
            <a:off x="206971" y="1485366"/>
            <a:ext cx="12510407" cy="5444824"/>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sz="1600">
              <a:latin typeface="Courier" pitchFamily="49" charset="0"/>
            </a:endParaRPr>
          </a:p>
        </p:txBody>
      </p:sp>
      <p:sp>
        <p:nvSpPr>
          <p:cNvPr id="41986" name="Rectangle 2"/>
          <p:cNvSpPr>
            <a:spLocks noGrp="1" noChangeArrowheads="1"/>
          </p:cNvSpPr>
          <p:nvPr>
            <p:ph type="title"/>
          </p:nvPr>
        </p:nvSpPr>
        <p:spPr>
          <a:xfrm>
            <a:off x="453759" y="194232"/>
            <a:ext cx="11269451" cy="1045021"/>
          </a:xfrm>
        </p:spPr>
        <p:txBody>
          <a:bodyPr/>
          <a:lstStyle/>
          <a:p>
            <a:pPr eaLnBrk="1" hangingPunct="1"/>
            <a:r>
              <a:rPr lang="en-GB" smtClean="0"/>
              <a:t>List all Elements</a:t>
            </a:r>
          </a:p>
        </p:txBody>
      </p:sp>
      <p:sp>
        <p:nvSpPr>
          <p:cNvPr id="41987" name="Rectangle 3"/>
          <p:cNvSpPr>
            <a:spLocks noGrp="1" noChangeArrowheads="1"/>
          </p:cNvSpPr>
          <p:nvPr>
            <p:ph idx="1"/>
          </p:nvPr>
        </p:nvSpPr>
        <p:spPr>
          <a:xfrm>
            <a:off x="0" y="1702919"/>
            <a:ext cx="13003213" cy="6334176"/>
          </a:xfrm>
        </p:spPr>
        <p:txBody>
          <a:bodyPr/>
          <a:lstStyle/>
          <a:p>
            <a:pPr marL="0" lvl="4" indent="0"/>
            <a:r>
              <a:rPr lang="en-US" sz="1600" smtClean="0"/>
              <a:t>    </a:t>
            </a:r>
            <a:r>
              <a:rPr lang="en-US" sz="1600" smtClean="0">
                <a:solidFill>
                  <a:srgbClr val="008000"/>
                </a:solidFill>
              </a:rPr>
              <a:t>// *ALL* elements are bundled together and accessible via Document's ElementIterator</a:t>
            </a:r>
          </a:p>
          <a:p>
            <a:pPr marL="0" lvl="4" indent="0"/>
            <a:r>
              <a:rPr lang="en-US" sz="1600" smtClean="0">
                <a:solidFill>
                  <a:srgbClr val="008000"/>
                </a:solidFill>
              </a:rPr>
              <a:t>    </a:t>
            </a:r>
            <a:r>
              <a:rPr lang="en-GB" sz="1600" smtClean="0">
                <a:solidFill>
                  <a:srgbClr val="0000FF"/>
                </a:solidFill>
              </a:rPr>
              <a:t>string line;</a:t>
            </a:r>
          </a:p>
          <a:p>
            <a:pPr marL="0" lvl="4" indent="0"/>
            <a:r>
              <a:rPr lang="en-GB" sz="1600" smtClean="0">
                <a:solidFill>
                  <a:srgbClr val="0000FF"/>
                </a:solidFill>
              </a:rPr>
              <a:t>    </a:t>
            </a:r>
            <a:r>
              <a:rPr lang="en-GB" sz="1600" smtClean="0">
                <a:solidFill>
                  <a:srgbClr val="008080"/>
                </a:solidFill>
              </a:rPr>
              <a:t>Element</a:t>
            </a:r>
            <a:r>
              <a:rPr lang="en-GB" sz="1600" smtClean="0"/>
              <a:t> elem;</a:t>
            </a:r>
          </a:p>
          <a:p>
            <a:pPr marL="0" lvl="4" indent="0"/>
            <a:r>
              <a:rPr lang="en-GB" sz="1600" smtClean="0">
                <a:solidFill>
                  <a:srgbClr val="008080"/>
                </a:solidFill>
              </a:rPr>
              <a:t>    ElementIterator</a:t>
            </a:r>
            <a:r>
              <a:rPr lang="en-GB" sz="1600" smtClean="0"/>
              <a:t> iter = commandData.Application.ActiveDocument.Elements;</a:t>
            </a:r>
          </a:p>
          <a:p>
            <a:pPr marL="0" lvl="4" indent="0"/>
            <a:r>
              <a:rPr lang="en-GB" sz="1600" smtClean="0">
                <a:solidFill>
                  <a:srgbClr val="008080"/>
                </a:solidFill>
              </a:rPr>
              <a:t>    </a:t>
            </a:r>
            <a:r>
              <a:rPr lang="en-GB" sz="1600" smtClean="0">
                <a:solidFill>
                  <a:srgbClr val="0000FF"/>
                </a:solidFill>
              </a:rPr>
              <a:t>while</a:t>
            </a:r>
            <a:r>
              <a:rPr lang="en-GB" sz="1600" smtClean="0"/>
              <a:t>( iter.MoveNext() )</a:t>
            </a:r>
          </a:p>
          <a:p>
            <a:pPr marL="0" lvl="4" indent="0"/>
            <a:r>
              <a:rPr lang="en-GB" sz="1600" smtClean="0"/>
              <a:t>    {</a:t>
            </a:r>
          </a:p>
          <a:p>
            <a:pPr marL="0" lvl="4" indent="0"/>
            <a:r>
              <a:rPr lang="en-GB" sz="1600" smtClean="0"/>
              <a:t>      elem = iter.Current </a:t>
            </a:r>
            <a:r>
              <a:rPr lang="en-GB" sz="1600" smtClean="0">
                <a:solidFill>
                  <a:srgbClr val="0000FF"/>
                </a:solidFill>
              </a:rPr>
              <a:t>as </a:t>
            </a:r>
            <a:r>
              <a:rPr lang="en-GB" sz="1600" smtClean="0">
                <a:solidFill>
                  <a:srgbClr val="008080"/>
                </a:solidFill>
              </a:rPr>
              <a:t>Element;</a:t>
            </a:r>
          </a:p>
          <a:p>
            <a:pPr marL="0" lvl="4" indent="0"/>
            <a:r>
              <a:rPr lang="en-GB" sz="1600" smtClean="0"/>
              <a:t>      line = </a:t>
            </a:r>
            <a:r>
              <a:rPr lang="en-GB" sz="1600" smtClean="0">
                <a:solidFill>
                  <a:srgbClr val="800000"/>
                </a:solidFill>
              </a:rPr>
              <a:t>"Id="</a:t>
            </a:r>
            <a:r>
              <a:rPr lang="en-GB" sz="1600" smtClean="0"/>
              <a:t> + elem.Id.Value.ToString(); </a:t>
            </a:r>
            <a:r>
              <a:rPr lang="en-GB" sz="1600" smtClean="0">
                <a:solidFill>
                  <a:srgbClr val="008000"/>
                </a:solidFill>
              </a:rPr>
              <a:t>// Element Id</a:t>
            </a:r>
          </a:p>
          <a:p>
            <a:pPr marL="0" lvl="4" indent="0"/>
            <a:r>
              <a:rPr lang="en-US" sz="1600" smtClean="0"/>
              <a:t>      line += </a:t>
            </a:r>
            <a:r>
              <a:rPr lang="en-US" sz="1600" smtClean="0">
                <a:solidFill>
                  <a:srgbClr val="800000"/>
                </a:solidFill>
              </a:rPr>
              <a:t>"; Class="</a:t>
            </a:r>
            <a:r>
              <a:rPr lang="en-US" sz="1600" smtClean="0"/>
              <a:t> + elem.GetType().Name; </a:t>
            </a:r>
            <a:r>
              <a:rPr lang="en-US" sz="1600" smtClean="0">
                <a:solidFill>
                  <a:srgbClr val="008000"/>
                </a:solidFill>
              </a:rPr>
              <a:t>// Element class (System.Type)</a:t>
            </a:r>
          </a:p>
          <a:p>
            <a:pPr marL="0" lvl="4" indent="0"/>
            <a:r>
              <a:rPr lang="en-US" sz="1600" smtClean="0">
                <a:solidFill>
                  <a:srgbClr val="008000"/>
                </a:solidFill>
              </a:rPr>
              <a:t>      // Element Category, not implemented for all classes, may return null:</a:t>
            </a:r>
          </a:p>
          <a:p>
            <a:pPr marL="0" lvl="4" indent="0"/>
            <a:r>
              <a:rPr lang="en-US" sz="1600" smtClean="0"/>
              <a:t>      line += </a:t>
            </a:r>
            <a:r>
              <a:rPr lang="en-US" sz="1600" smtClean="0">
                <a:solidFill>
                  <a:srgbClr val="800000"/>
                </a:solidFill>
              </a:rPr>
              <a:t>"; Category="</a:t>
            </a:r>
            <a:r>
              <a:rPr lang="en-US" sz="1600" smtClean="0"/>
              <a:t> + ( </a:t>
            </a:r>
            <a:r>
              <a:rPr lang="en-US" sz="1600" smtClean="0">
                <a:solidFill>
                  <a:srgbClr val="0000FF"/>
                </a:solidFill>
              </a:rPr>
              <a:t>null</a:t>
            </a:r>
            <a:r>
              <a:rPr lang="en-US" sz="1600" smtClean="0"/>
              <a:t> == elem.Category ? </a:t>
            </a:r>
            <a:r>
              <a:rPr lang="en-US" sz="1600" smtClean="0">
                <a:solidFill>
                  <a:srgbClr val="0000FF"/>
                </a:solidFill>
              </a:rPr>
              <a:t>string</a:t>
            </a:r>
            <a:r>
              <a:rPr lang="en-US" sz="1600" smtClean="0"/>
              <a:t>.Empty : elem.Category.Name );</a:t>
            </a:r>
          </a:p>
          <a:p>
            <a:pPr marL="0" lvl="4" indent="0"/>
            <a:r>
              <a:rPr lang="en-US" sz="1600" smtClean="0">
                <a:solidFill>
                  <a:srgbClr val="0000FF"/>
                </a:solidFill>
              </a:rPr>
              <a:t>      </a:t>
            </a:r>
            <a:r>
              <a:rPr lang="en-US" sz="1600" smtClean="0">
                <a:solidFill>
                  <a:srgbClr val="008000"/>
                </a:solidFill>
              </a:rPr>
              <a:t>// Element Name (different meaning for different classes, but mostly implemented logically")</a:t>
            </a:r>
          </a:p>
          <a:p>
            <a:pPr marL="0" lvl="4" indent="0"/>
            <a:r>
              <a:rPr lang="en-US" sz="1600" smtClean="0">
                <a:solidFill>
                  <a:srgbClr val="008000"/>
                </a:solidFill>
              </a:rPr>
              <a:t>      // Later, we'll see that more precise info on elements can be obtained in class-specific ways...</a:t>
            </a:r>
          </a:p>
          <a:p>
            <a:pPr marL="0" lvl="4" indent="0"/>
            <a:r>
              <a:rPr lang="en-GB" sz="1600" smtClean="0"/>
              <a:t>      line += </a:t>
            </a:r>
            <a:r>
              <a:rPr lang="en-GB" sz="1600" smtClean="0">
                <a:solidFill>
                  <a:srgbClr val="800000"/>
                </a:solidFill>
              </a:rPr>
              <a:t>"; Name="</a:t>
            </a:r>
            <a:r>
              <a:rPr lang="en-GB" sz="1600" smtClean="0"/>
              <a:t> + elem.Name;</a:t>
            </a:r>
          </a:p>
          <a:p>
            <a:pPr marL="0" lvl="4" indent="0"/>
            <a:r>
              <a:rPr lang="en-GB" sz="1600" smtClean="0"/>
              <a:t>      sw.WriteLine( line );</a:t>
            </a:r>
          </a:p>
          <a:p>
            <a:pPr marL="0" lvl="4" indent="0"/>
            <a:r>
              <a:rPr lang="en-GB" sz="1600" smtClean="0"/>
              <a:t>    }</a:t>
            </a:r>
          </a:p>
        </p:txBody>
      </p:sp>
      <p:sp>
        <p:nvSpPr>
          <p:cNvPr id="4198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41990" name="Text Box 5"/>
          <p:cNvSpPr txBox="1">
            <a:spLocks noChangeArrowheads="1"/>
          </p:cNvSpPr>
          <p:nvPr/>
        </p:nvSpPr>
        <p:spPr bwMode="auto">
          <a:xfrm>
            <a:off x="3892195" y="6191739"/>
            <a:ext cx="8279029" cy="2616101"/>
          </a:xfrm>
          <a:prstGeom prst="rect">
            <a:avLst/>
          </a:prstGeom>
          <a:solidFill>
            <a:schemeClr val="bg1">
              <a:lumMod val="75000"/>
            </a:schemeClr>
          </a:solidFill>
          <a:ln w="9525" algn="ctr">
            <a:solidFill>
              <a:schemeClr val="bg1"/>
            </a:solidFill>
            <a:miter lim="800000"/>
            <a:headEnd/>
            <a:tailEnd/>
          </a:ln>
        </p:spPr>
        <p:txBody>
          <a:bodyPr wrap="square" lIns="0" tIns="0" rIns="0" bIns="0">
            <a:spAutoFit/>
          </a:bodyPr>
          <a:lstStyle/>
          <a:p>
            <a:r>
              <a:rPr lang="en-US" sz="1700">
                <a:latin typeface="Courier New" pitchFamily="49" charset="0"/>
              </a:rPr>
              <a:t>Id=16; Class=DimensionType; Category=; Name=Linear - 3mm Arial</a:t>
            </a:r>
          </a:p>
          <a:p>
            <a:r>
              <a:rPr lang="en-US" sz="1700">
                <a:latin typeface="Courier New" pitchFamily="49" charset="0"/>
              </a:rPr>
              <a:t>Id=17; Class=Element; Category=; Name=</a:t>
            </a:r>
          </a:p>
          <a:p>
            <a:r>
              <a:rPr lang="en-US" sz="1700">
                <a:latin typeface="Courier New" pitchFamily="49" charset="0"/>
              </a:rPr>
              <a:t>Id=19; Class=Element; Category=; Name=</a:t>
            </a:r>
          </a:p>
          <a:p>
            <a:r>
              <a:rPr lang="en-US" sz="1700">
                <a:latin typeface="Courier New" pitchFamily="49" charset="0"/>
              </a:rPr>
              <a:t>Id=20; Class=FillPattern; Category=; Name=Solid fill</a:t>
            </a:r>
          </a:p>
          <a:p>
            <a:r>
              <a:rPr lang="en-GB" sz="1700">
                <a:latin typeface="Courier New" pitchFamily="49" charset="0"/>
              </a:rPr>
              <a:t>. . .</a:t>
            </a:r>
          </a:p>
          <a:p>
            <a:r>
              <a:rPr lang="en-US" sz="1700">
                <a:latin typeface="Courier New" pitchFamily="49" charset="0"/>
              </a:rPr>
              <a:t>Id=126907; Class=Element; Category=; Name=M_W-Wide Flange</a:t>
            </a:r>
          </a:p>
          <a:p>
            <a:r>
              <a:rPr lang="en-US" sz="1700">
                <a:latin typeface="Courier New" pitchFamily="49" charset="0"/>
              </a:rPr>
              <a:t>Id=126908; Class=Element; Category=; Name=W310X38.7</a:t>
            </a:r>
          </a:p>
          <a:p>
            <a:r>
              <a:rPr lang="en-US" sz="1700">
                <a:latin typeface="Courier New" pitchFamily="49" charset="0"/>
              </a:rPr>
              <a:t>Id=126933; Class=Element; Category=; Name=Section Boxes</a:t>
            </a:r>
          </a:p>
          <a:p>
            <a:r>
              <a:rPr lang="en-US" sz="1700">
                <a:latin typeface="Courier New" pitchFamily="49" charset="0"/>
              </a:rPr>
              <a:t>Id=126939; Class=Wall; Category=Walls; Name=Generic - 200mm</a:t>
            </a:r>
          </a:p>
          <a:p>
            <a:endParaRPr lang="en-GB" sz="1700">
              <a:latin typeface="Courier New" pitchFamily="49"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dirty="0" smtClean="0"/>
              <a:t>Identifying Revit Elements</a:t>
            </a:r>
          </a:p>
        </p:txBody>
      </p:sp>
      <p:sp>
        <p:nvSpPr>
          <p:cNvPr id="37891" name="Rectangle 3"/>
          <p:cNvSpPr>
            <a:spLocks noGrp="1" noChangeArrowheads="1"/>
          </p:cNvSpPr>
          <p:nvPr>
            <p:ph idx="1"/>
          </p:nvPr>
        </p:nvSpPr>
        <p:spPr/>
        <p:txBody>
          <a:bodyPr/>
          <a:lstStyle/>
          <a:p>
            <a:pPr marL="487647" lvl="1" indent="-325098"/>
            <a:r>
              <a:rPr lang="en-US" sz="3600" dirty="0" smtClean="0"/>
              <a:t>Normal OO approach uses object type or class</a:t>
            </a:r>
          </a:p>
          <a:p>
            <a:pPr marL="487647" lvl="1" indent="-325098"/>
            <a:r>
              <a:rPr lang="en-US" sz="3600" dirty="0" smtClean="0"/>
              <a:t>Identifying Revit elements can be brain twisting</a:t>
            </a:r>
          </a:p>
          <a:p>
            <a:pPr marL="487647" lvl="1" indent="-325098"/>
            <a:r>
              <a:rPr lang="en-US" sz="3600" dirty="0" smtClean="0"/>
              <a:t>An object can be identified by</a:t>
            </a:r>
            <a:endParaRPr lang="en-US" sz="3600" dirty="0" smtClean="0">
              <a:sym typeface="Wingdings" pitchFamily="2" charset="2"/>
            </a:endParaRPr>
          </a:p>
          <a:p>
            <a:pPr marL="1255238" lvl="2" indent="-325098"/>
            <a:r>
              <a:rPr lang="en-GB" dirty="0" smtClean="0">
                <a:sym typeface="Wingdings" pitchFamily="2" charset="2"/>
              </a:rPr>
              <a:t>Category </a:t>
            </a:r>
          </a:p>
          <a:p>
            <a:pPr marL="1255238" lvl="2" indent="-325098"/>
            <a:r>
              <a:rPr lang="en-GB" dirty="0" smtClean="0">
                <a:sym typeface="Wingdings" pitchFamily="2" charset="2"/>
              </a:rPr>
              <a:t>Object type or class, i.e. .NET System.Type</a:t>
            </a:r>
          </a:p>
          <a:p>
            <a:pPr marL="1255238" lvl="2" indent="-325098"/>
            <a:r>
              <a:rPr lang="en-GB" smtClean="0">
                <a:sym typeface="Wingdings" pitchFamily="2" charset="2"/>
              </a:rPr>
              <a:t>Specific parameter values</a:t>
            </a:r>
            <a:endParaRPr lang="en-GB" dirty="0" smtClean="0">
              <a:sym typeface="Wingdings" pitchFamily="2" charset="2"/>
            </a:endParaRPr>
          </a:p>
          <a:p>
            <a:pPr marL="487647" lvl="1" indent="-325098"/>
            <a:r>
              <a:rPr lang="en-GB" sz="3600" smtClean="0">
                <a:sym typeface="Wingdings" pitchFamily="2" charset="2"/>
              </a:rPr>
              <a:t>We use </a:t>
            </a:r>
            <a:r>
              <a:rPr lang="en-GB" sz="3600" dirty="0" smtClean="0">
                <a:sym typeface="Wingdings" pitchFamily="2" charset="2"/>
              </a:rPr>
              <a:t>a combination </a:t>
            </a:r>
            <a:r>
              <a:rPr lang="en-GB" sz="3600" smtClean="0">
                <a:sym typeface="Wingdings" pitchFamily="2" charset="2"/>
              </a:rPr>
              <a:t>of different criteria</a:t>
            </a:r>
            <a:endParaRPr lang="en-GB" sz="3600" dirty="0" smtClean="0">
              <a:sym typeface="Wingdings" pitchFamily="2" charset="2"/>
            </a:endParaRPr>
          </a:p>
          <a:p>
            <a:pPr marL="487647" lvl="1" indent="-325098"/>
            <a:r>
              <a:rPr lang="en-GB" sz="3600" dirty="0" smtClean="0">
                <a:sym typeface="Wingdings" pitchFamily="2" charset="2"/>
              </a:rPr>
              <a:t>Sometimes additional checks </a:t>
            </a:r>
            <a:r>
              <a:rPr lang="en-GB" sz="3600" smtClean="0">
                <a:sym typeface="Wingdings" pitchFamily="2" charset="2"/>
              </a:rPr>
              <a:t>are needed</a:t>
            </a:r>
          </a:p>
          <a:p>
            <a:pPr marL="487647" lvl="1" indent="-325098"/>
            <a:r>
              <a:rPr lang="en-US" sz="3600" smtClean="0">
                <a:sym typeface="Wingdings" pitchFamily="2" charset="2"/>
              </a:rPr>
              <a:t>Many combinations can be encoded into the filtering mechanism which executes extremely efficiently</a:t>
            </a:r>
            <a:endParaRPr lang="en-GB" sz="3600" dirty="0" smtClean="0">
              <a:sym typeface="Wingdings" pitchFamily="2" charset="2"/>
            </a:endParaRPr>
          </a:p>
        </p:txBody>
      </p:sp>
      <p:sp>
        <p:nvSpPr>
          <p:cNvPr id="37892"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GB" dirty="0" smtClean="0"/>
              <a:t>Identifying Revit Elements</a:t>
            </a:r>
          </a:p>
        </p:txBody>
      </p:sp>
      <p:sp>
        <p:nvSpPr>
          <p:cNvPr id="38915" name="Rectangle 3"/>
          <p:cNvSpPr>
            <a:spLocks noGrp="1" noChangeArrowheads="1"/>
          </p:cNvSpPr>
          <p:nvPr>
            <p:ph idx="1"/>
          </p:nvPr>
        </p:nvSpPr>
        <p:spPr/>
        <p:txBody>
          <a:bodyPr/>
          <a:lstStyle/>
          <a:p>
            <a:pPr marL="487647" lvl="1" indent="-325098"/>
            <a:endParaRPr lang="en-GB" dirty="0" smtClean="0">
              <a:sym typeface="Wingdings" pitchFamily="2" charset="2"/>
            </a:endParaRPr>
          </a:p>
        </p:txBody>
      </p:sp>
      <p:sp>
        <p:nvSpPr>
          <p:cNvPr id="38916"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graphicFrame>
        <p:nvGraphicFramePr>
          <p:cNvPr id="5" name="Table 4"/>
          <p:cNvGraphicFramePr>
            <a:graphicFrameLocks noGrp="1"/>
          </p:cNvGraphicFramePr>
          <p:nvPr/>
        </p:nvGraphicFramePr>
        <p:xfrm>
          <a:off x="1799232" y="1592954"/>
          <a:ext cx="9476995" cy="7222748"/>
        </p:xfrm>
        <a:graphic>
          <a:graphicData uri="http://schemas.openxmlformats.org/drawingml/2006/table">
            <a:tbl>
              <a:tblPr/>
              <a:tblGrid>
                <a:gridCol w="2381666"/>
                <a:gridCol w="4524035"/>
                <a:gridCol w="2571294"/>
              </a:tblGrid>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Kind of Element in UI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Derived from Element/</a:t>
                      </a:r>
                      <a:r>
                        <a:rPr kumimoji="0" lang="en-US" sz="1400" b="1" i="0" u="none" strike="noStrike" cap="none" normalizeH="0" baseline="0" dirty="0" err="1" smtClean="0">
                          <a:ln>
                            <a:noFill/>
                          </a:ln>
                          <a:solidFill>
                            <a:schemeClr val="tx1"/>
                          </a:solidFill>
                          <a:effectLst/>
                          <a:latin typeface="Calibri" pitchFamily="34" charset="0"/>
                        </a:rPr>
                        <a:t>TypeOf</a:t>
                      </a:r>
                      <a:endParaRPr kumimoji="0" lang="en-US" sz="1400" b="1" i="0" u="none" strike="noStrike" cap="none" normalizeH="0" baseline="0" smtClean="0">
                        <a:ln>
                          <a:noFill/>
                        </a:ln>
                        <a:solidFill>
                          <a:schemeClr val="tx1"/>
                        </a:solidFill>
                        <a:effectLst/>
                        <a:latin typeface="Calibri" pitchFamily="34" charset="0"/>
                      </a:endParaRP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Category</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ndParaRP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ndParaRP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ndParaRP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Wall</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HostObject/Wall</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Walls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Door</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Instance/InsertableInstance/FamilyInstance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Doors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Door 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IndependentTag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Door Tags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Window</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Instance/InsertableInstance/FamilyInstance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Windows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WindowTag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IndependentTag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Window Tags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Opening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Opening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rPr>
                        <a:t>Rectangular Straight Wall Opening </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Floor</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HostObject/Floor</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Floors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Ceiling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Element</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Ceilings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Roof</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HostObject/RoofBase/FootPrintRoof, ExtrusionRoof </a:t>
                      </a:r>
                      <a:endParaRPr kumimoji="0" lang="en-US" sz="1400" b="0" i="0" u="none" strike="noStrike" cap="none" normalizeH="0" baseline="0" dirty="0" smtClean="0">
                        <a:ln>
                          <a:noFill/>
                        </a:ln>
                        <a:solidFill>
                          <a:schemeClr val="tx1"/>
                        </a:solidFill>
                        <a:effectLst/>
                        <a:latin typeface="Calibri" pitchFamily="34" charset="0"/>
                      </a:endParaRP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Roofs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Column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Instance/InsertableInstance/FamilyInstance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Columns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Component (Desk)</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Instance/InsertableInstance/FamilyInstance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Furniture</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Stair</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rPr>
                        <a:t>Element</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Stairs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Railing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Element</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Railings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 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RoomTag</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Room Tags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Grid</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Grid</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Grids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Lines</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ModelCurve/ModelLine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Lines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Ref Plane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ReferencePlane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Reference Planes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Dimension</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Dimension</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Dimensions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Section</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Element</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rPr>
                        <a:t>Views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Text</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TextElement/TextNote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Text Notes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Level</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Level </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Levels</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Model Group</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Group</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rPr>
                        <a:t>Model Group</a:t>
                      </a:r>
                    </a:p>
                  </a:txBody>
                  <a:tcPr marL="12959" marR="12959" marT="12965" marB="0" anchor="b" horzOverflow="overflow">
                    <a:lnL>
                      <a:noFill/>
                    </a:lnL>
                    <a:lnR>
                      <a:noFill/>
                    </a:lnR>
                    <a:lnT>
                      <a:noFill/>
                    </a:lnT>
                    <a:lnB>
                      <a:noFill/>
                    </a:lnB>
                    <a:lnTlToBr>
                      <a:noFill/>
                    </a:lnTlToBr>
                    <a:lnBlToTr>
                      <a:noFill/>
                    </a:lnBlToTr>
                    <a:noFill/>
                  </a:tcPr>
                </a:tc>
              </a:tr>
              <a:tr h="27779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Create…/Walls</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Instance/InsertableInstance/FamilyInstance</a:t>
                      </a:r>
                    </a:p>
                  </a:txBody>
                  <a:tcPr marL="12959" marR="12959" marT="12965"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rPr>
                        <a:t>Walls </a:t>
                      </a:r>
                    </a:p>
                  </a:txBody>
                  <a:tcPr marL="12959" marR="12959" marT="12965"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GB" smtClean="0"/>
              <a:t>Element versus Symbol</a:t>
            </a:r>
          </a:p>
        </p:txBody>
      </p:sp>
      <p:sp>
        <p:nvSpPr>
          <p:cNvPr id="39939" name="Rectangle 3"/>
          <p:cNvSpPr>
            <a:spLocks noGrp="1" noChangeArrowheads="1"/>
          </p:cNvSpPr>
          <p:nvPr>
            <p:ph idx="1"/>
          </p:nvPr>
        </p:nvSpPr>
        <p:spPr/>
        <p:txBody>
          <a:bodyPr/>
          <a:lstStyle/>
          <a:p>
            <a:pPr marL="487647" lvl="1" indent="-325098"/>
            <a:endParaRPr lang="en-GB" smtClean="0">
              <a:sym typeface="Wingdings" pitchFamily="2" charset="2"/>
            </a:endParaRPr>
          </a:p>
        </p:txBody>
      </p:sp>
      <p:sp>
        <p:nvSpPr>
          <p:cNvPr id="39940"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graphicFrame>
        <p:nvGraphicFramePr>
          <p:cNvPr id="6" name="Content Placeholder 3"/>
          <p:cNvGraphicFramePr>
            <a:graphicFrameLocks/>
          </p:cNvGraphicFramePr>
          <p:nvPr/>
        </p:nvGraphicFramePr>
        <p:xfrm>
          <a:off x="665791" y="1608672"/>
          <a:ext cx="11220138" cy="7148168"/>
        </p:xfrm>
        <a:graphic>
          <a:graphicData uri="http://schemas.openxmlformats.org/drawingml/2006/table">
            <a:tbl>
              <a:tblPr/>
              <a:tblGrid>
                <a:gridCol w="1402852"/>
                <a:gridCol w="3642609"/>
                <a:gridCol w="910182"/>
                <a:gridCol w="76755"/>
                <a:gridCol w="4108654"/>
                <a:gridCol w="1079086"/>
              </a:tblGrid>
              <a:tr h="223593">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Calibri" pitchFamily="34" charset="0"/>
                        </a:rPr>
                        <a:t>Element</a:t>
                      </a:r>
                    </a:p>
                  </a:txBody>
                  <a:tcPr marL="11139" marR="11139" marT="11144" marB="0" anchor="b" horzOverflow="overflow">
                    <a:lnL>
                      <a:noFill/>
                    </a:lnL>
                    <a:lnR>
                      <a:noFill/>
                    </a:lnR>
                    <a:lnT>
                      <a:noFill/>
                    </a:lnT>
                    <a:lnB>
                      <a:noFill/>
                    </a:lnB>
                    <a:lnTlToBr>
                      <a:noFill/>
                    </a:lnTlToBr>
                    <a:lnBlToTr>
                      <a:noFill/>
                    </a:lnBlToTr>
                    <a:noFill/>
                  </a:tcPr>
                </a:tc>
                <a:tc hMerge="1">
                  <a:txBody>
                    <a:bodyPr/>
                    <a:lstStyle/>
                    <a:p>
                      <a:endParaRPr lang="en-GB"/>
                    </a:p>
                  </a:txBody>
                  <a:tcPr/>
                </a:tc>
                <a:tc h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Symbol</a:t>
                      </a:r>
                    </a:p>
                  </a:txBody>
                  <a:tcPr marL="11139" marR="11139" marT="11144" marB="0" anchor="b" horzOverflow="overflow">
                    <a:lnL>
                      <a:noFill/>
                    </a:lnL>
                    <a:lnR>
                      <a:noFill/>
                    </a:lnR>
                    <a:lnT>
                      <a:noFill/>
                    </a:lnT>
                    <a:lnB>
                      <a:noFill/>
                    </a:lnB>
                    <a:lnTlToBr>
                      <a:noFill/>
                    </a:lnTlToBr>
                    <a:lnBlToTr>
                      <a:noFill/>
                    </a:lnBlToTr>
                    <a:noFill/>
                  </a:tcPr>
                </a:tc>
                <a:tc hMerge="1">
                  <a:txBody>
                    <a:bodyPr/>
                    <a:lstStyle/>
                    <a:p>
                      <a:endParaRPr lang="en-GB"/>
                    </a:p>
                  </a:txBody>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Kind of Element in UI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Element/TypeOf</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Symbol/TypeOf</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Wall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HostObject/Wall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Walls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HostObjAttributes/WallType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Walls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IndependentTag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IndependentTag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rPr>
                        <a:t>Rectangular Straight  Wall Opening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HostObject/Floor</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Floors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HostObjAttributes/FloorType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HostObject/RoofBase/FootPrintRoof,ExtrusionRoof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HostObjAttributes/RoofType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Component (Desk)</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Component (Tree)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Staies </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RoomTag</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LineAndTextAttrSymbol/GridType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ModelCurve/ModelLine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 </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 Plane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ReferencePlane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Reference Planes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 </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Section</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Views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TextElement/TextNote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 Notes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LineAndTextAttrSymbol/TextElementType/TextNoteType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Levels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Model Group</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Group</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rPr>
                        <a:t>Model Group</a:t>
                      </a:r>
                      <a:r>
                        <a:rPr kumimoji="0" lang="en-US" sz="1300" b="0" i="0" u="none" strike="noStrike" cap="none" normalizeH="0" baseline="0" dirty="0" smtClean="0">
                          <a:ln>
                            <a:noFill/>
                          </a:ln>
                          <a:solidFill>
                            <a:schemeClr val="tx1"/>
                          </a:solidFill>
                          <a:effectLst/>
                          <a:latin typeface="Calibri" pitchFamily="34" charset="0"/>
                        </a:rPr>
                        <a:t>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GroupType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Model Groups</a:t>
                      </a:r>
                    </a:p>
                  </a:txBody>
                  <a:tcPr marL="11139" marR="11139"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Create…/Walls</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Instance/InsertableInstance/FamilyInstance</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Walls </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39" marR="11139"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Walls</a:t>
                      </a:r>
                    </a:p>
                  </a:txBody>
                  <a:tcPr marL="11139" marR="11139" marT="11144"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3759" y="194232"/>
            <a:ext cx="11269451" cy="1626129"/>
          </a:xfrm>
        </p:spPr>
        <p:txBody>
          <a:bodyPr/>
          <a:lstStyle/>
          <a:p>
            <a:pPr eaLnBrk="1" hangingPunct="1"/>
            <a:r>
              <a:rPr lang="en-GB" smtClean="0"/>
              <a:t>3D or Model Elements</a:t>
            </a:r>
          </a:p>
        </p:txBody>
      </p:sp>
      <p:sp>
        <p:nvSpPr>
          <p:cNvPr id="43011" name="Rectangle 3"/>
          <p:cNvSpPr>
            <a:spLocks noGrp="1" noChangeArrowheads="1"/>
          </p:cNvSpPr>
          <p:nvPr>
            <p:ph idx="1"/>
          </p:nvPr>
        </p:nvSpPr>
        <p:spPr>
          <a:xfrm>
            <a:off x="456017" y="2924775"/>
            <a:ext cx="11574215" cy="5555941"/>
          </a:xfrm>
        </p:spPr>
        <p:txBody>
          <a:bodyPr/>
          <a:lstStyle/>
          <a:p>
            <a:pPr marL="487647" lvl="1" indent="-325098"/>
            <a:r>
              <a:rPr lang="en-GB" sz="3100" dirty="0" smtClean="0"/>
              <a:t>Often one is interested in 3D elements only</a:t>
            </a:r>
          </a:p>
          <a:p>
            <a:pPr marL="975292" lvl="2" indent="-325098"/>
            <a:r>
              <a:rPr lang="en-US" dirty="0" smtClean="0"/>
              <a:t>Predicates</a:t>
            </a:r>
            <a:endParaRPr lang="en-GB" dirty="0" smtClean="0"/>
          </a:p>
          <a:p>
            <a:pPr marL="1432437" lvl="3" indent="-325098"/>
            <a:r>
              <a:rPr lang="en-GB" dirty="0" smtClean="0"/>
              <a:t>Category is not null</a:t>
            </a:r>
          </a:p>
          <a:p>
            <a:pPr marL="1432437" lvl="3" indent="-325098"/>
            <a:r>
              <a:rPr lang="en-GB" dirty="0" smtClean="0"/>
              <a:t>Level is not null</a:t>
            </a:r>
          </a:p>
          <a:p>
            <a:pPr marL="1432437" lvl="3" indent="-325098"/>
            <a:r>
              <a:rPr lang="en-GB" dirty="0" smtClean="0"/>
              <a:t>Geometry is not null</a:t>
            </a:r>
          </a:p>
          <a:p>
            <a:pPr marL="487647" lvl="1" indent="-325098"/>
            <a:endParaRPr lang="en-GB" sz="2300" dirty="0" smtClean="0"/>
          </a:p>
          <a:p>
            <a:pPr marL="487647" lvl="1" indent="-325098">
              <a:buNone/>
            </a:pPr>
            <a:r>
              <a:rPr lang="en-GB" sz="7300" dirty="0" smtClean="0">
                <a:solidFill>
                  <a:schemeClr val="accent1"/>
                </a:solidFill>
              </a:rPr>
              <a:t>Lab 2-2</a:t>
            </a:r>
          </a:p>
        </p:txBody>
      </p:sp>
      <p:sp>
        <p:nvSpPr>
          <p:cNvPr id="4301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a:lstStyle/>
          <a:p>
            <a:pPr eaLnBrk="1" hangingPunct="1"/>
            <a:r>
              <a:rPr lang="en-GB" dirty="0" smtClean="0"/>
              <a:t>About </a:t>
            </a:r>
            <a:r>
              <a:rPr lang="en-GB" smtClean="0"/>
              <a:t>the AEC Workgroup</a:t>
            </a:r>
            <a:endParaRPr lang="en-GB" dirty="0" smtClean="0"/>
          </a:p>
        </p:txBody>
      </p:sp>
      <p:sp>
        <p:nvSpPr>
          <p:cNvPr id="4099" name="Rectangle 3"/>
          <p:cNvSpPr>
            <a:spLocks noGrp="1" noChangeArrowheads="1"/>
          </p:cNvSpPr>
          <p:nvPr>
            <p:ph idx="1"/>
          </p:nvPr>
        </p:nvSpPr>
        <p:spPr>
          <a:xfrm>
            <a:off x="453761" y="1409652"/>
            <a:ext cx="11832952" cy="5038794"/>
          </a:xfrm>
          <a:noFill/>
        </p:spPr>
        <p:txBody>
          <a:bodyPr/>
          <a:lstStyle/>
          <a:p>
            <a:pPr marL="0" indent="0" defTabSz="720000">
              <a:lnSpc>
                <a:spcPct val="90000"/>
              </a:lnSpc>
              <a:spcBef>
                <a:spcPts val="0"/>
              </a:spcBef>
              <a:tabLst>
                <a:tab pos="4320000" algn="l"/>
                <a:tab pos="11520000" algn="r"/>
              </a:tabLst>
            </a:pPr>
            <a:r>
              <a:rPr lang="en-US" smtClean="0"/>
              <a:t>An international team</a:t>
            </a:r>
          </a:p>
          <a:p>
            <a:pPr marL="0" indent="0" defTabSz="720000">
              <a:lnSpc>
                <a:spcPct val="90000"/>
              </a:lnSpc>
              <a:spcBef>
                <a:spcPts val="0"/>
              </a:spcBef>
              <a:tabLst>
                <a:tab pos="4320000" algn="l"/>
                <a:tab pos="11520000" algn="r"/>
              </a:tabLst>
            </a:pPr>
            <a:endParaRPr lang="en-US" smtClean="0"/>
          </a:p>
          <a:p>
            <a:pPr marL="0" indent="0" defTabSz="720000">
              <a:lnSpc>
                <a:spcPct val="90000"/>
              </a:lnSpc>
              <a:spcBef>
                <a:spcPts val="0"/>
              </a:spcBef>
              <a:tabLst>
                <a:tab pos="4670425" algn="l"/>
                <a:tab pos="11518900" algn="r"/>
              </a:tabLst>
            </a:pPr>
            <a:r>
              <a:rPr lang="en-US" smtClean="0"/>
              <a:t>Mikako Harada	</a:t>
            </a:r>
            <a:r>
              <a:rPr lang="en-US" sz="2800" smtClean="0"/>
              <a:t>AEC Workgroup Lead	Manchester</a:t>
            </a:r>
          </a:p>
          <a:p>
            <a:pPr marL="0" indent="0" defTabSz="720000">
              <a:lnSpc>
                <a:spcPct val="90000"/>
              </a:lnSpc>
              <a:spcBef>
                <a:spcPts val="0"/>
              </a:spcBef>
              <a:tabLst>
                <a:tab pos="4670425" algn="l"/>
                <a:tab pos="11518900" algn="r"/>
              </a:tabLst>
            </a:pPr>
            <a:r>
              <a:rPr lang="en-US" smtClean="0"/>
              <a:t>Adam Nagy	</a:t>
            </a:r>
            <a:r>
              <a:rPr lang="en-US" sz="2800" smtClean="0"/>
              <a:t>Developer Consultant	Farnborough</a:t>
            </a:r>
          </a:p>
          <a:p>
            <a:pPr marL="0" indent="0" defTabSz="720000">
              <a:lnSpc>
                <a:spcPct val="90000"/>
              </a:lnSpc>
              <a:spcBef>
                <a:spcPts val="0"/>
              </a:spcBef>
              <a:tabLst>
                <a:tab pos="4670425" algn="l"/>
                <a:tab pos="11518900" algn="r"/>
              </a:tabLst>
            </a:pPr>
            <a:r>
              <a:rPr lang="en-US" smtClean="0"/>
              <a:t>Akira Kudo	</a:t>
            </a:r>
            <a:r>
              <a:rPr lang="en-US" sz="2800" smtClean="0"/>
              <a:t>Developer Consultant	Tokyo</a:t>
            </a:r>
          </a:p>
          <a:p>
            <a:pPr marL="0" indent="0" defTabSz="720000">
              <a:lnSpc>
                <a:spcPct val="90000"/>
              </a:lnSpc>
              <a:spcBef>
                <a:spcPts val="0"/>
              </a:spcBef>
              <a:tabLst>
                <a:tab pos="4670425" algn="l"/>
                <a:tab pos="11518900" algn="r"/>
              </a:tabLst>
            </a:pPr>
            <a:r>
              <a:rPr lang="en-US" smtClean="0"/>
              <a:t>Joe Ye	</a:t>
            </a:r>
            <a:r>
              <a:rPr lang="en-US" sz="2800" smtClean="0"/>
              <a:t>Developer Consultant	Beijing</a:t>
            </a:r>
          </a:p>
          <a:p>
            <a:pPr marL="0" indent="0" defTabSz="720000">
              <a:lnSpc>
                <a:spcPct val="90000"/>
              </a:lnSpc>
              <a:spcBef>
                <a:spcPts val="0"/>
              </a:spcBef>
              <a:tabLst>
                <a:tab pos="4670425" algn="l"/>
                <a:tab pos="11518900" algn="r"/>
              </a:tabLst>
            </a:pPr>
            <a:r>
              <a:rPr lang="en-US" smtClean="0"/>
              <a:t>Katsuaki Takamizawa	</a:t>
            </a:r>
            <a:r>
              <a:rPr lang="en-US" sz="2800" smtClean="0"/>
              <a:t>Supervisor, DevTech Japan	Tokyo</a:t>
            </a:r>
          </a:p>
          <a:p>
            <a:pPr marL="0" indent="0" defTabSz="720000">
              <a:lnSpc>
                <a:spcPct val="90000"/>
              </a:lnSpc>
              <a:spcBef>
                <a:spcPts val="0"/>
              </a:spcBef>
              <a:tabLst>
                <a:tab pos="4670425" algn="l"/>
                <a:tab pos="11518900" algn="r"/>
              </a:tabLst>
            </a:pPr>
            <a:r>
              <a:rPr lang="en-US" smtClean="0"/>
              <a:t>Saikat Bhattacharya	</a:t>
            </a:r>
            <a:r>
              <a:rPr lang="en-US" sz="2800" smtClean="0"/>
              <a:t>Developer Consultant	Bengaluru</a:t>
            </a:r>
          </a:p>
          <a:p>
            <a:pPr marL="0" indent="0" defTabSz="720000">
              <a:lnSpc>
                <a:spcPct val="90000"/>
              </a:lnSpc>
              <a:spcBef>
                <a:spcPts val="0"/>
              </a:spcBef>
              <a:tabLst>
                <a:tab pos="4670425" algn="l"/>
                <a:tab pos="11518900" algn="r"/>
              </a:tabLst>
            </a:pPr>
            <a:r>
              <a:rPr lang="en-US" smtClean="0"/>
              <a:t>Jeremy Tammik	</a:t>
            </a:r>
            <a:r>
              <a:rPr lang="en-US" sz="2800" smtClean="0"/>
              <a:t>Developer Consultant	Neuchâtel</a:t>
            </a:r>
            <a:endParaRPr lang="en-US" sz="2800" dirty="0" smtClean="0"/>
          </a:p>
        </p:txBody>
      </p:sp>
      <p:sp>
        <p:nvSpPr>
          <p:cNvPr id="4102" name="Text Box 6"/>
          <p:cNvSpPr txBox="1">
            <a:spLocks noChangeArrowheads="1"/>
          </p:cNvSpPr>
          <p:nvPr/>
        </p:nvSpPr>
        <p:spPr bwMode="auto">
          <a:xfrm>
            <a:off x="9946581"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9" name="AutoShape 7"/>
          <p:cNvSpPr>
            <a:spLocks noChangeArrowheads="1"/>
          </p:cNvSpPr>
          <p:nvPr/>
        </p:nvSpPr>
        <p:spPr bwMode="auto">
          <a:xfrm>
            <a:off x="255099" y="1497397"/>
            <a:ext cx="8872371" cy="4768485"/>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44034" name="Rectangle 2"/>
          <p:cNvSpPr>
            <a:spLocks noGrp="1" noChangeArrowheads="1"/>
          </p:cNvSpPr>
          <p:nvPr>
            <p:ph type="title"/>
          </p:nvPr>
        </p:nvSpPr>
        <p:spPr>
          <a:xfrm>
            <a:off x="453759" y="194232"/>
            <a:ext cx="11269451" cy="1626129"/>
          </a:xfrm>
        </p:spPr>
        <p:txBody>
          <a:bodyPr/>
          <a:lstStyle/>
          <a:p>
            <a:pPr eaLnBrk="1" hangingPunct="1"/>
            <a:r>
              <a:rPr lang="en-GB" smtClean="0"/>
              <a:t>3D or Model Elements</a:t>
            </a:r>
          </a:p>
        </p:txBody>
      </p:sp>
      <p:sp>
        <p:nvSpPr>
          <p:cNvPr id="44035" name="Rectangle 3"/>
          <p:cNvSpPr>
            <a:spLocks noGrp="1" noChangeArrowheads="1"/>
          </p:cNvSpPr>
          <p:nvPr>
            <p:ph idx="1"/>
          </p:nvPr>
        </p:nvSpPr>
        <p:spPr>
          <a:xfrm>
            <a:off x="793376" y="1687844"/>
            <a:ext cx="8008549" cy="4578038"/>
          </a:xfrm>
        </p:spPr>
        <p:txBody>
          <a:bodyPr/>
          <a:lstStyle/>
          <a:p>
            <a:pPr marL="0" marR="0">
              <a:spcBef>
                <a:spcPts val="0"/>
              </a:spcBef>
              <a:spcAft>
                <a:spcPts val="0"/>
              </a:spcAft>
            </a:pPr>
            <a:r>
              <a:rPr lang="en-GB" sz="1600" dirty="0" err="1" smtClean="0">
                <a:solidFill>
                  <a:srgbClr val="0000FF"/>
                </a:solidFill>
                <a:latin typeface="Courier New"/>
                <a:ea typeface="Calibri"/>
                <a:cs typeface="Times New Roman"/>
              </a:rPr>
              <a:t>int</a:t>
            </a:r>
            <a:r>
              <a:rPr lang="en-GB" sz="1600" dirty="0" smtClean="0">
                <a:latin typeface="Courier New"/>
                <a:ea typeface="Calibri"/>
                <a:cs typeface="Times New Roman"/>
              </a:rPr>
              <a:t> count = 0;</a:t>
            </a:r>
            <a:endParaRPr lang="en-GB" sz="1600" dirty="0" smtClean="0">
              <a:ea typeface="Calibri"/>
              <a:cs typeface="Times New Roman"/>
            </a:endParaRPr>
          </a:p>
          <a:p>
            <a:pPr marL="0" marR="0">
              <a:spcBef>
                <a:spcPts val="0"/>
              </a:spcBef>
              <a:spcAft>
                <a:spcPts val="0"/>
              </a:spcAft>
            </a:pPr>
            <a:r>
              <a:rPr lang="en-GB" sz="1600" dirty="0" err="1" smtClean="0">
                <a:solidFill>
                  <a:srgbClr val="2B91AF"/>
                </a:solidFill>
                <a:latin typeface="Courier New"/>
                <a:ea typeface="Calibri"/>
                <a:cs typeface="Times New Roman"/>
              </a:rPr>
              <a:t>ElementIterator</a:t>
            </a:r>
            <a:r>
              <a:rPr lang="en-GB" sz="1600" dirty="0" smtClean="0">
                <a:latin typeface="Courier New"/>
                <a:ea typeface="Calibri"/>
                <a:cs typeface="Times New Roman"/>
              </a:rPr>
              <a:t> it = </a:t>
            </a:r>
            <a:r>
              <a:rPr lang="en-GB" sz="1600" dirty="0" err="1" smtClean="0">
                <a:latin typeface="Courier New"/>
                <a:ea typeface="Calibri"/>
                <a:cs typeface="Times New Roman"/>
              </a:rPr>
              <a:t>app.ActiveDocument.Elements</a:t>
            </a:r>
            <a:r>
              <a:rPr lang="en-GB" sz="1600" dirty="0" smtClean="0">
                <a:latin typeface="Courier New"/>
                <a:ea typeface="Calibri"/>
                <a:cs typeface="Times New Roman"/>
              </a:rPr>
              <a:t>;</a:t>
            </a:r>
            <a:endParaRPr lang="en-GB" sz="1600" dirty="0" smtClean="0">
              <a:ea typeface="Calibri"/>
              <a:cs typeface="Times New Roman"/>
            </a:endParaRPr>
          </a:p>
          <a:p>
            <a:pPr marL="0" marR="0">
              <a:spcBef>
                <a:spcPts val="0"/>
              </a:spcBef>
              <a:spcAft>
                <a:spcPts val="0"/>
              </a:spcAft>
            </a:pPr>
            <a:r>
              <a:rPr lang="en-GB" sz="1600" dirty="0" smtClean="0">
                <a:solidFill>
                  <a:srgbClr val="0000FF"/>
                </a:solidFill>
                <a:latin typeface="Courier New"/>
                <a:ea typeface="Calibri"/>
                <a:cs typeface="Times New Roman"/>
              </a:rPr>
              <a:t>while</a:t>
            </a:r>
            <a:r>
              <a:rPr lang="en-GB" sz="1600" dirty="0" smtClean="0">
                <a:latin typeface="Courier New"/>
                <a:ea typeface="Calibri"/>
                <a:cs typeface="Times New Roman"/>
              </a:rPr>
              <a:t>( </a:t>
            </a:r>
            <a:r>
              <a:rPr lang="en-GB" sz="1600" dirty="0" err="1" smtClean="0">
                <a:latin typeface="Courier New"/>
                <a:ea typeface="Calibri"/>
                <a:cs typeface="Times New Roman"/>
              </a:rPr>
              <a:t>it.MoveNext</a:t>
            </a:r>
            <a:r>
              <a:rPr lang="en-GB" sz="1600" dirty="0" smtClean="0">
                <a:latin typeface="Courier New"/>
                <a:ea typeface="Calibri"/>
                <a:cs typeface="Times New Roman"/>
              </a:rPr>
              <a:t>() )</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  </a:t>
            </a:r>
            <a:r>
              <a:rPr lang="en-GB" sz="1600" dirty="0" smtClean="0">
                <a:solidFill>
                  <a:srgbClr val="2B91AF"/>
                </a:solidFill>
                <a:latin typeface="Courier New"/>
                <a:ea typeface="Calibri"/>
                <a:cs typeface="Times New Roman"/>
              </a:rPr>
              <a:t>Element</a:t>
            </a:r>
            <a:r>
              <a:rPr lang="en-GB" sz="1600" dirty="0" smtClean="0">
                <a:latin typeface="Courier New"/>
                <a:ea typeface="Calibri"/>
                <a:cs typeface="Times New Roman"/>
              </a:rPr>
              <a:t> e = </a:t>
            </a:r>
            <a:r>
              <a:rPr lang="en-GB" sz="1600" dirty="0" err="1" smtClean="0">
                <a:latin typeface="Courier New"/>
                <a:ea typeface="Calibri"/>
                <a:cs typeface="Times New Roman"/>
              </a:rPr>
              <a:t>it.Current</a:t>
            </a:r>
            <a:r>
              <a:rPr lang="en-GB" sz="1600" dirty="0" smtClean="0">
                <a:latin typeface="Courier New"/>
                <a:ea typeface="Calibri"/>
                <a:cs typeface="Times New Roman"/>
              </a:rPr>
              <a:t> </a:t>
            </a:r>
            <a:r>
              <a:rPr lang="en-GB" sz="1600" dirty="0" smtClean="0">
                <a:solidFill>
                  <a:srgbClr val="0000FF"/>
                </a:solidFill>
                <a:latin typeface="Courier New"/>
                <a:ea typeface="Calibri"/>
                <a:cs typeface="Times New Roman"/>
              </a:rPr>
              <a:t>as</a:t>
            </a:r>
            <a:r>
              <a:rPr lang="en-GB" sz="1600" dirty="0" smtClean="0">
                <a:latin typeface="Courier New"/>
                <a:ea typeface="Calibri"/>
                <a:cs typeface="Times New Roman"/>
              </a:rPr>
              <a:t> </a:t>
            </a:r>
            <a:r>
              <a:rPr lang="en-GB" sz="1600" dirty="0" smtClean="0">
                <a:solidFill>
                  <a:srgbClr val="2B91AF"/>
                </a:solidFill>
                <a:latin typeface="Courier New"/>
                <a:ea typeface="Calibri"/>
                <a:cs typeface="Times New Roman"/>
              </a:rPr>
              <a:t>Element</a:t>
            </a:r>
            <a:r>
              <a:rPr lang="en-GB" sz="1600" dirty="0" smtClean="0">
                <a:latin typeface="Courier New"/>
                <a:ea typeface="Calibri"/>
                <a:cs typeface="Times New Roman"/>
              </a:rPr>
              <a:t>;</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 </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  </a:t>
            </a:r>
            <a:r>
              <a:rPr lang="en-GB" sz="1600" dirty="0" smtClean="0">
                <a:solidFill>
                  <a:srgbClr val="0000FF"/>
                </a:solidFill>
                <a:latin typeface="Courier New"/>
                <a:ea typeface="Calibri"/>
                <a:cs typeface="Times New Roman"/>
              </a:rPr>
              <a:t>if</a:t>
            </a:r>
            <a:r>
              <a:rPr lang="en-GB" sz="1600" dirty="0" smtClean="0">
                <a:latin typeface="Courier New"/>
                <a:ea typeface="Calibri"/>
                <a:cs typeface="Times New Roman"/>
              </a:rPr>
              <a:t>( (</a:t>
            </a:r>
            <a:r>
              <a:rPr lang="en-GB" sz="1600" dirty="0" smtClean="0">
                <a:solidFill>
                  <a:srgbClr val="0000FF"/>
                </a:solidFill>
                <a:latin typeface="Courier New"/>
                <a:ea typeface="Calibri"/>
                <a:cs typeface="Times New Roman"/>
              </a:rPr>
              <a:t>null</a:t>
            </a:r>
            <a:r>
              <a:rPr lang="en-GB" sz="1600" dirty="0" smtClean="0">
                <a:latin typeface="Courier New"/>
                <a:ea typeface="Calibri"/>
                <a:cs typeface="Times New Roman"/>
              </a:rPr>
              <a:t> != </a:t>
            </a:r>
            <a:r>
              <a:rPr lang="en-GB" sz="1600" dirty="0" err="1" smtClean="0">
                <a:latin typeface="Courier New"/>
                <a:ea typeface="Calibri"/>
                <a:cs typeface="Times New Roman"/>
              </a:rPr>
              <a:t>e.Category</a:t>
            </a:r>
            <a:r>
              <a:rPr lang="en-GB" sz="1600" dirty="0" smtClean="0">
                <a:latin typeface="Courier New"/>
                <a:ea typeface="Calibri"/>
                <a:cs typeface="Times New Roman"/>
              </a:rPr>
              <a:t>)</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    &amp;&amp; (</a:t>
            </a:r>
            <a:r>
              <a:rPr lang="en-GB" sz="1600" dirty="0" smtClean="0">
                <a:solidFill>
                  <a:srgbClr val="0000FF"/>
                </a:solidFill>
                <a:latin typeface="Courier New"/>
                <a:ea typeface="Calibri"/>
                <a:cs typeface="Times New Roman"/>
              </a:rPr>
              <a:t>null</a:t>
            </a:r>
            <a:r>
              <a:rPr lang="en-GB" sz="1600" dirty="0" smtClean="0">
                <a:latin typeface="Courier New"/>
                <a:ea typeface="Calibri"/>
                <a:cs typeface="Times New Roman"/>
              </a:rPr>
              <a:t> != </a:t>
            </a:r>
            <a:r>
              <a:rPr lang="en-GB" sz="1600" dirty="0" err="1" smtClean="0">
                <a:latin typeface="Courier New"/>
                <a:ea typeface="Calibri"/>
                <a:cs typeface="Times New Roman"/>
              </a:rPr>
              <a:t>e.Level</a:t>
            </a:r>
            <a:r>
              <a:rPr lang="en-GB" sz="1600" dirty="0" smtClean="0">
                <a:latin typeface="Courier New"/>
                <a:ea typeface="Calibri"/>
                <a:cs typeface="Times New Roman"/>
              </a:rPr>
              <a:t>)</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    &amp;&amp; (</a:t>
            </a:r>
            <a:r>
              <a:rPr lang="en-GB" sz="1600" dirty="0" smtClean="0">
                <a:solidFill>
                  <a:srgbClr val="0000FF"/>
                </a:solidFill>
                <a:latin typeface="Courier New"/>
                <a:ea typeface="Calibri"/>
                <a:cs typeface="Times New Roman"/>
              </a:rPr>
              <a:t>null</a:t>
            </a:r>
            <a:r>
              <a:rPr lang="en-GB" sz="1600" dirty="0" smtClean="0">
                <a:latin typeface="Courier New"/>
                <a:ea typeface="Calibri"/>
                <a:cs typeface="Times New Roman"/>
              </a:rPr>
              <a:t> != </a:t>
            </a:r>
            <a:r>
              <a:rPr lang="en-GB" sz="1600" dirty="0" err="1" smtClean="0">
                <a:latin typeface="Courier New"/>
                <a:ea typeface="Calibri"/>
                <a:cs typeface="Times New Roman"/>
              </a:rPr>
              <a:t>e.get_Geometry</a:t>
            </a:r>
            <a:r>
              <a:rPr lang="en-GB" sz="1600" dirty="0" smtClean="0">
                <a:latin typeface="Courier New"/>
                <a:ea typeface="Calibri"/>
                <a:cs typeface="Times New Roman"/>
              </a:rPr>
              <a:t>(opt)) )</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  {</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    ++count;</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    s += </a:t>
            </a:r>
            <a:r>
              <a:rPr lang="en-GB" sz="1600" dirty="0" err="1" smtClean="0">
                <a:solidFill>
                  <a:srgbClr val="0000FF"/>
                </a:solidFill>
                <a:latin typeface="Courier New"/>
                <a:ea typeface="Calibri"/>
                <a:cs typeface="Times New Roman"/>
              </a:rPr>
              <a:t>string</a:t>
            </a:r>
            <a:r>
              <a:rPr lang="en-GB" sz="1600" dirty="0" err="1" smtClean="0">
                <a:latin typeface="Courier New"/>
                <a:ea typeface="Calibri"/>
                <a:cs typeface="Times New Roman"/>
              </a:rPr>
              <a:t>.Format</a:t>
            </a:r>
            <a:r>
              <a:rPr lang="en-GB" sz="1600" dirty="0" smtClean="0">
                <a:latin typeface="Courier New"/>
                <a:ea typeface="Calibri"/>
                <a:cs typeface="Times New Roman"/>
              </a:rPr>
              <a:t>( </a:t>
            </a:r>
            <a:r>
              <a:rPr lang="en-GB" sz="1600" dirty="0" smtClean="0">
                <a:solidFill>
                  <a:srgbClr val="A31515"/>
                </a:solidFill>
                <a:latin typeface="Courier New"/>
                <a:ea typeface="Calibri"/>
                <a:cs typeface="Times New Roman"/>
              </a:rPr>
              <a:t>"\r\n  Category={0}; Name={1}; Id={2}"</a:t>
            </a:r>
            <a:r>
              <a:rPr lang="en-GB" sz="1600" dirty="0" smtClean="0">
                <a:latin typeface="Courier New"/>
                <a:ea typeface="Calibri"/>
                <a:cs typeface="Times New Roman"/>
              </a:rPr>
              <a:t>,</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      </a:t>
            </a:r>
            <a:r>
              <a:rPr lang="en-GB" sz="1600" dirty="0" err="1" smtClean="0">
                <a:latin typeface="Courier New"/>
                <a:ea typeface="Calibri"/>
                <a:cs typeface="Times New Roman"/>
              </a:rPr>
              <a:t>e.Category.Name</a:t>
            </a:r>
            <a:r>
              <a:rPr lang="en-GB" sz="1600" dirty="0" smtClean="0">
                <a:latin typeface="Courier New"/>
                <a:ea typeface="Calibri"/>
                <a:cs typeface="Times New Roman"/>
              </a:rPr>
              <a:t>, </a:t>
            </a:r>
            <a:r>
              <a:rPr lang="en-GB" sz="1600" dirty="0" err="1" smtClean="0">
                <a:latin typeface="Courier New"/>
                <a:ea typeface="Calibri"/>
                <a:cs typeface="Times New Roman"/>
              </a:rPr>
              <a:t>e.Name</a:t>
            </a:r>
            <a:r>
              <a:rPr lang="en-GB" sz="1600" dirty="0" smtClean="0">
                <a:latin typeface="Courier New"/>
                <a:ea typeface="Calibri"/>
                <a:cs typeface="Times New Roman"/>
              </a:rPr>
              <a:t>, </a:t>
            </a:r>
            <a:r>
              <a:rPr lang="en-GB" sz="1600" dirty="0" err="1" smtClean="0">
                <a:latin typeface="Courier New"/>
                <a:ea typeface="Calibri"/>
                <a:cs typeface="Times New Roman"/>
              </a:rPr>
              <a:t>e.Id.Value.ToString</a:t>
            </a:r>
            <a:r>
              <a:rPr lang="en-GB" sz="1600" dirty="0" smtClean="0">
                <a:latin typeface="Courier New"/>
                <a:ea typeface="Calibri"/>
                <a:cs typeface="Times New Roman"/>
              </a:rPr>
              <a:t>() );</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  }</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a:t>
            </a:r>
            <a:endParaRPr lang="en-GB" sz="1600" dirty="0" smtClean="0">
              <a:ea typeface="Calibri"/>
              <a:cs typeface="Times New Roman"/>
            </a:endParaRPr>
          </a:p>
          <a:p>
            <a:pPr marL="0" marR="0">
              <a:spcBef>
                <a:spcPts val="0"/>
              </a:spcBef>
              <a:spcAft>
                <a:spcPts val="0"/>
              </a:spcAft>
            </a:pPr>
            <a:r>
              <a:rPr lang="en-GB" sz="1600" dirty="0" smtClean="0">
                <a:latin typeface="Courier New"/>
                <a:ea typeface="Calibri"/>
                <a:cs typeface="Times New Roman"/>
              </a:rPr>
              <a:t>s = </a:t>
            </a:r>
            <a:r>
              <a:rPr lang="en-GB" sz="1600" dirty="0" smtClean="0">
                <a:solidFill>
                  <a:srgbClr val="A31515"/>
                </a:solidFill>
                <a:latin typeface="Courier New"/>
                <a:ea typeface="Calibri"/>
                <a:cs typeface="Times New Roman"/>
              </a:rPr>
              <a:t>"There are "</a:t>
            </a:r>
            <a:r>
              <a:rPr lang="en-GB" sz="1600" dirty="0" smtClean="0">
                <a:latin typeface="Courier New"/>
                <a:ea typeface="Calibri"/>
                <a:cs typeface="Times New Roman"/>
              </a:rPr>
              <a:t> + </a:t>
            </a:r>
            <a:r>
              <a:rPr lang="en-GB" sz="1600" dirty="0" err="1" smtClean="0">
                <a:latin typeface="Courier New"/>
                <a:ea typeface="Calibri"/>
                <a:cs typeface="Times New Roman"/>
              </a:rPr>
              <a:t>count.ToString</a:t>
            </a:r>
            <a:r>
              <a:rPr lang="en-GB" sz="1600" dirty="0" smtClean="0">
                <a:latin typeface="Courier New"/>
                <a:ea typeface="Calibri"/>
                <a:cs typeface="Times New Roman"/>
              </a:rPr>
              <a:t>() + </a:t>
            </a:r>
            <a:r>
              <a:rPr lang="en-GB" sz="1600" dirty="0" smtClean="0">
                <a:solidFill>
                  <a:srgbClr val="A31515"/>
                </a:solidFill>
                <a:latin typeface="Courier New"/>
                <a:ea typeface="Calibri"/>
                <a:cs typeface="Times New Roman"/>
              </a:rPr>
              <a:t>" model elements:"</a:t>
            </a:r>
            <a:r>
              <a:rPr lang="en-GB" sz="1600" dirty="0" smtClean="0">
                <a:latin typeface="Courier New"/>
                <a:ea typeface="Calibri"/>
                <a:cs typeface="Times New Roman"/>
              </a:rPr>
              <a:t> + s;</a:t>
            </a:r>
            <a:endParaRPr lang="en-GB" sz="1600" dirty="0" smtClean="0">
              <a:ea typeface="Calibri"/>
              <a:cs typeface="Times New Roman"/>
            </a:endParaRPr>
          </a:p>
          <a:p>
            <a:pPr marL="0" marR="0">
              <a:spcBef>
                <a:spcPts val="0"/>
              </a:spcBef>
              <a:spcAft>
                <a:spcPts val="0"/>
              </a:spcAft>
            </a:pPr>
            <a:r>
              <a:rPr lang="en-GB" sz="1600" dirty="0" err="1" smtClean="0">
                <a:solidFill>
                  <a:srgbClr val="2B91AF"/>
                </a:solidFill>
                <a:latin typeface="Courier New"/>
                <a:ea typeface="Calibri"/>
                <a:cs typeface="Times New Roman"/>
              </a:rPr>
              <a:t>LabUtils</a:t>
            </a:r>
            <a:r>
              <a:rPr lang="en-GB" sz="1600" dirty="0" err="1" smtClean="0">
                <a:latin typeface="Courier New"/>
                <a:ea typeface="Calibri"/>
                <a:cs typeface="Times New Roman"/>
              </a:rPr>
              <a:t>.InfoMsg</a:t>
            </a:r>
            <a:r>
              <a:rPr lang="en-GB" sz="1600" dirty="0" smtClean="0">
                <a:latin typeface="Courier New"/>
                <a:ea typeface="Calibri"/>
                <a:cs typeface="Times New Roman"/>
              </a:rPr>
              <a:t>( s );</a:t>
            </a:r>
            <a:endParaRPr lang="en-GB" sz="1600" dirty="0" smtClean="0">
              <a:ea typeface="Calibri"/>
              <a:cs typeface="Times New Roman"/>
            </a:endParaRPr>
          </a:p>
        </p:txBody>
      </p:sp>
      <p:sp>
        <p:nvSpPr>
          <p:cNvPr id="4403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8" name="Picture 7" descr="lab2-2.png"/>
          <p:cNvPicPr>
            <a:picLocks noChangeAspect="1"/>
          </p:cNvPicPr>
          <p:nvPr/>
        </p:nvPicPr>
        <p:blipFill>
          <a:blip r:embed="rId3"/>
          <a:stretch>
            <a:fillRect/>
          </a:stretch>
        </p:blipFill>
        <p:spPr>
          <a:xfrm>
            <a:off x="5807859" y="6646914"/>
            <a:ext cx="5143500" cy="2028825"/>
          </a:xfrm>
          <a:prstGeom prst="rect">
            <a:avLst/>
          </a:prstGeom>
        </p:spPr>
      </p:pic>
      <p:pic>
        <p:nvPicPr>
          <p:cNvPr id="9" name="Picture 8" descr="lab2-2-elements.png"/>
          <p:cNvPicPr>
            <a:picLocks noChangeAspect="1"/>
          </p:cNvPicPr>
          <p:nvPr/>
        </p:nvPicPr>
        <p:blipFill>
          <a:blip r:embed="rId4"/>
          <a:stretch>
            <a:fillRect/>
          </a:stretch>
        </p:blipFill>
        <p:spPr>
          <a:xfrm>
            <a:off x="1718403" y="6834237"/>
            <a:ext cx="3667125" cy="1695450"/>
          </a:xfrm>
          <a:prstGeom prst="rect">
            <a:avLst/>
          </a:prstGeom>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smtClean="0"/>
              <a:t>Element Filtering</a:t>
            </a:r>
            <a:endParaRPr lang="en-US" altLang="zh-CN" smtClean="0">
              <a:ea typeface="SimSun" pitchFamily="2" charset="-122"/>
            </a:endParaRPr>
          </a:p>
        </p:txBody>
      </p:sp>
      <p:sp>
        <p:nvSpPr>
          <p:cNvPr id="142339" name="Rectangle 3"/>
          <p:cNvSpPr>
            <a:spLocks noGrp="1" noChangeArrowheads="1"/>
          </p:cNvSpPr>
          <p:nvPr>
            <p:ph type="body" idx="1"/>
          </p:nvPr>
        </p:nvSpPr>
        <p:spPr>
          <a:xfrm>
            <a:off x="406308" y="1727739"/>
            <a:ext cx="12549454" cy="4538141"/>
          </a:xfrm>
        </p:spPr>
        <p:txBody>
          <a:bodyPr/>
          <a:lstStyle/>
          <a:p>
            <a:pPr marL="357188" lvl="1" indent="-357188">
              <a:buNone/>
            </a:pPr>
            <a:r>
              <a:rPr lang="en-US" altLang="zh-CN" smtClean="0">
                <a:ea typeface="ＭＳ Ｐゴシック" pitchFamily="34" charset="-128"/>
              </a:rPr>
              <a:t>Retrieve elements from database using atomic filters</a:t>
            </a:r>
          </a:p>
          <a:p>
            <a:pPr marL="542925" lvl="2" indent="-265113"/>
            <a:r>
              <a:rPr lang="en-US" altLang="zh-CN" sz="2300" smtClean="0">
                <a:ea typeface="ＭＳ Ｐゴシック" pitchFamily="34" charset="-128"/>
              </a:rPr>
              <a:t>Category name, built-in category, family name, symbol name, type, structural classification, parameter value eq, gt, ge, lt, le, ne</a:t>
            </a:r>
          </a:p>
          <a:p>
            <a:pPr marL="357188" lvl="1" indent="-357188">
              <a:buNone/>
            </a:pPr>
            <a:r>
              <a:rPr lang="en-US" altLang="zh-CN" smtClean="0">
                <a:ea typeface="ＭＳ Ｐゴシック" pitchFamily="34" charset="-128"/>
              </a:rPr>
              <a:t>Boolean combinations of atomic filters</a:t>
            </a:r>
          </a:p>
          <a:p>
            <a:pPr marL="542925" lvl="2" indent="-277813"/>
            <a:r>
              <a:rPr lang="de-DE" altLang="zh-CN" sz="2300" smtClean="0">
                <a:ea typeface="ＭＳ Ｐゴシック" pitchFamily="34" charset="-128"/>
              </a:rPr>
              <a:t>And, or, not</a:t>
            </a:r>
          </a:p>
          <a:p>
            <a:pPr marL="357188" lvl="1" indent="-357188">
              <a:buNone/>
            </a:pPr>
            <a:r>
              <a:rPr lang="en-US" altLang="zh-CN" smtClean="0">
                <a:ea typeface="ＭＳ Ｐゴシック" pitchFamily="34" charset="-128"/>
              </a:rPr>
              <a:t>SDK sample ElementsFilter</a:t>
            </a:r>
          </a:p>
          <a:p>
            <a:pPr marL="542925" lvl="2" indent="-277813"/>
            <a:r>
              <a:rPr lang="en-US" altLang="zh-CN" smtClean="0">
                <a:ea typeface="ＭＳ Ｐゴシック" pitchFamily="34" charset="-128"/>
              </a:rPr>
              <a:t>Demonstrates how to use </a:t>
            </a:r>
          </a:p>
          <a:p>
            <a:pPr marL="542925" lvl="2" indent="-277813"/>
            <a:r>
              <a:rPr lang="en-US" altLang="zh-CN" smtClean="0">
                <a:ea typeface="ＭＳ Ｐゴシック" pitchFamily="34" charset="-128"/>
              </a:rPr>
              <a:t>Provides testing framework</a:t>
            </a:r>
          </a:p>
          <a:p>
            <a:pPr marL="357188" lvl="1" indent="-357188">
              <a:buNone/>
            </a:pPr>
            <a:r>
              <a:rPr lang="en-US" altLang="zh-CN" smtClean="0">
                <a:ea typeface="ＭＳ Ｐゴシック" pitchFamily="34" charset="-128"/>
              </a:rPr>
              <a:t>Speed improvement </a:t>
            </a:r>
          </a:p>
          <a:p>
            <a:pPr marL="542925" lvl="2" indent="-277813"/>
            <a:r>
              <a:rPr lang="en-US" altLang="zh-CN" smtClean="0">
                <a:ea typeface="ＭＳ Ｐゴシック" pitchFamily="34" charset="-128"/>
              </a:rPr>
              <a:t>An order of magnitude</a:t>
            </a:r>
          </a:p>
          <a:p>
            <a:pPr marL="542925" lvl="2" indent="-277813"/>
            <a:r>
              <a:rPr lang="en-US" altLang="zh-CN" smtClean="0">
                <a:ea typeface="ＭＳ Ｐゴシック" pitchFamily="34" charset="-128"/>
              </a:rPr>
              <a:t>E.g. 210 seconds down to 2.1</a:t>
            </a:r>
          </a:p>
        </p:txBody>
      </p:sp>
      <p:pic>
        <p:nvPicPr>
          <p:cNvPr id="6" name="Picture 5" descr="ElementsFilter01.png"/>
          <p:cNvPicPr>
            <a:picLocks noChangeAspect="1"/>
          </p:cNvPicPr>
          <p:nvPr/>
        </p:nvPicPr>
        <p:blipFill>
          <a:blip r:embed="rId3"/>
          <a:stretch>
            <a:fillRect/>
          </a:stretch>
        </p:blipFill>
        <p:spPr>
          <a:xfrm>
            <a:off x="5352333" y="3538581"/>
            <a:ext cx="6772275" cy="4552950"/>
          </a:xfrm>
          <a:prstGeom prst="rect">
            <a:avLst/>
          </a:prstGeom>
        </p:spPr>
      </p:pic>
      <p:pic>
        <p:nvPicPr>
          <p:cNvPr id="7" name="Picture 6" descr="ElementsFilter02.png"/>
          <p:cNvPicPr>
            <a:picLocks noChangeAspect="1"/>
          </p:cNvPicPr>
          <p:nvPr/>
        </p:nvPicPr>
        <p:blipFill>
          <a:blip r:embed="rId4"/>
          <a:stretch>
            <a:fillRect/>
          </a:stretch>
        </p:blipFill>
        <p:spPr>
          <a:xfrm>
            <a:off x="1061169" y="7620278"/>
            <a:ext cx="6124575" cy="1495425"/>
          </a:xfrm>
          <a:prstGeom prst="rect">
            <a:avLst/>
          </a:prstGeom>
        </p:spPr>
      </p:pic>
      <p:sp>
        <p:nvSpPr>
          <p:cNvPr id="9"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 Element </a:t>
            </a:r>
            <a:r>
              <a:rPr lang="de-DE" dirty="0" smtClean="0"/>
              <a:t>Filtering Comparison</a:t>
            </a:r>
            <a:endParaRPr lang="en-GB" dirty="0"/>
          </a:p>
        </p:txBody>
      </p:sp>
      <p:sp>
        <p:nvSpPr>
          <p:cNvPr id="3" name="Content Placeholder 2"/>
          <p:cNvSpPr>
            <a:spLocks noGrp="1"/>
          </p:cNvSpPr>
          <p:nvPr>
            <p:ph idx="1"/>
          </p:nvPr>
        </p:nvSpPr>
        <p:spPr>
          <a:xfrm>
            <a:off x="443369" y="1531179"/>
            <a:ext cx="9663799" cy="6930069"/>
          </a:xfrm>
        </p:spPr>
        <p:txBody>
          <a:bodyPr/>
          <a:lstStyle/>
          <a:p>
            <a:pPr marL="0" indent="0">
              <a:spcBef>
                <a:spcPts val="0"/>
              </a:spcBef>
              <a:spcAft>
                <a:spcPts val="1200"/>
              </a:spcAft>
            </a:pPr>
            <a:r>
              <a:rPr lang="en-US" sz="3200" dirty="0" smtClean="0">
                <a:cs typeface="Courier New" pitchFamily="49" charset="0"/>
              </a:rPr>
              <a:t>Without filtering </a:t>
            </a:r>
            <a:endParaRPr lang="en-GB" sz="3200" dirty="0" smtClean="0">
              <a:cs typeface="Courier New" pitchFamily="49" charset="0"/>
            </a:endParaRPr>
          </a:p>
          <a:p>
            <a:pPr>
              <a:spcBef>
                <a:spcPts val="0"/>
              </a:spcBef>
              <a:spcAft>
                <a:spcPts val="0"/>
              </a:spcAft>
            </a:pPr>
            <a:r>
              <a:rPr lang="en-GB" sz="1600" dirty="0" smtClean="0">
                <a:solidFill>
                  <a:srgbClr val="0000FF"/>
                </a:solidFill>
                <a:latin typeface="Courier New"/>
                <a:ea typeface="Calibri"/>
                <a:cs typeface="Times New Roman"/>
              </a:rPr>
              <a:t>public</a:t>
            </a:r>
            <a:r>
              <a:rPr lang="en-GB" sz="1600" dirty="0" smtClean="0">
                <a:latin typeface="Courier New"/>
                <a:ea typeface="Calibri"/>
                <a:cs typeface="Times New Roman"/>
              </a:rPr>
              <a:t> </a:t>
            </a:r>
            <a:r>
              <a:rPr lang="en-GB" sz="1600" dirty="0" smtClean="0">
                <a:solidFill>
                  <a:srgbClr val="0000FF"/>
                </a:solidFill>
                <a:latin typeface="Courier New"/>
                <a:ea typeface="Calibri"/>
                <a:cs typeface="Times New Roman"/>
              </a:rPr>
              <a:t>static</a:t>
            </a:r>
            <a:r>
              <a:rPr lang="en-GB" sz="1600" dirty="0" smtClean="0">
                <a:latin typeface="Courier New"/>
                <a:ea typeface="Calibri"/>
                <a:cs typeface="Times New Roman"/>
              </a:rPr>
              <a:t> </a:t>
            </a:r>
            <a:r>
              <a:rPr lang="en-GB" sz="1600" dirty="0" err="1" smtClean="0">
                <a:solidFill>
                  <a:srgbClr val="008080"/>
                </a:solidFill>
                <a:latin typeface="Courier New"/>
                <a:ea typeface="Calibri"/>
                <a:cs typeface="Times New Roman"/>
              </a:rPr>
              <a:t>ElementSet</a:t>
            </a:r>
            <a:r>
              <a:rPr lang="en-GB" sz="1600" dirty="0" smtClean="0">
                <a:latin typeface="Courier New"/>
                <a:ea typeface="Calibri"/>
                <a:cs typeface="Times New Roman"/>
              </a:rPr>
              <a:t> </a:t>
            </a:r>
            <a:r>
              <a:rPr lang="en-GB" sz="1600" dirty="0" err="1" smtClean="0">
                <a:latin typeface="Courier New"/>
                <a:ea typeface="Calibri"/>
                <a:cs typeface="Times New Roman"/>
              </a:rPr>
              <a:t>GetAllWalls_noFilter</a:t>
            </a:r>
            <a:r>
              <a:rPr lang="en-GB" sz="1600" dirty="0" smtClean="0">
                <a:latin typeface="Courier New"/>
                <a:ea typeface="Calibri"/>
                <a:cs typeface="Times New Roman"/>
              </a:rPr>
              <a:t>( </a:t>
            </a:r>
            <a:r>
              <a:rPr lang="en-GB" sz="1600" dirty="0" smtClean="0">
                <a:solidFill>
                  <a:srgbClr val="008080"/>
                </a:solidFill>
                <a:latin typeface="Courier New"/>
                <a:ea typeface="Calibri"/>
                <a:cs typeface="Times New Roman"/>
              </a:rPr>
              <a:t>Application</a:t>
            </a:r>
            <a:r>
              <a:rPr lang="en-GB" sz="1600" dirty="0" smtClean="0">
                <a:latin typeface="Courier New"/>
                <a:ea typeface="Calibri"/>
                <a:cs typeface="Times New Roman"/>
              </a:rPr>
              <a:t> app )</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  </a:t>
            </a:r>
            <a:r>
              <a:rPr lang="en-GB" sz="1600" dirty="0" err="1" smtClean="0">
                <a:solidFill>
                  <a:srgbClr val="008080"/>
                </a:solidFill>
                <a:latin typeface="Courier New"/>
                <a:ea typeface="Calibri"/>
                <a:cs typeface="Times New Roman"/>
              </a:rPr>
              <a:t>ElementSet</a:t>
            </a:r>
            <a:r>
              <a:rPr lang="en-GB" sz="1600" dirty="0" smtClean="0">
                <a:latin typeface="Courier New"/>
                <a:ea typeface="Calibri"/>
                <a:cs typeface="Times New Roman"/>
              </a:rPr>
              <a:t> </a:t>
            </a:r>
            <a:r>
              <a:rPr lang="en-GB" sz="1600" dirty="0" err="1" smtClean="0">
                <a:latin typeface="Courier New"/>
                <a:ea typeface="Calibri"/>
                <a:cs typeface="Times New Roman"/>
              </a:rPr>
              <a:t>elems</a:t>
            </a:r>
            <a:r>
              <a:rPr lang="en-GB" sz="1600" dirty="0" smtClean="0">
                <a:latin typeface="Courier New"/>
                <a:ea typeface="Calibri"/>
                <a:cs typeface="Times New Roman"/>
              </a:rPr>
              <a:t> = </a:t>
            </a:r>
            <a:r>
              <a:rPr lang="en-GB" sz="1600" dirty="0" err="1" smtClean="0">
                <a:latin typeface="Courier New"/>
                <a:ea typeface="Calibri"/>
                <a:cs typeface="Times New Roman"/>
              </a:rPr>
              <a:t>app.Create.NewElementSet</a:t>
            </a:r>
            <a:r>
              <a:rPr lang="en-GB" sz="1600" dirty="0" smtClean="0">
                <a:latin typeface="Courier New"/>
                <a:ea typeface="Calibri"/>
                <a:cs typeface="Times New Roman"/>
              </a:rPr>
              <a:t>();</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  </a:t>
            </a:r>
            <a:r>
              <a:rPr lang="en-GB" sz="1600" dirty="0" err="1" smtClean="0">
                <a:solidFill>
                  <a:srgbClr val="008080"/>
                </a:solidFill>
                <a:latin typeface="Courier New"/>
                <a:ea typeface="Calibri"/>
                <a:cs typeface="Times New Roman"/>
              </a:rPr>
              <a:t>ElementIterator</a:t>
            </a:r>
            <a:r>
              <a:rPr lang="en-GB" sz="1600" dirty="0" smtClean="0">
                <a:latin typeface="Courier New"/>
                <a:ea typeface="Calibri"/>
                <a:cs typeface="Times New Roman"/>
              </a:rPr>
              <a:t> </a:t>
            </a:r>
            <a:r>
              <a:rPr lang="en-GB" sz="1600" dirty="0" err="1" smtClean="0">
                <a:latin typeface="Courier New"/>
                <a:ea typeface="Calibri"/>
                <a:cs typeface="Times New Roman"/>
              </a:rPr>
              <a:t>iter</a:t>
            </a:r>
            <a:r>
              <a:rPr lang="en-GB" sz="1600" dirty="0" smtClean="0">
                <a:latin typeface="Courier New"/>
                <a:ea typeface="Calibri"/>
                <a:cs typeface="Times New Roman"/>
              </a:rPr>
              <a:t> = </a:t>
            </a:r>
            <a:r>
              <a:rPr lang="en-GB" sz="1600" dirty="0" err="1" smtClean="0">
                <a:latin typeface="Courier New"/>
                <a:ea typeface="Calibri"/>
                <a:cs typeface="Times New Roman"/>
              </a:rPr>
              <a:t>app.ActiveDocument.Elements</a:t>
            </a:r>
            <a:r>
              <a:rPr lang="en-GB" sz="1600" dirty="0" smtClean="0">
                <a:latin typeface="Courier New"/>
                <a:ea typeface="Calibri"/>
                <a:cs typeface="Times New Roman"/>
              </a:rPr>
              <a:t>;</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  </a:t>
            </a:r>
            <a:r>
              <a:rPr lang="en-GB" sz="1600" dirty="0" smtClean="0">
                <a:solidFill>
                  <a:srgbClr val="0000FF"/>
                </a:solidFill>
                <a:latin typeface="Courier New"/>
                <a:ea typeface="Calibri"/>
                <a:cs typeface="Times New Roman"/>
              </a:rPr>
              <a:t>while</a:t>
            </a:r>
            <a:r>
              <a:rPr lang="en-GB" sz="1600" dirty="0" smtClean="0">
                <a:latin typeface="Courier New"/>
                <a:ea typeface="Calibri"/>
                <a:cs typeface="Times New Roman"/>
              </a:rPr>
              <a:t>( </a:t>
            </a:r>
            <a:r>
              <a:rPr lang="en-GB" sz="1600" dirty="0" err="1" smtClean="0">
                <a:latin typeface="Courier New"/>
                <a:ea typeface="Calibri"/>
                <a:cs typeface="Times New Roman"/>
              </a:rPr>
              <a:t>iter.MoveNext</a:t>
            </a:r>
            <a:r>
              <a:rPr lang="en-GB" sz="1600" dirty="0" smtClean="0">
                <a:latin typeface="Courier New"/>
                <a:ea typeface="Calibri"/>
                <a:cs typeface="Times New Roman"/>
              </a:rPr>
              <a:t>() )</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  {</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    </a:t>
            </a:r>
            <a:r>
              <a:rPr lang="en-GB" sz="1600" dirty="0" smtClean="0">
                <a:solidFill>
                  <a:srgbClr val="008080"/>
                </a:solidFill>
                <a:latin typeface="Courier New"/>
                <a:ea typeface="Calibri"/>
                <a:cs typeface="Times New Roman"/>
              </a:rPr>
              <a:t>Element</a:t>
            </a:r>
            <a:r>
              <a:rPr lang="en-GB" sz="1600" dirty="0" smtClean="0">
                <a:latin typeface="Courier New"/>
                <a:ea typeface="Calibri"/>
                <a:cs typeface="Times New Roman"/>
              </a:rPr>
              <a:t> </a:t>
            </a:r>
            <a:r>
              <a:rPr lang="en-GB" sz="1600" dirty="0" err="1" smtClean="0">
                <a:latin typeface="Courier New"/>
                <a:ea typeface="Calibri"/>
                <a:cs typeface="Times New Roman"/>
              </a:rPr>
              <a:t>elem</a:t>
            </a:r>
            <a:r>
              <a:rPr lang="en-GB" sz="1600" dirty="0" smtClean="0">
                <a:latin typeface="Courier New"/>
                <a:ea typeface="Calibri"/>
                <a:cs typeface="Times New Roman"/>
              </a:rPr>
              <a:t> = </a:t>
            </a:r>
            <a:r>
              <a:rPr lang="en-GB" sz="1600" dirty="0" err="1" smtClean="0">
                <a:latin typeface="Courier New"/>
                <a:ea typeface="Calibri"/>
                <a:cs typeface="Times New Roman"/>
              </a:rPr>
              <a:t>iter.Current</a:t>
            </a:r>
            <a:r>
              <a:rPr lang="en-GB" sz="1600" dirty="0" smtClean="0">
                <a:latin typeface="Courier New"/>
                <a:ea typeface="Calibri"/>
                <a:cs typeface="Times New Roman"/>
              </a:rPr>
              <a:t> </a:t>
            </a:r>
            <a:r>
              <a:rPr lang="en-GB" sz="1600" dirty="0" smtClean="0">
                <a:solidFill>
                  <a:srgbClr val="0000FF"/>
                </a:solidFill>
                <a:latin typeface="Courier New"/>
                <a:ea typeface="Calibri"/>
                <a:cs typeface="Times New Roman"/>
              </a:rPr>
              <a:t>as</a:t>
            </a:r>
            <a:r>
              <a:rPr lang="en-GB" sz="1600" dirty="0" smtClean="0">
                <a:latin typeface="Courier New"/>
                <a:ea typeface="Calibri"/>
                <a:cs typeface="Times New Roman"/>
              </a:rPr>
              <a:t> </a:t>
            </a:r>
            <a:r>
              <a:rPr lang="en-GB" sz="1600" dirty="0" smtClean="0">
                <a:solidFill>
                  <a:srgbClr val="008080"/>
                </a:solidFill>
                <a:latin typeface="Courier New"/>
                <a:ea typeface="Calibri"/>
                <a:cs typeface="Times New Roman"/>
              </a:rPr>
              <a:t>Element</a:t>
            </a:r>
            <a:r>
              <a:rPr lang="en-GB" sz="1600" dirty="0" smtClean="0">
                <a:latin typeface="Courier New"/>
                <a:ea typeface="Calibri"/>
                <a:cs typeface="Times New Roman"/>
              </a:rPr>
              <a:t>;</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    </a:t>
            </a:r>
            <a:r>
              <a:rPr lang="en-GB" sz="1600" dirty="0" smtClean="0">
                <a:solidFill>
                  <a:srgbClr val="0000FF"/>
                </a:solidFill>
                <a:latin typeface="Courier New"/>
                <a:ea typeface="Calibri"/>
                <a:cs typeface="Times New Roman"/>
              </a:rPr>
              <a:t>if</a:t>
            </a:r>
            <a:r>
              <a:rPr lang="en-GB" sz="1600" dirty="0" smtClean="0">
                <a:latin typeface="Courier New"/>
                <a:ea typeface="Calibri"/>
                <a:cs typeface="Times New Roman"/>
              </a:rPr>
              <a:t>( </a:t>
            </a:r>
            <a:r>
              <a:rPr lang="en-GB" sz="1600" dirty="0" err="1" smtClean="0">
                <a:latin typeface="Courier New"/>
                <a:ea typeface="Calibri"/>
                <a:cs typeface="Times New Roman"/>
              </a:rPr>
              <a:t>elem</a:t>
            </a:r>
            <a:r>
              <a:rPr lang="en-GB" sz="1600" dirty="0" smtClean="0">
                <a:latin typeface="Courier New"/>
                <a:ea typeface="Calibri"/>
                <a:cs typeface="Times New Roman"/>
              </a:rPr>
              <a:t> </a:t>
            </a:r>
            <a:r>
              <a:rPr lang="en-GB" sz="1600" dirty="0" smtClean="0">
                <a:solidFill>
                  <a:srgbClr val="0000FF"/>
                </a:solidFill>
                <a:latin typeface="Courier New"/>
                <a:ea typeface="Calibri"/>
                <a:cs typeface="Times New Roman"/>
              </a:rPr>
              <a:t>is</a:t>
            </a:r>
            <a:r>
              <a:rPr lang="en-GB" sz="1600" dirty="0" smtClean="0">
                <a:latin typeface="Courier New"/>
                <a:ea typeface="Calibri"/>
                <a:cs typeface="Times New Roman"/>
              </a:rPr>
              <a:t> </a:t>
            </a:r>
            <a:r>
              <a:rPr lang="en-GB" sz="1600" dirty="0" smtClean="0">
                <a:solidFill>
                  <a:srgbClr val="008080"/>
                </a:solidFill>
                <a:latin typeface="Courier New"/>
                <a:ea typeface="Calibri"/>
                <a:cs typeface="Times New Roman"/>
              </a:rPr>
              <a:t>Wall</a:t>
            </a:r>
            <a:r>
              <a:rPr lang="en-GB" sz="1600" dirty="0" smtClean="0">
                <a:latin typeface="Courier New"/>
                <a:ea typeface="Calibri"/>
                <a:cs typeface="Times New Roman"/>
              </a:rPr>
              <a:t> )</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    {</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      </a:t>
            </a:r>
            <a:r>
              <a:rPr lang="en-GB" sz="1600" dirty="0" err="1" smtClean="0">
                <a:latin typeface="Courier New"/>
                <a:ea typeface="Calibri"/>
                <a:cs typeface="Times New Roman"/>
              </a:rPr>
              <a:t>elems.Insert</a:t>
            </a:r>
            <a:r>
              <a:rPr lang="en-GB" sz="1600" dirty="0" smtClean="0">
                <a:latin typeface="Courier New"/>
                <a:ea typeface="Calibri"/>
                <a:cs typeface="Times New Roman"/>
              </a:rPr>
              <a:t>( </a:t>
            </a:r>
            <a:r>
              <a:rPr lang="en-GB" sz="1600" dirty="0" err="1" smtClean="0">
                <a:latin typeface="Courier New"/>
                <a:ea typeface="Calibri"/>
                <a:cs typeface="Times New Roman"/>
              </a:rPr>
              <a:t>elem</a:t>
            </a:r>
            <a:r>
              <a:rPr lang="en-GB" sz="1600" dirty="0" smtClean="0">
                <a:latin typeface="Courier New"/>
                <a:ea typeface="Calibri"/>
                <a:cs typeface="Times New Roman"/>
              </a:rPr>
              <a:t> );</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    }</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  }</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  </a:t>
            </a:r>
            <a:r>
              <a:rPr lang="en-GB" sz="1600" dirty="0" smtClean="0">
                <a:solidFill>
                  <a:srgbClr val="0000FF"/>
                </a:solidFill>
                <a:latin typeface="Courier New"/>
                <a:ea typeface="Calibri"/>
                <a:cs typeface="Times New Roman"/>
              </a:rPr>
              <a:t>return</a:t>
            </a:r>
            <a:r>
              <a:rPr lang="en-GB" sz="1600" dirty="0" smtClean="0">
                <a:latin typeface="Courier New"/>
                <a:ea typeface="Calibri"/>
                <a:cs typeface="Times New Roman"/>
              </a:rPr>
              <a:t> </a:t>
            </a:r>
            <a:r>
              <a:rPr lang="en-GB" sz="1600" dirty="0" err="1" smtClean="0">
                <a:latin typeface="Courier New"/>
                <a:ea typeface="Calibri"/>
                <a:cs typeface="Times New Roman"/>
              </a:rPr>
              <a:t>elems</a:t>
            </a:r>
            <a:r>
              <a:rPr lang="en-GB" sz="1600" dirty="0" smtClean="0">
                <a:latin typeface="Courier New"/>
                <a:ea typeface="Calibri"/>
                <a:cs typeface="Times New Roman"/>
              </a:rPr>
              <a:t>;</a:t>
            </a:r>
            <a:endParaRPr lang="en-GB" sz="1600" dirty="0" smtClean="0">
              <a:ea typeface="Calibri"/>
              <a:cs typeface="Times New Roman"/>
            </a:endParaRPr>
          </a:p>
          <a:p>
            <a:pPr>
              <a:spcBef>
                <a:spcPts val="0"/>
              </a:spcBef>
              <a:spcAft>
                <a:spcPts val="0"/>
              </a:spcAft>
            </a:pPr>
            <a:r>
              <a:rPr lang="en-GB" sz="1600" dirty="0" smtClean="0">
                <a:latin typeface="Courier New"/>
                <a:ea typeface="Calibri"/>
                <a:cs typeface="Times New Roman"/>
              </a:rPr>
              <a:t>}</a:t>
            </a:r>
            <a:endParaRPr lang="en-GB" sz="1600" dirty="0" smtClean="0">
              <a:ea typeface="Calibri"/>
              <a:cs typeface="Times New Roman"/>
            </a:endParaRPr>
          </a:p>
          <a:p>
            <a:pPr marL="0" indent="0">
              <a:spcBef>
                <a:spcPts val="1200"/>
              </a:spcBef>
              <a:spcAft>
                <a:spcPts val="1200"/>
              </a:spcAft>
            </a:pPr>
            <a:r>
              <a:rPr lang="en-US" sz="3200" dirty="0" smtClean="0">
                <a:cs typeface="Courier New" pitchFamily="49" charset="0"/>
              </a:rPr>
              <a:t>With filtering  </a:t>
            </a:r>
            <a:endParaRPr lang="en-GB" sz="3200" dirty="0" smtClean="0">
              <a:cs typeface="Courier New" pitchFamily="49" charset="0"/>
            </a:endParaRPr>
          </a:p>
          <a:p>
            <a:pPr>
              <a:spcBef>
                <a:spcPts val="0"/>
              </a:spcBef>
              <a:spcAft>
                <a:spcPts val="0"/>
              </a:spcAft>
            </a:pPr>
            <a:r>
              <a:rPr lang="en-GB" sz="1600" dirty="0" smtClean="0">
                <a:solidFill>
                  <a:srgbClr val="0000FF"/>
                </a:solidFill>
                <a:latin typeface="Courier New" pitchFamily="49" charset="0"/>
                <a:ea typeface="Calibri"/>
                <a:cs typeface="Courier New" pitchFamily="49" charset="0"/>
              </a:rPr>
              <a:t>public</a:t>
            </a:r>
            <a:r>
              <a:rPr lang="en-GB" sz="1600" dirty="0" smtClean="0">
                <a:latin typeface="Courier New" pitchFamily="49" charset="0"/>
                <a:ea typeface="Calibri"/>
                <a:cs typeface="Courier New" pitchFamily="49" charset="0"/>
              </a:rPr>
              <a:t> </a:t>
            </a:r>
            <a:r>
              <a:rPr lang="en-GB" sz="1600" dirty="0" smtClean="0">
                <a:solidFill>
                  <a:srgbClr val="0000FF"/>
                </a:solidFill>
                <a:latin typeface="Courier New" pitchFamily="49" charset="0"/>
                <a:ea typeface="Calibri"/>
                <a:cs typeface="Courier New" pitchFamily="49" charset="0"/>
              </a:rPr>
              <a:t>static</a:t>
            </a:r>
            <a:r>
              <a:rPr lang="en-GB" sz="1600" dirty="0" smtClean="0">
                <a:latin typeface="Courier New" pitchFamily="49" charset="0"/>
                <a:ea typeface="Calibri"/>
                <a:cs typeface="Courier New" pitchFamily="49" charset="0"/>
              </a:rPr>
              <a:t> </a:t>
            </a:r>
            <a:r>
              <a:rPr lang="en-GB" sz="1600" dirty="0" smtClean="0">
                <a:solidFill>
                  <a:srgbClr val="008080"/>
                </a:solidFill>
                <a:latin typeface="Courier New" pitchFamily="49" charset="0"/>
                <a:ea typeface="Calibri"/>
                <a:cs typeface="Courier New" pitchFamily="49" charset="0"/>
              </a:rPr>
              <a:t>List</a:t>
            </a:r>
            <a:r>
              <a:rPr lang="en-GB" sz="1600" dirty="0" smtClean="0">
                <a:latin typeface="Courier New" pitchFamily="49" charset="0"/>
                <a:ea typeface="Calibri"/>
                <a:cs typeface="Courier New" pitchFamily="49" charset="0"/>
              </a:rPr>
              <a:t>&lt;</a:t>
            </a:r>
            <a:r>
              <a:rPr lang="en-GB" sz="1600" dirty="0" smtClean="0">
                <a:solidFill>
                  <a:srgbClr val="008080"/>
                </a:solidFill>
                <a:latin typeface="Courier New" pitchFamily="49" charset="0"/>
                <a:ea typeface="Calibri"/>
                <a:cs typeface="Courier New" pitchFamily="49" charset="0"/>
              </a:rPr>
              <a:t>Element</a:t>
            </a:r>
            <a:r>
              <a:rPr lang="en-GB" sz="1600" dirty="0" smtClean="0">
                <a:latin typeface="Courier New" pitchFamily="49" charset="0"/>
                <a:ea typeface="Calibri"/>
                <a:cs typeface="Courier New" pitchFamily="49" charset="0"/>
              </a:rPr>
              <a:t>&gt; </a:t>
            </a:r>
            <a:r>
              <a:rPr lang="en-GB" sz="1600" dirty="0" err="1" smtClean="0">
                <a:latin typeface="Courier New" pitchFamily="49" charset="0"/>
                <a:ea typeface="Calibri"/>
                <a:cs typeface="Courier New" pitchFamily="49" charset="0"/>
              </a:rPr>
              <a:t>GetAllWalls</a:t>
            </a:r>
            <a:r>
              <a:rPr lang="en-GB" sz="1600" dirty="0" smtClean="0">
                <a:latin typeface="Courier New" pitchFamily="49" charset="0"/>
                <a:ea typeface="Calibri"/>
                <a:cs typeface="Courier New" pitchFamily="49" charset="0"/>
              </a:rPr>
              <a:t>( </a:t>
            </a:r>
            <a:r>
              <a:rPr lang="en-GB" sz="1600" dirty="0" smtClean="0">
                <a:solidFill>
                  <a:srgbClr val="008080"/>
                </a:solidFill>
                <a:latin typeface="Courier New" pitchFamily="49" charset="0"/>
                <a:ea typeface="Calibri"/>
                <a:cs typeface="Courier New" pitchFamily="49" charset="0"/>
              </a:rPr>
              <a:t>Application</a:t>
            </a:r>
            <a:r>
              <a:rPr lang="en-GB" sz="1600" dirty="0" smtClean="0">
                <a:latin typeface="Courier New" pitchFamily="49" charset="0"/>
                <a:ea typeface="Calibri"/>
                <a:cs typeface="Courier New" pitchFamily="49" charset="0"/>
              </a:rPr>
              <a:t> app )</a:t>
            </a:r>
          </a:p>
          <a:p>
            <a:pPr>
              <a:spcBef>
                <a:spcPts val="0"/>
              </a:spcBef>
              <a:spcAft>
                <a:spcPts val="0"/>
              </a:spcAft>
            </a:pPr>
            <a:r>
              <a:rPr lang="en-GB" sz="1600" dirty="0" smtClean="0">
                <a:latin typeface="Courier New" pitchFamily="49" charset="0"/>
                <a:ea typeface="Calibri"/>
                <a:cs typeface="Courier New" pitchFamily="49" charset="0"/>
              </a:rPr>
              <a:t>{</a:t>
            </a:r>
          </a:p>
          <a:p>
            <a:pPr>
              <a:spcBef>
                <a:spcPts val="0"/>
              </a:spcBef>
              <a:spcAft>
                <a:spcPts val="0"/>
              </a:spcAft>
            </a:pPr>
            <a:r>
              <a:rPr lang="en-GB" sz="1600" dirty="0" smtClean="0">
                <a:latin typeface="Courier New" pitchFamily="49" charset="0"/>
                <a:ea typeface="Calibri"/>
                <a:cs typeface="Courier New" pitchFamily="49" charset="0"/>
              </a:rPr>
              <a:t>  </a:t>
            </a:r>
            <a:r>
              <a:rPr lang="en-GB" sz="1600" dirty="0" smtClean="0">
                <a:solidFill>
                  <a:srgbClr val="008080"/>
                </a:solidFill>
                <a:latin typeface="Courier New" pitchFamily="49" charset="0"/>
                <a:ea typeface="Calibri"/>
                <a:cs typeface="Courier New" pitchFamily="49" charset="0"/>
              </a:rPr>
              <a:t>List</a:t>
            </a:r>
            <a:r>
              <a:rPr lang="en-GB" sz="1600" dirty="0" smtClean="0">
                <a:latin typeface="Courier New" pitchFamily="49" charset="0"/>
                <a:ea typeface="Calibri"/>
                <a:cs typeface="Courier New" pitchFamily="49" charset="0"/>
              </a:rPr>
              <a:t>&lt;</a:t>
            </a:r>
            <a:r>
              <a:rPr lang="en-GB" sz="1600" dirty="0" smtClean="0">
                <a:solidFill>
                  <a:srgbClr val="008080"/>
                </a:solidFill>
                <a:latin typeface="Courier New" pitchFamily="49" charset="0"/>
                <a:ea typeface="Calibri"/>
                <a:cs typeface="Courier New" pitchFamily="49" charset="0"/>
              </a:rPr>
              <a:t>Element</a:t>
            </a:r>
            <a:r>
              <a:rPr lang="en-GB" sz="1600" dirty="0" smtClean="0">
                <a:latin typeface="Courier New" pitchFamily="49" charset="0"/>
                <a:ea typeface="Calibri"/>
                <a:cs typeface="Courier New" pitchFamily="49" charset="0"/>
              </a:rPr>
              <a:t>&gt; elements = </a:t>
            </a:r>
            <a:r>
              <a:rPr lang="en-GB" sz="1600" dirty="0" smtClean="0">
                <a:solidFill>
                  <a:srgbClr val="0000FF"/>
                </a:solidFill>
                <a:latin typeface="Courier New" pitchFamily="49" charset="0"/>
                <a:ea typeface="Calibri"/>
                <a:cs typeface="Courier New" pitchFamily="49" charset="0"/>
              </a:rPr>
              <a:t>new</a:t>
            </a:r>
            <a:r>
              <a:rPr lang="en-GB" sz="1600" dirty="0" smtClean="0">
                <a:latin typeface="Courier New" pitchFamily="49" charset="0"/>
                <a:ea typeface="Calibri"/>
                <a:cs typeface="Courier New" pitchFamily="49" charset="0"/>
              </a:rPr>
              <a:t> </a:t>
            </a:r>
            <a:r>
              <a:rPr lang="en-GB" sz="1600" dirty="0" smtClean="0">
                <a:solidFill>
                  <a:srgbClr val="008080"/>
                </a:solidFill>
                <a:latin typeface="Courier New" pitchFamily="49" charset="0"/>
                <a:ea typeface="Calibri"/>
                <a:cs typeface="Courier New" pitchFamily="49" charset="0"/>
              </a:rPr>
              <a:t>List</a:t>
            </a:r>
            <a:r>
              <a:rPr lang="en-GB" sz="1600" dirty="0" smtClean="0">
                <a:latin typeface="Courier New" pitchFamily="49" charset="0"/>
                <a:ea typeface="Calibri"/>
                <a:cs typeface="Courier New" pitchFamily="49" charset="0"/>
              </a:rPr>
              <a:t>&lt;</a:t>
            </a:r>
            <a:r>
              <a:rPr lang="en-GB" sz="1600" dirty="0" smtClean="0">
                <a:solidFill>
                  <a:srgbClr val="008080"/>
                </a:solidFill>
                <a:latin typeface="Courier New" pitchFamily="49" charset="0"/>
                <a:ea typeface="Calibri"/>
                <a:cs typeface="Courier New" pitchFamily="49" charset="0"/>
              </a:rPr>
              <a:t>Element</a:t>
            </a:r>
            <a:r>
              <a:rPr lang="en-GB" sz="1600" dirty="0" smtClean="0">
                <a:latin typeface="Courier New" pitchFamily="49" charset="0"/>
                <a:ea typeface="Calibri"/>
                <a:cs typeface="Courier New" pitchFamily="49" charset="0"/>
              </a:rPr>
              <a:t>&gt;();</a:t>
            </a:r>
          </a:p>
          <a:p>
            <a:pPr>
              <a:spcBef>
                <a:spcPts val="0"/>
              </a:spcBef>
              <a:spcAft>
                <a:spcPts val="0"/>
              </a:spcAft>
            </a:pPr>
            <a:r>
              <a:rPr lang="en-GB" sz="1600" dirty="0" smtClean="0">
                <a:latin typeface="Courier New" pitchFamily="49" charset="0"/>
                <a:ea typeface="Calibri"/>
                <a:cs typeface="Courier New" pitchFamily="49" charset="0"/>
              </a:rPr>
              <a:t>  </a:t>
            </a:r>
            <a:r>
              <a:rPr lang="en-GB" sz="1600" dirty="0" smtClean="0">
                <a:solidFill>
                  <a:srgbClr val="008080"/>
                </a:solidFill>
                <a:latin typeface="Courier New" pitchFamily="49" charset="0"/>
                <a:ea typeface="Calibri"/>
                <a:cs typeface="Courier New" pitchFamily="49" charset="0"/>
              </a:rPr>
              <a:t>Filter</a:t>
            </a:r>
            <a:r>
              <a:rPr lang="en-GB" sz="1600" dirty="0" smtClean="0">
                <a:latin typeface="Courier New" pitchFamily="49" charset="0"/>
                <a:ea typeface="Calibri"/>
                <a:cs typeface="Courier New" pitchFamily="49" charset="0"/>
              </a:rPr>
              <a:t> </a:t>
            </a:r>
            <a:r>
              <a:rPr lang="en-GB" sz="1600" dirty="0" err="1" smtClean="0">
                <a:latin typeface="Courier New" pitchFamily="49" charset="0"/>
                <a:ea typeface="Calibri"/>
                <a:cs typeface="Courier New" pitchFamily="49" charset="0"/>
              </a:rPr>
              <a:t>filterType</a:t>
            </a:r>
            <a:r>
              <a:rPr lang="en-GB" sz="1600" dirty="0" smtClean="0">
                <a:latin typeface="Courier New" pitchFamily="49" charset="0"/>
                <a:ea typeface="Calibri"/>
                <a:cs typeface="Courier New" pitchFamily="49" charset="0"/>
              </a:rPr>
              <a:t> = </a:t>
            </a:r>
            <a:r>
              <a:rPr lang="en-GB" sz="1600" dirty="0" err="1" smtClean="0">
                <a:latin typeface="Courier New" pitchFamily="49" charset="0"/>
                <a:ea typeface="Calibri"/>
                <a:cs typeface="Courier New" pitchFamily="49" charset="0"/>
              </a:rPr>
              <a:t>app.Create.Filter.NewTypeFilter</a:t>
            </a:r>
            <a:r>
              <a:rPr lang="en-GB" sz="1600" dirty="0" smtClean="0">
                <a:latin typeface="Courier New" pitchFamily="49" charset="0"/>
                <a:ea typeface="Calibri"/>
                <a:cs typeface="Courier New" pitchFamily="49" charset="0"/>
              </a:rPr>
              <a:t>( </a:t>
            </a:r>
            <a:r>
              <a:rPr lang="en-GB" sz="1600" dirty="0" err="1" smtClean="0">
                <a:solidFill>
                  <a:srgbClr val="0000FF"/>
                </a:solidFill>
                <a:latin typeface="Courier New" pitchFamily="49" charset="0"/>
                <a:ea typeface="Calibri"/>
                <a:cs typeface="Courier New" pitchFamily="49" charset="0"/>
              </a:rPr>
              <a:t>typeof</a:t>
            </a:r>
            <a:r>
              <a:rPr lang="en-GB" sz="1600" dirty="0" smtClean="0">
                <a:latin typeface="Courier New" pitchFamily="49" charset="0"/>
                <a:ea typeface="Calibri"/>
                <a:cs typeface="Courier New" pitchFamily="49" charset="0"/>
              </a:rPr>
              <a:t>( </a:t>
            </a:r>
            <a:r>
              <a:rPr lang="en-GB" sz="1600" dirty="0" smtClean="0">
                <a:solidFill>
                  <a:srgbClr val="008080"/>
                </a:solidFill>
                <a:latin typeface="Courier New" pitchFamily="49" charset="0"/>
                <a:ea typeface="Calibri"/>
                <a:cs typeface="Courier New" pitchFamily="49" charset="0"/>
              </a:rPr>
              <a:t>Wall</a:t>
            </a:r>
            <a:r>
              <a:rPr lang="en-GB" sz="1600" dirty="0" smtClean="0">
                <a:latin typeface="Courier New" pitchFamily="49" charset="0"/>
                <a:ea typeface="Calibri"/>
                <a:cs typeface="Courier New" pitchFamily="49" charset="0"/>
              </a:rPr>
              <a:t> ) );</a:t>
            </a:r>
          </a:p>
          <a:p>
            <a:pPr>
              <a:spcBef>
                <a:spcPts val="0"/>
              </a:spcBef>
              <a:spcAft>
                <a:spcPts val="0"/>
              </a:spcAft>
            </a:pPr>
            <a:r>
              <a:rPr lang="en-GB" sz="1600" dirty="0" smtClean="0">
                <a:latin typeface="Courier New" pitchFamily="49" charset="0"/>
                <a:ea typeface="Calibri"/>
                <a:cs typeface="Courier New" pitchFamily="49" charset="0"/>
              </a:rPr>
              <a:t>  </a:t>
            </a:r>
            <a:r>
              <a:rPr lang="en-GB" sz="1600" dirty="0" err="1" smtClean="0">
                <a:latin typeface="Courier New" pitchFamily="49" charset="0"/>
                <a:ea typeface="Calibri"/>
                <a:cs typeface="Courier New" pitchFamily="49" charset="0"/>
              </a:rPr>
              <a:t>app.ActiveDocument.get_Elements</a:t>
            </a:r>
            <a:r>
              <a:rPr lang="en-GB" sz="1600" dirty="0" smtClean="0">
                <a:latin typeface="Courier New" pitchFamily="49" charset="0"/>
                <a:ea typeface="Calibri"/>
                <a:cs typeface="Courier New" pitchFamily="49" charset="0"/>
              </a:rPr>
              <a:t>( </a:t>
            </a:r>
            <a:r>
              <a:rPr lang="en-GB" sz="1600" dirty="0" err="1" smtClean="0">
                <a:latin typeface="Courier New" pitchFamily="49" charset="0"/>
                <a:ea typeface="Calibri"/>
                <a:cs typeface="Courier New" pitchFamily="49" charset="0"/>
              </a:rPr>
              <a:t>filterType</a:t>
            </a:r>
            <a:r>
              <a:rPr lang="en-GB" sz="1600" dirty="0" smtClean="0">
                <a:latin typeface="Courier New" pitchFamily="49" charset="0"/>
                <a:ea typeface="Calibri"/>
                <a:cs typeface="Courier New" pitchFamily="49" charset="0"/>
              </a:rPr>
              <a:t>, elements );</a:t>
            </a:r>
          </a:p>
          <a:p>
            <a:pPr>
              <a:spcBef>
                <a:spcPts val="0"/>
              </a:spcBef>
              <a:spcAft>
                <a:spcPts val="0"/>
              </a:spcAft>
            </a:pPr>
            <a:r>
              <a:rPr lang="en-GB" sz="1600" dirty="0" smtClean="0">
                <a:latin typeface="Courier New" pitchFamily="49" charset="0"/>
                <a:ea typeface="Calibri"/>
                <a:cs typeface="Courier New" pitchFamily="49" charset="0"/>
              </a:rPr>
              <a:t>  </a:t>
            </a:r>
            <a:r>
              <a:rPr lang="en-GB" sz="1600" dirty="0" smtClean="0">
                <a:solidFill>
                  <a:srgbClr val="0000FF"/>
                </a:solidFill>
                <a:latin typeface="Courier New" pitchFamily="49" charset="0"/>
                <a:ea typeface="Calibri"/>
                <a:cs typeface="Courier New" pitchFamily="49" charset="0"/>
              </a:rPr>
              <a:t>return</a:t>
            </a:r>
            <a:r>
              <a:rPr lang="en-GB" sz="1600" dirty="0" smtClean="0">
                <a:latin typeface="Courier New" pitchFamily="49" charset="0"/>
                <a:ea typeface="Calibri"/>
                <a:cs typeface="Courier New" pitchFamily="49" charset="0"/>
              </a:rPr>
              <a:t> elements;</a:t>
            </a:r>
          </a:p>
          <a:p>
            <a:pPr>
              <a:spcBef>
                <a:spcPts val="0"/>
              </a:spcBef>
              <a:spcAft>
                <a:spcPts val="0"/>
              </a:spcAft>
            </a:pPr>
            <a:r>
              <a:rPr lang="en-GB" sz="1600" dirty="0" smtClean="0">
                <a:latin typeface="Courier New" pitchFamily="49" charset="0"/>
                <a:ea typeface="Calibri"/>
                <a:cs typeface="Courier New" pitchFamily="49" charset="0"/>
              </a:rPr>
              <a:t>}</a:t>
            </a:r>
            <a:endParaRPr lang="en-GB" sz="1600" dirty="0">
              <a:latin typeface="Courier New" pitchFamily="49" charset="0"/>
              <a:ea typeface="Calibri"/>
              <a:cs typeface="Courier New" pitchFamily="49" charset="0"/>
            </a:endParaRPr>
          </a:p>
        </p:txBody>
      </p:sp>
      <p:sp>
        <p:nvSpPr>
          <p:cNvPr id="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VB Element Filtering Comparison</a:t>
            </a:r>
            <a:endParaRPr lang="en-GB"/>
          </a:p>
        </p:txBody>
      </p:sp>
      <p:sp>
        <p:nvSpPr>
          <p:cNvPr id="3" name="Content Placeholder 2"/>
          <p:cNvSpPr>
            <a:spLocks noGrp="1"/>
          </p:cNvSpPr>
          <p:nvPr>
            <p:ph idx="1"/>
          </p:nvPr>
        </p:nvSpPr>
        <p:spPr>
          <a:xfrm>
            <a:off x="443369" y="1531179"/>
            <a:ext cx="12082882" cy="7582716"/>
          </a:xfrm>
        </p:spPr>
        <p:txBody>
          <a:bodyPr/>
          <a:lstStyle/>
          <a:p>
            <a:pPr marL="0" indent="0">
              <a:spcBef>
                <a:spcPts val="0"/>
              </a:spcBef>
              <a:spcAft>
                <a:spcPts val="1200"/>
              </a:spcAft>
            </a:pPr>
            <a:r>
              <a:rPr lang="en-US" sz="3200" dirty="0" smtClean="0">
                <a:cs typeface="Courier New" pitchFamily="49" charset="0"/>
              </a:rPr>
              <a:t>Without filtering </a:t>
            </a:r>
            <a:endParaRPr lang="en-GB" sz="3200" dirty="0" smtClean="0">
              <a:cs typeface="Courier New" pitchFamily="49" charset="0"/>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Shared</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Function</a:t>
            </a:r>
            <a:r>
              <a:rPr lang="en-GB" sz="1800" dirty="0" smtClean="0">
                <a:latin typeface="Courier New"/>
                <a:ea typeface="Calibri"/>
                <a:cs typeface="Times New Roman"/>
              </a:rPr>
              <a:t> </a:t>
            </a:r>
            <a:r>
              <a:rPr lang="en-GB" sz="1800" dirty="0" err="1" smtClean="0">
                <a:latin typeface="Courier New"/>
                <a:ea typeface="Calibri"/>
                <a:cs typeface="Times New Roman"/>
              </a:rPr>
              <a:t>GetAllWalls_noFilter</a:t>
            </a:r>
            <a:r>
              <a:rPr lang="en-GB" sz="1800" dirty="0" smtClean="0">
                <a:latin typeface="Courier New"/>
                <a:ea typeface="Calibri"/>
                <a:cs typeface="Times New Roman"/>
              </a:rPr>
              <a:t>(</a:t>
            </a:r>
            <a:r>
              <a:rPr lang="en-GB" sz="1800" dirty="0" err="1" smtClean="0">
                <a:solidFill>
                  <a:srgbClr val="0000FF"/>
                </a:solidFill>
                <a:latin typeface="Courier New"/>
                <a:ea typeface="Calibri"/>
                <a:cs typeface="Times New Roman"/>
              </a:rPr>
              <a:t>ByVal</a:t>
            </a:r>
            <a:r>
              <a:rPr lang="en-GB" sz="1800" dirty="0" smtClean="0">
                <a:latin typeface="Courier New"/>
                <a:ea typeface="Calibri"/>
                <a:cs typeface="Times New Roman"/>
              </a:rPr>
              <a:t> app </a:t>
            </a:r>
            <a:r>
              <a:rPr lang="en-GB" sz="1800" dirty="0" smtClean="0">
                <a:solidFill>
                  <a:srgbClr val="0000FF"/>
                </a:solidFill>
                <a:latin typeface="Courier New"/>
                <a:ea typeface="Calibri"/>
                <a:cs typeface="Times New Roman"/>
              </a:rPr>
              <a:t>As</a:t>
            </a:r>
            <a:r>
              <a:rPr lang="en-GB" sz="1800" dirty="0" smtClean="0">
                <a:latin typeface="Courier New"/>
                <a:ea typeface="Calibri"/>
                <a:cs typeface="Times New Roman"/>
              </a:rPr>
              <a:t> </a:t>
            </a:r>
            <a:r>
              <a:rPr lang="en-GB" sz="1800" dirty="0" err="1" smtClean="0">
                <a:latin typeface="Courier New"/>
                <a:ea typeface="Calibri"/>
                <a:cs typeface="Times New Roman"/>
              </a:rPr>
              <a:t>Revit.Application</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As</a:t>
            </a:r>
            <a:r>
              <a:rPr lang="en-GB" sz="1800" dirty="0" smtClean="0">
                <a:latin typeface="Courier New"/>
                <a:ea typeface="Calibri"/>
                <a:cs typeface="Times New Roman"/>
              </a:rPr>
              <a:t> </a:t>
            </a:r>
            <a:r>
              <a:rPr lang="en-GB" sz="1800" dirty="0" err="1" smtClean="0">
                <a:latin typeface="Courier New"/>
                <a:ea typeface="Calibri"/>
                <a:cs typeface="Times New Roman"/>
              </a:rPr>
              <a:t>ElementSet</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Dim</a:t>
            </a:r>
            <a:r>
              <a:rPr lang="en-GB" sz="1800" dirty="0" smtClean="0">
                <a:latin typeface="Courier New"/>
                <a:ea typeface="Calibri"/>
                <a:cs typeface="Times New Roman"/>
              </a:rPr>
              <a:t> </a:t>
            </a:r>
            <a:r>
              <a:rPr lang="en-GB" sz="1800" dirty="0" err="1" smtClean="0">
                <a:latin typeface="Courier New"/>
                <a:ea typeface="Calibri"/>
                <a:cs typeface="Times New Roman"/>
              </a:rPr>
              <a:t>elems</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As</a:t>
            </a:r>
            <a:r>
              <a:rPr lang="en-GB" sz="1800" dirty="0" smtClean="0">
                <a:latin typeface="Courier New"/>
                <a:ea typeface="Calibri"/>
                <a:cs typeface="Times New Roman"/>
              </a:rPr>
              <a:t> </a:t>
            </a:r>
            <a:r>
              <a:rPr lang="en-GB" sz="1800" dirty="0" err="1" smtClean="0">
                <a:latin typeface="Courier New"/>
                <a:ea typeface="Calibri"/>
                <a:cs typeface="Times New Roman"/>
              </a:rPr>
              <a:t>ElementSet</a:t>
            </a:r>
            <a:r>
              <a:rPr lang="en-GB" sz="1800" dirty="0" smtClean="0">
                <a:latin typeface="Courier New"/>
                <a:ea typeface="Calibri"/>
                <a:cs typeface="Times New Roman"/>
              </a:rPr>
              <a:t> = </a:t>
            </a:r>
            <a:r>
              <a:rPr lang="en-GB" sz="1800" dirty="0" err="1" smtClean="0">
                <a:latin typeface="Courier New"/>
                <a:ea typeface="Calibri"/>
                <a:cs typeface="Times New Roman"/>
              </a:rPr>
              <a:t>app.Create.NewElementSet</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Dim</a:t>
            </a:r>
            <a:r>
              <a:rPr lang="en-GB" sz="1800" dirty="0" smtClean="0">
                <a:latin typeface="Courier New"/>
                <a:ea typeface="Calibri"/>
                <a:cs typeface="Times New Roman"/>
              </a:rPr>
              <a:t> </a:t>
            </a:r>
            <a:r>
              <a:rPr lang="en-GB" sz="1800" dirty="0" err="1" smtClean="0">
                <a:latin typeface="Courier New"/>
                <a:ea typeface="Calibri"/>
                <a:cs typeface="Times New Roman"/>
              </a:rPr>
              <a:t>iter</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As</a:t>
            </a:r>
            <a:r>
              <a:rPr lang="en-GB" sz="1800" dirty="0" smtClean="0">
                <a:latin typeface="Courier New"/>
                <a:ea typeface="Calibri"/>
                <a:cs typeface="Times New Roman"/>
              </a:rPr>
              <a:t> </a:t>
            </a:r>
            <a:r>
              <a:rPr lang="en-GB" sz="1800" dirty="0" err="1" smtClean="0">
                <a:latin typeface="Courier New"/>
                <a:ea typeface="Calibri"/>
                <a:cs typeface="Times New Roman"/>
              </a:rPr>
              <a:t>IEnumerator</a:t>
            </a:r>
            <a:r>
              <a:rPr lang="en-GB" sz="1800" dirty="0" smtClean="0">
                <a:latin typeface="Courier New"/>
                <a:ea typeface="Calibri"/>
                <a:cs typeface="Times New Roman"/>
              </a:rPr>
              <a:t> = </a:t>
            </a:r>
            <a:r>
              <a:rPr lang="en-GB" sz="1800" dirty="0" err="1" smtClean="0">
                <a:latin typeface="Courier New"/>
                <a:ea typeface="Calibri"/>
                <a:cs typeface="Times New Roman"/>
              </a:rPr>
              <a:t>app.ActiveDocument.Elements</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Do</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While</a:t>
            </a:r>
            <a:r>
              <a:rPr lang="en-GB" sz="1800" dirty="0" smtClean="0">
                <a:latin typeface="Courier New"/>
                <a:ea typeface="Calibri"/>
                <a:cs typeface="Times New Roman"/>
              </a:rPr>
              <a:t> (</a:t>
            </a:r>
            <a:r>
              <a:rPr lang="en-GB" sz="1800" dirty="0" err="1" smtClean="0">
                <a:latin typeface="Courier New"/>
                <a:ea typeface="Calibri"/>
                <a:cs typeface="Times New Roman"/>
              </a:rPr>
              <a:t>iter.MoveNext</a:t>
            </a:r>
            <a:r>
              <a:rPr lang="en-GB" sz="1800" dirty="0" smtClean="0">
                <a:latin typeface="Courier New"/>
                <a:ea typeface="Calibri"/>
                <a:cs typeface="Times New Roman"/>
              </a:rPr>
              <a:t>())</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Dim</a:t>
            </a:r>
            <a:r>
              <a:rPr lang="en-GB" sz="1800" dirty="0" smtClean="0">
                <a:latin typeface="Courier New"/>
                <a:ea typeface="Calibri"/>
                <a:cs typeface="Times New Roman"/>
              </a:rPr>
              <a:t> </a:t>
            </a:r>
            <a:r>
              <a:rPr lang="en-GB" sz="1800" dirty="0" err="1" smtClean="0">
                <a:latin typeface="Courier New"/>
                <a:ea typeface="Calibri"/>
                <a:cs typeface="Times New Roman"/>
              </a:rPr>
              <a:t>elem</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As</a:t>
            </a:r>
            <a:r>
              <a:rPr lang="en-GB" sz="1800" dirty="0" smtClean="0">
                <a:latin typeface="Courier New"/>
                <a:ea typeface="Calibri"/>
                <a:cs typeface="Times New Roman"/>
              </a:rPr>
              <a:t> </a:t>
            </a:r>
            <a:r>
              <a:rPr lang="en-GB" sz="1800" dirty="0" err="1" smtClean="0">
                <a:latin typeface="Courier New"/>
                <a:ea typeface="Calibri"/>
                <a:cs typeface="Times New Roman"/>
              </a:rPr>
              <a:t>Revit.Element</a:t>
            </a:r>
            <a:r>
              <a:rPr lang="en-GB" sz="1800" dirty="0" smtClean="0">
                <a:latin typeface="Courier New"/>
                <a:ea typeface="Calibri"/>
                <a:cs typeface="Times New Roman"/>
              </a:rPr>
              <a:t> = </a:t>
            </a:r>
            <a:r>
              <a:rPr lang="en-GB" sz="1800" dirty="0" err="1" smtClean="0">
                <a:latin typeface="Courier New"/>
                <a:ea typeface="Calibri"/>
                <a:cs typeface="Times New Roman"/>
              </a:rPr>
              <a:t>iter.Current</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If</a:t>
            </a:r>
            <a:r>
              <a:rPr lang="en-GB" sz="1800" dirty="0" smtClean="0">
                <a:latin typeface="Courier New"/>
                <a:ea typeface="Calibri"/>
                <a:cs typeface="Times New Roman"/>
              </a:rPr>
              <a:t> </a:t>
            </a:r>
            <a:r>
              <a:rPr lang="en-GB" sz="1800" dirty="0" err="1" smtClean="0">
                <a:solidFill>
                  <a:srgbClr val="0000FF"/>
                </a:solidFill>
                <a:latin typeface="Courier New"/>
                <a:ea typeface="Calibri"/>
                <a:cs typeface="Times New Roman"/>
              </a:rPr>
              <a:t>TypeOf</a:t>
            </a:r>
            <a:r>
              <a:rPr lang="en-GB" sz="1800" dirty="0" smtClean="0">
                <a:latin typeface="Courier New"/>
                <a:ea typeface="Calibri"/>
                <a:cs typeface="Times New Roman"/>
              </a:rPr>
              <a:t> </a:t>
            </a:r>
            <a:r>
              <a:rPr lang="en-GB" sz="1800" dirty="0" err="1" smtClean="0">
                <a:latin typeface="Courier New"/>
                <a:ea typeface="Calibri"/>
                <a:cs typeface="Times New Roman"/>
              </a:rPr>
              <a:t>elem</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Is</a:t>
            </a:r>
            <a:r>
              <a:rPr lang="en-GB" sz="1800" dirty="0" smtClean="0">
                <a:latin typeface="Courier New"/>
                <a:ea typeface="Calibri"/>
                <a:cs typeface="Times New Roman"/>
              </a:rPr>
              <a:t> Wall </a:t>
            </a:r>
            <a:r>
              <a:rPr lang="en-GB" sz="1800" dirty="0" smtClean="0">
                <a:solidFill>
                  <a:srgbClr val="0000FF"/>
                </a:solidFill>
                <a:latin typeface="Courier New"/>
                <a:ea typeface="Calibri"/>
                <a:cs typeface="Times New Roman"/>
              </a:rPr>
              <a:t>Then</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err="1" smtClean="0">
                <a:latin typeface="Courier New"/>
                <a:ea typeface="Calibri"/>
                <a:cs typeface="Times New Roman"/>
              </a:rPr>
              <a:t>elems.Insert</a:t>
            </a:r>
            <a:r>
              <a:rPr lang="en-GB" sz="1800" dirty="0" smtClean="0">
                <a:latin typeface="Courier New"/>
                <a:ea typeface="Calibri"/>
                <a:cs typeface="Times New Roman"/>
              </a:rPr>
              <a:t>(</a:t>
            </a:r>
            <a:r>
              <a:rPr lang="en-GB" sz="1800" dirty="0" err="1" smtClean="0">
                <a:latin typeface="Courier New"/>
                <a:ea typeface="Calibri"/>
                <a:cs typeface="Times New Roman"/>
              </a:rPr>
              <a:t>elem</a:t>
            </a:r>
            <a:r>
              <a:rPr lang="en-GB" sz="1800" dirty="0" smtClean="0">
                <a:latin typeface="Courier New"/>
                <a:ea typeface="Calibri"/>
                <a:cs typeface="Times New Roman"/>
              </a:rPr>
              <a:t>)</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End</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If</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Loop</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Return</a:t>
            </a:r>
            <a:r>
              <a:rPr lang="en-GB" sz="1800" dirty="0" smtClean="0">
                <a:latin typeface="Courier New"/>
                <a:ea typeface="Calibri"/>
                <a:cs typeface="Times New Roman"/>
              </a:rPr>
              <a:t> </a:t>
            </a:r>
            <a:r>
              <a:rPr lang="en-GB" sz="1800" dirty="0" err="1" smtClean="0">
                <a:latin typeface="Courier New"/>
                <a:ea typeface="Calibri"/>
                <a:cs typeface="Times New Roman"/>
              </a:rPr>
              <a:t>elems</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End</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Function</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de-DE" sz="3200" dirty="0" smtClean="0">
                <a:cs typeface="Courier New" pitchFamily="49" charset="0"/>
              </a:rPr>
              <a:t>With filtering </a:t>
            </a:r>
            <a:endParaRPr lang="en-GB" sz="3200" dirty="0" smtClean="0">
              <a:cs typeface="Courier New" pitchFamily="49" charset="0"/>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Shared</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Function</a:t>
            </a:r>
            <a:r>
              <a:rPr lang="en-GB" sz="1800" dirty="0" smtClean="0">
                <a:latin typeface="Courier New"/>
                <a:ea typeface="Calibri"/>
                <a:cs typeface="Times New Roman"/>
              </a:rPr>
              <a:t> </a:t>
            </a:r>
            <a:r>
              <a:rPr lang="en-GB" sz="1800" dirty="0" err="1" smtClean="0">
                <a:latin typeface="Courier New"/>
                <a:ea typeface="Calibri"/>
                <a:cs typeface="Times New Roman"/>
              </a:rPr>
              <a:t>GetAllWalls</a:t>
            </a:r>
            <a:r>
              <a:rPr lang="en-GB" sz="1800" dirty="0" smtClean="0">
                <a:latin typeface="Courier New"/>
                <a:ea typeface="Calibri"/>
                <a:cs typeface="Times New Roman"/>
              </a:rPr>
              <a:t>(</a:t>
            </a:r>
            <a:r>
              <a:rPr lang="en-GB" sz="1800" dirty="0" err="1" smtClean="0">
                <a:solidFill>
                  <a:srgbClr val="0000FF"/>
                </a:solidFill>
                <a:latin typeface="Courier New"/>
                <a:ea typeface="Calibri"/>
                <a:cs typeface="Times New Roman"/>
              </a:rPr>
              <a:t>ByVal</a:t>
            </a:r>
            <a:r>
              <a:rPr lang="en-GB" sz="1800" dirty="0" smtClean="0">
                <a:latin typeface="Courier New"/>
                <a:ea typeface="Calibri"/>
                <a:cs typeface="Times New Roman"/>
              </a:rPr>
              <a:t> app </a:t>
            </a:r>
            <a:r>
              <a:rPr lang="en-GB" sz="1800" dirty="0" smtClean="0">
                <a:solidFill>
                  <a:srgbClr val="0000FF"/>
                </a:solidFill>
                <a:latin typeface="Courier New"/>
                <a:ea typeface="Calibri"/>
                <a:cs typeface="Times New Roman"/>
              </a:rPr>
              <a:t>As</a:t>
            </a:r>
            <a:r>
              <a:rPr lang="en-GB" sz="1800" dirty="0" smtClean="0">
                <a:latin typeface="Courier New"/>
                <a:ea typeface="Calibri"/>
                <a:cs typeface="Times New Roman"/>
              </a:rPr>
              <a:t> </a:t>
            </a:r>
            <a:r>
              <a:rPr lang="en-GB" sz="1800" dirty="0" err="1" smtClean="0">
                <a:latin typeface="Courier New"/>
                <a:ea typeface="Calibri"/>
                <a:cs typeface="Times New Roman"/>
              </a:rPr>
              <a:t>Revit.Application</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As</a:t>
            </a:r>
            <a:r>
              <a:rPr lang="en-GB" sz="1800" dirty="0" smtClean="0">
                <a:latin typeface="Courier New"/>
                <a:ea typeface="Calibri"/>
                <a:cs typeface="Times New Roman"/>
              </a:rPr>
              <a:t> List(</a:t>
            </a:r>
            <a:r>
              <a:rPr lang="en-GB" sz="1800" dirty="0" smtClean="0">
                <a:solidFill>
                  <a:srgbClr val="0000FF"/>
                </a:solidFill>
                <a:latin typeface="Courier New"/>
                <a:ea typeface="Calibri"/>
                <a:cs typeface="Times New Roman"/>
              </a:rPr>
              <a:t>Of</a:t>
            </a:r>
            <a:r>
              <a:rPr lang="en-GB" sz="1800" dirty="0" smtClean="0">
                <a:latin typeface="Courier New"/>
                <a:ea typeface="Calibri"/>
                <a:cs typeface="Times New Roman"/>
              </a:rPr>
              <a:t> Element)</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Dim</a:t>
            </a:r>
            <a:r>
              <a:rPr lang="en-GB" sz="1800" dirty="0" smtClean="0">
                <a:latin typeface="Courier New"/>
                <a:ea typeface="Calibri"/>
                <a:cs typeface="Times New Roman"/>
              </a:rPr>
              <a:t> elements </a:t>
            </a:r>
            <a:r>
              <a:rPr lang="en-GB" sz="1800" dirty="0" smtClean="0">
                <a:solidFill>
                  <a:srgbClr val="0000FF"/>
                </a:solidFill>
                <a:latin typeface="Courier New"/>
                <a:ea typeface="Calibri"/>
                <a:cs typeface="Times New Roman"/>
              </a:rPr>
              <a:t>As</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New</a:t>
            </a:r>
            <a:r>
              <a:rPr lang="en-GB" sz="1800" dirty="0" smtClean="0">
                <a:latin typeface="Courier New"/>
                <a:ea typeface="Calibri"/>
                <a:cs typeface="Times New Roman"/>
              </a:rPr>
              <a:t> List(</a:t>
            </a:r>
            <a:r>
              <a:rPr lang="en-GB" sz="1800" dirty="0" smtClean="0">
                <a:solidFill>
                  <a:srgbClr val="0000FF"/>
                </a:solidFill>
                <a:latin typeface="Courier New"/>
                <a:ea typeface="Calibri"/>
                <a:cs typeface="Times New Roman"/>
              </a:rPr>
              <a:t>Of</a:t>
            </a:r>
            <a:r>
              <a:rPr lang="en-GB" sz="1800" dirty="0" smtClean="0">
                <a:latin typeface="Courier New"/>
                <a:ea typeface="Calibri"/>
                <a:cs typeface="Times New Roman"/>
              </a:rPr>
              <a:t> Element)</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Dim</a:t>
            </a:r>
            <a:r>
              <a:rPr lang="en-GB" sz="1800" dirty="0" smtClean="0">
                <a:latin typeface="Courier New"/>
                <a:ea typeface="Calibri"/>
                <a:cs typeface="Times New Roman"/>
              </a:rPr>
              <a:t> </a:t>
            </a:r>
            <a:r>
              <a:rPr lang="en-GB" sz="1800" dirty="0" err="1" smtClean="0">
                <a:latin typeface="Courier New"/>
                <a:ea typeface="Calibri"/>
                <a:cs typeface="Times New Roman"/>
              </a:rPr>
              <a:t>filterType</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As</a:t>
            </a:r>
            <a:r>
              <a:rPr lang="en-GB" sz="1800" dirty="0" smtClean="0">
                <a:latin typeface="Courier New"/>
                <a:ea typeface="Calibri"/>
                <a:cs typeface="Times New Roman"/>
              </a:rPr>
              <a:t> Filter = </a:t>
            </a:r>
            <a:r>
              <a:rPr lang="en-GB" sz="1800" dirty="0" err="1" smtClean="0">
                <a:latin typeface="Courier New"/>
                <a:ea typeface="Calibri"/>
                <a:cs typeface="Times New Roman"/>
              </a:rPr>
              <a:t>app.Create.Filter.NewTypeFilter</a:t>
            </a:r>
            <a:r>
              <a:rPr lang="en-GB" sz="1800" dirty="0" smtClean="0">
                <a:latin typeface="Courier New"/>
                <a:ea typeface="Calibri"/>
                <a:cs typeface="Times New Roman"/>
              </a:rPr>
              <a:t>(</a:t>
            </a:r>
            <a:r>
              <a:rPr lang="en-GB" sz="1800" dirty="0" err="1" smtClean="0">
                <a:solidFill>
                  <a:srgbClr val="0000FF"/>
                </a:solidFill>
                <a:latin typeface="Courier New"/>
                <a:ea typeface="Calibri"/>
                <a:cs typeface="Times New Roman"/>
              </a:rPr>
              <a:t>GetType</a:t>
            </a:r>
            <a:r>
              <a:rPr lang="en-GB" sz="1800" dirty="0" smtClean="0">
                <a:latin typeface="Courier New"/>
                <a:ea typeface="Calibri"/>
                <a:cs typeface="Times New Roman"/>
              </a:rPr>
              <a:t>(Wall))</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Dim</a:t>
            </a:r>
            <a:r>
              <a:rPr lang="en-GB" sz="1800" dirty="0" smtClean="0">
                <a:latin typeface="Courier New"/>
                <a:ea typeface="Calibri"/>
                <a:cs typeface="Times New Roman"/>
              </a:rPr>
              <a:t> n </a:t>
            </a:r>
            <a:r>
              <a:rPr lang="en-GB" sz="1800" dirty="0" smtClean="0">
                <a:solidFill>
                  <a:srgbClr val="0000FF"/>
                </a:solidFill>
                <a:latin typeface="Courier New"/>
                <a:ea typeface="Calibri"/>
                <a:cs typeface="Times New Roman"/>
              </a:rPr>
              <a:t>As</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Integer</a:t>
            </a:r>
            <a:r>
              <a:rPr lang="en-GB" sz="1800" dirty="0" smtClean="0">
                <a:latin typeface="Courier New"/>
                <a:ea typeface="Calibri"/>
                <a:cs typeface="Times New Roman"/>
              </a:rPr>
              <a:t> = </a:t>
            </a:r>
            <a:r>
              <a:rPr lang="en-GB" sz="1800" dirty="0" err="1" smtClean="0">
                <a:latin typeface="Courier New"/>
                <a:ea typeface="Calibri"/>
                <a:cs typeface="Times New Roman"/>
              </a:rPr>
              <a:t>app.ActiveDocument.Elements</a:t>
            </a:r>
            <a:r>
              <a:rPr lang="en-GB" sz="1800" dirty="0" smtClean="0">
                <a:latin typeface="Courier New"/>
                <a:ea typeface="Calibri"/>
                <a:cs typeface="Times New Roman"/>
              </a:rPr>
              <a:t>(</a:t>
            </a:r>
            <a:r>
              <a:rPr lang="en-GB" sz="1800" dirty="0" err="1" smtClean="0">
                <a:latin typeface="Courier New"/>
                <a:ea typeface="Calibri"/>
                <a:cs typeface="Times New Roman"/>
              </a:rPr>
              <a:t>filterType</a:t>
            </a:r>
            <a:r>
              <a:rPr lang="en-GB" sz="1800" dirty="0" smtClean="0">
                <a:latin typeface="Courier New"/>
                <a:ea typeface="Calibri"/>
                <a:cs typeface="Times New Roman"/>
              </a:rPr>
              <a:t>, elements)</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Return</a:t>
            </a:r>
            <a:r>
              <a:rPr lang="en-GB" sz="1800" dirty="0" smtClean="0">
                <a:latin typeface="Courier New"/>
                <a:ea typeface="Calibri"/>
                <a:cs typeface="Times New Roman"/>
              </a:rPr>
              <a:t> elements</a:t>
            </a:r>
            <a:endParaRPr lang="en-GB" sz="2400" dirty="0" smtClean="0">
              <a:ea typeface="Calibri"/>
              <a:cs typeface="Times New Roman"/>
            </a:endParaRPr>
          </a:p>
          <a:p>
            <a:pPr>
              <a:spcAft>
                <a:spcPts val="0"/>
              </a:spcAft>
            </a:pP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End</a:t>
            </a:r>
            <a:r>
              <a:rPr lang="en-GB" sz="1800" dirty="0" smtClean="0">
                <a:latin typeface="Courier New"/>
                <a:ea typeface="Calibri"/>
                <a:cs typeface="Times New Roman"/>
              </a:rPr>
              <a:t> </a:t>
            </a:r>
            <a:r>
              <a:rPr lang="en-GB" sz="1800" dirty="0" smtClean="0">
                <a:solidFill>
                  <a:srgbClr val="0000FF"/>
                </a:solidFill>
                <a:latin typeface="Courier New"/>
                <a:ea typeface="Calibri"/>
                <a:cs typeface="Times New Roman"/>
              </a:rPr>
              <a:t>Function</a:t>
            </a:r>
            <a:endParaRPr lang="en-GB" sz="2400" dirty="0" smtClean="0">
              <a:ea typeface="Calibri"/>
              <a:cs typeface="Times New Roman"/>
            </a:endParaRPr>
          </a:p>
        </p:txBody>
      </p:sp>
      <p:sp>
        <p:nvSpPr>
          <p:cNvPr id="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Boolean Element Filtering Example</a:t>
            </a:r>
            <a:endParaRPr lang="en-GB"/>
          </a:p>
        </p:txBody>
      </p:sp>
      <p:sp>
        <p:nvSpPr>
          <p:cNvPr id="3" name="Content Placeholder 2"/>
          <p:cNvSpPr>
            <a:spLocks noGrp="1"/>
          </p:cNvSpPr>
          <p:nvPr>
            <p:ph idx="1"/>
          </p:nvPr>
        </p:nvSpPr>
        <p:spPr>
          <a:xfrm>
            <a:off x="443369" y="1531178"/>
            <a:ext cx="11321911" cy="6978838"/>
          </a:xfrm>
        </p:spPr>
        <p:txBody>
          <a:bodyPr/>
          <a:lstStyle/>
          <a:p>
            <a:pPr marL="0" indent="0">
              <a:spcBef>
                <a:spcPts val="1200"/>
              </a:spcBef>
              <a:spcAft>
                <a:spcPts val="1200"/>
              </a:spcAft>
            </a:pPr>
            <a:r>
              <a:rPr lang="de-DE" sz="3200" smtClean="0">
                <a:cs typeface="Courier New" pitchFamily="49" charset="0"/>
              </a:rPr>
              <a:t>C#</a:t>
            </a:r>
            <a:endParaRPr lang="en-GB" sz="3200" smtClean="0">
              <a:cs typeface="Courier New" pitchFamily="49" charset="0"/>
            </a:endParaRPr>
          </a:p>
          <a:p>
            <a:pPr>
              <a:spcBef>
                <a:spcPts val="0"/>
              </a:spcBef>
              <a:spcAft>
                <a:spcPts val="0"/>
              </a:spcAft>
            </a:pPr>
            <a:r>
              <a:rPr lang="en-GB" sz="1600" smtClean="0">
                <a:solidFill>
                  <a:srgbClr val="0000FF"/>
                </a:solidFill>
                <a:latin typeface="Courier New" pitchFamily="49" charset="0"/>
                <a:ea typeface="Calibri"/>
                <a:cs typeface="Courier New" pitchFamily="49" charset="0"/>
              </a:rPr>
              <a:t>public</a:t>
            </a: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static</a:t>
            </a: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List</a:t>
            </a:r>
            <a:r>
              <a:rPr lang="en-GB" sz="1600" smtClean="0">
                <a:latin typeface="Courier New" pitchFamily="49" charset="0"/>
                <a:ea typeface="Calibri"/>
                <a:cs typeface="Courier New" pitchFamily="49" charset="0"/>
              </a:rPr>
              <a:t>&lt;</a:t>
            </a:r>
            <a:r>
              <a:rPr lang="en-GB" sz="1600" smtClean="0">
                <a:solidFill>
                  <a:srgbClr val="008080"/>
                </a:solidFill>
                <a:latin typeface="Courier New" pitchFamily="49" charset="0"/>
                <a:ea typeface="Calibri"/>
                <a:cs typeface="Courier New" pitchFamily="49" charset="0"/>
              </a:rPr>
              <a:t>Element</a:t>
            </a:r>
            <a:r>
              <a:rPr lang="en-GB" sz="1600" smtClean="0">
                <a:latin typeface="Courier New" pitchFamily="49" charset="0"/>
                <a:ea typeface="Calibri"/>
                <a:cs typeface="Courier New" pitchFamily="49" charset="0"/>
              </a:rPr>
              <a:t>&gt; GetAllModelGroupTypes( </a:t>
            </a:r>
            <a:r>
              <a:rPr lang="en-GB" sz="1600" smtClean="0">
                <a:solidFill>
                  <a:srgbClr val="008080"/>
                </a:solidFill>
                <a:latin typeface="Courier New" pitchFamily="49" charset="0"/>
                <a:ea typeface="Calibri"/>
                <a:cs typeface="Courier New" pitchFamily="49" charset="0"/>
              </a:rPr>
              <a:t>Application</a:t>
            </a:r>
            <a:r>
              <a:rPr lang="en-GB" sz="1600" smtClean="0">
                <a:latin typeface="Courier New" pitchFamily="49" charset="0"/>
                <a:ea typeface="Calibri"/>
                <a:cs typeface="Courier New" pitchFamily="49" charset="0"/>
              </a:rPr>
              <a:t> app )</a:t>
            </a:r>
          </a:p>
          <a:p>
            <a:pPr>
              <a:spcBef>
                <a:spcPts val="0"/>
              </a:spcBef>
              <a:spcAft>
                <a:spcPts val="0"/>
              </a:spcAft>
            </a:pPr>
            <a:r>
              <a:rPr lang="en-GB" sz="1600" smtClean="0">
                <a:latin typeface="Courier New" pitchFamily="49" charset="0"/>
                <a:ea typeface="Calibri"/>
                <a:cs typeface="Courier New" pitchFamily="49" charset="0"/>
              </a:rPr>
              <a: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List</a:t>
            </a:r>
            <a:r>
              <a:rPr lang="en-GB" sz="1600" smtClean="0">
                <a:latin typeface="Courier New" pitchFamily="49" charset="0"/>
                <a:ea typeface="Calibri"/>
                <a:cs typeface="Courier New" pitchFamily="49" charset="0"/>
              </a:rPr>
              <a:t>&lt;</a:t>
            </a:r>
            <a:r>
              <a:rPr lang="en-GB" sz="1600" smtClean="0">
                <a:solidFill>
                  <a:srgbClr val="008080"/>
                </a:solidFill>
                <a:latin typeface="Courier New" pitchFamily="49" charset="0"/>
                <a:ea typeface="Calibri"/>
                <a:cs typeface="Courier New" pitchFamily="49" charset="0"/>
              </a:rPr>
              <a:t>Element</a:t>
            </a:r>
            <a:r>
              <a:rPr lang="en-GB" sz="1600" smtClean="0">
                <a:latin typeface="Courier New" pitchFamily="49" charset="0"/>
                <a:ea typeface="Calibri"/>
                <a:cs typeface="Courier New" pitchFamily="49" charset="0"/>
              </a:rPr>
              <a:t>&gt; elements = </a:t>
            </a:r>
            <a:r>
              <a:rPr lang="en-GB" sz="1600" smtClean="0">
                <a:solidFill>
                  <a:srgbClr val="0000FF"/>
                </a:solidFill>
                <a:latin typeface="Courier New" pitchFamily="49" charset="0"/>
                <a:ea typeface="Calibri"/>
                <a:cs typeface="Courier New" pitchFamily="49" charset="0"/>
              </a:rPr>
              <a:t>new</a:t>
            </a: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List</a:t>
            </a:r>
            <a:r>
              <a:rPr lang="en-GB" sz="1600" smtClean="0">
                <a:latin typeface="Courier New" pitchFamily="49" charset="0"/>
                <a:ea typeface="Calibri"/>
                <a:cs typeface="Courier New" pitchFamily="49" charset="0"/>
              </a:rPr>
              <a:t>&lt;</a:t>
            </a:r>
            <a:r>
              <a:rPr lang="en-GB" sz="1600" smtClean="0">
                <a:solidFill>
                  <a:srgbClr val="008080"/>
                </a:solidFill>
                <a:latin typeface="Courier New" pitchFamily="49" charset="0"/>
                <a:ea typeface="Calibri"/>
                <a:cs typeface="Courier New" pitchFamily="49" charset="0"/>
              </a:rPr>
              <a:t>Element</a:t>
            </a:r>
            <a:r>
              <a:rPr lang="en-GB" sz="1600" smtClean="0">
                <a:latin typeface="Courier New" pitchFamily="49" charset="0"/>
                <a:ea typeface="Calibri"/>
                <a:cs typeface="Courier New" pitchFamily="49" charset="0"/>
              </a:rPr>
              <a:t>&gt;();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Filter</a:t>
            </a:r>
            <a:r>
              <a:rPr lang="en-GB" sz="1600" smtClean="0">
                <a:latin typeface="Courier New" pitchFamily="49" charset="0"/>
                <a:ea typeface="Calibri"/>
                <a:cs typeface="Courier New" pitchFamily="49" charset="0"/>
              </a:rPr>
              <a:t> filterType = app.Create.Filter.NewTypeFilter( </a:t>
            </a:r>
            <a:r>
              <a:rPr lang="en-GB" sz="1600" smtClean="0">
                <a:solidFill>
                  <a:srgbClr val="0000FF"/>
                </a:solidFill>
                <a:latin typeface="Courier New" pitchFamily="49" charset="0"/>
                <a:ea typeface="Calibri"/>
                <a:cs typeface="Courier New" pitchFamily="49" charset="0"/>
              </a:rPr>
              <a:t>typeof</a:t>
            </a: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GroupType</a:t>
            </a:r>
            <a:r>
              <a:rPr lang="en-GB" sz="1600" smtClean="0">
                <a:latin typeface="Courier New" pitchFamily="49" charset="0"/>
                <a:ea typeface="Calibri"/>
                <a:cs typeface="Courier New" pitchFamily="49" charset="0"/>
              </a:rPr>
              <a:t> ) );</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Filter</a:t>
            </a:r>
            <a:r>
              <a:rPr lang="en-GB" sz="1600" smtClean="0">
                <a:latin typeface="Courier New" pitchFamily="49" charset="0"/>
                <a:ea typeface="Calibri"/>
                <a:cs typeface="Courier New" pitchFamily="49" charset="0"/>
              </a:rPr>
              <a:t> filterParam = app.Create.Filter.NewParameterFilter( </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BuiltInParameter</a:t>
            </a:r>
            <a:r>
              <a:rPr lang="en-GB" sz="1600" smtClean="0">
                <a:latin typeface="Courier New" pitchFamily="49" charset="0"/>
                <a:ea typeface="Calibri"/>
                <a:cs typeface="Courier New" pitchFamily="49" charset="0"/>
              </a:rPr>
              <a:t>.SYMBOL_FAMILY_NAME_PARAM, </a:t>
            </a:r>
            <a:r>
              <a:rPr lang="en-GB" sz="1600" smtClean="0">
                <a:solidFill>
                  <a:srgbClr val="008080"/>
                </a:solidFill>
                <a:latin typeface="Courier New" pitchFamily="49" charset="0"/>
                <a:ea typeface="Calibri"/>
                <a:cs typeface="Courier New" pitchFamily="49" charset="0"/>
              </a:rPr>
              <a:t>CriteriaFilterType</a:t>
            </a:r>
            <a:r>
              <a:rPr lang="en-GB" sz="1600" smtClean="0">
                <a:latin typeface="Courier New" pitchFamily="49" charset="0"/>
                <a:ea typeface="Calibri"/>
                <a:cs typeface="Courier New" pitchFamily="49" charset="0"/>
              </a:rPr>
              <a:t>.Equal, </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800000"/>
                </a:solidFill>
                <a:latin typeface="Courier New" pitchFamily="49" charset="0"/>
                <a:ea typeface="Calibri"/>
                <a:cs typeface="Courier New" pitchFamily="49" charset="0"/>
              </a:rPr>
              <a:t>"Model Group"</a:t>
            </a:r>
            <a:r>
              <a:rPr lang="en-GB" sz="1600" smtClean="0">
                <a:latin typeface="Courier New" pitchFamily="49" charset="0"/>
                <a:ea typeface="Calibri"/>
                <a:cs typeface="Courier New" pitchFamily="49" charset="0"/>
              </a:rPr>
              <a:t> );</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8080"/>
                </a:solidFill>
                <a:latin typeface="Courier New" pitchFamily="49" charset="0"/>
                <a:ea typeface="Calibri"/>
                <a:cs typeface="Courier New" pitchFamily="49" charset="0"/>
              </a:rPr>
              <a:t>Filter</a:t>
            </a:r>
            <a:r>
              <a:rPr lang="en-GB" sz="1600" smtClean="0">
                <a:latin typeface="Courier New" pitchFamily="49" charset="0"/>
                <a:ea typeface="Calibri"/>
                <a:cs typeface="Courier New" pitchFamily="49" charset="0"/>
              </a:rPr>
              <a:t> filterAnd = app.Create.Filter.NewLogicAndFilter( filterType, filterParam );</a:t>
            </a:r>
          </a:p>
          <a:p>
            <a:pPr>
              <a:spcBef>
                <a:spcPts val="0"/>
              </a:spcBef>
              <a:spcAft>
                <a:spcPts val="0"/>
              </a:spcAft>
            </a:pPr>
            <a:r>
              <a:rPr lang="en-GB" sz="1600" smtClean="0">
                <a:latin typeface="Courier New" pitchFamily="49" charset="0"/>
                <a:ea typeface="Calibri"/>
                <a:cs typeface="Courier New" pitchFamily="49" charset="0"/>
              </a:rPr>
              <a:t>  app.ActiveDocument.get_Elements( filterAnd, elements );</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return</a:t>
            </a:r>
            <a:r>
              <a:rPr lang="en-GB" sz="1600" smtClean="0">
                <a:latin typeface="Courier New" pitchFamily="49" charset="0"/>
                <a:ea typeface="Calibri"/>
                <a:cs typeface="Courier New" pitchFamily="49" charset="0"/>
              </a:rPr>
              <a:t> elements;</a:t>
            </a:r>
          </a:p>
          <a:p>
            <a:pPr>
              <a:spcBef>
                <a:spcPts val="0"/>
              </a:spcBef>
              <a:spcAft>
                <a:spcPts val="0"/>
              </a:spcAft>
            </a:pPr>
            <a:r>
              <a:rPr lang="en-GB" sz="1600" smtClean="0">
                <a:latin typeface="Courier New" pitchFamily="49" charset="0"/>
                <a:ea typeface="Calibri"/>
                <a:cs typeface="Courier New" pitchFamily="49" charset="0"/>
              </a:rPr>
              <a:t>}</a:t>
            </a:r>
          </a:p>
          <a:p>
            <a:pPr marL="0" indent="0">
              <a:spcBef>
                <a:spcPts val="1200"/>
              </a:spcBef>
              <a:spcAft>
                <a:spcPts val="1200"/>
              </a:spcAft>
            </a:pPr>
            <a:r>
              <a:rPr lang="de-DE" sz="3200" smtClean="0">
                <a:cs typeface="Courier New" pitchFamily="49" charset="0"/>
              </a:rPr>
              <a:t>VB</a:t>
            </a:r>
            <a:endParaRPr lang="en-GB" sz="3200" smtClean="0">
              <a:cs typeface="Courier New" pitchFamily="49" charset="0"/>
            </a:endParaRPr>
          </a:p>
          <a:p>
            <a:pPr>
              <a:spcBef>
                <a:spcPts val="0"/>
              </a:spcBef>
              <a:spcAft>
                <a:spcPts val="0"/>
              </a:spcAft>
            </a:pPr>
            <a:r>
              <a:rPr lang="en-GB" sz="1600" smtClean="0">
                <a:solidFill>
                  <a:srgbClr val="0000FF"/>
                </a:solidFill>
                <a:latin typeface="Courier New" pitchFamily="49" charset="0"/>
                <a:ea typeface="Calibri"/>
                <a:cs typeface="Courier New" pitchFamily="49" charset="0"/>
              </a:rPr>
              <a:t>Shared</a:t>
            </a: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Function</a:t>
            </a:r>
            <a:r>
              <a:rPr lang="en-GB" sz="1600" smtClean="0">
                <a:latin typeface="Courier New" pitchFamily="49" charset="0"/>
                <a:ea typeface="Calibri"/>
                <a:cs typeface="Courier New" pitchFamily="49" charset="0"/>
              </a:rPr>
              <a:t> GetAllModelGroupTypes(</a:t>
            </a:r>
            <a:r>
              <a:rPr lang="en-GB" sz="1600" smtClean="0">
                <a:solidFill>
                  <a:srgbClr val="0000FF"/>
                </a:solidFill>
                <a:latin typeface="Courier New" pitchFamily="49" charset="0"/>
                <a:ea typeface="Calibri"/>
                <a:cs typeface="Courier New" pitchFamily="49" charset="0"/>
              </a:rPr>
              <a:t>ByVal</a:t>
            </a:r>
            <a:r>
              <a:rPr lang="en-GB" sz="1600" smtClean="0">
                <a:latin typeface="Courier New" pitchFamily="49" charset="0"/>
                <a:ea typeface="Calibri"/>
                <a:cs typeface="Courier New" pitchFamily="49" charset="0"/>
              </a:rPr>
              <a:t> app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Revit.Application)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List(</a:t>
            </a:r>
            <a:r>
              <a:rPr lang="en-GB" sz="1600" smtClean="0">
                <a:solidFill>
                  <a:srgbClr val="0000FF"/>
                </a:solidFill>
                <a:latin typeface="Courier New" pitchFamily="49" charset="0"/>
                <a:ea typeface="Calibri"/>
                <a:cs typeface="Courier New" pitchFamily="49" charset="0"/>
              </a:rPr>
              <a:t>Of</a:t>
            </a:r>
            <a:r>
              <a:rPr lang="en-GB" sz="1600" smtClean="0">
                <a:latin typeface="Courier New" pitchFamily="49" charset="0"/>
                <a:ea typeface="Calibri"/>
                <a:cs typeface="Courier New" pitchFamily="49" charset="0"/>
              </a:rPr>
              <a:t> Element)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Dim</a:t>
            </a:r>
            <a:r>
              <a:rPr lang="en-GB" sz="1600" smtClean="0">
                <a:latin typeface="Courier New" pitchFamily="49" charset="0"/>
                <a:ea typeface="Calibri"/>
                <a:cs typeface="Courier New" pitchFamily="49" charset="0"/>
              </a:rPr>
              <a:t> elements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New</a:t>
            </a:r>
            <a:r>
              <a:rPr lang="en-GB" sz="1600" smtClean="0">
                <a:latin typeface="Courier New" pitchFamily="49" charset="0"/>
                <a:ea typeface="Calibri"/>
                <a:cs typeface="Courier New" pitchFamily="49" charset="0"/>
              </a:rPr>
              <a:t> List(</a:t>
            </a:r>
            <a:r>
              <a:rPr lang="en-GB" sz="1600" smtClean="0">
                <a:solidFill>
                  <a:srgbClr val="0000FF"/>
                </a:solidFill>
                <a:latin typeface="Courier New" pitchFamily="49" charset="0"/>
                <a:ea typeface="Calibri"/>
                <a:cs typeface="Courier New" pitchFamily="49" charset="0"/>
              </a:rPr>
              <a:t>Of</a:t>
            </a:r>
            <a:r>
              <a:rPr lang="en-GB" sz="1600" smtClean="0">
                <a:latin typeface="Courier New" pitchFamily="49" charset="0"/>
                <a:ea typeface="Calibri"/>
                <a:cs typeface="Courier New" pitchFamily="49" charset="0"/>
              </a:rPr>
              <a:t> Element)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Dim</a:t>
            </a:r>
            <a:r>
              <a:rPr lang="en-GB" sz="1600" smtClean="0">
                <a:latin typeface="Courier New" pitchFamily="49" charset="0"/>
                <a:ea typeface="Calibri"/>
                <a:cs typeface="Courier New" pitchFamily="49" charset="0"/>
              </a:rPr>
              <a:t> filterType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Filter = app.Create.Filter.NewTypeFilter(</a:t>
            </a:r>
            <a:r>
              <a:rPr lang="en-GB" sz="1600" smtClean="0">
                <a:solidFill>
                  <a:srgbClr val="0000FF"/>
                </a:solidFill>
                <a:latin typeface="Courier New" pitchFamily="49" charset="0"/>
                <a:ea typeface="Calibri"/>
                <a:cs typeface="Courier New" pitchFamily="49" charset="0"/>
              </a:rPr>
              <a:t>GetType</a:t>
            </a:r>
            <a:r>
              <a:rPr lang="en-GB" sz="1600" smtClean="0">
                <a:latin typeface="Courier New" pitchFamily="49" charset="0"/>
                <a:ea typeface="Calibri"/>
                <a:cs typeface="Courier New" pitchFamily="49" charset="0"/>
              </a:rPr>
              <a:t>(GroupType))</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Dim</a:t>
            </a:r>
            <a:r>
              <a:rPr lang="en-GB" sz="1600" smtClean="0">
                <a:latin typeface="Courier New" pitchFamily="49" charset="0"/>
                <a:ea typeface="Calibri"/>
                <a:cs typeface="Courier New" pitchFamily="49" charset="0"/>
              </a:rPr>
              <a:t> filterParam = app.Create.Filter.NewParameterFilter( _</a:t>
            </a:r>
          </a:p>
          <a:p>
            <a:pPr>
              <a:spcBef>
                <a:spcPts val="0"/>
              </a:spcBef>
              <a:spcAft>
                <a:spcPts val="0"/>
              </a:spcAft>
            </a:pPr>
            <a:r>
              <a:rPr lang="en-GB" sz="1600" smtClean="0">
                <a:latin typeface="Courier New" pitchFamily="49" charset="0"/>
                <a:ea typeface="Calibri"/>
                <a:cs typeface="Courier New" pitchFamily="49" charset="0"/>
              </a:rPr>
              <a:t>    BuiltInParameter.SYMBOL_FAMILY_NAME_PARAM, _</a:t>
            </a:r>
          </a:p>
          <a:p>
            <a:pPr>
              <a:spcBef>
                <a:spcPts val="0"/>
              </a:spcBef>
              <a:spcAft>
                <a:spcPts val="0"/>
              </a:spcAft>
            </a:pPr>
            <a:r>
              <a:rPr lang="en-GB" sz="1600" smtClean="0">
                <a:latin typeface="Courier New" pitchFamily="49" charset="0"/>
                <a:ea typeface="Calibri"/>
                <a:cs typeface="Courier New" pitchFamily="49" charset="0"/>
              </a:rPr>
              <a:t>    CriteriaFilterType.Equal, </a:t>
            </a:r>
            <a:r>
              <a:rPr lang="en-GB" sz="1600" smtClean="0">
                <a:solidFill>
                  <a:srgbClr val="800000"/>
                </a:solidFill>
                <a:latin typeface="Courier New" pitchFamily="49" charset="0"/>
                <a:ea typeface="Calibri"/>
                <a:cs typeface="Courier New" pitchFamily="49" charset="0"/>
              </a:rPr>
              <a:t>"Model Group"</a:t>
            </a:r>
            <a:r>
              <a:rPr lang="en-GB" sz="1600" smtClean="0">
                <a:latin typeface="Courier New" pitchFamily="49" charset="0"/>
                <a:ea typeface="Calibri"/>
                <a:cs typeface="Courier New" pitchFamily="49" charset="0"/>
              </a:rPr>
              <a:t>)</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Dim</a:t>
            </a:r>
            <a:r>
              <a:rPr lang="en-GB" sz="1600" smtClean="0">
                <a:latin typeface="Courier New" pitchFamily="49" charset="0"/>
                <a:ea typeface="Calibri"/>
                <a:cs typeface="Courier New" pitchFamily="49" charset="0"/>
              </a:rPr>
              <a:t> filter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Filter = app.Create.Filter.NewLogicAndFilter(filterType, filterParam)</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Dim</a:t>
            </a:r>
            <a:r>
              <a:rPr lang="en-GB" sz="1600" smtClean="0">
                <a:latin typeface="Courier New" pitchFamily="49" charset="0"/>
                <a:ea typeface="Calibri"/>
                <a:cs typeface="Courier New" pitchFamily="49" charset="0"/>
              </a:rPr>
              <a:t> n </a:t>
            </a:r>
            <a:r>
              <a:rPr lang="en-GB" sz="1600" smtClean="0">
                <a:solidFill>
                  <a:srgbClr val="0000FF"/>
                </a:solidFill>
                <a:latin typeface="Courier New" pitchFamily="49" charset="0"/>
                <a:ea typeface="Calibri"/>
                <a:cs typeface="Courier New" pitchFamily="49" charset="0"/>
              </a:rPr>
              <a:t>As</a:t>
            </a: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Integer</a:t>
            </a:r>
            <a:r>
              <a:rPr lang="en-GB" sz="1600" smtClean="0">
                <a:latin typeface="Courier New" pitchFamily="49" charset="0"/>
                <a:ea typeface="Calibri"/>
                <a:cs typeface="Courier New" pitchFamily="49" charset="0"/>
              </a:rPr>
              <a:t> = app.ActiveDocument.Elements(filter, elements)</a:t>
            </a:r>
          </a:p>
          <a:p>
            <a:pPr>
              <a:spcBef>
                <a:spcPts val="0"/>
              </a:spcBef>
              <a:spcAft>
                <a:spcPts val="0"/>
              </a:spcAft>
            </a:pP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Return</a:t>
            </a:r>
            <a:r>
              <a:rPr lang="en-GB" sz="1600" smtClean="0">
                <a:latin typeface="Courier New" pitchFamily="49" charset="0"/>
                <a:ea typeface="Calibri"/>
                <a:cs typeface="Courier New" pitchFamily="49" charset="0"/>
              </a:rPr>
              <a:t> elements</a:t>
            </a:r>
          </a:p>
          <a:p>
            <a:pPr>
              <a:spcBef>
                <a:spcPts val="0"/>
              </a:spcBef>
              <a:spcAft>
                <a:spcPts val="0"/>
              </a:spcAft>
            </a:pPr>
            <a:r>
              <a:rPr lang="en-GB" sz="1600" smtClean="0">
                <a:solidFill>
                  <a:srgbClr val="0000FF"/>
                </a:solidFill>
                <a:latin typeface="Courier New" pitchFamily="49" charset="0"/>
                <a:ea typeface="Calibri"/>
                <a:cs typeface="Courier New" pitchFamily="49" charset="0"/>
              </a:rPr>
              <a:t>End</a:t>
            </a:r>
            <a:r>
              <a:rPr lang="en-GB" sz="1600" smtClean="0">
                <a:latin typeface="Courier New" pitchFamily="49" charset="0"/>
                <a:ea typeface="Calibri"/>
                <a:cs typeface="Courier New" pitchFamily="49" charset="0"/>
              </a:rPr>
              <a:t> </a:t>
            </a:r>
            <a:r>
              <a:rPr lang="en-GB" sz="1600" smtClean="0">
                <a:solidFill>
                  <a:srgbClr val="0000FF"/>
                </a:solidFill>
                <a:latin typeface="Courier New" pitchFamily="49" charset="0"/>
                <a:ea typeface="Calibri"/>
                <a:cs typeface="Courier New" pitchFamily="49" charset="0"/>
              </a:rPr>
              <a:t>Function</a:t>
            </a:r>
            <a:endParaRPr lang="en-GB" sz="1600" smtClean="0">
              <a:latin typeface="Courier New" pitchFamily="49" charset="0"/>
              <a:ea typeface="Calibri"/>
              <a:cs typeface="Courier New" pitchFamily="49" charset="0"/>
            </a:endParaRPr>
          </a:p>
        </p:txBody>
      </p:sp>
      <p:sp>
        <p:nvSpPr>
          <p:cNvPr id="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3759" y="194232"/>
            <a:ext cx="11269451" cy="1626129"/>
          </a:xfrm>
        </p:spPr>
        <p:txBody>
          <a:bodyPr/>
          <a:lstStyle/>
          <a:p>
            <a:pPr eaLnBrk="1" hangingPunct="1"/>
            <a:r>
              <a:rPr lang="en-GB" smtClean="0"/>
              <a:t>Specific Element Classes</a:t>
            </a:r>
          </a:p>
        </p:txBody>
      </p:sp>
      <p:sp>
        <p:nvSpPr>
          <p:cNvPr id="45059" name="Rectangle 3"/>
          <p:cNvSpPr>
            <a:spLocks noGrp="1" noChangeArrowheads="1"/>
          </p:cNvSpPr>
          <p:nvPr>
            <p:ph idx="1"/>
          </p:nvPr>
        </p:nvSpPr>
        <p:spPr>
          <a:xfrm>
            <a:off x="453760" y="1875476"/>
            <a:ext cx="8555330" cy="6534005"/>
          </a:xfrm>
        </p:spPr>
        <p:txBody>
          <a:bodyPr/>
          <a:lstStyle/>
          <a:p>
            <a:pPr marL="487647" lvl="1" indent="-325098"/>
            <a:r>
              <a:rPr lang="en-GB" sz="3100" smtClean="0"/>
              <a:t>How do we get e.g. all Doors or Walls?</a:t>
            </a:r>
          </a:p>
          <a:p>
            <a:pPr marL="487647" lvl="1" indent="-325098"/>
            <a:r>
              <a:rPr lang="en-GB" sz="3100" smtClean="0"/>
              <a:t>Wall is a separate class</a:t>
            </a:r>
          </a:p>
          <a:p>
            <a:pPr marL="975292" lvl="2" indent="-325098"/>
            <a:r>
              <a:rPr lang="en-GB" smtClean="0"/>
              <a:t>APIObject </a:t>
            </a:r>
            <a:r>
              <a:rPr lang="en-GB" smtClean="0">
                <a:cs typeface="Arial" charset="0"/>
              </a:rPr>
              <a:t>← </a:t>
            </a:r>
            <a:r>
              <a:rPr lang="en-GB" smtClean="0"/>
              <a:t>Element </a:t>
            </a:r>
            <a:r>
              <a:rPr lang="en-GB" smtClean="0">
                <a:cs typeface="Arial" charset="0"/>
              </a:rPr>
              <a:t>← </a:t>
            </a:r>
            <a:r>
              <a:rPr lang="en-GB" smtClean="0"/>
              <a:t>HostObject </a:t>
            </a:r>
            <a:r>
              <a:rPr lang="en-GB" smtClean="0">
                <a:cs typeface="Arial" charset="0"/>
              </a:rPr>
              <a:t>← </a:t>
            </a:r>
            <a:r>
              <a:rPr lang="en-GB" smtClean="0"/>
              <a:t>Wall</a:t>
            </a:r>
          </a:p>
          <a:p>
            <a:pPr marL="975292" lvl="2" indent="-325098"/>
            <a:r>
              <a:rPr lang="en-GB" smtClean="0"/>
              <a:t>(An in-place family wall  is a FamilyInstance)</a:t>
            </a:r>
          </a:p>
          <a:p>
            <a:pPr marL="975292" lvl="2" indent="-325098"/>
            <a:r>
              <a:rPr lang="en-US" smtClean="0"/>
              <a:t>Filter for Wall System.Type</a:t>
            </a:r>
            <a:endParaRPr lang="en-GB" smtClean="0"/>
          </a:p>
          <a:p>
            <a:pPr marL="487647" lvl="1" indent="-325098"/>
            <a:r>
              <a:rPr lang="en-GB" sz="3100" smtClean="0"/>
              <a:t>Door can be identified by its category</a:t>
            </a:r>
          </a:p>
          <a:p>
            <a:pPr marL="993775" lvl="2" indent="-323850"/>
            <a:r>
              <a:rPr lang="en-US" smtClean="0"/>
              <a:t>System.Type is a generic FamilyInstance</a:t>
            </a:r>
            <a:endParaRPr lang="en-GB" smtClean="0"/>
          </a:p>
          <a:p>
            <a:pPr marL="990600" lvl="2" indent="-323850"/>
            <a:r>
              <a:rPr lang="en-GB" smtClean="0"/>
              <a:t>Use BuiltInCategory enum for language independence</a:t>
            </a:r>
          </a:p>
          <a:p>
            <a:pPr marL="990600" lvl="2" indent="-323850"/>
            <a:r>
              <a:rPr lang="en-US" smtClean="0"/>
              <a:t>Filter for FamilyInstance System.Type and door category</a:t>
            </a:r>
            <a:endParaRPr lang="en-GB" smtClean="0"/>
          </a:p>
          <a:p>
            <a:pPr marL="990600" lvl="2" indent="-323850">
              <a:buNone/>
            </a:pPr>
            <a:endParaRPr lang="en-GB" smtClean="0"/>
          </a:p>
          <a:p>
            <a:pPr marL="487647" lvl="1" indent="-325098">
              <a:buNone/>
            </a:pPr>
            <a:r>
              <a:rPr lang="en-GB" sz="7300" smtClean="0">
                <a:solidFill>
                  <a:schemeClr val="accent1"/>
                </a:solidFill>
              </a:rPr>
              <a:t>Lab 2-3</a:t>
            </a:r>
            <a:endParaRPr lang="en-GB" sz="7300" smtClean="0"/>
          </a:p>
        </p:txBody>
      </p:sp>
      <p:sp>
        <p:nvSpPr>
          <p:cNvPr id="4506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AutoShape 6"/>
          <p:cNvSpPr>
            <a:spLocks noChangeArrowheads="1"/>
          </p:cNvSpPr>
          <p:nvPr/>
        </p:nvSpPr>
        <p:spPr bwMode="auto">
          <a:xfrm>
            <a:off x="348916" y="2225843"/>
            <a:ext cx="12128274" cy="353728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46082" name="Rectangle 2"/>
          <p:cNvSpPr>
            <a:spLocks noGrp="1" noChangeArrowheads="1"/>
          </p:cNvSpPr>
          <p:nvPr>
            <p:ph type="title"/>
          </p:nvPr>
        </p:nvSpPr>
        <p:spPr>
          <a:xfrm>
            <a:off x="453759" y="194232"/>
            <a:ext cx="11269451" cy="1626129"/>
          </a:xfrm>
        </p:spPr>
        <p:txBody>
          <a:bodyPr/>
          <a:lstStyle/>
          <a:p>
            <a:pPr eaLnBrk="1" hangingPunct="1"/>
            <a:r>
              <a:rPr lang="en-GB" smtClean="0"/>
              <a:t>Get all Walls</a:t>
            </a:r>
          </a:p>
        </p:txBody>
      </p:sp>
      <p:sp>
        <p:nvSpPr>
          <p:cNvPr id="46083" name="Rectangle 3"/>
          <p:cNvSpPr>
            <a:spLocks noGrp="1" noChangeArrowheads="1"/>
          </p:cNvSpPr>
          <p:nvPr>
            <p:ph idx="1"/>
          </p:nvPr>
        </p:nvSpPr>
        <p:spPr>
          <a:xfrm>
            <a:off x="427255" y="2739246"/>
            <a:ext cx="11965271" cy="2628622"/>
          </a:xfrm>
        </p:spPr>
        <p:txBody>
          <a:bodyPr/>
          <a:lstStyle/>
          <a:p>
            <a:pPr marL="360363" lvl="4" indent="1588"/>
            <a:r>
              <a:rPr lang="en-US" smtClean="0">
                <a:solidFill>
                  <a:srgbClr val="0000FF"/>
                </a:solidFill>
              </a:rPr>
              <a:t>public static </a:t>
            </a:r>
            <a:r>
              <a:rPr lang="en-US" smtClean="0">
                <a:solidFill>
                  <a:srgbClr val="008080"/>
                </a:solidFill>
              </a:rPr>
              <a:t>List&lt;Element&gt;</a:t>
            </a:r>
            <a:r>
              <a:rPr lang="en-US" smtClean="0"/>
              <a:t> GetAllWalls( </a:t>
            </a:r>
            <a:r>
              <a:rPr lang="en-US" smtClean="0">
                <a:solidFill>
                  <a:srgbClr val="008080"/>
                </a:solidFill>
              </a:rPr>
              <a:t>Application</a:t>
            </a:r>
            <a:r>
              <a:rPr lang="en-US" smtClean="0"/>
              <a:t> app )</a:t>
            </a:r>
          </a:p>
          <a:p>
            <a:pPr marL="360363" lvl="4" indent="1588"/>
            <a:r>
              <a:rPr lang="en-GB" smtClean="0"/>
              <a:t>{</a:t>
            </a:r>
          </a:p>
          <a:p>
            <a:pPr marL="360363" lvl="4" indent="1588"/>
            <a:r>
              <a:rPr lang="en-GB" smtClean="0">
                <a:solidFill>
                  <a:srgbClr val="008080"/>
                </a:solidFill>
              </a:rPr>
              <a:t>  List&lt;Element&gt;</a:t>
            </a:r>
            <a:r>
              <a:rPr lang="en-GB" smtClean="0"/>
              <a:t> elements = </a:t>
            </a:r>
            <a:r>
              <a:rPr lang="en-GB" smtClean="0">
                <a:solidFill>
                  <a:srgbClr val="0000FF"/>
                </a:solidFill>
              </a:rPr>
              <a:t>new </a:t>
            </a:r>
            <a:r>
              <a:rPr lang="en-GB" smtClean="0">
                <a:solidFill>
                  <a:srgbClr val="008080"/>
                </a:solidFill>
              </a:rPr>
              <a:t>List&lt;Element&gt;</a:t>
            </a:r>
            <a:r>
              <a:rPr lang="en-GB" smtClean="0"/>
              <a:t>();</a:t>
            </a:r>
          </a:p>
          <a:p>
            <a:pPr marL="360363" lvl="4" indent="1588"/>
            <a:r>
              <a:rPr lang="en-GB" smtClean="0">
                <a:solidFill>
                  <a:srgbClr val="008080"/>
                </a:solidFill>
              </a:rPr>
              <a:t>  Filter</a:t>
            </a:r>
            <a:r>
              <a:rPr lang="en-GB" smtClean="0"/>
              <a:t> filterType = app.Create.Filter.NewTypeFilter( </a:t>
            </a:r>
            <a:r>
              <a:rPr lang="en-GB" smtClean="0">
                <a:solidFill>
                  <a:srgbClr val="0000FF"/>
                </a:solidFill>
              </a:rPr>
              <a:t>typeof</a:t>
            </a:r>
            <a:r>
              <a:rPr lang="en-GB" smtClean="0"/>
              <a:t>( </a:t>
            </a:r>
            <a:r>
              <a:rPr lang="en-GB" smtClean="0">
                <a:solidFill>
                  <a:srgbClr val="008080"/>
                </a:solidFill>
              </a:rPr>
              <a:t>Wall</a:t>
            </a:r>
            <a:r>
              <a:rPr lang="en-GB" smtClean="0"/>
              <a:t> ) );</a:t>
            </a:r>
          </a:p>
          <a:p>
            <a:pPr marL="360363" lvl="4" indent="1588"/>
            <a:r>
              <a:rPr lang="en-GB" smtClean="0">
                <a:solidFill>
                  <a:srgbClr val="008080"/>
                </a:solidFill>
              </a:rPr>
              <a:t>  </a:t>
            </a:r>
            <a:r>
              <a:rPr lang="en-GB" smtClean="0"/>
              <a:t>app.ActiveDocument.get_Elements( filterType, elements );</a:t>
            </a:r>
          </a:p>
          <a:p>
            <a:pPr marL="360363" lvl="4" indent="1588"/>
            <a:r>
              <a:rPr lang="en-GB" smtClean="0">
                <a:solidFill>
                  <a:srgbClr val="008080"/>
                </a:solidFill>
              </a:rPr>
              <a:t>  </a:t>
            </a:r>
            <a:r>
              <a:rPr lang="en-GB" smtClean="0">
                <a:solidFill>
                  <a:srgbClr val="0000FF"/>
                </a:solidFill>
              </a:rPr>
              <a:t>return</a:t>
            </a:r>
            <a:r>
              <a:rPr lang="en-GB" smtClean="0"/>
              <a:t> elements;</a:t>
            </a:r>
          </a:p>
          <a:p>
            <a:pPr marL="360363" lvl="4" indent="1588"/>
            <a:r>
              <a:rPr lang="en-GB" smtClean="0"/>
              <a:t>}</a:t>
            </a:r>
          </a:p>
        </p:txBody>
      </p:sp>
      <p:sp>
        <p:nvSpPr>
          <p:cNvPr id="4608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7" name="Picture 6" descr="Labs2_3_01.png"/>
          <p:cNvPicPr>
            <a:picLocks noChangeAspect="1"/>
          </p:cNvPicPr>
          <p:nvPr/>
        </p:nvPicPr>
        <p:blipFill>
          <a:blip r:embed="rId3"/>
          <a:stretch>
            <a:fillRect/>
          </a:stretch>
        </p:blipFill>
        <p:spPr>
          <a:xfrm>
            <a:off x="5717381" y="6034087"/>
            <a:ext cx="5981700" cy="2895600"/>
          </a:xfrm>
          <a:prstGeom prst="rect">
            <a:avLst/>
          </a:prstGeom>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0" name="AutoShape 6"/>
          <p:cNvSpPr>
            <a:spLocks noChangeArrowheads="1"/>
          </p:cNvSpPr>
          <p:nvPr/>
        </p:nvSpPr>
        <p:spPr bwMode="auto">
          <a:xfrm>
            <a:off x="287868" y="1272211"/>
            <a:ext cx="12276665" cy="4772990"/>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47106" name="Rectangle 2"/>
          <p:cNvSpPr>
            <a:spLocks noGrp="1" noChangeArrowheads="1"/>
          </p:cNvSpPr>
          <p:nvPr>
            <p:ph type="title"/>
          </p:nvPr>
        </p:nvSpPr>
        <p:spPr>
          <a:xfrm>
            <a:off x="453759" y="194232"/>
            <a:ext cx="11269451" cy="1626129"/>
          </a:xfrm>
        </p:spPr>
        <p:txBody>
          <a:bodyPr/>
          <a:lstStyle/>
          <a:p>
            <a:pPr eaLnBrk="1" hangingPunct="1"/>
            <a:r>
              <a:rPr lang="en-GB" smtClean="0"/>
              <a:t>Get all Doors</a:t>
            </a:r>
          </a:p>
        </p:txBody>
      </p:sp>
      <p:sp>
        <p:nvSpPr>
          <p:cNvPr id="47107" name="Rectangle 3"/>
          <p:cNvSpPr>
            <a:spLocks noGrp="1" noChangeArrowheads="1"/>
          </p:cNvSpPr>
          <p:nvPr>
            <p:ph idx="1"/>
          </p:nvPr>
        </p:nvSpPr>
        <p:spPr>
          <a:xfrm>
            <a:off x="406396" y="1794941"/>
            <a:ext cx="12546018" cy="3691467"/>
          </a:xfrm>
        </p:spPr>
        <p:txBody>
          <a:bodyPr/>
          <a:lstStyle/>
          <a:p>
            <a:pPr marL="0" lvl="4" indent="0"/>
            <a:r>
              <a:rPr lang="en-GB" sz="1800" smtClean="0"/>
              <a:t>public static List&lt;Element&gt; GetAllStandardFamilyInstancesForACategory(</a:t>
            </a:r>
          </a:p>
          <a:p>
            <a:pPr marL="0" lvl="4" indent="0"/>
            <a:r>
              <a:rPr lang="en-GB" sz="1800" smtClean="0"/>
              <a:t>  Application app,</a:t>
            </a:r>
          </a:p>
          <a:p>
            <a:pPr marL="0" lvl="4" indent="0"/>
            <a:r>
              <a:rPr lang="en-GB" sz="1800" smtClean="0"/>
              <a:t>  BuiltInCategory bic )</a:t>
            </a:r>
          </a:p>
          <a:p>
            <a:pPr marL="0" lvl="4" indent="0"/>
            <a:r>
              <a:rPr lang="en-GB" sz="1800" smtClean="0"/>
              <a:t>{</a:t>
            </a:r>
          </a:p>
          <a:p>
            <a:pPr marL="0" lvl="4" indent="0"/>
            <a:r>
              <a:rPr lang="en-GB" sz="1800" smtClean="0"/>
              <a:t>  List&lt;Element&gt; elements = new List&lt;Element&gt;();</a:t>
            </a:r>
          </a:p>
          <a:p>
            <a:pPr marL="0" lvl="4" indent="0"/>
            <a:r>
              <a:rPr lang="en-GB" sz="1800" smtClean="0"/>
              <a:t>  Filter filterType = app.Create.Filter.NewTypeFilter( typeof( FamilyInstance ) );</a:t>
            </a:r>
          </a:p>
          <a:p>
            <a:pPr marL="0" lvl="4" indent="0"/>
            <a:r>
              <a:rPr lang="en-GB" sz="1800" smtClean="0"/>
              <a:t>  Filter filterCategory = app.Create.Filter.NewCategoryFilter( bic );</a:t>
            </a:r>
          </a:p>
          <a:p>
            <a:pPr marL="0" lvl="4" indent="0"/>
            <a:r>
              <a:rPr lang="en-GB" sz="1800" smtClean="0"/>
              <a:t>  Filter filterAnd = app.Create.Filter.NewLogicAndFilter( filterType, filterCategory );</a:t>
            </a:r>
          </a:p>
          <a:p>
            <a:pPr marL="0" lvl="4" indent="0"/>
            <a:r>
              <a:rPr lang="en-GB" sz="1800" smtClean="0"/>
              <a:t>  app.ActiveDocument.get_Elements( filterAnd, elements );</a:t>
            </a:r>
          </a:p>
          <a:p>
            <a:pPr marL="0" lvl="4" indent="0"/>
            <a:r>
              <a:rPr lang="en-GB" sz="1800" smtClean="0"/>
              <a:t>  return elements;</a:t>
            </a:r>
          </a:p>
          <a:p>
            <a:pPr marL="0" lvl="4" indent="0"/>
            <a:r>
              <a:rPr lang="en-GB" sz="1800" smtClean="0"/>
              <a:t>}</a:t>
            </a:r>
          </a:p>
          <a:p>
            <a:pPr marL="0" lvl="4" indent="0">
              <a:lnSpc>
                <a:spcPct val="90000"/>
              </a:lnSpc>
            </a:pPr>
            <a:endParaRPr lang="en-GB" sz="1600" smtClean="0">
              <a:solidFill>
                <a:schemeClr val="accent1"/>
              </a:solidFill>
            </a:endParaRPr>
          </a:p>
        </p:txBody>
      </p:sp>
      <p:sp>
        <p:nvSpPr>
          <p:cNvPr id="4710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7" name="Picture 6" descr="Labs2_3_02.png"/>
          <p:cNvPicPr>
            <a:picLocks noChangeAspect="1"/>
          </p:cNvPicPr>
          <p:nvPr/>
        </p:nvPicPr>
        <p:blipFill>
          <a:blip r:embed="rId3"/>
          <a:stretch>
            <a:fillRect/>
          </a:stretch>
        </p:blipFill>
        <p:spPr>
          <a:xfrm>
            <a:off x="6576217" y="6275915"/>
            <a:ext cx="4781550" cy="2266950"/>
          </a:xfrm>
          <a:prstGeom prst="rect">
            <a:avLst/>
          </a:prstGeom>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ittleHouse01.png"/>
          <p:cNvPicPr>
            <a:picLocks noChangeAspect="1"/>
          </p:cNvPicPr>
          <p:nvPr/>
        </p:nvPicPr>
        <p:blipFill>
          <a:blip r:embed="rId3"/>
          <a:stretch>
            <a:fillRect/>
          </a:stretch>
        </p:blipFill>
        <p:spPr>
          <a:xfrm>
            <a:off x="8930329" y="4050188"/>
            <a:ext cx="3371850" cy="3429000"/>
          </a:xfrm>
          <a:prstGeom prst="rect">
            <a:avLst/>
          </a:prstGeom>
        </p:spPr>
      </p:pic>
      <p:sp>
        <p:nvSpPr>
          <p:cNvPr id="48130" name="Rectangle 2"/>
          <p:cNvSpPr>
            <a:spLocks noGrp="1" noChangeArrowheads="1"/>
          </p:cNvSpPr>
          <p:nvPr>
            <p:ph type="title"/>
          </p:nvPr>
        </p:nvSpPr>
        <p:spPr>
          <a:xfrm>
            <a:off x="453759" y="194232"/>
            <a:ext cx="11269451" cy="1626129"/>
          </a:xfrm>
        </p:spPr>
        <p:txBody>
          <a:bodyPr/>
          <a:lstStyle/>
          <a:p>
            <a:pPr eaLnBrk="1" hangingPunct="1"/>
            <a:r>
              <a:rPr lang="en-GB" smtClean="0"/>
              <a:t>Adding Elements</a:t>
            </a:r>
          </a:p>
        </p:txBody>
      </p:sp>
      <p:sp>
        <p:nvSpPr>
          <p:cNvPr id="48131" name="Rectangle 3"/>
          <p:cNvSpPr>
            <a:spLocks noGrp="1" noChangeArrowheads="1"/>
          </p:cNvSpPr>
          <p:nvPr>
            <p:ph idx="1"/>
          </p:nvPr>
        </p:nvSpPr>
        <p:spPr>
          <a:xfrm>
            <a:off x="453761" y="1855304"/>
            <a:ext cx="11680317" cy="5870713"/>
          </a:xfrm>
        </p:spPr>
        <p:txBody>
          <a:bodyPr/>
          <a:lstStyle/>
          <a:p>
            <a:pPr marL="487647" lvl="1" indent="-325098"/>
            <a:r>
              <a:rPr lang="en-GB" sz="3200" smtClean="0"/>
              <a:t>Adding</a:t>
            </a:r>
          </a:p>
          <a:p>
            <a:pPr marL="975292" lvl="2" indent="-325098"/>
            <a:r>
              <a:rPr lang="en-GB" smtClean="0"/>
              <a:t>Over 120 methods defined by Autodesk.Revit.Creation.Document</a:t>
            </a:r>
          </a:p>
          <a:p>
            <a:pPr marL="975292" lvl="2" indent="-325098"/>
            <a:r>
              <a:rPr lang="en-GB" smtClean="0"/>
              <a:t>Over 40 object types supported</a:t>
            </a:r>
          </a:p>
          <a:p>
            <a:pPr marL="975292" lvl="2" indent="-325098"/>
            <a:r>
              <a:rPr lang="en-GB" smtClean="0"/>
              <a:t>e.g. Walls, Floors</a:t>
            </a:r>
          </a:p>
          <a:p>
            <a:pPr marL="1920084" lvl="4" indent="-325098"/>
            <a:r>
              <a:rPr lang="en-GB" sz="1600" smtClean="0">
                <a:solidFill>
                  <a:schemeClr val="folHlink"/>
                </a:solidFill>
              </a:rPr>
              <a:t>NewWall</a:t>
            </a:r>
            <a:r>
              <a:rPr lang="en-GB" sz="1600" smtClean="0"/>
              <a:t>( CurveArray profile, bool structural ); // + 4 overloads</a:t>
            </a:r>
          </a:p>
          <a:p>
            <a:pPr marL="1920084" lvl="4" indent="-325098"/>
            <a:r>
              <a:rPr lang="en-GB" sz="1600" smtClean="0">
                <a:solidFill>
                  <a:schemeClr val="folHlink"/>
                </a:solidFill>
              </a:rPr>
              <a:t>NewSlab</a:t>
            </a:r>
            <a:r>
              <a:rPr lang="en-GB" sz="1600" smtClean="0"/>
              <a:t>( CurveArray profile, Level, Line slopedArrow, </a:t>
            </a:r>
            <a:br>
              <a:rPr lang="en-GB" sz="1600" smtClean="0"/>
            </a:br>
            <a:r>
              <a:rPr lang="en-GB" sz="1600" smtClean="0"/>
              <a:t>double angle, bool isImperial, bool isStructural );</a:t>
            </a:r>
          </a:p>
          <a:p>
            <a:pPr marL="975292" lvl="2" indent="-325098"/>
            <a:r>
              <a:rPr lang="en-GB" smtClean="0"/>
              <a:t>Still some objects missing ...</a:t>
            </a:r>
          </a:p>
          <a:p>
            <a:pPr marL="175291" indent="-325098"/>
            <a:r>
              <a:rPr lang="en-GB" sz="7200" smtClean="0">
                <a:solidFill>
                  <a:schemeClr val="accent1"/>
                </a:solidFill>
              </a:rPr>
              <a:t>Lab 2-0</a:t>
            </a:r>
          </a:p>
          <a:p>
            <a:pPr marL="487647" lvl="1" indent="-325098"/>
            <a:r>
              <a:rPr lang="en-GB" sz="3200" smtClean="0"/>
              <a:t>Deleting</a:t>
            </a:r>
          </a:p>
          <a:p>
            <a:pPr marL="975292" lvl="2" indent="-325098"/>
            <a:r>
              <a:rPr lang="en-GB" smtClean="0"/>
              <a:t>Revit SDK Samples DeleteDimensions, DeleteObject</a:t>
            </a:r>
          </a:p>
        </p:txBody>
      </p:sp>
      <p:sp>
        <p:nvSpPr>
          <p:cNvPr id="4813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3759" y="194232"/>
            <a:ext cx="11269451" cy="1626129"/>
          </a:xfrm>
        </p:spPr>
        <p:txBody>
          <a:bodyPr/>
          <a:lstStyle/>
          <a:p>
            <a:pPr eaLnBrk="1" hangingPunct="1"/>
            <a:r>
              <a:rPr lang="en-GB" smtClean="0"/>
              <a:t>Element manipulation</a:t>
            </a:r>
          </a:p>
        </p:txBody>
      </p:sp>
      <p:sp>
        <p:nvSpPr>
          <p:cNvPr id="49155" name="Rectangle 3"/>
          <p:cNvSpPr>
            <a:spLocks noGrp="1" noChangeArrowheads="1"/>
          </p:cNvSpPr>
          <p:nvPr>
            <p:ph idx="1"/>
          </p:nvPr>
        </p:nvSpPr>
        <p:spPr>
          <a:xfrm>
            <a:off x="453759" y="1696280"/>
            <a:ext cx="12549454" cy="7089913"/>
          </a:xfrm>
        </p:spPr>
        <p:txBody>
          <a:bodyPr/>
          <a:lstStyle/>
          <a:p>
            <a:pPr marL="487647" lvl="1" indent="-325098"/>
            <a:r>
              <a:rPr lang="en-GB" sz="3100" smtClean="0"/>
              <a:t>Select a wall</a:t>
            </a:r>
          </a:p>
          <a:p>
            <a:pPr marL="487647" lvl="1" indent="-325098"/>
            <a:r>
              <a:rPr lang="en-GB" sz="3100" smtClean="0"/>
              <a:t>Extract wall from current selection</a:t>
            </a:r>
          </a:p>
          <a:p>
            <a:pPr marL="487647" lvl="1" indent="-325098"/>
            <a:r>
              <a:rPr lang="en-GB" sz="3100" smtClean="0"/>
              <a:t>Obtain wall top and bottom level constraints</a:t>
            </a:r>
          </a:p>
          <a:p>
            <a:pPr marL="487647" lvl="1" indent="-325098"/>
            <a:r>
              <a:rPr lang="en-GB" sz="3100" smtClean="0"/>
              <a:t>Calculate geometry from levels and wall curve</a:t>
            </a:r>
          </a:p>
          <a:p>
            <a:pPr marL="487647" lvl="1" indent="-325098"/>
            <a:r>
              <a:rPr lang="en-GB" sz="3100" smtClean="0"/>
              <a:t>Obtain family symbol for column type</a:t>
            </a:r>
          </a:p>
          <a:p>
            <a:pPr marL="487647" lvl="1" indent="-325098"/>
            <a:r>
              <a:rPr lang="en-GB" sz="3100" smtClean="0"/>
              <a:t>Insert columns at start, mid and end</a:t>
            </a:r>
          </a:p>
          <a:p>
            <a:pPr marL="487647" lvl="1" indent="-325098"/>
            <a:r>
              <a:rPr lang="en-GB" sz="3100" smtClean="0"/>
              <a:t>Move wall away from the columns</a:t>
            </a:r>
          </a:p>
          <a:p>
            <a:pPr marL="487647" lvl="1" indent="-325098">
              <a:buNone/>
            </a:pPr>
            <a:r>
              <a:rPr lang="en-GB" sz="7200" smtClean="0">
                <a:solidFill>
                  <a:schemeClr val="accent1"/>
                </a:solidFill>
              </a:rPr>
              <a:t>Lab 2-4</a:t>
            </a:r>
            <a:endParaRPr lang="en-GB" sz="7200" smtClean="0"/>
          </a:p>
          <a:p>
            <a:pPr marL="487647" lvl="1" indent="-325098"/>
            <a:r>
              <a:rPr lang="en-GB" sz="3100" smtClean="0"/>
              <a:t>Prerequisites</a:t>
            </a:r>
          </a:p>
          <a:p>
            <a:pPr marL="975292" lvl="2" indent="-325098">
              <a:spcBef>
                <a:spcPct val="0"/>
              </a:spcBef>
            </a:pPr>
            <a:r>
              <a:rPr lang="en-GB" smtClean="0"/>
              <a:t>Wall constrained at top</a:t>
            </a:r>
          </a:p>
          <a:p>
            <a:pPr marL="975292" lvl="2" indent="-325098">
              <a:spcBef>
                <a:spcPct val="0"/>
              </a:spcBef>
            </a:pPr>
            <a:r>
              <a:rPr lang="en-GB" smtClean="0"/>
              <a:t>"M_Wood Timber Column" type loaded</a:t>
            </a:r>
          </a:p>
        </p:txBody>
      </p:sp>
      <p:sp>
        <p:nvSpPr>
          <p:cNvPr id="4915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3758" y="409903"/>
            <a:ext cx="11843345" cy="902062"/>
          </a:xfrm>
        </p:spPr>
        <p:txBody>
          <a:bodyPr/>
          <a:lstStyle/>
          <a:p>
            <a:pPr eaLnBrk="1" hangingPunct="1"/>
            <a:r>
              <a:rPr lang="en-GB" dirty="0" smtClean="0"/>
              <a:t>Agenda</a:t>
            </a:r>
          </a:p>
        </p:txBody>
      </p:sp>
      <p:sp>
        <p:nvSpPr>
          <p:cNvPr id="8195" name="Rectangle 3"/>
          <p:cNvSpPr>
            <a:spLocks noGrp="1" noChangeArrowheads="1"/>
          </p:cNvSpPr>
          <p:nvPr>
            <p:ph idx="1"/>
          </p:nvPr>
        </p:nvSpPr>
        <p:spPr>
          <a:xfrm>
            <a:off x="554958" y="1373139"/>
            <a:ext cx="10182156" cy="7909982"/>
          </a:xfrm>
        </p:spPr>
        <p:txBody>
          <a:bodyPr/>
          <a:lstStyle/>
          <a:p>
            <a:pPr eaLnBrk="1" hangingPunct="1">
              <a:spcBef>
                <a:spcPct val="10000"/>
              </a:spcBef>
              <a:buFontTx/>
              <a:buNone/>
            </a:pPr>
            <a:r>
              <a:rPr lang="en-GB" dirty="0" smtClean="0"/>
              <a:t>Introduction</a:t>
            </a:r>
          </a:p>
          <a:p>
            <a:pPr lvl="1" eaLnBrk="1" hangingPunct="1">
              <a:spcBef>
                <a:spcPct val="10000"/>
              </a:spcBef>
            </a:pPr>
            <a:r>
              <a:rPr lang="en-GB" sz="2400" dirty="0" smtClean="0"/>
              <a:t>Product, SDK, documentation and samples</a:t>
            </a:r>
          </a:p>
          <a:p>
            <a:pPr eaLnBrk="1" hangingPunct="1">
              <a:spcBef>
                <a:spcPct val="10000"/>
              </a:spcBef>
              <a:buFontTx/>
              <a:buNone/>
            </a:pPr>
            <a:r>
              <a:rPr lang="en-GB" dirty="0" smtClean="0"/>
              <a:t>Getting Started and Hello World</a:t>
            </a:r>
          </a:p>
          <a:p>
            <a:pPr lvl="1" eaLnBrk="1" hangingPunct="1">
              <a:spcBef>
                <a:spcPct val="10000"/>
              </a:spcBef>
            </a:pPr>
            <a:r>
              <a:rPr lang="en-GB" sz="2400" dirty="0" smtClean="0"/>
              <a:t>Development environment, external command and application interfaces, modifying Revit.ini</a:t>
            </a:r>
            <a:r>
              <a:rPr lang="en-GB" sz="2400" smtClean="0"/>
              <a:t>, RvtSamples </a:t>
            </a:r>
            <a:r>
              <a:rPr lang="en-GB" sz="2400" dirty="0" smtClean="0"/>
              <a:t>and RvtMgdDbg</a:t>
            </a:r>
          </a:p>
          <a:p>
            <a:pPr eaLnBrk="1" hangingPunct="1">
              <a:spcBef>
                <a:spcPct val="10000"/>
              </a:spcBef>
              <a:buFontTx/>
              <a:buNone/>
            </a:pPr>
            <a:r>
              <a:rPr lang="en-GB" smtClean="0"/>
              <a:t>Basics</a:t>
            </a:r>
            <a:endParaRPr lang="en-GB" dirty="0" smtClean="0"/>
          </a:p>
          <a:p>
            <a:pPr lvl="1">
              <a:spcBef>
                <a:spcPct val="10000"/>
              </a:spcBef>
            </a:pPr>
            <a:r>
              <a:rPr lang="en-GB" sz="2400" smtClean="0"/>
              <a:t>Database and elements: identifying, </a:t>
            </a:r>
            <a:r>
              <a:rPr lang="en-GB" sz="2400" dirty="0" smtClean="0"/>
              <a:t>filtering, manipulation</a:t>
            </a:r>
          </a:p>
          <a:p>
            <a:pPr lvl="1">
              <a:spcBef>
                <a:spcPct val="10000"/>
              </a:spcBef>
            </a:pPr>
            <a:r>
              <a:rPr lang="en-GB" sz="2400" smtClean="0"/>
              <a:t>Families and types: standard versus system, </a:t>
            </a:r>
            <a:r>
              <a:rPr lang="en-GB" sz="2400" dirty="0" smtClean="0"/>
              <a:t>loading, changing type</a:t>
            </a:r>
          </a:p>
          <a:p>
            <a:pPr lvl="1">
              <a:spcBef>
                <a:spcPct val="10000"/>
              </a:spcBef>
            </a:pPr>
            <a:r>
              <a:rPr lang="en-GB" sz="2400" smtClean="0"/>
              <a:t>Parameters: built-in </a:t>
            </a:r>
            <a:r>
              <a:rPr lang="en-GB" sz="2400" dirty="0" smtClean="0"/>
              <a:t>versus shared, exchange with </a:t>
            </a:r>
            <a:r>
              <a:rPr lang="en-GB" sz="2400" smtClean="0"/>
              <a:t>external applications</a:t>
            </a:r>
          </a:p>
          <a:p>
            <a:pPr lvl="1">
              <a:spcBef>
                <a:spcPct val="10000"/>
              </a:spcBef>
            </a:pPr>
            <a:r>
              <a:rPr lang="en-GB" sz="2400" smtClean="0"/>
              <a:t>Geometry</a:t>
            </a:r>
            <a:endParaRPr lang="en-GB" sz="2400" dirty="0" smtClean="0"/>
          </a:p>
          <a:p>
            <a:pPr>
              <a:spcBef>
                <a:spcPct val="10000"/>
              </a:spcBef>
            </a:pPr>
            <a:r>
              <a:rPr lang="en-US" smtClean="0">
                <a:solidFill>
                  <a:srgbClr val="FF0000"/>
                </a:solidFill>
              </a:rPr>
              <a:t>Break</a:t>
            </a:r>
          </a:p>
          <a:p>
            <a:pPr>
              <a:spcBef>
                <a:spcPct val="10000"/>
              </a:spcBef>
            </a:pPr>
            <a:r>
              <a:rPr lang="en-US" smtClean="0"/>
              <a:t>API Updates</a:t>
            </a:r>
          </a:p>
          <a:p>
            <a:pPr lvl="1"/>
            <a:r>
              <a:rPr lang="en-US" sz="2400" smtClean="0"/>
              <a:t>Ribbon, Events, VSTA</a:t>
            </a:r>
          </a:p>
          <a:p>
            <a:r>
              <a:rPr lang="en-US" sz="3200" smtClean="0"/>
              <a:t>API News</a:t>
            </a:r>
          </a:p>
          <a:p>
            <a:pPr lvl="1"/>
            <a:r>
              <a:rPr lang="en-US" sz="2400" smtClean="0"/>
              <a:t>New samples</a:t>
            </a:r>
            <a:endParaRPr lang="en-GB" sz="2400" smtClean="0"/>
          </a:p>
          <a:p>
            <a:pPr lvl="1"/>
            <a:r>
              <a:rPr lang="en-US" sz="2400" smtClean="0"/>
              <a:t>Family API and form creation </a:t>
            </a:r>
          </a:p>
          <a:p>
            <a:pPr lvl="1"/>
            <a:r>
              <a:rPr lang="en-US" sz="2400" smtClean="0"/>
              <a:t>MEP API</a:t>
            </a:r>
          </a:p>
        </p:txBody>
      </p:sp>
      <p:sp>
        <p:nvSpPr>
          <p:cNvPr id="81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1" name="AutoShape 5"/>
          <p:cNvSpPr>
            <a:spLocks noChangeArrowheads="1"/>
          </p:cNvSpPr>
          <p:nvPr/>
        </p:nvSpPr>
        <p:spPr bwMode="auto">
          <a:xfrm>
            <a:off x="862368" y="2317236"/>
            <a:ext cx="10145215" cy="6147672"/>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0178" name="Rectangle 2"/>
          <p:cNvSpPr>
            <a:spLocks noGrp="1" noChangeArrowheads="1"/>
          </p:cNvSpPr>
          <p:nvPr>
            <p:ph type="title"/>
          </p:nvPr>
        </p:nvSpPr>
        <p:spPr>
          <a:xfrm>
            <a:off x="453759" y="194232"/>
            <a:ext cx="11269451" cy="1626129"/>
          </a:xfrm>
        </p:spPr>
        <p:txBody>
          <a:bodyPr/>
          <a:lstStyle/>
          <a:p>
            <a:pPr eaLnBrk="1" hangingPunct="1"/>
            <a:r>
              <a:rPr lang="en-GB" smtClean="0"/>
              <a:t>Selecting the Wall</a:t>
            </a:r>
          </a:p>
        </p:txBody>
      </p:sp>
      <p:sp>
        <p:nvSpPr>
          <p:cNvPr id="50179" name="Rectangle 3"/>
          <p:cNvSpPr>
            <a:spLocks noGrp="1" noChangeArrowheads="1"/>
          </p:cNvSpPr>
          <p:nvPr>
            <p:ph idx="1"/>
          </p:nvPr>
        </p:nvSpPr>
        <p:spPr>
          <a:xfrm>
            <a:off x="453759" y="2753130"/>
            <a:ext cx="10267250" cy="5569236"/>
          </a:xfrm>
        </p:spPr>
        <p:txBody>
          <a:bodyPr/>
          <a:lstStyle/>
          <a:p>
            <a:pPr marL="1920084" lvl="4" indent="-325098"/>
            <a:r>
              <a:rPr lang="en-GB" sz="1600" noProof="1" smtClean="0">
                <a:solidFill>
                  <a:schemeClr val="accent1"/>
                </a:solidFill>
              </a:rPr>
              <a:t>Dim</a:t>
            </a:r>
            <a:r>
              <a:rPr lang="en-GB" sz="1600" noProof="1" smtClean="0"/>
              <a:t> doc </a:t>
            </a:r>
            <a:r>
              <a:rPr lang="en-GB" sz="1600" noProof="1" smtClean="0">
                <a:solidFill>
                  <a:schemeClr val="accent1"/>
                </a:solidFill>
              </a:rPr>
              <a:t>As</a:t>
            </a:r>
            <a:r>
              <a:rPr lang="en-GB" sz="1600" noProof="1" smtClean="0"/>
              <a:t> Revit.Document = commandData.Application.ActiveDocument</a:t>
            </a:r>
          </a:p>
          <a:p>
            <a:pPr marL="1920084" lvl="4" indent="-325098"/>
            <a:r>
              <a:rPr lang="en-GB" sz="1600" noProof="1" smtClean="0">
                <a:solidFill>
                  <a:schemeClr val="accent1"/>
                </a:solidFill>
              </a:rPr>
              <a:t>Dim</a:t>
            </a:r>
            <a:r>
              <a:rPr lang="en-GB" sz="1600" noProof="1" smtClean="0"/>
              <a:t> ss </a:t>
            </a:r>
            <a:r>
              <a:rPr lang="en-GB" sz="1600" noProof="1" smtClean="0">
                <a:solidFill>
                  <a:schemeClr val="accent1"/>
                </a:solidFill>
              </a:rPr>
              <a:t>As</a:t>
            </a:r>
            <a:r>
              <a:rPr lang="en-GB" sz="1600" noProof="1" smtClean="0"/>
              <a:t> ElementSet = doc.Selection.Elements</a:t>
            </a:r>
          </a:p>
          <a:p>
            <a:pPr marL="1920084" lvl="4" indent="-325098"/>
            <a:endParaRPr lang="en-GB" sz="1600" noProof="1" smtClean="0"/>
          </a:p>
          <a:p>
            <a:pPr marL="1920084" lvl="4" indent="-325098"/>
            <a:r>
              <a:rPr lang="en-GB" sz="1600" noProof="1" smtClean="0">
                <a:solidFill>
                  <a:schemeClr val="hlink"/>
                </a:solidFill>
              </a:rPr>
              <a:t>' must have single element only</a:t>
            </a:r>
          </a:p>
          <a:p>
            <a:pPr marL="1920084" lvl="4" indent="-325098"/>
            <a:r>
              <a:rPr lang="en-GB" sz="1600" noProof="1" smtClean="0">
                <a:solidFill>
                  <a:schemeClr val="accent1"/>
                </a:solidFill>
              </a:rPr>
              <a:t>If Not</a:t>
            </a:r>
            <a:r>
              <a:rPr lang="en-GB" sz="1600" noProof="1" smtClean="0"/>
              <a:t> ss.Size = 1 </a:t>
            </a:r>
            <a:r>
              <a:rPr lang="en-GB" sz="1600" noProof="1" smtClean="0">
                <a:solidFill>
                  <a:schemeClr val="accent1"/>
                </a:solidFill>
              </a:rPr>
              <a:t>Then</a:t>
            </a:r>
          </a:p>
          <a:p>
            <a:pPr marL="1920084" lvl="4" indent="-325098"/>
            <a:r>
              <a:rPr lang="en-GB" sz="1600" noProof="1" smtClean="0"/>
              <a:t>  MsgBox(</a:t>
            </a:r>
            <a:r>
              <a:rPr lang="en-US" sz="1600" smtClean="0"/>
              <a:t> </a:t>
            </a:r>
            <a:r>
              <a:rPr lang="en-US" sz="1600" noProof="1" smtClean="0">
                <a:solidFill>
                  <a:srgbClr val="993300"/>
                </a:solidFill>
              </a:rPr>
              <a:t>"You must pre-select a single element!"</a:t>
            </a:r>
            <a:r>
              <a:rPr lang="en-US" sz="1600" smtClean="0"/>
              <a:t> </a:t>
            </a:r>
            <a:r>
              <a:rPr lang="en-US" sz="1600" noProof="1" smtClean="0"/>
              <a:t>)</a:t>
            </a:r>
          </a:p>
          <a:p>
            <a:pPr marL="1920084" lvl="4" indent="-325098"/>
            <a:r>
              <a:rPr lang="en-US" sz="1600" noProof="1" smtClean="0"/>
              <a:t>  </a:t>
            </a:r>
            <a:r>
              <a:rPr lang="en-US" sz="1600" noProof="1" smtClean="0">
                <a:solidFill>
                  <a:schemeClr val="accent1"/>
                </a:solidFill>
              </a:rPr>
              <a:t>Return</a:t>
            </a:r>
            <a:r>
              <a:rPr lang="en-US" sz="1600" noProof="1" smtClean="0"/>
              <a:t> IExternalCommand.Result.Cancelled</a:t>
            </a:r>
          </a:p>
          <a:p>
            <a:pPr marL="1920084" lvl="4" indent="-325098"/>
            <a:r>
              <a:rPr lang="en-US" sz="1600" noProof="1" smtClean="0">
                <a:solidFill>
                  <a:schemeClr val="accent1"/>
                </a:solidFill>
              </a:rPr>
              <a:t>End If</a:t>
            </a:r>
          </a:p>
          <a:p>
            <a:pPr marL="1920084" lvl="4" indent="-325098"/>
            <a:endParaRPr lang="en-US" sz="1600" noProof="1" smtClean="0">
              <a:solidFill>
                <a:schemeClr val="accent1"/>
              </a:solidFill>
            </a:endParaRPr>
          </a:p>
          <a:p>
            <a:pPr marL="1920084" lvl="4" indent="-325098"/>
            <a:r>
              <a:rPr lang="en-US" sz="1600" noProof="1" smtClean="0">
                <a:solidFill>
                  <a:schemeClr val="hlink"/>
                </a:solidFill>
              </a:rPr>
              <a:t>' must be a wall</a:t>
            </a:r>
          </a:p>
          <a:p>
            <a:pPr marL="1920084" lvl="4" indent="-325098"/>
            <a:r>
              <a:rPr lang="en-US" sz="1600" noProof="1" smtClean="0">
                <a:solidFill>
                  <a:schemeClr val="accent1"/>
                </a:solidFill>
              </a:rPr>
              <a:t>Dim</a:t>
            </a:r>
            <a:r>
              <a:rPr lang="en-US" sz="1600" noProof="1" smtClean="0"/>
              <a:t> iter </a:t>
            </a:r>
            <a:r>
              <a:rPr lang="en-US" sz="1600" noProof="1" smtClean="0">
                <a:solidFill>
                  <a:schemeClr val="accent1"/>
                </a:solidFill>
              </a:rPr>
              <a:t>As</a:t>
            </a:r>
            <a:r>
              <a:rPr lang="en-US" sz="1600" noProof="1" smtClean="0"/>
              <a:t> ElementSetIterator = ss.ForwardIterator</a:t>
            </a:r>
          </a:p>
          <a:p>
            <a:pPr marL="1920084" lvl="4" indent="-325098"/>
            <a:r>
              <a:rPr lang="en-US" sz="1600" noProof="1" smtClean="0"/>
              <a:t>iter.MoveNext()</a:t>
            </a:r>
          </a:p>
          <a:p>
            <a:pPr marL="1920084" lvl="4" indent="-325098"/>
            <a:r>
              <a:rPr lang="en-US" sz="1600" noProof="1" smtClean="0">
                <a:solidFill>
                  <a:schemeClr val="accent1"/>
                </a:solidFill>
              </a:rPr>
              <a:t>Dim</a:t>
            </a:r>
            <a:r>
              <a:rPr lang="en-US" sz="1600" noProof="1" smtClean="0"/>
              <a:t> elem </a:t>
            </a:r>
            <a:r>
              <a:rPr lang="en-US" sz="1600" noProof="1" smtClean="0">
                <a:solidFill>
                  <a:schemeClr val="accent1"/>
                </a:solidFill>
              </a:rPr>
              <a:t>As</a:t>
            </a:r>
            <a:r>
              <a:rPr lang="en-US" sz="1600" noProof="1" smtClean="0"/>
              <a:t> Revit.Element = iter.Current</a:t>
            </a:r>
          </a:p>
          <a:p>
            <a:pPr marL="1920084" lvl="4" indent="-325098"/>
            <a:r>
              <a:rPr lang="en-US" sz="1600" noProof="1" smtClean="0">
                <a:solidFill>
                  <a:schemeClr val="folHlink"/>
                </a:solidFill>
              </a:rPr>
              <a:t>If Not TypeOf elem Is Wall Then</a:t>
            </a:r>
          </a:p>
          <a:p>
            <a:pPr marL="1920084" lvl="4" indent="-325098"/>
            <a:r>
              <a:rPr lang="en-US" sz="1600" noProof="1" smtClean="0"/>
              <a:t>  MsgBox(</a:t>
            </a:r>
            <a:r>
              <a:rPr lang="en-US" sz="1600" smtClean="0"/>
              <a:t> </a:t>
            </a:r>
            <a:r>
              <a:rPr lang="en-US" sz="1600" noProof="1" smtClean="0">
                <a:solidFill>
                  <a:srgbClr val="993300"/>
                </a:solidFill>
              </a:rPr>
              <a:t>"Selected element is NOT a wall!"</a:t>
            </a:r>
            <a:r>
              <a:rPr lang="en-US" sz="1600" smtClean="0"/>
              <a:t> </a:t>
            </a:r>
            <a:r>
              <a:rPr lang="en-US" sz="1600" noProof="1" smtClean="0"/>
              <a:t>)</a:t>
            </a:r>
          </a:p>
          <a:p>
            <a:pPr marL="1920084" lvl="4" indent="-325098"/>
            <a:r>
              <a:rPr lang="en-US" sz="1600" noProof="1" smtClean="0"/>
              <a:t>  </a:t>
            </a:r>
            <a:r>
              <a:rPr lang="en-US" sz="1600" noProof="1" smtClean="0">
                <a:solidFill>
                  <a:schemeClr val="accent1"/>
                </a:solidFill>
              </a:rPr>
              <a:t>Return</a:t>
            </a:r>
            <a:r>
              <a:rPr lang="en-US" sz="1600" noProof="1" smtClean="0"/>
              <a:t> IExternalCommand.Result.Cancelled</a:t>
            </a:r>
          </a:p>
          <a:p>
            <a:pPr marL="1920084" lvl="4" indent="-325098"/>
            <a:r>
              <a:rPr lang="en-US" sz="1600" noProof="1" smtClean="0">
                <a:solidFill>
                  <a:schemeClr val="accent1"/>
                </a:solidFill>
              </a:rPr>
              <a:t>End If</a:t>
            </a:r>
          </a:p>
          <a:p>
            <a:pPr marL="1920084" lvl="4" indent="-325098"/>
            <a:r>
              <a:rPr lang="en-US" sz="1600" noProof="1" smtClean="0">
                <a:solidFill>
                  <a:schemeClr val="accent1"/>
                </a:solidFill>
              </a:rPr>
              <a:t>Dim</a:t>
            </a:r>
            <a:r>
              <a:rPr lang="en-US" sz="1600" noProof="1" smtClean="0"/>
              <a:t> wall </a:t>
            </a:r>
            <a:r>
              <a:rPr lang="en-US" sz="1600" noProof="1" smtClean="0">
                <a:solidFill>
                  <a:schemeClr val="accent1"/>
                </a:solidFill>
              </a:rPr>
              <a:t>As</a:t>
            </a:r>
            <a:r>
              <a:rPr lang="en-US" sz="1600" noProof="1" smtClean="0"/>
              <a:t> Wall = elem</a:t>
            </a:r>
            <a:endParaRPr lang="en-GB" sz="1600" smtClean="0"/>
          </a:p>
        </p:txBody>
      </p:sp>
      <p:sp>
        <p:nvSpPr>
          <p:cNvPr id="5018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AutoShape 5"/>
          <p:cNvSpPr>
            <a:spLocks noChangeArrowheads="1"/>
          </p:cNvSpPr>
          <p:nvPr/>
        </p:nvSpPr>
        <p:spPr bwMode="auto">
          <a:xfrm>
            <a:off x="292357" y="1263600"/>
            <a:ext cx="11832252" cy="660885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1202" name="Rectangle 2"/>
          <p:cNvSpPr>
            <a:spLocks noGrp="1" noChangeArrowheads="1"/>
          </p:cNvSpPr>
          <p:nvPr>
            <p:ph type="title"/>
          </p:nvPr>
        </p:nvSpPr>
        <p:spPr>
          <a:xfrm>
            <a:off x="453759" y="194232"/>
            <a:ext cx="11269451" cy="1626129"/>
          </a:xfrm>
        </p:spPr>
        <p:txBody>
          <a:bodyPr/>
          <a:lstStyle/>
          <a:p>
            <a:pPr eaLnBrk="1" hangingPunct="1"/>
            <a:r>
              <a:rPr lang="en-GB" smtClean="0"/>
              <a:t>Wall Top and Bottom</a:t>
            </a:r>
          </a:p>
        </p:txBody>
      </p:sp>
      <p:sp>
        <p:nvSpPr>
          <p:cNvPr id="51203" name="Rectangle 3"/>
          <p:cNvSpPr>
            <a:spLocks noGrp="1" noChangeArrowheads="1"/>
          </p:cNvSpPr>
          <p:nvPr>
            <p:ph idx="1"/>
          </p:nvPr>
        </p:nvSpPr>
        <p:spPr>
          <a:xfrm>
            <a:off x="915117" y="1651607"/>
            <a:ext cx="11209736" cy="5892229"/>
          </a:xfrm>
        </p:spPr>
        <p:txBody>
          <a:bodyPr/>
          <a:lstStyle/>
          <a:p>
            <a:pPr marL="0" lvl="4" indent="0"/>
            <a:r>
              <a:rPr lang="en-GB" sz="1600" noProof="1" smtClean="0">
                <a:solidFill>
                  <a:schemeClr val="hlink"/>
                </a:solidFill>
              </a:rPr>
              <a:t>' wall must be constrained to a Level at the top (more on Parameters later...)</a:t>
            </a:r>
          </a:p>
          <a:p>
            <a:pPr marL="0" lvl="4" indent="0"/>
            <a:r>
              <a:rPr lang="en-GB" sz="1600" noProof="1" smtClean="0">
                <a:solidFill>
                  <a:schemeClr val="accent1"/>
                </a:solidFill>
              </a:rPr>
              <a:t>Dim</a:t>
            </a:r>
            <a:r>
              <a:rPr lang="en-GB" sz="1600" noProof="1" smtClean="0"/>
              <a:t> topLev </a:t>
            </a:r>
            <a:r>
              <a:rPr lang="en-GB" sz="1600" noProof="1" smtClean="0">
                <a:solidFill>
                  <a:schemeClr val="accent1"/>
                </a:solidFill>
              </a:rPr>
              <a:t>As </a:t>
            </a:r>
            <a:r>
              <a:rPr lang="en-GB" sz="1600" noProof="1" smtClean="0"/>
              <a:t>Level = Nothing</a:t>
            </a:r>
          </a:p>
          <a:p>
            <a:pPr marL="0" lvl="4" indent="0"/>
            <a:r>
              <a:rPr lang="en-GB" sz="1600" noProof="1" smtClean="0">
                <a:solidFill>
                  <a:schemeClr val="accent1"/>
                </a:solidFill>
              </a:rPr>
              <a:t>Try</a:t>
            </a:r>
          </a:p>
          <a:p>
            <a:pPr marL="0" lvl="4" indent="0"/>
            <a:r>
              <a:rPr lang="en-GB" sz="1600" noProof="1" smtClean="0"/>
              <a:t>  topLev = doc.Element(</a:t>
            </a:r>
            <a:r>
              <a:rPr lang="en-GB" sz="1600" noProof="1" smtClean="0">
                <a:solidFill>
                  <a:schemeClr val="folHlink"/>
                </a:solidFill>
              </a:rPr>
              <a:t>wall.Parameter(BuiltInParameter.WALL_HEIGHT_TYPE)</a:t>
            </a:r>
            <a:r>
              <a:rPr lang="en-GB" sz="1600" noProof="1" smtClean="0"/>
              <a:t>.AsElementId)</a:t>
            </a:r>
          </a:p>
          <a:p>
            <a:pPr marL="0" lvl="4" indent="0"/>
            <a:r>
              <a:rPr lang="en-GB" sz="1600" noProof="1" smtClean="0">
                <a:solidFill>
                  <a:schemeClr val="accent1"/>
                </a:solidFill>
              </a:rPr>
              <a:t>Catch</a:t>
            </a:r>
          </a:p>
          <a:p>
            <a:pPr marL="0" lvl="4" indent="0"/>
            <a:r>
              <a:rPr lang="en-GB" sz="1600" noProof="1" smtClean="0"/>
              <a:t>  topLev = Nothing</a:t>
            </a:r>
          </a:p>
          <a:p>
            <a:pPr marL="0" lvl="4" indent="0"/>
            <a:r>
              <a:rPr lang="en-GB" sz="1600" noProof="1" smtClean="0">
                <a:solidFill>
                  <a:schemeClr val="accent1"/>
                </a:solidFill>
              </a:rPr>
              <a:t>End Try</a:t>
            </a:r>
          </a:p>
          <a:p>
            <a:pPr marL="0" lvl="4" indent="0"/>
            <a:r>
              <a:rPr lang="en-GB" sz="1600" noProof="1" smtClean="0">
                <a:solidFill>
                  <a:schemeClr val="accent1"/>
                </a:solidFill>
              </a:rPr>
              <a:t>If</a:t>
            </a:r>
            <a:r>
              <a:rPr lang="en-GB" sz="1600" noProof="1" smtClean="0"/>
              <a:t> topLev </a:t>
            </a:r>
            <a:r>
              <a:rPr lang="en-GB" sz="1600" noProof="1" smtClean="0">
                <a:solidFill>
                  <a:schemeClr val="accent1"/>
                </a:solidFill>
              </a:rPr>
              <a:t>Is Nothing</a:t>
            </a:r>
            <a:r>
              <a:rPr lang="en-GB" sz="1600" noProof="1" smtClean="0"/>
              <a:t> </a:t>
            </a:r>
            <a:r>
              <a:rPr lang="en-GB" sz="1600" noProof="1" smtClean="0">
                <a:solidFill>
                  <a:schemeClr val="accent1"/>
                </a:solidFill>
              </a:rPr>
              <a:t>Then</a:t>
            </a:r>
          </a:p>
          <a:p>
            <a:pPr marL="0" lvl="4" indent="0"/>
            <a:r>
              <a:rPr lang="en-GB" sz="1600" noProof="1" smtClean="0"/>
              <a:t>  MsgBox(</a:t>
            </a:r>
            <a:r>
              <a:rPr lang="en-US" sz="1600" smtClean="0"/>
              <a:t> </a:t>
            </a:r>
            <a:r>
              <a:rPr lang="en-US" sz="1600" noProof="1" smtClean="0">
                <a:solidFill>
                  <a:srgbClr val="993300"/>
                </a:solidFill>
              </a:rPr>
              <a:t>"Selected Wall is NOT constrained to a Level at the Top!"</a:t>
            </a:r>
            <a:r>
              <a:rPr lang="en-US" sz="1600" smtClean="0"/>
              <a:t> </a:t>
            </a:r>
            <a:r>
              <a:rPr lang="en-US" sz="1600" noProof="1" smtClean="0"/>
              <a:t>)</a:t>
            </a:r>
          </a:p>
          <a:p>
            <a:pPr marL="0" lvl="4" indent="0"/>
            <a:r>
              <a:rPr lang="en-US" sz="1600" noProof="1" smtClean="0"/>
              <a:t>  </a:t>
            </a:r>
            <a:r>
              <a:rPr lang="en-US" sz="1600" noProof="1" smtClean="0">
                <a:solidFill>
                  <a:schemeClr val="accent1"/>
                </a:solidFill>
              </a:rPr>
              <a:t>Return</a:t>
            </a:r>
            <a:r>
              <a:rPr lang="en-US" sz="1600" noProof="1" smtClean="0"/>
              <a:t> IExternalCommand.Result.Cancelled</a:t>
            </a:r>
          </a:p>
          <a:p>
            <a:pPr marL="0" lvl="4" indent="0"/>
            <a:r>
              <a:rPr lang="en-US" sz="1600" noProof="1" smtClean="0">
                <a:solidFill>
                  <a:schemeClr val="accent1"/>
                </a:solidFill>
              </a:rPr>
              <a:t>End If</a:t>
            </a:r>
          </a:p>
          <a:p>
            <a:pPr marL="0" lvl="4" indent="0"/>
            <a:endParaRPr lang="en-US" sz="1600" noProof="1" smtClean="0"/>
          </a:p>
          <a:p>
            <a:pPr marL="0" lvl="4" indent="0"/>
            <a:r>
              <a:rPr lang="en-US" sz="1600" noProof="1" smtClean="0">
                <a:solidFill>
                  <a:schemeClr val="hlink"/>
                </a:solidFill>
              </a:rPr>
              <a:t>' get the bottom Level as well (this should never fail)</a:t>
            </a:r>
          </a:p>
          <a:p>
            <a:pPr marL="0" lvl="4" indent="0"/>
            <a:r>
              <a:rPr lang="en-US" sz="1600" noProof="1" smtClean="0">
                <a:solidFill>
                  <a:schemeClr val="accent1"/>
                </a:solidFill>
              </a:rPr>
              <a:t>Dim</a:t>
            </a:r>
            <a:r>
              <a:rPr lang="en-US" sz="1600" noProof="1" smtClean="0"/>
              <a:t> botLev </a:t>
            </a:r>
            <a:r>
              <a:rPr lang="en-US" sz="1600" noProof="1" smtClean="0">
                <a:solidFill>
                  <a:schemeClr val="accent1"/>
                </a:solidFill>
              </a:rPr>
              <a:t>As</a:t>
            </a:r>
            <a:r>
              <a:rPr lang="en-US" sz="1600" noProof="1" smtClean="0"/>
              <a:t> Level = </a:t>
            </a:r>
            <a:r>
              <a:rPr lang="en-US" sz="1600" noProof="1" smtClean="0">
                <a:solidFill>
                  <a:schemeClr val="accent1"/>
                </a:solidFill>
              </a:rPr>
              <a:t>Nothing</a:t>
            </a:r>
          </a:p>
          <a:p>
            <a:pPr marL="0" lvl="4" indent="0"/>
            <a:r>
              <a:rPr lang="en-US" sz="1600" noProof="1" smtClean="0">
                <a:solidFill>
                  <a:schemeClr val="accent1"/>
                </a:solidFill>
              </a:rPr>
              <a:t>Try</a:t>
            </a:r>
          </a:p>
          <a:p>
            <a:pPr marL="0" lvl="4" indent="0"/>
            <a:r>
              <a:rPr lang="en-US" sz="1600" noProof="1" smtClean="0"/>
              <a:t>  botLev = doc.Element(</a:t>
            </a:r>
            <a:r>
              <a:rPr lang="en-US" sz="1600" noProof="1" smtClean="0">
                <a:solidFill>
                  <a:schemeClr val="folHlink"/>
                </a:solidFill>
              </a:rPr>
              <a:t>wall.Parameter(BuiltInParameter.WALL_BASE_CONSTRAINT)</a:t>
            </a:r>
            <a:r>
              <a:rPr lang="en-US" sz="1600" noProof="1" smtClean="0"/>
              <a:t>.AsElementId)</a:t>
            </a:r>
          </a:p>
          <a:p>
            <a:pPr marL="0" lvl="4" indent="0"/>
            <a:r>
              <a:rPr lang="en-US" sz="1600" noProof="1" smtClean="0">
                <a:solidFill>
                  <a:schemeClr val="accent1"/>
                </a:solidFill>
              </a:rPr>
              <a:t>Catch</a:t>
            </a:r>
          </a:p>
          <a:p>
            <a:pPr marL="0" lvl="4" indent="0"/>
            <a:r>
              <a:rPr lang="en-US" sz="1600" noProof="1" smtClean="0"/>
              <a:t>  botLev = Nothing</a:t>
            </a:r>
          </a:p>
          <a:p>
            <a:pPr marL="0" lvl="4" indent="0"/>
            <a:r>
              <a:rPr lang="en-US" sz="1600" noProof="1" smtClean="0">
                <a:solidFill>
                  <a:schemeClr val="accent1"/>
                </a:solidFill>
              </a:rPr>
              <a:t>End Try</a:t>
            </a:r>
          </a:p>
          <a:p>
            <a:pPr marL="0" lvl="4" indent="0"/>
            <a:r>
              <a:rPr lang="en-US" sz="1600" noProof="1" smtClean="0">
                <a:solidFill>
                  <a:schemeClr val="accent1"/>
                </a:solidFill>
              </a:rPr>
              <a:t>If </a:t>
            </a:r>
            <a:r>
              <a:rPr lang="en-US" sz="1600" noProof="1" smtClean="0"/>
              <a:t>botLev </a:t>
            </a:r>
            <a:r>
              <a:rPr lang="en-US" sz="1600" noProof="1" smtClean="0">
                <a:solidFill>
                  <a:schemeClr val="accent1"/>
                </a:solidFill>
              </a:rPr>
              <a:t>Is Nothing Then</a:t>
            </a:r>
          </a:p>
          <a:p>
            <a:pPr marL="0" lvl="4" indent="0"/>
            <a:r>
              <a:rPr lang="en-US" sz="1600" noProof="1" smtClean="0"/>
              <a:t>  MsgBox(</a:t>
            </a:r>
            <a:r>
              <a:rPr lang="en-US" sz="1600" smtClean="0"/>
              <a:t> </a:t>
            </a:r>
            <a:r>
              <a:rPr lang="en-US" sz="1600" noProof="1" smtClean="0">
                <a:solidFill>
                  <a:srgbClr val="993300"/>
                </a:solidFill>
              </a:rPr>
              <a:t>"Selected Wall is NOT constrained to a Level at the Bottom?!"</a:t>
            </a:r>
            <a:r>
              <a:rPr lang="en-US" sz="1600" smtClean="0"/>
              <a:t> </a:t>
            </a:r>
            <a:r>
              <a:rPr lang="en-US" sz="1600" noProof="1" smtClean="0"/>
              <a:t>)</a:t>
            </a:r>
          </a:p>
          <a:p>
            <a:pPr marL="0" lvl="4" indent="0"/>
            <a:r>
              <a:rPr lang="en-US" sz="1600" noProof="1" smtClean="0"/>
              <a:t>  </a:t>
            </a:r>
            <a:r>
              <a:rPr lang="en-US" sz="1600" noProof="1" smtClean="0">
                <a:solidFill>
                  <a:schemeClr val="accent1"/>
                </a:solidFill>
              </a:rPr>
              <a:t>Return</a:t>
            </a:r>
            <a:r>
              <a:rPr lang="en-US" sz="1600" noProof="1" smtClean="0"/>
              <a:t> IExternalCommand.Result.Cancelled</a:t>
            </a:r>
          </a:p>
          <a:p>
            <a:pPr marL="0" lvl="4" indent="0"/>
            <a:r>
              <a:rPr lang="en-US" sz="1600" noProof="1" smtClean="0">
                <a:solidFill>
                  <a:schemeClr val="accent1"/>
                </a:solidFill>
              </a:rPr>
              <a:t>End If</a:t>
            </a:r>
          </a:p>
        </p:txBody>
      </p:sp>
      <p:sp>
        <p:nvSpPr>
          <p:cNvPr id="5120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9" name="AutoShape 6"/>
          <p:cNvSpPr>
            <a:spLocks noChangeArrowheads="1"/>
          </p:cNvSpPr>
          <p:nvPr/>
        </p:nvSpPr>
        <p:spPr bwMode="auto">
          <a:xfrm>
            <a:off x="257883" y="1336626"/>
            <a:ext cx="12158829" cy="5330898"/>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2226" name="Rectangle 2"/>
          <p:cNvSpPr>
            <a:spLocks noGrp="1" noChangeArrowheads="1"/>
          </p:cNvSpPr>
          <p:nvPr>
            <p:ph type="title"/>
          </p:nvPr>
        </p:nvSpPr>
        <p:spPr>
          <a:xfrm>
            <a:off x="453759" y="194232"/>
            <a:ext cx="11269451" cy="1626129"/>
          </a:xfrm>
        </p:spPr>
        <p:txBody>
          <a:bodyPr/>
          <a:lstStyle/>
          <a:p>
            <a:pPr eaLnBrk="1" hangingPunct="1"/>
            <a:r>
              <a:rPr lang="en-GB" smtClean="0"/>
              <a:t>Column Geometry</a:t>
            </a:r>
          </a:p>
        </p:txBody>
      </p:sp>
      <p:sp>
        <p:nvSpPr>
          <p:cNvPr id="52227" name="Rectangle 3"/>
          <p:cNvSpPr>
            <a:spLocks noGrp="1" noChangeArrowheads="1"/>
          </p:cNvSpPr>
          <p:nvPr>
            <p:ph idx="1"/>
          </p:nvPr>
        </p:nvSpPr>
        <p:spPr>
          <a:xfrm>
            <a:off x="453759" y="1702919"/>
            <a:ext cx="12549454" cy="5718298"/>
          </a:xfrm>
        </p:spPr>
        <p:txBody>
          <a:bodyPr/>
          <a:lstStyle/>
          <a:p>
            <a:pPr marL="0" lvl="4" indent="0"/>
            <a:r>
              <a:rPr lang="en-GB" sz="1600" noProof="1" smtClean="0">
                <a:solidFill>
                  <a:schemeClr val="hlink"/>
                </a:solidFill>
              </a:rPr>
              <a:t>'</a:t>
            </a:r>
            <a:r>
              <a:rPr lang="en-US" sz="1600" smtClean="0">
                <a:solidFill>
                  <a:schemeClr val="hlink"/>
                </a:solidFill>
              </a:rPr>
              <a:t> </a:t>
            </a:r>
            <a:r>
              <a:rPr lang="en-US" sz="1600" noProof="1" smtClean="0">
                <a:solidFill>
                  <a:schemeClr val="hlink"/>
                </a:solidFill>
              </a:rPr>
              <a:t>Calculate the location points for the 3 columns (assuming straight wall)</a:t>
            </a:r>
          </a:p>
          <a:p>
            <a:pPr marL="0" lvl="4" indent="0"/>
            <a:r>
              <a:rPr lang="en-US" sz="1600" noProof="1" smtClean="0">
                <a:solidFill>
                  <a:schemeClr val="accent1"/>
                </a:solidFill>
              </a:rPr>
              <a:t>Dim</a:t>
            </a:r>
            <a:r>
              <a:rPr lang="en-US" sz="1600" noProof="1" smtClean="0"/>
              <a:t> locations </a:t>
            </a:r>
            <a:r>
              <a:rPr lang="en-US" sz="1600" noProof="1" smtClean="0">
                <a:solidFill>
                  <a:schemeClr val="accent1"/>
                </a:solidFill>
              </a:rPr>
              <a:t>As</a:t>
            </a:r>
            <a:r>
              <a:rPr lang="en-US" sz="1600" noProof="1" smtClean="0"/>
              <a:t> New XYZArray()</a:t>
            </a:r>
          </a:p>
          <a:p>
            <a:pPr marL="0" lvl="4" indent="0"/>
            <a:endParaRPr lang="en-US" sz="1600" noProof="1" smtClean="0"/>
          </a:p>
          <a:p>
            <a:pPr marL="0" lvl="4" indent="0"/>
            <a:r>
              <a:rPr lang="en-US" sz="1600" noProof="1" smtClean="0">
                <a:solidFill>
                  <a:schemeClr val="accent1"/>
                </a:solidFill>
              </a:rPr>
              <a:t>Dim</a:t>
            </a:r>
            <a:r>
              <a:rPr lang="en-US" sz="1600" noProof="1" smtClean="0"/>
              <a:t> locCurve </a:t>
            </a:r>
            <a:r>
              <a:rPr lang="en-US" sz="1600" noProof="1" smtClean="0">
                <a:solidFill>
                  <a:schemeClr val="accent1"/>
                </a:solidFill>
              </a:rPr>
              <a:t>As</a:t>
            </a:r>
            <a:r>
              <a:rPr lang="en-US" sz="1600" noProof="1" smtClean="0"/>
              <a:t> LocationCurve = wall.Location</a:t>
            </a:r>
          </a:p>
          <a:p>
            <a:pPr marL="0" lvl="4" indent="0"/>
            <a:r>
              <a:rPr lang="en-US" sz="1600" noProof="1" smtClean="0">
                <a:solidFill>
                  <a:schemeClr val="accent1"/>
                </a:solidFill>
              </a:rPr>
              <a:t>Dim</a:t>
            </a:r>
            <a:r>
              <a:rPr lang="en-US" sz="1600" noProof="1" smtClean="0"/>
              <a:t> pStart </a:t>
            </a:r>
            <a:r>
              <a:rPr lang="en-US" sz="1600" noProof="1" smtClean="0">
                <a:solidFill>
                  <a:schemeClr val="accent1"/>
                </a:solidFill>
              </a:rPr>
              <a:t>As</a:t>
            </a:r>
            <a:r>
              <a:rPr lang="en-US" sz="1600" noProof="1" smtClean="0"/>
              <a:t> XYZ = </a:t>
            </a:r>
            <a:r>
              <a:rPr lang="en-US" sz="1600" noProof="1" smtClean="0">
                <a:solidFill>
                  <a:schemeClr val="folHlink"/>
                </a:solidFill>
              </a:rPr>
              <a:t>locCurve.Curve.EndPoint(0)</a:t>
            </a:r>
          </a:p>
          <a:p>
            <a:pPr marL="0" lvl="4" indent="0"/>
            <a:r>
              <a:rPr lang="en-US" sz="1600" noProof="1" smtClean="0">
                <a:solidFill>
                  <a:schemeClr val="accent1"/>
                </a:solidFill>
              </a:rPr>
              <a:t>Dim</a:t>
            </a:r>
            <a:r>
              <a:rPr lang="en-US" sz="1600" noProof="1" smtClean="0"/>
              <a:t> pEnd </a:t>
            </a:r>
            <a:r>
              <a:rPr lang="en-US" sz="1600" noProof="1" smtClean="0">
                <a:solidFill>
                  <a:schemeClr val="accent1"/>
                </a:solidFill>
              </a:rPr>
              <a:t>As</a:t>
            </a:r>
            <a:r>
              <a:rPr lang="en-US" sz="1600" noProof="1" smtClean="0"/>
              <a:t> XYZ = </a:t>
            </a:r>
            <a:r>
              <a:rPr lang="en-US" sz="1600" noProof="1" smtClean="0">
                <a:solidFill>
                  <a:schemeClr val="folHlink"/>
                </a:solidFill>
              </a:rPr>
              <a:t>locCurve.Curve.EndPoint(1)</a:t>
            </a:r>
          </a:p>
          <a:p>
            <a:pPr marL="0" lvl="4" indent="0"/>
            <a:r>
              <a:rPr lang="en-US" sz="1600" noProof="1" smtClean="0">
                <a:solidFill>
                  <a:schemeClr val="accent1"/>
                </a:solidFill>
              </a:rPr>
              <a:t>Dim</a:t>
            </a:r>
            <a:r>
              <a:rPr lang="en-US" sz="1600" noProof="1" smtClean="0"/>
              <a:t> ptMid </a:t>
            </a:r>
            <a:r>
              <a:rPr lang="en-US" sz="1600" noProof="1" smtClean="0">
                <a:solidFill>
                  <a:schemeClr val="accent1"/>
                </a:solidFill>
              </a:rPr>
              <a:t>As </a:t>
            </a:r>
            <a:r>
              <a:rPr lang="en-US" sz="1600" noProof="1" smtClean="0"/>
              <a:t>New XYZ((pStart.X + pEnd.X) / 2, (pStart.Y + pEnd.Y) / 2, (pStart.Z + pEnd.Z) / 2)</a:t>
            </a:r>
          </a:p>
          <a:p>
            <a:pPr marL="0" lvl="4" indent="0"/>
            <a:endParaRPr lang="en-US" sz="1600" noProof="1" smtClean="0"/>
          </a:p>
          <a:p>
            <a:pPr marL="0" lvl="4" indent="0"/>
            <a:r>
              <a:rPr lang="en-US" sz="1600" noProof="1" smtClean="0"/>
              <a:t>locations.Append(pStart)</a:t>
            </a:r>
          </a:p>
          <a:p>
            <a:pPr marL="0" lvl="4" indent="0"/>
            <a:r>
              <a:rPr lang="en-US" sz="1600" noProof="1" smtClean="0"/>
              <a:t>locations.Append(ptMid)</a:t>
            </a:r>
          </a:p>
          <a:p>
            <a:pPr marL="0" lvl="4" indent="0"/>
            <a:r>
              <a:rPr lang="en-US" sz="1600" noProof="1" smtClean="0"/>
              <a:t>locations.Append(pEnd)</a:t>
            </a:r>
          </a:p>
          <a:p>
            <a:pPr marL="0" lvl="4" indent="0"/>
            <a:endParaRPr lang="en-US" sz="1600" noProof="1" smtClean="0"/>
          </a:p>
          <a:p>
            <a:pPr marL="0" lvl="4" indent="0"/>
            <a:r>
              <a:rPr lang="en-US" sz="1600" noProof="1" smtClean="0">
                <a:solidFill>
                  <a:schemeClr val="accent1"/>
                </a:solidFill>
              </a:rPr>
              <a:t>Dim</a:t>
            </a:r>
            <a:r>
              <a:rPr lang="en-US" sz="1600" noProof="1" smtClean="0"/>
              <a:t> sMsg </a:t>
            </a:r>
            <a:r>
              <a:rPr lang="en-US" sz="1600" noProof="1" smtClean="0">
                <a:solidFill>
                  <a:schemeClr val="accent1"/>
                </a:solidFill>
              </a:rPr>
              <a:t>As</a:t>
            </a:r>
            <a:r>
              <a:rPr lang="en-US" sz="1600" noProof="1" smtClean="0"/>
              <a:t> </a:t>
            </a:r>
            <a:r>
              <a:rPr lang="en-US" sz="1600" noProof="1" smtClean="0">
                <a:solidFill>
                  <a:schemeClr val="accent1"/>
                </a:solidFill>
              </a:rPr>
              <a:t>String</a:t>
            </a:r>
            <a:r>
              <a:rPr lang="en-US" sz="1600" noProof="1" smtClean="0"/>
              <a:t> = </a:t>
            </a:r>
            <a:r>
              <a:rPr lang="en-US" sz="1600" noProof="1" smtClean="0">
                <a:solidFill>
                  <a:srgbClr val="993300"/>
                </a:solidFill>
              </a:rPr>
              <a:t>"Locations for the new Columns (ALWAYS reported 'raw', in inches!) are:"</a:t>
            </a:r>
          </a:p>
          <a:p>
            <a:pPr marL="0" lvl="4" indent="0"/>
            <a:r>
              <a:rPr lang="en-US" sz="1600" noProof="1" smtClean="0"/>
              <a:t>sMsg += vbCrLf &amp; </a:t>
            </a:r>
            <a:r>
              <a:rPr lang="en-US" sz="1600" noProof="1" smtClean="0">
                <a:solidFill>
                  <a:srgbClr val="993300"/>
                </a:solidFill>
              </a:rPr>
              <a:t>"  Start:"</a:t>
            </a:r>
            <a:r>
              <a:rPr lang="en-US" sz="1600" noProof="1" smtClean="0"/>
              <a:t> &amp; pStart.X &amp; </a:t>
            </a:r>
            <a:r>
              <a:rPr lang="en-US" sz="1600" noProof="1" smtClean="0">
                <a:solidFill>
                  <a:srgbClr val="993300"/>
                </a:solidFill>
              </a:rPr>
              <a:t>", "</a:t>
            </a:r>
            <a:r>
              <a:rPr lang="en-US" sz="1600" noProof="1" smtClean="0"/>
              <a:t> &amp; pStart.Y &amp; </a:t>
            </a:r>
            <a:r>
              <a:rPr lang="en-US" sz="1600" noProof="1" smtClean="0">
                <a:solidFill>
                  <a:srgbClr val="993300"/>
                </a:solidFill>
              </a:rPr>
              <a:t>", </a:t>
            </a:r>
            <a:r>
              <a:rPr lang="en-US" sz="1600" noProof="1" smtClean="0"/>
              <a:t>" &amp; pStart.Z</a:t>
            </a:r>
          </a:p>
          <a:p>
            <a:pPr marL="0" lvl="4" indent="0"/>
            <a:r>
              <a:rPr lang="en-US" sz="1600" noProof="1" smtClean="0"/>
              <a:t>sMsg += vbCrLf &amp; </a:t>
            </a:r>
            <a:r>
              <a:rPr lang="en-US" sz="1600" noProof="1" smtClean="0">
                <a:solidFill>
                  <a:srgbClr val="993300"/>
                </a:solidFill>
              </a:rPr>
              <a:t>"  Mid  :"</a:t>
            </a:r>
            <a:r>
              <a:rPr lang="en-US" sz="1600" noProof="1" smtClean="0"/>
              <a:t> &amp; ptMid.X &amp; </a:t>
            </a:r>
            <a:r>
              <a:rPr lang="en-US" sz="1600" noProof="1" smtClean="0">
                <a:solidFill>
                  <a:srgbClr val="993300"/>
                </a:solidFill>
              </a:rPr>
              <a:t>", "</a:t>
            </a:r>
            <a:r>
              <a:rPr lang="en-US" sz="1600" noProof="1" smtClean="0"/>
              <a:t> &amp; ptMid.Y &amp; </a:t>
            </a:r>
            <a:r>
              <a:rPr lang="en-US" sz="1600" noProof="1" smtClean="0">
                <a:solidFill>
                  <a:srgbClr val="993300"/>
                </a:solidFill>
              </a:rPr>
              <a:t>", "</a:t>
            </a:r>
            <a:r>
              <a:rPr lang="en-US" sz="1600" noProof="1" smtClean="0"/>
              <a:t> &amp; ptMid.Z</a:t>
            </a:r>
          </a:p>
          <a:p>
            <a:pPr marL="0" lvl="4" indent="0"/>
            <a:r>
              <a:rPr lang="en-US" sz="1600" noProof="1" smtClean="0"/>
              <a:t>sMsg += vbCrLf &amp; </a:t>
            </a:r>
            <a:r>
              <a:rPr lang="en-US" sz="1600" noProof="1" smtClean="0">
                <a:solidFill>
                  <a:srgbClr val="993300"/>
                </a:solidFill>
              </a:rPr>
              <a:t>"  End  :"</a:t>
            </a:r>
            <a:r>
              <a:rPr lang="en-US" sz="1600" noProof="1" smtClean="0"/>
              <a:t> &amp; pEnd.X &amp; </a:t>
            </a:r>
            <a:r>
              <a:rPr lang="en-US" sz="1600" noProof="1" smtClean="0">
                <a:solidFill>
                  <a:srgbClr val="993300"/>
                </a:solidFill>
              </a:rPr>
              <a:t>", "</a:t>
            </a:r>
            <a:r>
              <a:rPr lang="en-US" sz="1600" noProof="1" smtClean="0"/>
              <a:t> &amp; pEnd.Y &amp; </a:t>
            </a:r>
            <a:r>
              <a:rPr lang="en-US" sz="1600" noProof="1" smtClean="0">
                <a:solidFill>
                  <a:srgbClr val="993300"/>
                </a:solidFill>
              </a:rPr>
              <a:t>", "</a:t>
            </a:r>
            <a:r>
              <a:rPr lang="en-US" sz="1600" noProof="1" smtClean="0"/>
              <a:t> &amp; pEnd.Z</a:t>
            </a:r>
          </a:p>
          <a:p>
            <a:pPr marL="0" lvl="4" indent="0"/>
            <a:r>
              <a:rPr lang="en-US" sz="1600" noProof="1" smtClean="0"/>
              <a:t>MsgBox(sMsg)</a:t>
            </a:r>
          </a:p>
        </p:txBody>
      </p:sp>
      <p:sp>
        <p:nvSpPr>
          <p:cNvPr id="5222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52230" name="Picture 5" descr="lab2-4-1"/>
          <p:cNvPicPr>
            <a:picLocks noChangeAspect="1" noChangeArrowheads="1"/>
          </p:cNvPicPr>
          <p:nvPr/>
        </p:nvPicPr>
        <p:blipFill>
          <a:blip r:embed="rId3"/>
          <a:srcRect/>
          <a:stretch>
            <a:fillRect/>
          </a:stretch>
        </p:blipFill>
        <p:spPr bwMode="auto">
          <a:xfrm>
            <a:off x="4055235" y="7052213"/>
            <a:ext cx="5038745" cy="1883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4" name="AutoShape 7"/>
          <p:cNvSpPr>
            <a:spLocks noChangeArrowheads="1"/>
          </p:cNvSpPr>
          <p:nvPr/>
        </p:nvSpPr>
        <p:spPr bwMode="auto">
          <a:xfrm>
            <a:off x="159027" y="1046922"/>
            <a:ext cx="12690679" cy="8142798"/>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3250" name="Rectangle 2"/>
          <p:cNvSpPr>
            <a:spLocks noGrp="1" noChangeArrowheads="1"/>
          </p:cNvSpPr>
          <p:nvPr>
            <p:ph type="title"/>
          </p:nvPr>
        </p:nvSpPr>
        <p:spPr>
          <a:xfrm>
            <a:off x="453759" y="194232"/>
            <a:ext cx="11269451" cy="1626129"/>
          </a:xfrm>
        </p:spPr>
        <p:txBody>
          <a:bodyPr/>
          <a:lstStyle/>
          <a:p>
            <a:pPr eaLnBrk="1" hangingPunct="1"/>
            <a:r>
              <a:rPr lang="en-GB" smtClean="0"/>
              <a:t>Column Type</a:t>
            </a:r>
          </a:p>
        </p:txBody>
      </p:sp>
      <p:sp>
        <p:nvSpPr>
          <p:cNvPr id="53251" name="Rectangle 3"/>
          <p:cNvSpPr>
            <a:spLocks noGrp="1" noChangeArrowheads="1"/>
          </p:cNvSpPr>
          <p:nvPr>
            <p:ph idx="1"/>
          </p:nvPr>
        </p:nvSpPr>
        <p:spPr>
          <a:xfrm>
            <a:off x="4167281" y="6081193"/>
            <a:ext cx="8180612" cy="2964974"/>
          </a:xfrm>
          <a:noFill/>
        </p:spPr>
        <p:txBody>
          <a:bodyPr/>
          <a:lstStyle/>
          <a:p>
            <a:pPr marL="715963" lvl="4" indent="0"/>
            <a:r>
              <a:rPr lang="en-GB" sz="1400" noProof="1" smtClean="0">
                <a:solidFill>
                  <a:schemeClr val="hlink"/>
                </a:solidFill>
              </a:rPr>
              <a:t>' Get Family Type for the new instances. </a:t>
            </a:r>
          </a:p>
          <a:p>
            <a:pPr marL="715963" lvl="4" indent="0"/>
            <a:r>
              <a:rPr lang="en-GB" sz="1400" noProof="1" smtClean="0">
                <a:solidFill>
                  <a:schemeClr val="hlink"/>
                </a:solidFill>
              </a:rPr>
              <a:t>' Names must match a column type available in the model</a:t>
            </a:r>
          </a:p>
          <a:p>
            <a:pPr marL="715963" lvl="4" indent="0"/>
            <a:r>
              <a:rPr lang="en-GB" sz="1400" noProof="1" smtClean="0">
                <a:solidFill>
                  <a:schemeClr val="accent1"/>
                </a:solidFill>
              </a:rPr>
              <a:t>Dim </a:t>
            </a:r>
            <a:r>
              <a:rPr lang="en-GB" sz="1400" noProof="1" smtClean="0"/>
              <a:t>sFamilyName </a:t>
            </a:r>
            <a:r>
              <a:rPr lang="en-GB" sz="1400" noProof="1" smtClean="0">
                <a:solidFill>
                  <a:schemeClr val="accent1"/>
                </a:solidFill>
              </a:rPr>
              <a:t>As </a:t>
            </a:r>
            <a:r>
              <a:rPr lang="en-GB" sz="1400" noProof="1" smtClean="0"/>
              <a:t>String = "M_Wood Timber Column"</a:t>
            </a:r>
          </a:p>
          <a:p>
            <a:pPr marL="715963" lvl="4" indent="0"/>
            <a:r>
              <a:rPr lang="en-GB" sz="1400" noProof="1" smtClean="0">
                <a:solidFill>
                  <a:schemeClr val="accent1"/>
                </a:solidFill>
              </a:rPr>
              <a:t>Dim</a:t>
            </a:r>
            <a:r>
              <a:rPr lang="en-GB" sz="1400" noProof="1" smtClean="0"/>
              <a:t> sTypeName </a:t>
            </a:r>
            <a:r>
              <a:rPr lang="en-GB" sz="1400" noProof="1" smtClean="0">
                <a:solidFill>
                  <a:schemeClr val="accent1"/>
                </a:solidFill>
              </a:rPr>
              <a:t>As</a:t>
            </a:r>
            <a:r>
              <a:rPr lang="en-GB" sz="1400" noProof="1" smtClean="0"/>
              <a:t> String = "191 x 292mm"</a:t>
            </a:r>
          </a:p>
          <a:p>
            <a:pPr marL="715963" lvl="4" indent="0"/>
            <a:r>
              <a:rPr lang="en-GB" sz="1400" noProof="1" smtClean="0">
                <a:solidFill>
                  <a:schemeClr val="accent1"/>
                </a:solidFill>
              </a:rPr>
              <a:t>Dim</a:t>
            </a:r>
            <a:r>
              <a:rPr lang="en-GB" sz="1400" noProof="1" smtClean="0"/>
              <a:t> symbol </a:t>
            </a:r>
            <a:r>
              <a:rPr lang="en-GB" sz="1400" noProof="1" smtClean="0">
                <a:solidFill>
                  <a:schemeClr val="accent1"/>
                </a:solidFill>
              </a:rPr>
              <a:t>As</a:t>
            </a:r>
            <a:r>
              <a:rPr lang="en-GB" sz="1400" noProof="1" smtClean="0"/>
              <a:t> FamilySymbol = LabUtils.</a:t>
            </a:r>
            <a:r>
              <a:rPr lang="en-GB" sz="1400" noProof="1" smtClean="0">
                <a:solidFill>
                  <a:schemeClr val="folHlink"/>
                </a:solidFill>
              </a:rPr>
              <a:t>GetFamilySymbol</a:t>
            </a:r>
            <a:r>
              <a:rPr lang="en-GB" sz="1400" noProof="1" smtClean="0"/>
              <a:t>( _</a:t>
            </a:r>
          </a:p>
          <a:p>
            <a:pPr marL="715963" lvl="4" indent="0"/>
            <a:r>
              <a:rPr lang="en-GB" sz="1400" noProof="1" smtClean="0"/>
              <a:t>  doc, sFamilyName, sTypeName)</a:t>
            </a:r>
          </a:p>
          <a:p>
            <a:pPr marL="715963" lvl="4" indent="0"/>
            <a:r>
              <a:rPr lang="en-GB" sz="1400" noProof="1" smtClean="0">
                <a:solidFill>
                  <a:schemeClr val="accent1"/>
                </a:solidFill>
              </a:rPr>
              <a:t>If</a:t>
            </a:r>
            <a:r>
              <a:rPr lang="en-GB" sz="1400" noProof="1" smtClean="0"/>
              <a:t> symbol </a:t>
            </a:r>
            <a:r>
              <a:rPr lang="en-GB" sz="1400" noProof="1" smtClean="0">
                <a:solidFill>
                  <a:schemeClr val="accent1"/>
                </a:solidFill>
              </a:rPr>
              <a:t>Is</a:t>
            </a:r>
            <a:r>
              <a:rPr lang="en-GB" sz="1400" noProof="1" smtClean="0"/>
              <a:t> Nothing </a:t>
            </a:r>
            <a:r>
              <a:rPr lang="en-GB" sz="1400" noProof="1" smtClean="0">
                <a:solidFill>
                  <a:schemeClr val="accent1"/>
                </a:solidFill>
              </a:rPr>
              <a:t>Then</a:t>
            </a:r>
          </a:p>
          <a:p>
            <a:pPr marL="715963" lvl="4" indent="0"/>
            <a:r>
              <a:rPr lang="en-GB" sz="1400" noProof="1" smtClean="0"/>
              <a:t>  MsgBox("Cannot find Family=" &amp; sFamilyName &amp; " Type=" &amp; sTypeName </a:t>
            </a:r>
            <a:r>
              <a:rPr lang="en-US" sz="1400" dirty="0" smtClean="0"/>
              <a:t>_</a:t>
            </a:r>
          </a:p>
          <a:p>
            <a:pPr marL="715963" lvl="4" indent="0"/>
            <a:r>
              <a:rPr lang="en-US" sz="1400" dirty="0" smtClean="0"/>
              <a:t>    </a:t>
            </a:r>
            <a:r>
              <a:rPr lang="en-US" sz="1400" noProof="1" smtClean="0"/>
              <a:t>&amp; " in the model - load it first!")</a:t>
            </a:r>
          </a:p>
          <a:p>
            <a:pPr marL="715963" lvl="4" indent="0"/>
            <a:r>
              <a:rPr lang="en-US" sz="1400" noProof="1" smtClean="0"/>
              <a:t>  </a:t>
            </a:r>
            <a:r>
              <a:rPr lang="en-US" sz="1400" noProof="1" smtClean="0">
                <a:solidFill>
                  <a:schemeClr val="accent1"/>
                </a:solidFill>
              </a:rPr>
              <a:t>Return</a:t>
            </a:r>
            <a:r>
              <a:rPr lang="en-US" sz="1400" noProof="1" smtClean="0"/>
              <a:t> IExternalCommand.Result.Cancelled</a:t>
            </a:r>
          </a:p>
          <a:p>
            <a:pPr marL="715963" lvl="4" indent="0"/>
            <a:r>
              <a:rPr lang="en-US" sz="1400" noProof="1" smtClean="0">
                <a:solidFill>
                  <a:schemeClr val="accent1"/>
                </a:solidFill>
              </a:rPr>
              <a:t>End If</a:t>
            </a:r>
          </a:p>
        </p:txBody>
      </p:sp>
      <p:sp>
        <p:nvSpPr>
          <p:cNvPr id="5325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53253" name="Text Box 6"/>
          <p:cNvSpPr txBox="1">
            <a:spLocks noChangeArrowheads="1"/>
          </p:cNvSpPr>
          <p:nvPr/>
        </p:nvSpPr>
        <p:spPr bwMode="auto">
          <a:xfrm>
            <a:off x="-396241" y="1495757"/>
            <a:ext cx="13003213" cy="5416868"/>
          </a:xfrm>
          <a:prstGeom prst="rect">
            <a:avLst/>
          </a:prstGeom>
          <a:noFill/>
          <a:ln w="9525" algn="ctr">
            <a:noFill/>
            <a:miter lim="800000"/>
            <a:headEnd/>
            <a:tailEnd/>
          </a:ln>
        </p:spPr>
        <p:txBody>
          <a:bodyPr wrap="square" lIns="0" tIns="0" rIns="0" bIns="0">
            <a:spAutoFit/>
          </a:bodyPr>
          <a:lstStyle/>
          <a:p>
            <a:pPr marL="719138" lvl="4"/>
            <a:r>
              <a:rPr lang="en-US" sz="1600" dirty="0" smtClean="0">
                <a:latin typeface="Courier New" pitchFamily="49" charset="0"/>
                <a:cs typeface="Courier New" pitchFamily="49" charset="0"/>
              </a:rPr>
              <a:t>    /// Helper to get specified Type for specified Family as </a:t>
            </a:r>
            <a:r>
              <a:rPr lang="en-US" sz="1600" dirty="0" err="1" smtClean="0">
                <a:latin typeface="Courier New" pitchFamily="49" charset="0"/>
                <a:cs typeface="Courier New" pitchFamily="49" charset="0"/>
              </a:rPr>
              <a:t>FamilySymbol</a:t>
            </a:r>
            <a:r>
              <a:rPr lang="en-US" sz="1600" dirty="0" smtClean="0">
                <a:latin typeface="Courier New" pitchFamily="49" charset="0"/>
                <a:cs typeface="Courier New" pitchFamily="49" charset="0"/>
              </a:rPr>
              <a:t> object</a:t>
            </a:r>
          </a:p>
          <a:p>
            <a:pPr marL="719138" lvl="4"/>
            <a:r>
              <a:rPr lang="en-GB" sz="1600" dirty="0" smtClean="0">
                <a:latin typeface="Courier New" pitchFamily="49" charset="0"/>
                <a:cs typeface="Courier New" pitchFamily="49" charset="0"/>
              </a:rPr>
              <a:t>    public static </a:t>
            </a:r>
            <a:r>
              <a:rPr lang="en-GB" sz="1600" dirty="0" err="1" smtClean="0">
                <a:latin typeface="Courier New" pitchFamily="49" charset="0"/>
                <a:cs typeface="Courier New" pitchFamily="49" charset="0"/>
              </a:rPr>
              <a:t>FamilySymbol</a:t>
            </a:r>
            <a:r>
              <a:rPr lang="en-GB" sz="1600" dirty="0" smtClean="0">
                <a:latin typeface="Courier New" pitchFamily="49" charset="0"/>
                <a:cs typeface="Courier New" pitchFamily="49" charset="0"/>
              </a:rPr>
              <a:t> </a:t>
            </a:r>
            <a:r>
              <a:rPr lang="en-GB" sz="1600" dirty="0" err="1" smtClean="0">
                <a:latin typeface="Courier New" pitchFamily="49" charset="0"/>
                <a:cs typeface="Courier New" pitchFamily="49" charset="0"/>
              </a:rPr>
              <a:t>GetFamilySymbol</a:t>
            </a:r>
            <a:r>
              <a:rPr lang="en-GB" sz="1600" dirty="0" smtClean="0">
                <a:latin typeface="Courier New" pitchFamily="49" charset="0"/>
                <a:cs typeface="Courier New" pitchFamily="49" charset="0"/>
              </a:rPr>
              <a:t>(</a:t>
            </a:r>
          </a:p>
          <a:p>
            <a:pPr marL="719138" lvl="4"/>
            <a:r>
              <a:rPr lang="en-GB" sz="1600" dirty="0" smtClean="0">
                <a:latin typeface="Courier New" pitchFamily="49" charset="0"/>
                <a:cs typeface="Courier New" pitchFamily="49" charset="0"/>
              </a:rPr>
              <a:t>      Application app,</a:t>
            </a:r>
          </a:p>
          <a:p>
            <a:pPr marL="719138" lvl="4"/>
            <a:r>
              <a:rPr lang="en-GB" sz="1600" dirty="0" smtClean="0">
                <a:latin typeface="Courier New" pitchFamily="49" charset="0"/>
                <a:cs typeface="Courier New" pitchFamily="49" charset="0"/>
              </a:rPr>
              <a:t>      string </a:t>
            </a:r>
            <a:r>
              <a:rPr lang="en-GB" sz="1600" dirty="0" err="1" smtClean="0">
                <a:latin typeface="Courier New" pitchFamily="49" charset="0"/>
                <a:cs typeface="Courier New" pitchFamily="49" charset="0"/>
              </a:rPr>
              <a:t>familyName</a:t>
            </a:r>
            <a:r>
              <a:rPr lang="en-GB" sz="1600" dirty="0" smtClean="0">
                <a:latin typeface="Courier New" pitchFamily="49" charset="0"/>
                <a:cs typeface="Courier New" pitchFamily="49" charset="0"/>
              </a:rPr>
              <a:t>,</a:t>
            </a:r>
          </a:p>
          <a:p>
            <a:pPr marL="719138" lvl="4"/>
            <a:r>
              <a:rPr lang="en-GB" sz="1600" dirty="0" smtClean="0">
                <a:latin typeface="Courier New" pitchFamily="49" charset="0"/>
                <a:cs typeface="Courier New" pitchFamily="49" charset="0"/>
              </a:rPr>
              <a:t>      string </a:t>
            </a:r>
            <a:r>
              <a:rPr lang="en-GB" sz="1600" dirty="0" err="1" smtClean="0">
                <a:latin typeface="Courier New" pitchFamily="49" charset="0"/>
                <a:cs typeface="Courier New" pitchFamily="49" charset="0"/>
              </a:rPr>
              <a:t>typeName</a:t>
            </a:r>
            <a:r>
              <a:rPr lang="en-GB" sz="1600" dirty="0" smtClean="0">
                <a:latin typeface="Courier New" pitchFamily="49" charset="0"/>
                <a:cs typeface="Courier New" pitchFamily="49" charset="0"/>
              </a:rPr>
              <a:t> )</a:t>
            </a:r>
          </a:p>
          <a:p>
            <a:pPr marL="719138" lvl="4"/>
            <a:r>
              <a:rPr lang="en-GB" sz="1600" dirty="0" smtClean="0">
                <a:latin typeface="Courier New" pitchFamily="49" charset="0"/>
                <a:cs typeface="Courier New" pitchFamily="49" charset="0"/>
              </a:rPr>
              <a:t>    {</a:t>
            </a:r>
          </a:p>
          <a:p>
            <a:pPr marL="719138" lvl="4"/>
            <a:r>
              <a:rPr lang="en-GB" sz="1600" dirty="0" smtClean="0">
                <a:latin typeface="Courier New" pitchFamily="49" charset="0"/>
                <a:cs typeface="Courier New" pitchFamily="49" charset="0"/>
              </a:rPr>
              <a:t>      Filter </a:t>
            </a:r>
            <a:r>
              <a:rPr lang="en-GB" sz="1600" dirty="0" err="1" smtClean="0">
                <a:latin typeface="Courier New" pitchFamily="49" charset="0"/>
                <a:cs typeface="Courier New" pitchFamily="49" charset="0"/>
              </a:rPr>
              <a:t>filterType</a:t>
            </a:r>
            <a:r>
              <a:rPr lang="en-GB" sz="1600" dirty="0" smtClean="0">
                <a:latin typeface="Courier New" pitchFamily="49" charset="0"/>
                <a:cs typeface="Courier New" pitchFamily="49" charset="0"/>
              </a:rPr>
              <a:t> = </a:t>
            </a:r>
            <a:r>
              <a:rPr lang="en-GB" sz="1600" dirty="0" err="1" smtClean="0">
                <a:latin typeface="Courier New" pitchFamily="49" charset="0"/>
                <a:cs typeface="Courier New" pitchFamily="49" charset="0"/>
              </a:rPr>
              <a:t>app.Create.Filter.NewTypeFilter</a:t>
            </a:r>
            <a:r>
              <a:rPr lang="en-GB" sz="1600" dirty="0" smtClean="0">
                <a:latin typeface="Courier New" pitchFamily="49" charset="0"/>
                <a:cs typeface="Courier New" pitchFamily="49" charset="0"/>
              </a:rPr>
              <a:t>( </a:t>
            </a:r>
            <a:r>
              <a:rPr lang="en-GB" sz="1600" dirty="0" err="1" smtClean="0">
                <a:latin typeface="Courier New" pitchFamily="49" charset="0"/>
                <a:cs typeface="Courier New" pitchFamily="49" charset="0"/>
              </a:rPr>
              <a:t>typeof</a:t>
            </a:r>
            <a:r>
              <a:rPr lang="en-GB" sz="1600" dirty="0" smtClean="0">
                <a:latin typeface="Courier New" pitchFamily="49" charset="0"/>
                <a:cs typeface="Courier New" pitchFamily="49" charset="0"/>
              </a:rPr>
              <a:t>( </a:t>
            </a:r>
            <a:r>
              <a:rPr lang="en-GB" sz="1600" dirty="0" err="1" smtClean="0">
                <a:latin typeface="Courier New" pitchFamily="49" charset="0"/>
                <a:cs typeface="Courier New" pitchFamily="49" charset="0"/>
              </a:rPr>
              <a:t>FamilySymbol</a:t>
            </a:r>
            <a:r>
              <a:rPr lang="en-GB" sz="1600" dirty="0" smtClean="0">
                <a:latin typeface="Courier New" pitchFamily="49" charset="0"/>
                <a:cs typeface="Courier New" pitchFamily="49" charset="0"/>
              </a:rPr>
              <a:t> ) );</a:t>
            </a:r>
          </a:p>
          <a:p>
            <a:pPr marL="719138" lvl="4"/>
            <a:r>
              <a:rPr lang="en-GB" sz="1600" dirty="0" smtClean="0">
                <a:latin typeface="Courier New" pitchFamily="49" charset="0"/>
                <a:cs typeface="Courier New" pitchFamily="49" charset="0"/>
              </a:rPr>
              <a:t>      Filter </a:t>
            </a:r>
            <a:r>
              <a:rPr lang="en-GB" sz="1600" dirty="0" err="1" smtClean="0">
                <a:latin typeface="Courier New" pitchFamily="49" charset="0"/>
                <a:cs typeface="Courier New" pitchFamily="49" charset="0"/>
              </a:rPr>
              <a:t>filterFamilyName</a:t>
            </a:r>
            <a:r>
              <a:rPr lang="en-GB" sz="1600" dirty="0" smtClean="0">
                <a:latin typeface="Courier New" pitchFamily="49" charset="0"/>
                <a:cs typeface="Courier New" pitchFamily="49" charset="0"/>
              </a:rPr>
              <a:t> = </a:t>
            </a:r>
            <a:r>
              <a:rPr lang="en-GB" sz="1600" dirty="0" err="1" smtClean="0">
                <a:latin typeface="Courier New" pitchFamily="49" charset="0"/>
                <a:cs typeface="Courier New" pitchFamily="49" charset="0"/>
              </a:rPr>
              <a:t>app.Create.Filter.NewFamilyFilter</a:t>
            </a:r>
            <a:r>
              <a:rPr lang="en-GB" sz="1600" dirty="0" smtClean="0">
                <a:latin typeface="Courier New" pitchFamily="49" charset="0"/>
                <a:cs typeface="Courier New" pitchFamily="49" charset="0"/>
              </a:rPr>
              <a:t>( </a:t>
            </a:r>
            <a:r>
              <a:rPr lang="en-GB" sz="1600" dirty="0" err="1" smtClean="0">
                <a:latin typeface="Courier New" pitchFamily="49" charset="0"/>
                <a:cs typeface="Courier New" pitchFamily="49" charset="0"/>
              </a:rPr>
              <a:t>familyName</a:t>
            </a:r>
            <a:r>
              <a:rPr lang="en-GB" sz="1600" dirty="0" smtClean="0">
                <a:latin typeface="Courier New" pitchFamily="49" charset="0"/>
                <a:cs typeface="Courier New" pitchFamily="49" charset="0"/>
              </a:rPr>
              <a:t> );</a:t>
            </a:r>
          </a:p>
          <a:p>
            <a:pPr marL="719138" lvl="4"/>
            <a:r>
              <a:rPr lang="en-GB" sz="1600" dirty="0" smtClean="0">
                <a:latin typeface="Courier New" pitchFamily="49" charset="0"/>
                <a:cs typeface="Courier New" pitchFamily="49" charset="0"/>
              </a:rPr>
              <a:t>      Filter </a:t>
            </a:r>
            <a:r>
              <a:rPr lang="en-GB" sz="1600" dirty="0" err="1" smtClean="0">
                <a:latin typeface="Courier New" pitchFamily="49" charset="0"/>
                <a:cs typeface="Courier New" pitchFamily="49" charset="0"/>
              </a:rPr>
              <a:t>filter</a:t>
            </a:r>
            <a:r>
              <a:rPr lang="en-GB" sz="1600" dirty="0" smtClean="0">
                <a:latin typeface="Courier New" pitchFamily="49" charset="0"/>
                <a:cs typeface="Courier New" pitchFamily="49" charset="0"/>
              </a:rPr>
              <a:t> = </a:t>
            </a:r>
            <a:r>
              <a:rPr lang="en-GB" sz="1600" dirty="0" err="1" smtClean="0">
                <a:latin typeface="Courier New" pitchFamily="49" charset="0"/>
                <a:cs typeface="Courier New" pitchFamily="49" charset="0"/>
              </a:rPr>
              <a:t>app.Create.Filter.NewLogicAndFilter</a:t>
            </a:r>
            <a:r>
              <a:rPr lang="en-GB" sz="1600" dirty="0" smtClean="0">
                <a:latin typeface="Courier New" pitchFamily="49" charset="0"/>
                <a:cs typeface="Courier New" pitchFamily="49" charset="0"/>
              </a:rPr>
              <a:t>( </a:t>
            </a:r>
            <a:r>
              <a:rPr lang="en-GB" sz="1600" dirty="0" err="1" smtClean="0">
                <a:latin typeface="Courier New" pitchFamily="49" charset="0"/>
                <a:cs typeface="Courier New" pitchFamily="49" charset="0"/>
              </a:rPr>
              <a:t>filterType</a:t>
            </a:r>
            <a:r>
              <a:rPr lang="en-GB" sz="1600" dirty="0" smtClean="0">
                <a:latin typeface="Courier New" pitchFamily="49" charset="0"/>
                <a:cs typeface="Courier New" pitchFamily="49" charset="0"/>
              </a:rPr>
              <a:t>, </a:t>
            </a:r>
            <a:r>
              <a:rPr lang="en-GB" sz="1600" dirty="0" err="1" smtClean="0">
                <a:latin typeface="Courier New" pitchFamily="49" charset="0"/>
                <a:cs typeface="Courier New" pitchFamily="49" charset="0"/>
              </a:rPr>
              <a:t>filterFamilyName</a:t>
            </a:r>
            <a:r>
              <a:rPr lang="en-GB" sz="1600" dirty="0" smtClean="0">
                <a:latin typeface="Courier New" pitchFamily="49" charset="0"/>
                <a:cs typeface="Courier New" pitchFamily="49" charset="0"/>
              </a:rPr>
              <a:t> );</a:t>
            </a:r>
          </a:p>
          <a:p>
            <a:pPr marL="719138" lvl="4"/>
            <a:r>
              <a:rPr lang="en-GB" sz="1600" dirty="0" smtClean="0">
                <a:latin typeface="Courier New" pitchFamily="49" charset="0"/>
                <a:cs typeface="Courier New" pitchFamily="49" charset="0"/>
              </a:rPr>
              <a:t>      List&lt;Element&gt; </a:t>
            </a:r>
            <a:r>
              <a:rPr lang="en-GB" sz="1600" dirty="0" err="1" smtClean="0">
                <a:latin typeface="Courier New" pitchFamily="49" charset="0"/>
                <a:cs typeface="Courier New" pitchFamily="49" charset="0"/>
              </a:rPr>
              <a:t>elementList</a:t>
            </a:r>
            <a:r>
              <a:rPr lang="en-GB" sz="1600" dirty="0" smtClean="0">
                <a:latin typeface="Courier New" pitchFamily="49" charset="0"/>
                <a:cs typeface="Courier New" pitchFamily="49" charset="0"/>
              </a:rPr>
              <a:t> = new List&lt;Element&gt;();</a:t>
            </a:r>
          </a:p>
          <a:p>
            <a:pPr marL="719138" lvl="4"/>
            <a:r>
              <a:rPr lang="en-GB" sz="1600" dirty="0" smtClean="0">
                <a:latin typeface="Courier New" pitchFamily="49" charset="0"/>
                <a:cs typeface="Courier New" pitchFamily="49" charset="0"/>
              </a:rPr>
              <a:t>      </a:t>
            </a:r>
            <a:r>
              <a:rPr lang="en-GB" sz="1600" dirty="0" err="1" smtClean="0">
                <a:latin typeface="Courier New" pitchFamily="49" charset="0"/>
                <a:cs typeface="Courier New" pitchFamily="49" charset="0"/>
              </a:rPr>
              <a:t>int</a:t>
            </a:r>
            <a:r>
              <a:rPr lang="en-GB" sz="1600" dirty="0" smtClean="0">
                <a:latin typeface="Courier New" pitchFamily="49" charset="0"/>
                <a:cs typeface="Courier New" pitchFamily="49" charset="0"/>
              </a:rPr>
              <a:t> n = </a:t>
            </a:r>
            <a:r>
              <a:rPr lang="en-GB" sz="1600" dirty="0" err="1" smtClean="0">
                <a:latin typeface="Courier New" pitchFamily="49" charset="0"/>
                <a:cs typeface="Courier New" pitchFamily="49" charset="0"/>
              </a:rPr>
              <a:t>app.ActiveDocument.get_Elements</a:t>
            </a:r>
            <a:r>
              <a:rPr lang="en-GB" sz="1600" dirty="0" smtClean="0">
                <a:latin typeface="Courier New" pitchFamily="49" charset="0"/>
                <a:cs typeface="Courier New" pitchFamily="49" charset="0"/>
              </a:rPr>
              <a:t>( filter, </a:t>
            </a:r>
            <a:r>
              <a:rPr lang="en-GB" sz="1600" dirty="0" err="1" smtClean="0">
                <a:latin typeface="Courier New" pitchFamily="49" charset="0"/>
                <a:cs typeface="Courier New" pitchFamily="49" charset="0"/>
              </a:rPr>
              <a:t>elementList</a:t>
            </a:r>
            <a:r>
              <a:rPr lang="en-GB" sz="1600" dirty="0" smtClean="0">
                <a:latin typeface="Courier New" pitchFamily="49" charset="0"/>
                <a:cs typeface="Courier New" pitchFamily="49" charset="0"/>
              </a:rPr>
              <a:t> );</a:t>
            </a:r>
          </a:p>
          <a:p>
            <a:pPr marL="719138" lvl="4"/>
            <a:r>
              <a:rPr lang="en-US" sz="1600" dirty="0" smtClean="0">
                <a:latin typeface="Courier New" pitchFamily="49" charset="0"/>
                <a:cs typeface="Courier New" pitchFamily="49" charset="0"/>
              </a:rPr>
              <a:t>      // we have a list of symbols for a given family. </a:t>
            </a:r>
          </a:p>
          <a:p>
            <a:pPr marL="719138" lvl="4"/>
            <a:r>
              <a:rPr lang="en-US" sz="1600" dirty="0" smtClean="0">
                <a:latin typeface="Courier New" pitchFamily="49" charset="0"/>
                <a:cs typeface="Courier New" pitchFamily="49" charset="0"/>
              </a:rPr>
              <a:t>      // loop through the list and find a match </a:t>
            </a:r>
          </a:p>
          <a:p>
            <a:pPr marL="719138" lvl="4"/>
            <a:r>
              <a:rPr lang="en-GB" sz="1600" dirty="0" smtClean="0">
                <a:latin typeface="Courier New" pitchFamily="49" charset="0"/>
                <a:cs typeface="Courier New" pitchFamily="49" charset="0"/>
              </a:rPr>
              <a:t>      </a:t>
            </a:r>
            <a:r>
              <a:rPr lang="en-GB" sz="1600" dirty="0" err="1" smtClean="0">
                <a:latin typeface="Courier New" pitchFamily="49" charset="0"/>
                <a:cs typeface="Courier New" pitchFamily="49" charset="0"/>
              </a:rPr>
              <a:t>foreach</a:t>
            </a:r>
            <a:r>
              <a:rPr lang="en-GB" sz="1600" dirty="0" smtClean="0">
                <a:latin typeface="Courier New" pitchFamily="49" charset="0"/>
                <a:cs typeface="Courier New" pitchFamily="49" charset="0"/>
              </a:rPr>
              <a:t>( Element e in </a:t>
            </a:r>
            <a:r>
              <a:rPr lang="en-GB" sz="1600" dirty="0" err="1" smtClean="0">
                <a:latin typeface="Courier New" pitchFamily="49" charset="0"/>
                <a:cs typeface="Courier New" pitchFamily="49" charset="0"/>
              </a:rPr>
              <a:t>elementList</a:t>
            </a:r>
            <a:r>
              <a:rPr lang="en-GB" sz="1600" dirty="0" smtClean="0">
                <a:latin typeface="Courier New" pitchFamily="49" charset="0"/>
                <a:cs typeface="Courier New" pitchFamily="49" charset="0"/>
              </a:rPr>
              <a:t> )</a:t>
            </a:r>
          </a:p>
          <a:p>
            <a:pPr marL="719138" lvl="4"/>
            <a:r>
              <a:rPr lang="en-GB" sz="1600" dirty="0" smtClean="0">
                <a:latin typeface="Courier New" pitchFamily="49" charset="0"/>
                <a:cs typeface="Courier New" pitchFamily="49" charset="0"/>
              </a:rPr>
              <a:t>      {</a:t>
            </a:r>
          </a:p>
          <a:p>
            <a:pPr marL="719138" lvl="4"/>
            <a:r>
              <a:rPr lang="en-GB" sz="1600" dirty="0" smtClean="0">
                <a:latin typeface="Courier New" pitchFamily="49" charset="0"/>
                <a:cs typeface="Courier New" pitchFamily="49" charset="0"/>
              </a:rPr>
              <a:t>        if( </a:t>
            </a:r>
            <a:r>
              <a:rPr lang="en-GB" sz="1600" dirty="0" err="1" smtClean="0">
                <a:latin typeface="Courier New" pitchFamily="49" charset="0"/>
                <a:cs typeface="Courier New" pitchFamily="49" charset="0"/>
              </a:rPr>
              <a:t>e.Name.Equals</a:t>
            </a:r>
            <a:r>
              <a:rPr lang="en-GB" sz="1600" dirty="0" smtClean="0">
                <a:latin typeface="Courier New" pitchFamily="49" charset="0"/>
                <a:cs typeface="Courier New" pitchFamily="49" charset="0"/>
              </a:rPr>
              <a:t>( </a:t>
            </a:r>
            <a:r>
              <a:rPr lang="en-GB" sz="1600" dirty="0" err="1" smtClean="0">
                <a:latin typeface="Courier New" pitchFamily="49" charset="0"/>
                <a:cs typeface="Courier New" pitchFamily="49" charset="0"/>
              </a:rPr>
              <a:t>typeName</a:t>
            </a:r>
            <a:r>
              <a:rPr lang="en-GB" sz="1600" dirty="0" smtClean="0">
                <a:latin typeface="Courier New" pitchFamily="49" charset="0"/>
                <a:cs typeface="Courier New" pitchFamily="49" charset="0"/>
              </a:rPr>
              <a:t> ) )</a:t>
            </a:r>
          </a:p>
          <a:p>
            <a:pPr marL="719138" lvl="4"/>
            <a:r>
              <a:rPr lang="en-GB" sz="1600" dirty="0" smtClean="0">
                <a:latin typeface="Courier New" pitchFamily="49" charset="0"/>
                <a:cs typeface="Courier New" pitchFamily="49" charset="0"/>
              </a:rPr>
              <a:t>        {</a:t>
            </a:r>
          </a:p>
          <a:p>
            <a:pPr marL="719138" lvl="4"/>
            <a:r>
              <a:rPr lang="en-GB" sz="1600" dirty="0" smtClean="0">
                <a:latin typeface="Courier New" pitchFamily="49" charset="0"/>
                <a:cs typeface="Courier New" pitchFamily="49" charset="0"/>
              </a:rPr>
              <a:t>          return e as </a:t>
            </a:r>
            <a:r>
              <a:rPr lang="en-GB" sz="1600" dirty="0" err="1" smtClean="0">
                <a:latin typeface="Courier New" pitchFamily="49" charset="0"/>
                <a:cs typeface="Courier New" pitchFamily="49" charset="0"/>
              </a:rPr>
              <a:t>FamilySymbol</a:t>
            </a:r>
            <a:r>
              <a:rPr lang="en-GB" sz="1600" dirty="0" smtClean="0">
                <a:latin typeface="Courier New" pitchFamily="49" charset="0"/>
                <a:cs typeface="Courier New" pitchFamily="49" charset="0"/>
              </a:rPr>
              <a:t>;</a:t>
            </a:r>
          </a:p>
          <a:p>
            <a:pPr marL="719138" lvl="4"/>
            <a:r>
              <a:rPr lang="en-GB" sz="1600" dirty="0" smtClean="0">
                <a:latin typeface="Courier New" pitchFamily="49" charset="0"/>
                <a:cs typeface="Courier New" pitchFamily="49" charset="0"/>
              </a:rPr>
              <a:t>        }</a:t>
            </a:r>
          </a:p>
          <a:p>
            <a:pPr marL="719138" lvl="4"/>
            <a:r>
              <a:rPr lang="en-GB" sz="1600" dirty="0" smtClean="0">
                <a:latin typeface="Courier New" pitchFamily="49" charset="0"/>
                <a:cs typeface="Courier New" pitchFamily="49" charset="0"/>
              </a:rPr>
              <a:t>      }</a:t>
            </a:r>
          </a:p>
          <a:p>
            <a:pPr marL="719138" lvl="4"/>
            <a:r>
              <a:rPr lang="en-GB" sz="1600" dirty="0" smtClean="0">
                <a:latin typeface="Courier New" pitchFamily="49" charset="0"/>
                <a:cs typeface="Courier New" pitchFamily="49" charset="0"/>
              </a:rPr>
              <a:t>      return null;</a:t>
            </a:r>
          </a:p>
          <a:p>
            <a:pPr marL="719138" lvl="4"/>
            <a:r>
              <a:rPr lang="en-GB" sz="1600" dirty="0" smtClean="0">
                <a:latin typeface="Courier New" pitchFamily="49" charset="0"/>
                <a:cs typeface="Courier New" pitchFamily="49" charset="0"/>
              </a:rPr>
              <a:t>    }</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AutoShape 6"/>
          <p:cNvSpPr>
            <a:spLocks noChangeArrowheads="1"/>
          </p:cNvSpPr>
          <p:nvPr/>
        </p:nvSpPr>
        <p:spPr bwMode="auto">
          <a:xfrm>
            <a:off x="665966" y="1601287"/>
            <a:ext cx="11276077" cy="5066237"/>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4274" name="Rectangle 2"/>
          <p:cNvSpPr>
            <a:spLocks noGrp="1" noChangeArrowheads="1"/>
          </p:cNvSpPr>
          <p:nvPr>
            <p:ph type="title"/>
          </p:nvPr>
        </p:nvSpPr>
        <p:spPr>
          <a:xfrm>
            <a:off x="453759" y="194232"/>
            <a:ext cx="11269451" cy="1626129"/>
          </a:xfrm>
        </p:spPr>
        <p:txBody>
          <a:bodyPr/>
          <a:lstStyle/>
          <a:p>
            <a:pPr eaLnBrk="1" hangingPunct="1"/>
            <a:r>
              <a:rPr lang="en-GB" sz="6300" smtClean="0"/>
              <a:t>Insert Column and Move Wall</a:t>
            </a:r>
          </a:p>
        </p:txBody>
      </p:sp>
      <p:sp>
        <p:nvSpPr>
          <p:cNvPr id="54278" name="Rectangle 3"/>
          <p:cNvSpPr>
            <a:spLocks noGrp="1" noChangeArrowheads="1"/>
          </p:cNvSpPr>
          <p:nvPr>
            <p:ph idx="1"/>
          </p:nvPr>
        </p:nvSpPr>
        <p:spPr>
          <a:xfrm>
            <a:off x="-362838" y="1908446"/>
            <a:ext cx="12899368" cy="4941644"/>
          </a:xfrm>
        </p:spPr>
        <p:txBody>
          <a:bodyPr/>
          <a:lstStyle/>
          <a:p>
            <a:pPr marL="1920084" lvl="4" indent="-325098">
              <a:lnSpc>
                <a:spcPct val="90000"/>
              </a:lnSpc>
            </a:pPr>
            <a:r>
              <a:rPr lang="en-GB" sz="1600" noProof="1" smtClean="0">
                <a:solidFill>
                  <a:schemeClr val="hlink"/>
                </a:solidFill>
              </a:rPr>
              <a:t>' Insert Columns as FamilyInstances</a:t>
            </a:r>
          </a:p>
          <a:p>
            <a:pPr marL="1920084" lvl="4" indent="-325098">
              <a:lnSpc>
                <a:spcPct val="90000"/>
              </a:lnSpc>
            </a:pPr>
            <a:r>
              <a:rPr lang="en-GB" sz="1600" noProof="1" smtClean="0">
                <a:solidFill>
                  <a:schemeClr val="accent1"/>
                </a:solidFill>
              </a:rPr>
              <a:t>Dim</a:t>
            </a:r>
            <a:r>
              <a:rPr lang="en-GB" sz="1600" noProof="1" smtClean="0"/>
              <a:t> pt </a:t>
            </a:r>
            <a:r>
              <a:rPr lang="en-GB" sz="1600" noProof="1" smtClean="0">
                <a:solidFill>
                  <a:schemeClr val="accent1"/>
                </a:solidFill>
              </a:rPr>
              <a:t>As</a:t>
            </a:r>
            <a:r>
              <a:rPr lang="en-GB" sz="1600" noProof="1" smtClean="0"/>
              <a:t> XYZ</a:t>
            </a:r>
          </a:p>
          <a:p>
            <a:pPr marL="1920084" lvl="4" indent="-325098">
              <a:lnSpc>
                <a:spcPct val="90000"/>
              </a:lnSpc>
            </a:pPr>
            <a:r>
              <a:rPr lang="en-GB" sz="1600" noProof="1" smtClean="0">
                <a:solidFill>
                  <a:schemeClr val="accent1"/>
                </a:solidFill>
              </a:rPr>
              <a:t>For Each</a:t>
            </a:r>
            <a:r>
              <a:rPr lang="en-GB" sz="1600" noProof="1" smtClean="0"/>
              <a:t> pt </a:t>
            </a:r>
            <a:r>
              <a:rPr lang="en-GB" sz="1600" noProof="1" smtClean="0">
                <a:solidFill>
                  <a:schemeClr val="accent1"/>
                </a:solidFill>
              </a:rPr>
              <a:t>In</a:t>
            </a:r>
            <a:r>
              <a:rPr lang="en-GB" sz="1600" noProof="1" smtClean="0"/>
              <a:t> locations</a:t>
            </a:r>
          </a:p>
          <a:p>
            <a:pPr marL="1920084" lvl="4" indent="-325098">
              <a:lnSpc>
                <a:spcPct val="90000"/>
              </a:lnSpc>
            </a:pPr>
            <a:r>
              <a:rPr lang="en-GB" sz="1600" noProof="1" smtClean="0"/>
              <a:t>  </a:t>
            </a:r>
            <a:r>
              <a:rPr lang="en-GB" sz="1600" noProof="1" smtClean="0">
                <a:solidFill>
                  <a:schemeClr val="accent1"/>
                </a:solidFill>
              </a:rPr>
              <a:t>Try</a:t>
            </a:r>
          </a:p>
          <a:p>
            <a:pPr marL="1920084" lvl="4" indent="-325098">
              <a:lnSpc>
                <a:spcPct val="90000"/>
              </a:lnSpc>
            </a:pPr>
            <a:r>
              <a:rPr lang="en-GB" sz="1600" noProof="1" smtClean="0"/>
              <a:t>    </a:t>
            </a:r>
            <a:r>
              <a:rPr lang="en-GB" sz="1600" noProof="1" smtClean="0">
                <a:solidFill>
                  <a:schemeClr val="accent1"/>
                </a:solidFill>
              </a:rPr>
              <a:t>Dim</a:t>
            </a:r>
            <a:r>
              <a:rPr lang="en-GB" sz="1600" noProof="1" smtClean="0"/>
              <a:t> column </a:t>
            </a:r>
            <a:r>
              <a:rPr lang="en-GB" sz="1600" noProof="1" smtClean="0">
                <a:solidFill>
                  <a:schemeClr val="accent1"/>
                </a:solidFill>
              </a:rPr>
              <a:t>As</a:t>
            </a:r>
            <a:r>
              <a:rPr lang="en-GB" sz="1600" noProof="1" smtClean="0"/>
              <a:t> FamilyInstance = doc.</a:t>
            </a:r>
            <a:r>
              <a:rPr lang="en-GB" sz="1600" noProof="1" smtClean="0">
                <a:solidFill>
                  <a:schemeClr val="folHlink"/>
                </a:solidFill>
              </a:rPr>
              <a:t>Create.NewFamilyInstance</a:t>
            </a:r>
            <a:r>
              <a:rPr lang="en-GB" sz="1600" noProof="1" smtClean="0"/>
              <a:t>(pt, symbol, botLev, Structural.Enums.StructuralType.NonStuctural)</a:t>
            </a:r>
          </a:p>
          <a:p>
            <a:pPr marL="1920084" lvl="4" indent="-325098">
              <a:lnSpc>
                <a:spcPct val="90000"/>
              </a:lnSpc>
            </a:pPr>
            <a:r>
              <a:rPr lang="en-GB" sz="1600" noProof="1" smtClean="0"/>
              <a:t>    </a:t>
            </a:r>
            <a:r>
              <a:rPr lang="en-GB" sz="1600" noProof="1" smtClean="0">
                <a:solidFill>
                  <a:schemeClr val="accent1"/>
                </a:solidFill>
              </a:rPr>
              <a:t>Dim </a:t>
            </a:r>
            <a:r>
              <a:rPr lang="en-GB" sz="1600" noProof="1" smtClean="0"/>
              <a:t>paramTopLevel </a:t>
            </a:r>
            <a:r>
              <a:rPr lang="en-GB" sz="1600" noProof="1" smtClean="0">
                <a:solidFill>
                  <a:schemeClr val="accent1"/>
                </a:solidFill>
              </a:rPr>
              <a:t>As</a:t>
            </a:r>
            <a:r>
              <a:rPr lang="en-GB" sz="1600" noProof="1" smtClean="0"/>
              <a:t> Parameter =</a:t>
            </a:r>
            <a:endParaRPr lang="en-US" sz="1600" dirty="0" smtClean="0"/>
          </a:p>
          <a:p>
            <a:pPr marL="1920084" lvl="4" indent="-325098">
              <a:lnSpc>
                <a:spcPct val="90000"/>
              </a:lnSpc>
            </a:pPr>
            <a:r>
              <a:rPr lang="en-US" sz="1600" dirty="0" smtClean="0"/>
              <a:t>     </a:t>
            </a:r>
            <a:r>
              <a:rPr lang="en-US" sz="1600" noProof="1" smtClean="0"/>
              <a:t> </a:t>
            </a:r>
            <a:r>
              <a:rPr lang="en-US" sz="1600" noProof="1" smtClean="0">
                <a:solidFill>
                  <a:schemeClr val="folHlink"/>
                </a:solidFill>
              </a:rPr>
              <a:t>column.Parameter(BuiltInParameter.FAMILY_TOP_LEVEL_PARAM)</a:t>
            </a:r>
          </a:p>
          <a:p>
            <a:pPr marL="1920084" lvl="4" indent="-325098">
              <a:lnSpc>
                <a:spcPct val="90000"/>
              </a:lnSpc>
            </a:pPr>
            <a:r>
              <a:rPr lang="en-US" sz="1600" noProof="1" smtClean="0"/>
              <a:t>    </a:t>
            </a:r>
            <a:r>
              <a:rPr lang="en-US" sz="1600" noProof="1" smtClean="0">
                <a:solidFill>
                  <a:schemeClr val="folHlink"/>
                </a:solidFill>
              </a:rPr>
              <a:t>paramTopLevel.Set(topLev.Id)</a:t>
            </a:r>
          </a:p>
          <a:p>
            <a:pPr marL="1920084" lvl="4" indent="-325098">
              <a:lnSpc>
                <a:spcPct val="90000"/>
              </a:lnSpc>
            </a:pPr>
            <a:r>
              <a:rPr lang="en-US" sz="1600" noProof="1" smtClean="0"/>
              <a:t>  </a:t>
            </a:r>
            <a:r>
              <a:rPr lang="en-US" sz="1600" noProof="1" smtClean="0">
                <a:solidFill>
                  <a:schemeClr val="accent1"/>
                </a:solidFill>
              </a:rPr>
              <a:t>Catch</a:t>
            </a:r>
            <a:r>
              <a:rPr lang="en-US" sz="1600" noProof="1" smtClean="0"/>
              <a:t> e </a:t>
            </a:r>
            <a:r>
              <a:rPr lang="en-US" sz="1600" noProof="1" smtClean="0">
                <a:solidFill>
                  <a:schemeClr val="accent1"/>
                </a:solidFill>
              </a:rPr>
              <a:t>As</a:t>
            </a:r>
            <a:r>
              <a:rPr lang="en-US" sz="1600" noProof="1" smtClean="0"/>
              <a:t> Exception</a:t>
            </a:r>
          </a:p>
          <a:p>
            <a:pPr marL="1920084" lvl="4" indent="-325098">
              <a:lnSpc>
                <a:spcPct val="90000"/>
              </a:lnSpc>
            </a:pPr>
            <a:r>
              <a:rPr lang="en-US" sz="1600" noProof="1" smtClean="0"/>
              <a:t>    MsgBox("Failed to create or adjust this column!?")</a:t>
            </a:r>
          </a:p>
          <a:p>
            <a:pPr marL="1920084" lvl="4" indent="-325098">
              <a:lnSpc>
                <a:spcPct val="90000"/>
              </a:lnSpc>
            </a:pPr>
            <a:r>
              <a:rPr lang="en-US" sz="1600" noProof="1" smtClean="0"/>
              <a:t>  </a:t>
            </a:r>
            <a:r>
              <a:rPr lang="en-US" sz="1600" noProof="1" smtClean="0">
                <a:solidFill>
                  <a:schemeClr val="accent1"/>
                </a:solidFill>
              </a:rPr>
              <a:t>End Try</a:t>
            </a:r>
          </a:p>
          <a:p>
            <a:pPr marL="1920084" lvl="4" indent="-325098">
              <a:lnSpc>
                <a:spcPct val="90000"/>
              </a:lnSpc>
            </a:pPr>
            <a:r>
              <a:rPr lang="en-US" sz="1600" noProof="1" smtClean="0">
                <a:solidFill>
                  <a:schemeClr val="accent1"/>
                </a:solidFill>
              </a:rPr>
              <a:t>Next</a:t>
            </a:r>
          </a:p>
          <a:p>
            <a:pPr marL="1920084" lvl="4" indent="-325098">
              <a:lnSpc>
                <a:spcPct val="90000"/>
              </a:lnSpc>
            </a:pPr>
            <a:endParaRPr lang="en-US" sz="1600" dirty="0" smtClean="0">
              <a:solidFill>
                <a:schemeClr val="accent1"/>
              </a:solidFill>
            </a:endParaRPr>
          </a:p>
          <a:p>
            <a:pPr marL="1920084" lvl="4" indent="-325098">
              <a:lnSpc>
                <a:spcPct val="90000"/>
              </a:lnSpc>
            </a:pPr>
            <a:r>
              <a:rPr lang="en-US" sz="1600" noProof="1" smtClean="0">
                <a:solidFill>
                  <a:schemeClr val="hlink"/>
                </a:solidFill>
              </a:rPr>
              <a:t>' Finally, move the wall so the columns are surely visible. For simplicity, </a:t>
            </a:r>
          </a:p>
          <a:p>
            <a:pPr marL="1920084" lvl="4" indent="-325098">
              <a:lnSpc>
                <a:spcPct val="90000"/>
              </a:lnSpc>
            </a:pPr>
            <a:r>
              <a:rPr lang="en-US" sz="1600" noProof="1" smtClean="0">
                <a:solidFill>
                  <a:schemeClr val="hlink"/>
                </a:solidFill>
              </a:rPr>
              <a:t>'   move the wall "perpendicularly" to the Location curve by its length</a:t>
            </a:r>
          </a:p>
          <a:p>
            <a:pPr marL="1920084" lvl="4" indent="-325098">
              <a:lnSpc>
                <a:spcPct val="90000"/>
              </a:lnSpc>
            </a:pPr>
            <a:r>
              <a:rPr lang="en-US" sz="1600" noProof="1" smtClean="0">
                <a:solidFill>
                  <a:schemeClr val="accent1"/>
                </a:solidFill>
              </a:rPr>
              <a:t>Dim</a:t>
            </a:r>
            <a:r>
              <a:rPr lang="en-US" sz="1600" noProof="1" smtClean="0"/>
              <a:t> wallPerpAxis </a:t>
            </a:r>
            <a:r>
              <a:rPr lang="en-US" sz="1600" noProof="1" smtClean="0">
                <a:solidFill>
                  <a:schemeClr val="accent1"/>
                </a:solidFill>
              </a:rPr>
              <a:t>As</a:t>
            </a:r>
            <a:r>
              <a:rPr lang="en-US" sz="1600" noProof="1" smtClean="0"/>
              <a:t> New XYZ(-(pEnd.Y - pStart.Y), pEnd.X - pStart.X, 0)</a:t>
            </a:r>
          </a:p>
          <a:p>
            <a:pPr marL="1920084" lvl="4" indent="-325098">
              <a:lnSpc>
                <a:spcPct val="90000"/>
              </a:lnSpc>
            </a:pPr>
            <a:r>
              <a:rPr lang="en-US" sz="1600" noProof="1" smtClean="0">
                <a:solidFill>
                  <a:schemeClr val="accent1"/>
                </a:solidFill>
              </a:rPr>
              <a:t>If Not</a:t>
            </a:r>
            <a:r>
              <a:rPr lang="en-US" sz="1600" noProof="1" smtClean="0"/>
              <a:t> CType(wall.Location.Move(wallPerpAxis), Boolean) </a:t>
            </a:r>
            <a:r>
              <a:rPr lang="en-US" sz="1600" noProof="1" smtClean="0">
                <a:solidFill>
                  <a:schemeClr val="accent1"/>
                </a:solidFill>
              </a:rPr>
              <a:t>Then</a:t>
            </a:r>
          </a:p>
          <a:p>
            <a:pPr marL="1920084" lvl="4" indent="-325098">
              <a:lnSpc>
                <a:spcPct val="90000"/>
              </a:lnSpc>
            </a:pPr>
            <a:r>
              <a:rPr lang="en-US" sz="1600" noProof="1" smtClean="0"/>
              <a:t>  MsgBox("Failed to Move the wall!?")</a:t>
            </a:r>
          </a:p>
          <a:p>
            <a:pPr marL="1920084" lvl="4" indent="-325098">
              <a:lnSpc>
                <a:spcPct val="90000"/>
              </a:lnSpc>
            </a:pPr>
            <a:r>
              <a:rPr lang="en-US" sz="1600" noProof="1" smtClean="0">
                <a:solidFill>
                  <a:schemeClr val="accent1"/>
                </a:solidFill>
              </a:rPr>
              <a:t>End If</a:t>
            </a:r>
          </a:p>
        </p:txBody>
      </p:sp>
      <p:sp>
        <p:nvSpPr>
          <p:cNvPr id="54275"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54277" name="Picture 5" descr="lab2-4-2"/>
          <p:cNvPicPr>
            <a:picLocks noChangeAspect="1" noChangeArrowheads="1"/>
          </p:cNvPicPr>
          <p:nvPr/>
        </p:nvPicPr>
        <p:blipFill>
          <a:blip r:embed="rId3"/>
          <a:srcRect/>
          <a:stretch>
            <a:fillRect/>
          </a:stretch>
        </p:blipFill>
        <p:spPr bwMode="auto">
          <a:xfrm>
            <a:off x="5771346" y="7069167"/>
            <a:ext cx="6115050" cy="192404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3759" y="194232"/>
            <a:ext cx="11269451" cy="1626129"/>
          </a:xfrm>
        </p:spPr>
        <p:txBody>
          <a:bodyPr/>
          <a:lstStyle/>
          <a:p>
            <a:pPr eaLnBrk="1" hangingPunct="1"/>
            <a:r>
              <a:rPr lang="en-GB" smtClean="0"/>
              <a:t>Categories</a:t>
            </a:r>
          </a:p>
        </p:txBody>
      </p:sp>
      <p:sp>
        <p:nvSpPr>
          <p:cNvPr id="49155" name="Rectangle 3"/>
          <p:cNvSpPr>
            <a:spLocks noGrp="1" noChangeArrowheads="1"/>
          </p:cNvSpPr>
          <p:nvPr>
            <p:ph idx="1"/>
          </p:nvPr>
        </p:nvSpPr>
        <p:spPr>
          <a:xfrm>
            <a:off x="453759" y="1696281"/>
            <a:ext cx="11743875" cy="5954200"/>
          </a:xfrm>
        </p:spPr>
        <p:txBody>
          <a:bodyPr/>
          <a:lstStyle/>
          <a:p>
            <a:pPr marL="487647" lvl="1" indent="-325098"/>
            <a:r>
              <a:rPr lang="en-US" sz="3100" dirty="0" smtClean="0"/>
              <a:t>List all built-in categories and the entire category tree</a:t>
            </a:r>
          </a:p>
          <a:p>
            <a:pPr marL="487647" lvl="1" indent="-325098"/>
            <a:r>
              <a:rPr lang="en-US" sz="3100" dirty="0" smtClean="0"/>
              <a:t>Not all built-in categories have a corresponding document category</a:t>
            </a:r>
          </a:p>
          <a:p>
            <a:pPr marL="487647" lvl="1" indent="-325098"/>
            <a:r>
              <a:rPr lang="en-US" sz="3100" dirty="0" smtClean="0"/>
              <a:t>Not all document categories have a corresponding built-in category</a:t>
            </a:r>
          </a:p>
          <a:p>
            <a:pPr marL="487647" lvl="1" indent="-325098"/>
            <a:r>
              <a:rPr lang="en-US" sz="3100" dirty="0" smtClean="0"/>
              <a:t>There are more than </a:t>
            </a:r>
            <a:r>
              <a:rPr lang="en-US" sz="3100" smtClean="0"/>
              <a:t>600 built-in </a:t>
            </a:r>
            <a:r>
              <a:rPr lang="en-US" sz="3100" dirty="0" smtClean="0"/>
              <a:t>categories</a:t>
            </a:r>
          </a:p>
          <a:p>
            <a:pPr marL="487647" lvl="1" indent="-325098"/>
            <a:r>
              <a:rPr lang="en-US" sz="3100" dirty="0" smtClean="0"/>
              <a:t>More than </a:t>
            </a:r>
            <a:r>
              <a:rPr lang="en-US" sz="3100" smtClean="0"/>
              <a:t>two thirds of </a:t>
            </a:r>
            <a:r>
              <a:rPr lang="en-US" sz="3100" dirty="0" smtClean="0"/>
              <a:t>them have associated document categories</a:t>
            </a:r>
          </a:p>
          <a:p>
            <a:pPr marL="487647" lvl="1" indent="-325098"/>
            <a:r>
              <a:rPr lang="en-US" sz="3100" dirty="0" smtClean="0"/>
              <a:t>About </a:t>
            </a:r>
            <a:r>
              <a:rPr lang="en-US" sz="3100" smtClean="0"/>
              <a:t>200 of </a:t>
            </a:r>
            <a:r>
              <a:rPr lang="en-US" sz="3100" dirty="0" smtClean="0"/>
              <a:t>these are top level parents</a:t>
            </a:r>
          </a:p>
          <a:p>
            <a:pPr marL="487647" lvl="1" indent="-325098"/>
            <a:r>
              <a:rPr lang="en-US" sz="3100" dirty="0" smtClean="0"/>
              <a:t>These lead to more than </a:t>
            </a:r>
            <a:r>
              <a:rPr lang="en-US" sz="3100" smtClean="0"/>
              <a:t>400 top-level </a:t>
            </a:r>
            <a:r>
              <a:rPr lang="en-US" sz="3100" dirty="0" smtClean="0"/>
              <a:t>and children categories</a:t>
            </a:r>
          </a:p>
          <a:p>
            <a:pPr marL="487647" lvl="1" indent="-325098">
              <a:buNone/>
            </a:pPr>
            <a:r>
              <a:rPr lang="en-GB" sz="7300" dirty="0" smtClean="0">
                <a:solidFill>
                  <a:schemeClr val="accent1"/>
                </a:solidFill>
              </a:rPr>
              <a:t>Lab 2-5</a:t>
            </a:r>
            <a:endParaRPr lang="en-GB" sz="7300" dirty="0" smtClean="0"/>
          </a:p>
        </p:txBody>
      </p:sp>
      <p:sp>
        <p:nvSpPr>
          <p:cNvPr id="4915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453759" y="4291174"/>
            <a:ext cx="8713296" cy="2104934"/>
          </a:xfrm>
        </p:spPr>
        <p:txBody>
          <a:bodyPr/>
          <a:lstStyle/>
          <a:p>
            <a:pPr eaLnBrk="1" hangingPunct="1"/>
            <a:r>
              <a:rPr lang="en-GB" sz="8000" smtClean="0"/>
              <a:t>Families and Types</a:t>
            </a:r>
          </a:p>
        </p:txBody>
      </p:sp>
      <p:sp>
        <p:nvSpPr>
          <p:cNvPr id="552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3760" y="194232"/>
            <a:ext cx="10962431" cy="1626129"/>
          </a:xfrm>
        </p:spPr>
        <p:txBody>
          <a:bodyPr/>
          <a:lstStyle/>
          <a:p>
            <a:pPr eaLnBrk="1" hangingPunct="1"/>
            <a:r>
              <a:rPr lang="en-GB" smtClean="0"/>
              <a:t>Families and Types</a:t>
            </a:r>
            <a:endParaRPr lang="en-GB" sz="3400" smtClean="0"/>
          </a:p>
        </p:txBody>
      </p:sp>
      <p:sp>
        <p:nvSpPr>
          <p:cNvPr id="56323" name="Rectangle 3"/>
          <p:cNvSpPr>
            <a:spLocks noGrp="1" noChangeArrowheads="1"/>
          </p:cNvSpPr>
          <p:nvPr>
            <p:ph idx="1"/>
          </p:nvPr>
        </p:nvSpPr>
        <p:spPr>
          <a:xfrm>
            <a:off x="453760" y="1190575"/>
            <a:ext cx="11574213" cy="4308534"/>
          </a:xfrm>
        </p:spPr>
        <p:txBody>
          <a:bodyPr/>
          <a:lstStyle/>
          <a:p>
            <a:pPr marL="487647" lvl="1" indent="-325098"/>
            <a:r>
              <a:rPr lang="en-GB" sz="4400" dirty="0" smtClean="0"/>
              <a:t>Also know as symbols</a:t>
            </a:r>
          </a:p>
          <a:p>
            <a:pPr marL="487647" lvl="1" indent="-325098"/>
            <a:r>
              <a:rPr lang="en-GB" sz="4400" dirty="0" smtClean="0"/>
              <a:t>Standard versus system families</a:t>
            </a:r>
          </a:p>
          <a:p>
            <a:pPr marL="487647" lvl="1" indent="-325098"/>
            <a:r>
              <a:rPr lang="en-GB" sz="4400" dirty="0" smtClean="0"/>
              <a:t>Using loaded families and symbols</a:t>
            </a:r>
          </a:p>
          <a:p>
            <a:pPr marL="487647" lvl="1" indent="-325098"/>
            <a:r>
              <a:rPr lang="en-GB" sz="4400" dirty="0" smtClean="0"/>
              <a:t>Loading new families and symbols</a:t>
            </a:r>
          </a:p>
          <a:p>
            <a:pPr marL="487647" lvl="1" indent="-325098"/>
            <a:r>
              <a:rPr lang="en-GB" sz="4400" dirty="0" smtClean="0"/>
              <a:t>Determining and changing element's type</a:t>
            </a:r>
          </a:p>
          <a:p>
            <a:pPr marL="975292" lvl="2" indent="-325098">
              <a:spcBef>
                <a:spcPts val="1200"/>
              </a:spcBef>
            </a:pPr>
            <a:r>
              <a:rPr lang="en-GB" sz="3200" dirty="0" smtClean="0"/>
              <a:t>Standard and system families</a:t>
            </a:r>
          </a:p>
        </p:txBody>
      </p:sp>
      <p:sp>
        <p:nvSpPr>
          <p:cNvPr id="5632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5" name="Picture 4" descr="category_family_type.png"/>
          <p:cNvPicPr>
            <a:picLocks noChangeAspect="1"/>
          </p:cNvPicPr>
          <p:nvPr/>
        </p:nvPicPr>
        <p:blipFill>
          <a:blip r:embed="rId3"/>
          <a:stretch>
            <a:fillRect/>
          </a:stretch>
        </p:blipFill>
        <p:spPr>
          <a:xfrm>
            <a:off x="1645377" y="5645160"/>
            <a:ext cx="8120063" cy="3262313"/>
          </a:xfrm>
          <a:prstGeom prst="rect">
            <a:avLst/>
          </a:prstGeom>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3759" y="194232"/>
            <a:ext cx="11269451" cy="1626129"/>
          </a:xfrm>
        </p:spPr>
        <p:txBody>
          <a:bodyPr/>
          <a:lstStyle/>
          <a:p>
            <a:pPr eaLnBrk="1" hangingPunct="1"/>
            <a:r>
              <a:rPr lang="en-GB" smtClean="0"/>
              <a:t>Listing Families and Types</a:t>
            </a:r>
            <a:endParaRPr lang="en-GB" sz="4000" smtClean="0"/>
          </a:p>
        </p:txBody>
      </p:sp>
      <p:sp>
        <p:nvSpPr>
          <p:cNvPr id="57347" name="Rectangle 3"/>
          <p:cNvSpPr>
            <a:spLocks noGrp="1" noChangeArrowheads="1"/>
          </p:cNvSpPr>
          <p:nvPr>
            <p:ph idx="1"/>
          </p:nvPr>
        </p:nvSpPr>
        <p:spPr>
          <a:xfrm>
            <a:off x="453759" y="2486625"/>
            <a:ext cx="11574213" cy="5994093"/>
          </a:xfrm>
        </p:spPr>
        <p:txBody>
          <a:bodyPr/>
          <a:lstStyle/>
          <a:p>
            <a:pPr marL="487647" lvl="1" indent="-325098"/>
            <a:r>
              <a:rPr lang="en-GB" sz="3600" smtClean="0"/>
              <a:t>One will frequently need to determine</a:t>
            </a:r>
          </a:p>
          <a:p>
            <a:pPr marL="975292" lvl="2" indent="-325098"/>
            <a:r>
              <a:rPr lang="en-GB" smtClean="0"/>
              <a:t>Which standard families and symbols are loaded in a model</a:t>
            </a:r>
          </a:p>
          <a:p>
            <a:pPr marL="975292" lvl="2" indent="-325098"/>
            <a:r>
              <a:rPr lang="en-GB" smtClean="0"/>
              <a:t>Which category do they belong to</a:t>
            </a:r>
          </a:p>
          <a:p>
            <a:pPr marL="487647" lvl="1" indent="-325098">
              <a:buNone/>
            </a:pPr>
            <a:r>
              <a:rPr lang="en-GB" sz="7300" smtClean="0">
                <a:solidFill>
                  <a:schemeClr val="accent1"/>
                </a:solidFill>
              </a:rPr>
              <a:t>Lab 3-1</a:t>
            </a:r>
            <a:endParaRPr lang="en-GB" sz="3100" smtClean="0">
              <a:solidFill>
                <a:schemeClr val="accent1"/>
              </a:solidFill>
            </a:endParaRPr>
          </a:p>
        </p:txBody>
      </p:sp>
      <p:sp>
        <p:nvSpPr>
          <p:cNvPr id="5734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3" name="AutoShape 6"/>
          <p:cNvSpPr>
            <a:spLocks noChangeArrowheads="1"/>
          </p:cNvSpPr>
          <p:nvPr/>
        </p:nvSpPr>
        <p:spPr bwMode="auto">
          <a:xfrm>
            <a:off x="476961" y="1044522"/>
            <a:ext cx="10150614" cy="4710178"/>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8370" name="Rectangle 2"/>
          <p:cNvSpPr>
            <a:spLocks noGrp="1" noChangeArrowheads="1"/>
          </p:cNvSpPr>
          <p:nvPr>
            <p:ph type="title"/>
          </p:nvPr>
        </p:nvSpPr>
        <p:spPr>
          <a:xfrm>
            <a:off x="453759" y="194232"/>
            <a:ext cx="11269451" cy="1626129"/>
          </a:xfrm>
        </p:spPr>
        <p:txBody>
          <a:bodyPr/>
          <a:lstStyle/>
          <a:p>
            <a:pPr eaLnBrk="1" hangingPunct="1"/>
            <a:r>
              <a:rPr lang="en-GB" smtClean="0"/>
              <a:t>Family Iteration</a:t>
            </a:r>
            <a:endParaRPr lang="en-GB" sz="4000" smtClean="0"/>
          </a:p>
        </p:txBody>
      </p:sp>
      <p:sp>
        <p:nvSpPr>
          <p:cNvPr id="58371" name="Rectangle 3"/>
          <p:cNvSpPr>
            <a:spLocks noGrp="1" noChangeArrowheads="1"/>
          </p:cNvSpPr>
          <p:nvPr>
            <p:ph idx="1"/>
          </p:nvPr>
        </p:nvSpPr>
        <p:spPr>
          <a:xfrm>
            <a:off x="891916" y="1322816"/>
            <a:ext cx="9528918" cy="6502103"/>
          </a:xfrm>
        </p:spPr>
        <p:txBody>
          <a:bodyPr/>
          <a:lstStyle/>
          <a:p>
            <a:pPr>
              <a:spcBef>
                <a:spcPts val="0"/>
              </a:spcBef>
              <a:spcAft>
                <a:spcPts val="0"/>
              </a:spcAft>
            </a:pPr>
            <a:r>
              <a:rPr lang="en-GB" sz="1600" b="1" smtClean="0">
                <a:solidFill>
                  <a:srgbClr val="008080"/>
                </a:solidFill>
                <a:latin typeface="Courier New" pitchFamily="49" charset="0"/>
                <a:ea typeface="Calibri"/>
                <a:cs typeface="Courier New" pitchFamily="49" charset="0"/>
              </a:rPr>
              <a:t>List</a:t>
            </a:r>
            <a:r>
              <a:rPr lang="en-GB" sz="1600" b="1" smtClean="0">
                <a:latin typeface="Courier New" pitchFamily="49" charset="0"/>
                <a:ea typeface="Calibri"/>
                <a:cs typeface="Courier New" pitchFamily="49" charset="0"/>
              </a:rPr>
              <a:t>&lt;</a:t>
            </a:r>
            <a:r>
              <a:rPr lang="en-GB" sz="1600" b="1" smtClean="0">
                <a:solidFill>
                  <a:srgbClr val="008080"/>
                </a:solidFill>
                <a:latin typeface="Courier New" pitchFamily="49" charset="0"/>
                <a:ea typeface="Calibri"/>
                <a:cs typeface="Courier New" pitchFamily="49" charset="0"/>
              </a:rPr>
              <a:t>Element</a:t>
            </a:r>
            <a:r>
              <a:rPr lang="en-GB" sz="1600" b="1" smtClean="0">
                <a:latin typeface="Courier New" pitchFamily="49" charset="0"/>
                <a:ea typeface="Calibri"/>
                <a:cs typeface="Courier New" pitchFamily="49" charset="0"/>
              </a:rPr>
              <a:t>&gt; families = </a:t>
            </a:r>
            <a:r>
              <a:rPr lang="en-GB" sz="1600" b="1" smtClean="0">
                <a:solidFill>
                  <a:srgbClr val="0000FF"/>
                </a:solidFill>
                <a:latin typeface="Courier New" pitchFamily="49" charset="0"/>
                <a:ea typeface="Calibri"/>
                <a:cs typeface="Courier New" pitchFamily="49" charset="0"/>
              </a:rPr>
              <a:t>new</a:t>
            </a:r>
            <a:r>
              <a:rPr lang="en-GB" sz="1600" b="1" smtClean="0">
                <a:latin typeface="Courier New" pitchFamily="49" charset="0"/>
                <a:ea typeface="Calibri"/>
                <a:cs typeface="Courier New" pitchFamily="49" charset="0"/>
              </a:rPr>
              <a:t> </a:t>
            </a:r>
            <a:r>
              <a:rPr lang="en-GB" sz="1600" b="1" smtClean="0">
                <a:solidFill>
                  <a:srgbClr val="008080"/>
                </a:solidFill>
                <a:latin typeface="Courier New" pitchFamily="49" charset="0"/>
                <a:ea typeface="Calibri"/>
                <a:cs typeface="Courier New" pitchFamily="49" charset="0"/>
              </a:rPr>
              <a:t>List</a:t>
            </a:r>
            <a:r>
              <a:rPr lang="en-GB" sz="1600" b="1" smtClean="0">
                <a:latin typeface="Courier New" pitchFamily="49" charset="0"/>
                <a:ea typeface="Calibri"/>
                <a:cs typeface="Courier New" pitchFamily="49" charset="0"/>
              </a:rPr>
              <a:t>&lt;</a:t>
            </a:r>
            <a:r>
              <a:rPr lang="en-GB" sz="1600" b="1" smtClean="0">
                <a:solidFill>
                  <a:srgbClr val="008080"/>
                </a:solidFill>
                <a:latin typeface="Courier New" pitchFamily="49" charset="0"/>
                <a:ea typeface="Calibri"/>
                <a:cs typeface="Courier New" pitchFamily="49" charset="0"/>
              </a:rPr>
              <a:t>Element</a:t>
            </a:r>
            <a:r>
              <a:rPr lang="en-GB" sz="1600" b="1" smtClean="0">
                <a:latin typeface="Courier New" pitchFamily="49" charset="0"/>
                <a:ea typeface="Calibri"/>
                <a:cs typeface="Courier New" pitchFamily="49" charset="0"/>
              </a:rPr>
              <a:t>&gt;();</a:t>
            </a:r>
          </a:p>
          <a:p>
            <a:pPr>
              <a:spcBef>
                <a:spcPts val="0"/>
              </a:spcBef>
              <a:spcAft>
                <a:spcPts val="0"/>
              </a:spcAft>
            </a:pPr>
            <a:r>
              <a:rPr lang="en-GB" sz="1600" b="1" smtClean="0">
                <a:solidFill>
                  <a:srgbClr val="008080"/>
                </a:solidFill>
                <a:latin typeface="Courier New" pitchFamily="49" charset="0"/>
                <a:ea typeface="Calibri"/>
                <a:cs typeface="Courier New" pitchFamily="49" charset="0"/>
              </a:rPr>
              <a:t>Filter</a:t>
            </a:r>
            <a:r>
              <a:rPr lang="en-GB" sz="1600" b="1" smtClean="0">
                <a:latin typeface="Courier New" pitchFamily="49" charset="0"/>
                <a:ea typeface="Calibri"/>
                <a:cs typeface="Courier New" pitchFamily="49" charset="0"/>
              </a:rPr>
              <a:t> filterFamily = app.Create.Filter.NewTypeFilter( </a:t>
            </a:r>
            <a:r>
              <a:rPr lang="en-GB" sz="1600" b="1" smtClean="0">
                <a:solidFill>
                  <a:srgbClr val="0000FF"/>
                </a:solidFill>
                <a:latin typeface="Courier New" pitchFamily="49" charset="0"/>
                <a:ea typeface="Calibri"/>
                <a:cs typeface="Courier New" pitchFamily="49" charset="0"/>
              </a:rPr>
              <a:t>typeof</a:t>
            </a:r>
            <a:r>
              <a:rPr lang="en-GB" sz="1600" b="1" smtClean="0">
                <a:latin typeface="Courier New" pitchFamily="49" charset="0"/>
                <a:ea typeface="Calibri"/>
                <a:cs typeface="Courier New" pitchFamily="49" charset="0"/>
              </a:rPr>
              <a:t>( </a:t>
            </a:r>
            <a:r>
              <a:rPr lang="en-GB" sz="1600" b="1" smtClean="0">
                <a:solidFill>
                  <a:srgbClr val="008080"/>
                </a:solidFill>
                <a:latin typeface="Courier New" pitchFamily="49" charset="0"/>
                <a:ea typeface="Calibri"/>
                <a:cs typeface="Courier New" pitchFamily="49" charset="0"/>
              </a:rPr>
              <a:t>Family</a:t>
            </a:r>
            <a:r>
              <a:rPr lang="en-GB" sz="1600" b="1" smtClean="0">
                <a:latin typeface="Courier New" pitchFamily="49" charset="0"/>
                <a:ea typeface="Calibri"/>
                <a:cs typeface="Courier New" pitchFamily="49" charset="0"/>
              </a:rPr>
              <a:t> ) );</a:t>
            </a:r>
          </a:p>
          <a:p>
            <a:pPr>
              <a:spcBef>
                <a:spcPts val="0"/>
              </a:spcBef>
              <a:spcAft>
                <a:spcPts val="0"/>
              </a:spcAft>
            </a:pPr>
            <a:r>
              <a:rPr lang="en-GB" sz="1600" b="1" smtClean="0">
                <a:latin typeface="Courier New" pitchFamily="49" charset="0"/>
                <a:ea typeface="Calibri"/>
                <a:cs typeface="Courier New" pitchFamily="49" charset="0"/>
              </a:rPr>
              <a:t>doc.get_Elements( filterFamily, families );</a:t>
            </a:r>
          </a:p>
          <a:p>
            <a:pPr>
              <a:spcBef>
                <a:spcPts val="0"/>
              </a:spcBef>
              <a:spcAft>
                <a:spcPts val="0"/>
              </a:spcAft>
            </a:pPr>
            <a:r>
              <a:rPr lang="en-GB" sz="1600" b="1" smtClean="0">
                <a:solidFill>
                  <a:srgbClr val="0000FF"/>
                </a:solidFill>
                <a:latin typeface="Courier New" pitchFamily="49" charset="0"/>
                <a:ea typeface="Calibri"/>
                <a:cs typeface="Courier New" pitchFamily="49" charset="0"/>
              </a:rPr>
              <a:t>string</a:t>
            </a:r>
            <a:r>
              <a:rPr lang="en-GB" sz="1600" b="1" smtClean="0">
                <a:latin typeface="Courier New" pitchFamily="49" charset="0"/>
                <a:ea typeface="Calibri"/>
                <a:cs typeface="Courier New" pitchFamily="49" charset="0"/>
              </a:rPr>
              <a:t> sMsg = </a:t>
            </a:r>
            <a:r>
              <a:rPr lang="en-GB" sz="1600" b="1" smtClean="0">
                <a:solidFill>
                  <a:srgbClr val="800000"/>
                </a:solidFill>
                <a:latin typeface="Courier New" pitchFamily="49" charset="0"/>
                <a:ea typeface="Calibri"/>
                <a:cs typeface="Courier New" pitchFamily="49" charset="0"/>
              </a:rPr>
              <a:t>"Standard families already loaded in this model:"</a:t>
            </a:r>
            <a:r>
              <a:rPr lang="en-GB" sz="1600" b="1" smtClean="0">
                <a:latin typeface="Courier New" pitchFamily="49" charset="0"/>
                <a:ea typeface="Calibri"/>
                <a:cs typeface="Courier New" pitchFamily="49" charset="0"/>
              </a:rPr>
              <a:t>;</a:t>
            </a:r>
          </a:p>
          <a:p>
            <a:pPr>
              <a:spcBef>
                <a:spcPts val="0"/>
              </a:spcBef>
              <a:spcAft>
                <a:spcPts val="0"/>
              </a:spcAft>
            </a:pPr>
            <a:r>
              <a:rPr lang="en-GB" sz="1600" b="1" smtClean="0">
                <a:solidFill>
                  <a:srgbClr val="0000FF"/>
                </a:solidFill>
                <a:latin typeface="Courier New" pitchFamily="49" charset="0"/>
                <a:ea typeface="Calibri"/>
                <a:cs typeface="Courier New" pitchFamily="49" charset="0"/>
              </a:rPr>
              <a:t>foreach</a:t>
            </a:r>
            <a:r>
              <a:rPr lang="en-GB" sz="1600" b="1" smtClean="0">
                <a:latin typeface="Courier New" pitchFamily="49" charset="0"/>
                <a:ea typeface="Calibri"/>
                <a:cs typeface="Courier New" pitchFamily="49" charset="0"/>
              </a:rPr>
              <a:t>( </a:t>
            </a:r>
            <a:r>
              <a:rPr lang="en-GB" sz="1600" b="1" smtClean="0">
                <a:solidFill>
                  <a:srgbClr val="008080"/>
                </a:solidFill>
                <a:latin typeface="Courier New" pitchFamily="49" charset="0"/>
                <a:ea typeface="Calibri"/>
                <a:cs typeface="Courier New" pitchFamily="49" charset="0"/>
              </a:rPr>
              <a:t>Family</a:t>
            </a:r>
            <a:r>
              <a:rPr lang="en-GB" sz="1600" b="1" smtClean="0">
                <a:latin typeface="Courier New" pitchFamily="49" charset="0"/>
                <a:ea typeface="Calibri"/>
                <a:cs typeface="Courier New" pitchFamily="49" charset="0"/>
              </a:rPr>
              <a:t> f </a:t>
            </a:r>
            <a:r>
              <a:rPr lang="en-GB" sz="1600" b="1" smtClean="0">
                <a:solidFill>
                  <a:srgbClr val="0000FF"/>
                </a:solidFill>
                <a:latin typeface="Courier New" pitchFamily="49" charset="0"/>
                <a:ea typeface="Calibri"/>
                <a:cs typeface="Courier New" pitchFamily="49" charset="0"/>
              </a:rPr>
              <a:t>in</a:t>
            </a:r>
            <a:r>
              <a:rPr lang="en-GB" sz="1600" b="1" smtClean="0">
                <a:latin typeface="Courier New" pitchFamily="49" charset="0"/>
                <a:ea typeface="Calibri"/>
                <a:cs typeface="Courier New" pitchFamily="49" charset="0"/>
              </a:rPr>
              <a:t> families )</a:t>
            </a:r>
          </a:p>
          <a:p>
            <a:pPr>
              <a:spcBef>
                <a:spcPts val="0"/>
              </a:spcBef>
              <a:spcAft>
                <a:spcPts val="0"/>
              </a:spcAft>
            </a:pPr>
            <a:r>
              <a:rPr lang="en-GB" sz="1600" b="1" smtClean="0">
                <a:latin typeface="Courier New" pitchFamily="49" charset="0"/>
                <a:ea typeface="Calibri"/>
                <a:cs typeface="Courier New" pitchFamily="49" charset="0"/>
              </a:rPr>
              <a:t>{</a:t>
            </a:r>
          </a:p>
          <a:p>
            <a:pPr>
              <a:spcBef>
                <a:spcPts val="0"/>
              </a:spcBef>
              <a:spcAft>
                <a:spcPts val="0"/>
              </a:spcAft>
            </a:pPr>
            <a:r>
              <a:rPr lang="en-GB" sz="1600" b="1" smtClean="0">
                <a:latin typeface="Courier New" pitchFamily="49" charset="0"/>
                <a:ea typeface="Calibri"/>
                <a:cs typeface="Courier New" pitchFamily="49" charset="0"/>
              </a:rPr>
              <a:t>  </a:t>
            </a:r>
            <a:r>
              <a:rPr lang="en-GB" sz="1600" b="1" smtClean="0">
                <a:solidFill>
                  <a:srgbClr val="008000"/>
                </a:solidFill>
                <a:latin typeface="Courier New" pitchFamily="49" charset="0"/>
                <a:ea typeface="Calibri"/>
                <a:cs typeface="Courier New" pitchFamily="49" charset="0"/>
              </a:rPr>
              <a:t>// Get its category name; notice that the Category property is not </a:t>
            </a:r>
            <a:endParaRPr lang="en-GB" sz="1600" b="1" smtClean="0">
              <a:latin typeface="Courier New" pitchFamily="49" charset="0"/>
              <a:ea typeface="Calibri"/>
              <a:cs typeface="Courier New" pitchFamily="49" charset="0"/>
            </a:endParaRPr>
          </a:p>
          <a:p>
            <a:pPr>
              <a:spcBef>
                <a:spcPts val="0"/>
              </a:spcBef>
              <a:spcAft>
                <a:spcPts val="0"/>
              </a:spcAft>
            </a:pPr>
            <a:r>
              <a:rPr lang="en-GB" sz="1600" b="1" smtClean="0">
                <a:latin typeface="Courier New" pitchFamily="49" charset="0"/>
                <a:ea typeface="Calibri"/>
                <a:cs typeface="Courier New" pitchFamily="49" charset="0"/>
              </a:rPr>
              <a:t>  </a:t>
            </a:r>
            <a:r>
              <a:rPr lang="en-GB" sz="1600" b="1" smtClean="0">
                <a:solidFill>
                  <a:srgbClr val="008000"/>
                </a:solidFill>
                <a:latin typeface="Courier New" pitchFamily="49" charset="0"/>
                <a:ea typeface="Calibri"/>
                <a:cs typeface="Courier New" pitchFamily="49" charset="0"/>
              </a:rPr>
              <a:t>// implemented for the Family class; use FamilyCategory instead;</a:t>
            </a:r>
            <a:endParaRPr lang="en-GB" sz="1600" b="1" smtClean="0">
              <a:latin typeface="Courier New" pitchFamily="49" charset="0"/>
              <a:ea typeface="Calibri"/>
              <a:cs typeface="Courier New" pitchFamily="49" charset="0"/>
            </a:endParaRPr>
          </a:p>
          <a:p>
            <a:pPr>
              <a:spcBef>
                <a:spcPts val="0"/>
              </a:spcBef>
              <a:spcAft>
                <a:spcPts val="0"/>
              </a:spcAft>
            </a:pPr>
            <a:r>
              <a:rPr lang="en-GB" sz="1600" b="1" smtClean="0">
                <a:latin typeface="Courier New" pitchFamily="49" charset="0"/>
                <a:ea typeface="Calibri"/>
                <a:cs typeface="Courier New" pitchFamily="49" charset="0"/>
              </a:rPr>
              <a:t>  </a:t>
            </a:r>
            <a:r>
              <a:rPr lang="en-GB" sz="1600" b="1" smtClean="0">
                <a:solidFill>
                  <a:srgbClr val="008000"/>
                </a:solidFill>
                <a:latin typeface="Courier New" pitchFamily="49" charset="0"/>
                <a:ea typeface="Calibri"/>
                <a:cs typeface="Courier New" pitchFamily="49" charset="0"/>
              </a:rPr>
              <a:t>// notice that that is also not always implemented; in that case, </a:t>
            </a:r>
            <a:endParaRPr lang="en-GB" sz="1600" b="1" smtClean="0">
              <a:latin typeface="Courier New" pitchFamily="49" charset="0"/>
              <a:ea typeface="Calibri"/>
              <a:cs typeface="Courier New" pitchFamily="49" charset="0"/>
            </a:endParaRPr>
          </a:p>
          <a:p>
            <a:pPr>
              <a:spcBef>
                <a:spcPts val="0"/>
              </a:spcBef>
              <a:spcAft>
                <a:spcPts val="0"/>
              </a:spcAft>
            </a:pPr>
            <a:r>
              <a:rPr lang="en-GB" sz="1600" b="1" smtClean="0">
                <a:latin typeface="Courier New" pitchFamily="49" charset="0"/>
                <a:ea typeface="Calibri"/>
                <a:cs typeface="Courier New" pitchFamily="49" charset="0"/>
              </a:rPr>
              <a:t>  </a:t>
            </a:r>
            <a:r>
              <a:rPr lang="en-GB" sz="1600" b="1" smtClean="0">
                <a:solidFill>
                  <a:srgbClr val="008000"/>
                </a:solidFill>
                <a:latin typeface="Courier New" pitchFamily="49" charset="0"/>
                <a:ea typeface="Calibri"/>
                <a:cs typeface="Courier New" pitchFamily="49" charset="0"/>
              </a:rPr>
              <a:t>// use the workaround demonstrated below, looking at the contained </a:t>
            </a:r>
            <a:endParaRPr lang="en-GB" sz="1600" b="1" smtClean="0">
              <a:latin typeface="Courier New" pitchFamily="49" charset="0"/>
              <a:ea typeface="Calibri"/>
              <a:cs typeface="Courier New" pitchFamily="49" charset="0"/>
            </a:endParaRPr>
          </a:p>
          <a:p>
            <a:pPr>
              <a:spcBef>
                <a:spcPts val="0"/>
              </a:spcBef>
              <a:spcAft>
                <a:spcPts val="0"/>
              </a:spcAft>
            </a:pPr>
            <a:r>
              <a:rPr lang="en-GB" sz="1600" b="1" smtClean="0">
                <a:latin typeface="Courier New" pitchFamily="49" charset="0"/>
                <a:ea typeface="Calibri"/>
                <a:cs typeface="Courier New" pitchFamily="49" charset="0"/>
              </a:rPr>
              <a:t>  </a:t>
            </a:r>
            <a:r>
              <a:rPr lang="en-GB" sz="1600" b="1" smtClean="0">
                <a:solidFill>
                  <a:srgbClr val="008000"/>
                </a:solidFill>
                <a:latin typeface="Courier New" pitchFamily="49" charset="0"/>
                <a:ea typeface="Calibri"/>
                <a:cs typeface="Courier New" pitchFamily="49" charset="0"/>
              </a:rPr>
              <a:t>// family symbols' category:</a:t>
            </a:r>
            <a:endParaRPr lang="en-GB" sz="1600" b="1" smtClean="0">
              <a:latin typeface="Courier New" pitchFamily="49" charset="0"/>
              <a:ea typeface="Calibri"/>
              <a:cs typeface="Courier New" pitchFamily="49" charset="0"/>
            </a:endParaRPr>
          </a:p>
          <a:p>
            <a:pPr>
              <a:spcBef>
                <a:spcPts val="0"/>
              </a:spcBef>
              <a:spcAft>
                <a:spcPts val="0"/>
              </a:spcAft>
            </a:pPr>
            <a:r>
              <a:rPr lang="en-GB" sz="1600" b="1" smtClean="0">
                <a:latin typeface="Courier New" pitchFamily="49" charset="0"/>
                <a:ea typeface="Calibri"/>
                <a:cs typeface="Courier New" pitchFamily="49" charset="0"/>
              </a:rPr>
              <a:t>  sMsg += </a:t>
            </a:r>
            <a:r>
              <a:rPr lang="en-GB" sz="1600" b="1" smtClean="0">
                <a:solidFill>
                  <a:srgbClr val="800000"/>
                </a:solidFill>
                <a:latin typeface="Courier New" pitchFamily="49" charset="0"/>
                <a:ea typeface="Calibri"/>
                <a:cs typeface="Courier New" pitchFamily="49" charset="0"/>
              </a:rPr>
              <a:t>"\r\n  Name="</a:t>
            </a:r>
            <a:r>
              <a:rPr lang="en-GB" sz="1600" b="1" smtClean="0">
                <a:latin typeface="Courier New" pitchFamily="49" charset="0"/>
                <a:ea typeface="Calibri"/>
                <a:cs typeface="Courier New" pitchFamily="49" charset="0"/>
              </a:rPr>
              <a:t> + f.Name</a:t>
            </a:r>
          </a:p>
          <a:p>
            <a:pPr>
              <a:spcBef>
                <a:spcPts val="0"/>
              </a:spcBef>
              <a:spcAft>
                <a:spcPts val="0"/>
              </a:spcAft>
            </a:pPr>
            <a:r>
              <a:rPr lang="en-GB" sz="1600" b="1" smtClean="0">
                <a:latin typeface="Courier New" pitchFamily="49" charset="0"/>
                <a:ea typeface="Calibri"/>
                <a:cs typeface="Courier New" pitchFamily="49" charset="0"/>
              </a:rPr>
              <a:t>    + </a:t>
            </a:r>
            <a:r>
              <a:rPr lang="en-GB" sz="1600" b="1" smtClean="0">
                <a:solidFill>
                  <a:srgbClr val="800000"/>
                </a:solidFill>
                <a:latin typeface="Courier New" pitchFamily="49" charset="0"/>
                <a:ea typeface="Calibri"/>
                <a:cs typeface="Courier New" pitchFamily="49" charset="0"/>
              </a:rPr>
              <a:t>"; Category="</a:t>
            </a:r>
            <a:r>
              <a:rPr lang="en-GB" sz="1600" b="1" smtClean="0">
                <a:latin typeface="Courier New" pitchFamily="49" charset="0"/>
                <a:ea typeface="Calibri"/>
                <a:cs typeface="Courier New" pitchFamily="49" charset="0"/>
              </a:rPr>
              <a:t> + ( ( </a:t>
            </a:r>
            <a:r>
              <a:rPr lang="en-GB" sz="1600" b="1" smtClean="0">
                <a:solidFill>
                  <a:srgbClr val="0000FF"/>
                </a:solidFill>
                <a:latin typeface="Courier New" pitchFamily="49" charset="0"/>
                <a:ea typeface="Calibri"/>
                <a:cs typeface="Courier New" pitchFamily="49" charset="0"/>
              </a:rPr>
              <a:t>null</a:t>
            </a:r>
            <a:r>
              <a:rPr lang="en-GB" sz="1600" b="1" smtClean="0">
                <a:latin typeface="Courier New" pitchFamily="49" charset="0"/>
                <a:ea typeface="Calibri"/>
                <a:cs typeface="Courier New" pitchFamily="49" charset="0"/>
              </a:rPr>
              <a:t> == f.Category ) ? </a:t>
            </a:r>
            <a:r>
              <a:rPr lang="en-GB" sz="1600" b="1" smtClean="0">
                <a:solidFill>
                  <a:srgbClr val="800000"/>
                </a:solidFill>
                <a:latin typeface="Courier New" pitchFamily="49" charset="0"/>
                <a:ea typeface="Calibri"/>
                <a:cs typeface="Courier New" pitchFamily="49" charset="0"/>
              </a:rPr>
              <a:t>"?"</a:t>
            </a:r>
            <a:r>
              <a:rPr lang="en-GB" sz="1600" b="1" smtClean="0">
                <a:latin typeface="Courier New" pitchFamily="49" charset="0"/>
                <a:ea typeface="Calibri"/>
                <a:cs typeface="Courier New" pitchFamily="49" charset="0"/>
              </a:rPr>
              <a:t> : f.Category.Name )</a:t>
            </a:r>
          </a:p>
          <a:p>
            <a:pPr>
              <a:spcBef>
                <a:spcPts val="0"/>
              </a:spcBef>
              <a:spcAft>
                <a:spcPts val="0"/>
              </a:spcAft>
            </a:pPr>
            <a:r>
              <a:rPr lang="en-GB" sz="1600" b="1" smtClean="0">
                <a:latin typeface="Courier New" pitchFamily="49" charset="0"/>
                <a:ea typeface="Calibri"/>
                <a:cs typeface="Courier New" pitchFamily="49" charset="0"/>
              </a:rPr>
              <a:t>    + </a:t>
            </a:r>
            <a:r>
              <a:rPr lang="en-GB" sz="1600" b="1" smtClean="0">
                <a:solidFill>
                  <a:srgbClr val="800000"/>
                </a:solidFill>
                <a:latin typeface="Courier New" pitchFamily="49" charset="0"/>
                <a:ea typeface="Calibri"/>
                <a:cs typeface="Courier New" pitchFamily="49" charset="0"/>
              </a:rPr>
              <a:t>"; FamilyCategory="</a:t>
            </a:r>
            <a:r>
              <a:rPr lang="en-GB" sz="1600" b="1" smtClean="0">
                <a:latin typeface="Courier New" pitchFamily="49" charset="0"/>
                <a:ea typeface="Calibri"/>
                <a:cs typeface="Courier New" pitchFamily="49" charset="0"/>
              </a:rPr>
              <a:t> + ( ( </a:t>
            </a:r>
            <a:r>
              <a:rPr lang="en-GB" sz="1600" b="1" smtClean="0">
                <a:solidFill>
                  <a:srgbClr val="0000FF"/>
                </a:solidFill>
                <a:latin typeface="Courier New" pitchFamily="49" charset="0"/>
                <a:ea typeface="Calibri"/>
                <a:cs typeface="Courier New" pitchFamily="49" charset="0"/>
              </a:rPr>
              <a:t>null</a:t>
            </a:r>
            <a:r>
              <a:rPr lang="en-GB" sz="1600" b="1" smtClean="0">
                <a:latin typeface="Courier New" pitchFamily="49" charset="0"/>
                <a:ea typeface="Calibri"/>
                <a:cs typeface="Courier New" pitchFamily="49" charset="0"/>
              </a:rPr>
              <a:t> == f.FamilyCategory ) ? </a:t>
            </a:r>
            <a:r>
              <a:rPr lang="en-GB" sz="1600" b="1" smtClean="0">
                <a:solidFill>
                  <a:srgbClr val="800000"/>
                </a:solidFill>
                <a:latin typeface="Courier New" pitchFamily="49" charset="0"/>
                <a:ea typeface="Calibri"/>
                <a:cs typeface="Courier New" pitchFamily="49" charset="0"/>
              </a:rPr>
              <a:t>"?"</a:t>
            </a:r>
            <a:r>
              <a:rPr lang="en-GB" sz="1600" b="1" smtClean="0">
                <a:latin typeface="Courier New" pitchFamily="49" charset="0"/>
                <a:ea typeface="Calibri"/>
                <a:cs typeface="Courier New" pitchFamily="49" charset="0"/>
              </a:rPr>
              <a:t> : f.FamilyCategory.Name );</a:t>
            </a:r>
          </a:p>
          <a:p>
            <a:pPr>
              <a:spcBef>
                <a:spcPts val="0"/>
              </a:spcBef>
              <a:spcAft>
                <a:spcPts val="0"/>
              </a:spcAft>
            </a:pPr>
            <a:r>
              <a:rPr lang="en-GB" sz="1600" b="1" smtClean="0">
                <a:latin typeface="Courier New" pitchFamily="49" charset="0"/>
                <a:ea typeface="Calibri"/>
                <a:cs typeface="Courier New" pitchFamily="49" charset="0"/>
              </a:rPr>
              <a:t>}</a:t>
            </a:r>
          </a:p>
          <a:p>
            <a:pPr>
              <a:spcBef>
                <a:spcPts val="0"/>
              </a:spcBef>
              <a:spcAft>
                <a:spcPts val="0"/>
              </a:spcAft>
            </a:pPr>
            <a:r>
              <a:rPr lang="en-GB" sz="1600" b="1" smtClean="0">
                <a:solidFill>
                  <a:srgbClr val="008080"/>
                </a:solidFill>
                <a:latin typeface="Courier New" pitchFamily="49" charset="0"/>
                <a:ea typeface="Calibri"/>
                <a:cs typeface="Courier New" pitchFamily="49" charset="0"/>
              </a:rPr>
              <a:t>LabUtils</a:t>
            </a:r>
            <a:r>
              <a:rPr lang="en-GB" sz="1600" b="1" smtClean="0">
                <a:latin typeface="Courier New" pitchFamily="49" charset="0"/>
                <a:ea typeface="Calibri"/>
                <a:cs typeface="Courier New" pitchFamily="49" charset="0"/>
              </a:rPr>
              <a:t>.InfoMsg( sMsg );</a:t>
            </a:r>
          </a:p>
          <a:p>
            <a:pPr marL="1462939" lvl="3" indent="-325098">
              <a:lnSpc>
                <a:spcPct val="80000"/>
              </a:lnSpc>
              <a:buNone/>
            </a:pPr>
            <a:endParaRPr lang="en-US" sz="1700" smtClean="0"/>
          </a:p>
          <a:p>
            <a:pPr marL="487647" lvl="1" indent="-325098">
              <a:lnSpc>
                <a:spcPct val="80000"/>
              </a:lnSpc>
              <a:spcBef>
                <a:spcPts val="2400"/>
              </a:spcBef>
            </a:pPr>
            <a:r>
              <a:rPr lang="en-GB" smtClean="0"/>
              <a:t>The Category property is always unimplemented</a:t>
            </a:r>
          </a:p>
          <a:p>
            <a:pPr marL="487647" lvl="1" indent="-325098">
              <a:lnSpc>
                <a:spcPct val="80000"/>
              </a:lnSpc>
              <a:spcBef>
                <a:spcPts val="1200"/>
              </a:spcBef>
            </a:pPr>
            <a:r>
              <a:rPr lang="en-US" smtClean="0"/>
              <a:t>The FamilyCategory</a:t>
            </a:r>
            <a:r>
              <a:rPr lang="en-GB" smtClean="0"/>
              <a:t> is sometimes unimplemented</a:t>
            </a:r>
          </a:p>
        </p:txBody>
      </p:sp>
      <p:sp>
        <p:nvSpPr>
          <p:cNvPr id="5837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7" name="Picture 6" descr="Labs_3_1_01.png"/>
          <p:cNvPicPr>
            <a:picLocks noChangeAspect="1"/>
          </p:cNvPicPr>
          <p:nvPr/>
        </p:nvPicPr>
        <p:blipFill>
          <a:blip r:embed="rId3"/>
          <a:srcRect b="88112"/>
          <a:stretch>
            <a:fillRect/>
          </a:stretch>
        </p:blipFill>
        <p:spPr>
          <a:xfrm>
            <a:off x="2813793" y="7178706"/>
            <a:ext cx="7624140" cy="1368000"/>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3758" y="409905"/>
            <a:ext cx="11843345" cy="835801"/>
          </a:xfrm>
        </p:spPr>
        <p:txBody>
          <a:bodyPr/>
          <a:lstStyle/>
          <a:p>
            <a:pPr eaLnBrk="1" hangingPunct="1"/>
            <a:r>
              <a:rPr lang="en-GB" smtClean="0"/>
              <a:t>Polls About You</a:t>
            </a:r>
            <a:endParaRPr lang="en-GB" dirty="0" smtClean="0"/>
          </a:p>
        </p:txBody>
      </p:sp>
      <p:sp>
        <p:nvSpPr>
          <p:cNvPr id="11267" name="Rectangle 3"/>
          <p:cNvSpPr>
            <a:spLocks noGrp="1" noChangeArrowheads="1"/>
          </p:cNvSpPr>
          <p:nvPr>
            <p:ph idx="1"/>
          </p:nvPr>
        </p:nvSpPr>
        <p:spPr>
          <a:xfrm>
            <a:off x="467011" y="1612348"/>
            <a:ext cx="12088924" cy="6842540"/>
          </a:xfrm>
        </p:spPr>
        <p:txBody>
          <a:bodyPr/>
          <a:lstStyle/>
          <a:p>
            <a:r>
              <a:rPr lang="en-US" sz="2800" dirty="0" smtClean="0"/>
              <a:t>1. What category best describes your main professional activity?</a:t>
            </a:r>
          </a:p>
          <a:p>
            <a:pPr lvl="1"/>
            <a:r>
              <a:rPr lang="en-GB" sz="2000" dirty="0" smtClean="0"/>
              <a:t>Architect, Engineer, Constructor, Programmer, Manager, Other</a:t>
            </a:r>
          </a:p>
          <a:p>
            <a:r>
              <a:rPr lang="en-US" sz="2800" dirty="0" smtClean="0"/>
              <a:t>2. How would you rate your level of experience with the Revit products?</a:t>
            </a:r>
          </a:p>
          <a:p>
            <a:pPr lvl="1"/>
            <a:r>
              <a:rPr lang="en-GB" sz="2000" dirty="0" smtClean="0"/>
              <a:t>Very experienced, Quite experienced, Not experienced</a:t>
            </a:r>
          </a:p>
          <a:p>
            <a:r>
              <a:rPr lang="en-US" sz="2800" dirty="0" smtClean="0"/>
              <a:t>3. How would you rate your level of experience with the Revit API?</a:t>
            </a:r>
          </a:p>
          <a:p>
            <a:pPr lvl="1"/>
            <a:r>
              <a:rPr lang="en-GB" sz="2000" dirty="0" smtClean="0"/>
              <a:t>Very experienced, Quite experienced, Not experienced</a:t>
            </a:r>
          </a:p>
          <a:p>
            <a:r>
              <a:rPr lang="en-US" sz="2800" dirty="0" smtClean="0"/>
              <a:t>4. Which statement best describes you?</a:t>
            </a:r>
          </a:p>
          <a:p>
            <a:pPr lvl="1"/>
            <a:r>
              <a:rPr lang="en-US" sz="2000" dirty="0" smtClean="0"/>
              <a:t>This topic directly affects my work today</a:t>
            </a:r>
          </a:p>
          <a:p>
            <a:pPr lvl="1"/>
            <a:r>
              <a:rPr lang="en-US" sz="2000" dirty="0" smtClean="0"/>
              <a:t>I expect this topic to be useful to me in the future</a:t>
            </a:r>
          </a:p>
          <a:p>
            <a:pPr lvl="1"/>
            <a:r>
              <a:rPr lang="en-GB" sz="2000" dirty="0" smtClean="0"/>
              <a:t>I'm evaluating this technology</a:t>
            </a:r>
          </a:p>
          <a:p>
            <a:pPr lvl="1"/>
            <a:r>
              <a:rPr lang="en-GB" sz="2000" dirty="0" smtClean="0"/>
              <a:t>None of the above</a:t>
            </a:r>
          </a:p>
        </p:txBody>
      </p:sp>
      <p:sp>
        <p:nvSpPr>
          <p:cNvPr id="1126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AutoShape 7"/>
          <p:cNvSpPr>
            <a:spLocks noChangeArrowheads="1"/>
          </p:cNvSpPr>
          <p:nvPr/>
        </p:nvSpPr>
        <p:spPr bwMode="auto">
          <a:xfrm>
            <a:off x="356685" y="1219201"/>
            <a:ext cx="9248526" cy="727397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9394" name="Rectangle 2"/>
          <p:cNvSpPr>
            <a:spLocks noGrp="1" noChangeArrowheads="1"/>
          </p:cNvSpPr>
          <p:nvPr>
            <p:ph type="title"/>
          </p:nvPr>
        </p:nvSpPr>
        <p:spPr>
          <a:xfrm>
            <a:off x="453759" y="194232"/>
            <a:ext cx="11269451" cy="1626129"/>
          </a:xfrm>
        </p:spPr>
        <p:txBody>
          <a:bodyPr/>
          <a:lstStyle/>
          <a:p>
            <a:pPr eaLnBrk="1" hangingPunct="1"/>
            <a:r>
              <a:rPr lang="en-GB" smtClean="0"/>
              <a:t>Family Symbol Iteration</a:t>
            </a:r>
            <a:endParaRPr lang="en-GB" sz="4000" smtClean="0"/>
          </a:p>
        </p:txBody>
      </p:sp>
      <p:sp>
        <p:nvSpPr>
          <p:cNvPr id="59395" name="Rectangle 3"/>
          <p:cNvSpPr>
            <a:spLocks noGrp="1" noChangeArrowheads="1"/>
          </p:cNvSpPr>
          <p:nvPr>
            <p:ph idx="1"/>
          </p:nvPr>
        </p:nvSpPr>
        <p:spPr>
          <a:xfrm>
            <a:off x="1243734" y="1300113"/>
            <a:ext cx="8258437" cy="7748242"/>
          </a:xfrm>
        </p:spPr>
        <p:txBody>
          <a:bodyPr/>
          <a:lstStyle/>
          <a:p>
            <a:pPr>
              <a:spcBef>
                <a:spcPts val="0"/>
              </a:spcBef>
              <a:spcAft>
                <a:spcPts val="0"/>
              </a:spcAft>
            </a:pPr>
            <a:r>
              <a:rPr lang="en-GB" sz="1400" b="1" smtClean="0">
                <a:solidFill>
                  <a:srgbClr val="008000"/>
                </a:solidFill>
                <a:latin typeface="Courier New" pitchFamily="49" charset="0"/>
                <a:ea typeface="Calibri"/>
                <a:cs typeface="Courier New" pitchFamily="49" charset="0"/>
              </a:rPr>
              <a:t>// Loop through the collection of families, and now look at </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solidFill>
                  <a:srgbClr val="008000"/>
                </a:solidFill>
                <a:latin typeface="Courier New" pitchFamily="49" charset="0"/>
                <a:ea typeface="Calibri"/>
                <a:cs typeface="Courier New" pitchFamily="49" charset="0"/>
              </a:rPr>
              <a:t>// the child symbols (types) as well. These symbols can be </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solidFill>
                  <a:srgbClr val="008000"/>
                </a:solidFill>
                <a:latin typeface="Courier New" pitchFamily="49" charset="0"/>
                <a:ea typeface="Calibri"/>
                <a:cs typeface="Courier New" pitchFamily="49" charset="0"/>
              </a:rPr>
              <a:t>// used to determine the family category.</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solidFill>
                  <a:srgbClr val="0000FF"/>
                </a:solidFill>
                <a:latin typeface="Courier New" pitchFamily="49" charset="0"/>
                <a:ea typeface="Calibri"/>
                <a:cs typeface="Courier New" pitchFamily="49" charset="0"/>
              </a:rPr>
              <a:t>foreach</a:t>
            </a:r>
            <a:r>
              <a:rPr lang="en-GB" sz="1400" b="1" smtClean="0">
                <a:latin typeface="Courier New" pitchFamily="49" charset="0"/>
                <a:ea typeface="Calibri"/>
                <a:cs typeface="Courier New" pitchFamily="49" charset="0"/>
              </a:rPr>
              <a:t>( </a:t>
            </a:r>
            <a:r>
              <a:rPr lang="en-GB" sz="1400" b="1" smtClean="0">
                <a:solidFill>
                  <a:srgbClr val="008080"/>
                </a:solidFill>
                <a:latin typeface="Courier New" pitchFamily="49" charset="0"/>
                <a:ea typeface="Calibri"/>
                <a:cs typeface="Courier New" pitchFamily="49" charset="0"/>
              </a:rPr>
              <a:t>Family</a:t>
            </a:r>
            <a:r>
              <a:rPr lang="en-GB" sz="1400" b="1" smtClean="0">
                <a:latin typeface="Courier New" pitchFamily="49" charset="0"/>
                <a:ea typeface="Calibri"/>
                <a:cs typeface="Courier New" pitchFamily="49" charset="0"/>
              </a:rPr>
              <a:t> f </a:t>
            </a:r>
            <a:r>
              <a:rPr lang="en-GB" sz="1400" b="1" smtClean="0">
                <a:solidFill>
                  <a:srgbClr val="0000FF"/>
                </a:solidFill>
                <a:latin typeface="Courier New" pitchFamily="49" charset="0"/>
                <a:ea typeface="Calibri"/>
                <a:cs typeface="Courier New" pitchFamily="49" charset="0"/>
              </a:rPr>
              <a:t>in</a:t>
            </a:r>
            <a:r>
              <a:rPr lang="en-GB" sz="1400" b="1" smtClean="0">
                <a:latin typeface="Courier New" pitchFamily="49" charset="0"/>
                <a:ea typeface="Calibri"/>
                <a:cs typeface="Courier New" pitchFamily="49" charset="0"/>
              </a:rPr>
              <a:t> families )</a:t>
            </a:r>
          </a:p>
          <a:p>
            <a:pPr>
              <a:spcBef>
                <a:spcPts val="0"/>
              </a:spcBef>
              <a:spcAft>
                <a:spcPts val="0"/>
              </a:spcAft>
            </a:pP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string</a:t>
            </a:r>
            <a:r>
              <a:rPr lang="en-GB" sz="1400" b="1" smtClean="0">
                <a:latin typeface="Courier New" pitchFamily="49" charset="0"/>
                <a:ea typeface="Calibri"/>
                <a:cs typeface="Courier New" pitchFamily="49" charset="0"/>
              </a:rPr>
              <a:t> catName;</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bool</a:t>
            </a:r>
            <a:r>
              <a:rPr lang="en-GB" sz="1400" b="1" smtClean="0">
                <a:latin typeface="Courier New" pitchFamily="49" charset="0"/>
                <a:ea typeface="Calibri"/>
                <a:cs typeface="Courier New" pitchFamily="49" charset="0"/>
              </a:rPr>
              <a:t> first = </a:t>
            </a:r>
            <a:r>
              <a:rPr lang="en-GB" sz="1400" b="1" smtClean="0">
                <a:solidFill>
                  <a:srgbClr val="0000FF"/>
                </a:solidFill>
                <a:latin typeface="Courier New" pitchFamily="49" charset="0"/>
                <a:ea typeface="Calibri"/>
                <a:cs typeface="Courier New" pitchFamily="49" charset="0"/>
              </a:rPr>
              <a:t>true</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Loop all contained symbols (types)</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foreach</a:t>
            </a:r>
            <a:r>
              <a:rPr lang="en-GB" sz="1400" b="1" smtClean="0">
                <a:latin typeface="Courier New" pitchFamily="49" charset="0"/>
                <a:ea typeface="Calibri"/>
                <a:cs typeface="Courier New" pitchFamily="49" charset="0"/>
              </a:rPr>
              <a:t>( </a:t>
            </a:r>
            <a:r>
              <a:rPr lang="en-GB" sz="1400" b="1" smtClean="0">
                <a:solidFill>
                  <a:srgbClr val="008080"/>
                </a:solidFill>
                <a:latin typeface="Courier New" pitchFamily="49" charset="0"/>
                <a:ea typeface="Calibri"/>
                <a:cs typeface="Courier New" pitchFamily="49" charset="0"/>
              </a:rPr>
              <a:t>FamilySymbol</a:t>
            </a:r>
            <a:r>
              <a:rPr lang="en-GB" sz="1400" b="1" smtClean="0">
                <a:latin typeface="Courier New" pitchFamily="49" charset="0"/>
                <a:ea typeface="Calibri"/>
                <a:cs typeface="Courier New" pitchFamily="49" charset="0"/>
              </a:rPr>
              <a:t> symb </a:t>
            </a:r>
            <a:r>
              <a:rPr lang="en-GB" sz="1400" b="1" smtClean="0">
                <a:solidFill>
                  <a:srgbClr val="0000FF"/>
                </a:solidFill>
                <a:latin typeface="Courier New" pitchFamily="49" charset="0"/>
                <a:ea typeface="Calibri"/>
                <a:cs typeface="Courier New" pitchFamily="49" charset="0"/>
              </a:rPr>
              <a:t>in</a:t>
            </a:r>
            <a:r>
              <a:rPr lang="en-GB" sz="1400" b="1" smtClean="0">
                <a:latin typeface="Courier New" pitchFamily="49" charset="0"/>
                <a:ea typeface="Calibri"/>
                <a:cs typeface="Courier New" pitchFamily="49" charset="0"/>
              </a:rPr>
              <a:t> f.Symbols )</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you can determine the family category </a:t>
            </a:r>
          </a:p>
          <a:p>
            <a:pPr>
              <a:spcBef>
                <a:spcPts val="0"/>
              </a:spcBef>
              <a:spcAft>
                <a:spcPts val="0"/>
              </a:spcAft>
            </a:pPr>
            <a:r>
              <a:rPr lang="en-GB" sz="1400" b="1" smtClean="0">
                <a:solidFill>
                  <a:srgbClr val="008000"/>
                </a:solidFill>
                <a:latin typeface="Courier New" pitchFamily="49" charset="0"/>
                <a:ea typeface="Calibri"/>
                <a:cs typeface="Courier New" pitchFamily="49" charset="0"/>
              </a:rPr>
              <a:t>    // from its first symbol.</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if</a:t>
            </a:r>
            <a:r>
              <a:rPr lang="en-GB" sz="1400" b="1" smtClean="0">
                <a:latin typeface="Courier New" pitchFamily="49" charset="0"/>
                <a:ea typeface="Calibri"/>
                <a:cs typeface="Courier New" pitchFamily="49" charset="0"/>
              </a:rPr>
              <a:t>( first )</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first = </a:t>
            </a:r>
            <a:r>
              <a:rPr lang="en-GB" sz="1400" b="1" smtClean="0">
                <a:solidFill>
                  <a:srgbClr val="0000FF"/>
                </a:solidFill>
                <a:latin typeface="Courier New" pitchFamily="49" charset="0"/>
                <a:ea typeface="Calibri"/>
                <a:cs typeface="Courier New" pitchFamily="49" charset="0"/>
              </a:rPr>
              <a:t>false</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catName = symb.Category.Name;</a:t>
            </a:r>
          </a:p>
          <a:p>
            <a:pPr>
              <a:spcBef>
                <a:spcPts val="0"/>
              </a:spcBef>
              <a:spcAft>
                <a:spcPts val="0"/>
              </a:spcAft>
            </a:pPr>
            <a:r>
              <a:rPr lang="en-GB" sz="1400" b="1" smtClean="0">
                <a:latin typeface="Courier New" pitchFamily="49" charset="0"/>
                <a:ea typeface="Calibri"/>
                <a:cs typeface="Courier New" pitchFamily="49" charset="0"/>
              </a:rPr>
              <a:t>      sMsg = </a:t>
            </a:r>
            <a:r>
              <a:rPr lang="en-GB" sz="1400" b="1" smtClean="0">
                <a:solidFill>
                  <a:srgbClr val="800000"/>
                </a:solidFill>
                <a:latin typeface="Courier New" pitchFamily="49" charset="0"/>
                <a:ea typeface="Calibri"/>
                <a:cs typeface="Courier New" pitchFamily="49" charset="0"/>
              </a:rPr>
              <a:t>"Family: Name="</a:t>
            </a:r>
            <a:r>
              <a:rPr lang="en-GB" sz="1400" b="1" smtClean="0">
                <a:latin typeface="Courier New" pitchFamily="49" charset="0"/>
                <a:ea typeface="Calibri"/>
                <a:cs typeface="Courier New" pitchFamily="49" charset="0"/>
              </a:rPr>
              <a:t> + f.Name</a:t>
            </a:r>
          </a:p>
          <a:p>
            <a:pPr>
              <a:spcBef>
                <a:spcPts val="0"/>
              </a:spcBef>
              <a:spcAft>
                <a:spcPts val="0"/>
              </a:spcAft>
            </a:pPr>
            <a:r>
              <a:rPr lang="en-GB" sz="1400" b="1" smtClean="0">
                <a:latin typeface="Courier New" pitchFamily="49" charset="0"/>
                <a:ea typeface="Calibri"/>
                <a:cs typeface="Courier New" pitchFamily="49" charset="0"/>
              </a:rPr>
              <a:t>        + </a:t>
            </a:r>
            <a:r>
              <a:rPr lang="en-GB" sz="1400" b="1" smtClean="0">
                <a:solidFill>
                  <a:srgbClr val="800000"/>
                </a:solidFill>
                <a:latin typeface="Courier New" pitchFamily="49" charset="0"/>
                <a:ea typeface="Calibri"/>
                <a:cs typeface="Courier New" pitchFamily="49" charset="0"/>
              </a:rPr>
              <a:t>"; Id="</a:t>
            </a:r>
            <a:r>
              <a:rPr lang="en-GB" sz="1400" b="1" smtClean="0">
                <a:latin typeface="Courier New" pitchFamily="49" charset="0"/>
                <a:ea typeface="Calibri"/>
                <a:cs typeface="Courier New" pitchFamily="49" charset="0"/>
              </a:rPr>
              <a:t> + f.Id.Value.ToString()</a:t>
            </a:r>
          </a:p>
          <a:p>
            <a:pPr>
              <a:spcBef>
                <a:spcPts val="0"/>
              </a:spcBef>
              <a:spcAft>
                <a:spcPts val="0"/>
              </a:spcAft>
            </a:pPr>
            <a:r>
              <a:rPr lang="en-GB" sz="1400" b="1" smtClean="0">
                <a:latin typeface="Courier New" pitchFamily="49" charset="0"/>
                <a:ea typeface="Calibri"/>
                <a:cs typeface="Courier New" pitchFamily="49" charset="0"/>
              </a:rPr>
              <a:t>        + </a:t>
            </a:r>
            <a:r>
              <a:rPr lang="en-GB" sz="1400" b="1" smtClean="0">
                <a:solidFill>
                  <a:srgbClr val="800000"/>
                </a:solidFill>
                <a:latin typeface="Courier New" pitchFamily="49" charset="0"/>
                <a:ea typeface="Calibri"/>
                <a:cs typeface="Courier New" pitchFamily="49" charset="0"/>
              </a:rPr>
              <a:t>"; Category="</a:t>
            </a:r>
            <a:r>
              <a:rPr lang="en-GB" sz="1400" b="1" smtClean="0">
                <a:latin typeface="Courier New" pitchFamily="49" charset="0"/>
                <a:ea typeface="Calibri"/>
                <a:cs typeface="Courier New" pitchFamily="49" charset="0"/>
              </a:rPr>
              <a:t> + catName</a:t>
            </a:r>
          </a:p>
          <a:p>
            <a:pPr>
              <a:spcBef>
                <a:spcPts val="0"/>
              </a:spcBef>
              <a:spcAft>
                <a:spcPts val="0"/>
              </a:spcAft>
            </a:pPr>
            <a:r>
              <a:rPr lang="en-GB" sz="1400" b="1" smtClean="0">
                <a:latin typeface="Courier New" pitchFamily="49" charset="0"/>
                <a:ea typeface="Calibri"/>
                <a:cs typeface="Courier New" pitchFamily="49" charset="0"/>
              </a:rPr>
              <a:t>        + </a:t>
            </a:r>
            <a:r>
              <a:rPr lang="en-GB" sz="1400" b="1" smtClean="0">
                <a:solidFill>
                  <a:srgbClr val="800000"/>
                </a:solidFill>
                <a:latin typeface="Courier New" pitchFamily="49" charset="0"/>
                <a:ea typeface="Calibri"/>
                <a:cs typeface="Courier New" pitchFamily="49" charset="0"/>
              </a:rPr>
              <a:t>"\r\nContains Types:"</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sMsg += </a:t>
            </a:r>
            <a:r>
              <a:rPr lang="en-GB" sz="1400" b="1" smtClean="0">
                <a:solidFill>
                  <a:srgbClr val="800000"/>
                </a:solidFill>
                <a:latin typeface="Courier New" pitchFamily="49" charset="0"/>
                <a:ea typeface="Calibri"/>
                <a:cs typeface="Courier New" pitchFamily="49" charset="0"/>
              </a:rPr>
              <a:t>"\r\n    "</a:t>
            </a:r>
            <a:r>
              <a:rPr lang="en-GB" sz="1400" b="1" smtClean="0">
                <a:latin typeface="Courier New" pitchFamily="49" charset="0"/>
                <a:ea typeface="Calibri"/>
                <a:cs typeface="Courier New" pitchFamily="49" charset="0"/>
              </a:rPr>
              <a:t> + symb.Name + </a:t>
            </a:r>
            <a:r>
              <a:rPr lang="en-GB" sz="1400" b="1" smtClean="0">
                <a:solidFill>
                  <a:srgbClr val="800000"/>
                </a:solidFill>
                <a:latin typeface="Courier New" pitchFamily="49" charset="0"/>
                <a:ea typeface="Calibri"/>
                <a:cs typeface="Courier New" pitchFamily="49" charset="0"/>
              </a:rPr>
              <a:t>"; Id="</a:t>
            </a:r>
            <a:r>
              <a:rPr lang="en-GB" sz="1400" b="1" smtClean="0">
                <a:latin typeface="Courier New" pitchFamily="49" charset="0"/>
                <a:ea typeface="Calibri"/>
                <a:cs typeface="Courier New" pitchFamily="49" charset="0"/>
              </a:rPr>
              <a:t> + symb.Id.Value.ToString();</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Show the symbols for this family and allow user to proceed</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to the next family (OK) or cancel (Cancel)</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sMsg += </a:t>
            </a:r>
            <a:r>
              <a:rPr lang="en-GB" sz="1400" b="1" smtClean="0">
                <a:solidFill>
                  <a:srgbClr val="800000"/>
                </a:solidFill>
                <a:latin typeface="Courier New" pitchFamily="49" charset="0"/>
                <a:ea typeface="Calibri"/>
                <a:cs typeface="Courier New" pitchFamily="49" charset="0"/>
              </a:rPr>
              <a:t>"\r\nContinue?"</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if</a:t>
            </a:r>
            <a:r>
              <a:rPr lang="en-GB" sz="1400" b="1" smtClean="0">
                <a:latin typeface="Courier New" pitchFamily="49" charset="0"/>
                <a:ea typeface="Calibri"/>
                <a:cs typeface="Courier New" pitchFamily="49" charset="0"/>
              </a:rPr>
              <a:t>( !</a:t>
            </a:r>
            <a:r>
              <a:rPr lang="en-GB" sz="1400" b="1" smtClean="0">
                <a:solidFill>
                  <a:srgbClr val="008080"/>
                </a:solidFill>
                <a:latin typeface="Courier New" pitchFamily="49" charset="0"/>
                <a:ea typeface="Calibri"/>
                <a:cs typeface="Courier New" pitchFamily="49" charset="0"/>
              </a:rPr>
              <a:t>LabUtils</a:t>
            </a:r>
            <a:r>
              <a:rPr lang="en-GB" sz="1400" b="1" smtClean="0">
                <a:latin typeface="Courier New" pitchFamily="49" charset="0"/>
                <a:ea typeface="Calibri"/>
                <a:cs typeface="Courier New" pitchFamily="49" charset="0"/>
              </a:rPr>
              <a:t>.QuestionMsg( sMsg ) )</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break</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a:t>
            </a:r>
            <a:endParaRPr lang="en-GB" sz="1400" b="1">
              <a:latin typeface="Courier New" pitchFamily="49" charset="0"/>
              <a:ea typeface="Calibri"/>
              <a:cs typeface="Courier New" pitchFamily="49" charset="0"/>
            </a:endParaRPr>
          </a:p>
        </p:txBody>
      </p:sp>
      <p:sp>
        <p:nvSpPr>
          <p:cNvPr id="593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7" name="Picture 6" descr="Labs_3_1_02.png"/>
          <p:cNvPicPr>
            <a:picLocks noChangeAspect="1"/>
          </p:cNvPicPr>
          <p:nvPr/>
        </p:nvPicPr>
        <p:blipFill>
          <a:blip r:embed="rId3"/>
          <a:stretch>
            <a:fillRect/>
          </a:stretch>
        </p:blipFill>
        <p:spPr>
          <a:xfrm>
            <a:off x="6903249" y="2212938"/>
            <a:ext cx="5257800" cy="3100388"/>
          </a:xfrm>
          <a:prstGeom prst="rect">
            <a:avLst/>
          </a:prstGeom>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2" name="AutoShape 7"/>
          <p:cNvSpPr>
            <a:spLocks noChangeArrowheads="1"/>
          </p:cNvSpPr>
          <p:nvPr/>
        </p:nvSpPr>
        <p:spPr bwMode="auto">
          <a:xfrm>
            <a:off x="119269" y="3899754"/>
            <a:ext cx="12112489" cy="4302466"/>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60418" name="Rectangle 2"/>
          <p:cNvSpPr>
            <a:spLocks noGrp="1" noChangeArrowheads="1"/>
          </p:cNvSpPr>
          <p:nvPr>
            <p:ph type="title"/>
          </p:nvPr>
        </p:nvSpPr>
        <p:spPr>
          <a:xfrm>
            <a:off x="453759" y="194232"/>
            <a:ext cx="11269451" cy="1626129"/>
          </a:xfrm>
        </p:spPr>
        <p:txBody>
          <a:bodyPr/>
          <a:lstStyle/>
          <a:p>
            <a:pPr eaLnBrk="1" hangingPunct="1"/>
            <a:r>
              <a:rPr lang="en-GB" smtClean="0"/>
              <a:t>Loading Families and Types</a:t>
            </a:r>
            <a:endParaRPr lang="en-GB" sz="4000" smtClean="0"/>
          </a:p>
        </p:txBody>
      </p:sp>
      <p:sp>
        <p:nvSpPr>
          <p:cNvPr id="60419" name="Rectangle 3"/>
          <p:cNvSpPr>
            <a:spLocks noGrp="1" noChangeArrowheads="1"/>
          </p:cNvSpPr>
          <p:nvPr>
            <p:ph idx="1"/>
          </p:nvPr>
        </p:nvSpPr>
        <p:spPr>
          <a:xfrm>
            <a:off x="453759" y="1842054"/>
            <a:ext cx="12395944" cy="6599582"/>
          </a:xfrm>
        </p:spPr>
        <p:txBody>
          <a:bodyPr/>
          <a:lstStyle/>
          <a:p>
            <a:pPr marL="487647" lvl="1" indent="-325098">
              <a:lnSpc>
                <a:spcPct val="80000"/>
              </a:lnSpc>
            </a:pPr>
            <a:r>
              <a:rPr lang="en-GB" sz="3600" smtClean="0"/>
              <a:t>Load additional standard families and symbols from RFA files</a:t>
            </a:r>
          </a:p>
          <a:p>
            <a:pPr marL="1462939" lvl="3" indent="-325098">
              <a:buNone/>
            </a:pPr>
            <a:r>
              <a:rPr lang="en-GB" b="1" smtClean="0">
                <a:latin typeface="Courier New" pitchFamily="49" charset="0"/>
                <a:cs typeface="Courier New" pitchFamily="49" charset="0"/>
              </a:rPr>
              <a:t>doc.LoadFamily()</a:t>
            </a:r>
          </a:p>
          <a:p>
            <a:pPr marL="1462939" lvl="3" indent="-325098">
              <a:buNone/>
            </a:pPr>
            <a:r>
              <a:rPr lang="en-GB" b="1" smtClean="0">
                <a:latin typeface="Courier New" pitchFamily="49" charset="0"/>
                <a:cs typeface="Courier New" pitchFamily="49" charset="0"/>
              </a:rPr>
              <a:t>doc.LoadFamilySymbol()</a:t>
            </a:r>
          </a:p>
          <a:p>
            <a:pPr marL="0" indent="0">
              <a:spcBef>
                <a:spcPts val="8503"/>
              </a:spcBef>
            </a:pPr>
            <a:r>
              <a:rPr lang="en-US" sz="1600" b="1" noProof="1" smtClean="0">
                <a:solidFill>
                  <a:schemeClr val="accent1"/>
                </a:solidFill>
                <a:latin typeface="Courier New" pitchFamily="49" charset="0"/>
              </a:rPr>
              <a:t>Dim</a:t>
            </a:r>
            <a:r>
              <a:rPr lang="en-US" sz="1600" b="1" noProof="1" smtClean="0">
                <a:latin typeface="Courier New" pitchFamily="49" charset="0"/>
              </a:rPr>
              <a:t> doc </a:t>
            </a:r>
            <a:r>
              <a:rPr lang="en-US" sz="1600" b="1" noProof="1" smtClean="0">
                <a:solidFill>
                  <a:schemeClr val="accent1"/>
                </a:solidFill>
                <a:latin typeface="Courier New" pitchFamily="49" charset="0"/>
              </a:rPr>
              <a:t>As</a:t>
            </a:r>
            <a:r>
              <a:rPr lang="en-US" sz="1600" b="1" noProof="1" smtClean="0">
                <a:latin typeface="Courier New" pitchFamily="49" charset="0"/>
              </a:rPr>
              <a:t> Revit.Document = commandData.Application.ActiveDocument</a:t>
            </a:r>
          </a:p>
          <a:p>
            <a:pPr marL="0" indent="0">
              <a:spcBef>
                <a:spcPts val="0"/>
              </a:spcBef>
            </a:pPr>
            <a:endParaRPr lang="en-US" sz="1600" b="1" noProof="1" smtClean="0">
              <a:latin typeface="Courier New" pitchFamily="49" charset="0"/>
            </a:endParaRPr>
          </a:p>
          <a:p>
            <a:pPr marL="0" indent="0">
              <a:spcBef>
                <a:spcPts val="0"/>
              </a:spcBef>
            </a:pPr>
            <a:r>
              <a:rPr lang="en-US" sz="1600" b="1" noProof="1" smtClean="0">
                <a:solidFill>
                  <a:schemeClr val="hlink"/>
                </a:solidFill>
                <a:latin typeface="Courier New" pitchFamily="49" charset="0"/>
              </a:rPr>
              <a:t>'Load a whole Family</a:t>
            </a:r>
            <a:r>
              <a:rPr lang="en-US" sz="1600" b="1" noProof="1" smtClean="0">
                <a:latin typeface="Courier New" pitchFamily="49" charset="0"/>
              </a:rPr>
              <a:t> </a:t>
            </a:r>
          </a:p>
          <a:p>
            <a:pPr marL="0" indent="0">
              <a:spcBef>
                <a:spcPts val="0"/>
              </a:spcBef>
            </a:pPr>
            <a:r>
              <a:rPr lang="en-US" sz="1600" b="1" noProof="1" smtClean="0">
                <a:solidFill>
                  <a:schemeClr val="accent1"/>
                </a:solidFill>
                <a:latin typeface="Courier New" pitchFamily="49" charset="0"/>
              </a:rPr>
              <a:t>If Not</a:t>
            </a:r>
            <a:r>
              <a:rPr lang="en-US" sz="1600" b="1" noProof="1" smtClean="0">
                <a:latin typeface="Courier New" pitchFamily="49" charset="0"/>
              </a:rPr>
              <a:t> CType(doc.</a:t>
            </a:r>
            <a:r>
              <a:rPr lang="en-US" sz="1600" b="1" noProof="1" smtClean="0">
                <a:solidFill>
                  <a:schemeClr val="folHlink"/>
                </a:solidFill>
                <a:latin typeface="Courier New" pitchFamily="49" charset="0"/>
              </a:rPr>
              <a:t>LoadFamily</a:t>
            </a:r>
            <a:r>
              <a:rPr lang="en-US" sz="1600" b="1" noProof="1" smtClean="0">
                <a:latin typeface="Courier New" pitchFamily="49" charset="0"/>
              </a:rPr>
              <a:t>(familyFilename), Boolean) </a:t>
            </a:r>
            <a:r>
              <a:rPr lang="en-US" sz="1600" b="1" noProof="1" smtClean="0">
                <a:solidFill>
                  <a:schemeClr val="accent1"/>
                </a:solidFill>
                <a:latin typeface="Courier New" pitchFamily="49" charset="0"/>
              </a:rPr>
              <a:t>Then</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"ERROR in loading Family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a:t>
            </a:r>
            <a:r>
              <a:rPr lang="en-US" sz="1600" b="1" smtClean="0">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Else</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"Successfully loaded Family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a:t>
            </a:r>
            <a:r>
              <a:rPr lang="en-US" sz="1600" b="1" smtClean="0">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End If</a:t>
            </a:r>
          </a:p>
          <a:p>
            <a:pPr marL="0" indent="0">
              <a:spcBef>
                <a:spcPts val="0"/>
              </a:spcBef>
            </a:pPr>
            <a:endParaRPr lang="en-US" sz="1600" b="1" noProof="1" smtClean="0">
              <a:latin typeface="Courier New" pitchFamily="49" charset="0"/>
            </a:endParaRPr>
          </a:p>
          <a:p>
            <a:pPr marL="0" indent="0">
              <a:spcBef>
                <a:spcPts val="0"/>
              </a:spcBef>
            </a:pPr>
            <a:r>
              <a:rPr lang="en-US" sz="1600" b="1" noProof="1" smtClean="0">
                <a:solidFill>
                  <a:schemeClr val="hlink"/>
                </a:solidFill>
                <a:latin typeface="Courier New" pitchFamily="49" charset="0"/>
              </a:rPr>
              <a:t>'Load only a specific Symbol (Type)</a:t>
            </a:r>
          </a:p>
          <a:p>
            <a:pPr marL="0" indent="0">
              <a:spcBef>
                <a:spcPts val="0"/>
              </a:spcBef>
            </a:pPr>
            <a:r>
              <a:rPr lang="en-US" sz="1600" b="1" noProof="1" smtClean="0">
                <a:solidFill>
                  <a:schemeClr val="hlink"/>
                </a:solidFill>
                <a:latin typeface="Courier New" pitchFamily="49" charset="0"/>
              </a:rPr>
              <a:t>' The symbol MUST exist in the corresponding catalog (TXT) file - same as in the UI</a:t>
            </a:r>
          </a:p>
          <a:p>
            <a:pPr marL="0" indent="0">
              <a:spcBef>
                <a:spcPts val="0"/>
              </a:spcBef>
            </a:pPr>
            <a:r>
              <a:rPr lang="en-US" sz="1600" b="1" noProof="1" smtClean="0">
                <a:solidFill>
                  <a:schemeClr val="accent1"/>
                </a:solidFill>
                <a:latin typeface="Courier New" pitchFamily="49" charset="0"/>
              </a:rPr>
              <a:t>If Not</a:t>
            </a:r>
            <a:r>
              <a:rPr lang="en-US" sz="1600" b="1" noProof="1" smtClean="0">
                <a:latin typeface="Courier New" pitchFamily="49" charset="0"/>
              </a:rPr>
              <a:t> CType(doc.</a:t>
            </a:r>
            <a:r>
              <a:rPr lang="en-US" sz="1600" b="1" noProof="1" smtClean="0">
                <a:solidFill>
                  <a:schemeClr val="folHlink"/>
                </a:solidFill>
                <a:latin typeface="Courier New" pitchFamily="49" charset="0"/>
              </a:rPr>
              <a:t>LoadFamilySymbol</a:t>
            </a:r>
            <a:r>
              <a:rPr lang="en-US" sz="1600" b="1" noProof="1" smtClean="0">
                <a:latin typeface="Courier New" pitchFamily="49" charset="0"/>
              </a:rPr>
              <a:t>(familyFilename, </a:t>
            </a:r>
            <a:r>
              <a:rPr lang="en-US" sz="1600" b="1" smtClean="0">
                <a:latin typeface="Courier New" pitchFamily="49" charset="0"/>
              </a:rPr>
              <a:t>s</a:t>
            </a:r>
            <a:r>
              <a:rPr lang="en-US" sz="1600" b="1" noProof="1" smtClean="0">
                <a:latin typeface="Courier New" pitchFamily="49" charset="0"/>
              </a:rPr>
              <a:t>ymbolName), Boolean) Then</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"ERROR in loading FamilySymbol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 : "</a:t>
            </a:r>
            <a:r>
              <a:rPr lang="en-US" sz="1600" b="1" noProof="1" smtClean="0">
                <a:latin typeface="Courier New" pitchFamily="49" charset="0"/>
              </a:rPr>
              <a:t> &amp; </a:t>
            </a:r>
            <a:r>
              <a:rPr lang="en-US" sz="1600" b="1" smtClean="0">
                <a:latin typeface="Courier New" pitchFamily="49" charset="0"/>
              </a:rPr>
              <a:t>s</a:t>
            </a:r>
            <a:r>
              <a:rPr lang="en-US" sz="1600" b="1" noProof="1" smtClean="0">
                <a:latin typeface="Courier New" pitchFamily="49" charset="0"/>
              </a:rPr>
              <a:t>ymbolName &amp; </a:t>
            </a:r>
            <a:r>
              <a:rPr lang="en-US" sz="1600" b="1" noProof="1" smtClean="0">
                <a:solidFill>
                  <a:srgbClr val="993300"/>
                </a:solidFill>
                <a:latin typeface="Courier New" pitchFamily="49" charset="0"/>
              </a:rPr>
              <a:t>"?"</a:t>
            </a:r>
            <a:r>
              <a:rPr lang="en-US" sz="1600" b="1" smtClean="0">
                <a:solidFill>
                  <a:srgbClr val="993300"/>
                </a:solidFill>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Else</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"Successfully loaded FamilySymbol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 : "</a:t>
            </a:r>
            <a:r>
              <a:rPr lang="en-US" sz="1600" b="1" noProof="1" smtClean="0">
                <a:latin typeface="Courier New" pitchFamily="49" charset="0"/>
              </a:rPr>
              <a:t> &amp; symbolName &amp; </a:t>
            </a:r>
            <a:r>
              <a:rPr lang="en-US" sz="1600" b="1" noProof="1" smtClean="0">
                <a:solidFill>
                  <a:srgbClr val="993300"/>
                </a:solidFill>
                <a:latin typeface="Courier New" pitchFamily="49" charset="0"/>
              </a:rPr>
              <a:t>"!"</a:t>
            </a:r>
            <a:r>
              <a:rPr lang="en-US" sz="1600" b="1" smtClean="0">
                <a:solidFill>
                  <a:srgbClr val="993300"/>
                </a:solidFill>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End If</a:t>
            </a:r>
            <a:endParaRPr lang="en-GB" sz="1600" b="1" smtClean="0">
              <a:solidFill>
                <a:schemeClr val="accent1"/>
              </a:solidFill>
              <a:latin typeface="Courier New" pitchFamily="49" charset="0"/>
            </a:endParaRPr>
          </a:p>
        </p:txBody>
      </p:sp>
      <p:sp>
        <p:nvSpPr>
          <p:cNvPr id="6042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
        <p:nvSpPr>
          <p:cNvPr id="60421" name="Text Box 6"/>
          <p:cNvSpPr txBox="1">
            <a:spLocks noChangeArrowheads="1"/>
          </p:cNvSpPr>
          <p:nvPr/>
        </p:nvSpPr>
        <p:spPr bwMode="auto">
          <a:xfrm>
            <a:off x="6273054" y="2419145"/>
            <a:ext cx="4352464" cy="915603"/>
          </a:xfrm>
          <a:prstGeom prst="rect">
            <a:avLst/>
          </a:prstGeom>
          <a:noFill/>
          <a:ln w="9525" algn="ctr">
            <a:noFill/>
            <a:miter lim="800000"/>
            <a:headEnd/>
            <a:tailEnd/>
          </a:ln>
        </p:spPr>
        <p:txBody>
          <a:bodyPr lIns="0" tIns="0" rIns="0" bIns="0">
            <a:spAutoFit/>
          </a:bodyPr>
          <a:lstStyle/>
          <a:p>
            <a:pPr lvl="1">
              <a:lnSpc>
                <a:spcPct val="80000"/>
              </a:lnSpc>
              <a:spcBef>
                <a:spcPct val="15000"/>
              </a:spcBef>
              <a:buClr>
                <a:schemeClr val="accent1"/>
              </a:buClr>
              <a:buSzPct val="80000"/>
              <a:buFont typeface="Wingdings" pitchFamily="2" charset="2"/>
              <a:buNone/>
            </a:pPr>
            <a:r>
              <a:rPr lang="en-GB" sz="7300">
                <a:solidFill>
                  <a:schemeClr val="accent1"/>
                </a:solidFill>
              </a:rPr>
              <a:t>Lab 3-2</a:t>
            </a:r>
            <a:r>
              <a:rPr lang="en-GB" sz="7300"/>
              <a:t> </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3759" y="194232"/>
            <a:ext cx="11269451" cy="1626129"/>
          </a:xfrm>
        </p:spPr>
        <p:txBody>
          <a:bodyPr/>
          <a:lstStyle/>
          <a:p>
            <a:pPr eaLnBrk="1" hangingPunct="1"/>
            <a:r>
              <a:rPr lang="en-GB" smtClean="0"/>
              <a:t>Determining Standard Family and Type</a:t>
            </a:r>
            <a:endParaRPr lang="en-GB" sz="2400" smtClean="0"/>
          </a:p>
        </p:txBody>
      </p:sp>
      <p:sp>
        <p:nvSpPr>
          <p:cNvPr id="61443" name="Rectangle 3"/>
          <p:cNvSpPr>
            <a:spLocks noGrp="1" noChangeArrowheads="1"/>
          </p:cNvSpPr>
          <p:nvPr>
            <p:ph idx="1"/>
          </p:nvPr>
        </p:nvSpPr>
        <p:spPr>
          <a:xfrm>
            <a:off x="453759" y="2974462"/>
            <a:ext cx="11574213" cy="4228443"/>
          </a:xfrm>
        </p:spPr>
        <p:txBody>
          <a:bodyPr/>
          <a:lstStyle/>
          <a:p>
            <a:pPr marL="487647" lvl="1" indent="-325098"/>
            <a:r>
              <a:rPr lang="en-GB" sz="3600" smtClean="0"/>
              <a:t>Determine the standard family and type of an element</a:t>
            </a:r>
          </a:p>
          <a:p>
            <a:pPr marL="487647" lvl="1" indent="-325098"/>
            <a:r>
              <a:rPr lang="en-GB" sz="3600" smtClean="0"/>
              <a:t>Select a window</a:t>
            </a:r>
          </a:p>
          <a:p>
            <a:pPr marL="487647" lvl="1" indent="-325098"/>
            <a:r>
              <a:rPr lang="en-GB" sz="3600" smtClean="0"/>
              <a:t>List all windows symbols</a:t>
            </a:r>
          </a:p>
          <a:p>
            <a:pPr marL="487647" lvl="1" indent="-325098"/>
            <a:r>
              <a:rPr lang="en-GB" sz="3600" smtClean="0"/>
              <a:t>List the selected window’s family symbol and family</a:t>
            </a:r>
          </a:p>
          <a:p>
            <a:pPr marL="487647" lvl="1" indent="-325098">
              <a:buNone/>
            </a:pPr>
            <a:r>
              <a:rPr lang="en-GB" sz="7300" smtClean="0">
                <a:solidFill>
                  <a:schemeClr val="accent1"/>
                </a:solidFill>
              </a:rPr>
              <a:t>Lab 3-3</a:t>
            </a:r>
            <a:endParaRPr lang="en-GB" sz="3100" smtClean="0"/>
          </a:p>
        </p:txBody>
      </p:sp>
      <p:sp>
        <p:nvSpPr>
          <p:cNvPr id="6144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9" name="AutoShape 6"/>
          <p:cNvSpPr>
            <a:spLocks noChangeArrowheads="1"/>
          </p:cNvSpPr>
          <p:nvPr/>
        </p:nvSpPr>
        <p:spPr bwMode="auto">
          <a:xfrm>
            <a:off x="372076" y="1283240"/>
            <a:ext cx="12217488" cy="5417364"/>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62466" name="Rectangle 2"/>
          <p:cNvSpPr>
            <a:spLocks noGrp="1" noChangeArrowheads="1"/>
          </p:cNvSpPr>
          <p:nvPr>
            <p:ph type="title"/>
          </p:nvPr>
        </p:nvSpPr>
        <p:spPr>
          <a:xfrm>
            <a:off x="453759" y="194232"/>
            <a:ext cx="11269451" cy="1626129"/>
          </a:xfrm>
        </p:spPr>
        <p:txBody>
          <a:bodyPr/>
          <a:lstStyle/>
          <a:p>
            <a:pPr eaLnBrk="1" hangingPunct="1"/>
            <a:r>
              <a:rPr lang="en-GB" smtClean="0"/>
              <a:t>List Window Symbols</a:t>
            </a:r>
            <a:endParaRPr lang="en-GB" sz="4000" smtClean="0"/>
          </a:p>
        </p:txBody>
      </p:sp>
      <p:sp>
        <p:nvSpPr>
          <p:cNvPr id="62467" name="Rectangle 3"/>
          <p:cNvSpPr>
            <a:spLocks noGrp="1" noChangeArrowheads="1"/>
          </p:cNvSpPr>
          <p:nvPr>
            <p:ph idx="1"/>
          </p:nvPr>
        </p:nvSpPr>
        <p:spPr>
          <a:xfrm>
            <a:off x="-32018" y="1502315"/>
            <a:ext cx="12696193" cy="5198288"/>
          </a:xfrm>
        </p:spPr>
        <p:txBody>
          <a:bodyPr/>
          <a:lstStyle/>
          <a:p>
            <a:pPr marL="719138" lvl="4" indent="0"/>
            <a:r>
              <a:rPr lang="en-GB" sz="1800" smtClean="0">
                <a:solidFill>
                  <a:srgbClr val="008080"/>
                </a:solidFill>
              </a:rPr>
              <a:t>BuiltInCategory bic = BuiltInCategory.OST_Windows;</a:t>
            </a:r>
          </a:p>
          <a:p>
            <a:pPr marL="719138" lvl="4" indent="0"/>
            <a:r>
              <a:rPr lang="en-GB" sz="1800" smtClean="0"/>
              <a:t>Filter filterCategory = app.Create.Filter.NewCategoryFilter( bic );</a:t>
            </a:r>
          </a:p>
          <a:p>
            <a:pPr marL="719138" lvl="4" indent="0"/>
            <a:r>
              <a:rPr lang="en-GB" sz="1800" smtClean="0"/>
              <a:t>Filter filterType = app.Create.Filter.NewTypeFilter( typeof( FamilySymbol ) );</a:t>
            </a:r>
          </a:p>
          <a:p>
            <a:pPr marL="719138" lvl="4" indent="0"/>
            <a:r>
              <a:rPr lang="en-GB" sz="1800" smtClean="0"/>
              <a:t>Filter filterAnd = app.Create.Filter.NewLogicAndFilter( filterCategory, filterType );</a:t>
            </a:r>
          </a:p>
          <a:p>
            <a:pPr marL="719138" lvl="4" indent="0"/>
            <a:r>
              <a:rPr lang="en-GB" sz="1800" smtClean="0"/>
              <a:t>List&lt;Element&gt; familySymbols = new List&lt;Element&gt;();</a:t>
            </a:r>
          </a:p>
          <a:p>
            <a:pPr marL="719138" lvl="4" indent="0"/>
            <a:r>
              <a:rPr lang="en-GB" sz="1800" smtClean="0"/>
              <a:t>app.ActiveDocument.get_Elements( filterAnd, familySymbols );</a:t>
            </a:r>
          </a:p>
          <a:p>
            <a:pPr marL="719138" lvl="4" indent="0"/>
            <a:r>
              <a:rPr lang="en-US" sz="1800" smtClean="0">
                <a:solidFill>
                  <a:srgbClr val="0000FF"/>
                </a:solidFill>
              </a:rPr>
              <a:t>string sMsg = </a:t>
            </a:r>
            <a:r>
              <a:rPr lang="en-US" sz="1800" smtClean="0">
                <a:solidFill>
                  <a:srgbClr val="800000"/>
                </a:solidFill>
              </a:rPr>
              <a:t>"The loaded windows family symbols in the model are:";</a:t>
            </a:r>
          </a:p>
          <a:p>
            <a:pPr marL="719138" lvl="4" indent="0"/>
            <a:r>
              <a:rPr lang="en-US" sz="1800" smtClean="0">
                <a:solidFill>
                  <a:srgbClr val="0000FF"/>
                </a:solidFill>
              </a:rPr>
              <a:t>foreach( </a:t>
            </a:r>
            <a:r>
              <a:rPr lang="en-US" sz="1800" smtClean="0">
                <a:solidFill>
                  <a:srgbClr val="008080"/>
                </a:solidFill>
              </a:rPr>
              <a:t>Element e </a:t>
            </a:r>
            <a:r>
              <a:rPr lang="en-US" sz="1800" smtClean="0">
                <a:solidFill>
                  <a:srgbClr val="0000FF"/>
                </a:solidFill>
              </a:rPr>
              <a:t>in familySymbols )</a:t>
            </a:r>
          </a:p>
          <a:p>
            <a:pPr marL="719138" lvl="4" indent="0"/>
            <a:r>
              <a:rPr lang="en-GB" sz="1800" smtClean="0">
                <a:solidFill>
                  <a:srgbClr val="0000FF"/>
                </a:solidFill>
              </a:rPr>
              <a:t>{</a:t>
            </a:r>
          </a:p>
          <a:p>
            <a:pPr marL="719138" lvl="4" indent="0"/>
            <a:r>
              <a:rPr lang="en-US" sz="1800" smtClean="0">
                <a:solidFill>
                  <a:srgbClr val="0000FF"/>
                </a:solidFill>
              </a:rPr>
              <a:t>  </a:t>
            </a:r>
            <a:r>
              <a:rPr lang="en-US" sz="1800" smtClean="0">
                <a:solidFill>
                  <a:srgbClr val="008080"/>
                </a:solidFill>
              </a:rPr>
              <a:t>FamilySymbol symb = e </a:t>
            </a:r>
            <a:r>
              <a:rPr lang="en-US" sz="1800" smtClean="0">
                <a:solidFill>
                  <a:srgbClr val="0000FF"/>
                </a:solidFill>
              </a:rPr>
              <a:t>as </a:t>
            </a:r>
            <a:r>
              <a:rPr lang="en-US" sz="1800" smtClean="0">
                <a:solidFill>
                  <a:srgbClr val="008080"/>
                </a:solidFill>
              </a:rPr>
              <a:t>FamilySymbol;</a:t>
            </a:r>
          </a:p>
          <a:p>
            <a:pPr marL="719138" lvl="4" indent="0"/>
            <a:r>
              <a:rPr lang="en-GB" sz="1800" smtClean="0">
                <a:solidFill>
                  <a:srgbClr val="008080"/>
                </a:solidFill>
              </a:rPr>
              <a:t>  sMsg += </a:t>
            </a:r>
            <a:r>
              <a:rPr lang="en-GB" sz="1800" smtClean="0">
                <a:solidFill>
                  <a:srgbClr val="800000"/>
                </a:solidFill>
              </a:rPr>
              <a:t>"\r\n    " + symb.Name + ", Id=" + symb.Id.Value.ToString();</a:t>
            </a:r>
          </a:p>
          <a:p>
            <a:pPr marL="719138" lvl="4" indent="0"/>
            <a:r>
              <a:rPr lang="en-GB" sz="1800" smtClean="0">
                <a:solidFill>
                  <a:srgbClr val="800000"/>
                </a:solidFill>
              </a:rPr>
              <a:t>  </a:t>
            </a:r>
            <a:r>
              <a:rPr lang="en-GB" sz="1800" smtClean="0">
                <a:solidFill>
                  <a:srgbClr val="008080"/>
                </a:solidFill>
              </a:rPr>
              <a:t>Family fam = symb.Family;</a:t>
            </a:r>
          </a:p>
          <a:p>
            <a:pPr marL="719138" lvl="4" indent="0"/>
            <a:r>
              <a:rPr lang="en-US" sz="1800" smtClean="0">
                <a:solidFill>
                  <a:srgbClr val="008080"/>
                </a:solidFill>
              </a:rPr>
              <a:t>  sMsg += </a:t>
            </a:r>
            <a:r>
              <a:rPr lang="en-US" sz="1800" smtClean="0">
                <a:solidFill>
                  <a:srgbClr val="800000"/>
                </a:solidFill>
              </a:rPr>
              <a:t>"; Family name=" + fam.Name + ", Family Id=" + fam.Id.Value.ToString();</a:t>
            </a:r>
          </a:p>
          <a:p>
            <a:pPr marL="719138" lvl="4" indent="0"/>
            <a:r>
              <a:rPr lang="en-GB" sz="1800" smtClean="0">
                <a:solidFill>
                  <a:srgbClr val="800000"/>
                </a:solidFill>
              </a:rPr>
              <a:t>}</a:t>
            </a:r>
          </a:p>
        </p:txBody>
      </p:sp>
      <p:sp>
        <p:nvSpPr>
          <p:cNvPr id="6246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2470" name="Picture 5" descr="lab3-3-1"/>
          <p:cNvPicPr>
            <a:picLocks noChangeAspect="1" noChangeArrowheads="1"/>
          </p:cNvPicPr>
          <p:nvPr/>
        </p:nvPicPr>
        <p:blipFill>
          <a:blip r:embed="rId3"/>
          <a:srcRect/>
          <a:stretch>
            <a:fillRect/>
          </a:stretch>
        </p:blipFill>
        <p:spPr bwMode="auto">
          <a:xfrm>
            <a:off x="4428840" y="6222689"/>
            <a:ext cx="4343400" cy="248031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3" name="AutoShape 7"/>
          <p:cNvSpPr>
            <a:spLocks noChangeArrowheads="1"/>
          </p:cNvSpPr>
          <p:nvPr/>
        </p:nvSpPr>
        <p:spPr bwMode="auto">
          <a:xfrm>
            <a:off x="557605" y="1601286"/>
            <a:ext cx="10962431" cy="6350938"/>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3490" name="Rectangle 2"/>
          <p:cNvSpPr>
            <a:spLocks noGrp="1" noChangeArrowheads="1"/>
          </p:cNvSpPr>
          <p:nvPr>
            <p:ph type="title"/>
          </p:nvPr>
        </p:nvSpPr>
        <p:spPr>
          <a:xfrm>
            <a:off x="453759" y="194232"/>
            <a:ext cx="11269451" cy="1626129"/>
          </a:xfrm>
        </p:spPr>
        <p:txBody>
          <a:bodyPr/>
          <a:lstStyle/>
          <a:p>
            <a:pPr eaLnBrk="1" hangingPunct="1"/>
            <a:r>
              <a:rPr lang="en-GB" smtClean="0"/>
              <a:t>Get Family and Symbol</a:t>
            </a:r>
            <a:endParaRPr lang="en-GB" sz="4000" smtClean="0"/>
          </a:p>
        </p:txBody>
      </p:sp>
      <p:sp>
        <p:nvSpPr>
          <p:cNvPr id="63491" name="Rectangle 3"/>
          <p:cNvSpPr>
            <a:spLocks noGrp="1" noChangeArrowheads="1"/>
          </p:cNvSpPr>
          <p:nvPr>
            <p:ph idx="1"/>
          </p:nvPr>
        </p:nvSpPr>
        <p:spPr>
          <a:xfrm>
            <a:off x="0" y="2111712"/>
            <a:ext cx="12027972" cy="5627559"/>
          </a:xfrm>
        </p:spPr>
        <p:txBody>
          <a:bodyPr/>
          <a:lstStyle/>
          <a:p>
            <a:pPr marL="1920084" lvl="4" indent="-325098">
              <a:lnSpc>
                <a:spcPct val="80000"/>
              </a:lnSpc>
            </a:pPr>
            <a:r>
              <a:rPr lang="en-GB" sz="1600" noProof="1" smtClean="0">
                <a:solidFill>
                  <a:schemeClr val="hlink"/>
                </a:solidFill>
              </a:rPr>
              <a:t>' Now loop the selection set and check for standard </a:t>
            </a:r>
            <a:endParaRPr lang="en-US" sz="1600" smtClean="0">
              <a:solidFill>
                <a:schemeClr val="hlink"/>
              </a:solidFill>
            </a:endParaRPr>
          </a:p>
          <a:p>
            <a:pPr marL="1920084" lvl="4" indent="-325098">
              <a:lnSpc>
                <a:spcPct val="80000"/>
              </a:lnSpc>
            </a:pPr>
            <a:r>
              <a:rPr lang="en-US" sz="1600" noProof="1" smtClean="0">
                <a:solidFill>
                  <a:schemeClr val="hlink"/>
                </a:solidFill>
              </a:rPr>
              <a:t>' Family Instances of "Windows" category</a:t>
            </a:r>
          </a:p>
          <a:p>
            <a:pPr marL="1920084" lvl="4" indent="-325098">
              <a:lnSpc>
                <a:spcPct val="80000"/>
              </a:lnSpc>
            </a:pPr>
            <a:r>
              <a:rPr lang="en-US" sz="1600" noProof="1" smtClean="0">
                <a:solidFill>
                  <a:schemeClr val="accent1"/>
                </a:solidFill>
              </a:rPr>
              <a:t>For Each</a:t>
            </a:r>
            <a:r>
              <a:rPr lang="en-US" sz="1600" noProof="1" smtClean="0"/>
              <a:t> elem </a:t>
            </a:r>
            <a:r>
              <a:rPr lang="en-US" sz="1600" noProof="1" smtClean="0">
                <a:solidFill>
                  <a:schemeClr val="accent1"/>
                </a:solidFill>
              </a:rPr>
              <a:t>In</a:t>
            </a:r>
            <a:r>
              <a:rPr lang="en-US" sz="1600" noProof="1" smtClean="0"/>
              <a:t> </a:t>
            </a:r>
            <a:r>
              <a:rPr lang="en-US" sz="1600" noProof="1" smtClean="0">
                <a:solidFill>
                  <a:schemeClr val="folHlink"/>
                </a:solidFill>
              </a:rPr>
              <a:t>doc.Selection.Elements</a:t>
            </a:r>
          </a:p>
          <a:p>
            <a:pPr marL="1920084" lvl="4" indent="-325098">
              <a:lnSpc>
                <a:spcPct val="80000"/>
              </a:lnSpc>
            </a:pPr>
            <a:r>
              <a:rPr lang="en-US" sz="1600" noProof="1" smtClean="0"/>
              <a:t>    </a:t>
            </a:r>
            <a:r>
              <a:rPr lang="en-US" sz="1600" noProof="1" smtClean="0">
                <a:solidFill>
                  <a:schemeClr val="folHlink"/>
                </a:solidFill>
              </a:rPr>
              <a:t>If TypeOf elem Is FamilyInstance Then</a:t>
            </a:r>
          </a:p>
          <a:p>
            <a:pPr marL="1920084" lvl="4" indent="-325098">
              <a:lnSpc>
                <a:spcPct val="80000"/>
              </a:lnSpc>
            </a:pPr>
            <a:r>
              <a:rPr lang="en-US" sz="1600" noProof="1" smtClean="0"/>
              <a:t>       </a:t>
            </a:r>
            <a:r>
              <a:rPr lang="en-US" sz="1600" noProof="1" smtClean="0">
                <a:solidFill>
                  <a:schemeClr val="accent1"/>
                </a:solidFill>
              </a:rPr>
              <a:t> Dim</a:t>
            </a:r>
            <a:r>
              <a:rPr lang="en-US" sz="1600" noProof="1" smtClean="0"/>
              <a:t> inst </a:t>
            </a:r>
            <a:r>
              <a:rPr lang="en-US" sz="1600" noProof="1" smtClean="0">
                <a:solidFill>
                  <a:schemeClr val="accent1"/>
                </a:solidFill>
              </a:rPr>
              <a:t>As</a:t>
            </a:r>
            <a:r>
              <a:rPr lang="en-US" sz="1600" noProof="1" smtClean="0"/>
              <a:t> FamilyInstance = elem</a:t>
            </a:r>
          </a:p>
          <a:p>
            <a:pPr marL="1920084" lvl="4" indent="-325098">
              <a:lnSpc>
                <a:spcPct val="80000"/>
              </a:lnSpc>
            </a:pPr>
            <a:r>
              <a:rPr lang="en-US" sz="1600" noProof="1" smtClean="0"/>
              <a:t>        </a:t>
            </a:r>
            <a:r>
              <a:rPr lang="en-US" sz="1600" noProof="1" smtClean="0">
                <a:solidFill>
                  <a:schemeClr val="accent1"/>
                </a:solidFill>
              </a:rPr>
              <a:t>Dim</a:t>
            </a:r>
            <a:r>
              <a:rPr lang="en-US" sz="1600" noProof="1" smtClean="0"/>
              <a:t> catInst </a:t>
            </a:r>
            <a:r>
              <a:rPr lang="en-US" sz="1600" noProof="1" smtClean="0">
                <a:solidFill>
                  <a:schemeClr val="accent1"/>
                </a:solidFill>
              </a:rPr>
              <a:t>As</a:t>
            </a:r>
            <a:r>
              <a:rPr lang="en-US" sz="1600" noProof="1" smtClean="0"/>
              <a:t> Category = </a:t>
            </a:r>
            <a:r>
              <a:rPr lang="en-US" sz="1600" noProof="1" smtClean="0">
                <a:solidFill>
                  <a:schemeClr val="accent1"/>
                </a:solidFill>
              </a:rPr>
              <a:t>Nothing</a:t>
            </a:r>
          </a:p>
          <a:p>
            <a:pPr marL="1920084" lvl="4" indent="-325098">
              <a:lnSpc>
                <a:spcPct val="80000"/>
              </a:lnSpc>
            </a:pPr>
            <a:r>
              <a:rPr lang="en-US" sz="1600" noProof="1" smtClean="0"/>
              <a:t>        </a:t>
            </a:r>
            <a:r>
              <a:rPr lang="en-US" sz="1600" noProof="1" smtClean="0">
                <a:solidFill>
                  <a:schemeClr val="accent1"/>
                </a:solidFill>
              </a:rPr>
              <a:t>Try</a:t>
            </a:r>
            <a:r>
              <a:rPr lang="en-US" sz="1600" noProof="1" smtClean="0"/>
              <a:t>             </a:t>
            </a:r>
            <a:r>
              <a:rPr lang="en-US" sz="1600" noProof="1" smtClean="0">
                <a:solidFill>
                  <a:schemeClr val="hlink"/>
                </a:solidFill>
              </a:rPr>
              <a:t>' just in case</a:t>
            </a:r>
          </a:p>
          <a:p>
            <a:pPr marL="1920084" lvl="4" indent="-325098">
              <a:lnSpc>
                <a:spcPct val="80000"/>
              </a:lnSpc>
            </a:pPr>
            <a:r>
              <a:rPr lang="en-US" sz="1600" noProof="1" smtClean="0"/>
              <a:t>            catInst = inst.Category</a:t>
            </a:r>
          </a:p>
          <a:p>
            <a:pPr marL="1920084" lvl="4" indent="-325098">
              <a:lnSpc>
                <a:spcPct val="80000"/>
              </a:lnSpc>
            </a:pPr>
            <a:r>
              <a:rPr lang="en-US" sz="1600" noProof="1" smtClean="0"/>
              <a:t>        </a:t>
            </a:r>
            <a:r>
              <a:rPr lang="en-US" sz="1600" noProof="1" smtClean="0">
                <a:solidFill>
                  <a:schemeClr val="accent1"/>
                </a:solidFill>
              </a:rPr>
              <a:t>Catch</a:t>
            </a:r>
          </a:p>
          <a:p>
            <a:pPr marL="1920084" lvl="4" indent="-325098">
              <a:lnSpc>
                <a:spcPct val="80000"/>
              </a:lnSpc>
            </a:pPr>
            <a:r>
              <a:rPr lang="en-US" sz="1600" noProof="1" smtClean="0">
                <a:solidFill>
                  <a:schemeClr val="accent1"/>
                </a:solidFill>
              </a:rPr>
              <a:t>        End Try</a:t>
            </a:r>
          </a:p>
          <a:p>
            <a:pPr marL="1920084" lvl="4" indent="-325098">
              <a:lnSpc>
                <a:spcPct val="80000"/>
              </a:lnSpc>
            </a:pPr>
            <a:r>
              <a:rPr lang="en-US" sz="1600" noProof="1" smtClean="0">
                <a:solidFill>
                  <a:schemeClr val="accent1"/>
                </a:solidFill>
              </a:rPr>
              <a:t>        If</a:t>
            </a:r>
            <a:r>
              <a:rPr lang="en-US" sz="1600" noProof="1" smtClean="0"/>
              <a:t> (Not catInst Is Nothing) AndAlso </a:t>
            </a:r>
            <a:r>
              <a:rPr lang="en-US" sz="1600" noProof="1" smtClean="0">
                <a:solidFill>
                  <a:schemeClr val="folHlink"/>
                </a:solidFill>
              </a:rPr>
              <a:t>catInst.Equals(catWindows)</a:t>
            </a:r>
            <a:r>
              <a:rPr lang="en-US" sz="1600" noProof="1" smtClean="0"/>
              <a:t> </a:t>
            </a:r>
            <a:r>
              <a:rPr lang="en-US" sz="1600" noProof="1" smtClean="0">
                <a:solidFill>
                  <a:schemeClr val="accent1"/>
                </a:solidFill>
              </a:rPr>
              <a:t>Then</a:t>
            </a:r>
          </a:p>
          <a:p>
            <a:pPr marL="1920084" lvl="4" indent="-325098">
              <a:lnSpc>
                <a:spcPct val="80000"/>
              </a:lnSpc>
            </a:pPr>
            <a:r>
              <a:rPr lang="en-US" sz="1600" noProof="1" smtClean="0"/>
              <a:t>            sMsg = </a:t>
            </a:r>
            <a:r>
              <a:rPr lang="en-US" sz="1600" noProof="1" smtClean="0">
                <a:solidFill>
                  <a:srgbClr val="993300"/>
                </a:solidFill>
              </a:rPr>
              <a:t>"Selected Window Id="</a:t>
            </a:r>
            <a:r>
              <a:rPr lang="en-US" sz="1600" noProof="1" smtClean="0"/>
              <a:t> &amp; </a:t>
            </a:r>
            <a:r>
              <a:rPr lang="en-US" sz="1600" noProof="1" smtClean="0">
                <a:solidFill>
                  <a:schemeClr val="folHlink"/>
                </a:solidFill>
              </a:rPr>
              <a:t>elem.Id</a:t>
            </a:r>
            <a:r>
              <a:rPr lang="en-US" sz="1600" noProof="1" smtClean="0"/>
              <a:t>.Value.ToString &amp; vbCrLf</a:t>
            </a:r>
          </a:p>
          <a:p>
            <a:pPr marL="1920084" lvl="4" indent="-325098">
              <a:lnSpc>
                <a:spcPct val="80000"/>
              </a:lnSpc>
            </a:pPr>
            <a:r>
              <a:rPr lang="en-US" sz="1600" noProof="1" smtClean="0"/>
              <a:t>            </a:t>
            </a:r>
            <a:r>
              <a:rPr lang="en-US" sz="1600" noProof="1" smtClean="0">
                <a:solidFill>
                  <a:schemeClr val="accent1"/>
                </a:solidFill>
              </a:rPr>
              <a:t>Dim</a:t>
            </a:r>
            <a:r>
              <a:rPr lang="en-US" sz="1600" noProof="1" smtClean="0"/>
              <a:t> fs1 </a:t>
            </a:r>
            <a:r>
              <a:rPr lang="en-US" sz="1600" noProof="1" smtClean="0">
                <a:solidFill>
                  <a:schemeClr val="accent1"/>
                </a:solidFill>
              </a:rPr>
              <a:t>As</a:t>
            </a:r>
            <a:r>
              <a:rPr lang="en-US" sz="1600" noProof="1" smtClean="0"/>
              <a:t> FamilySymbol = inst.</a:t>
            </a:r>
            <a:r>
              <a:rPr lang="en-US" sz="1600" noProof="1" smtClean="0">
                <a:solidFill>
                  <a:srgbClr val="FF0000"/>
                </a:solidFill>
              </a:rPr>
              <a:t>Symbol</a:t>
            </a:r>
          </a:p>
          <a:p>
            <a:pPr marL="1920084" lvl="4" indent="-325098">
              <a:lnSpc>
                <a:spcPct val="80000"/>
              </a:lnSpc>
            </a:pPr>
            <a:r>
              <a:rPr lang="en-US" sz="1600" noProof="1" smtClean="0"/>
              <a:t>            sMsg += </a:t>
            </a:r>
            <a:r>
              <a:rPr lang="en-US" sz="1600" noProof="1" smtClean="0">
                <a:solidFill>
                  <a:srgbClr val="993300"/>
                </a:solidFill>
              </a:rPr>
              <a:t>"  FamilySymbol = "</a:t>
            </a:r>
            <a:r>
              <a:rPr lang="en-US" sz="1600" noProof="1" smtClean="0"/>
              <a:t> &amp; </a:t>
            </a:r>
            <a:r>
              <a:rPr lang="en-US" sz="1600" noProof="1" smtClean="0">
                <a:solidFill>
                  <a:schemeClr val="folHlink"/>
                </a:solidFill>
              </a:rPr>
              <a:t>fs1.Name</a:t>
            </a:r>
            <a:r>
              <a:rPr lang="en-US" sz="1600" noProof="1" smtClean="0"/>
              <a:t> &amp; </a:t>
            </a:r>
            <a:r>
              <a:rPr lang="en-US" sz="1600" noProof="1" smtClean="0">
                <a:solidFill>
                  <a:srgbClr val="993300"/>
                </a:solidFill>
              </a:rPr>
              <a:t>"; Id="</a:t>
            </a:r>
            <a:r>
              <a:rPr lang="en-US" sz="1600" noProof="1" smtClean="0"/>
              <a:t> </a:t>
            </a:r>
            <a:r>
              <a:rPr lang="en-US" sz="1600" smtClean="0"/>
              <a:t>_</a:t>
            </a:r>
          </a:p>
          <a:p>
            <a:pPr marL="1920084" lvl="4" indent="-325098">
              <a:lnSpc>
                <a:spcPct val="80000"/>
              </a:lnSpc>
            </a:pPr>
            <a:r>
              <a:rPr lang="en-US" sz="1600" smtClean="0"/>
              <a:t>              </a:t>
            </a:r>
            <a:r>
              <a:rPr lang="en-US" sz="1600" noProof="1" smtClean="0"/>
              <a:t>&amp; </a:t>
            </a:r>
            <a:r>
              <a:rPr lang="en-US" sz="1600" noProof="1" smtClean="0">
                <a:solidFill>
                  <a:schemeClr val="folHlink"/>
                </a:solidFill>
              </a:rPr>
              <a:t>fs1.Id</a:t>
            </a:r>
            <a:r>
              <a:rPr lang="en-US" sz="1600" noProof="1" smtClean="0"/>
              <a:t>.Value.ToString &amp; vbCrLf</a:t>
            </a:r>
          </a:p>
          <a:p>
            <a:pPr marL="1920084" lvl="4" indent="-325098">
              <a:lnSpc>
                <a:spcPct val="80000"/>
              </a:lnSpc>
            </a:pPr>
            <a:r>
              <a:rPr lang="en-US" sz="1600" noProof="1" smtClean="0"/>
              <a:t>            </a:t>
            </a:r>
            <a:r>
              <a:rPr lang="en-US" sz="1600" noProof="1" smtClean="0">
                <a:solidFill>
                  <a:schemeClr val="accent1"/>
                </a:solidFill>
              </a:rPr>
              <a:t>Dim</a:t>
            </a:r>
            <a:r>
              <a:rPr lang="en-US" sz="1600" noProof="1" smtClean="0"/>
              <a:t> f1 </a:t>
            </a:r>
            <a:r>
              <a:rPr lang="en-US" sz="1600" noProof="1" smtClean="0">
                <a:solidFill>
                  <a:schemeClr val="accent1"/>
                </a:solidFill>
              </a:rPr>
              <a:t>As</a:t>
            </a:r>
            <a:r>
              <a:rPr lang="en-US" sz="1600" noProof="1" smtClean="0"/>
              <a:t> Family = fs1.</a:t>
            </a:r>
            <a:r>
              <a:rPr lang="en-US" sz="1600" noProof="1" smtClean="0">
                <a:solidFill>
                  <a:srgbClr val="FF0000"/>
                </a:solidFill>
              </a:rPr>
              <a:t>Family</a:t>
            </a:r>
          </a:p>
          <a:p>
            <a:pPr marL="1920084" lvl="4" indent="-325098">
              <a:lnSpc>
                <a:spcPct val="80000"/>
              </a:lnSpc>
            </a:pPr>
            <a:r>
              <a:rPr lang="en-US" sz="1600" noProof="1" smtClean="0"/>
              <a:t>            sMsg += </a:t>
            </a:r>
            <a:r>
              <a:rPr lang="en-US" sz="1600" noProof="1" smtClean="0">
                <a:solidFill>
                  <a:srgbClr val="993300"/>
                </a:solidFill>
              </a:rPr>
              <a:t>"  Family = "</a:t>
            </a:r>
            <a:r>
              <a:rPr lang="en-US" sz="1600" noProof="1" smtClean="0"/>
              <a:t> &amp; </a:t>
            </a:r>
            <a:r>
              <a:rPr lang="en-US" sz="1600" noProof="1" smtClean="0">
                <a:solidFill>
                  <a:schemeClr val="folHlink"/>
                </a:solidFill>
              </a:rPr>
              <a:t>f1.Name</a:t>
            </a:r>
            <a:r>
              <a:rPr lang="en-US" sz="1600" noProof="1" smtClean="0"/>
              <a:t> &amp; </a:t>
            </a:r>
            <a:r>
              <a:rPr lang="en-US" sz="1600" noProof="1" smtClean="0">
                <a:solidFill>
                  <a:srgbClr val="993300"/>
                </a:solidFill>
              </a:rPr>
              <a:t>"; Id="</a:t>
            </a:r>
            <a:r>
              <a:rPr lang="en-US" sz="1600" noProof="1" smtClean="0"/>
              <a:t> &amp; </a:t>
            </a:r>
            <a:r>
              <a:rPr lang="en-US" sz="1600" noProof="1" smtClean="0">
                <a:solidFill>
                  <a:schemeClr val="folHlink"/>
                </a:solidFill>
              </a:rPr>
              <a:t>f1.Id</a:t>
            </a:r>
            <a:r>
              <a:rPr lang="en-US" sz="1600" noProof="1" smtClean="0"/>
              <a:t>.Value.ToString</a:t>
            </a:r>
          </a:p>
          <a:p>
            <a:pPr marL="1920084" lvl="4" indent="-325098">
              <a:lnSpc>
                <a:spcPct val="80000"/>
              </a:lnSpc>
            </a:pPr>
            <a:r>
              <a:rPr lang="en-US" sz="1600" noProof="1" smtClean="0"/>
              <a:t>        </a:t>
            </a:r>
            <a:r>
              <a:rPr lang="en-US" sz="1600" noProof="1" smtClean="0">
                <a:solidFill>
                  <a:schemeClr val="accent1"/>
                </a:solidFill>
              </a:rPr>
              <a:t>End If</a:t>
            </a:r>
          </a:p>
          <a:p>
            <a:pPr marL="1920084" lvl="4" indent="-325098">
              <a:lnSpc>
                <a:spcPct val="80000"/>
              </a:lnSpc>
            </a:pPr>
            <a:r>
              <a:rPr lang="en-US" sz="1600" noProof="1" smtClean="0">
                <a:solidFill>
                  <a:schemeClr val="accent1"/>
                </a:solidFill>
              </a:rPr>
              <a:t>    End If</a:t>
            </a:r>
          </a:p>
          <a:p>
            <a:pPr marL="1920084" lvl="4" indent="-325098">
              <a:lnSpc>
                <a:spcPct val="80000"/>
              </a:lnSpc>
            </a:pPr>
            <a:r>
              <a:rPr lang="en-US" sz="1600" noProof="1" smtClean="0"/>
              <a:t>    </a:t>
            </a:r>
            <a:r>
              <a:rPr lang="en-US" sz="1600" noProof="1" smtClean="0">
                <a:solidFill>
                  <a:schemeClr val="hlink"/>
                </a:solidFill>
              </a:rPr>
              <a:t>' Report each Window data</a:t>
            </a:r>
          </a:p>
          <a:p>
            <a:pPr marL="1920084" lvl="4" indent="-325098">
              <a:lnSpc>
                <a:spcPct val="80000"/>
              </a:lnSpc>
            </a:pPr>
            <a:r>
              <a:rPr lang="en-US" sz="1600" noProof="1" smtClean="0"/>
              <a:t>    MsgBox(sMsg)</a:t>
            </a:r>
          </a:p>
          <a:p>
            <a:pPr marL="1920084" lvl="4" indent="-325098">
              <a:lnSpc>
                <a:spcPct val="80000"/>
              </a:lnSpc>
            </a:pPr>
            <a:r>
              <a:rPr lang="en-US" sz="1600" noProof="1" smtClean="0">
                <a:solidFill>
                  <a:schemeClr val="accent1"/>
                </a:solidFill>
              </a:rPr>
              <a:t>Next</a:t>
            </a:r>
          </a:p>
        </p:txBody>
      </p:sp>
      <p:sp>
        <p:nvSpPr>
          <p:cNvPr id="634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3494" name="Picture 6" descr="lab3-3-2"/>
          <p:cNvPicPr>
            <a:picLocks noChangeAspect="1" noChangeArrowheads="1"/>
          </p:cNvPicPr>
          <p:nvPr/>
        </p:nvPicPr>
        <p:blipFill>
          <a:blip r:embed="rId3"/>
          <a:srcRect/>
          <a:stretch>
            <a:fillRect/>
          </a:stretch>
        </p:blipFill>
        <p:spPr bwMode="auto">
          <a:xfrm>
            <a:off x="7102104" y="6960736"/>
            <a:ext cx="3291438" cy="170743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3759" y="194232"/>
            <a:ext cx="11269451" cy="1626129"/>
          </a:xfrm>
        </p:spPr>
        <p:txBody>
          <a:bodyPr/>
          <a:lstStyle/>
          <a:p>
            <a:pPr eaLnBrk="1" hangingPunct="1"/>
            <a:r>
              <a:rPr lang="en-GB" smtClean="0"/>
              <a:t>Change Family Instance Type</a:t>
            </a:r>
            <a:endParaRPr lang="en-GB" sz="2400" smtClean="0"/>
          </a:p>
        </p:txBody>
      </p:sp>
      <p:sp>
        <p:nvSpPr>
          <p:cNvPr id="64515" name="Rectangle 3"/>
          <p:cNvSpPr>
            <a:spLocks noGrp="1" noChangeArrowheads="1"/>
          </p:cNvSpPr>
          <p:nvPr>
            <p:ph idx="1"/>
          </p:nvPr>
        </p:nvSpPr>
        <p:spPr>
          <a:xfrm>
            <a:off x="469562" y="1910688"/>
            <a:ext cx="11217529" cy="6156720"/>
          </a:xfrm>
        </p:spPr>
        <p:txBody>
          <a:bodyPr/>
          <a:lstStyle/>
          <a:p>
            <a:pPr marL="487647" lvl="1" indent="-325098"/>
            <a:r>
              <a:rPr lang="en-GB" sz="3600" smtClean="0">
                <a:sym typeface="Wingdings" pitchFamily="2" charset="2"/>
              </a:rPr>
              <a:t>A simple dialog to change the type of a family instance</a:t>
            </a:r>
          </a:p>
          <a:p>
            <a:pPr marL="487647" lvl="1" indent="-325098"/>
            <a:r>
              <a:rPr lang="en-GB" sz="3600" smtClean="0">
                <a:sym typeface="Wingdings" pitchFamily="2" charset="2"/>
              </a:rPr>
              <a:t>Determine family instance category, e.g. Windows</a:t>
            </a:r>
          </a:p>
          <a:p>
            <a:pPr marL="487647" lvl="1" indent="-325098"/>
            <a:r>
              <a:rPr lang="en-GB" sz="3600" smtClean="0">
                <a:sym typeface="Wingdings" pitchFamily="2" charset="2"/>
              </a:rPr>
              <a:t>Assemble a list of all applicable symbols</a:t>
            </a:r>
          </a:p>
          <a:p>
            <a:pPr marL="975292" lvl="2" indent="-325098"/>
            <a:r>
              <a:rPr lang="en-GB" smtClean="0">
                <a:sym typeface="Wingdings" pitchFamily="2" charset="2"/>
              </a:rPr>
              <a:t>Iterate over all elements, check each family category</a:t>
            </a:r>
          </a:p>
          <a:p>
            <a:pPr marL="975292" lvl="2" indent="-325098"/>
            <a:r>
              <a:rPr lang="en-GB" smtClean="0">
                <a:sym typeface="Wingdings" pitchFamily="2" charset="2"/>
              </a:rPr>
              <a:t>If it matches, include all its symbols</a:t>
            </a:r>
          </a:p>
          <a:p>
            <a:pPr marL="487647" lvl="1" indent="-325098"/>
            <a:r>
              <a:rPr lang="en-GB" sz="3600" smtClean="0">
                <a:sym typeface="Wingdings" pitchFamily="2" charset="2"/>
              </a:rPr>
              <a:t>Display dialogue with list box</a:t>
            </a:r>
          </a:p>
          <a:p>
            <a:pPr marL="487647" lvl="1" indent="-325098"/>
            <a:r>
              <a:rPr lang="en-GB" sz="3600" smtClean="0">
                <a:sym typeface="Wingdings" pitchFamily="2" charset="2"/>
              </a:rPr>
              <a:t>Assign selected symbol</a:t>
            </a:r>
          </a:p>
          <a:p>
            <a:pPr marL="487647" lvl="1" indent="-325098">
              <a:buNone/>
            </a:pPr>
            <a:r>
              <a:rPr lang="en-GB" sz="7300" smtClean="0">
                <a:solidFill>
                  <a:schemeClr val="accent1"/>
                </a:solidFill>
              </a:rPr>
              <a:t>Lab 3-4</a:t>
            </a:r>
            <a:endParaRPr lang="en-GB" sz="3100" smtClean="0"/>
          </a:p>
        </p:txBody>
      </p:sp>
      <p:sp>
        <p:nvSpPr>
          <p:cNvPr id="6451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4517" name="Picture 5" descr="lab3-4-1"/>
          <p:cNvPicPr>
            <a:picLocks noChangeAspect="1" noChangeArrowheads="1"/>
          </p:cNvPicPr>
          <p:nvPr/>
        </p:nvPicPr>
        <p:blipFill>
          <a:blip r:embed="rId3"/>
          <a:srcRect/>
          <a:stretch>
            <a:fillRect/>
          </a:stretch>
        </p:blipFill>
        <p:spPr bwMode="auto">
          <a:xfrm>
            <a:off x="6611819" y="5869063"/>
            <a:ext cx="5562486" cy="237595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AutoShape 6"/>
          <p:cNvSpPr>
            <a:spLocks noChangeArrowheads="1"/>
          </p:cNvSpPr>
          <p:nvPr/>
        </p:nvSpPr>
        <p:spPr bwMode="auto">
          <a:xfrm>
            <a:off x="972988" y="1820364"/>
            <a:ext cx="9009690" cy="6271167"/>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5538" name="Rectangle 2"/>
          <p:cNvSpPr>
            <a:spLocks noGrp="1" noChangeArrowheads="1"/>
          </p:cNvSpPr>
          <p:nvPr>
            <p:ph type="title"/>
          </p:nvPr>
        </p:nvSpPr>
        <p:spPr>
          <a:xfrm>
            <a:off x="453759" y="194232"/>
            <a:ext cx="11269451" cy="1626129"/>
          </a:xfrm>
        </p:spPr>
        <p:txBody>
          <a:bodyPr/>
          <a:lstStyle/>
          <a:p>
            <a:pPr eaLnBrk="1" hangingPunct="1"/>
            <a:r>
              <a:rPr lang="en-GB" smtClean="0"/>
              <a:t>Determine Selected Instance Category</a:t>
            </a:r>
            <a:endParaRPr lang="en-GB" sz="4000" smtClean="0"/>
          </a:p>
        </p:txBody>
      </p:sp>
      <p:sp>
        <p:nvSpPr>
          <p:cNvPr id="65539" name="Rectangle 3"/>
          <p:cNvSpPr>
            <a:spLocks noGrp="1" noChangeArrowheads="1"/>
          </p:cNvSpPr>
          <p:nvPr>
            <p:ph idx="1"/>
          </p:nvPr>
        </p:nvSpPr>
        <p:spPr>
          <a:xfrm>
            <a:off x="469562" y="2111713"/>
            <a:ext cx="9513115" cy="5797254"/>
          </a:xfrm>
        </p:spPr>
        <p:txBody>
          <a:bodyPr/>
          <a:lstStyle/>
          <a:p>
            <a:pPr marL="1073150" lvl="4" indent="-14288"/>
            <a:r>
              <a:rPr lang="en-GB" sz="1600" noProof="1" smtClean="0">
                <a:solidFill>
                  <a:schemeClr val="accent1"/>
                </a:solidFill>
              </a:rPr>
              <a:t>Dim</a:t>
            </a:r>
            <a:r>
              <a:rPr lang="en-GB" sz="1600" noProof="1" smtClean="0"/>
              <a:t> inst </a:t>
            </a:r>
            <a:r>
              <a:rPr lang="en-GB" sz="1600" noProof="1" smtClean="0">
                <a:solidFill>
                  <a:schemeClr val="accent1"/>
                </a:solidFill>
              </a:rPr>
              <a:t>As</a:t>
            </a:r>
            <a:r>
              <a:rPr lang="en-GB" sz="1600" noProof="1" smtClean="0"/>
              <a:t> FamilyInstance</a:t>
            </a:r>
          </a:p>
          <a:p>
            <a:pPr marL="1073150" lvl="4" indent="-14288"/>
            <a:r>
              <a:rPr lang="en-GB" sz="1600" noProof="1" smtClean="0">
                <a:solidFill>
                  <a:schemeClr val="accent1"/>
                </a:solidFill>
              </a:rPr>
              <a:t>Dim</a:t>
            </a:r>
            <a:r>
              <a:rPr lang="en-GB" sz="1600" noProof="1" smtClean="0"/>
              <a:t> instCat </a:t>
            </a:r>
            <a:r>
              <a:rPr lang="en-GB" sz="1600" noProof="1" smtClean="0">
                <a:solidFill>
                  <a:schemeClr val="accent1"/>
                </a:solidFill>
              </a:rPr>
              <a:t>As</a:t>
            </a:r>
            <a:r>
              <a:rPr lang="en-GB" sz="1600" noProof="1" smtClean="0"/>
              <a:t> Category</a:t>
            </a:r>
          </a:p>
          <a:p>
            <a:pPr marL="1073150" lvl="4" indent="-14288"/>
            <a:r>
              <a:rPr lang="en-GB" sz="1600" noProof="1" smtClean="0">
                <a:solidFill>
                  <a:schemeClr val="accent1"/>
                </a:solidFill>
              </a:rPr>
              <a:t>Dim</a:t>
            </a:r>
            <a:r>
              <a:rPr lang="en-GB" sz="1600" noProof="1" smtClean="0"/>
              <a:t> ss</a:t>
            </a:r>
            <a:r>
              <a:rPr lang="en-GB" sz="1600" noProof="1" smtClean="0">
                <a:solidFill>
                  <a:schemeClr val="accent1"/>
                </a:solidFill>
              </a:rPr>
              <a:t> As</a:t>
            </a:r>
            <a:r>
              <a:rPr lang="en-GB" sz="1600" noProof="1" smtClean="0"/>
              <a:t> ElementSet = doc.Selection.Elements</a:t>
            </a:r>
          </a:p>
          <a:p>
            <a:pPr marL="1073150" lvl="4" indent="-14288"/>
            <a:r>
              <a:rPr lang="en-GB" sz="1600" noProof="1" smtClean="0">
                <a:solidFill>
                  <a:schemeClr val="hlink"/>
                </a:solidFill>
              </a:rPr>
              <a:t>' </a:t>
            </a:r>
            <a:r>
              <a:rPr lang="en-US" sz="1600" smtClean="0">
                <a:solidFill>
                  <a:schemeClr val="hlink"/>
                </a:solidFill>
              </a:rPr>
              <a:t>M</a:t>
            </a:r>
            <a:r>
              <a:rPr lang="en-US" sz="1600" noProof="1" smtClean="0">
                <a:solidFill>
                  <a:schemeClr val="hlink"/>
                </a:solidFill>
              </a:rPr>
              <a:t>ake sure we have a single FamilyInstance selected</a:t>
            </a:r>
          </a:p>
          <a:p>
            <a:pPr marL="1073150" lvl="4" indent="-14288"/>
            <a:r>
              <a:rPr lang="en-US" sz="1600" noProof="1" smtClean="0">
                <a:solidFill>
                  <a:schemeClr val="accent1"/>
                </a:solidFill>
              </a:rPr>
              <a:t>If Not</a:t>
            </a:r>
            <a:r>
              <a:rPr lang="en-US" sz="1600" noProof="1" smtClean="0"/>
              <a:t> ss.Size = 1 </a:t>
            </a:r>
            <a:r>
              <a:rPr lang="en-US" sz="1600" noProof="1" smtClean="0">
                <a:solidFill>
                  <a:schemeClr val="accent1"/>
                </a:solidFill>
              </a:rPr>
              <a:t>Then</a:t>
            </a:r>
          </a:p>
          <a:p>
            <a:pPr marL="1073150" lvl="4" indent="-14288"/>
            <a:r>
              <a:rPr lang="en-US" sz="1600" noProof="1" smtClean="0"/>
              <a:t>  MsgBox("You must pre-select a single element!")</a:t>
            </a:r>
          </a:p>
          <a:p>
            <a:pPr marL="1073150" lvl="4" indent="-14288"/>
            <a:r>
              <a:rPr lang="en-US" sz="1600" noProof="1" smtClean="0"/>
              <a:t>  </a:t>
            </a:r>
            <a:r>
              <a:rPr lang="en-US" sz="1600" noProof="1" smtClean="0">
                <a:solidFill>
                  <a:schemeClr val="accent1"/>
                </a:solidFill>
              </a:rPr>
              <a:t>Return</a:t>
            </a:r>
            <a:r>
              <a:rPr lang="en-US" sz="1600" noProof="1" smtClean="0"/>
              <a:t> IExternalCommand.Result.Cancelled</a:t>
            </a:r>
          </a:p>
          <a:p>
            <a:pPr marL="1073150" lvl="4" indent="-14288"/>
            <a:r>
              <a:rPr lang="en-US" sz="1600" noProof="1" smtClean="0">
                <a:solidFill>
                  <a:schemeClr val="accent1"/>
                </a:solidFill>
              </a:rPr>
              <a:t>Else</a:t>
            </a:r>
          </a:p>
          <a:p>
            <a:pPr marL="1073150" lvl="4" indent="-14288"/>
            <a:r>
              <a:rPr lang="en-US" sz="1600" noProof="1" smtClean="0">
                <a:solidFill>
                  <a:schemeClr val="accent1"/>
                </a:solidFill>
              </a:rPr>
              <a:t>  Dim</a:t>
            </a:r>
            <a:r>
              <a:rPr lang="en-US" sz="1600" noProof="1" smtClean="0"/>
              <a:t> itTmp </a:t>
            </a:r>
            <a:r>
              <a:rPr lang="en-US" sz="1600" noProof="1" smtClean="0">
                <a:solidFill>
                  <a:schemeClr val="accent1"/>
                </a:solidFill>
              </a:rPr>
              <a:t>As </a:t>
            </a:r>
            <a:r>
              <a:rPr lang="en-US" sz="1600" noProof="1" smtClean="0"/>
              <a:t>ElementSetIterator = ss.ForwardIterator</a:t>
            </a:r>
          </a:p>
          <a:p>
            <a:pPr marL="1073150" lvl="4" indent="-14288"/>
            <a:r>
              <a:rPr lang="en-US" sz="1600" noProof="1" smtClean="0"/>
              <a:t>  itTmp.MoveNext()</a:t>
            </a:r>
          </a:p>
          <a:p>
            <a:pPr marL="1073150" lvl="4" indent="-14288"/>
            <a:r>
              <a:rPr lang="en-US" sz="1600" noProof="1" smtClean="0">
                <a:solidFill>
                  <a:schemeClr val="accent1"/>
                </a:solidFill>
              </a:rPr>
              <a:t>  Dim</a:t>
            </a:r>
            <a:r>
              <a:rPr lang="en-US" sz="1600" noProof="1" smtClean="0"/>
              <a:t> elTmp </a:t>
            </a:r>
            <a:r>
              <a:rPr lang="en-US" sz="1600" noProof="1" smtClean="0">
                <a:solidFill>
                  <a:schemeClr val="accent1"/>
                </a:solidFill>
              </a:rPr>
              <a:t>As</a:t>
            </a:r>
            <a:r>
              <a:rPr lang="en-US" sz="1600" noProof="1" smtClean="0"/>
              <a:t> Revit.Element = itTmp.Current</a:t>
            </a:r>
          </a:p>
          <a:p>
            <a:pPr marL="1073150" lvl="4" indent="-14288"/>
            <a:r>
              <a:rPr lang="en-US" sz="1600" noProof="1" smtClean="0"/>
              <a:t>  </a:t>
            </a:r>
            <a:r>
              <a:rPr lang="en-US" sz="1600" noProof="1" smtClean="0">
                <a:solidFill>
                  <a:schemeClr val="folHlink"/>
                </a:solidFill>
              </a:rPr>
              <a:t>If Not TypeOf elTmp Is FamilyInstance Then</a:t>
            </a:r>
          </a:p>
          <a:p>
            <a:pPr marL="1073150" lvl="4" indent="-14288"/>
            <a:r>
              <a:rPr lang="en-US" sz="1600" noProof="1" smtClean="0"/>
              <a:t>    MsgBox("Selected element is NOT a standard family instance!")</a:t>
            </a:r>
          </a:p>
          <a:p>
            <a:pPr marL="1073150" lvl="4" indent="-14288"/>
            <a:r>
              <a:rPr lang="en-US" sz="1600" noProof="1" smtClean="0"/>
              <a:t>    </a:t>
            </a:r>
            <a:r>
              <a:rPr lang="en-US" sz="1600" noProof="1" smtClean="0">
                <a:solidFill>
                  <a:schemeClr val="accent1"/>
                </a:solidFill>
              </a:rPr>
              <a:t>Return</a:t>
            </a:r>
            <a:r>
              <a:rPr lang="en-US" sz="1600" noProof="1" smtClean="0"/>
              <a:t> IExternalCommand.Result.Cancelled</a:t>
            </a:r>
          </a:p>
          <a:p>
            <a:pPr marL="1073150" lvl="4" indent="-14288"/>
            <a:r>
              <a:rPr lang="en-US" sz="1600" noProof="1" smtClean="0"/>
              <a:t>  </a:t>
            </a:r>
            <a:r>
              <a:rPr lang="en-US" sz="1600" noProof="1" smtClean="0">
                <a:solidFill>
                  <a:schemeClr val="accent1"/>
                </a:solidFill>
              </a:rPr>
              <a:t>Else</a:t>
            </a:r>
          </a:p>
          <a:p>
            <a:pPr marL="1073150" lvl="4" indent="-14288"/>
            <a:r>
              <a:rPr lang="en-US" sz="1600" noProof="1" smtClean="0"/>
              <a:t>    inst = elTmp</a:t>
            </a:r>
          </a:p>
          <a:p>
            <a:pPr marL="1073150" lvl="4" indent="-14288"/>
            <a:r>
              <a:rPr lang="en-US" sz="1600" noProof="1" smtClean="0"/>
              <a:t>    </a:t>
            </a:r>
            <a:r>
              <a:rPr lang="en-US" sz="1600" noProof="1" smtClean="0">
                <a:solidFill>
                  <a:schemeClr val="folHlink"/>
                </a:solidFill>
              </a:rPr>
              <a:t>instCat = inst.Category</a:t>
            </a:r>
          </a:p>
          <a:p>
            <a:pPr marL="1073150" lvl="4" indent="-14288"/>
            <a:r>
              <a:rPr lang="en-US" sz="1600" noProof="1" smtClean="0"/>
              <a:t>  </a:t>
            </a:r>
            <a:r>
              <a:rPr lang="en-US" sz="1600" noProof="1" smtClean="0">
                <a:solidFill>
                  <a:schemeClr val="accent1"/>
                </a:solidFill>
              </a:rPr>
              <a:t>End If</a:t>
            </a:r>
          </a:p>
          <a:p>
            <a:pPr marL="1073150" lvl="4" indent="-14288"/>
            <a:r>
              <a:rPr lang="en-US" sz="1600" noProof="1" smtClean="0">
                <a:solidFill>
                  <a:schemeClr val="accent1"/>
                </a:solidFill>
              </a:rPr>
              <a:t>End If</a:t>
            </a:r>
            <a:endParaRPr lang="en-GB" sz="1600" smtClean="0">
              <a:solidFill>
                <a:schemeClr val="accent1"/>
              </a:solidFill>
            </a:endParaRPr>
          </a:p>
        </p:txBody>
      </p:sp>
      <p:sp>
        <p:nvSpPr>
          <p:cNvPr id="6554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AutoShape 6"/>
          <p:cNvSpPr>
            <a:spLocks noChangeArrowheads="1"/>
          </p:cNvSpPr>
          <p:nvPr/>
        </p:nvSpPr>
        <p:spPr bwMode="auto">
          <a:xfrm>
            <a:off x="557605" y="1219144"/>
            <a:ext cx="11384439" cy="8105330"/>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6562" name="Rectangle 2"/>
          <p:cNvSpPr>
            <a:spLocks noGrp="1" noChangeArrowheads="1"/>
          </p:cNvSpPr>
          <p:nvPr>
            <p:ph type="title"/>
          </p:nvPr>
        </p:nvSpPr>
        <p:spPr>
          <a:xfrm>
            <a:off x="453761" y="194232"/>
            <a:ext cx="11680317" cy="1626129"/>
          </a:xfrm>
        </p:spPr>
        <p:txBody>
          <a:bodyPr/>
          <a:lstStyle/>
          <a:p>
            <a:pPr eaLnBrk="1" hangingPunct="1"/>
            <a:r>
              <a:rPr lang="en-GB" smtClean="0"/>
              <a:t>List all Symbols for Category</a:t>
            </a:r>
            <a:endParaRPr lang="en-GB" sz="4000" smtClean="0"/>
          </a:p>
        </p:txBody>
      </p:sp>
      <p:sp>
        <p:nvSpPr>
          <p:cNvPr id="66563" name="Rectangle 3"/>
          <p:cNvSpPr>
            <a:spLocks noGrp="1" noChangeArrowheads="1"/>
          </p:cNvSpPr>
          <p:nvPr>
            <p:ph idx="1"/>
          </p:nvPr>
        </p:nvSpPr>
        <p:spPr>
          <a:xfrm>
            <a:off x="1280248" y="1698955"/>
            <a:ext cx="10661796" cy="7159349"/>
          </a:xfrm>
        </p:spPr>
        <p:txBody>
          <a:bodyPr/>
          <a:lstStyle/>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dictFamilyToSymbols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New</a:t>
            </a:r>
            <a:r>
              <a:rPr lang="en-GB" sz="1600" b="1" smtClean="0">
                <a:latin typeface="Courier New"/>
                <a:ea typeface="Calibri"/>
                <a:cs typeface="Times New Roman"/>
              </a:rPr>
              <a:t> Dictionary(</a:t>
            </a:r>
            <a:r>
              <a:rPr lang="en-GB" sz="1600" b="1" smtClean="0">
                <a:solidFill>
                  <a:srgbClr val="0000FF"/>
                </a:solidFill>
                <a:latin typeface="Courier New"/>
                <a:ea typeface="Calibri"/>
                <a:cs typeface="Times New Roman"/>
              </a:rPr>
              <a:t>Of</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String</a:t>
            </a:r>
            <a:r>
              <a:rPr lang="en-GB" sz="1600" b="1" smtClean="0">
                <a:latin typeface="Courier New"/>
                <a:ea typeface="Calibri"/>
                <a:cs typeface="Times New Roman"/>
              </a:rPr>
              <a:t>, ArrayList)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endParaRPr lang="en-GB" sz="1600" b="1" smtClean="0">
              <a:ea typeface="Calibri"/>
              <a:cs typeface="Times New Roman"/>
            </a:endParaRPr>
          </a:p>
          <a:p>
            <a:pPr marL="0" indent="0">
              <a:spcBef>
                <a:spcPts val="0"/>
              </a:spcBef>
              <a:spcAft>
                <a:spcPts val="0"/>
              </a:spcAft>
            </a:pPr>
            <a:r>
              <a:rPr lang="en-GB" sz="1600" b="1" smtClean="0">
                <a:solidFill>
                  <a:srgbClr val="008000"/>
                </a:solidFill>
                <a:latin typeface="Courier New"/>
                <a:ea typeface="Calibri"/>
                <a:cs typeface="Times New Roman"/>
              </a:rPr>
              <a:t>' using element filtering</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families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List(</a:t>
            </a:r>
            <a:r>
              <a:rPr lang="en-GB" sz="1600" b="1" smtClean="0">
                <a:solidFill>
                  <a:srgbClr val="0000FF"/>
                </a:solidFill>
                <a:latin typeface="Courier New"/>
                <a:ea typeface="Calibri"/>
                <a:cs typeface="Times New Roman"/>
              </a:rPr>
              <a:t>Of</a:t>
            </a:r>
            <a:r>
              <a:rPr lang="en-GB" sz="1600" b="1" smtClean="0">
                <a:latin typeface="Courier New"/>
                <a:ea typeface="Calibri"/>
                <a:cs typeface="Times New Roman"/>
              </a:rPr>
              <a:t> Revit.Element) = </a:t>
            </a:r>
            <a:r>
              <a:rPr lang="en-GB" sz="1600" b="1" smtClean="0">
                <a:solidFill>
                  <a:srgbClr val="0000FF"/>
                </a:solidFill>
                <a:latin typeface="Courier New"/>
                <a:ea typeface="Calibri"/>
                <a:cs typeface="Times New Roman"/>
              </a:rPr>
              <a:t>New</a:t>
            </a:r>
            <a:r>
              <a:rPr lang="en-GB" sz="1600" b="1" smtClean="0">
                <a:latin typeface="Courier New"/>
                <a:ea typeface="Calibri"/>
                <a:cs typeface="Times New Roman"/>
              </a:rPr>
              <a:t> List(</a:t>
            </a:r>
            <a:r>
              <a:rPr lang="en-GB" sz="1600" b="1" smtClean="0">
                <a:solidFill>
                  <a:srgbClr val="0000FF"/>
                </a:solidFill>
                <a:latin typeface="Courier New"/>
                <a:ea typeface="Calibri"/>
                <a:cs typeface="Times New Roman"/>
              </a:rPr>
              <a:t>Of</a:t>
            </a:r>
            <a:r>
              <a:rPr lang="en-GB" sz="1600" b="1" smtClean="0">
                <a:latin typeface="Courier New"/>
                <a:ea typeface="Calibri"/>
                <a:cs typeface="Times New Roman"/>
              </a:rPr>
              <a:t> Revit.Element)</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filter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Revit.Filter = app.Create.Filter.NewTypeFilter(</a:t>
            </a:r>
            <a:r>
              <a:rPr lang="en-GB" sz="1600" b="1" smtClean="0">
                <a:solidFill>
                  <a:srgbClr val="0000FF"/>
                </a:solidFill>
                <a:latin typeface="Courier New"/>
                <a:ea typeface="Calibri"/>
                <a:cs typeface="Times New Roman"/>
              </a:rPr>
              <a:t>GetType</a:t>
            </a:r>
            <a:r>
              <a:rPr lang="en-GB" sz="1600" b="1" smtClean="0">
                <a:latin typeface="Courier New"/>
                <a:ea typeface="Calibri"/>
                <a:cs typeface="Times New Roman"/>
              </a:rPr>
              <a:t>(Family))</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nRetVal = doc.Elements(filter, families)</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Family</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categoryMatches = </a:t>
            </a:r>
            <a:r>
              <a:rPr lang="en-GB" sz="1600" b="1" smtClean="0">
                <a:solidFill>
                  <a:srgbClr val="0000FF"/>
                </a:solidFill>
                <a:latin typeface="Courier New"/>
                <a:ea typeface="Calibri"/>
                <a:cs typeface="Times New Roman"/>
              </a:rPr>
              <a:t>False</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For</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Each</a:t>
            </a:r>
            <a:r>
              <a:rPr lang="en-GB" sz="1600" b="1" smtClean="0">
                <a:latin typeface="Courier New"/>
                <a:ea typeface="Calibri"/>
                <a:cs typeface="Times New Roman"/>
              </a:rPr>
              <a:t> f </a:t>
            </a:r>
            <a:r>
              <a:rPr lang="en-GB" sz="1600" b="1" smtClean="0">
                <a:solidFill>
                  <a:srgbClr val="0000FF"/>
                </a:solidFill>
                <a:latin typeface="Courier New"/>
                <a:ea typeface="Calibri"/>
                <a:cs typeface="Times New Roman"/>
              </a:rPr>
              <a:t>In</a:t>
            </a:r>
            <a:r>
              <a:rPr lang="en-GB" sz="1600" b="1" smtClean="0">
                <a:latin typeface="Courier New"/>
                <a:ea typeface="Calibri"/>
                <a:cs typeface="Times New Roman"/>
              </a:rPr>
              <a:t> families</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categoryMatches = </a:t>
            </a:r>
            <a:r>
              <a:rPr lang="en-GB" sz="1600" b="1" smtClean="0">
                <a:solidFill>
                  <a:srgbClr val="0000FF"/>
                </a:solidFill>
                <a:latin typeface="Courier New"/>
                <a:ea typeface="Calibri"/>
                <a:cs typeface="Times New Roman"/>
              </a:rPr>
              <a:t>False</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r>
              <a:rPr lang="en-GB" sz="1600" b="1" smtClean="0">
                <a:latin typeface="Courier New"/>
                <a:ea typeface="Calibri"/>
                <a:cs typeface="Times New Roman"/>
              </a:rPr>
              <a:t> (f.FamilyCategory </a:t>
            </a:r>
            <a:r>
              <a:rPr lang="en-GB" sz="1600" b="1" smtClean="0">
                <a:solidFill>
                  <a:srgbClr val="0000FF"/>
                </a:solidFill>
                <a:latin typeface="Courier New"/>
                <a:ea typeface="Calibri"/>
                <a:cs typeface="Times New Roman"/>
              </a:rPr>
              <a:t>Is</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Nothing</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Then</a:t>
            </a:r>
            <a:r>
              <a:rPr lang="en-GB" sz="1600" b="1" smtClean="0">
                <a:solidFill>
                  <a:srgbClr val="008000"/>
                </a:solidFill>
                <a:latin typeface="Courier New"/>
                <a:ea typeface="Calibri"/>
                <a:cs typeface="Times New Roman"/>
              </a:rPr>
              <a:t> ' not always implemented</a:t>
            </a:r>
            <a:endParaRPr lang="en-GB" sz="1600" b="1" smtClean="0">
              <a:solidFill>
                <a:srgbClr val="008000"/>
              </a:solidFill>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For</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Each</a:t>
            </a:r>
            <a:r>
              <a:rPr lang="en-GB" sz="1600" b="1" smtClean="0">
                <a:latin typeface="Courier New"/>
                <a:ea typeface="Calibri"/>
                <a:cs typeface="Times New Roman"/>
              </a:rPr>
              <a:t> sym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FamilySymbol </a:t>
            </a:r>
            <a:r>
              <a:rPr lang="en-GB" sz="1600" b="1" smtClean="0">
                <a:solidFill>
                  <a:srgbClr val="0000FF"/>
                </a:solidFill>
                <a:latin typeface="Courier New"/>
                <a:ea typeface="Calibri"/>
                <a:cs typeface="Times New Roman"/>
              </a:rPr>
              <a:t>In</a:t>
            </a:r>
            <a:r>
              <a:rPr lang="en-GB" sz="1600" b="1" smtClean="0">
                <a:latin typeface="Courier New"/>
                <a:ea typeface="Calibri"/>
                <a:cs typeface="Times New Roman"/>
              </a:rPr>
              <a:t> f.Symbols _</a:t>
            </a:r>
          </a:p>
          <a:p>
            <a:pPr marL="0" indent="0">
              <a:spcBef>
                <a:spcPts val="0"/>
              </a:spcBef>
              <a:spcAft>
                <a:spcPts val="0"/>
              </a:spcAft>
            </a:pPr>
            <a:r>
              <a:rPr lang="en-GB" sz="1600" b="1" smtClean="0">
                <a:latin typeface="Courier New"/>
                <a:ea typeface="Calibri"/>
                <a:cs typeface="Times New Roman"/>
              </a:rPr>
              <a:t>            categoryMatches = sym.Category.Id.Equals(instCat.Id)</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            Exit</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For</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Next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Else</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categoryMatches = f.FamilyCategory.Id.Equals(instCat.Id)</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End</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 </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r>
              <a:rPr lang="en-GB" sz="1600" b="1" smtClean="0">
                <a:latin typeface="Courier New"/>
                <a:ea typeface="Calibri"/>
                <a:cs typeface="Times New Roman"/>
              </a:rPr>
              <a:t> (categoryMatches) </a:t>
            </a:r>
            <a:r>
              <a:rPr lang="en-GB" sz="1600" b="1" smtClean="0">
                <a:solidFill>
                  <a:srgbClr val="0000FF"/>
                </a:solidFill>
                <a:latin typeface="Courier New"/>
                <a:ea typeface="Calibri"/>
                <a:cs typeface="Times New Roman"/>
              </a:rPr>
              <a:t>Then</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familySymbols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New</a:t>
            </a:r>
            <a:r>
              <a:rPr lang="en-GB" sz="1600" b="1" smtClean="0">
                <a:latin typeface="Courier New"/>
                <a:ea typeface="Calibri"/>
                <a:cs typeface="Times New Roman"/>
              </a:rPr>
              <a:t> ArrayList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For</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Each</a:t>
            </a:r>
            <a:r>
              <a:rPr lang="en-GB" sz="1600" b="1" smtClean="0">
                <a:latin typeface="Courier New"/>
                <a:ea typeface="Calibri"/>
                <a:cs typeface="Times New Roman"/>
              </a:rPr>
              <a:t> sym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FamilySymbol </a:t>
            </a:r>
            <a:r>
              <a:rPr lang="en-GB" sz="1600" b="1" smtClean="0">
                <a:solidFill>
                  <a:srgbClr val="0000FF"/>
                </a:solidFill>
                <a:latin typeface="Courier New"/>
                <a:ea typeface="Calibri"/>
                <a:cs typeface="Times New Roman"/>
              </a:rPr>
              <a:t>In</a:t>
            </a:r>
            <a:r>
              <a:rPr lang="en-GB" sz="1600" b="1" smtClean="0">
                <a:latin typeface="Courier New"/>
                <a:ea typeface="Calibri"/>
                <a:cs typeface="Times New Roman"/>
              </a:rPr>
              <a:t> f.Symbols </a:t>
            </a:r>
          </a:p>
          <a:p>
            <a:pPr marL="0" indent="0">
              <a:spcBef>
                <a:spcPts val="0"/>
              </a:spcBef>
              <a:spcAft>
                <a:spcPts val="0"/>
              </a:spcAft>
            </a:pPr>
            <a:r>
              <a:rPr lang="en-GB" sz="1600" b="1" smtClean="0">
                <a:latin typeface="Courier New"/>
                <a:ea typeface="Calibri"/>
                <a:cs typeface="Times New Roman"/>
              </a:rPr>
              <a:t>            familySymbols.Add(sym)</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Next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dictFamilyToSymbols.Add(f.Name, familySymbols)</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End</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Next</a:t>
            </a:r>
            <a:endParaRPr lang="en-GB" sz="1600" b="1" smtClean="0">
              <a:ea typeface="Calibri"/>
              <a:cs typeface="Times New Roman"/>
            </a:endParaRPr>
          </a:p>
          <a:p>
            <a:pPr marL="0" indent="0">
              <a:spcBef>
                <a:spcPts val="0"/>
              </a:spcBef>
              <a:spcAft>
                <a:spcPts val="0"/>
              </a:spcAft>
            </a:pPr>
            <a:r>
              <a:rPr lang="en-GB" sz="1600" b="1" smtClean="0">
                <a:ea typeface="Calibri"/>
                <a:cs typeface="Times New Roman"/>
              </a:rPr>
              <a:t> </a:t>
            </a:r>
            <a:endParaRPr lang="en-GB" sz="1600" b="1">
              <a:ea typeface="Calibri"/>
              <a:cs typeface="Times New Roman"/>
            </a:endParaRPr>
          </a:p>
        </p:txBody>
      </p:sp>
      <p:sp>
        <p:nvSpPr>
          <p:cNvPr id="6656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1" name="AutoShape 7"/>
          <p:cNvSpPr>
            <a:spLocks noChangeArrowheads="1"/>
          </p:cNvSpPr>
          <p:nvPr/>
        </p:nvSpPr>
        <p:spPr bwMode="auto">
          <a:xfrm>
            <a:off x="557604" y="1601286"/>
            <a:ext cx="9446206" cy="3120839"/>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7586" name="Rectangle 2"/>
          <p:cNvSpPr>
            <a:spLocks noGrp="1" noChangeArrowheads="1"/>
          </p:cNvSpPr>
          <p:nvPr>
            <p:ph type="title"/>
          </p:nvPr>
        </p:nvSpPr>
        <p:spPr>
          <a:xfrm>
            <a:off x="453761" y="194232"/>
            <a:ext cx="11680317" cy="1626129"/>
          </a:xfrm>
        </p:spPr>
        <p:txBody>
          <a:bodyPr/>
          <a:lstStyle/>
          <a:p>
            <a:pPr eaLnBrk="1" hangingPunct="1"/>
            <a:r>
              <a:rPr lang="en-GB" smtClean="0"/>
              <a:t>Assign new Type</a:t>
            </a:r>
            <a:endParaRPr lang="en-GB" sz="4000" smtClean="0"/>
          </a:p>
        </p:txBody>
      </p:sp>
      <p:sp>
        <p:nvSpPr>
          <p:cNvPr id="67587" name="Rectangle 3"/>
          <p:cNvSpPr>
            <a:spLocks noGrp="1" noChangeArrowheads="1"/>
          </p:cNvSpPr>
          <p:nvPr>
            <p:ph idx="1"/>
          </p:nvPr>
        </p:nvSpPr>
        <p:spPr>
          <a:xfrm>
            <a:off x="-130951" y="1777962"/>
            <a:ext cx="11217529" cy="2956394"/>
          </a:xfrm>
        </p:spPr>
        <p:txBody>
          <a:bodyPr/>
          <a:lstStyle/>
          <a:p>
            <a:pPr marL="1920084" lvl="4" indent="-325098">
              <a:lnSpc>
                <a:spcPct val="80000"/>
              </a:lnSpc>
            </a:pPr>
            <a:r>
              <a:rPr lang="en-GB" sz="1800" noProof="1" smtClean="0">
                <a:solidFill>
                  <a:schemeClr val="hlink"/>
                </a:solidFill>
              </a:rPr>
              <a:t>' </a:t>
            </a:r>
            <a:r>
              <a:rPr lang="en-US" sz="1800" smtClean="0">
                <a:solidFill>
                  <a:schemeClr val="hlink"/>
                </a:solidFill>
              </a:rPr>
              <a:t>D</a:t>
            </a:r>
            <a:r>
              <a:rPr lang="en-US" sz="1800" noProof="1" smtClean="0">
                <a:solidFill>
                  <a:schemeClr val="hlink"/>
                </a:solidFill>
              </a:rPr>
              <a:t>isplay the form and change the type</a:t>
            </a:r>
          </a:p>
          <a:p>
            <a:pPr marL="1920084" lvl="4" indent="-325098">
              <a:lnSpc>
                <a:spcPct val="80000"/>
              </a:lnSpc>
            </a:pPr>
            <a:r>
              <a:rPr lang="en-US" sz="1800" noProof="1" smtClean="0">
                <a:solidFill>
                  <a:schemeClr val="accent1"/>
                </a:solidFill>
              </a:rPr>
              <a:t>Dim</a:t>
            </a:r>
            <a:r>
              <a:rPr lang="en-US" sz="1800" noProof="1" smtClean="0"/>
              <a:t> frm </a:t>
            </a:r>
            <a:r>
              <a:rPr lang="en-US" sz="1800" noProof="1" smtClean="0">
                <a:solidFill>
                  <a:schemeClr val="accent1"/>
                </a:solidFill>
              </a:rPr>
              <a:t>As</a:t>
            </a:r>
            <a:r>
              <a:rPr lang="en-US" sz="1800" noProof="1" smtClean="0"/>
              <a:t> New Lab3_4_Form(dictFamilyToSymbols)</a:t>
            </a:r>
          </a:p>
          <a:p>
            <a:pPr marL="1920084" lvl="4" indent="-325098">
              <a:lnSpc>
                <a:spcPct val="80000"/>
              </a:lnSpc>
            </a:pPr>
            <a:r>
              <a:rPr lang="en-US" sz="1800" noProof="1" smtClean="0">
                <a:solidFill>
                  <a:schemeClr val="accent1"/>
                </a:solidFill>
              </a:rPr>
              <a:t>If</a:t>
            </a:r>
            <a:r>
              <a:rPr lang="en-US" sz="1800" noProof="1" smtClean="0"/>
              <a:t> frm.ShowDialog = Windows.Forms.DialogResult.OK </a:t>
            </a:r>
            <a:r>
              <a:rPr lang="en-US" sz="1800" noProof="1" smtClean="0">
                <a:solidFill>
                  <a:schemeClr val="accent1"/>
                </a:solidFill>
              </a:rPr>
              <a:t>Then</a:t>
            </a:r>
          </a:p>
          <a:p>
            <a:pPr marL="1920084" lvl="4" indent="-325098">
              <a:lnSpc>
                <a:spcPct val="80000"/>
              </a:lnSpc>
            </a:pPr>
            <a:r>
              <a:rPr lang="en-US" sz="1800" noProof="1" smtClean="0"/>
              <a:t>  </a:t>
            </a:r>
            <a:r>
              <a:rPr lang="en-US" sz="1800" noProof="1" smtClean="0">
                <a:solidFill>
                  <a:schemeClr val="accent1"/>
                </a:solidFill>
              </a:rPr>
              <a:t>Try</a:t>
            </a:r>
          </a:p>
          <a:p>
            <a:pPr marL="1920084" lvl="4" indent="-325098">
              <a:lnSpc>
                <a:spcPct val="80000"/>
              </a:lnSpc>
            </a:pPr>
            <a:r>
              <a:rPr lang="en-US" sz="1800" noProof="1" smtClean="0"/>
              <a:t>    inst.Symbol = frm.cmbType.SelectedItem</a:t>
            </a:r>
          </a:p>
          <a:p>
            <a:pPr marL="1920084" lvl="4" indent="-325098">
              <a:lnSpc>
                <a:spcPct val="80000"/>
              </a:lnSpc>
            </a:pPr>
            <a:r>
              <a:rPr lang="en-US" sz="1800" noProof="1" smtClean="0"/>
              <a:t>    MsgBox("Successfully changed Family:Type to " </a:t>
            </a:r>
            <a:r>
              <a:rPr lang="en-US" sz="1800" smtClean="0"/>
              <a:t>_</a:t>
            </a:r>
          </a:p>
          <a:p>
            <a:pPr marL="1920084" lvl="4" indent="-325098">
              <a:lnSpc>
                <a:spcPct val="80000"/>
              </a:lnSpc>
            </a:pPr>
            <a:r>
              <a:rPr lang="en-US" sz="1800" smtClean="0"/>
              <a:t>      </a:t>
            </a:r>
            <a:r>
              <a:rPr lang="en-US" sz="1800" noProof="1" smtClean="0"/>
              <a:t>&amp; frm.cmbFamily.Text &amp; " : " &amp; frm.cmbType.Text)</a:t>
            </a:r>
          </a:p>
          <a:p>
            <a:pPr marL="1920084" lvl="4" indent="-325098">
              <a:lnSpc>
                <a:spcPct val="80000"/>
              </a:lnSpc>
            </a:pPr>
            <a:r>
              <a:rPr lang="en-US" sz="1800" noProof="1" smtClean="0"/>
              <a:t>  </a:t>
            </a:r>
            <a:r>
              <a:rPr lang="en-US" sz="1800" noProof="1" smtClean="0">
                <a:solidFill>
                  <a:schemeClr val="accent1"/>
                </a:solidFill>
              </a:rPr>
              <a:t>Catch</a:t>
            </a:r>
          </a:p>
          <a:p>
            <a:pPr marL="1920084" lvl="4" indent="-325098">
              <a:lnSpc>
                <a:spcPct val="80000"/>
              </a:lnSpc>
            </a:pPr>
            <a:r>
              <a:rPr lang="en-US" sz="1800" noProof="1" smtClean="0">
                <a:solidFill>
                  <a:schemeClr val="accent1"/>
                </a:solidFill>
              </a:rPr>
              <a:t>  End Try</a:t>
            </a:r>
          </a:p>
          <a:p>
            <a:pPr marL="1920084" lvl="4" indent="-325098">
              <a:lnSpc>
                <a:spcPct val="80000"/>
              </a:lnSpc>
            </a:pPr>
            <a:r>
              <a:rPr lang="en-US" sz="1800" noProof="1" smtClean="0">
                <a:solidFill>
                  <a:schemeClr val="accent1"/>
                </a:solidFill>
              </a:rPr>
              <a:t>End If</a:t>
            </a:r>
          </a:p>
          <a:p>
            <a:pPr marL="1920084" lvl="4" indent="-325098">
              <a:lnSpc>
                <a:spcPct val="80000"/>
              </a:lnSpc>
            </a:pPr>
            <a:endParaRPr lang="en-US" sz="1100" noProof="1" smtClean="0">
              <a:solidFill>
                <a:schemeClr val="accent1"/>
              </a:solidFill>
            </a:endParaRPr>
          </a:p>
        </p:txBody>
      </p:sp>
      <p:sp>
        <p:nvSpPr>
          <p:cNvPr id="6758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7589" name="Picture 5" descr="lab3-4-1"/>
          <p:cNvPicPr>
            <a:picLocks noChangeAspect="1" noChangeArrowheads="1"/>
          </p:cNvPicPr>
          <p:nvPr/>
        </p:nvPicPr>
        <p:blipFill>
          <a:blip r:embed="rId3"/>
          <a:srcRect/>
          <a:stretch>
            <a:fillRect/>
          </a:stretch>
        </p:blipFill>
        <p:spPr bwMode="auto">
          <a:xfrm>
            <a:off x="1367693" y="5158247"/>
            <a:ext cx="5557971" cy="2373698"/>
          </a:xfrm>
          <a:prstGeom prst="rect">
            <a:avLst/>
          </a:prstGeom>
          <a:noFill/>
          <a:ln w="9525">
            <a:noFill/>
            <a:miter lim="800000"/>
            <a:headEnd/>
            <a:tailEnd/>
          </a:ln>
        </p:spPr>
      </p:pic>
      <p:pic>
        <p:nvPicPr>
          <p:cNvPr id="67590" name="Picture 6" descr="lab3-4-2"/>
          <p:cNvPicPr>
            <a:picLocks noChangeAspect="1" noChangeArrowheads="1"/>
          </p:cNvPicPr>
          <p:nvPr/>
        </p:nvPicPr>
        <p:blipFill>
          <a:blip r:embed="rId4"/>
          <a:srcRect/>
          <a:stretch>
            <a:fillRect/>
          </a:stretch>
        </p:blipFill>
        <p:spPr bwMode="auto">
          <a:xfrm>
            <a:off x="7706116" y="6162301"/>
            <a:ext cx="3607489" cy="108408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3759" y="282315"/>
            <a:ext cx="11269451" cy="1626129"/>
          </a:xfrm>
        </p:spPr>
        <p:txBody>
          <a:bodyPr/>
          <a:lstStyle/>
          <a:p>
            <a:pPr eaLnBrk="1" hangingPunct="1"/>
            <a:r>
              <a:rPr lang="en-GB" smtClean="0"/>
              <a:t>System Families and Types</a:t>
            </a:r>
          </a:p>
        </p:txBody>
      </p:sp>
      <p:sp>
        <p:nvSpPr>
          <p:cNvPr id="68611" name="Rectangle 3"/>
          <p:cNvSpPr>
            <a:spLocks noGrp="1" noChangeArrowheads="1"/>
          </p:cNvSpPr>
          <p:nvPr>
            <p:ph idx="1"/>
          </p:nvPr>
        </p:nvSpPr>
        <p:spPr>
          <a:xfrm>
            <a:off x="440448" y="1811295"/>
            <a:ext cx="11574213" cy="6761987"/>
          </a:xfrm>
        </p:spPr>
        <p:txBody>
          <a:bodyPr/>
          <a:lstStyle/>
          <a:p>
            <a:pPr marL="487647" lvl="1" indent="-325098"/>
            <a:r>
              <a:rPr lang="en-GB" sz="3600" smtClean="0"/>
              <a:t>Dedicated classes rather than </a:t>
            </a:r>
            <a:r>
              <a:rPr lang="en-GB" sz="3600" dirty="0" smtClean="0"/>
              <a:t>generic standard ones</a:t>
            </a:r>
          </a:p>
          <a:p>
            <a:pPr marL="487647" lvl="1" indent="-325098">
              <a:spcBef>
                <a:spcPts val="600"/>
              </a:spcBef>
            </a:pPr>
            <a:r>
              <a:rPr lang="en-GB" sz="3600" smtClean="0"/>
              <a:t>Typically derived from HostObject</a:t>
            </a:r>
            <a:endParaRPr lang="en-GB" sz="3600" dirty="0" smtClean="0"/>
          </a:p>
          <a:p>
            <a:pPr marL="887647" lvl="2" indent="-325098">
              <a:spcBef>
                <a:spcPts val="600"/>
              </a:spcBef>
            </a:pPr>
            <a:r>
              <a:rPr lang="en-GB" smtClean="0"/>
              <a:t>Wall, Floor, RoofBase</a:t>
            </a:r>
            <a:r>
              <a:rPr lang="en-GB" dirty="0" smtClean="0"/>
              <a:t>, </a:t>
            </a:r>
            <a:r>
              <a:rPr lang="en-GB" dirty="0" err="1" smtClean="0"/>
              <a:t>FootPrintRoof</a:t>
            </a:r>
            <a:r>
              <a:rPr lang="en-GB" dirty="0" smtClean="0"/>
              <a:t> and </a:t>
            </a:r>
            <a:r>
              <a:rPr lang="en-GB" dirty="0" err="1" smtClean="0"/>
              <a:t>ExtrusionRoof</a:t>
            </a:r>
            <a:endParaRPr lang="en-GB" dirty="0" smtClean="0"/>
          </a:p>
          <a:p>
            <a:pPr marL="487647" lvl="1" indent="-325098">
              <a:spcBef>
                <a:spcPts val="600"/>
              </a:spcBef>
            </a:pPr>
            <a:r>
              <a:rPr lang="en-GB" sz="3600" smtClean="0"/>
              <a:t>Corresponding types are derived from HostObjAttributes</a:t>
            </a:r>
          </a:p>
          <a:p>
            <a:pPr marL="887647" lvl="2" indent="-325098"/>
            <a:r>
              <a:rPr lang="en-GB" smtClean="0"/>
              <a:t>Accessible </a:t>
            </a:r>
            <a:r>
              <a:rPr lang="en-GB" dirty="0" smtClean="0"/>
              <a:t>from </a:t>
            </a:r>
            <a:r>
              <a:rPr lang="en-GB" smtClean="0"/>
              <a:t>Document class</a:t>
            </a:r>
          </a:p>
          <a:p>
            <a:pPr marL="887647" lvl="2" indent="-325098"/>
            <a:r>
              <a:rPr lang="en-GB" smtClean="0"/>
              <a:t>Wall – WallTypes</a:t>
            </a:r>
          </a:p>
          <a:p>
            <a:pPr marL="887647" lvl="2" indent="-325098"/>
            <a:r>
              <a:rPr lang="en-GB" smtClean="0"/>
              <a:t>Floor – FloorTypes</a:t>
            </a:r>
          </a:p>
          <a:p>
            <a:pPr marL="887647" lvl="2" indent="-325098"/>
            <a:r>
              <a:rPr lang="en-GB" smtClean="0"/>
              <a:t>Roof – RoofTypes</a:t>
            </a:r>
            <a:endParaRPr lang="en-GB" sz="3200" dirty="0" smtClean="0"/>
          </a:p>
          <a:p>
            <a:pPr marL="487647" lvl="1" indent="-325098">
              <a:buNone/>
            </a:pPr>
            <a:r>
              <a:rPr lang="en-GB" sz="7300" dirty="0" smtClean="0">
                <a:solidFill>
                  <a:schemeClr val="accent1"/>
                </a:solidFill>
              </a:rPr>
              <a:t>Lab 3-5</a:t>
            </a:r>
            <a:endParaRPr lang="en-GB" sz="7300" dirty="0" smtClean="0"/>
          </a:p>
          <a:p>
            <a:pPr marL="975292" lvl="2" indent="-325098"/>
            <a:r>
              <a:rPr lang="en-GB" dirty="0" smtClean="0"/>
              <a:t>List all Wall types, save </a:t>
            </a:r>
            <a:r>
              <a:rPr lang="en-GB" smtClean="0"/>
              <a:t>last one, </a:t>
            </a:r>
            <a:r>
              <a:rPr lang="en-GB" dirty="0" smtClean="0"/>
              <a:t>use </a:t>
            </a:r>
            <a:r>
              <a:rPr lang="en-US" dirty="0" smtClean="0"/>
              <a:t>Document property </a:t>
            </a:r>
            <a:r>
              <a:rPr lang="en-US" noProof="1" smtClean="0"/>
              <a:t>WallTypes</a:t>
            </a:r>
            <a:endParaRPr lang="en-GB" dirty="0" smtClean="0"/>
          </a:p>
          <a:p>
            <a:pPr marL="975292" lvl="2" indent="-325098"/>
            <a:r>
              <a:rPr lang="en-GB" dirty="0" smtClean="0"/>
              <a:t>List all Floor types, save </a:t>
            </a:r>
            <a:r>
              <a:rPr lang="en-GB" smtClean="0"/>
              <a:t>last one, use Document.FloorTypes</a:t>
            </a:r>
            <a:endParaRPr lang="en-GB" dirty="0" smtClean="0"/>
          </a:p>
          <a:p>
            <a:pPr marL="975292" lvl="2" indent="-325098"/>
            <a:r>
              <a:rPr lang="en-GB" dirty="0" smtClean="0"/>
              <a:t>Change all </a:t>
            </a:r>
            <a:r>
              <a:rPr lang="en-GB" smtClean="0"/>
              <a:t>selected walls' and floors' </a:t>
            </a:r>
            <a:r>
              <a:rPr lang="en-GB" dirty="0" smtClean="0"/>
              <a:t>type</a:t>
            </a:r>
          </a:p>
        </p:txBody>
      </p:sp>
      <p:sp>
        <p:nvSpPr>
          <p:cNvPr id="6861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3758" y="409905"/>
            <a:ext cx="11843345" cy="835801"/>
          </a:xfrm>
        </p:spPr>
        <p:txBody>
          <a:bodyPr/>
          <a:lstStyle/>
          <a:p>
            <a:pPr eaLnBrk="1" hangingPunct="1"/>
            <a:r>
              <a:rPr lang="en-GB" dirty="0" smtClean="0"/>
              <a:t>Acronyms</a:t>
            </a:r>
          </a:p>
        </p:txBody>
      </p:sp>
      <p:sp>
        <p:nvSpPr>
          <p:cNvPr id="11267" name="Rectangle 3"/>
          <p:cNvSpPr>
            <a:spLocks noGrp="1" noChangeArrowheads="1"/>
          </p:cNvSpPr>
          <p:nvPr>
            <p:ph idx="1"/>
          </p:nvPr>
        </p:nvSpPr>
        <p:spPr>
          <a:xfrm>
            <a:off x="467011" y="1612348"/>
            <a:ext cx="12088924" cy="6842540"/>
          </a:xfrm>
        </p:spPr>
        <p:txBody>
          <a:bodyPr/>
          <a:lstStyle/>
          <a:p>
            <a:pPr marL="901589" lvl="1" indent="-444446">
              <a:tabLst>
                <a:tab pos="2801711" algn="l"/>
              </a:tabLst>
            </a:pPr>
            <a:r>
              <a:rPr lang="en-GB" sz="3600" dirty="0" smtClean="0"/>
              <a:t>ADN	Autodesk Developer Network</a:t>
            </a:r>
          </a:p>
          <a:p>
            <a:pPr marL="901589" lvl="1" indent="-444446">
              <a:tabLst>
                <a:tab pos="2801711" algn="l"/>
              </a:tabLst>
            </a:pPr>
            <a:r>
              <a:rPr lang="en-GB" sz="3600" dirty="0" smtClean="0"/>
              <a:t>AEC	Architecture, Engineering, Construction</a:t>
            </a:r>
          </a:p>
          <a:p>
            <a:pPr marL="901589" lvl="1" indent="-444446">
              <a:tabLst>
                <a:tab pos="2801711" algn="l"/>
              </a:tabLst>
            </a:pPr>
            <a:r>
              <a:rPr lang="en-GB" sz="3600" dirty="0" smtClean="0"/>
              <a:t>API	Application Programming Interface</a:t>
            </a:r>
          </a:p>
          <a:p>
            <a:pPr marL="901589" lvl="1" indent="-444446">
              <a:tabLst>
                <a:tab pos="2801711" algn="l"/>
              </a:tabLst>
            </a:pPr>
            <a:r>
              <a:rPr lang="en-GB" sz="3600" dirty="0" smtClean="0"/>
              <a:t>BIM	Building </a:t>
            </a:r>
            <a:r>
              <a:rPr lang="en-GB" sz="3600" smtClean="0"/>
              <a:t>Information Model</a:t>
            </a:r>
          </a:p>
          <a:p>
            <a:pPr marL="901589" lvl="1" indent="-444446">
              <a:tabLst>
                <a:tab pos="2801711" algn="l"/>
              </a:tabLst>
            </a:pPr>
            <a:r>
              <a:rPr lang="en-GB" sz="3600" smtClean="0"/>
              <a:t>GUI	Graphical User Interface</a:t>
            </a:r>
            <a:endParaRPr lang="en-GB" sz="3600" dirty="0" smtClean="0"/>
          </a:p>
          <a:p>
            <a:pPr marL="901589" lvl="1" indent="-444446">
              <a:tabLst>
                <a:tab pos="2801711" algn="l"/>
              </a:tabLst>
            </a:pPr>
            <a:r>
              <a:rPr lang="en-GB" sz="3600" dirty="0" smtClean="0"/>
              <a:t>MEP	Mechanical, Electrical, Plumbing</a:t>
            </a:r>
          </a:p>
          <a:p>
            <a:pPr marL="901589" lvl="1" indent="-444446">
              <a:tabLst>
                <a:tab pos="2801711" algn="l"/>
              </a:tabLst>
            </a:pPr>
            <a:r>
              <a:rPr lang="en-GB" sz="3600" dirty="0" smtClean="0"/>
              <a:t>RAC	Revit Architecture</a:t>
            </a:r>
          </a:p>
          <a:p>
            <a:pPr marL="901589" lvl="1" indent="-444446">
              <a:tabLst>
                <a:tab pos="2801711" algn="l"/>
              </a:tabLst>
            </a:pPr>
            <a:r>
              <a:rPr lang="en-US" sz="3600" dirty="0" smtClean="0"/>
              <a:t>RME	Revit MEP</a:t>
            </a:r>
            <a:endParaRPr lang="en-GB" sz="3600" dirty="0" smtClean="0"/>
          </a:p>
          <a:p>
            <a:pPr marL="901589" lvl="1" indent="-444446">
              <a:tabLst>
                <a:tab pos="2801711" algn="l"/>
              </a:tabLst>
            </a:pPr>
            <a:r>
              <a:rPr lang="en-GB" sz="3600" dirty="0" smtClean="0"/>
              <a:t>RST	Revit Structure</a:t>
            </a:r>
          </a:p>
          <a:p>
            <a:pPr marL="901589" lvl="1" indent="-444446">
              <a:tabLst>
                <a:tab pos="2801711" algn="l"/>
              </a:tabLst>
            </a:pPr>
            <a:r>
              <a:rPr lang="en-GB" sz="3600" dirty="0" smtClean="0"/>
              <a:t>SDK	Software </a:t>
            </a:r>
            <a:r>
              <a:rPr lang="en-GB" sz="3600" smtClean="0"/>
              <a:t>Development Kit</a:t>
            </a:r>
          </a:p>
          <a:p>
            <a:pPr marL="901589" lvl="1" indent="-444446">
              <a:tabLst>
                <a:tab pos="2801711" algn="l"/>
              </a:tabLst>
            </a:pPr>
            <a:r>
              <a:rPr lang="en-GB" sz="3600" smtClean="0"/>
              <a:t>UI	User Interface</a:t>
            </a:r>
          </a:p>
        </p:txBody>
      </p:sp>
      <p:sp>
        <p:nvSpPr>
          <p:cNvPr id="1126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9" name="AutoShape 7"/>
          <p:cNvSpPr>
            <a:spLocks noChangeArrowheads="1"/>
          </p:cNvSpPr>
          <p:nvPr/>
        </p:nvSpPr>
        <p:spPr bwMode="auto">
          <a:xfrm>
            <a:off x="557606" y="1601288"/>
            <a:ext cx="11470368" cy="491678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9634" name="Rectangle 2"/>
          <p:cNvSpPr>
            <a:spLocks noGrp="1" noChangeArrowheads="1"/>
          </p:cNvSpPr>
          <p:nvPr>
            <p:ph type="title"/>
          </p:nvPr>
        </p:nvSpPr>
        <p:spPr>
          <a:xfrm>
            <a:off x="453759" y="282315"/>
            <a:ext cx="11269451" cy="1626129"/>
          </a:xfrm>
        </p:spPr>
        <p:txBody>
          <a:bodyPr/>
          <a:lstStyle/>
          <a:p>
            <a:pPr eaLnBrk="1" hangingPunct="1"/>
            <a:r>
              <a:rPr lang="en-GB" smtClean="0"/>
              <a:t>List all Wall Types</a:t>
            </a:r>
          </a:p>
        </p:txBody>
      </p:sp>
      <p:sp>
        <p:nvSpPr>
          <p:cNvPr id="69635" name="Rectangle 3"/>
          <p:cNvSpPr>
            <a:spLocks noGrp="1" noChangeArrowheads="1"/>
          </p:cNvSpPr>
          <p:nvPr>
            <p:ph idx="1"/>
          </p:nvPr>
        </p:nvSpPr>
        <p:spPr>
          <a:xfrm>
            <a:off x="153510" y="1908444"/>
            <a:ext cx="11874462" cy="6278665"/>
          </a:xfrm>
        </p:spPr>
        <p:txBody>
          <a:bodyPr/>
          <a:lstStyle/>
          <a:p>
            <a:pPr marL="1920084" lvl="4" indent="-325098"/>
            <a:r>
              <a:rPr lang="en-GB" sz="1600" noProof="1" smtClean="0">
                <a:solidFill>
                  <a:schemeClr val="hlink"/>
                </a:solidFill>
              </a:rPr>
              <a:t>' Find ALL Wall Types and their System Families (or Kinds)</a:t>
            </a:r>
          </a:p>
          <a:p>
            <a:pPr marL="1920084" lvl="4" indent="-325098"/>
            <a:r>
              <a:rPr lang="en-GB" sz="1600" noProof="1" smtClean="0">
                <a:solidFill>
                  <a:schemeClr val="accent1"/>
                </a:solidFill>
              </a:rPr>
              <a:t>Dim</a:t>
            </a:r>
            <a:r>
              <a:rPr lang="en-GB" sz="1600" noProof="1" smtClean="0"/>
              <a:t> newWallType </a:t>
            </a:r>
            <a:r>
              <a:rPr lang="en-GB" sz="1600" noProof="1" smtClean="0">
                <a:solidFill>
                  <a:schemeClr val="accent1"/>
                </a:solidFill>
              </a:rPr>
              <a:t>As</a:t>
            </a:r>
            <a:r>
              <a:rPr lang="en-GB" sz="1600" noProof="1" smtClean="0"/>
              <a:t> WallType = Nothing </a:t>
            </a:r>
            <a:r>
              <a:rPr lang="en-GB" sz="1600" noProof="1" smtClean="0">
                <a:solidFill>
                  <a:schemeClr val="hlink"/>
                </a:solidFill>
              </a:rPr>
              <a:t>' store the last one</a:t>
            </a:r>
          </a:p>
          <a:p>
            <a:pPr marL="1920084" lvl="4" indent="-325098"/>
            <a:r>
              <a:rPr lang="en-GB" sz="1600" noProof="1" smtClean="0">
                <a:solidFill>
                  <a:schemeClr val="accent1"/>
                </a:solidFill>
              </a:rPr>
              <a:t>Dim</a:t>
            </a:r>
            <a:r>
              <a:rPr lang="en-GB" sz="1600" noProof="1" smtClean="0"/>
              <a:t> sMsg </a:t>
            </a:r>
            <a:r>
              <a:rPr lang="en-GB" sz="1600" noProof="1" smtClean="0">
                <a:solidFill>
                  <a:schemeClr val="accent1"/>
                </a:solidFill>
              </a:rPr>
              <a:t>As</a:t>
            </a:r>
            <a:r>
              <a:rPr lang="en-GB" sz="1600" noProof="1" smtClean="0"/>
              <a:t> String = </a:t>
            </a:r>
            <a:r>
              <a:rPr lang="en-GB" sz="1600" noProof="1" smtClean="0">
                <a:solidFill>
                  <a:srgbClr val="993300"/>
                </a:solidFill>
              </a:rPr>
              <a:t>"ALL Wall Types/Families in the model:"</a:t>
            </a:r>
          </a:p>
          <a:p>
            <a:pPr marL="1920084" lvl="4" indent="-325098"/>
            <a:endParaRPr lang="en-GB" sz="1600" noProof="1" smtClean="0"/>
          </a:p>
          <a:p>
            <a:pPr marL="1920084" lvl="4" indent="-325098"/>
            <a:r>
              <a:rPr lang="en-GB" sz="1600" noProof="1" smtClean="0">
                <a:solidFill>
                  <a:schemeClr val="hlink"/>
                </a:solidFill>
              </a:rPr>
              <a:t>' We could again iterete all elements and check for WallType class, </a:t>
            </a:r>
            <a:endParaRPr lang="en-US" sz="1600" smtClean="0">
              <a:solidFill>
                <a:schemeClr val="hlink"/>
              </a:solidFill>
            </a:endParaRPr>
          </a:p>
          <a:p>
            <a:pPr marL="1920084" lvl="4" indent="-325098"/>
            <a:r>
              <a:rPr lang="en-US" sz="1600" noProof="1" smtClean="0">
                <a:solidFill>
                  <a:schemeClr val="hlink"/>
                </a:solidFill>
              </a:rPr>
              <a:t>' but it's simpler directly from the doc:</a:t>
            </a:r>
          </a:p>
          <a:p>
            <a:pPr marL="1920084" lvl="4" indent="-325098"/>
            <a:r>
              <a:rPr lang="en-US" sz="1600" noProof="1" smtClean="0">
                <a:solidFill>
                  <a:schemeClr val="accent1"/>
                </a:solidFill>
              </a:rPr>
              <a:t>Dim</a:t>
            </a:r>
            <a:r>
              <a:rPr lang="en-US" sz="1600" noProof="1" smtClean="0"/>
              <a:t> doc </a:t>
            </a:r>
            <a:r>
              <a:rPr lang="en-US" sz="1600" noProof="1" smtClean="0">
                <a:solidFill>
                  <a:schemeClr val="accent1"/>
                </a:solidFill>
              </a:rPr>
              <a:t>As</a:t>
            </a:r>
            <a:r>
              <a:rPr lang="en-US" sz="1600" noProof="1" smtClean="0"/>
              <a:t> Revit.Document = commandData.Application.ActiveDocument</a:t>
            </a:r>
          </a:p>
          <a:p>
            <a:pPr marL="1920084" lvl="4" indent="-325098"/>
            <a:r>
              <a:rPr lang="en-US" sz="1600" noProof="1" smtClean="0">
                <a:solidFill>
                  <a:schemeClr val="accent1"/>
                </a:solidFill>
              </a:rPr>
              <a:t>For Each</a:t>
            </a:r>
            <a:r>
              <a:rPr lang="en-US" sz="1600" noProof="1" smtClean="0"/>
              <a:t> wt </a:t>
            </a:r>
            <a:r>
              <a:rPr lang="en-US" sz="1600" noProof="1" smtClean="0">
                <a:solidFill>
                  <a:schemeClr val="accent1"/>
                </a:solidFill>
              </a:rPr>
              <a:t>As</a:t>
            </a:r>
            <a:r>
              <a:rPr lang="en-US" sz="1600" noProof="1" smtClean="0"/>
              <a:t> WallType </a:t>
            </a:r>
            <a:r>
              <a:rPr lang="en-US" sz="1600" noProof="1" smtClean="0">
                <a:solidFill>
                  <a:schemeClr val="accent1"/>
                </a:solidFill>
              </a:rPr>
              <a:t>In </a:t>
            </a:r>
            <a:r>
              <a:rPr lang="en-US" sz="1600" noProof="1" smtClean="0">
                <a:solidFill>
                  <a:schemeClr val="folHlink"/>
                </a:solidFill>
              </a:rPr>
              <a:t>doc.WallTypes</a:t>
            </a:r>
          </a:p>
          <a:p>
            <a:pPr marL="1920084" lvl="4" indent="-325098"/>
            <a:r>
              <a:rPr lang="en-US" sz="1600" noProof="1" smtClean="0"/>
              <a:t>  sMsg += vbCrLf &amp; </a:t>
            </a:r>
            <a:r>
              <a:rPr lang="en-US" sz="1600" noProof="1" smtClean="0">
                <a:solidFill>
                  <a:srgbClr val="993300"/>
                </a:solidFill>
              </a:rPr>
              <a:t>"  Type="</a:t>
            </a:r>
            <a:r>
              <a:rPr lang="en-US" sz="1600" noProof="1" smtClean="0"/>
              <a:t> &amp; </a:t>
            </a:r>
            <a:r>
              <a:rPr lang="en-US" sz="1600" noProof="1" smtClean="0">
                <a:solidFill>
                  <a:schemeClr val="folHlink"/>
                </a:solidFill>
              </a:rPr>
              <a:t>wt.Name</a:t>
            </a:r>
            <a:r>
              <a:rPr lang="en-US" sz="1600" noProof="1" smtClean="0"/>
              <a:t> &amp; </a:t>
            </a:r>
            <a:r>
              <a:rPr lang="en-US" sz="1600" noProof="1" smtClean="0">
                <a:solidFill>
                  <a:srgbClr val="993300"/>
                </a:solidFill>
              </a:rPr>
              <a:t>" Family(or Kind)="</a:t>
            </a:r>
            <a:r>
              <a:rPr lang="en-US" sz="1600" noProof="1" smtClean="0"/>
              <a:t> &amp; </a:t>
            </a:r>
            <a:r>
              <a:rPr lang="en-US" sz="1600" noProof="1" smtClean="0">
                <a:solidFill>
                  <a:schemeClr val="folHlink"/>
                </a:solidFill>
              </a:rPr>
              <a:t>wt.Kind</a:t>
            </a:r>
            <a:r>
              <a:rPr lang="en-US" sz="1600" noProof="1" smtClean="0"/>
              <a:t>.ToString</a:t>
            </a:r>
          </a:p>
          <a:p>
            <a:pPr marL="1920084" lvl="4" indent="-325098"/>
            <a:r>
              <a:rPr lang="en-US" sz="1600" noProof="1" smtClean="0"/>
              <a:t>  newWallType = wt</a:t>
            </a:r>
          </a:p>
          <a:p>
            <a:pPr marL="1920084" lvl="4" indent="-325098"/>
            <a:r>
              <a:rPr lang="en-US" sz="1600" noProof="1" smtClean="0">
                <a:solidFill>
                  <a:schemeClr val="accent1"/>
                </a:solidFill>
              </a:rPr>
              <a:t>Next</a:t>
            </a:r>
          </a:p>
          <a:p>
            <a:pPr marL="1920084" lvl="4" indent="-325098"/>
            <a:r>
              <a:rPr lang="en-US" sz="1600" noProof="1" smtClean="0"/>
              <a:t>MsgBox(sMsg)</a:t>
            </a:r>
          </a:p>
          <a:p>
            <a:pPr marL="1920084" lvl="4" indent="-325098"/>
            <a:r>
              <a:rPr lang="en-US" sz="1600" noProof="1" smtClean="0"/>
              <a:t>MsgBox(</a:t>
            </a:r>
            <a:r>
              <a:rPr lang="en-US" sz="1600" smtClean="0"/>
              <a:t> </a:t>
            </a:r>
            <a:r>
              <a:rPr lang="en-US" sz="1600" noProof="1" smtClean="0">
                <a:solidFill>
                  <a:srgbClr val="993300"/>
                </a:solidFill>
              </a:rPr>
              <a:t>"Stored WallType "</a:t>
            </a:r>
            <a:r>
              <a:rPr lang="en-US" sz="1600" noProof="1" smtClean="0"/>
              <a:t> &amp; newWallType.Name </a:t>
            </a:r>
            <a:r>
              <a:rPr lang="en-US" sz="1600" smtClean="0"/>
              <a:t>_</a:t>
            </a:r>
          </a:p>
          <a:p>
            <a:pPr marL="1920084" lvl="4" indent="-325098"/>
            <a:r>
              <a:rPr lang="en-US" sz="1600" smtClean="0"/>
              <a:t>  </a:t>
            </a:r>
            <a:r>
              <a:rPr lang="en-US" sz="1600" noProof="1" smtClean="0"/>
              <a:t>&amp; </a:t>
            </a:r>
            <a:r>
              <a:rPr lang="en-US" sz="1600" noProof="1" smtClean="0">
                <a:solidFill>
                  <a:srgbClr val="993300"/>
                </a:solidFill>
              </a:rPr>
              <a:t>" (Id="</a:t>
            </a:r>
            <a:r>
              <a:rPr lang="en-US" sz="1600" noProof="1" smtClean="0"/>
              <a:t> &amp; newWallType.Id.Value.ToString &amp; </a:t>
            </a:r>
            <a:r>
              <a:rPr lang="en-US" sz="1600" noProof="1" smtClean="0">
                <a:solidFill>
                  <a:srgbClr val="993300"/>
                </a:solidFill>
              </a:rPr>
              <a:t>") for later use"</a:t>
            </a:r>
            <a:r>
              <a:rPr lang="en-US" sz="1600" smtClean="0"/>
              <a:t> </a:t>
            </a:r>
            <a:r>
              <a:rPr lang="en-US" sz="1600" noProof="1" smtClean="0"/>
              <a:t>)</a:t>
            </a:r>
            <a:endParaRPr lang="en-GB" sz="1600" smtClean="0"/>
          </a:p>
        </p:txBody>
      </p:sp>
      <p:sp>
        <p:nvSpPr>
          <p:cNvPr id="6963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9638" name="Picture 6" descr="lab3-5-2"/>
          <p:cNvPicPr>
            <a:picLocks noChangeAspect="1" noChangeArrowheads="1"/>
          </p:cNvPicPr>
          <p:nvPr/>
        </p:nvPicPr>
        <p:blipFill>
          <a:blip r:embed="rId3"/>
          <a:srcRect/>
          <a:stretch>
            <a:fillRect/>
          </a:stretch>
        </p:blipFill>
        <p:spPr bwMode="auto">
          <a:xfrm>
            <a:off x="6997237" y="7485319"/>
            <a:ext cx="3961917" cy="1086345"/>
          </a:xfrm>
          <a:prstGeom prst="rect">
            <a:avLst/>
          </a:prstGeom>
          <a:noFill/>
          <a:ln w="9525">
            <a:noFill/>
            <a:miter lim="800000"/>
            <a:headEnd/>
            <a:tailEnd/>
          </a:ln>
        </p:spPr>
      </p:pic>
      <p:pic>
        <p:nvPicPr>
          <p:cNvPr id="69637" name="Picture 5" descr="lab3-5-1"/>
          <p:cNvPicPr>
            <a:picLocks noChangeAspect="1" noChangeArrowheads="1"/>
          </p:cNvPicPr>
          <p:nvPr/>
        </p:nvPicPr>
        <p:blipFill>
          <a:blip r:embed="rId4"/>
          <a:srcRect/>
          <a:stretch>
            <a:fillRect/>
          </a:stretch>
        </p:blipFill>
        <p:spPr bwMode="auto">
          <a:xfrm>
            <a:off x="2199633" y="6721334"/>
            <a:ext cx="4063504" cy="474739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3" name="AutoShape 8"/>
          <p:cNvSpPr>
            <a:spLocks noChangeArrowheads="1"/>
          </p:cNvSpPr>
          <p:nvPr/>
        </p:nvSpPr>
        <p:spPr bwMode="auto">
          <a:xfrm>
            <a:off x="184858" y="1497395"/>
            <a:ext cx="11674522" cy="5964027"/>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0658" name="Rectangle 2"/>
          <p:cNvSpPr>
            <a:spLocks noGrp="1" noChangeArrowheads="1"/>
          </p:cNvSpPr>
          <p:nvPr>
            <p:ph type="title"/>
          </p:nvPr>
        </p:nvSpPr>
        <p:spPr>
          <a:xfrm>
            <a:off x="453759" y="282315"/>
            <a:ext cx="11269451" cy="1626129"/>
          </a:xfrm>
        </p:spPr>
        <p:txBody>
          <a:bodyPr/>
          <a:lstStyle/>
          <a:p>
            <a:pPr eaLnBrk="1" hangingPunct="1"/>
            <a:r>
              <a:rPr lang="en-GB" smtClean="0"/>
              <a:t>List all Floor Types</a:t>
            </a:r>
          </a:p>
        </p:txBody>
      </p:sp>
      <p:sp>
        <p:nvSpPr>
          <p:cNvPr id="70659" name="Rectangle 3"/>
          <p:cNvSpPr>
            <a:spLocks noGrp="1" noChangeArrowheads="1"/>
          </p:cNvSpPr>
          <p:nvPr>
            <p:ph idx="1"/>
          </p:nvPr>
        </p:nvSpPr>
        <p:spPr>
          <a:xfrm>
            <a:off x="-153509" y="1702918"/>
            <a:ext cx="11620883" cy="5448509"/>
          </a:xfrm>
        </p:spPr>
        <p:txBody>
          <a:bodyPr/>
          <a:lstStyle/>
          <a:p>
            <a:pPr marL="987425" lvl="4" indent="-14288">
              <a:lnSpc>
                <a:spcPct val="80000"/>
              </a:lnSpc>
            </a:pPr>
            <a:r>
              <a:rPr lang="en-GB" sz="1200" noProof="1" smtClean="0">
                <a:solidFill>
                  <a:schemeClr val="hlink"/>
                </a:solidFill>
              </a:rPr>
              <a:t>' Find ALL Floor Types ... see updated code and more comments in Labs code</a:t>
            </a:r>
          </a:p>
          <a:p>
            <a:pPr marL="987425" lvl="4" indent="-14288">
              <a:lnSpc>
                <a:spcPct val="80000"/>
              </a:lnSpc>
            </a:pPr>
            <a:r>
              <a:rPr lang="en-GB" sz="1200" noProof="1" smtClean="0">
                <a:solidFill>
                  <a:schemeClr val="accent1"/>
                </a:solidFill>
              </a:rPr>
              <a:t>Dim</a:t>
            </a:r>
            <a:r>
              <a:rPr lang="en-GB" sz="1200" noProof="1" smtClean="0"/>
              <a:t> newFloorType </a:t>
            </a:r>
            <a:r>
              <a:rPr lang="en-GB" sz="1200" noProof="1" smtClean="0">
                <a:solidFill>
                  <a:schemeClr val="accent1"/>
                </a:solidFill>
              </a:rPr>
              <a:t>As</a:t>
            </a:r>
            <a:r>
              <a:rPr lang="en-GB" sz="1200" noProof="1" smtClean="0"/>
              <a:t> FloorType = Nothing </a:t>
            </a:r>
            <a:r>
              <a:rPr lang="en-GB" sz="1200" noProof="1" smtClean="0">
                <a:solidFill>
                  <a:schemeClr val="hlink"/>
                </a:solidFill>
              </a:rPr>
              <a:t>' at the same time store the last one to use to change the floor type later</a:t>
            </a:r>
          </a:p>
          <a:p>
            <a:pPr marL="987425" lvl="4" indent="-14288">
              <a:lnSpc>
                <a:spcPct val="80000"/>
              </a:lnSpc>
            </a:pPr>
            <a:r>
              <a:rPr lang="en-GB" sz="1200" noProof="1" smtClean="0"/>
              <a:t>sMsg = </a:t>
            </a:r>
            <a:r>
              <a:rPr lang="en-GB" sz="1200" noProof="1" smtClean="0">
                <a:solidFill>
                  <a:srgbClr val="993300"/>
                </a:solidFill>
              </a:rPr>
              <a:t>"ALL FLOOR Types in the model:"</a:t>
            </a:r>
          </a:p>
          <a:p>
            <a:pPr marL="987425" lvl="4" indent="-14288">
              <a:lnSpc>
                <a:spcPct val="80000"/>
              </a:lnSpc>
            </a:pPr>
            <a:r>
              <a:rPr lang="en-GB" sz="1200" noProof="1" smtClean="0">
                <a:solidFill>
                  <a:schemeClr val="hlink"/>
                </a:solidFill>
              </a:rPr>
              <a:t>' There is no dedicated property to get floor types, so need to iterate all elements again</a:t>
            </a:r>
          </a:p>
          <a:p>
            <a:pPr marL="987425" lvl="4" indent="-14288">
              <a:lnSpc>
                <a:spcPct val="80000"/>
              </a:lnSpc>
            </a:pPr>
            <a:r>
              <a:rPr lang="en-GB" sz="1200" noProof="1" smtClean="0">
                <a:solidFill>
                  <a:schemeClr val="accent1"/>
                </a:solidFill>
              </a:rPr>
              <a:t>Dim</a:t>
            </a:r>
            <a:r>
              <a:rPr lang="en-GB" sz="1200" noProof="1" smtClean="0"/>
              <a:t> iter </a:t>
            </a:r>
            <a:r>
              <a:rPr lang="en-GB" sz="1200" noProof="1" smtClean="0">
                <a:solidFill>
                  <a:schemeClr val="accent1"/>
                </a:solidFill>
              </a:rPr>
              <a:t>As</a:t>
            </a:r>
            <a:r>
              <a:rPr lang="en-GB" sz="1200" noProof="1" smtClean="0"/>
              <a:t> ElementIterator = doc.Elements</a:t>
            </a:r>
          </a:p>
          <a:p>
            <a:pPr marL="987425" lvl="4" indent="-14288">
              <a:lnSpc>
                <a:spcPct val="80000"/>
              </a:lnSpc>
            </a:pPr>
            <a:r>
              <a:rPr lang="en-GB" sz="1200" noProof="1" smtClean="0">
                <a:solidFill>
                  <a:schemeClr val="accent1"/>
                </a:solidFill>
              </a:rPr>
              <a:t>Do While</a:t>
            </a:r>
            <a:r>
              <a:rPr lang="en-GB" sz="1200" noProof="1" smtClean="0"/>
              <a:t> (iter.MoveNext())</a:t>
            </a:r>
          </a:p>
          <a:p>
            <a:pPr marL="987425" lvl="4" indent="-14288">
              <a:lnSpc>
                <a:spcPct val="80000"/>
              </a:lnSpc>
            </a:pPr>
            <a:r>
              <a:rPr lang="en-GB" sz="1200" noProof="1" smtClean="0"/>
              <a:t>  </a:t>
            </a:r>
            <a:r>
              <a:rPr lang="en-GB" sz="1200" noProof="1" smtClean="0">
                <a:solidFill>
                  <a:schemeClr val="accent1"/>
                </a:solidFill>
              </a:rPr>
              <a:t>Dim</a:t>
            </a:r>
            <a:r>
              <a:rPr lang="en-GB" sz="1200" noProof="1" smtClean="0"/>
              <a:t> elem </a:t>
            </a:r>
            <a:r>
              <a:rPr lang="en-GB" sz="1200" noProof="1" smtClean="0">
                <a:solidFill>
                  <a:schemeClr val="accent1"/>
                </a:solidFill>
              </a:rPr>
              <a:t>As</a:t>
            </a:r>
            <a:r>
              <a:rPr lang="en-GB" sz="1200" noProof="1" smtClean="0"/>
              <a:t> Revit.Element = iter.Current</a:t>
            </a:r>
          </a:p>
          <a:p>
            <a:pPr marL="987425" lvl="4" indent="-14288">
              <a:lnSpc>
                <a:spcPct val="80000"/>
              </a:lnSpc>
            </a:pPr>
            <a:r>
              <a:rPr lang="en-GB" sz="1200" noProof="1" smtClean="0"/>
              <a:t>  </a:t>
            </a:r>
            <a:r>
              <a:rPr lang="en-GB" sz="1200" noProof="1" smtClean="0">
                <a:solidFill>
                  <a:schemeClr val="folHlink"/>
                </a:solidFill>
              </a:rPr>
              <a:t>If TypeOf elem Is Symbols.FloorType Then</a:t>
            </a:r>
          </a:p>
          <a:p>
            <a:pPr marL="987425" lvl="4" indent="-14288">
              <a:lnSpc>
                <a:spcPct val="80000"/>
              </a:lnSpc>
            </a:pPr>
            <a:r>
              <a:rPr lang="en-GB" sz="1200" noProof="1" smtClean="0"/>
              <a:t>    </a:t>
            </a:r>
            <a:r>
              <a:rPr lang="en-GB" sz="1200" noProof="1" smtClean="0">
                <a:solidFill>
                  <a:schemeClr val="accent1"/>
                </a:solidFill>
              </a:rPr>
              <a:t>Dim </a:t>
            </a:r>
            <a:r>
              <a:rPr lang="en-GB" sz="1200" noProof="1" smtClean="0"/>
              <a:t>ft </a:t>
            </a:r>
            <a:r>
              <a:rPr lang="en-GB" sz="1200" noProof="1" smtClean="0">
                <a:solidFill>
                  <a:schemeClr val="accent1"/>
                </a:solidFill>
              </a:rPr>
              <a:t>As</a:t>
            </a:r>
            <a:r>
              <a:rPr lang="en-GB" sz="1200" noProof="1" smtClean="0"/>
              <a:t> Symbols.FloorType = elem</a:t>
            </a:r>
          </a:p>
          <a:p>
            <a:pPr marL="987425" lvl="4" indent="-14288">
              <a:lnSpc>
                <a:spcPct val="80000"/>
              </a:lnSpc>
            </a:pPr>
            <a:r>
              <a:rPr lang="en-GB" sz="1200" noProof="1" smtClean="0"/>
              <a:t>    sMsg += vbCrLf &amp; </a:t>
            </a:r>
            <a:r>
              <a:rPr lang="en-GB" sz="1200" noProof="1" smtClean="0">
                <a:solidFill>
                  <a:srgbClr val="993300"/>
                </a:solidFill>
              </a:rPr>
              <a:t>"  Type="</a:t>
            </a:r>
            <a:r>
              <a:rPr lang="en-GB" sz="1200" noProof="1" smtClean="0"/>
              <a:t> &amp; </a:t>
            </a:r>
            <a:r>
              <a:rPr lang="en-GB" sz="1200" noProof="1" smtClean="0">
                <a:solidFill>
                  <a:schemeClr val="folHlink"/>
                </a:solidFill>
              </a:rPr>
              <a:t>ft.Name</a:t>
            </a:r>
            <a:r>
              <a:rPr lang="en-GB" sz="1200" noProof="1" smtClean="0"/>
              <a:t> &amp; </a:t>
            </a:r>
            <a:r>
              <a:rPr lang="en-GB" sz="1200" noProof="1" smtClean="0">
                <a:solidFill>
                  <a:srgbClr val="993300"/>
                </a:solidFill>
              </a:rPr>
              <a:t>", Id="</a:t>
            </a:r>
            <a:r>
              <a:rPr lang="en-GB" sz="1200" noProof="1" smtClean="0"/>
              <a:t> &amp; </a:t>
            </a:r>
            <a:r>
              <a:rPr lang="en-GB" sz="1200" noProof="1" smtClean="0">
                <a:solidFill>
                  <a:schemeClr val="folHlink"/>
                </a:solidFill>
              </a:rPr>
              <a:t>ft.Id</a:t>
            </a:r>
            <a:r>
              <a:rPr lang="en-GB" sz="1200" noProof="1" smtClean="0"/>
              <a:t>.Value.ToString</a:t>
            </a:r>
          </a:p>
          <a:p>
            <a:pPr marL="987425" lvl="4" indent="-14288">
              <a:lnSpc>
                <a:spcPct val="80000"/>
              </a:lnSpc>
            </a:pPr>
            <a:r>
              <a:rPr lang="en-GB" sz="1200" noProof="1" smtClean="0"/>
              <a:t>    </a:t>
            </a:r>
            <a:r>
              <a:rPr lang="en-GB" sz="1200" noProof="1" smtClean="0">
                <a:solidFill>
                  <a:schemeClr val="hlink"/>
                </a:solidFill>
              </a:rPr>
              <a:t>' In 9.0, it looks like "Foundation Slab" system family from "Structural Foundations" category</a:t>
            </a:r>
          </a:p>
          <a:p>
            <a:pPr marL="987425" lvl="4" indent="-14288">
              <a:lnSpc>
                <a:spcPct val="80000"/>
              </a:lnSpc>
            </a:pPr>
            <a:r>
              <a:rPr lang="en-GB" sz="1200" noProof="1" smtClean="0">
                <a:solidFill>
                  <a:schemeClr val="hlink"/>
                </a:solidFill>
              </a:rPr>
              <a:t>    ' ALSO contains FloorType class instances</a:t>
            </a:r>
            <a:r>
              <a:rPr lang="en-US" sz="1200" smtClean="0">
                <a:solidFill>
                  <a:schemeClr val="hlink"/>
                </a:solidFill>
              </a:rPr>
              <a:t>.</a:t>
            </a:r>
            <a:r>
              <a:rPr lang="en-US" sz="1200" noProof="1" smtClean="0">
                <a:solidFill>
                  <a:schemeClr val="hlink"/>
                </a:solidFill>
              </a:rPr>
              <a:t> </a:t>
            </a:r>
            <a:r>
              <a:rPr lang="en-US" sz="1200" smtClean="0">
                <a:solidFill>
                  <a:schemeClr val="hlink"/>
                </a:solidFill>
              </a:rPr>
              <a:t>E</a:t>
            </a:r>
            <a:r>
              <a:rPr lang="en-US" sz="1200" noProof="1" smtClean="0">
                <a:solidFill>
                  <a:schemeClr val="hlink"/>
                </a:solidFill>
              </a:rPr>
              <a:t>xclude those as choices for standard floor</a:t>
            </a:r>
            <a:r>
              <a:rPr lang="en-US" sz="1200" noProof="1" smtClean="0"/>
              <a:t> </a:t>
            </a:r>
            <a:r>
              <a:rPr lang="en-US" sz="1200" noProof="1" smtClean="0">
                <a:solidFill>
                  <a:schemeClr val="hlink"/>
                </a:solidFill>
              </a:rPr>
              <a:t>types</a:t>
            </a:r>
          </a:p>
          <a:p>
            <a:pPr marL="987425" lvl="4" indent="-14288">
              <a:lnSpc>
                <a:spcPct val="80000"/>
              </a:lnSpc>
            </a:pPr>
            <a:r>
              <a:rPr lang="en-US" sz="1200" noProof="1" smtClean="0"/>
              <a:t>    </a:t>
            </a:r>
            <a:r>
              <a:rPr lang="en-US" sz="1200" noProof="1" smtClean="0">
                <a:solidFill>
                  <a:schemeClr val="accent1"/>
                </a:solidFill>
              </a:rPr>
              <a:t>Dim</a:t>
            </a:r>
            <a:r>
              <a:rPr lang="en-US" sz="1200" noProof="1" smtClean="0"/>
              <a:t> famName </a:t>
            </a:r>
            <a:r>
              <a:rPr lang="en-US" sz="1200" noProof="1" smtClean="0">
                <a:solidFill>
                  <a:schemeClr val="accent1"/>
                </a:solidFill>
              </a:rPr>
              <a:t>As String</a:t>
            </a:r>
          </a:p>
          <a:p>
            <a:pPr marL="987425" lvl="4" indent="-14288">
              <a:lnSpc>
                <a:spcPct val="80000"/>
              </a:lnSpc>
            </a:pPr>
            <a:r>
              <a:rPr lang="en-US" sz="1200" noProof="1" smtClean="0"/>
              <a:t>    </a:t>
            </a:r>
            <a:r>
              <a:rPr lang="en-US" sz="1200" noProof="1" smtClean="0">
                <a:solidFill>
                  <a:schemeClr val="accent1"/>
                </a:solidFill>
              </a:rPr>
              <a:t>Try</a:t>
            </a:r>
          </a:p>
          <a:p>
            <a:pPr marL="987425" lvl="4" indent="-14288">
              <a:lnSpc>
                <a:spcPct val="80000"/>
              </a:lnSpc>
            </a:pPr>
            <a:r>
              <a:rPr lang="en-US" sz="1200" noProof="1" smtClean="0"/>
              <a:t>      famName = ft.Parameter(Parameters.BuiltInParameter.SYMBOL_FAMILY_NAME_PARAM).AsString</a:t>
            </a:r>
          </a:p>
          <a:p>
            <a:pPr marL="987425" lvl="4" indent="-14288">
              <a:lnSpc>
                <a:spcPct val="80000"/>
              </a:lnSpc>
            </a:pPr>
            <a:r>
              <a:rPr lang="en-US" sz="1200" noProof="1" smtClean="0"/>
              <a:t>    </a:t>
            </a:r>
            <a:r>
              <a:rPr lang="en-US" sz="1200" noProof="1" smtClean="0">
                <a:solidFill>
                  <a:schemeClr val="accent1"/>
                </a:solidFill>
              </a:rPr>
              <a:t>Catch</a:t>
            </a:r>
          </a:p>
          <a:p>
            <a:pPr marL="987425" lvl="4" indent="-14288">
              <a:lnSpc>
                <a:spcPct val="80000"/>
              </a:lnSpc>
            </a:pPr>
            <a:r>
              <a:rPr lang="en-US" sz="1200" noProof="1" smtClean="0"/>
              <a:t>      famName = "?"</a:t>
            </a:r>
          </a:p>
          <a:p>
            <a:pPr marL="987425" lvl="4" indent="-14288">
              <a:lnSpc>
                <a:spcPct val="80000"/>
              </a:lnSpc>
            </a:pPr>
            <a:r>
              <a:rPr lang="en-US" sz="1200" noProof="1" smtClean="0"/>
              <a:t>    </a:t>
            </a:r>
            <a:r>
              <a:rPr lang="en-US" sz="1200" noProof="1" smtClean="0">
                <a:solidFill>
                  <a:schemeClr val="accent1"/>
                </a:solidFill>
              </a:rPr>
              <a:t>End Try</a:t>
            </a:r>
          </a:p>
          <a:p>
            <a:pPr marL="987425" lvl="4" indent="-14288">
              <a:lnSpc>
                <a:spcPct val="80000"/>
              </a:lnSpc>
            </a:pPr>
            <a:r>
              <a:rPr lang="en-US" sz="1200" noProof="1" smtClean="0">
                <a:solidFill>
                  <a:schemeClr val="accent1"/>
                </a:solidFill>
              </a:rPr>
              <a:t>    Dim</a:t>
            </a:r>
            <a:r>
              <a:rPr lang="en-US" sz="1200" noProof="1" smtClean="0"/>
              <a:t> cat </a:t>
            </a:r>
            <a:r>
              <a:rPr lang="en-US" sz="1200" noProof="1" smtClean="0">
                <a:solidFill>
                  <a:schemeClr val="accent1"/>
                </a:solidFill>
              </a:rPr>
              <a:t>As</a:t>
            </a:r>
            <a:r>
              <a:rPr lang="en-US" sz="1200" noProof="1" smtClean="0"/>
              <a:t> Category = ft.Category</a:t>
            </a:r>
          </a:p>
          <a:p>
            <a:pPr marL="987425" lvl="4" indent="-14288">
              <a:lnSpc>
                <a:spcPct val="80000"/>
              </a:lnSpc>
            </a:pPr>
            <a:r>
              <a:rPr lang="en-US" sz="1200" noProof="1" smtClean="0"/>
              <a:t>    sMsg += ", Family=" &amp; famName &amp; ", Category=" &amp; cat.Name</a:t>
            </a:r>
          </a:p>
          <a:p>
            <a:pPr marL="987425" lvl="4" indent="-14288">
              <a:lnSpc>
                <a:spcPct val="80000"/>
              </a:lnSpc>
            </a:pPr>
            <a:r>
              <a:rPr lang="en-US" sz="1200" noProof="1" smtClean="0"/>
              <a:t>    </a:t>
            </a:r>
            <a:r>
              <a:rPr lang="en-US" sz="1200" noProof="1" smtClean="0">
                <a:solidFill>
                  <a:schemeClr val="hlink"/>
                </a:solidFill>
              </a:rPr>
              <a:t>' store only if proper Floors category</a:t>
            </a:r>
          </a:p>
          <a:p>
            <a:pPr marL="987425" lvl="4" indent="-14288">
              <a:lnSpc>
                <a:spcPct val="80000"/>
              </a:lnSpc>
            </a:pPr>
            <a:r>
              <a:rPr lang="en-US" sz="1200" noProof="1" smtClean="0"/>
              <a:t>    </a:t>
            </a:r>
            <a:r>
              <a:rPr lang="en-US" sz="1200" noProof="1" smtClean="0">
                <a:solidFill>
                  <a:schemeClr val="accent1"/>
                </a:solidFill>
              </a:rPr>
              <a:t>If</a:t>
            </a:r>
            <a:r>
              <a:rPr lang="en-US" sz="1200" noProof="1" smtClean="0"/>
              <a:t> doc.Settings.Categories.Item(BuiltInCategory.OST_Floors).Equals(cat) </a:t>
            </a:r>
            <a:r>
              <a:rPr lang="en-US" sz="1200" noProof="1" smtClean="0">
                <a:solidFill>
                  <a:schemeClr val="accent1"/>
                </a:solidFill>
              </a:rPr>
              <a:t>Then</a:t>
            </a:r>
          </a:p>
          <a:p>
            <a:pPr marL="987425" lvl="4" indent="-14288">
              <a:lnSpc>
                <a:spcPct val="80000"/>
              </a:lnSpc>
            </a:pPr>
            <a:r>
              <a:rPr lang="en-US" sz="1200" noProof="1" smtClean="0"/>
              <a:t>      newFloorType = ft</a:t>
            </a:r>
          </a:p>
          <a:p>
            <a:pPr marL="987425" lvl="4" indent="-14288">
              <a:lnSpc>
                <a:spcPct val="80000"/>
              </a:lnSpc>
            </a:pPr>
            <a:r>
              <a:rPr lang="en-US" sz="1200" noProof="1" smtClean="0"/>
              <a:t>    </a:t>
            </a:r>
            <a:r>
              <a:rPr lang="en-US" sz="1200" noProof="1" smtClean="0">
                <a:solidFill>
                  <a:schemeClr val="accent1"/>
                </a:solidFill>
              </a:rPr>
              <a:t>End If</a:t>
            </a:r>
          </a:p>
          <a:p>
            <a:pPr marL="987425" lvl="4" indent="-14288">
              <a:lnSpc>
                <a:spcPct val="80000"/>
              </a:lnSpc>
            </a:pPr>
            <a:r>
              <a:rPr lang="en-US" sz="1200" noProof="1" smtClean="0">
                <a:solidFill>
                  <a:schemeClr val="accent1"/>
                </a:solidFill>
              </a:rPr>
              <a:t>  End If</a:t>
            </a:r>
          </a:p>
          <a:p>
            <a:pPr marL="987425" lvl="4" indent="-14288">
              <a:lnSpc>
                <a:spcPct val="80000"/>
              </a:lnSpc>
            </a:pPr>
            <a:r>
              <a:rPr lang="en-US" sz="1200" noProof="1" smtClean="0">
                <a:solidFill>
                  <a:schemeClr val="accent1"/>
                </a:solidFill>
              </a:rPr>
              <a:t>Loop</a:t>
            </a:r>
          </a:p>
          <a:p>
            <a:pPr marL="987425" lvl="4" indent="-14288">
              <a:lnSpc>
                <a:spcPct val="80000"/>
              </a:lnSpc>
            </a:pPr>
            <a:r>
              <a:rPr lang="en-US" sz="1200" noProof="1" smtClean="0"/>
              <a:t>MsgBox(sMsg)</a:t>
            </a:r>
          </a:p>
          <a:p>
            <a:pPr marL="987425" lvl="4" indent="-14288">
              <a:lnSpc>
                <a:spcPct val="80000"/>
              </a:lnSpc>
            </a:pPr>
            <a:r>
              <a:rPr lang="en-US" sz="1200" noProof="1" smtClean="0"/>
              <a:t>MsgBox(</a:t>
            </a:r>
            <a:r>
              <a:rPr lang="en-US" sz="1200" smtClean="0"/>
              <a:t> </a:t>
            </a:r>
            <a:r>
              <a:rPr lang="en-US" sz="1200" noProof="1" smtClean="0">
                <a:solidFill>
                  <a:srgbClr val="993300"/>
                </a:solidFill>
              </a:rPr>
              <a:t>"Stored FloorType "</a:t>
            </a:r>
            <a:r>
              <a:rPr lang="en-US" sz="1200" noProof="1" smtClean="0"/>
              <a:t> &amp; newFloorType.Name &amp; </a:t>
            </a:r>
            <a:r>
              <a:rPr lang="en-US" sz="1200" noProof="1" smtClean="0">
                <a:solidFill>
                  <a:srgbClr val="993300"/>
                </a:solidFill>
              </a:rPr>
              <a:t>" (Id="</a:t>
            </a:r>
            <a:r>
              <a:rPr lang="en-US" sz="1200" noProof="1" smtClean="0"/>
              <a:t> &amp; newFloorType.Id.Value.ToString &amp; </a:t>
            </a:r>
            <a:r>
              <a:rPr lang="en-US" sz="1200" noProof="1" smtClean="0">
                <a:solidFill>
                  <a:srgbClr val="993300"/>
                </a:solidFill>
              </a:rPr>
              <a:t>") for later use"</a:t>
            </a:r>
            <a:r>
              <a:rPr lang="en-US" sz="1200" noProof="1" smtClean="0"/>
              <a:t>)</a:t>
            </a:r>
          </a:p>
        </p:txBody>
      </p:sp>
      <p:sp>
        <p:nvSpPr>
          <p:cNvPr id="7066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70661" name="Picture 6" descr="lab3-5-4"/>
          <p:cNvPicPr>
            <a:picLocks noChangeAspect="1" noChangeArrowheads="1"/>
          </p:cNvPicPr>
          <p:nvPr/>
        </p:nvPicPr>
        <p:blipFill>
          <a:blip r:embed="rId3"/>
          <a:srcRect/>
          <a:stretch>
            <a:fillRect/>
          </a:stretch>
        </p:blipFill>
        <p:spPr bwMode="auto">
          <a:xfrm>
            <a:off x="1455782" y="7703697"/>
            <a:ext cx="4083821" cy="1084086"/>
          </a:xfrm>
          <a:prstGeom prst="rect">
            <a:avLst/>
          </a:prstGeom>
          <a:noFill/>
          <a:ln w="9525">
            <a:noFill/>
            <a:miter lim="800000"/>
            <a:headEnd/>
            <a:tailEnd/>
          </a:ln>
        </p:spPr>
      </p:pic>
      <p:pic>
        <p:nvPicPr>
          <p:cNvPr id="70662" name="Picture 7" descr="lab3-5-3"/>
          <p:cNvPicPr>
            <a:picLocks noChangeAspect="1" noChangeArrowheads="1"/>
          </p:cNvPicPr>
          <p:nvPr/>
        </p:nvPicPr>
        <p:blipFill>
          <a:blip r:embed="rId4"/>
          <a:srcRect/>
          <a:stretch>
            <a:fillRect/>
          </a:stretch>
        </p:blipFill>
        <p:spPr bwMode="auto">
          <a:xfrm>
            <a:off x="6084689" y="7324758"/>
            <a:ext cx="5774691" cy="178874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5" name="AutoShape 9"/>
          <p:cNvSpPr>
            <a:spLocks noChangeArrowheads="1"/>
          </p:cNvSpPr>
          <p:nvPr/>
        </p:nvSpPr>
        <p:spPr bwMode="auto">
          <a:xfrm>
            <a:off x="257883" y="1601286"/>
            <a:ext cx="11262153" cy="5672971"/>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1682" name="Rectangle 2"/>
          <p:cNvSpPr>
            <a:spLocks noGrp="1" noChangeArrowheads="1"/>
          </p:cNvSpPr>
          <p:nvPr>
            <p:ph type="title"/>
          </p:nvPr>
        </p:nvSpPr>
        <p:spPr>
          <a:xfrm>
            <a:off x="453759" y="282315"/>
            <a:ext cx="11269451" cy="1626129"/>
          </a:xfrm>
        </p:spPr>
        <p:txBody>
          <a:bodyPr/>
          <a:lstStyle/>
          <a:p>
            <a:pPr eaLnBrk="1" hangingPunct="1"/>
            <a:r>
              <a:rPr lang="en-GB" smtClean="0"/>
              <a:t>Change Wall and Floor Type</a:t>
            </a:r>
          </a:p>
        </p:txBody>
      </p:sp>
      <p:sp>
        <p:nvSpPr>
          <p:cNvPr id="71683" name="Rectangle 3"/>
          <p:cNvSpPr>
            <a:spLocks noGrp="1" noChangeArrowheads="1"/>
          </p:cNvSpPr>
          <p:nvPr>
            <p:ph idx="1"/>
          </p:nvPr>
        </p:nvSpPr>
        <p:spPr>
          <a:xfrm>
            <a:off x="0" y="1733268"/>
            <a:ext cx="11357835" cy="5609229"/>
          </a:xfrm>
        </p:spPr>
        <p:txBody>
          <a:bodyPr/>
          <a:lstStyle/>
          <a:p>
            <a:pPr marL="719138" lvl="4" indent="-14288">
              <a:lnSpc>
                <a:spcPct val="90000"/>
              </a:lnSpc>
              <a:tabLst>
                <a:tab pos="719138" algn="l"/>
              </a:tabLst>
            </a:pPr>
            <a:r>
              <a:rPr lang="en-GB" sz="1400" noProof="1" smtClean="0">
                <a:solidFill>
                  <a:schemeClr val="hlink"/>
                </a:solidFill>
              </a:rPr>
              <a:t>' Change the Type for selected Walls and Floors</a:t>
            </a:r>
          </a:p>
          <a:p>
            <a:pPr marL="719138" lvl="4" indent="-14288">
              <a:lnSpc>
                <a:spcPct val="90000"/>
              </a:lnSpc>
              <a:tabLst>
                <a:tab pos="719138" algn="l"/>
              </a:tabLst>
            </a:pPr>
            <a:r>
              <a:rPr lang="en-GB" sz="1400" noProof="1" smtClean="0">
                <a:solidFill>
                  <a:schemeClr val="accent1"/>
                </a:solidFill>
              </a:rPr>
              <a:t>Dim</a:t>
            </a:r>
            <a:r>
              <a:rPr lang="en-GB" sz="1400" noProof="1" smtClean="0"/>
              <a:t> sel As ElementSet = doc.Selection.Elements</a:t>
            </a:r>
          </a:p>
          <a:p>
            <a:pPr marL="719138" lvl="4" indent="-14288">
              <a:lnSpc>
                <a:spcPct val="90000"/>
              </a:lnSpc>
              <a:tabLst>
                <a:tab pos="719138" algn="l"/>
              </a:tabLst>
            </a:pPr>
            <a:r>
              <a:rPr lang="en-GB" sz="1400" noProof="1" smtClean="0">
                <a:solidFill>
                  <a:schemeClr val="accent1"/>
                </a:solidFill>
              </a:rPr>
              <a:t>Dim</a:t>
            </a:r>
            <a:r>
              <a:rPr lang="en-GB" sz="1400" noProof="1" smtClean="0"/>
              <a:t> iWall As Integer</a:t>
            </a:r>
          </a:p>
          <a:p>
            <a:pPr marL="719138" lvl="4" indent="-14288">
              <a:lnSpc>
                <a:spcPct val="90000"/>
              </a:lnSpc>
              <a:tabLst>
                <a:tab pos="719138" algn="l"/>
              </a:tabLst>
            </a:pPr>
            <a:r>
              <a:rPr lang="en-GB" sz="1400" noProof="1" smtClean="0">
                <a:solidFill>
                  <a:schemeClr val="accent1"/>
                </a:solidFill>
              </a:rPr>
              <a:t>Dim</a:t>
            </a:r>
            <a:r>
              <a:rPr lang="en-GB" sz="1400" noProof="1" smtClean="0"/>
              <a:t> el As Revit.Element</a:t>
            </a:r>
          </a:p>
          <a:p>
            <a:pPr marL="719138" lvl="4" indent="-14288">
              <a:lnSpc>
                <a:spcPct val="90000"/>
              </a:lnSpc>
              <a:tabLst>
                <a:tab pos="719138" algn="l"/>
              </a:tabLst>
            </a:pPr>
            <a:r>
              <a:rPr lang="en-GB" sz="1400" noProof="1" smtClean="0">
                <a:solidFill>
                  <a:schemeClr val="accent1"/>
                </a:solidFill>
              </a:rPr>
              <a:t>For Each</a:t>
            </a:r>
            <a:r>
              <a:rPr lang="en-GB" sz="1400" noProof="1" smtClean="0"/>
              <a:t> el In sel</a:t>
            </a:r>
          </a:p>
          <a:p>
            <a:pPr marL="719138" lvl="4" indent="-14288">
              <a:lnSpc>
                <a:spcPct val="90000"/>
              </a:lnSpc>
              <a:tabLst>
                <a:tab pos="719138" algn="l"/>
              </a:tabLst>
            </a:pPr>
            <a:r>
              <a:rPr lang="en-GB" sz="1400" noProof="1" smtClean="0"/>
              <a:t>  </a:t>
            </a:r>
            <a:r>
              <a:rPr lang="en-GB" sz="1400" noProof="1" smtClean="0">
                <a:solidFill>
                  <a:schemeClr val="folHlink"/>
                </a:solidFill>
              </a:rPr>
              <a:t>If TypeOf el Is Wall Then</a:t>
            </a:r>
            <a:r>
              <a:rPr lang="en-GB" sz="1400" noProof="1" smtClean="0"/>
              <a:t> '</a:t>
            </a:r>
            <a:r>
              <a:rPr lang="en-US" sz="1400" smtClean="0"/>
              <a:t> </a:t>
            </a:r>
            <a:r>
              <a:rPr lang="en-US" sz="1400" noProof="1" smtClean="0"/>
              <a:t>Check for walls</a:t>
            </a:r>
          </a:p>
          <a:p>
            <a:pPr marL="719138" lvl="4" indent="-14288">
              <a:lnSpc>
                <a:spcPct val="90000"/>
              </a:lnSpc>
              <a:tabLst>
                <a:tab pos="719138" algn="l"/>
              </a:tabLst>
            </a:pPr>
            <a:r>
              <a:rPr lang="en-US" sz="1400" noProof="1" smtClean="0"/>
              <a:t>   </a:t>
            </a:r>
            <a:r>
              <a:rPr lang="en-US" sz="1400" noProof="1" smtClean="0">
                <a:solidFill>
                  <a:schemeClr val="accent1"/>
                </a:solidFill>
              </a:rPr>
              <a:t> Dim</a:t>
            </a:r>
            <a:r>
              <a:rPr lang="en-US" sz="1400" noProof="1" smtClean="0"/>
              <a:t> wall As Wall = el</a:t>
            </a:r>
          </a:p>
          <a:p>
            <a:pPr marL="719138" lvl="4" indent="-14288">
              <a:lnSpc>
                <a:spcPct val="90000"/>
              </a:lnSpc>
              <a:tabLst>
                <a:tab pos="719138" algn="l"/>
              </a:tabLst>
            </a:pPr>
            <a:r>
              <a:rPr lang="en-US" sz="1400" noProof="1" smtClean="0"/>
              <a:t>    iWall += 1</a:t>
            </a:r>
          </a:p>
          <a:p>
            <a:pPr marL="719138" lvl="4" indent="-14288">
              <a:lnSpc>
                <a:spcPct val="90000"/>
              </a:lnSpc>
              <a:tabLst>
                <a:tab pos="719138" algn="l"/>
              </a:tabLst>
            </a:pPr>
            <a:r>
              <a:rPr lang="en-US" sz="1400" noProof="1" smtClean="0"/>
              <a:t>    </a:t>
            </a:r>
            <a:r>
              <a:rPr lang="en-US" sz="1400" noProof="1" smtClean="0">
                <a:solidFill>
                  <a:schemeClr val="accent1"/>
                </a:solidFill>
              </a:rPr>
              <a:t>Dim</a:t>
            </a:r>
            <a:r>
              <a:rPr lang="en-US" sz="1400" noProof="1" smtClean="0"/>
              <a:t> oldWallType As WallType = </a:t>
            </a:r>
            <a:r>
              <a:rPr lang="en-US" sz="1400" noProof="1" smtClean="0">
                <a:solidFill>
                  <a:schemeClr val="folHlink"/>
                </a:solidFill>
              </a:rPr>
              <a:t>wall.WallType</a:t>
            </a:r>
          </a:p>
          <a:p>
            <a:pPr marL="719138" lvl="4" indent="-14288">
              <a:lnSpc>
                <a:spcPct val="90000"/>
              </a:lnSpc>
              <a:tabLst>
                <a:tab pos="719138" algn="l"/>
              </a:tabLst>
            </a:pPr>
            <a:r>
              <a:rPr lang="en-US" sz="1400" smtClean="0"/>
              <a:t>    </a:t>
            </a:r>
            <a:r>
              <a:rPr lang="en-US" sz="1400" noProof="1" smtClean="0">
                <a:solidFill>
                  <a:schemeClr val="folHlink"/>
                </a:solidFill>
              </a:rPr>
              <a:t>wall.WallType = newWallType</a:t>
            </a:r>
          </a:p>
          <a:p>
            <a:pPr marL="719138" lvl="4" indent="-14288">
              <a:lnSpc>
                <a:spcPct val="90000"/>
              </a:lnSpc>
              <a:tabLst>
                <a:tab pos="719138" algn="l"/>
              </a:tabLst>
            </a:pPr>
            <a:r>
              <a:rPr lang="en-US" sz="1400" noProof="1" smtClean="0"/>
              <a:t>    MsgBox("Wall " &amp; iWall.ToString &amp; ": Id=" &amp; wall.Id.Value.ToString &amp; vbCrLf &amp; _</a:t>
            </a:r>
          </a:p>
          <a:p>
            <a:pPr marL="719138" lvl="4" indent="-14288">
              <a:lnSpc>
                <a:spcPct val="90000"/>
              </a:lnSpc>
              <a:tabLst>
                <a:tab pos="719138" algn="l"/>
              </a:tabLst>
            </a:pPr>
            <a:r>
              <a:rPr lang="en-US" sz="1400" noProof="1" smtClean="0"/>
              <a:t>     "  changed from OldType=" &amp; oldWallType.Name &amp; "; Id=" &amp; oldWallType.Id.Value.ToString &amp; _</a:t>
            </a:r>
          </a:p>
          <a:p>
            <a:pPr marL="719138" lvl="4" indent="-14288">
              <a:lnSpc>
                <a:spcPct val="90000"/>
              </a:lnSpc>
              <a:tabLst>
                <a:tab pos="719138" algn="l"/>
              </a:tabLst>
            </a:pPr>
            <a:r>
              <a:rPr lang="en-US" sz="1400" noProof="1" smtClean="0"/>
              <a:t>     "  to NewType=" &amp; wall.WallType.Name &amp; "; Id=" &amp; wall.WallType.Id.Value.ToString)</a:t>
            </a:r>
          </a:p>
          <a:p>
            <a:pPr marL="719138" lvl="4" indent="-14288">
              <a:lnSpc>
                <a:spcPct val="90000"/>
              </a:lnSpc>
              <a:tabLst>
                <a:tab pos="719138" algn="l"/>
              </a:tabLst>
            </a:pPr>
            <a:r>
              <a:rPr lang="en-US" sz="1400" noProof="1" smtClean="0"/>
              <a:t>  </a:t>
            </a:r>
            <a:r>
              <a:rPr lang="en-US" sz="1400" noProof="1" smtClean="0">
                <a:solidFill>
                  <a:srgbClr val="CC0099"/>
                </a:solidFill>
              </a:rPr>
              <a:t>ElseIf TypeOf el Is Floor Then</a:t>
            </a:r>
          </a:p>
          <a:p>
            <a:pPr marL="719138" lvl="4" indent="-14288">
              <a:lnSpc>
                <a:spcPct val="90000"/>
              </a:lnSpc>
              <a:tabLst>
                <a:tab pos="719138" algn="l"/>
              </a:tabLst>
            </a:pPr>
            <a:r>
              <a:rPr lang="en-US" sz="1400" smtClean="0"/>
              <a:t>    </a:t>
            </a:r>
            <a:r>
              <a:rPr lang="en-US" sz="1400" noProof="1" smtClean="0">
                <a:solidFill>
                  <a:schemeClr val="accent1"/>
                </a:solidFill>
              </a:rPr>
              <a:t>Dim</a:t>
            </a:r>
            <a:r>
              <a:rPr lang="en-US" sz="1400" noProof="1" smtClean="0"/>
              <a:t> f As Floor = el</a:t>
            </a:r>
          </a:p>
          <a:p>
            <a:pPr marL="719138" lvl="4" indent="-14288">
              <a:lnSpc>
                <a:spcPct val="90000"/>
              </a:lnSpc>
              <a:tabLst>
                <a:tab pos="719138" algn="l"/>
              </a:tabLst>
            </a:pPr>
            <a:r>
              <a:rPr lang="en-US" sz="1400" noProof="1" smtClean="0"/>
              <a:t> </a:t>
            </a:r>
            <a:r>
              <a:rPr lang="en-US" sz="1400" smtClean="0"/>
              <a:t>   </a:t>
            </a:r>
            <a:r>
              <a:rPr lang="en-US" sz="1400" noProof="1" smtClean="0"/>
              <a:t>iFloor += 1</a:t>
            </a:r>
          </a:p>
          <a:p>
            <a:pPr marL="719138" lvl="4" indent="-14288">
              <a:lnSpc>
                <a:spcPct val="90000"/>
              </a:lnSpc>
              <a:tabLst>
                <a:tab pos="719138" algn="l"/>
              </a:tabLst>
            </a:pPr>
            <a:r>
              <a:rPr lang="en-US" sz="1400" noProof="1" smtClean="0"/>
              <a:t>    </a:t>
            </a:r>
            <a:r>
              <a:rPr lang="en-US" sz="1400" noProof="1" smtClean="0">
                <a:solidFill>
                  <a:schemeClr val="accent1"/>
                </a:solidFill>
              </a:rPr>
              <a:t>Dim </a:t>
            </a:r>
            <a:r>
              <a:rPr lang="en-US" sz="1400" noProof="1" smtClean="0"/>
              <a:t>oldFloorType As FloorType = </a:t>
            </a:r>
            <a:r>
              <a:rPr lang="en-US" sz="1400" noProof="1" smtClean="0">
                <a:solidFill>
                  <a:srgbClr val="CC0099"/>
                </a:solidFill>
              </a:rPr>
              <a:t>f.FloorType</a:t>
            </a:r>
          </a:p>
          <a:p>
            <a:pPr marL="719138" lvl="4" indent="-14288">
              <a:lnSpc>
                <a:spcPct val="90000"/>
              </a:lnSpc>
              <a:tabLst>
                <a:tab pos="719138" algn="l"/>
              </a:tabLst>
            </a:pPr>
            <a:r>
              <a:rPr lang="en-US" sz="1400" noProof="1" smtClean="0"/>
              <a:t>    </a:t>
            </a:r>
            <a:r>
              <a:rPr lang="en-US" sz="1400" noProof="1" smtClean="0">
                <a:solidFill>
                  <a:srgbClr val="CC0099"/>
                </a:solidFill>
              </a:rPr>
              <a:t>f.FloorType = newFloorType</a:t>
            </a:r>
          </a:p>
          <a:p>
            <a:pPr marL="719138" lvl="4" indent="-14288">
              <a:lnSpc>
                <a:spcPct val="90000"/>
              </a:lnSpc>
              <a:tabLst>
                <a:tab pos="719138" algn="l"/>
              </a:tabLst>
            </a:pPr>
            <a:r>
              <a:rPr lang="en-US" sz="1400" noProof="1" smtClean="0"/>
              <a:t>    MsgBox("Floor " &amp; iFloor.ToString &amp; ": Id=" &amp; f.Id.Value.ToString &amp; vbCrLf &amp; _</a:t>
            </a:r>
          </a:p>
          <a:p>
            <a:pPr marL="719138" lvl="4" indent="-14288">
              <a:lnSpc>
                <a:spcPct val="90000"/>
              </a:lnSpc>
              <a:tabLst>
                <a:tab pos="719138" algn="l"/>
              </a:tabLst>
            </a:pPr>
            <a:r>
              <a:rPr lang="en-US" sz="1400" noProof="1" smtClean="0"/>
              <a:t>     "  changed from OldType=" &amp; oldFloorType.Name &amp; "; Id=" &amp; oldFloorType.Id.Value.ToString &amp; _</a:t>
            </a:r>
          </a:p>
          <a:p>
            <a:pPr marL="719138" lvl="4" indent="-14288">
              <a:lnSpc>
                <a:spcPct val="90000"/>
              </a:lnSpc>
              <a:tabLst>
                <a:tab pos="719138" algn="l"/>
              </a:tabLst>
            </a:pPr>
            <a:r>
              <a:rPr lang="en-US" sz="1400" noProof="1" smtClean="0"/>
              <a:t>     "  to NewType=" &amp; f.FloorType.Name &amp; "; Id=" &amp; f.FloorType.Id.Value.ToString)</a:t>
            </a:r>
          </a:p>
          <a:p>
            <a:pPr marL="719138" lvl="4" indent="-14288">
              <a:lnSpc>
                <a:spcPct val="90000"/>
              </a:lnSpc>
              <a:tabLst>
                <a:tab pos="719138" algn="l"/>
              </a:tabLst>
            </a:pPr>
            <a:r>
              <a:rPr lang="en-US" sz="1400" noProof="1" smtClean="0"/>
              <a:t>  </a:t>
            </a:r>
            <a:r>
              <a:rPr lang="en-US" sz="1400" noProof="1" smtClean="0">
                <a:solidFill>
                  <a:schemeClr val="accent1"/>
                </a:solidFill>
              </a:rPr>
              <a:t>End If</a:t>
            </a:r>
          </a:p>
          <a:p>
            <a:pPr marL="719138" lvl="4" indent="-14288">
              <a:lnSpc>
                <a:spcPct val="90000"/>
              </a:lnSpc>
              <a:tabLst>
                <a:tab pos="719138" algn="l"/>
              </a:tabLst>
            </a:pPr>
            <a:r>
              <a:rPr lang="en-US" sz="1400" noProof="1" smtClean="0">
                <a:solidFill>
                  <a:schemeClr val="accent1"/>
                </a:solidFill>
              </a:rPr>
              <a:t>Next</a:t>
            </a:r>
          </a:p>
        </p:txBody>
      </p:sp>
      <p:sp>
        <p:nvSpPr>
          <p:cNvPr id="7168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71686" name="Picture 7" descr="lab3-5-5"/>
          <p:cNvPicPr>
            <a:picLocks noChangeAspect="1" noChangeArrowheads="1"/>
          </p:cNvPicPr>
          <p:nvPr/>
        </p:nvPicPr>
        <p:blipFill>
          <a:blip r:embed="rId3"/>
          <a:srcRect/>
          <a:stretch>
            <a:fillRect/>
          </a:stretch>
        </p:blipFill>
        <p:spPr bwMode="auto">
          <a:xfrm>
            <a:off x="2521689" y="7069167"/>
            <a:ext cx="5783721" cy="1224114"/>
          </a:xfrm>
          <a:prstGeom prst="rect">
            <a:avLst/>
          </a:prstGeom>
          <a:noFill/>
          <a:ln w="9525">
            <a:noFill/>
            <a:miter lim="800000"/>
            <a:headEnd/>
            <a:tailEnd/>
          </a:ln>
        </p:spPr>
      </p:pic>
      <p:pic>
        <p:nvPicPr>
          <p:cNvPr id="71687" name="Picture 8" descr="lab3-5-7"/>
          <p:cNvPicPr>
            <a:picLocks noChangeAspect="1" noChangeArrowheads="1"/>
          </p:cNvPicPr>
          <p:nvPr/>
        </p:nvPicPr>
        <p:blipFill>
          <a:blip r:embed="rId4"/>
          <a:srcRect/>
          <a:stretch>
            <a:fillRect/>
          </a:stretch>
        </p:blipFill>
        <p:spPr bwMode="auto">
          <a:xfrm>
            <a:off x="4761606" y="7889781"/>
            <a:ext cx="6162981" cy="122411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3759" y="282315"/>
            <a:ext cx="11269451" cy="1626129"/>
          </a:xfrm>
        </p:spPr>
        <p:txBody>
          <a:bodyPr/>
          <a:lstStyle/>
          <a:p>
            <a:pPr eaLnBrk="1" hangingPunct="1"/>
            <a:r>
              <a:rPr lang="en-GB" smtClean="0"/>
              <a:t>Duplicate a Symbol</a:t>
            </a:r>
          </a:p>
        </p:txBody>
      </p:sp>
      <p:sp>
        <p:nvSpPr>
          <p:cNvPr id="68611" name="Rectangle 3"/>
          <p:cNvSpPr>
            <a:spLocks noGrp="1" noChangeArrowheads="1"/>
          </p:cNvSpPr>
          <p:nvPr>
            <p:ph idx="1"/>
          </p:nvPr>
        </p:nvSpPr>
        <p:spPr>
          <a:xfrm>
            <a:off x="453759" y="2418870"/>
            <a:ext cx="11574213" cy="6761987"/>
          </a:xfrm>
        </p:spPr>
        <p:txBody>
          <a:bodyPr/>
          <a:lstStyle/>
          <a:p>
            <a:pPr marL="487647" lvl="1" indent="-325098"/>
            <a:r>
              <a:rPr lang="en-GB" sz="3600" smtClean="0"/>
              <a:t>How to create a new family type?</a:t>
            </a:r>
          </a:p>
          <a:p>
            <a:pPr marL="487647" lvl="1" indent="-325098"/>
            <a:r>
              <a:rPr lang="en-GB" sz="3600" smtClean="0"/>
              <a:t>Duplicate an existing one</a:t>
            </a:r>
          </a:p>
          <a:p>
            <a:pPr marL="487647" lvl="1" indent="-325098"/>
            <a:r>
              <a:rPr lang="en-GB" sz="3600" smtClean="0"/>
              <a:t>Symbol.Duplicate</a:t>
            </a:r>
          </a:p>
          <a:p>
            <a:pPr marL="487647" lvl="1" indent="-325098">
              <a:spcBef>
                <a:spcPts val="1800"/>
              </a:spcBef>
              <a:buNone/>
            </a:pPr>
            <a:r>
              <a:rPr lang="en-GB" sz="7300" smtClean="0">
                <a:solidFill>
                  <a:schemeClr val="accent1"/>
                </a:solidFill>
              </a:rPr>
              <a:t>Lab 3-6</a:t>
            </a:r>
            <a:endParaRPr lang="en-GB" sz="7300" smtClean="0"/>
          </a:p>
        </p:txBody>
      </p:sp>
      <p:sp>
        <p:nvSpPr>
          <p:cNvPr id="6861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ctrTitle"/>
          </p:nvPr>
        </p:nvSpPr>
        <p:spPr>
          <a:xfrm>
            <a:off x="453759" y="4291174"/>
            <a:ext cx="8786322" cy="2104934"/>
          </a:xfrm>
        </p:spPr>
        <p:txBody>
          <a:bodyPr/>
          <a:lstStyle/>
          <a:p>
            <a:pPr eaLnBrk="1" hangingPunct="1"/>
            <a:r>
              <a:rPr lang="en-GB" sz="11500" smtClean="0"/>
              <a:t>Parameters</a:t>
            </a:r>
          </a:p>
        </p:txBody>
      </p:sp>
      <p:sp>
        <p:nvSpPr>
          <p:cNvPr id="73731"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53759" y="194232"/>
            <a:ext cx="11269451" cy="1626129"/>
          </a:xfrm>
        </p:spPr>
        <p:txBody>
          <a:bodyPr/>
          <a:lstStyle/>
          <a:p>
            <a:pPr eaLnBrk="1" hangingPunct="1"/>
            <a:r>
              <a:rPr lang="en-GB" smtClean="0"/>
              <a:t>Parameters</a:t>
            </a:r>
          </a:p>
        </p:txBody>
      </p:sp>
      <p:sp>
        <p:nvSpPr>
          <p:cNvPr id="74755" name="Rectangle 3"/>
          <p:cNvSpPr>
            <a:spLocks noGrp="1" noChangeArrowheads="1"/>
          </p:cNvSpPr>
          <p:nvPr>
            <p:ph idx="1"/>
          </p:nvPr>
        </p:nvSpPr>
        <p:spPr>
          <a:xfrm>
            <a:off x="453759" y="2156880"/>
            <a:ext cx="11574213" cy="6746177"/>
          </a:xfrm>
        </p:spPr>
        <p:txBody>
          <a:bodyPr/>
          <a:lstStyle/>
          <a:p>
            <a:pPr marL="487647" lvl="1" indent="-325098"/>
            <a:r>
              <a:rPr lang="en-GB" sz="3600" smtClean="0"/>
              <a:t>Accessing element parameters</a:t>
            </a:r>
          </a:p>
          <a:p>
            <a:pPr marL="487647" lvl="1" indent="-325098"/>
            <a:r>
              <a:rPr lang="en-GB" sz="3600" smtClean="0"/>
              <a:t>Built-in versus shared parameters</a:t>
            </a:r>
          </a:p>
          <a:p>
            <a:pPr marL="487647" lvl="1" indent="-325098"/>
            <a:r>
              <a:rPr lang="en-GB" sz="3600" smtClean="0"/>
              <a:t>Exchanging data with external applications </a:t>
            </a:r>
          </a:p>
          <a:p>
            <a:pPr marL="487647" lvl="1" indent="-325098"/>
            <a:r>
              <a:rPr lang="en-GB" sz="3600" smtClean="0"/>
              <a:t>Strategy for storing custom per-element data</a:t>
            </a:r>
          </a:p>
          <a:p>
            <a:pPr marL="487647" lvl="1" indent="-325098"/>
            <a:r>
              <a:rPr lang="en-GB" sz="3600" smtClean="0"/>
              <a:t>Manipulating shared parameters' file and groups</a:t>
            </a:r>
          </a:p>
          <a:p>
            <a:pPr marL="487647" lvl="1" indent="-325098"/>
            <a:r>
              <a:rPr lang="en-GB" sz="3600" smtClean="0"/>
              <a:t>Hidden parameters</a:t>
            </a:r>
          </a:p>
          <a:p>
            <a:pPr marL="487647" lvl="1" indent="-325098"/>
            <a:r>
              <a:rPr lang="en-GB" sz="3600" smtClean="0"/>
              <a:t>Strategy for storing per-document (per-model) data</a:t>
            </a:r>
            <a:endParaRPr lang="en-GB" sz="4000" i="1" smtClean="0"/>
          </a:p>
          <a:p>
            <a:pPr marL="487647" lvl="1" indent="-325098"/>
            <a:r>
              <a:rPr lang="en-GB" sz="3600" smtClean="0"/>
              <a:t>SDK sample FireRating</a:t>
            </a:r>
          </a:p>
        </p:txBody>
      </p:sp>
      <p:sp>
        <p:nvSpPr>
          <p:cNvPr id="7475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3759" y="194232"/>
            <a:ext cx="11269451" cy="1626129"/>
          </a:xfrm>
        </p:spPr>
        <p:txBody>
          <a:bodyPr/>
          <a:lstStyle/>
          <a:p>
            <a:pPr eaLnBrk="1" hangingPunct="1"/>
            <a:r>
              <a:rPr lang="en-GB" smtClean="0"/>
              <a:t>Accessing Parameters</a:t>
            </a:r>
          </a:p>
        </p:txBody>
      </p:sp>
      <p:sp>
        <p:nvSpPr>
          <p:cNvPr id="75779" name="Rectangle 3"/>
          <p:cNvSpPr>
            <a:spLocks noGrp="1" noChangeArrowheads="1"/>
          </p:cNvSpPr>
          <p:nvPr>
            <p:ph idx="1"/>
          </p:nvPr>
        </p:nvSpPr>
        <p:spPr>
          <a:xfrm>
            <a:off x="453759" y="2418868"/>
            <a:ext cx="11574213" cy="4751954"/>
          </a:xfrm>
        </p:spPr>
        <p:txBody>
          <a:bodyPr/>
          <a:lstStyle/>
          <a:p>
            <a:pPr marL="487647" lvl="1" indent="-325098"/>
            <a:r>
              <a:rPr lang="en-GB" sz="3600" smtClean="0"/>
              <a:t>How do we access element parameters?</a:t>
            </a:r>
          </a:p>
          <a:p>
            <a:pPr marL="975292" lvl="2" indent="-325098"/>
            <a:r>
              <a:rPr lang="en-GB" smtClean="0"/>
              <a:t>Loop through Element.Parameters</a:t>
            </a:r>
          </a:p>
          <a:p>
            <a:pPr marL="975292" lvl="2" indent="-325098">
              <a:spcAft>
                <a:spcPts val="600"/>
              </a:spcAft>
            </a:pPr>
            <a:r>
              <a:rPr lang="en-GB" smtClean="0"/>
              <a:t>If name, built-in parameter enum, definition or GUID is known, get it directly</a:t>
            </a:r>
          </a:p>
          <a:p>
            <a:pPr marL="1462939" lvl="3" indent="-325098">
              <a:buNone/>
            </a:pPr>
            <a:r>
              <a:rPr lang="en-GB" sz="2000" b="1" smtClean="0">
                <a:solidFill>
                  <a:schemeClr val="tx2"/>
                </a:solidFill>
                <a:latin typeface="Courier New" pitchFamily="49" charset="0"/>
                <a:cs typeface="Courier New" pitchFamily="49" charset="0"/>
              </a:rPr>
              <a:t>Parameter(Guid) </a:t>
            </a:r>
            <a:r>
              <a:rPr lang="en-GB" sz="2000" smtClean="0"/>
              <a:t>– Retrieve parameter given a shared parameter GUID</a:t>
            </a:r>
          </a:p>
          <a:p>
            <a:pPr marL="1462939" lvl="3" indent="-325098">
              <a:buNone/>
            </a:pPr>
            <a:r>
              <a:rPr lang="en-GB" sz="2000" b="1" smtClean="0">
                <a:solidFill>
                  <a:schemeClr val="tx2"/>
                </a:solidFill>
                <a:latin typeface="Courier New" pitchFamily="49" charset="0"/>
                <a:cs typeface="Courier New" pitchFamily="49" charset="0"/>
              </a:rPr>
              <a:t>Parameter(String) </a:t>
            </a:r>
            <a:r>
              <a:rPr lang="en-GB" sz="2000" smtClean="0"/>
              <a:t>– Retrieve parameter from parameter name </a:t>
            </a:r>
          </a:p>
          <a:p>
            <a:pPr marL="1462939" lvl="3" indent="-325098">
              <a:buNone/>
            </a:pPr>
            <a:r>
              <a:rPr lang="en-GB" sz="2000" b="1" smtClean="0">
                <a:solidFill>
                  <a:schemeClr val="tx2"/>
                </a:solidFill>
                <a:latin typeface="Courier New" pitchFamily="49" charset="0"/>
                <a:cs typeface="Courier New" pitchFamily="49" charset="0"/>
              </a:rPr>
              <a:t>Parameter(Definition) </a:t>
            </a:r>
            <a:r>
              <a:rPr lang="en-GB" sz="2000" smtClean="0"/>
              <a:t>– Retrieve parameter based on its definition</a:t>
            </a:r>
          </a:p>
          <a:p>
            <a:pPr marL="1462939" lvl="3" indent="-325098">
              <a:buNone/>
            </a:pPr>
            <a:r>
              <a:rPr lang="en-GB" sz="2000" b="1" smtClean="0">
                <a:solidFill>
                  <a:schemeClr val="tx2"/>
                </a:solidFill>
                <a:latin typeface="Courier New" pitchFamily="49" charset="0"/>
                <a:cs typeface="Courier New" pitchFamily="49" charset="0"/>
              </a:rPr>
              <a:t>Parameter(BuiltInParameter) </a:t>
            </a:r>
            <a:r>
              <a:rPr lang="en-GB" sz="2000" smtClean="0"/>
              <a:t>– Retrieve parameter given a parameter id</a:t>
            </a:r>
          </a:p>
          <a:p>
            <a:pPr marL="487647" lvl="1" indent="-325098">
              <a:buNone/>
            </a:pPr>
            <a:r>
              <a:rPr lang="en-GB" sz="7200" smtClean="0">
                <a:solidFill>
                  <a:schemeClr val="accent1"/>
                </a:solidFill>
              </a:rPr>
              <a:t>Lab 4-1</a:t>
            </a:r>
          </a:p>
        </p:txBody>
      </p:sp>
      <p:sp>
        <p:nvSpPr>
          <p:cNvPr id="7578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6" name="AutoShape 6"/>
          <p:cNvSpPr>
            <a:spLocks noChangeArrowheads="1"/>
          </p:cNvSpPr>
          <p:nvPr/>
        </p:nvSpPr>
        <p:spPr bwMode="auto">
          <a:xfrm>
            <a:off x="557606" y="1132765"/>
            <a:ext cx="11779647" cy="6775993"/>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6802" name="Rectangle 2"/>
          <p:cNvSpPr>
            <a:spLocks noGrp="1" noChangeArrowheads="1"/>
          </p:cNvSpPr>
          <p:nvPr>
            <p:ph type="title"/>
          </p:nvPr>
        </p:nvSpPr>
        <p:spPr>
          <a:xfrm>
            <a:off x="453759" y="194232"/>
            <a:ext cx="11883492" cy="1626129"/>
          </a:xfrm>
        </p:spPr>
        <p:txBody>
          <a:bodyPr/>
          <a:lstStyle/>
          <a:p>
            <a:pPr eaLnBrk="1" hangingPunct="1"/>
            <a:r>
              <a:rPr lang="en-GB" smtClean="0"/>
              <a:t>Loop all Element Parameters</a:t>
            </a:r>
          </a:p>
        </p:txBody>
      </p:sp>
      <p:sp>
        <p:nvSpPr>
          <p:cNvPr id="76803" name="Rectangle 3"/>
          <p:cNvSpPr>
            <a:spLocks noGrp="1" noChangeArrowheads="1"/>
          </p:cNvSpPr>
          <p:nvPr>
            <p:ph idx="1"/>
          </p:nvPr>
        </p:nvSpPr>
        <p:spPr>
          <a:xfrm>
            <a:off x="0" y="1187358"/>
            <a:ext cx="12849703" cy="6657232"/>
          </a:xfrm>
        </p:spPr>
        <p:txBody>
          <a:bodyPr/>
          <a:lstStyle/>
          <a:p>
            <a:pPr marL="1920084" lvl="4" indent="-325098">
              <a:spcBef>
                <a:spcPts val="0"/>
              </a:spcBef>
            </a:pPr>
            <a:r>
              <a:rPr lang="en-GB" sz="1600" noProof="1" smtClean="0">
                <a:solidFill>
                  <a:schemeClr val="hlink"/>
                </a:solidFill>
              </a:rPr>
              <a:t>' List all UI-visible Params</a:t>
            </a:r>
          </a:p>
          <a:p>
            <a:pPr marL="1920084" lvl="4" indent="-325098">
              <a:spcBef>
                <a:spcPts val="0"/>
              </a:spcBef>
            </a:pPr>
            <a:r>
              <a:rPr lang="en-GB" sz="1600" noProof="1" smtClean="0">
                <a:solidFill>
                  <a:schemeClr val="accent1"/>
                </a:solidFill>
              </a:rPr>
              <a:t>Dim</a:t>
            </a:r>
            <a:r>
              <a:rPr lang="en-GB" sz="1600" noProof="1" smtClean="0"/>
              <a:t> sMsg As String = </a:t>
            </a:r>
            <a:r>
              <a:rPr lang="en-GB" sz="1600" noProof="1" smtClean="0">
                <a:solidFill>
                  <a:srgbClr val="993300"/>
                </a:solidFill>
              </a:rPr>
              <a:t>"Parameters for the selected "</a:t>
            </a:r>
            <a:r>
              <a:rPr lang="en-GB" sz="1600" noProof="1" smtClean="0"/>
              <a:t> &amp; elem.Category.Name &amp; </a:t>
            </a:r>
            <a:r>
              <a:rPr lang="en-GB" sz="1600" noProof="1" smtClean="0">
                <a:solidFill>
                  <a:srgbClr val="993300"/>
                </a:solidFill>
              </a:rPr>
              <a:t>" ("</a:t>
            </a:r>
            <a:r>
              <a:rPr lang="en-GB" sz="1600" noProof="1" smtClean="0"/>
              <a:t> &amp; elem.Id.Value.ToString &amp; </a:t>
            </a:r>
            <a:r>
              <a:rPr lang="en-GB" sz="1600" noProof="1" smtClean="0">
                <a:solidFill>
                  <a:srgbClr val="993300"/>
                </a:solidFill>
              </a:rPr>
              <a:t>") are:"</a:t>
            </a:r>
            <a:r>
              <a:rPr lang="en-GB" sz="1600" noProof="1" smtClean="0"/>
              <a:t> &amp; vbCrLf</a:t>
            </a:r>
          </a:p>
          <a:p>
            <a:pPr marL="1920084" lvl="4" indent="-325098">
              <a:spcBef>
                <a:spcPts val="0"/>
              </a:spcBef>
            </a:pPr>
            <a:r>
              <a:rPr lang="en-GB" sz="1600" noProof="1" smtClean="0">
                <a:solidFill>
                  <a:schemeClr val="accent1"/>
                </a:solidFill>
              </a:rPr>
              <a:t>Dim</a:t>
            </a:r>
            <a:r>
              <a:rPr lang="en-GB" sz="1600" noProof="1" smtClean="0"/>
              <a:t> param As Parameter</a:t>
            </a:r>
          </a:p>
          <a:p>
            <a:pPr marL="1920084" lvl="4" indent="-325098">
              <a:spcBef>
                <a:spcPts val="0"/>
              </a:spcBef>
            </a:pPr>
            <a:r>
              <a:rPr lang="en-GB" sz="1600" noProof="1" smtClean="0">
                <a:solidFill>
                  <a:schemeClr val="folHlink"/>
                </a:solidFill>
              </a:rPr>
              <a:t>For Each param In elem.Parameters</a:t>
            </a:r>
          </a:p>
          <a:p>
            <a:pPr marL="1920084" lvl="4" indent="-325098">
              <a:spcBef>
                <a:spcPts val="0"/>
              </a:spcBef>
            </a:pPr>
            <a:r>
              <a:rPr lang="en-US" sz="1600" smtClean="0"/>
              <a:t>  </a:t>
            </a:r>
            <a:r>
              <a:rPr lang="en-US" sz="1600" noProof="1" smtClean="0">
                <a:solidFill>
                  <a:schemeClr val="accent1"/>
                </a:solidFill>
              </a:rPr>
              <a:t>Dim</a:t>
            </a:r>
            <a:r>
              <a:rPr lang="en-US" sz="1600" noProof="1" smtClean="0"/>
              <a:t> paramName As String = </a:t>
            </a:r>
            <a:r>
              <a:rPr lang="en-US" sz="1600" noProof="1" smtClean="0">
                <a:solidFill>
                  <a:schemeClr val="folHlink"/>
                </a:solidFill>
              </a:rPr>
              <a:t>param.Definition.Name</a:t>
            </a:r>
          </a:p>
          <a:p>
            <a:pPr marL="1920084" lvl="4" indent="-325098">
              <a:spcBef>
                <a:spcPts val="0"/>
              </a:spcBef>
            </a:pPr>
            <a:r>
              <a:rPr lang="en-US" sz="1600" smtClean="0"/>
              <a:t>  </a:t>
            </a:r>
            <a:r>
              <a:rPr lang="en-US" sz="1600" noProof="1" smtClean="0">
                <a:solidFill>
                  <a:schemeClr val="accent1"/>
                </a:solidFill>
              </a:rPr>
              <a:t>Dim</a:t>
            </a:r>
            <a:r>
              <a:rPr lang="en-US" sz="1600" noProof="1" smtClean="0"/>
              <a:t> paramType As String = </a:t>
            </a:r>
            <a:r>
              <a:rPr lang="en-US" sz="1600" noProof="1" smtClean="0">
                <a:solidFill>
                  <a:schemeClr val="folHlink"/>
                </a:solidFill>
              </a:rPr>
              <a:t>param</a:t>
            </a:r>
            <a:r>
              <a:rPr lang="en-US" sz="1600" smtClean="0">
                <a:solidFill>
                  <a:schemeClr val="folHlink"/>
                </a:solidFill>
              </a:rPr>
              <a:t>.StorageType</a:t>
            </a:r>
            <a:r>
              <a:rPr lang="en-US" sz="1600" noProof="1" smtClean="0"/>
              <a:t>.ToString</a:t>
            </a:r>
          </a:p>
          <a:p>
            <a:pPr marL="1920084" lvl="4" indent="-325098">
              <a:spcBef>
                <a:spcPts val="0"/>
              </a:spcBef>
            </a:pPr>
            <a:r>
              <a:rPr lang="en-US" sz="1600" smtClean="0"/>
              <a:t>  </a:t>
            </a:r>
            <a:r>
              <a:rPr lang="en-US" sz="1600" noProof="1" smtClean="0">
                <a:solidFill>
                  <a:schemeClr val="accent1"/>
                </a:solidFill>
              </a:rPr>
              <a:t>Dim</a:t>
            </a:r>
            <a:r>
              <a:rPr lang="en-US" sz="1600" noProof="1" smtClean="0"/>
              <a:t> paramValue As String = LabUtils.</a:t>
            </a:r>
            <a:r>
              <a:rPr lang="en-US" sz="1600" noProof="1" smtClean="0">
                <a:solidFill>
                  <a:schemeClr val="folHlink"/>
                </a:solidFill>
              </a:rPr>
              <a:t>GetParamAsString</a:t>
            </a:r>
            <a:r>
              <a:rPr lang="en-US" sz="1600" noProof="1" smtClean="0"/>
              <a:t>(param)</a:t>
            </a:r>
          </a:p>
          <a:p>
            <a:pPr marL="1920084" lvl="4" indent="-325098">
              <a:spcBef>
                <a:spcPts val="0"/>
              </a:spcBef>
            </a:pPr>
            <a:r>
              <a:rPr lang="en-US" sz="1600" smtClean="0"/>
              <a:t>  </a:t>
            </a:r>
            <a:r>
              <a:rPr lang="en-US" sz="1600" noProof="1" smtClean="0"/>
              <a:t>sMsg += </a:t>
            </a:r>
            <a:r>
              <a:rPr lang="en-US" sz="1600" noProof="1" smtClean="0">
                <a:solidFill>
                  <a:srgbClr val="993300"/>
                </a:solidFill>
              </a:rPr>
              <a:t>"  Name="</a:t>
            </a:r>
            <a:r>
              <a:rPr lang="en-US" sz="1600" noProof="1" smtClean="0"/>
              <a:t> &amp; paramName &amp; </a:t>
            </a:r>
            <a:r>
              <a:rPr lang="en-US" sz="1600" noProof="1" smtClean="0">
                <a:solidFill>
                  <a:srgbClr val="993300"/>
                </a:solidFill>
              </a:rPr>
              <a:t>"; Type="</a:t>
            </a:r>
            <a:r>
              <a:rPr lang="en-US" sz="1600" noProof="1" smtClean="0"/>
              <a:t> &amp; paramType &amp; </a:t>
            </a:r>
            <a:r>
              <a:rPr lang="en-US" sz="1600" noProof="1" smtClean="0">
                <a:solidFill>
                  <a:srgbClr val="993300"/>
                </a:solidFill>
              </a:rPr>
              <a:t>"; Value="</a:t>
            </a:r>
            <a:r>
              <a:rPr lang="en-US" sz="1600" noProof="1" smtClean="0"/>
              <a:t> &amp; paramValue</a:t>
            </a:r>
          </a:p>
          <a:p>
            <a:pPr marL="1920084" lvl="4" indent="-325098">
              <a:spcBef>
                <a:spcPts val="0"/>
              </a:spcBef>
            </a:pPr>
            <a:r>
              <a:rPr lang="en-US" sz="1600" noProof="1" smtClean="0">
                <a:solidFill>
                  <a:schemeClr val="accent1"/>
                </a:solidFill>
              </a:rPr>
              <a:t>Next</a:t>
            </a:r>
          </a:p>
          <a:p>
            <a:pPr marL="1920084" lvl="4" indent="-325098">
              <a:spcBef>
                <a:spcPts val="0"/>
              </a:spcBef>
            </a:pPr>
            <a:r>
              <a:rPr lang="en-US" sz="1600" noProof="1" smtClean="0"/>
              <a:t>MsgBox(sMsg)</a:t>
            </a:r>
            <a:endParaRPr lang="en-US" sz="1600" smtClean="0"/>
          </a:p>
          <a:p>
            <a:pPr marL="1920084" lvl="4" indent="-325098">
              <a:spcBef>
                <a:spcPts val="0"/>
              </a:spcBef>
            </a:pPr>
            <a:endParaRPr lang="en-US" sz="1600" smtClean="0"/>
          </a:p>
          <a:p>
            <a:pPr marL="1920084" lvl="4" indent="-325098">
              <a:spcBef>
                <a:spcPts val="0"/>
              </a:spcBef>
            </a:pPr>
            <a:r>
              <a:rPr lang="en-US" sz="1600" noProof="1" smtClean="0">
                <a:solidFill>
                  <a:schemeClr val="accent1"/>
                </a:solidFill>
              </a:rPr>
              <a:t>Public Shared Function</a:t>
            </a:r>
            <a:r>
              <a:rPr lang="en-US" sz="1600" noProof="1" smtClean="0"/>
              <a:t> </a:t>
            </a:r>
            <a:r>
              <a:rPr lang="en-US" sz="1600" noProof="1" smtClean="0">
                <a:solidFill>
                  <a:schemeClr val="folHlink"/>
                </a:solidFill>
              </a:rPr>
              <a:t>GetParamAsString</a:t>
            </a:r>
            <a:r>
              <a:rPr lang="en-US" sz="1600" noProof="1" smtClean="0"/>
              <a:t>(ByVal param As Parameter) As String</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str As String</a:t>
            </a:r>
          </a:p>
          <a:p>
            <a:pPr marL="1920084" lvl="4" indent="-325098">
              <a:spcBef>
                <a:spcPts val="0"/>
              </a:spcBef>
            </a:pPr>
            <a:r>
              <a:rPr lang="en-US" sz="1600" noProof="1" smtClean="0"/>
              <a:t>  </a:t>
            </a:r>
            <a:r>
              <a:rPr lang="en-US" sz="1600" noProof="1" smtClean="0">
                <a:solidFill>
                  <a:schemeClr val="accent1"/>
                </a:solidFill>
              </a:rPr>
              <a:t>Select Case</a:t>
            </a:r>
            <a:r>
              <a:rPr lang="en-US" sz="1600" noProof="1" smtClean="0"/>
              <a:t> </a:t>
            </a:r>
            <a:r>
              <a:rPr lang="en-US" sz="1600" noProof="1" smtClean="0">
                <a:solidFill>
                  <a:schemeClr val="folHlink"/>
                </a:solidFill>
              </a:rPr>
              <a:t>param.StorageType</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StorageType.Double</a:t>
            </a:r>
          </a:p>
          <a:p>
            <a:pPr marL="1920084" lvl="4" indent="-325098">
              <a:spcBef>
                <a:spcPts val="0"/>
              </a:spcBef>
            </a:pPr>
            <a:r>
              <a:rPr lang="en-US" sz="1600" noProof="1" smtClean="0"/>
              <a:t>      str = param.AsDouble.ToString</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StorageType.Integer</a:t>
            </a:r>
          </a:p>
          <a:p>
            <a:pPr marL="1920084" lvl="4" indent="-325098">
              <a:spcBef>
                <a:spcPts val="0"/>
              </a:spcBef>
            </a:pPr>
            <a:r>
              <a:rPr lang="en-US" sz="1600" noProof="1" smtClean="0"/>
              <a:t>      str = param.AsInteger.ToString</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StorageType.String</a:t>
            </a:r>
          </a:p>
          <a:p>
            <a:pPr marL="1920084" lvl="4" indent="-325098">
              <a:spcBef>
                <a:spcPts val="0"/>
              </a:spcBef>
            </a:pPr>
            <a:r>
              <a:rPr lang="en-US" sz="1600" noProof="1" smtClean="0"/>
              <a:t>      str = param.AsString</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StorageType.ElementId</a:t>
            </a:r>
          </a:p>
          <a:p>
            <a:pPr marL="1920084" lvl="4" indent="-325098">
              <a:spcBef>
                <a:spcPts val="0"/>
              </a:spcBef>
            </a:pPr>
            <a:r>
              <a:rPr lang="en-US" sz="1600" noProof="1" smtClean="0"/>
              <a:t>      str = param.AsElementId.Value.ToString</a:t>
            </a:r>
          </a:p>
          <a:p>
            <a:pPr marL="1920084" lvl="4" indent="-325098">
              <a:spcBef>
                <a:spcPts val="0"/>
              </a:spcBef>
            </a:pPr>
            <a:r>
              <a:rPr lang="en-US" sz="1600" smtClean="0"/>
              <a:t>    </a:t>
            </a:r>
            <a:r>
              <a:rPr lang="en-US" sz="1600" noProof="1" smtClean="0">
                <a:solidFill>
                  <a:schemeClr val="accent1"/>
                </a:solidFill>
              </a:rPr>
              <a:t>End Select</a:t>
            </a:r>
          </a:p>
          <a:p>
            <a:pPr marL="1920084" lvl="4" indent="-325098">
              <a:spcBef>
                <a:spcPts val="0"/>
              </a:spcBef>
            </a:pPr>
            <a:r>
              <a:rPr lang="en-US" sz="1600" noProof="1" smtClean="0">
                <a:solidFill>
                  <a:schemeClr val="accent1"/>
                </a:solidFill>
              </a:rPr>
              <a:t>  Return</a:t>
            </a:r>
            <a:r>
              <a:rPr lang="en-US" sz="1600" noProof="1" smtClean="0"/>
              <a:t> str</a:t>
            </a:r>
          </a:p>
          <a:p>
            <a:pPr marL="1920084" lvl="4" indent="-325098">
              <a:spcBef>
                <a:spcPts val="0"/>
              </a:spcBef>
            </a:pPr>
            <a:r>
              <a:rPr lang="en-US" sz="1600" noProof="1" smtClean="0">
                <a:solidFill>
                  <a:schemeClr val="accent1"/>
                </a:solidFill>
              </a:rPr>
              <a:t>End Function</a:t>
            </a:r>
            <a:endParaRPr lang="en-GB" sz="1600" smtClean="0"/>
          </a:p>
        </p:txBody>
      </p:sp>
      <p:sp>
        <p:nvSpPr>
          <p:cNvPr id="7680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6805" name="Picture 5" descr="lab4-1-1"/>
          <p:cNvPicPr>
            <a:picLocks noChangeAspect="1" noChangeArrowheads="1"/>
          </p:cNvPicPr>
          <p:nvPr/>
        </p:nvPicPr>
        <p:blipFill>
          <a:blip r:embed="rId3"/>
          <a:srcRect/>
          <a:stretch>
            <a:fillRect/>
          </a:stretch>
        </p:blipFill>
        <p:spPr bwMode="auto">
          <a:xfrm>
            <a:off x="7889100" y="5528879"/>
            <a:ext cx="4131229" cy="32929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9" name="AutoShape 7"/>
          <p:cNvSpPr>
            <a:spLocks noChangeArrowheads="1"/>
          </p:cNvSpPr>
          <p:nvPr/>
        </p:nvSpPr>
        <p:spPr bwMode="auto">
          <a:xfrm>
            <a:off x="401062" y="1820361"/>
            <a:ext cx="11827341" cy="4703269"/>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sz="2800"/>
          </a:p>
        </p:txBody>
      </p:sp>
      <p:sp>
        <p:nvSpPr>
          <p:cNvPr id="77826" name="Rectangle 2"/>
          <p:cNvSpPr>
            <a:spLocks noGrp="1" noChangeArrowheads="1"/>
          </p:cNvSpPr>
          <p:nvPr>
            <p:ph type="title"/>
          </p:nvPr>
        </p:nvSpPr>
        <p:spPr>
          <a:xfrm>
            <a:off x="453759" y="194232"/>
            <a:ext cx="11883492" cy="1626129"/>
          </a:xfrm>
        </p:spPr>
        <p:txBody>
          <a:bodyPr/>
          <a:lstStyle/>
          <a:p>
            <a:pPr eaLnBrk="1" hangingPunct="1"/>
            <a:r>
              <a:rPr lang="en-GB" smtClean="0"/>
              <a:t>Access Built-in Parameter</a:t>
            </a:r>
          </a:p>
        </p:txBody>
      </p:sp>
      <p:sp>
        <p:nvSpPr>
          <p:cNvPr id="77827" name="Rectangle 3"/>
          <p:cNvSpPr>
            <a:spLocks noGrp="1" noChangeArrowheads="1"/>
          </p:cNvSpPr>
          <p:nvPr>
            <p:ph idx="1"/>
          </p:nvPr>
        </p:nvSpPr>
        <p:spPr>
          <a:xfrm>
            <a:off x="148344" y="2050378"/>
            <a:ext cx="11574621" cy="4514194"/>
          </a:xfrm>
        </p:spPr>
        <p:txBody>
          <a:bodyPr/>
          <a:lstStyle/>
          <a:p>
            <a:pPr marL="715963" lvl="4" indent="0">
              <a:lnSpc>
                <a:spcPct val="80000"/>
              </a:lnSpc>
            </a:pPr>
            <a:r>
              <a:rPr lang="en-GB" sz="1600" noProof="1" smtClean="0">
                <a:solidFill>
                  <a:schemeClr val="hlink"/>
                </a:solidFill>
              </a:rPr>
              <a:t>' If we know WHICH param we are looking for, then:</a:t>
            </a:r>
          </a:p>
          <a:p>
            <a:pPr marL="715963" lvl="4" indent="0">
              <a:lnSpc>
                <a:spcPct val="80000"/>
              </a:lnSpc>
            </a:pPr>
            <a:r>
              <a:rPr lang="en-GB" sz="1600" noProof="1" smtClean="0">
                <a:solidFill>
                  <a:schemeClr val="hlink"/>
                </a:solidFill>
              </a:rPr>
              <a:t>'</a:t>
            </a:r>
            <a:r>
              <a:rPr lang="en-US" sz="1600" smtClean="0">
                <a:solidFill>
                  <a:schemeClr val="hlink"/>
                </a:solidFill>
              </a:rPr>
              <a:t> </a:t>
            </a:r>
            <a:r>
              <a:rPr lang="en-US" sz="1600" noProof="1" smtClean="0">
                <a:solidFill>
                  <a:schemeClr val="hlink"/>
                </a:solidFill>
              </a:rPr>
              <a:t>A) a standard parameter, can </a:t>
            </a:r>
            <a:r>
              <a:rPr lang="en-US" sz="1600" smtClean="0">
                <a:solidFill>
                  <a:schemeClr val="hlink"/>
                </a:solidFill>
              </a:rPr>
              <a:t>be </a:t>
            </a:r>
            <a:r>
              <a:rPr lang="en-US" sz="1600" noProof="1" smtClean="0">
                <a:solidFill>
                  <a:schemeClr val="hlink"/>
                </a:solidFill>
              </a:rPr>
              <a:t>g</a:t>
            </a:r>
            <a:r>
              <a:rPr lang="en-US" sz="1600" smtClean="0">
                <a:solidFill>
                  <a:schemeClr val="hlink"/>
                </a:solidFill>
              </a:rPr>
              <a:t>o</a:t>
            </a:r>
            <a:r>
              <a:rPr lang="en-US" sz="1600" noProof="1" smtClean="0">
                <a:solidFill>
                  <a:schemeClr val="hlink"/>
                </a:solidFill>
              </a:rPr>
              <a:t>t via BuiltInParam signature of Parameter method:</a:t>
            </a:r>
          </a:p>
          <a:p>
            <a:pPr marL="715963" lvl="4" indent="0">
              <a:lnSpc>
                <a:spcPct val="80000"/>
              </a:lnSpc>
            </a:pPr>
            <a:r>
              <a:rPr lang="en-US" sz="1600" noProof="1" smtClean="0">
                <a:solidFill>
                  <a:schemeClr val="accent1"/>
                </a:solidFill>
              </a:rPr>
              <a:t>Dim</a:t>
            </a:r>
            <a:r>
              <a:rPr lang="en-US" sz="1600" noProof="1" smtClean="0"/>
              <a:t> parInBuilt</a:t>
            </a:r>
            <a:r>
              <a:rPr lang="en-US" sz="1600" noProof="1" smtClean="0">
                <a:solidFill>
                  <a:schemeClr val="accent1"/>
                </a:solidFill>
              </a:rPr>
              <a:t> As </a:t>
            </a:r>
            <a:r>
              <a:rPr lang="en-US" sz="1600" noProof="1" smtClean="0"/>
              <a:t>Parameter</a:t>
            </a:r>
          </a:p>
          <a:p>
            <a:pPr marL="715963" lvl="4" indent="0">
              <a:lnSpc>
                <a:spcPct val="80000"/>
              </a:lnSpc>
            </a:pPr>
            <a:r>
              <a:rPr lang="en-US" sz="1600" noProof="1" smtClean="0">
                <a:solidFill>
                  <a:schemeClr val="accent1"/>
                </a:solidFill>
              </a:rPr>
              <a:t>Tr</a:t>
            </a:r>
            <a:r>
              <a:rPr lang="en-US" sz="1600" smtClean="0">
                <a:solidFill>
                  <a:schemeClr val="accent1"/>
                </a:solidFill>
              </a:rPr>
              <a:t>y</a:t>
            </a:r>
          </a:p>
          <a:p>
            <a:pPr marL="715963" lvl="4" indent="0">
              <a:lnSpc>
                <a:spcPct val="80000"/>
              </a:lnSpc>
            </a:pPr>
            <a:r>
              <a:rPr lang="en-US" sz="1600" smtClean="0"/>
              <a:t>  </a:t>
            </a:r>
            <a:r>
              <a:rPr lang="en-US" sz="1600" noProof="1" smtClean="0"/>
              <a:t>parInBuilt = </a:t>
            </a:r>
            <a:r>
              <a:rPr lang="en-US" sz="1600" noProof="1" smtClean="0">
                <a:solidFill>
                  <a:schemeClr val="folHlink"/>
                </a:solidFill>
              </a:rPr>
              <a:t>elem.Parameter(BuiltInParameter.FAMILY_BASE_LEVEL_OFFSET_PARAM)</a:t>
            </a:r>
          </a:p>
          <a:p>
            <a:pPr marL="715963" lvl="4" indent="0">
              <a:lnSpc>
                <a:spcPct val="80000"/>
              </a:lnSpc>
            </a:pPr>
            <a:r>
              <a:rPr lang="en-US" sz="1600" noProof="1" smtClean="0"/>
              <a:t>  </a:t>
            </a:r>
            <a:r>
              <a:rPr lang="en-US" sz="1600" noProof="1" smtClean="0">
                <a:solidFill>
                  <a:schemeClr val="accent1"/>
                </a:solidFill>
              </a:rPr>
              <a:t>If Not</a:t>
            </a:r>
            <a:r>
              <a:rPr lang="en-US" sz="1600" noProof="1" smtClean="0"/>
              <a:t> parInBuilt </a:t>
            </a:r>
            <a:r>
              <a:rPr lang="en-US" sz="1600" noProof="1" smtClean="0">
                <a:solidFill>
                  <a:schemeClr val="accent1"/>
                </a:solidFill>
              </a:rPr>
              <a:t>Is Nothing Then</a:t>
            </a:r>
          </a:p>
          <a:p>
            <a:pPr marL="715963" lvl="4" indent="0">
              <a:lnSpc>
                <a:spcPct val="80000"/>
              </a:lnSpc>
            </a:pPr>
            <a:r>
              <a:rPr lang="en-US" sz="1600" noProof="1" smtClean="0"/>
              <a:t>    </a:t>
            </a:r>
            <a:r>
              <a:rPr lang="en-US" sz="1600" noProof="1" smtClean="0">
                <a:solidFill>
                  <a:schemeClr val="accent1"/>
                </a:solidFill>
              </a:rPr>
              <a:t>Dim</a:t>
            </a:r>
            <a:r>
              <a:rPr lang="en-US" sz="1600" noProof="1" smtClean="0"/>
              <a:t> parInBuiltName </a:t>
            </a:r>
            <a:r>
              <a:rPr lang="en-US" sz="1600" noProof="1" smtClean="0">
                <a:solidFill>
                  <a:schemeClr val="accent1"/>
                </a:solidFill>
              </a:rPr>
              <a:t>As</a:t>
            </a:r>
            <a:r>
              <a:rPr lang="en-US" sz="1600" noProof="1" smtClean="0"/>
              <a:t> String = parInBuilt.Definition.Name</a:t>
            </a:r>
          </a:p>
          <a:p>
            <a:pPr marL="715963" lvl="4" indent="0">
              <a:lnSpc>
                <a:spcPct val="80000"/>
              </a:lnSpc>
            </a:pPr>
            <a:r>
              <a:rPr lang="en-US" sz="1600" noProof="1" smtClean="0"/>
              <a:t>    </a:t>
            </a:r>
            <a:r>
              <a:rPr lang="en-US" sz="1600" noProof="1" smtClean="0">
                <a:solidFill>
                  <a:schemeClr val="accent1"/>
                </a:solidFill>
              </a:rPr>
              <a:t>Dim</a:t>
            </a:r>
            <a:r>
              <a:rPr lang="en-US" sz="1600" noProof="1" smtClean="0"/>
              <a:t> parInBuiltType </a:t>
            </a:r>
            <a:r>
              <a:rPr lang="en-US" sz="1600" noProof="1" smtClean="0">
                <a:solidFill>
                  <a:schemeClr val="accent1"/>
                </a:solidFill>
              </a:rPr>
              <a:t>As </a:t>
            </a:r>
            <a:r>
              <a:rPr lang="en-US" sz="1600" noProof="1" smtClean="0"/>
              <a:t>String = LabUtils.GetParamStorageType(parInBuilt).ToString</a:t>
            </a:r>
          </a:p>
          <a:p>
            <a:pPr marL="715963" lvl="4" indent="0">
              <a:lnSpc>
                <a:spcPct val="80000"/>
              </a:lnSpc>
            </a:pPr>
            <a:r>
              <a:rPr lang="en-US" sz="1600" noProof="1" smtClean="0"/>
              <a:t>    </a:t>
            </a:r>
            <a:r>
              <a:rPr lang="en-US" sz="1600" noProof="1" smtClean="0">
                <a:solidFill>
                  <a:schemeClr val="accent1"/>
                </a:solidFill>
              </a:rPr>
              <a:t>Dim</a:t>
            </a:r>
            <a:r>
              <a:rPr lang="en-US" sz="1600" noProof="1" smtClean="0"/>
              <a:t> parInBuiltValue</a:t>
            </a:r>
            <a:r>
              <a:rPr lang="en-US" sz="1600" noProof="1" smtClean="0">
                <a:solidFill>
                  <a:schemeClr val="accent1"/>
                </a:solidFill>
              </a:rPr>
              <a:t> As</a:t>
            </a:r>
            <a:r>
              <a:rPr lang="en-US" sz="1600" noProof="1" smtClean="0"/>
              <a:t> String = LabUtils.GetParamAsString(parInBuilt)</a:t>
            </a:r>
          </a:p>
          <a:p>
            <a:pPr marL="715963" lvl="4" indent="0">
              <a:lnSpc>
                <a:spcPct val="80000"/>
              </a:lnSpc>
            </a:pPr>
            <a:r>
              <a:rPr lang="en-US" sz="1600" noProof="1" smtClean="0"/>
              <a:t>    MsgBox("FAMILY_BASE_LEVEL_OFFSET_PARAM: Name=" &amp; parInBuiltName </a:t>
            </a:r>
            <a:r>
              <a:rPr lang="en-US" sz="1600" u="sng" smtClean="0"/>
              <a:t>_</a:t>
            </a:r>
          </a:p>
          <a:p>
            <a:pPr marL="715963" lvl="4" indent="0">
              <a:lnSpc>
                <a:spcPct val="80000"/>
              </a:lnSpc>
            </a:pPr>
            <a:r>
              <a:rPr lang="en-US" sz="1600" smtClean="0"/>
              <a:t>      </a:t>
            </a:r>
            <a:r>
              <a:rPr lang="en-US" sz="1600" noProof="1" smtClean="0"/>
              <a:t>&amp; "; Type=" &amp; parInBuiltType &amp; "; Value=" &amp; parInBuiltValue)</a:t>
            </a:r>
          </a:p>
          <a:p>
            <a:pPr marL="715963" lvl="4" indent="0">
              <a:lnSpc>
                <a:spcPct val="80000"/>
              </a:lnSpc>
            </a:pPr>
            <a:r>
              <a:rPr lang="en-US" sz="1600" noProof="1" smtClean="0"/>
              <a:t>  </a:t>
            </a:r>
            <a:r>
              <a:rPr lang="en-US" sz="1600" noProof="1" smtClean="0">
                <a:solidFill>
                  <a:schemeClr val="accent1"/>
                </a:solidFill>
              </a:rPr>
              <a:t>Else</a:t>
            </a:r>
          </a:p>
          <a:p>
            <a:pPr marL="715963" lvl="4" indent="0">
              <a:lnSpc>
                <a:spcPct val="80000"/>
              </a:lnSpc>
            </a:pPr>
            <a:r>
              <a:rPr lang="en-US" sz="1600" noProof="1" smtClean="0"/>
              <a:t>    MsgBox("FAMILY_BASE_LEVEL_OFFSET_PARAM is NOT available for this element")</a:t>
            </a:r>
          </a:p>
          <a:p>
            <a:pPr marL="715963" lvl="4" indent="0">
              <a:lnSpc>
                <a:spcPct val="80000"/>
              </a:lnSpc>
            </a:pPr>
            <a:r>
              <a:rPr lang="en-US" sz="1600" noProof="1" smtClean="0"/>
              <a:t>  </a:t>
            </a:r>
            <a:r>
              <a:rPr lang="en-US" sz="1600" noProof="1" smtClean="0">
                <a:solidFill>
                  <a:schemeClr val="accent1"/>
                </a:solidFill>
              </a:rPr>
              <a:t>End If</a:t>
            </a:r>
          </a:p>
          <a:p>
            <a:pPr marL="715963" lvl="4" indent="0">
              <a:lnSpc>
                <a:spcPct val="80000"/>
              </a:lnSpc>
            </a:pPr>
            <a:r>
              <a:rPr lang="en-US" sz="1600" noProof="1" smtClean="0">
                <a:solidFill>
                  <a:schemeClr val="accent1"/>
                </a:solidFill>
              </a:rPr>
              <a:t>Catch</a:t>
            </a:r>
          </a:p>
          <a:p>
            <a:pPr marL="715963" lvl="4" indent="0">
              <a:lnSpc>
                <a:spcPct val="80000"/>
              </a:lnSpc>
            </a:pPr>
            <a:r>
              <a:rPr lang="en-US" sz="1600" noProof="1" smtClean="0"/>
              <a:t>  MsgBox("FAMILY_BASE_LEVEL_OFFSET_PARAM is NOT available for this element")</a:t>
            </a:r>
          </a:p>
          <a:p>
            <a:pPr marL="715963" lvl="4" indent="0">
              <a:lnSpc>
                <a:spcPct val="80000"/>
              </a:lnSpc>
            </a:pPr>
            <a:r>
              <a:rPr lang="en-US" sz="1600" noProof="1" smtClean="0">
                <a:solidFill>
                  <a:schemeClr val="accent1"/>
                </a:solidFill>
              </a:rPr>
              <a:t>End Try</a:t>
            </a:r>
          </a:p>
        </p:txBody>
      </p:sp>
      <p:sp>
        <p:nvSpPr>
          <p:cNvPr id="7782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7830" name="Picture 6" descr="lab4-1-2"/>
          <p:cNvPicPr>
            <a:picLocks noChangeAspect="1" noChangeArrowheads="1"/>
          </p:cNvPicPr>
          <p:nvPr/>
        </p:nvPicPr>
        <p:blipFill>
          <a:blip r:embed="rId3"/>
          <a:srcRect/>
          <a:stretch>
            <a:fillRect/>
          </a:stretch>
        </p:blipFill>
        <p:spPr bwMode="auto">
          <a:xfrm>
            <a:off x="3425148" y="6996141"/>
            <a:ext cx="5851446" cy="135510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3" name="AutoShape 7"/>
          <p:cNvSpPr>
            <a:spLocks noChangeArrowheads="1"/>
          </p:cNvSpPr>
          <p:nvPr/>
        </p:nvSpPr>
        <p:spPr bwMode="auto">
          <a:xfrm>
            <a:off x="557606" y="1426056"/>
            <a:ext cx="11779647" cy="706285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8850" name="Rectangle 2"/>
          <p:cNvSpPr>
            <a:spLocks noGrp="1" noChangeArrowheads="1"/>
          </p:cNvSpPr>
          <p:nvPr>
            <p:ph type="title"/>
          </p:nvPr>
        </p:nvSpPr>
        <p:spPr>
          <a:xfrm>
            <a:off x="453759" y="194232"/>
            <a:ext cx="11883492" cy="1626129"/>
          </a:xfrm>
        </p:spPr>
        <p:txBody>
          <a:bodyPr/>
          <a:lstStyle/>
          <a:p>
            <a:pPr eaLnBrk="1" hangingPunct="1"/>
            <a:r>
              <a:rPr lang="en-GB" smtClean="0"/>
              <a:t>Access Named Parameter</a:t>
            </a:r>
          </a:p>
        </p:txBody>
      </p:sp>
      <p:sp>
        <p:nvSpPr>
          <p:cNvPr id="78851" name="Rectangle 3"/>
          <p:cNvSpPr>
            <a:spLocks noGrp="1" noChangeArrowheads="1"/>
          </p:cNvSpPr>
          <p:nvPr>
            <p:ph idx="1"/>
          </p:nvPr>
        </p:nvSpPr>
        <p:spPr>
          <a:xfrm>
            <a:off x="-34221" y="1592217"/>
            <a:ext cx="12849703" cy="6660353"/>
          </a:xfrm>
        </p:spPr>
        <p:txBody>
          <a:bodyPr/>
          <a:lstStyle/>
          <a:p>
            <a:pPr marL="1920084" lvl="4" indent="-325098"/>
            <a:r>
              <a:rPr lang="en-GB" sz="1600" noProof="1" smtClean="0">
                <a:solidFill>
                  <a:schemeClr val="hlink"/>
                </a:solidFill>
              </a:rPr>
              <a:t>'Helper to get *specific* parameter by name</a:t>
            </a:r>
          </a:p>
          <a:p>
            <a:pPr marL="1920084" lvl="4" indent="-325098"/>
            <a:r>
              <a:rPr lang="en-GB" sz="1600" noProof="1" smtClean="0">
                <a:solidFill>
                  <a:schemeClr val="accent1"/>
                </a:solidFill>
              </a:rPr>
              <a:t>Shared Function</a:t>
            </a:r>
            <a:r>
              <a:rPr lang="en-GB" sz="1600" noProof="1" smtClean="0"/>
              <a:t> </a:t>
            </a:r>
            <a:r>
              <a:rPr lang="en-GB" sz="1600" noProof="1" smtClean="0">
                <a:solidFill>
                  <a:schemeClr val="folHlink"/>
                </a:solidFill>
              </a:rPr>
              <a:t>GetElemParam</a:t>
            </a:r>
            <a:r>
              <a:rPr lang="en-GB" sz="1600" noProof="1" smtClean="0"/>
              <a:t>(ByVal elem As Revit.Element, ByVal name As String) As Parameter</a:t>
            </a:r>
          </a:p>
          <a:p>
            <a:pPr marL="1920084" lvl="4" indent="-325098"/>
            <a:r>
              <a:rPr lang="en-GB" sz="1600" noProof="1" smtClean="0"/>
              <a:t>  </a:t>
            </a:r>
            <a:r>
              <a:rPr lang="en-GB" sz="1600" noProof="1" smtClean="0">
                <a:solidFill>
                  <a:schemeClr val="accent1"/>
                </a:solidFill>
              </a:rPr>
              <a:t>Dim</a:t>
            </a:r>
            <a:r>
              <a:rPr lang="en-GB" sz="1600" noProof="1" smtClean="0"/>
              <a:t> parameters As Autodesk.Revit.ParameterSet = </a:t>
            </a:r>
            <a:r>
              <a:rPr lang="en-GB" sz="1600" noProof="1" smtClean="0">
                <a:solidFill>
                  <a:schemeClr val="folHlink"/>
                </a:solidFill>
              </a:rPr>
              <a:t>elem.Parameters</a:t>
            </a:r>
          </a:p>
          <a:p>
            <a:pPr marL="1920084" lvl="4" indent="-325098"/>
            <a:r>
              <a:rPr lang="en-GB" sz="1600" noProof="1" smtClean="0"/>
              <a:t>  </a:t>
            </a:r>
            <a:r>
              <a:rPr lang="en-GB" sz="1600" noProof="1" smtClean="0">
                <a:solidFill>
                  <a:schemeClr val="accent1"/>
                </a:solidFill>
              </a:rPr>
              <a:t>Dim</a:t>
            </a:r>
            <a:r>
              <a:rPr lang="en-GB" sz="1600" noProof="1" smtClean="0"/>
              <a:t> parameter As Autodesk.Revit.Parameter</a:t>
            </a:r>
          </a:p>
          <a:p>
            <a:pPr marL="1920084" lvl="4" indent="-325098"/>
            <a:r>
              <a:rPr lang="en-GB" sz="1600" noProof="1" smtClean="0">
                <a:solidFill>
                  <a:schemeClr val="accent1"/>
                </a:solidFill>
              </a:rPr>
              <a:t>  </a:t>
            </a:r>
            <a:r>
              <a:rPr lang="en-GB" sz="1600" noProof="1" smtClean="0">
                <a:solidFill>
                  <a:schemeClr val="folHlink"/>
                </a:solidFill>
              </a:rPr>
              <a:t>For Each parameter In parameters</a:t>
            </a:r>
          </a:p>
          <a:p>
            <a:pPr marL="1920084" lvl="4" indent="-325098"/>
            <a:r>
              <a:rPr lang="en-GB" sz="1600" noProof="1" smtClean="0"/>
              <a:t>    </a:t>
            </a:r>
            <a:r>
              <a:rPr lang="en-GB" sz="1600" noProof="1" smtClean="0">
                <a:solidFill>
                  <a:schemeClr val="folHlink"/>
                </a:solidFill>
              </a:rPr>
              <a:t>If (parameter.Definition.Name = name) Then</a:t>
            </a:r>
          </a:p>
          <a:p>
            <a:pPr marL="1920084" lvl="4" indent="-325098"/>
            <a:r>
              <a:rPr lang="en-GB" sz="1600" noProof="1" smtClean="0"/>
              <a:t>      </a:t>
            </a:r>
            <a:r>
              <a:rPr lang="en-GB" sz="1600" noProof="1" smtClean="0">
                <a:solidFill>
                  <a:schemeClr val="accent1"/>
                </a:solidFill>
              </a:rPr>
              <a:t>Return</a:t>
            </a:r>
            <a:r>
              <a:rPr lang="en-GB" sz="1600" noProof="1" smtClean="0"/>
              <a:t> parameter</a:t>
            </a:r>
          </a:p>
          <a:p>
            <a:pPr marL="1920084" lvl="4" indent="-325098"/>
            <a:r>
              <a:rPr lang="en-GB" sz="1600" noProof="1" smtClean="0"/>
              <a:t>    </a:t>
            </a:r>
            <a:r>
              <a:rPr lang="en-GB" sz="1600" noProof="1" smtClean="0">
                <a:solidFill>
                  <a:schemeClr val="accent1"/>
                </a:solidFill>
              </a:rPr>
              <a:t>End If</a:t>
            </a:r>
          </a:p>
          <a:p>
            <a:pPr marL="1920084" lvl="4" indent="-325098"/>
            <a:r>
              <a:rPr lang="en-GB" sz="1600" noProof="1" smtClean="0">
                <a:solidFill>
                  <a:schemeClr val="accent1"/>
                </a:solidFill>
              </a:rPr>
              <a:t>  Next</a:t>
            </a:r>
          </a:p>
          <a:p>
            <a:pPr marL="1920084" lvl="4" indent="-325098"/>
            <a:r>
              <a:rPr lang="en-GB" sz="1600" noProof="1" smtClean="0">
                <a:solidFill>
                  <a:schemeClr val="accent1"/>
                </a:solidFill>
              </a:rPr>
              <a:t>  Return Nothing</a:t>
            </a:r>
          </a:p>
          <a:p>
            <a:pPr marL="1920084" lvl="4" indent="-325098"/>
            <a:r>
              <a:rPr lang="en-GB" sz="1600" noProof="1" smtClean="0">
                <a:solidFill>
                  <a:schemeClr val="accent1"/>
                </a:solidFill>
              </a:rPr>
              <a:t>End Function</a:t>
            </a:r>
          </a:p>
          <a:p>
            <a:pPr marL="1920084" lvl="4" indent="-325098"/>
            <a:endParaRPr lang="en-US" sz="1600" smtClean="0">
              <a:solidFill>
                <a:schemeClr val="accent1"/>
              </a:solidFill>
            </a:endParaRPr>
          </a:p>
          <a:p>
            <a:pPr marL="1920084" lvl="4" indent="-325098"/>
            <a:endParaRPr lang="en-US" sz="1600" smtClean="0"/>
          </a:p>
          <a:p>
            <a:pPr marL="1920084" lvl="4" indent="-325098"/>
            <a:r>
              <a:rPr lang="en-US" sz="1600" noProof="1" smtClean="0">
                <a:solidFill>
                  <a:schemeClr val="hlink"/>
                </a:solidFill>
              </a:rPr>
              <a:t>'</a:t>
            </a:r>
            <a:r>
              <a:rPr lang="en-US" sz="1600" smtClean="0">
                <a:solidFill>
                  <a:schemeClr val="hlink"/>
                </a:solidFill>
              </a:rPr>
              <a:t> </a:t>
            </a:r>
            <a:r>
              <a:rPr lang="en-US" sz="1600" noProof="1" smtClean="0">
                <a:solidFill>
                  <a:schemeClr val="hlink"/>
                </a:solidFill>
              </a:rPr>
              <a:t>C) use GetElemParam utilty to get it by hard coded-name </a:t>
            </a:r>
            <a:endParaRPr lang="en-US" sz="1600" smtClean="0">
              <a:solidFill>
                <a:schemeClr val="hlink"/>
              </a:solidFill>
            </a:endParaRPr>
          </a:p>
          <a:p>
            <a:pPr marL="1920084" lvl="4" indent="-325098"/>
            <a:r>
              <a:rPr lang="en-US" sz="1600" smtClean="0">
                <a:solidFill>
                  <a:schemeClr val="hlink"/>
                </a:solidFill>
              </a:rPr>
              <a:t>' </a:t>
            </a:r>
            <a:r>
              <a:rPr lang="en-US" sz="1600" noProof="1" smtClean="0">
                <a:solidFill>
                  <a:schemeClr val="hlink"/>
                </a:solidFill>
              </a:rPr>
              <a:t>(this works for either standard or shared!):</a:t>
            </a:r>
          </a:p>
          <a:p>
            <a:pPr marL="1920084" lvl="4" indent="-325098"/>
            <a:r>
              <a:rPr lang="en-US" sz="1600" noProof="1" smtClean="0">
                <a:solidFill>
                  <a:schemeClr val="accent1"/>
                </a:solidFill>
              </a:rPr>
              <a:t>Const </a:t>
            </a:r>
            <a:r>
              <a:rPr lang="en-US" sz="1600" noProof="1" smtClean="0"/>
              <a:t>csParamToFind </a:t>
            </a:r>
            <a:r>
              <a:rPr lang="en-US" sz="1600" noProof="1" smtClean="0">
                <a:solidFill>
                  <a:schemeClr val="accent1"/>
                </a:solidFill>
              </a:rPr>
              <a:t>As</a:t>
            </a:r>
            <a:r>
              <a:rPr lang="en-US" sz="1600" noProof="1" smtClean="0"/>
              <a:t> String = "Base Offset"</a:t>
            </a:r>
          </a:p>
          <a:p>
            <a:pPr marL="1920084" lvl="4" indent="-325098"/>
            <a:r>
              <a:rPr lang="en-US" sz="1600" noProof="1" smtClean="0">
                <a:solidFill>
                  <a:schemeClr val="accent1"/>
                </a:solidFill>
              </a:rPr>
              <a:t>Dim</a:t>
            </a:r>
            <a:r>
              <a:rPr lang="en-US" sz="1600" noProof="1" smtClean="0"/>
              <a:t> parByName </a:t>
            </a:r>
            <a:r>
              <a:rPr lang="en-US" sz="1600" noProof="1" smtClean="0">
                <a:solidFill>
                  <a:schemeClr val="accent1"/>
                </a:solidFill>
              </a:rPr>
              <a:t>As</a:t>
            </a:r>
            <a:r>
              <a:rPr lang="en-US" sz="1600" noProof="1" smtClean="0"/>
              <a:t> Parameter = LabUtils.</a:t>
            </a:r>
            <a:r>
              <a:rPr lang="en-US" sz="1600" noProof="1" smtClean="0">
                <a:solidFill>
                  <a:schemeClr val="folHlink"/>
                </a:solidFill>
              </a:rPr>
              <a:t>GetElemParam</a:t>
            </a:r>
            <a:r>
              <a:rPr lang="en-US" sz="1600" noProof="1" smtClean="0"/>
              <a:t>(elem, csParamToFind)</a:t>
            </a:r>
          </a:p>
          <a:p>
            <a:pPr marL="1920084" lvl="4" indent="-325098"/>
            <a:r>
              <a:rPr lang="en-US" sz="1600" noProof="1" smtClean="0">
                <a:solidFill>
                  <a:schemeClr val="accent1"/>
                </a:solidFill>
              </a:rPr>
              <a:t>If</a:t>
            </a:r>
            <a:r>
              <a:rPr lang="en-US" sz="1600" noProof="1" smtClean="0"/>
              <a:t> parByName </a:t>
            </a:r>
            <a:r>
              <a:rPr lang="en-US" sz="1600" noProof="1" smtClean="0">
                <a:solidFill>
                  <a:schemeClr val="accent1"/>
                </a:solidFill>
              </a:rPr>
              <a:t>Is</a:t>
            </a:r>
            <a:r>
              <a:rPr lang="en-US" sz="1600" noProof="1" smtClean="0"/>
              <a:t> </a:t>
            </a:r>
            <a:r>
              <a:rPr lang="en-US" sz="1600" noProof="1" smtClean="0">
                <a:solidFill>
                  <a:schemeClr val="accent1"/>
                </a:solidFill>
              </a:rPr>
              <a:t>Nothing Then</a:t>
            </a:r>
          </a:p>
          <a:p>
            <a:pPr marL="1920084" lvl="4" indent="-325098"/>
            <a:r>
              <a:rPr lang="en-US" sz="1600" noProof="1" smtClean="0"/>
              <a:t>  MsgBox(csParamToFind &amp; " is NOT available for this element")</a:t>
            </a:r>
          </a:p>
          <a:p>
            <a:pPr marL="1920084" lvl="4" indent="-325098"/>
            <a:r>
              <a:rPr lang="en-US" sz="1600" noProof="1" smtClean="0">
                <a:solidFill>
                  <a:schemeClr val="accent1"/>
                </a:solidFill>
              </a:rPr>
              <a:t>Else</a:t>
            </a:r>
          </a:p>
          <a:p>
            <a:pPr marL="1920084" lvl="4" indent="-325098"/>
            <a:r>
              <a:rPr lang="en-US" sz="1600" noProof="1" smtClean="0"/>
              <a:t>  </a:t>
            </a:r>
            <a:r>
              <a:rPr lang="en-US" sz="1600" noProof="1" smtClean="0">
                <a:solidFill>
                  <a:schemeClr val="accent1"/>
                </a:solidFill>
              </a:rPr>
              <a:t>Dim</a:t>
            </a:r>
            <a:r>
              <a:rPr lang="en-US" sz="1600" noProof="1" smtClean="0"/>
              <a:t> parByNameName </a:t>
            </a:r>
            <a:r>
              <a:rPr lang="en-US" sz="1600" noProof="1" smtClean="0">
                <a:solidFill>
                  <a:schemeClr val="accent1"/>
                </a:solidFill>
              </a:rPr>
              <a:t>As</a:t>
            </a:r>
            <a:r>
              <a:rPr lang="en-US" sz="1600" noProof="1" smtClean="0"/>
              <a:t> String = parByName.Definition.Name</a:t>
            </a:r>
          </a:p>
          <a:p>
            <a:pPr marL="1920084" lvl="4" indent="-325098"/>
            <a:r>
              <a:rPr lang="en-US" sz="1600" noProof="1" smtClean="0"/>
              <a:t>  </a:t>
            </a:r>
            <a:r>
              <a:rPr lang="en-US" sz="1600" noProof="1" smtClean="0">
                <a:solidFill>
                  <a:schemeClr val="accent1"/>
                </a:solidFill>
              </a:rPr>
              <a:t>Dim</a:t>
            </a:r>
            <a:r>
              <a:rPr lang="en-US" sz="1600" noProof="1" smtClean="0"/>
              <a:t> parByNameType </a:t>
            </a:r>
            <a:r>
              <a:rPr lang="en-US" sz="1600" noProof="1" smtClean="0">
                <a:solidFill>
                  <a:schemeClr val="accent1"/>
                </a:solidFill>
              </a:rPr>
              <a:t>As</a:t>
            </a:r>
            <a:r>
              <a:rPr lang="en-US" sz="1600" noProof="1" smtClean="0"/>
              <a:t> String = LabUtils.GetParamStorageType(parByName).ToString</a:t>
            </a:r>
          </a:p>
          <a:p>
            <a:pPr marL="1920084" lvl="4" indent="-325098"/>
            <a:r>
              <a:rPr lang="en-US" sz="1600" noProof="1" smtClean="0"/>
              <a:t>  </a:t>
            </a:r>
            <a:r>
              <a:rPr lang="en-US" sz="1600" noProof="1" smtClean="0">
                <a:solidFill>
                  <a:schemeClr val="accent1"/>
                </a:solidFill>
              </a:rPr>
              <a:t>Dim </a:t>
            </a:r>
            <a:r>
              <a:rPr lang="en-US" sz="1600" noProof="1" smtClean="0"/>
              <a:t>parByNameValue </a:t>
            </a:r>
            <a:r>
              <a:rPr lang="en-US" sz="1600" noProof="1" smtClean="0">
                <a:solidFill>
                  <a:schemeClr val="accent1"/>
                </a:solidFill>
              </a:rPr>
              <a:t>As</a:t>
            </a:r>
            <a:r>
              <a:rPr lang="en-US" sz="1600" noProof="1" smtClean="0"/>
              <a:t> String = LabUtils.GetParamAsString(parByName)</a:t>
            </a:r>
          </a:p>
          <a:p>
            <a:pPr marL="1920084" lvl="4" indent="-325098"/>
            <a:r>
              <a:rPr lang="en-US" sz="1600" noProof="1" smtClean="0"/>
              <a:t>  MsgBox(csParamToFind &amp; ": Name=" &amp; parByNameName &amp; "; Type=" &amp; parByNameType &amp; "; Value=" &amp; parByNameValue)</a:t>
            </a:r>
          </a:p>
          <a:p>
            <a:pPr marL="1920084" lvl="4" indent="-325098"/>
            <a:r>
              <a:rPr lang="en-US" sz="1600" noProof="1" smtClean="0">
                <a:solidFill>
                  <a:schemeClr val="accent1"/>
                </a:solidFill>
              </a:rPr>
              <a:t>End If</a:t>
            </a:r>
          </a:p>
        </p:txBody>
      </p:sp>
      <p:sp>
        <p:nvSpPr>
          <p:cNvPr id="7885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8854" name="Picture 6" descr="lab4-1-3"/>
          <p:cNvPicPr>
            <a:picLocks noChangeAspect="1" noChangeArrowheads="1"/>
          </p:cNvPicPr>
          <p:nvPr/>
        </p:nvPicPr>
        <p:blipFill>
          <a:blip r:embed="rId3"/>
          <a:srcRect/>
          <a:stretch>
            <a:fillRect/>
          </a:stretch>
        </p:blipFill>
        <p:spPr bwMode="auto">
          <a:xfrm>
            <a:off x="7852587" y="3267688"/>
            <a:ext cx="4104139" cy="135510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dirty="0" smtClean="0"/>
              <a:t>Revit Products</a:t>
            </a:r>
          </a:p>
        </p:txBody>
      </p:sp>
      <p:sp>
        <p:nvSpPr>
          <p:cNvPr id="12291" name="Rectangle 3"/>
          <p:cNvSpPr>
            <a:spLocks noGrp="1" noChangeArrowheads="1"/>
          </p:cNvSpPr>
          <p:nvPr>
            <p:ph idx="1"/>
          </p:nvPr>
        </p:nvSpPr>
        <p:spPr>
          <a:xfrm>
            <a:off x="453759" y="1343285"/>
            <a:ext cx="12088924" cy="7667651"/>
          </a:xfrm>
        </p:spPr>
        <p:txBody>
          <a:bodyPr/>
          <a:lstStyle/>
          <a:p>
            <a:r>
              <a:rPr lang="en-GB" dirty="0" smtClean="0"/>
              <a:t>Three flavours of </a:t>
            </a:r>
            <a:r>
              <a:rPr lang="en-GB" dirty="0" err="1" smtClean="0"/>
              <a:t>Revit</a:t>
            </a:r>
            <a:r>
              <a:rPr lang="en-GB" dirty="0" smtClean="0"/>
              <a:t> product and API </a:t>
            </a:r>
          </a:p>
          <a:p>
            <a:pPr marL="722313" lvl="1" indent="-361950">
              <a:spcBef>
                <a:spcPts val="600"/>
              </a:spcBef>
            </a:pPr>
            <a:r>
              <a:rPr lang="en-GB" dirty="0" smtClean="0"/>
              <a:t>Revit Architecture</a:t>
            </a:r>
          </a:p>
          <a:p>
            <a:pPr marL="722313" lvl="1" indent="-361950">
              <a:spcBef>
                <a:spcPts val="600"/>
              </a:spcBef>
            </a:pPr>
            <a:r>
              <a:rPr lang="en-GB" dirty="0" err="1" smtClean="0"/>
              <a:t>Revit</a:t>
            </a:r>
            <a:r>
              <a:rPr lang="en-GB" dirty="0" smtClean="0"/>
              <a:t> MEP: Mechanical, Electrical, Plumbing</a:t>
            </a:r>
          </a:p>
          <a:p>
            <a:pPr marL="722313" lvl="1" indent="-361950">
              <a:spcBef>
                <a:spcPts val="600"/>
              </a:spcBef>
            </a:pPr>
            <a:r>
              <a:rPr lang="en-GB" dirty="0" err="1" smtClean="0"/>
              <a:t>Revit</a:t>
            </a:r>
            <a:r>
              <a:rPr lang="en-GB" dirty="0" smtClean="0"/>
              <a:t> Structure</a:t>
            </a:r>
          </a:p>
          <a:p>
            <a:pPr eaLnBrk="1" hangingPunct="1">
              <a:spcBef>
                <a:spcPts val="600"/>
              </a:spcBef>
              <a:buFontTx/>
              <a:buNone/>
            </a:pPr>
            <a:r>
              <a:rPr lang="en-GB" dirty="0" smtClean="0"/>
              <a:t>Product build and distribution</a:t>
            </a:r>
          </a:p>
          <a:p>
            <a:pPr marL="722313" lvl="1" indent="-361950" eaLnBrk="1" hangingPunct="1">
              <a:spcBef>
                <a:spcPts val="600"/>
              </a:spcBef>
            </a:pPr>
            <a:r>
              <a:rPr lang="en-GB" dirty="0" smtClean="0"/>
              <a:t>DVD version posted to ADN member web site</a:t>
            </a:r>
          </a:p>
          <a:p>
            <a:pPr marL="1071563" lvl="2" indent="-349250" eaLnBrk="1" hangingPunct="1">
              <a:spcBef>
                <a:spcPts val="600"/>
              </a:spcBef>
            </a:pPr>
            <a:r>
              <a:rPr lang="en-GB" altLang="ja-JP" dirty="0" smtClean="0">
                <a:ea typeface="ＭＳ Ｐゴシック" pitchFamily="34" charset="-128"/>
              </a:rPr>
              <a:t>Software &amp; Support &gt; Revit &gt; Downloads</a:t>
            </a:r>
          </a:p>
          <a:p>
            <a:pPr marL="1071563" lvl="2" indent="-349250" eaLnBrk="1" hangingPunct="1">
              <a:spcBef>
                <a:spcPts val="600"/>
              </a:spcBef>
            </a:pPr>
            <a:r>
              <a:rPr lang="en-GB" altLang="ja-JP" dirty="0" smtClean="0">
                <a:ea typeface="ＭＳ Ｐゴシック" pitchFamily="34" charset="-128"/>
              </a:rPr>
              <a:t>Posted </a:t>
            </a:r>
            <a:r>
              <a:rPr lang="en-GB" altLang="ja-JP" smtClean="0">
                <a:ea typeface="ＭＳ Ｐゴシック" pitchFamily="34" charset="-128"/>
              </a:rPr>
              <a:t>once only</a:t>
            </a:r>
            <a:endParaRPr lang="en-GB" altLang="ja-JP" dirty="0" smtClean="0">
              <a:ea typeface="ＭＳ Ｐゴシック" pitchFamily="34" charset="-128"/>
            </a:endParaRPr>
          </a:p>
          <a:p>
            <a:pPr marL="722313" lvl="1" indent="-361950" eaLnBrk="1" hangingPunct="1">
              <a:spcBef>
                <a:spcPts val="600"/>
              </a:spcBef>
            </a:pPr>
            <a:r>
              <a:rPr lang="en-GB" dirty="0" smtClean="0"/>
              <a:t>Web version and Web Update version on Autodesk home page</a:t>
            </a:r>
          </a:p>
          <a:p>
            <a:pPr marL="1071563" lvl="2" indent="-349250" eaLnBrk="1" hangingPunct="1">
              <a:spcBef>
                <a:spcPts val="600"/>
              </a:spcBef>
            </a:pPr>
            <a:r>
              <a:rPr lang="en-US" dirty="0" smtClean="0"/>
              <a:t>Products </a:t>
            </a:r>
            <a:r>
              <a:rPr lang="en-GB" altLang="ja-JP" dirty="0" smtClean="0">
                <a:ea typeface="ＭＳ Ｐゴシック" pitchFamily="34" charset="-128"/>
              </a:rPr>
              <a:t>&gt;</a:t>
            </a:r>
            <a:r>
              <a:rPr lang="en-US" dirty="0" smtClean="0"/>
              <a:t> Autodesk </a:t>
            </a:r>
            <a:r>
              <a:rPr lang="en-US" dirty="0" err="1" smtClean="0"/>
              <a:t>Revit</a:t>
            </a:r>
            <a:r>
              <a:rPr lang="en-US" dirty="0" smtClean="0"/>
              <a:t> Architecture, MEP, Structure </a:t>
            </a:r>
            <a:r>
              <a:rPr lang="en-GB" altLang="ja-JP" dirty="0" smtClean="0">
                <a:ea typeface="ＭＳ Ｐゴシック" pitchFamily="34" charset="-128"/>
              </a:rPr>
              <a:t>&gt;</a:t>
            </a:r>
            <a:r>
              <a:rPr lang="en-US" dirty="0" smtClean="0"/>
              <a:t> Product Download</a:t>
            </a:r>
          </a:p>
          <a:p>
            <a:pPr marL="1071563" lvl="2" indent="-349250" eaLnBrk="1" hangingPunct="1">
              <a:spcBef>
                <a:spcPts val="600"/>
              </a:spcBef>
            </a:pPr>
            <a:r>
              <a:rPr lang="en-GB" dirty="0" smtClean="0"/>
              <a:t>Latest download version from the public product site</a:t>
            </a:r>
          </a:p>
          <a:p>
            <a:pPr marL="1071563" lvl="2" indent="-349250" eaLnBrk="1" hangingPunct="1">
              <a:spcBef>
                <a:spcPts val="600"/>
              </a:spcBef>
            </a:pPr>
            <a:r>
              <a:rPr lang="en-GB" dirty="0" smtClean="0"/>
              <a:t>English version </a:t>
            </a:r>
            <a:r>
              <a:rPr lang="en-GB" smtClean="0"/>
              <a:t>uses service pack technology </a:t>
            </a:r>
            <a:r>
              <a:rPr lang="en-GB" dirty="0" smtClean="0"/>
              <a:t>since </a:t>
            </a:r>
            <a:r>
              <a:rPr lang="en-GB" smtClean="0"/>
              <a:t>2009 WU2, no more full install</a:t>
            </a:r>
          </a:p>
          <a:p>
            <a:pPr marL="1071563" lvl="2" indent="-349250" eaLnBrk="1" hangingPunct="1">
              <a:spcBef>
                <a:spcPts val="600"/>
              </a:spcBef>
            </a:pPr>
            <a:r>
              <a:rPr lang="en-GB" smtClean="0"/>
              <a:t>Localized versions </a:t>
            </a:r>
            <a:r>
              <a:rPr lang="en-GB" dirty="0" smtClean="0"/>
              <a:t>are expected to follow </a:t>
            </a:r>
            <a:r>
              <a:rPr lang="en-GB" smtClean="0"/>
              <a:t>in future</a:t>
            </a:r>
            <a:endParaRPr lang="en-GB" dirty="0" smtClean="0"/>
          </a:p>
        </p:txBody>
      </p:sp>
      <p:sp>
        <p:nvSpPr>
          <p:cNvPr id="122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GB" dirty="0" smtClean="0"/>
              <a:t>Element Parameters Collection is Incomplete</a:t>
            </a:r>
          </a:p>
        </p:txBody>
      </p:sp>
      <p:sp>
        <p:nvSpPr>
          <p:cNvPr id="79875" name="Rectangle 3"/>
          <p:cNvSpPr>
            <a:spLocks noGrp="1" noChangeArrowheads="1"/>
          </p:cNvSpPr>
          <p:nvPr>
            <p:ph idx="1"/>
          </p:nvPr>
        </p:nvSpPr>
        <p:spPr>
          <a:xfrm>
            <a:off x="443369" y="1531179"/>
            <a:ext cx="11859109" cy="5738301"/>
          </a:xfrm>
        </p:spPr>
        <p:txBody>
          <a:bodyPr/>
          <a:lstStyle/>
          <a:p>
            <a:pPr eaLnBrk="1" hangingPunct="1">
              <a:buFontTx/>
              <a:buNone/>
            </a:pPr>
            <a:r>
              <a:rPr lang="en-GB" sz="3200" dirty="0" smtClean="0"/>
              <a:t>Most elements have more parameters than those listed in the Parameters collection</a:t>
            </a:r>
          </a:p>
          <a:p>
            <a:pPr eaLnBrk="1" hangingPunct="1">
              <a:buFontTx/>
              <a:buNone/>
            </a:pPr>
            <a:r>
              <a:rPr lang="en-US" sz="3200" dirty="0" smtClean="0"/>
              <a:t>One way to find more is to attempt to retrieve a parameter for each one of </a:t>
            </a:r>
            <a:r>
              <a:rPr lang="en-US" sz="3200" smtClean="0"/>
              <a:t>the over 2000 built-in </a:t>
            </a:r>
            <a:r>
              <a:rPr lang="en-US" sz="3200" dirty="0" smtClean="0"/>
              <a:t>parameters </a:t>
            </a:r>
            <a:r>
              <a:rPr lang="en-US" sz="3200" dirty="0" err="1" smtClean="0"/>
              <a:t>enum</a:t>
            </a:r>
            <a:r>
              <a:rPr lang="en-US" sz="3200" dirty="0" smtClean="0"/>
              <a:t> values</a:t>
            </a:r>
          </a:p>
          <a:p>
            <a:pPr eaLnBrk="1" hangingPunct="1">
              <a:buFontTx/>
              <a:buNone/>
            </a:pPr>
            <a:r>
              <a:rPr lang="en-US" sz="3200" dirty="0" smtClean="0"/>
              <a:t>This is implemented by the </a:t>
            </a:r>
            <a:r>
              <a:rPr lang="en-US" sz="3200" dirty="0" err="1" smtClean="0"/>
              <a:t>BuiltInParamsChecker</a:t>
            </a:r>
            <a:r>
              <a:rPr lang="en-US" sz="3200" dirty="0" smtClean="0"/>
              <a:t> and also by </a:t>
            </a:r>
            <a:r>
              <a:rPr lang="en-US" sz="3200" dirty="0" err="1" smtClean="0"/>
              <a:t>RvtMgdDbg</a:t>
            </a:r>
            <a:r>
              <a:rPr lang="en-US" sz="3200" dirty="0" smtClean="0"/>
              <a:t> 'Built-in </a:t>
            </a:r>
            <a:r>
              <a:rPr lang="en-US" sz="3200" dirty="0" err="1" smtClean="0"/>
              <a:t>Enums</a:t>
            </a:r>
            <a:r>
              <a:rPr lang="en-US" sz="3200" dirty="0" smtClean="0"/>
              <a:t> Snoop...'</a:t>
            </a:r>
          </a:p>
          <a:p>
            <a:pPr eaLnBrk="1" hangingPunct="1">
              <a:buFontTx/>
              <a:buNone/>
            </a:pPr>
            <a:r>
              <a:rPr lang="en-US" sz="3200" dirty="0" smtClean="0"/>
              <a:t>For instance, every family instance has a Room property represented by the ELEM_ROOM_ID built-in parameter, which is not listed in the Parameters collection on a door element</a:t>
            </a:r>
            <a:endParaRPr lang="en-GB" sz="3200" dirty="0" smtClean="0"/>
          </a:p>
        </p:txBody>
      </p:sp>
      <p:sp>
        <p:nvSpPr>
          <p:cNvPr id="79878" name="Text Box 6"/>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GB" smtClean="0"/>
              <a:t>BuiltInParamsChecker</a:t>
            </a:r>
          </a:p>
        </p:txBody>
      </p:sp>
      <p:sp>
        <p:nvSpPr>
          <p:cNvPr id="79875" name="Rectangle 3"/>
          <p:cNvSpPr>
            <a:spLocks noGrp="1" noChangeArrowheads="1"/>
          </p:cNvSpPr>
          <p:nvPr>
            <p:ph idx="1"/>
          </p:nvPr>
        </p:nvSpPr>
        <p:spPr>
          <a:xfrm>
            <a:off x="443369" y="1531180"/>
            <a:ext cx="11859109" cy="1970010"/>
          </a:xfrm>
        </p:spPr>
        <p:txBody>
          <a:bodyPr/>
          <a:lstStyle/>
          <a:p>
            <a:pPr eaLnBrk="1" hangingPunct="1">
              <a:buFontTx/>
              <a:buNone/>
            </a:pPr>
            <a:r>
              <a:rPr lang="en-GB" smtClean="0"/>
              <a:t>Determine all valid built-in parameters for a selected element</a:t>
            </a:r>
          </a:p>
          <a:p>
            <a:pPr lvl="1" eaLnBrk="1" hangingPunct="1"/>
            <a:r>
              <a:rPr lang="en-GB" sz="2400" smtClean="0"/>
              <a:t>Loop through all built-in parameter enums</a:t>
            </a:r>
          </a:p>
          <a:p>
            <a:pPr lvl="1" eaLnBrk="1" hangingPunct="1"/>
            <a:r>
              <a:rPr lang="en-GB" sz="2400" smtClean="0"/>
              <a:t>Try to obtain a valid parameter for each</a:t>
            </a:r>
          </a:p>
          <a:p>
            <a:pPr lvl="1" eaLnBrk="1" hangingPunct="1"/>
            <a:r>
              <a:rPr lang="de-DE" sz="2400" smtClean="0"/>
              <a:t>Sortable results using DataGridView</a:t>
            </a:r>
            <a:endParaRPr lang="en-GB" sz="3100" smtClean="0"/>
          </a:p>
        </p:txBody>
      </p:sp>
      <p:sp>
        <p:nvSpPr>
          <p:cNvPr id="79878" name="Text Box 6"/>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 name="Picture 6" descr="BuiltInParamsChecker01.png"/>
          <p:cNvPicPr>
            <a:picLocks noChangeAspect="1"/>
          </p:cNvPicPr>
          <p:nvPr/>
        </p:nvPicPr>
        <p:blipFill>
          <a:blip r:embed="rId3"/>
          <a:stretch>
            <a:fillRect/>
          </a:stretch>
        </p:blipFill>
        <p:spPr>
          <a:xfrm>
            <a:off x="1371642" y="3668210"/>
            <a:ext cx="9041130" cy="5173980"/>
          </a:xfrm>
          <a:prstGeom prst="rect">
            <a:avLst/>
          </a:prstGeom>
        </p:spPr>
      </p:pic>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3759" y="194232"/>
            <a:ext cx="11269451" cy="1626129"/>
          </a:xfrm>
        </p:spPr>
        <p:txBody>
          <a:bodyPr/>
          <a:lstStyle/>
          <a:p>
            <a:pPr eaLnBrk="1" hangingPunct="1"/>
            <a:r>
              <a:rPr lang="en-GB" smtClean="0"/>
              <a:t>Exporting Parameters</a:t>
            </a:r>
          </a:p>
        </p:txBody>
      </p:sp>
      <p:sp>
        <p:nvSpPr>
          <p:cNvPr id="80899" name="Rectangle 3"/>
          <p:cNvSpPr>
            <a:spLocks noGrp="1" noChangeArrowheads="1"/>
          </p:cNvSpPr>
          <p:nvPr>
            <p:ph idx="1"/>
          </p:nvPr>
        </p:nvSpPr>
        <p:spPr>
          <a:xfrm>
            <a:off x="483107" y="2111710"/>
            <a:ext cx="11547125" cy="6767595"/>
          </a:xfrm>
        </p:spPr>
        <p:txBody>
          <a:bodyPr/>
          <a:lstStyle/>
          <a:p>
            <a:pPr marL="487647" lvl="1" indent="-325098"/>
            <a:r>
              <a:rPr lang="en-GB" smtClean="0"/>
              <a:t>Exporting Revit BIM data to an external application</a:t>
            </a:r>
          </a:p>
          <a:p>
            <a:pPr marL="487647" lvl="1" indent="-325098"/>
            <a:r>
              <a:rPr lang="en-GB" smtClean="0"/>
              <a:t>How do we use COM Interop in .NET to access e.g. MS Excel from Revit?</a:t>
            </a:r>
          </a:p>
          <a:p>
            <a:pPr marL="487647" lvl="1" indent="-325098">
              <a:spcAft>
                <a:spcPts val="6000"/>
              </a:spcAft>
              <a:buNone/>
            </a:pPr>
            <a:r>
              <a:rPr lang="en-GB" sz="7300" smtClean="0">
                <a:solidFill>
                  <a:schemeClr val="accent1"/>
                </a:solidFill>
              </a:rPr>
              <a:t>Lab 4-2</a:t>
            </a:r>
          </a:p>
          <a:p>
            <a:pPr marL="887647" lvl="2" indent="-325098"/>
            <a:r>
              <a:rPr lang="en-GB" smtClean="0"/>
              <a:t>Out-of-process client</a:t>
            </a:r>
          </a:p>
          <a:p>
            <a:pPr marL="887647" lvl="2" indent="-325098"/>
            <a:r>
              <a:rPr lang="en-GB" smtClean="0"/>
              <a:t>Create a map containing all non-symbol elements which have a valid category</a:t>
            </a:r>
          </a:p>
          <a:p>
            <a:pPr marL="887647" lvl="2" indent="-325098"/>
            <a:r>
              <a:rPr lang="en-GB" smtClean="0"/>
              <a:t>Sort all elements into separate sets for each category</a:t>
            </a:r>
          </a:p>
          <a:p>
            <a:pPr marL="887647" lvl="2" indent="-325098"/>
            <a:r>
              <a:rPr lang="en-GB" smtClean="0"/>
              <a:t>Start up Excel and create a new workbook</a:t>
            </a:r>
          </a:p>
          <a:p>
            <a:pPr marL="887647" lvl="2" indent="-325098"/>
            <a:r>
              <a:rPr lang="en-GB" smtClean="0"/>
              <a:t>For each category, add a worksheet</a:t>
            </a:r>
          </a:p>
          <a:p>
            <a:pPr marL="887647" lvl="2" indent="-325098"/>
            <a:r>
              <a:rPr lang="en-GB" smtClean="0"/>
              <a:t>Iterate over all elements in the set for that category </a:t>
            </a:r>
          </a:p>
          <a:p>
            <a:pPr marL="887647" lvl="2" indent="-325098"/>
            <a:r>
              <a:rPr lang="en-GB" smtClean="0"/>
              <a:t>Determine all parameter names used for one category</a:t>
            </a:r>
          </a:p>
          <a:p>
            <a:pPr marL="887647" lvl="2" indent="-325098"/>
            <a:r>
              <a:rPr lang="en-GB" smtClean="0"/>
              <a:t>Add a title row listing the parameter names</a:t>
            </a:r>
          </a:p>
          <a:p>
            <a:pPr marL="887647" lvl="2" indent="-325098"/>
            <a:r>
              <a:rPr lang="en-GB" smtClean="0"/>
              <a:t>Add one row for each element listing all its parameters</a:t>
            </a:r>
          </a:p>
        </p:txBody>
      </p:sp>
      <p:sp>
        <p:nvSpPr>
          <p:cNvPr id="8090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80901" name="Picture 6" descr="lab4-2-1"/>
          <p:cNvPicPr>
            <a:picLocks noChangeAspect="1" noChangeArrowheads="1"/>
          </p:cNvPicPr>
          <p:nvPr/>
        </p:nvPicPr>
        <p:blipFill>
          <a:blip r:embed="rId3"/>
          <a:srcRect/>
          <a:stretch>
            <a:fillRect/>
          </a:stretch>
        </p:blipFill>
        <p:spPr bwMode="auto">
          <a:xfrm>
            <a:off x="3681922" y="3283226"/>
            <a:ext cx="1496725" cy="1565150"/>
          </a:xfrm>
          <a:prstGeom prst="rect">
            <a:avLst/>
          </a:prstGeom>
          <a:noFill/>
          <a:ln w="9525">
            <a:noFill/>
            <a:miter lim="800000"/>
            <a:headEnd/>
            <a:tailEnd/>
          </a:ln>
        </p:spPr>
      </p:pic>
      <p:pic>
        <p:nvPicPr>
          <p:cNvPr id="80902" name="Picture 7" descr="lab4-2-2"/>
          <p:cNvPicPr>
            <a:picLocks noChangeAspect="1" noChangeArrowheads="1"/>
          </p:cNvPicPr>
          <p:nvPr/>
        </p:nvPicPr>
        <p:blipFill>
          <a:blip r:embed="rId4"/>
          <a:srcRect/>
          <a:stretch>
            <a:fillRect/>
          </a:stretch>
        </p:blipFill>
        <p:spPr bwMode="auto">
          <a:xfrm>
            <a:off x="5337072" y="3255768"/>
            <a:ext cx="7007287" cy="187004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3759" y="194232"/>
            <a:ext cx="11269451" cy="1626129"/>
          </a:xfrm>
        </p:spPr>
        <p:txBody>
          <a:bodyPr/>
          <a:lstStyle/>
          <a:p>
            <a:pPr eaLnBrk="1" hangingPunct="1"/>
            <a:r>
              <a:rPr lang="en-GB" smtClean="0"/>
              <a:t>Shared Parameters</a:t>
            </a:r>
          </a:p>
        </p:txBody>
      </p:sp>
      <p:sp>
        <p:nvSpPr>
          <p:cNvPr id="87043" name="Rectangle 3"/>
          <p:cNvSpPr>
            <a:spLocks noGrp="1" noChangeArrowheads="1"/>
          </p:cNvSpPr>
          <p:nvPr>
            <p:ph idx="1"/>
          </p:nvPr>
        </p:nvSpPr>
        <p:spPr>
          <a:xfrm>
            <a:off x="483106" y="2010079"/>
            <a:ext cx="11445536" cy="5646317"/>
          </a:xfrm>
        </p:spPr>
        <p:txBody>
          <a:bodyPr/>
          <a:lstStyle/>
          <a:p>
            <a:pPr marL="487647" lvl="1" indent="-325098"/>
            <a:r>
              <a:rPr lang="en-GB" smtClean="0"/>
              <a:t>Use shared parameters to add per-element data to Revit elements</a:t>
            </a:r>
          </a:p>
          <a:p>
            <a:pPr marL="487647" lvl="1" indent="-325098"/>
            <a:r>
              <a:rPr lang="en-GB" smtClean="0"/>
              <a:t>Export and import these parameters to and from third party applications</a:t>
            </a:r>
          </a:p>
          <a:p>
            <a:pPr marL="487647" lvl="1" indent="-325098">
              <a:buNone/>
            </a:pPr>
            <a:r>
              <a:rPr lang="en-GB" sz="7300" smtClean="0">
                <a:solidFill>
                  <a:schemeClr val="accent1"/>
                </a:solidFill>
              </a:rPr>
              <a:t>Lab 4-3 </a:t>
            </a:r>
            <a:r>
              <a:rPr lang="en-GB" sz="2400" smtClean="0"/>
              <a:t>(3 commands)</a:t>
            </a:r>
          </a:p>
          <a:p>
            <a:pPr marL="887647" lvl="2" indent="-325098"/>
            <a:r>
              <a:rPr lang="en-GB" smtClean="0"/>
              <a:t>Similar to the SDK Sample FireRating</a:t>
            </a:r>
          </a:p>
          <a:p>
            <a:pPr marL="887647" lvl="2" indent="-325098"/>
            <a:r>
              <a:rPr lang="en-GB" smtClean="0"/>
              <a:t>Create shared parameter for all doors</a:t>
            </a:r>
          </a:p>
          <a:p>
            <a:pPr marL="887647" lvl="2" indent="-325098"/>
            <a:r>
              <a:rPr lang="en-GB" smtClean="0"/>
              <a:t>Export shared parameter data to Excel</a:t>
            </a:r>
          </a:p>
          <a:p>
            <a:pPr marL="887647" lvl="2" indent="-325098"/>
            <a:r>
              <a:rPr lang="en-GB" smtClean="0"/>
              <a:t>Import shared parameter data from Excel</a:t>
            </a:r>
          </a:p>
        </p:txBody>
      </p:sp>
      <p:sp>
        <p:nvSpPr>
          <p:cNvPr id="8704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453759" y="194232"/>
            <a:ext cx="11269451" cy="1626129"/>
          </a:xfrm>
        </p:spPr>
        <p:txBody>
          <a:bodyPr/>
          <a:lstStyle/>
          <a:p>
            <a:pPr eaLnBrk="1" hangingPunct="1"/>
            <a:r>
              <a:rPr lang="en-GB" smtClean="0"/>
              <a:t>Create Shared Parameter</a:t>
            </a:r>
          </a:p>
        </p:txBody>
      </p:sp>
      <p:sp>
        <p:nvSpPr>
          <p:cNvPr id="88067" name="Rectangle 3"/>
          <p:cNvSpPr>
            <a:spLocks noGrp="1" noChangeArrowheads="1"/>
          </p:cNvSpPr>
          <p:nvPr>
            <p:ph idx="1"/>
          </p:nvPr>
        </p:nvSpPr>
        <p:spPr>
          <a:xfrm>
            <a:off x="483106" y="1473960"/>
            <a:ext cx="12163422" cy="7274256"/>
          </a:xfrm>
        </p:spPr>
        <p:txBody>
          <a:bodyPr/>
          <a:lstStyle/>
          <a:p>
            <a:pPr marL="487647" lvl="1" indent="-325098"/>
            <a:r>
              <a:rPr lang="en-GB" smtClean="0"/>
              <a:t>Get shared parameters definition file</a:t>
            </a:r>
          </a:p>
          <a:p>
            <a:pPr marL="1462939" lvl="3" indent="-325098">
              <a:buNone/>
            </a:pPr>
            <a:r>
              <a:rPr lang="en-US" sz="1800" smtClean="0"/>
              <a:t>Class </a:t>
            </a:r>
            <a:r>
              <a:rPr lang="en-US" sz="1800" noProof="1" smtClean="0"/>
              <a:t>Parameters.DefinitionFile</a:t>
            </a:r>
            <a:endParaRPr lang="en-GB" sz="1800" smtClean="0"/>
          </a:p>
          <a:p>
            <a:pPr marL="1462939" lvl="3" indent="-325098">
              <a:buNone/>
            </a:pPr>
            <a:r>
              <a:rPr lang="en-GB" sz="1800" smtClean="0"/>
              <a:t>Application.Options.SharedParametersFilename</a:t>
            </a:r>
          </a:p>
          <a:p>
            <a:pPr marL="1462939" lvl="3" indent="-325098">
              <a:buNone/>
            </a:pPr>
            <a:r>
              <a:rPr lang="en-GB" sz="1800" smtClean="0"/>
              <a:t>Application.OpenSharedParameterFile</a:t>
            </a:r>
          </a:p>
          <a:p>
            <a:pPr marL="487647" lvl="1" indent="-325098"/>
            <a:r>
              <a:rPr lang="en-US" smtClean="0"/>
              <a:t>Get shared parameters group</a:t>
            </a:r>
          </a:p>
          <a:p>
            <a:pPr marL="1462939" lvl="3" indent="-325098">
              <a:buNone/>
            </a:pPr>
            <a:r>
              <a:rPr lang="en-US" sz="1800" smtClean="0"/>
              <a:t>Class </a:t>
            </a:r>
            <a:r>
              <a:rPr lang="en-US" sz="1800" noProof="1" smtClean="0"/>
              <a:t>Autodesk.Revit.Parameters.DefinitionGroup</a:t>
            </a:r>
            <a:endParaRPr lang="en-US" sz="1800" smtClean="0"/>
          </a:p>
          <a:p>
            <a:pPr marL="1462939" lvl="3" indent="-325098">
              <a:buNone/>
            </a:pPr>
            <a:r>
              <a:rPr lang="en-US" sz="1800" smtClean="0"/>
              <a:t>DefinitionFile.Groups</a:t>
            </a:r>
          </a:p>
          <a:p>
            <a:pPr marL="1462939" lvl="3" indent="-325098">
              <a:buNone/>
            </a:pPr>
            <a:r>
              <a:rPr lang="en-US" sz="1800" smtClean="0"/>
              <a:t>DefinitionFile.Groups.Create</a:t>
            </a:r>
          </a:p>
          <a:p>
            <a:pPr marL="487647" lvl="1" indent="-325098"/>
            <a:r>
              <a:rPr lang="en-GB" smtClean="0"/>
              <a:t>Get shared parameters definition</a:t>
            </a:r>
          </a:p>
          <a:p>
            <a:pPr marL="1462939" lvl="3" indent="-325098">
              <a:buNone/>
            </a:pPr>
            <a:r>
              <a:rPr lang="en-US" sz="1800" smtClean="0"/>
              <a:t>Class </a:t>
            </a:r>
            <a:r>
              <a:rPr lang="en-US" sz="1800" noProof="1" smtClean="0"/>
              <a:t>Parameters.Definition</a:t>
            </a:r>
            <a:endParaRPr lang="en-US" sz="1800" smtClean="0"/>
          </a:p>
          <a:p>
            <a:pPr marL="1462939" lvl="3" indent="-325098">
              <a:buNone/>
            </a:pPr>
            <a:r>
              <a:rPr lang="en-US" sz="1800" smtClean="0"/>
              <a:t>DefinitionGroup.Definitions</a:t>
            </a:r>
          </a:p>
          <a:p>
            <a:pPr marL="1462939" lvl="3" indent="-325098">
              <a:buNone/>
            </a:pPr>
            <a:r>
              <a:rPr lang="en-US" sz="1800" smtClean="0"/>
              <a:t>DefinitionGroup.Definitions.Create</a:t>
            </a:r>
            <a:endParaRPr lang="en-GB" sz="1800" smtClean="0"/>
          </a:p>
          <a:p>
            <a:pPr marL="487647" lvl="1" indent="-325098"/>
            <a:r>
              <a:rPr lang="en-US" smtClean="0"/>
              <a:t>Create category set for binding to 'Doors‘</a:t>
            </a:r>
          </a:p>
          <a:p>
            <a:pPr marL="1462939" lvl="3" indent="-325098">
              <a:buNone/>
            </a:pPr>
            <a:r>
              <a:rPr lang="en-US" sz="1800" smtClean="0"/>
              <a:t>CategorySet = revitApp.Create.NewCategorySet()</a:t>
            </a:r>
          </a:p>
          <a:p>
            <a:pPr marL="1462939" lvl="3" indent="-325098">
              <a:buNone/>
            </a:pPr>
            <a:r>
              <a:rPr lang="en-US" sz="1800" smtClean="0"/>
              <a:t>catSet.Insert( doc.Settings.Categories.Item( BuiltInCategory.OST_Doors ) )</a:t>
            </a:r>
          </a:p>
          <a:p>
            <a:pPr marL="487647" lvl="1" indent="-325098"/>
            <a:r>
              <a:rPr lang="en-GB" smtClean="0"/>
              <a:t>Bind the parameter</a:t>
            </a:r>
          </a:p>
          <a:p>
            <a:pPr marL="1462939" lvl="3" indent="-325098">
              <a:buNone/>
            </a:pPr>
            <a:r>
              <a:rPr lang="en-GB" sz="1800" smtClean="0"/>
              <a:t>Dim binding As Parameters.Binding = revitApp.Create.NewInstanceBinding( catSet )</a:t>
            </a:r>
          </a:p>
          <a:p>
            <a:pPr marL="1462939" lvl="3" indent="-325098">
              <a:buNone/>
            </a:pPr>
            <a:r>
              <a:rPr lang="en-GB" sz="1800" smtClean="0"/>
              <a:t>doc.ParameterBindings.Insert( fireRatingParamDef, binding )</a:t>
            </a:r>
          </a:p>
        </p:txBody>
      </p:sp>
      <p:sp>
        <p:nvSpPr>
          <p:cNvPr id="8806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3759" y="194232"/>
            <a:ext cx="11269451" cy="1626129"/>
          </a:xfrm>
        </p:spPr>
        <p:txBody>
          <a:bodyPr/>
          <a:lstStyle/>
          <a:p>
            <a:pPr eaLnBrk="1" hangingPunct="1"/>
            <a:r>
              <a:rPr lang="en-GB" smtClean="0"/>
              <a:t>Export Shared Parameter</a:t>
            </a:r>
          </a:p>
        </p:txBody>
      </p:sp>
      <p:sp>
        <p:nvSpPr>
          <p:cNvPr id="89091" name="Rectangle 3"/>
          <p:cNvSpPr>
            <a:spLocks noGrp="1" noChangeArrowheads="1"/>
          </p:cNvSpPr>
          <p:nvPr>
            <p:ph idx="1"/>
          </p:nvPr>
        </p:nvSpPr>
        <p:spPr>
          <a:xfrm>
            <a:off x="483106" y="1373139"/>
            <a:ext cx="12163422" cy="7170779"/>
          </a:xfrm>
        </p:spPr>
        <p:txBody>
          <a:bodyPr/>
          <a:lstStyle/>
          <a:p>
            <a:pPr marL="487647" lvl="1" indent="-325098"/>
            <a:r>
              <a:rPr lang="en-GB" sz="3100" smtClean="0"/>
              <a:t>Start up Excel</a:t>
            </a:r>
          </a:p>
          <a:p>
            <a:pPr marL="487647" lvl="1" indent="-325098"/>
            <a:r>
              <a:rPr lang="en-US" sz="3100" smtClean="0"/>
              <a:t>G</a:t>
            </a:r>
            <a:r>
              <a:rPr lang="en-US" sz="3100" noProof="1" smtClean="0"/>
              <a:t>et all </a:t>
            </a:r>
            <a:r>
              <a:rPr lang="en-US" sz="3100" smtClean="0"/>
              <a:t>s</a:t>
            </a:r>
            <a:r>
              <a:rPr lang="en-US" sz="3100" noProof="1" smtClean="0"/>
              <a:t>tandard </a:t>
            </a:r>
            <a:r>
              <a:rPr lang="en-US" sz="3100" smtClean="0"/>
              <a:t>f</a:t>
            </a:r>
            <a:r>
              <a:rPr lang="en-US" sz="3100" noProof="1" smtClean="0"/>
              <a:t>amily </a:t>
            </a:r>
            <a:r>
              <a:rPr lang="en-US" sz="3100" smtClean="0"/>
              <a:t>i</a:t>
            </a:r>
            <a:r>
              <a:rPr lang="en-US" sz="3100" noProof="1" smtClean="0"/>
              <a:t>nstances for </a:t>
            </a:r>
            <a:r>
              <a:rPr lang="en-US" sz="3100" smtClean="0"/>
              <a:t>the</a:t>
            </a:r>
            <a:r>
              <a:rPr lang="en-US" sz="3100" noProof="1" smtClean="0"/>
              <a:t> given </a:t>
            </a:r>
            <a:r>
              <a:rPr lang="en-US" sz="3100" smtClean="0"/>
              <a:t>c</a:t>
            </a:r>
            <a:r>
              <a:rPr lang="en-US" sz="3100" noProof="1" smtClean="0"/>
              <a:t>ategory</a:t>
            </a:r>
            <a:r>
              <a:rPr lang="en-US" sz="3100" smtClean="0"/>
              <a:t> ‘Doors’</a:t>
            </a:r>
          </a:p>
          <a:p>
            <a:pPr marL="487647" lvl="1" indent="-325098"/>
            <a:r>
              <a:rPr lang="en-US" sz="3100" smtClean="0"/>
              <a:t>Determine the shared parameter GUID for accessing values</a:t>
            </a:r>
          </a:p>
          <a:p>
            <a:pPr marL="1073150" lvl="4" indent="0"/>
            <a:r>
              <a:rPr lang="en-GB" sz="1600" smtClean="0"/>
              <a:t>Dim guid As Guid = guid.Empty</a:t>
            </a:r>
          </a:p>
          <a:p>
            <a:pPr marL="1073150" lvl="4" indent="0"/>
            <a:r>
              <a:rPr lang="en-GB" sz="1600" smtClean="0"/>
              <a:t>Dim file As Parameters.DefinitionFile = revitApp.OpenSharedParameterFile</a:t>
            </a:r>
          </a:p>
          <a:p>
            <a:pPr marL="1073150" lvl="4" indent="0"/>
            <a:r>
              <a:rPr lang="en-GB" sz="1600" smtClean="0"/>
              <a:t>Dim group As Parameters.DefinitionGroup = file.Groups.Item(defGroup)</a:t>
            </a:r>
          </a:p>
          <a:p>
            <a:pPr marL="1073150" lvl="4" indent="0"/>
            <a:r>
              <a:rPr lang="en-GB" sz="1600" smtClean="0"/>
              <a:t>Dim definition As Parameters.Definition = group.Definitions.Item(defName)</a:t>
            </a:r>
          </a:p>
          <a:p>
            <a:pPr marL="1073150" lvl="4" indent="0"/>
            <a:r>
              <a:rPr lang="en-GB" sz="1600" smtClean="0"/>
              <a:t>Dim externalDefinition As Parameters.ExternalDefinition = definition</a:t>
            </a:r>
          </a:p>
          <a:p>
            <a:pPr marL="1073150" lvl="4" indent="0"/>
            <a:r>
              <a:rPr lang="en-GB" sz="1600" smtClean="0"/>
              <a:t>guid = externalDefinition.GUID</a:t>
            </a:r>
          </a:p>
          <a:p>
            <a:pPr marL="487647" lvl="1" indent="-325098"/>
            <a:r>
              <a:rPr lang="en-GB" sz="3100" noProof="1" smtClean="0"/>
              <a:t>Loop all doors and export each to an Excel row</a:t>
            </a:r>
          </a:p>
          <a:p>
            <a:pPr marL="887647" lvl="2" indent="-325098">
              <a:spcBef>
                <a:spcPts val="0"/>
              </a:spcBef>
              <a:spcAft>
                <a:spcPts val="600"/>
              </a:spcAft>
            </a:pPr>
            <a:r>
              <a:rPr lang="en-US" smtClean="0"/>
              <a:t>id, level, tag, fire rating</a:t>
            </a:r>
          </a:p>
          <a:p>
            <a:pPr marL="1073150" lvl="4" indent="0"/>
            <a:r>
              <a:rPr lang="en-GB" sz="1600" smtClean="0"/>
              <a:t>worksheet.Cells(row, 1).Value = door.Id.Value</a:t>
            </a:r>
          </a:p>
          <a:p>
            <a:pPr marL="1073150" lvl="4" indent="0"/>
            <a:r>
              <a:rPr lang="en-GB" sz="1600" smtClean="0"/>
              <a:t>worksheet.Cells(row, 2).Value = door.Level.Name</a:t>
            </a:r>
          </a:p>
          <a:p>
            <a:pPr marL="1073150" lvl="4" indent="0"/>
            <a:r>
              <a:rPr lang="en-GB" sz="1600" smtClean="0"/>
              <a:t>Dim tagParameter As Parameter = door.Parameter( BuiltInParameter.ALL_MODEL_MARK )</a:t>
            </a:r>
          </a:p>
          <a:p>
            <a:pPr marL="1073150" lvl="4" indent="0"/>
            <a:r>
              <a:rPr lang="en-GB" sz="1600" smtClean="0"/>
              <a:t>worksheet.Cells(row, 3).Value = tagParameter.AsString</a:t>
            </a:r>
          </a:p>
          <a:p>
            <a:pPr marL="1073150" lvl="4" indent="0"/>
            <a:r>
              <a:rPr lang="en-GB" sz="1600" smtClean="0"/>
              <a:t>Dim parameter As Parameter = door.Parameter( paramGuid )</a:t>
            </a:r>
          </a:p>
          <a:p>
            <a:pPr marL="1073150" lvl="4" indent="0"/>
            <a:r>
              <a:rPr lang="en-GB" sz="1600" smtClean="0"/>
              <a:t>worksheet.Cells(row, 4).Value = parameter.AsDouble</a:t>
            </a:r>
          </a:p>
          <a:p>
            <a:pPr marL="1073150" lvl="4" indent="0"/>
            <a:r>
              <a:rPr lang="en-GB" sz="1600" smtClean="0"/>
              <a:t>row = row + 1</a:t>
            </a:r>
          </a:p>
        </p:txBody>
      </p:sp>
      <p:sp>
        <p:nvSpPr>
          <p:cNvPr id="890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7" name="AutoShape 5"/>
          <p:cNvSpPr>
            <a:spLocks noChangeArrowheads="1"/>
          </p:cNvSpPr>
          <p:nvPr/>
        </p:nvSpPr>
        <p:spPr bwMode="auto">
          <a:xfrm>
            <a:off x="760779" y="2760633"/>
            <a:ext cx="11217777" cy="5116041"/>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90114" name="Rectangle 2"/>
          <p:cNvSpPr>
            <a:spLocks noGrp="1" noChangeArrowheads="1"/>
          </p:cNvSpPr>
          <p:nvPr>
            <p:ph type="title"/>
          </p:nvPr>
        </p:nvSpPr>
        <p:spPr>
          <a:xfrm>
            <a:off x="453759" y="194232"/>
            <a:ext cx="11269451" cy="1626129"/>
          </a:xfrm>
        </p:spPr>
        <p:txBody>
          <a:bodyPr/>
          <a:lstStyle/>
          <a:p>
            <a:pPr eaLnBrk="1" hangingPunct="1"/>
            <a:r>
              <a:rPr lang="en-GB" smtClean="0"/>
              <a:t>Import Shared Parameter</a:t>
            </a:r>
          </a:p>
        </p:txBody>
      </p:sp>
      <p:sp>
        <p:nvSpPr>
          <p:cNvPr id="90115" name="Rectangle 3"/>
          <p:cNvSpPr>
            <a:spLocks noGrp="1" noChangeArrowheads="1"/>
          </p:cNvSpPr>
          <p:nvPr>
            <p:ph idx="1"/>
          </p:nvPr>
        </p:nvSpPr>
        <p:spPr>
          <a:xfrm>
            <a:off x="483107" y="1583142"/>
            <a:ext cx="11240103" cy="6293532"/>
          </a:xfrm>
        </p:spPr>
        <p:txBody>
          <a:bodyPr/>
          <a:lstStyle/>
          <a:p>
            <a:pPr marL="487647" lvl="1" indent="-325098"/>
            <a:r>
              <a:rPr lang="en-GB" sz="3100" smtClean="0"/>
              <a:t>Select file, start up Excel, open file</a:t>
            </a:r>
          </a:p>
          <a:p>
            <a:pPr marL="487647" lvl="1" indent="-325098"/>
            <a:r>
              <a:rPr lang="en-US" sz="3100" smtClean="0"/>
              <a:t>Import data</a:t>
            </a:r>
          </a:p>
          <a:p>
            <a:pPr marL="1920084" lvl="4" indent="-325098"/>
            <a:endParaRPr lang="en-GB" sz="1600" smtClean="0">
              <a:solidFill>
                <a:schemeClr val="accent1"/>
              </a:solidFill>
            </a:endParaRPr>
          </a:p>
          <a:p>
            <a:pPr marL="719138" lvl="4" indent="0">
              <a:spcBef>
                <a:spcPts val="0"/>
              </a:spcBef>
            </a:pPr>
            <a:r>
              <a:rPr lang="en-GB" sz="1600" smtClean="0">
                <a:solidFill>
                  <a:schemeClr val="accent1"/>
                </a:solidFill>
              </a:rPr>
              <a:t>Dim</a:t>
            </a:r>
            <a:r>
              <a:rPr lang="en-GB" sz="1600" smtClean="0"/>
              <a:t> id As Integer</a:t>
            </a:r>
          </a:p>
          <a:p>
            <a:pPr marL="719138" lvl="4" indent="0">
              <a:spcBef>
                <a:spcPts val="0"/>
              </a:spcBef>
            </a:pPr>
            <a:r>
              <a:rPr lang="en-GB" sz="1600" smtClean="0">
                <a:solidFill>
                  <a:schemeClr val="accent1"/>
                </a:solidFill>
              </a:rPr>
              <a:t>Dim</a:t>
            </a:r>
            <a:r>
              <a:rPr lang="en-GB" sz="1600" smtClean="0"/>
              <a:t> fireRatingValue As Double</a:t>
            </a:r>
          </a:p>
          <a:p>
            <a:pPr marL="719138" lvl="4" indent="0">
              <a:spcBef>
                <a:spcPts val="0"/>
              </a:spcBef>
            </a:pPr>
            <a:r>
              <a:rPr lang="en-GB" sz="1600" smtClean="0">
                <a:solidFill>
                  <a:schemeClr val="accent1"/>
                </a:solidFill>
              </a:rPr>
              <a:t>Dim </a:t>
            </a:r>
            <a:r>
              <a:rPr lang="en-GB" sz="1600" smtClean="0"/>
              <a:t>row As Integer = 2</a:t>
            </a:r>
          </a:p>
          <a:p>
            <a:pPr marL="719138" lvl="4" indent="0">
              <a:spcBef>
                <a:spcPts val="0"/>
              </a:spcBef>
            </a:pPr>
            <a:r>
              <a:rPr lang="en-GB" sz="1600" smtClean="0">
                <a:solidFill>
                  <a:schemeClr val="accent1"/>
                </a:solidFill>
              </a:rPr>
              <a:t>Do</a:t>
            </a:r>
          </a:p>
          <a:p>
            <a:pPr marL="719138" lvl="4" indent="0">
              <a:spcBef>
                <a:spcPts val="0"/>
              </a:spcBef>
            </a:pPr>
            <a:r>
              <a:rPr lang="en-GB" sz="1600" smtClean="0"/>
              <a:t>  </a:t>
            </a:r>
            <a:r>
              <a:rPr lang="en-GB" sz="1600" smtClean="0">
                <a:solidFill>
                  <a:schemeClr val="hlink"/>
                </a:solidFill>
              </a:rPr>
              <a:t>' Extract relevant XLS values</a:t>
            </a:r>
          </a:p>
          <a:p>
            <a:pPr marL="719138" lvl="4" indent="0">
              <a:spcBef>
                <a:spcPts val="0"/>
              </a:spcBef>
            </a:pPr>
            <a:r>
              <a:rPr lang="en-GB" sz="1600" smtClean="0"/>
              <a:t>  id = worksheet.Cells(row, 1).Value</a:t>
            </a:r>
          </a:p>
          <a:p>
            <a:pPr marL="719138" lvl="4" indent="0">
              <a:spcBef>
                <a:spcPts val="0"/>
              </a:spcBef>
            </a:pPr>
            <a:r>
              <a:rPr lang="en-GB" sz="1600" smtClean="0"/>
              <a:t>  </a:t>
            </a:r>
            <a:r>
              <a:rPr lang="en-GB" sz="1600" smtClean="0">
                <a:solidFill>
                  <a:schemeClr val="accent1"/>
                </a:solidFill>
              </a:rPr>
              <a:t>If</a:t>
            </a:r>
            <a:r>
              <a:rPr lang="en-GB" sz="1600" smtClean="0"/>
              <a:t> id &lt;= 0 Then Exit Do</a:t>
            </a:r>
          </a:p>
          <a:p>
            <a:pPr marL="719138" lvl="4" indent="0">
              <a:spcBef>
                <a:spcPts val="0"/>
              </a:spcBef>
            </a:pPr>
            <a:r>
              <a:rPr lang="en-GB" sz="1600" smtClean="0"/>
              <a:t>  fireRatingValue = worksheet.Cells(row, 4).Value</a:t>
            </a:r>
          </a:p>
          <a:p>
            <a:pPr marL="719138" lvl="4" indent="0">
              <a:spcBef>
                <a:spcPts val="0"/>
              </a:spcBef>
            </a:pPr>
            <a:r>
              <a:rPr lang="en-GB" sz="1600" smtClean="0"/>
              <a:t>  </a:t>
            </a:r>
            <a:r>
              <a:rPr lang="en-GB" sz="1600" smtClean="0">
                <a:solidFill>
                  <a:schemeClr val="hlink"/>
                </a:solidFill>
              </a:rPr>
              <a:t>' Get document's door element via Id</a:t>
            </a:r>
          </a:p>
          <a:p>
            <a:pPr marL="719138" lvl="4" indent="0">
              <a:spcBef>
                <a:spcPts val="0"/>
              </a:spcBef>
            </a:pPr>
            <a:r>
              <a:rPr lang="en-GB" sz="1600" smtClean="0"/>
              <a:t>  </a:t>
            </a:r>
            <a:r>
              <a:rPr lang="en-GB" sz="1600" smtClean="0">
                <a:solidFill>
                  <a:schemeClr val="accent1"/>
                </a:solidFill>
              </a:rPr>
              <a:t>Dim</a:t>
            </a:r>
            <a:r>
              <a:rPr lang="en-GB" sz="1600" smtClean="0"/>
              <a:t> elementId As Autodesk.Revit.ElementId</a:t>
            </a:r>
          </a:p>
          <a:p>
            <a:pPr marL="719138" lvl="4" indent="0">
              <a:spcBef>
                <a:spcPts val="0"/>
              </a:spcBef>
            </a:pPr>
            <a:r>
              <a:rPr lang="en-GB" sz="1600" smtClean="0"/>
              <a:t>  elementId.Value = id</a:t>
            </a:r>
          </a:p>
          <a:p>
            <a:pPr marL="719138" lvl="4" indent="0">
              <a:spcBef>
                <a:spcPts val="0"/>
              </a:spcBef>
            </a:pPr>
            <a:r>
              <a:rPr lang="en-GB" sz="1600" smtClean="0"/>
              <a:t>  </a:t>
            </a:r>
            <a:r>
              <a:rPr lang="en-GB" sz="1600" smtClean="0">
                <a:solidFill>
                  <a:schemeClr val="accent1"/>
                </a:solidFill>
              </a:rPr>
              <a:t>Dim</a:t>
            </a:r>
            <a:r>
              <a:rPr lang="en-GB" sz="1600" smtClean="0"/>
              <a:t> door As Autodesk.Revit.Element = revitApp.ActiveDocument.Element( elementId )</a:t>
            </a:r>
          </a:p>
          <a:p>
            <a:pPr marL="719138" lvl="4" indent="0">
              <a:spcBef>
                <a:spcPts val="0"/>
              </a:spcBef>
            </a:pPr>
            <a:r>
              <a:rPr lang="en-GB" sz="1600" smtClean="0"/>
              <a:t>  </a:t>
            </a:r>
            <a:r>
              <a:rPr lang="en-GB" sz="1600" smtClean="0">
                <a:solidFill>
                  <a:schemeClr val="hlink"/>
                </a:solidFill>
              </a:rPr>
              <a:t>' Set the param</a:t>
            </a:r>
          </a:p>
          <a:p>
            <a:pPr marL="719138" lvl="4" indent="0">
              <a:spcBef>
                <a:spcPts val="0"/>
              </a:spcBef>
            </a:pPr>
            <a:r>
              <a:rPr lang="en-GB" sz="1600" smtClean="0"/>
              <a:t>  </a:t>
            </a:r>
            <a:r>
              <a:rPr lang="en-GB" sz="1600" smtClean="0">
                <a:solidFill>
                  <a:schemeClr val="accent1"/>
                </a:solidFill>
              </a:rPr>
              <a:t>If Not</a:t>
            </a:r>
            <a:r>
              <a:rPr lang="en-GB" sz="1600" smtClean="0"/>
              <a:t> (door Is Nothing) Then</a:t>
            </a:r>
          </a:p>
          <a:p>
            <a:pPr marL="719138" lvl="4" indent="0">
              <a:spcBef>
                <a:spcPts val="0"/>
              </a:spcBef>
            </a:pPr>
            <a:r>
              <a:rPr lang="en-GB" sz="1600" smtClean="0"/>
              <a:t>    Dim parameter As Parameter = LabUtils.GetElemParam( door, sharedParamName )</a:t>
            </a:r>
          </a:p>
          <a:p>
            <a:pPr marL="719138" lvl="4" indent="0">
              <a:spcBef>
                <a:spcPts val="0"/>
              </a:spcBef>
            </a:pPr>
            <a:r>
              <a:rPr lang="en-GB" sz="1600" smtClean="0"/>
              <a:t>    </a:t>
            </a:r>
            <a:r>
              <a:rPr lang="en-GB" sz="1600" smtClean="0">
                <a:solidFill>
                  <a:schemeClr val="folHlink"/>
                </a:solidFill>
              </a:rPr>
              <a:t>parameter.Set( fireRatingValue )</a:t>
            </a:r>
          </a:p>
          <a:p>
            <a:pPr marL="719138" lvl="4" indent="0">
              <a:spcBef>
                <a:spcPts val="0"/>
              </a:spcBef>
            </a:pPr>
            <a:r>
              <a:rPr lang="en-GB" sz="1600" smtClean="0"/>
              <a:t>  </a:t>
            </a:r>
            <a:r>
              <a:rPr lang="en-GB" sz="1600" smtClean="0">
                <a:solidFill>
                  <a:schemeClr val="accent1"/>
                </a:solidFill>
              </a:rPr>
              <a:t>End If</a:t>
            </a:r>
          </a:p>
          <a:p>
            <a:pPr marL="719138" lvl="4" indent="0">
              <a:spcBef>
                <a:spcPts val="0"/>
              </a:spcBef>
            </a:pPr>
            <a:r>
              <a:rPr lang="en-GB" sz="1600" smtClean="0"/>
              <a:t>  row = row + 1</a:t>
            </a:r>
          </a:p>
          <a:p>
            <a:pPr marL="719138" lvl="4" indent="0">
              <a:spcBef>
                <a:spcPts val="0"/>
              </a:spcBef>
            </a:pPr>
            <a:r>
              <a:rPr lang="en-GB" sz="1600" smtClean="0">
                <a:solidFill>
                  <a:schemeClr val="accent1"/>
                </a:solidFill>
              </a:rPr>
              <a:t>Loop</a:t>
            </a:r>
          </a:p>
        </p:txBody>
      </p:sp>
      <p:sp>
        <p:nvSpPr>
          <p:cNvPr id="9011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3759" y="194232"/>
            <a:ext cx="11269451" cy="1626129"/>
          </a:xfrm>
        </p:spPr>
        <p:txBody>
          <a:bodyPr/>
          <a:lstStyle/>
          <a:p>
            <a:r>
              <a:rPr lang="en-GB" smtClean="0"/>
              <a:t>Shared Parameter for Entire Model</a:t>
            </a:r>
          </a:p>
        </p:txBody>
      </p:sp>
      <p:sp>
        <p:nvSpPr>
          <p:cNvPr id="91139" name="Rectangle 3"/>
          <p:cNvSpPr>
            <a:spLocks noGrp="1" noChangeArrowheads="1"/>
          </p:cNvSpPr>
          <p:nvPr>
            <p:ph idx="1"/>
          </p:nvPr>
        </p:nvSpPr>
        <p:spPr>
          <a:xfrm>
            <a:off x="453759" y="2974464"/>
            <a:ext cx="11574213" cy="4231557"/>
          </a:xfrm>
        </p:spPr>
        <p:txBody>
          <a:bodyPr/>
          <a:lstStyle/>
          <a:p>
            <a:pPr marL="487647" lvl="1" indent="-325098"/>
            <a:r>
              <a:rPr lang="en-GB" sz="3600" smtClean="0"/>
              <a:t>How do we store per-document (per-model) data using shared parameters?</a:t>
            </a:r>
          </a:p>
          <a:p>
            <a:pPr marL="487647" lvl="1" indent="-325098"/>
            <a:r>
              <a:rPr lang="en-GB" sz="3600" smtClean="0"/>
              <a:t>B</a:t>
            </a:r>
            <a:r>
              <a:rPr lang="en-GB" altLang="ja-JP" sz="3600" smtClean="0">
                <a:ea typeface="ＭＳ Ｐゴシック" pitchFamily="34" charset="-128"/>
              </a:rPr>
              <a:t>ind hidden shared parameters to the singleton element of 'Project Information' category</a:t>
            </a:r>
            <a:endParaRPr lang="en-GB" sz="3600" smtClean="0"/>
          </a:p>
          <a:p>
            <a:pPr marL="487647" lvl="1" indent="-325098"/>
            <a:r>
              <a:rPr lang="en-US" sz="3600" smtClean="0"/>
              <a:t>The shared parameter definition uses ExternalDefinition, which has an attribute 'Visible'</a:t>
            </a:r>
          </a:p>
        </p:txBody>
      </p:sp>
      <p:sp>
        <p:nvSpPr>
          <p:cNvPr id="9114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ctrTitle"/>
          </p:nvPr>
        </p:nvSpPr>
        <p:spPr>
          <a:xfrm>
            <a:off x="453759" y="4291174"/>
            <a:ext cx="8640270" cy="2104934"/>
          </a:xfrm>
        </p:spPr>
        <p:txBody>
          <a:bodyPr/>
          <a:lstStyle/>
          <a:p>
            <a:pPr eaLnBrk="1" hangingPunct="1"/>
            <a:r>
              <a:rPr lang="en-GB" sz="13800" smtClean="0"/>
              <a:t>Geometry</a:t>
            </a:r>
          </a:p>
        </p:txBody>
      </p:sp>
      <p:sp>
        <p:nvSpPr>
          <p:cNvPr id="92163"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53759" y="194232"/>
            <a:ext cx="11269451" cy="1626129"/>
          </a:xfrm>
        </p:spPr>
        <p:txBody>
          <a:bodyPr/>
          <a:lstStyle/>
          <a:p>
            <a:pPr eaLnBrk="1" hangingPunct="1"/>
            <a:r>
              <a:rPr lang="en-GB" smtClean="0"/>
              <a:t>Access 3D Geometry</a:t>
            </a:r>
          </a:p>
        </p:txBody>
      </p:sp>
      <p:sp>
        <p:nvSpPr>
          <p:cNvPr id="93187" name="Rectangle 3"/>
          <p:cNvSpPr>
            <a:spLocks noGrp="1" noChangeArrowheads="1"/>
          </p:cNvSpPr>
          <p:nvPr>
            <p:ph idx="1"/>
          </p:nvPr>
        </p:nvSpPr>
        <p:spPr>
          <a:xfrm>
            <a:off x="453761" y="1811329"/>
            <a:ext cx="9315080" cy="7027871"/>
          </a:xfrm>
        </p:spPr>
        <p:txBody>
          <a:bodyPr/>
          <a:lstStyle/>
          <a:p>
            <a:pPr marL="0" indent="0"/>
            <a:r>
              <a:rPr lang="en-GB" smtClean="0"/>
              <a:t>Revit SDK sample viewers</a:t>
            </a:r>
          </a:p>
          <a:p>
            <a:pPr marL="487647" lvl="1" indent="-325098"/>
            <a:r>
              <a:rPr lang="en-US" sz="3200" smtClean="0"/>
              <a:t>RevitViewer</a:t>
            </a:r>
          </a:p>
          <a:p>
            <a:pPr marL="975292" lvl="2" indent="-325098"/>
            <a:r>
              <a:rPr lang="en-US" sz="2000" smtClean="0"/>
              <a:t>A simple geometry viewer helper class</a:t>
            </a:r>
          </a:p>
          <a:p>
            <a:pPr marL="975292" lvl="2" indent="-325098"/>
            <a:r>
              <a:rPr lang="en-US" sz="2000" smtClean="0"/>
              <a:t>Used by the other viewer samples</a:t>
            </a:r>
          </a:p>
          <a:p>
            <a:pPr marL="487647" lvl="1" indent="-325098"/>
            <a:r>
              <a:rPr lang="en-US" sz="3200" smtClean="0"/>
              <a:t>ElementViewer</a:t>
            </a:r>
          </a:p>
          <a:p>
            <a:pPr marL="975292" lvl="2" indent="-325098"/>
            <a:r>
              <a:rPr lang="en-US" sz="2000" smtClean="0"/>
              <a:t>Display wireframe model of one or more selected elements</a:t>
            </a:r>
          </a:p>
          <a:p>
            <a:pPr marL="487647" lvl="1" indent="-325098"/>
            <a:r>
              <a:rPr lang="en-US" sz="3200" smtClean="0"/>
              <a:t>RoomViewer</a:t>
            </a:r>
          </a:p>
          <a:p>
            <a:pPr marL="975292" lvl="2" indent="-325098"/>
            <a:r>
              <a:rPr lang="en-US" sz="2000" smtClean="0"/>
              <a:t>Wireframe viewer of the selected room</a:t>
            </a:r>
          </a:p>
          <a:p>
            <a:pPr marL="487647" lvl="1" indent="-325098"/>
            <a:r>
              <a:rPr lang="en-US" sz="3200" smtClean="0"/>
              <a:t>AnalyticalViewer</a:t>
            </a:r>
          </a:p>
          <a:p>
            <a:pPr marL="975292" lvl="2" indent="-325098"/>
            <a:r>
              <a:rPr lang="en-US" sz="2000" smtClean="0"/>
              <a:t>Display analytical model of one or more selected elements</a:t>
            </a:r>
          </a:p>
          <a:p>
            <a:pPr marL="487647" lvl="1" indent="-325098"/>
            <a:r>
              <a:rPr lang="en-US" sz="3200" smtClean="0"/>
              <a:t>ObjectViewer</a:t>
            </a:r>
          </a:p>
          <a:p>
            <a:pPr marL="975292" lvl="2" indent="-325098"/>
            <a:r>
              <a:rPr lang="en-US" sz="2000" smtClean="0"/>
              <a:t>Display analytical or physical model and set parameter of selected elements</a:t>
            </a:r>
          </a:p>
          <a:p>
            <a:pPr marL="487647" lvl="1" indent="-325098"/>
            <a:r>
              <a:rPr lang="en-US" sz="3200" smtClean="0"/>
              <a:t>FamilyExplorer</a:t>
            </a:r>
          </a:p>
          <a:p>
            <a:pPr marL="975292" lvl="2" indent="-325098"/>
            <a:r>
              <a:rPr lang="en-US" sz="2000" smtClean="0"/>
              <a:t>Profiles</a:t>
            </a:r>
          </a:p>
        </p:txBody>
      </p:sp>
      <p:sp>
        <p:nvSpPr>
          <p:cNvPr id="93188"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a:t>
            </a:r>
            <a:endParaRPr lang="en-GB" sz="2300">
              <a:solidFill>
                <a:schemeClr val="accent1"/>
              </a:solidFill>
            </a:endParaRPr>
          </a:p>
        </p:txBody>
      </p:sp>
      <p:pic>
        <p:nvPicPr>
          <p:cNvPr id="93189" name="Picture 5" descr="viewers-1"/>
          <p:cNvPicPr>
            <a:picLocks noChangeAspect="1" noChangeArrowheads="1"/>
          </p:cNvPicPr>
          <p:nvPr/>
        </p:nvPicPr>
        <p:blipFill>
          <a:blip r:embed="rId3"/>
          <a:srcRect/>
          <a:stretch>
            <a:fillRect/>
          </a:stretch>
        </p:blipFill>
        <p:spPr bwMode="auto">
          <a:xfrm>
            <a:off x="9964153" y="6941598"/>
            <a:ext cx="2006919" cy="1901668"/>
          </a:xfrm>
          <a:prstGeom prst="rect">
            <a:avLst/>
          </a:prstGeom>
          <a:noFill/>
          <a:ln w="9525">
            <a:noFill/>
            <a:miter lim="800000"/>
            <a:headEnd/>
            <a:tailEnd/>
          </a:ln>
        </p:spPr>
      </p:pic>
      <p:pic>
        <p:nvPicPr>
          <p:cNvPr id="93190" name="Picture 6" descr="viewers-2"/>
          <p:cNvPicPr>
            <a:picLocks noChangeAspect="1" noChangeArrowheads="1"/>
          </p:cNvPicPr>
          <p:nvPr/>
        </p:nvPicPr>
        <p:blipFill>
          <a:blip r:embed="rId4"/>
          <a:srcRect/>
          <a:stretch>
            <a:fillRect/>
          </a:stretch>
        </p:blipFill>
        <p:spPr bwMode="auto">
          <a:xfrm>
            <a:off x="7556470" y="1534601"/>
            <a:ext cx="4426961" cy="2348853"/>
          </a:xfrm>
          <a:prstGeom prst="rect">
            <a:avLst/>
          </a:prstGeom>
          <a:noFill/>
          <a:ln w="9525">
            <a:noFill/>
            <a:miter lim="800000"/>
            <a:headEnd/>
            <a:tailEnd/>
          </a:ln>
        </p:spPr>
      </p:pic>
      <p:pic>
        <p:nvPicPr>
          <p:cNvPr id="93191" name="Picture 7" descr="viewers-3"/>
          <p:cNvPicPr>
            <a:picLocks noChangeAspect="1" noChangeArrowheads="1"/>
          </p:cNvPicPr>
          <p:nvPr/>
        </p:nvPicPr>
        <p:blipFill>
          <a:blip r:embed="rId5"/>
          <a:srcRect/>
          <a:stretch>
            <a:fillRect/>
          </a:stretch>
        </p:blipFill>
        <p:spPr bwMode="auto">
          <a:xfrm>
            <a:off x="9707792" y="4414820"/>
            <a:ext cx="2383922" cy="177293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182</TotalTime>
  <Words>23148</Words>
  <Application>Microsoft Office PowerPoint</Application>
  <PresentationFormat>Custom</PresentationFormat>
  <Paragraphs>3030</Paragraphs>
  <Slides>170</Slides>
  <Notes>166</Notes>
  <HiddenSlides>0</HiddenSlides>
  <MMClips>1</MMClips>
  <ScaleCrop>false</ScaleCrop>
  <HeadingPairs>
    <vt:vector size="4" baseType="variant">
      <vt:variant>
        <vt:lpstr>Theme</vt:lpstr>
      </vt:variant>
      <vt:variant>
        <vt:i4>1</vt:i4>
      </vt:variant>
      <vt:variant>
        <vt:lpstr>Slide Titles</vt:lpstr>
      </vt:variant>
      <vt:variant>
        <vt:i4>170</vt:i4>
      </vt:variant>
    </vt:vector>
  </HeadingPairs>
  <TitlesOfParts>
    <vt:vector size="171" baseType="lpstr">
      <vt:lpstr>Text Slide</vt:lpstr>
      <vt:lpstr>Revit 2010 API   Jeremy Tammik Saikat Bhattacharya  AEC Workgroup DevTech Autodesk</vt:lpstr>
      <vt:lpstr>Before we start LiveMeeting and conference call – how to</vt:lpstr>
      <vt:lpstr>About the Presenter</vt:lpstr>
      <vt:lpstr>About the Presenter</vt:lpstr>
      <vt:lpstr>About the AEC Workgroup</vt:lpstr>
      <vt:lpstr>Agenda</vt:lpstr>
      <vt:lpstr>Polls About You</vt:lpstr>
      <vt:lpstr>Acronyms</vt:lpstr>
      <vt:lpstr>Revit Products</vt:lpstr>
      <vt:lpstr>Revit Architecture 2010 Product Features</vt:lpstr>
      <vt:lpstr>Revit 2010 Product Features</vt:lpstr>
      <vt:lpstr>Revit API and SDK</vt:lpstr>
      <vt:lpstr>SDK Documentation</vt:lpstr>
      <vt:lpstr>Revit API History</vt:lpstr>
      <vt:lpstr>Revit 2010 API Wishlist Survey Results</vt:lpstr>
      <vt:lpstr>Getting Started</vt:lpstr>
      <vt:lpstr>Getting Started</vt:lpstr>
      <vt:lpstr>Extending Revit</vt:lpstr>
      <vt:lpstr>Revit API DLL</vt:lpstr>
      <vt:lpstr>C# or VB.NET</vt:lpstr>
      <vt:lpstr>External Command</vt:lpstr>
      <vt:lpstr>Command Return Values</vt:lpstr>
      <vt:lpstr>Modify Revit.ini for EC</vt:lpstr>
      <vt:lpstr>External Application</vt:lpstr>
      <vt:lpstr>Modify Revit.ini for EA</vt:lpstr>
      <vt:lpstr>Getting Started</vt:lpstr>
      <vt:lpstr>Minimal Command</vt:lpstr>
      <vt:lpstr>Command Input Argument</vt:lpstr>
      <vt:lpstr>Command Output Arguments</vt:lpstr>
      <vt:lpstr>Application Installation</vt:lpstr>
      <vt:lpstr>RvtSamples</vt:lpstr>
      <vt:lpstr>RvtMgdDbg</vt:lpstr>
      <vt:lpstr>Hands On</vt:lpstr>
      <vt:lpstr>Database and Elements</vt:lpstr>
      <vt:lpstr>Category, Family, Type and Instance</vt:lpstr>
      <vt:lpstr>Elements Collection</vt:lpstr>
      <vt:lpstr>Revit Object Model</vt:lpstr>
      <vt:lpstr>Subset of Object Model</vt:lpstr>
      <vt:lpstr>Important Parent Classes</vt:lpstr>
      <vt:lpstr>Subsubset of Object Model</vt:lpstr>
      <vt:lpstr>Some Visible Elements</vt:lpstr>
      <vt:lpstr>Accessing Current Revit Element Selection</vt:lpstr>
      <vt:lpstr>Accessing Revit Database Elements</vt:lpstr>
      <vt:lpstr>Elements Collection</vt:lpstr>
      <vt:lpstr>List all Elements</vt:lpstr>
      <vt:lpstr>Identifying Revit Elements</vt:lpstr>
      <vt:lpstr>Identifying Revit Elements</vt:lpstr>
      <vt:lpstr>Element versus Symbol</vt:lpstr>
      <vt:lpstr>3D or Model Elements</vt:lpstr>
      <vt:lpstr>3D or Model Elements</vt:lpstr>
      <vt:lpstr>Element Filtering</vt:lpstr>
      <vt:lpstr>C# Element Filtering Comparison</vt:lpstr>
      <vt:lpstr>VB Element Filtering Comparison</vt:lpstr>
      <vt:lpstr>Boolean Element Filtering Example</vt:lpstr>
      <vt:lpstr>Specific Element Classes</vt:lpstr>
      <vt:lpstr>Get all Walls</vt:lpstr>
      <vt:lpstr>Get all Doors</vt:lpstr>
      <vt:lpstr>Adding Elements</vt:lpstr>
      <vt:lpstr>Element manipulation</vt:lpstr>
      <vt:lpstr>Selecting the Wall</vt:lpstr>
      <vt:lpstr>Wall Top and Bottom</vt:lpstr>
      <vt:lpstr>Column Geometry</vt:lpstr>
      <vt:lpstr>Column Type</vt:lpstr>
      <vt:lpstr>Insert Column and Move Wall</vt:lpstr>
      <vt:lpstr>Categories</vt:lpstr>
      <vt:lpstr>Families and Types</vt:lpstr>
      <vt:lpstr>Families and Types</vt:lpstr>
      <vt:lpstr>Listing Families and Types</vt:lpstr>
      <vt:lpstr>Family Iteration</vt:lpstr>
      <vt:lpstr>Family Symbol Iteration</vt:lpstr>
      <vt:lpstr>Loading Families and Types</vt:lpstr>
      <vt:lpstr>Determining Standard Family and Type</vt:lpstr>
      <vt:lpstr>List Window Symbols</vt:lpstr>
      <vt:lpstr>Get Family and Symbol</vt:lpstr>
      <vt:lpstr>Change Family Instance Type</vt:lpstr>
      <vt:lpstr>Determine Selected Instance Category</vt:lpstr>
      <vt:lpstr>List all Symbols for Category</vt:lpstr>
      <vt:lpstr>Assign new Type</vt:lpstr>
      <vt:lpstr>System Families and Types</vt:lpstr>
      <vt:lpstr>List all Wall Types</vt:lpstr>
      <vt:lpstr>List all Floor Types</vt:lpstr>
      <vt:lpstr>Change Wall and Floor Type</vt:lpstr>
      <vt:lpstr>Duplicate a Symbol</vt:lpstr>
      <vt:lpstr>Parameters</vt:lpstr>
      <vt:lpstr>Parameters</vt:lpstr>
      <vt:lpstr>Accessing Parameters</vt:lpstr>
      <vt:lpstr>Loop all Element Parameters</vt:lpstr>
      <vt:lpstr>Access Built-in Parameter</vt:lpstr>
      <vt:lpstr>Access Named Parameter</vt:lpstr>
      <vt:lpstr>Element Parameters Collection is Incomplete</vt:lpstr>
      <vt:lpstr>BuiltInParamsChecker</vt:lpstr>
      <vt:lpstr>Exporting Parameters</vt:lpstr>
      <vt:lpstr>Shared Parameters</vt:lpstr>
      <vt:lpstr>Create Shared Parameter</vt:lpstr>
      <vt:lpstr>Export Shared Parameter</vt:lpstr>
      <vt:lpstr>Import Shared Parameter</vt:lpstr>
      <vt:lpstr>Shared Parameter for Entire Model</vt:lpstr>
      <vt:lpstr>Geometry</vt:lpstr>
      <vt:lpstr>Access 3D Geometry</vt:lpstr>
      <vt:lpstr>Obtain 3D Element Geometry</vt:lpstr>
      <vt:lpstr>Display Element Geometry</vt:lpstr>
      <vt:lpstr>Access to 2D Geometry</vt:lpstr>
      <vt:lpstr>Iterate Room Boundary</vt:lpstr>
      <vt:lpstr>Time Out</vt:lpstr>
      <vt:lpstr>Revit 2010 API News</vt:lpstr>
      <vt:lpstr>Ribbon API</vt:lpstr>
      <vt:lpstr>Ribbon API</vt:lpstr>
      <vt:lpstr>Ribbon Controls</vt:lpstr>
      <vt:lpstr>Ribbon Classes</vt:lpstr>
      <vt:lpstr>Ribbon Sample</vt:lpstr>
      <vt:lpstr>Ribbon Sample</vt:lpstr>
      <vt:lpstr>Events</vt:lpstr>
      <vt:lpstr>Revit 2010 New Events</vt:lpstr>
      <vt:lpstr>Revit 2010 New Events</vt:lpstr>
      <vt:lpstr>Event Samples in SDK</vt:lpstr>
      <vt:lpstr>Event Example: Prevent Saving Document</vt:lpstr>
      <vt:lpstr>Using Events</vt:lpstr>
      <vt:lpstr>VSTA</vt:lpstr>
      <vt:lpstr>VSTA</vt:lpstr>
      <vt:lpstr>Revit VSTA</vt:lpstr>
      <vt:lpstr>Revit VSTA Commands</vt:lpstr>
      <vt:lpstr>Revit VSTA Macro Manager</vt:lpstr>
      <vt:lpstr>Revit VSTA IDE</vt:lpstr>
      <vt:lpstr>VSTA Features in 2010</vt:lpstr>
      <vt:lpstr>Revit VSTA Documentation</vt:lpstr>
      <vt:lpstr>Revit VSTA Samples</vt:lpstr>
      <vt:lpstr>New APIs</vt:lpstr>
      <vt:lpstr>23 New Revit SDK Samples</vt:lpstr>
      <vt:lpstr>RaytraceBounce</vt:lpstr>
      <vt:lpstr>Model Inspection Utilities</vt:lpstr>
      <vt:lpstr>Family API</vt:lpstr>
      <vt:lpstr>Family API</vt:lpstr>
      <vt:lpstr>Revit Families – What is it? </vt:lpstr>
      <vt:lpstr>Revit Families – Where to begin </vt:lpstr>
      <vt:lpstr>Revit Family Flavours</vt:lpstr>
      <vt:lpstr>Revit Family Editor</vt:lpstr>
      <vt:lpstr>Revit Families Best Practice </vt:lpstr>
      <vt:lpstr>Revit Families – What is possible</vt:lpstr>
      <vt:lpstr>Document and family manager classes</vt:lpstr>
      <vt:lpstr>Creating Family Content</vt:lpstr>
      <vt:lpstr>Visibility Settings and Loading Control</vt:lpstr>
      <vt:lpstr>Family API Samples</vt:lpstr>
      <vt:lpstr>More Family API Samples</vt:lpstr>
      <vt:lpstr>Form Creation</vt:lpstr>
      <vt:lpstr>Form Creation API</vt:lpstr>
      <vt:lpstr>Form Creation Topics</vt:lpstr>
      <vt:lpstr>ReferencePoint and CurveByPoints</vt:lpstr>
      <vt:lpstr>Forms</vt:lpstr>
      <vt:lpstr>Forms</vt:lpstr>
      <vt:lpstr>Forms</vt:lpstr>
      <vt:lpstr>Modifying Forms</vt:lpstr>
      <vt:lpstr>Divided Surface</vt:lpstr>
      <vt:lpstr>Tile Pattern</vt:lpstr>
      <vt:lpstr>Curtain Panel</vt:lpstr>
      <vt:lpstr>Curtain Panel Code</vt:lpstr>
      <vt:lpstr>Form Creation SDK Samples</vt:lpstr>
      <vt:lpstr>Form Creation Lab</vt:lpstr>
      <vt:lpstr>MEP API</vt:lpstr>
      <vt:lpstr>MEP API</vt:lpstr>
      <vt:lpstr>MEP Systems</vt:lpstr>
      <vt:lpstr>MEP Ducts and Pipes</vt:lpstr>
      <vt:lpstr>MEP Fittings</vt:lpstr>
      <vt:lpstr>MEP Connectors</vt:lpstr>
      <vt:lpstr>Element Creation</vt:lpstr>
      <vt:lpstr>Family Creation</vt:lpstr>
      <vt:lpstr>MEP SDK Samples </vt:lpstr>
      <vt:lpstr>Learning More</vt:lpstr>
      <vt:lpstr>Polls About the Presentation</vt:lpstr>
      <vt:lpstr>Thank you!</vt:lpstr>
      <vt:lpstr>End of Presentation</vt:lpstr>
    </vt:vector>
  </TitlesOfParts>
  <Company>Autodesk,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ABCs of Programming in Revit</dc:title>
  <dc:subject>Revit API</dc:subject>
  <dc:creator>Jeremy Tammik, DevTech, Autodesk</dc:creator>
  <cp:lastModifiedBy>Jeremy Tammik</cp:lastModifiedBy>
  <cp:revision>769</cp:revision>
  <dcterms:created xsi:type="dcterms:W3CDTF">2007-09-13T20:17:33Z</dcterms:created>
  <dcterms:modified xsi:type="dcterms:W3CDTF">2009-09-28T06:27:13Z</dcterms:modified>
</cp:coreProperties>
</file>

<file path=userCustomization/customUI.xml><?xml version="1.0" encoding="utf-8"?>
<mso:customUI xmlns:doc="http://schemas.microsoft.com/office/2006/01/customui/currentDocument" xmlns:mso="http://schemas.microsoft.com/office/2006/01/customui">
  <mso:ribbon>
    <mso:qat>
      <mso:documentControls>
        <mso:control idQ="mso:ObjectSendToBack" visible="true"/>
        <mso:button idQ="doc:_DE105-1_The_ABCs_of_Programming_in_Revit.pptx__SetShapeShade_1" visible="true" label="'DE105-1 The ABCs of Programming in Revit.pptx'!SetShapeShade" onAction="'DE105-1 The ABCs of Programming in Revit.pptx'!SetShapeShade" imageMso="ListMacros"/>
      </mso:documentControls>
    </mso:qat>
  </mso:ribbon>
</mso:customUI>
</file>