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notesSlides/notesSlide60.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Default Extension="vml" ContentType="application/vnd.openxmlformats-officedocument.vmlDrawing"/>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Default Extension="wmf" ContentType="image/x-wmf"/>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82" r:id="rId4"/>
    <p:sldMasterId id="2147483687" r:id="rId5"/>
  </p:sldMasterIdLst>
  <p:notesMasterIdLst>
    <p:notesMasterId r:id="rId78"/>
  </p:notesMasterIdLst>
  <p:handoutMasterIdLst>
    <p:handoutMasterId r:id="rId79"/>
  </p:handoutMasterIdLst>
  <p:sldIdLst>
    <p:sldId id="314" r:id="rId6"/>
    <p:sldId id="376" r:id="rId7"/>
    <p:sldId id="319" r:id="rId8"/>
    <p:sldId id="320" r:id="rId9"/>
    <p:sldId id="377" r:id="rId10"/>
    <p:sldId id="323" r:id="rId11"/>
    <p:sldId id="378" r:id="rId12"/>
    <p:sldId id="369" r:id="rId13"/>
    <p:sldId id="370" r:id="rId14"/>
    <p:sldId id="372" r:id="rId15"/>
    <p:sldId id="384" r:id="rId16"/>
    <p:sldId id="385" r:id="rId17"/>
    <p:sldId id="386" r:id="rId18"/>
    <p:sldId id="419" r:id="rId19"/>
    <p:sldId id="418" r:id="rId20"/>
    <p:sldId id="388" r:id="rId21"/>
    <p:sldId id="420" r:id="rId22"/>
    <p:sldId id="421" r:id="rId23"/>
    <p:sldId id="422" r:id="rId24"/>
    <p:sldId id="389" r:id="rId25"/>
    <p:sldId id="390" r:id="rId26"/>
    <p:sldId id="392" r:id="rId27"/>
    <p:sldId id="423" r:id="rId28"/>
    <p:sldId id="424" r:id="rId29"/>
    <p:sldId id="425" r:id="rId30"/>
    <p:sldId id="394" r:id="rId31"/>
    <p:sldId id="355" r:id="rId32"/>
    <p:sldId id="356" r:id="rId33"/>
    <p:sldId id="357" r:id="rId34"/>
    <p:sldId id="360" r:id="rId35"/>
    <p:sldId id="361" r:id="rId36"/>
    <p:sldId id="365" r:id="rId37"/>
    <p:sldId id="366" r:id="rId38"/>
    <p:sldId id="362" r:id="rId39"/>
    <p:sldId id="364" r:id="rId40"/>
    <p:sldId id="358" r:id="rId41"/>
    <p:sldId id="426" r:id="rId42"/>
    <p:sldId id="367" r:id="rId43"/>
    <p:sldId id="427" r:id="rId44"/>
    <p:sldId id="395" r:id="rId45"/>
    <p:sldId id="396" r:id="rId46"/>
    <p:sldId id="397" r:id="rId47"/>
    <p:sldId id="400" r:id="rId48"/>
    <p:sldId id="398" r:id="rId49"/>
    <p:sldId id="401" r:id="rId50"/>
    <p:sldId id="402" r:id="rId51"/>
    <p:sldId id="399" r:id="rId52"/>
    <p:sldId id="403" r:id="rId53"/>
    <p:sldId id="404" r:id="rId54"/>
    <p:sldId id="405" r:id="rId55"/>
    <p:sldId id="409" r:id="rId56"/>
    <p:sldId id="408" r:id="rId57"/>
    <p:sldId id="410" r:id="rId58"/>
    <p:sldId id="345" r:id="rId59"/>
    <p:sldId id="347" r:id="rId60"/>
    <p:sldId id="348" r:id="rId61"/>
    <p:sldId id="349" r:id="rId62"/>
    <p:sldId id="346" r:id="rId63"/>
    <p:sldId id="350" r:id="rId64"/>
    <p:sldId id="351" r:id="rId65"/>
    <p:sldId id="411" r:id="rId66"/>
    <p:sldId id="412" r:id="rId67"/>
    <p:sldId id="413" r:id="rId68"/>
    <p:sldId id="414" r:id="rId69"/>
    <p:sldId id="415" r:id="rId70"/>
    <p:sldId id="416" r:id="rId71"/>
    <p:sldId id="417" r:id="rId72"/>
    <p:sldId id="379" r:id="rId73"/>
    <p:sldId id="380" r:id="rId74"/>
    <p:sldId id="381" r:id="rId75"/>
    <p:sldId id="382" r:id="rId76"/>
    <p:sldId id="383" r:id="rId77"/>
  </p:sldIdLst>
  <p:sldSz cx="13011150" cy="9756775"/>
  <p:notesSz cx="7019925" cy="9305925"/>
  <p:defaultTextStyle>
    <a:defPPr>
      <a:defRPr lang="en-US"/>
    </a:defPPr>
    <a:lvl1pPr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1pPr>
    <a:lvl2pPr marL="646334" indent="-191280"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2pPr>
    <a:lvl3pPr marL="1294318" indent="-384052"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3pPr>
    <a:lvl4pPr marL="1942283" indent="-576832"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4pPr>
    <a:lvl5pPr marL="2588682" indent="-768030"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5pPr>
    <a:lvl6pPr marL="2275754" algn="l" defTabSz="910302" rtl="0" eaLnBrk="1" latinLnBrk="0" hangingPunct="1">
      <a:defRPr sz="2600" kern="1200">
        <a:solidFill>
          <a:schemeClr val="tx1"/>
        </a:solidFill>
        <a:latin typeface="Arial" pitchFamily="34" charset="0"/>
        <a:ea typeface="ヒラギノ角ゴ Pro W3"/>
        <a:cs typeface="ヒラギノ角ゴ Pro W3"/>
      </a:defRPr>
    </a:lvl6pPr>
    <a:lvl7pPr marL="2730905" algn="l" defTabSz="910302" rtl="0" eaLnBrk="1" latinLnBrk="0" hangingPunct="1">
      <a:defRPr sz="2600" kern="1200">
        <a:solidFill>
          <a:schemeClr val="tx1"/>
        </a:solidFill>
        <a:latin typeface="Arial" pitchFamily="34" charset="0"/>
        <a:ea typeface="ヒラギノ角ゴ Pro W3"/>
        <a:cs typeface="ヒラギノ角ゴ Pro W3"/>
      </a:defRPr>
    </a:lvl7pPr>
    <a:lvl8pPr marL="3186052" algn="l" defTabSz="910302" rtl="0" eaLnBrk="1" latinLnBrk="0" hangingPunct="1">
      <a:defRPr sz="2600" kern="1200">
        <a:solidFill>
          <a:schemeClr val="tx1"/>
        </a:solidFill>
        <a:latin typeface="Arial" pitchFamily="34" charset="0"/>
        <a:ea typeface="ヒラギノ角ゴ Pro W3"/>
        <a:cs typeface="ヒラギノ角ゴ Pro W3"/>
      </a:defRPr>
    </a:lvl8pPr>
    <a:lvl9pPr marL="3641204" algn="l" defTabSz="910302" rtl="0" eaLnBrk="1" latinLnBrk="0" hangingPunct="1">
      <a:defRPr sz="2600" kern="1200">
        <a:solidFill>
          <a:schemeClr val="tx1"/>
        </a:solidFill>
        <a:latin typeface="Arial" pitchFamily="34" charset="0"/>
        <a:ea typeface="ヒラギノ角ゴ Pro W3"/>
        <a:cs typeface="ヒラギノ角ゴ Pro W3"/>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0066"/>
    <a:srgbClr val="118888"/>
    <a:srgbClr val="77BB11"/>
    <a:srgbClr val="004282"/>
    <a:srgbClr val="7F7F7F"/>
    <a:srgbClr val="FFAA00"/>
    <a:srgbClr val="EE5500"/>
    <a:srgbClr val="DD0000"/>
    <a:srgbClr val="FF4600"/>
    <a:srgbClr val="737373"/>
  </p:clrMru>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14" autoAdjust="0"/>
    <p:restoredTop sz="64396" autoAdjust="0"/>
  </p:normalViewPr>
  <p:slideViewPr>
    <p:cSldViewPr>
      <p:cViewPr varScale="1">
        <p:scale>
          <a:sx n="30" d="100"/>
          <a:sy n="30" d="100"/>
        </p:scale>
        <p:origin x="-1200" y="-90"/>
      </p:cViewPr>
      <p:guideLst>
        <p:guide orient="horz" pos="3073"/>
        <p:guide pos="409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p:cViewPr varScale="1">
        <p:scale>
          <a:sx n="67" d="100"/>
          <a:sy n="67" d="100"/>
        </p:scale>
        <p:origin x="-3516" y="-120"/>
      </p:cViewPr>
      <p:guideLst>
        <p:guide orient="horz" pos="2931"/>
        <p:guide pos="2212"/>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slide" Target="slides/slide7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handoutMaster" Target="handoutMasters/handoutMaster1.xml"/><Relationship Id="rId5" Type="http://schemas.openxmlformats.org/officeDocument/2006/relationships/slideMaster" Target="slideMasters/slideMaster2.xml"/><Relationship Id="rId61" Type="http://schemas.openxmlformats.org/officeDocument/2006/relationships/slide" Target="slides/slide56.xml"/><Relationship Id="rId82"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notesMaster" Target="notesMasters/notesMaster1.xml"/><Relationship Id="rId8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s>
</file>

<file path=ppt/drawings/_rels/vmlDrawing1.v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png"/><Relationship Id="rId3" Type="http://schemas.openxmlformats.org/officeDocument/2006/relationships/image" Target="../media/image27.png"/><Relationship Id="rId7" Type="http://schemas.openxmlformats.org/officeDocument/2006/relationships/image" Target="../media/image31.png"/><Relationship Id="rId12" Type="http://schemas.openxmlformats.org/officeDocument/2006/relationships/image" Target="../media/image36.png"/><Relationship Id="rId17" Type="http://schemas.openxmlformats.org/officeDocument/2006/relationships/image" Target="../media/image41.png"/><Relationship Id="rId2" Type="http://schemas.openxmlformats.org/officeDocument/2006/relationships/image" Target="../media/image26.png"/><Relationship Id="rId16" Type="http://schemas.openxmlformats.org/officeDocument/2006/relationships/image" Target="../media/image40.png"/><Relationship Id="rId1" Type="http://schemas.openxmlformats.org/officeDocument/2006/relationships/image" Target="../media/image25.png"/><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9.png"/><Relationship Id="rId15" Type="http://schemas.openxmlformats.org/officeDocument/2006/relationships/image" Target="../media/image39.pn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png"/><Relationship Id="rId14" Type="http://schemas.openxmlformats.org/officeDocument/2006/relationships/image" Target="../media/image38.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1636" cy="465241"/>
          </a:xfrm>
          <a:prstGeom prst="rect">
            <a:avLst/>
          </a:prstGeom>
        </p:spPr>
        <p:txBody>
          <a:bodyPr vert="horz" lIns="65233" tIns="32617" rIns="65233" bIns="32617" rtlCol="0"/>
          <a:lstStyle>
            <a:lvl1pPr algn="l" defTabSz="928021" fontAlgn="auto">
              <a:spcBef>
                <a:spcPts val="0"/>
              </a:spcBef>
              <a:spcAft>
                <a:spcPts val="0"/>
              </a:spcAft>
              <a:defRPr sz="9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976082" y="0"/>
            <a:ext cx="3042740" cy="465241"/>
          </a:xfrm>
          <a:prstGeom prst="rect">
            <a:avLst/>
          </a:prstGeom>
        </p:spPr>
        <p:txBody>
          <a:bodyPr vert="horz" lIns="65233" tIns="32617" rIns="65233" bIns="32617" rtlCol="0"/>
          <a:lstStyle>
            <a:lvl1pPr algn="r" defTabSz="928021" fontAlgn="auto">
              <a:spcBef>
                <a:spcPts val="0"/>
              </a:spcBef>
              <a:spcAft>
                <a:spcPts val="0"/>
              </a:spcAft>
              <a:defRPr sz="900" smtClean="0">
                <a:latin typeface="+mn-lt"/>
                <a:ea typeface="+mn-ea"/>
                <a:cs typeface="+mn-cs"/>
              </a:defRPr>
            </a:lvl1pPr>
          </a:lstStyle>
          <a:p>
            <a:pPr>
              <a:defRPr/>
            </a:pPr>
            <a:fld id="{C3C292A9-28F1-4369-B452-1C9C6FA9C50D}" type="datetimeFigureOut">
              <a:rPr lang="en-US"/>
              <a:pPr>
                <a:defRPr/>
              </a:pPr>
              <a:t>4/26/2012</a:t>
            </a:fld>
            <a:endParaRPr lang="en-US"/>
          </a:p>
        </p:txBody>
      </p:sp>
      <p:sp>
        <p:nvSpPr>
          <p:cNvPr id="4" name="Footer Placeholder 3"/>
          <p:cNvSpPr>
            <a:spLocks noGrp="1"/>
          </p:cNvSpPr>
          <p:nvPr>
            <p:ph type="ftr" sz="quarter" idx="2"/>
          </p:nvPr>
        </p:nvSpPr>
        <p:spPr>
          <a:xfrm>
            <a:off x="0" y="8838474"/>
            <a:ext cx="3041636" cy="466346"/>
          </a:xfrm>
          <a:prstGeom prst="rect">
            <a:avLst/>
          </a:prstGeom>
        </p:spPr>
        <p:txBody>
          <a:bodyPr vert="horz" lIns="65233" tIns="32617" rIns="65233" bIns="32617" rtlCol="0" anchor="b"/>
          <a:lstStyle>
            <a:lvl1pPr algn="l" defTabSz="928021" fontAlgn="auto">
              <a:spcBef>
                <a:spcPts val="0"/>
              </a:spcBef>
              <a:spcAft>
                <a:spcPts val="0"/>
              </a:spcAft>
              <a:defRPr sz="9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976082" y="8838474"/>
            <a:ext cx="3042740" cy="466346"/>
          </a:xfrm>
          <a:prstGeom prst="rect">
            <a:avLst/>
          </a:prstGeom>
        </p:spPr>
        <p:txBody>
          <a:bodyPr vert="horz" lIns="65233" tIns="32617" rIns="65233" bIns="32617" rtlCol="0" anchor="b"/>
          <a:lstStyle>
            <a:lvl1pPr algn="r" defTabSz="928021" fontAlgn="auto">
              <a:spcBef>
                <a:spcPts val="0"/>
              </a:spcBef>
              <a:spcAft>
                <a:spcPts val="0"/>
              </a:spcAft>
              <a:defRPr sz="900" smtClean="0">
                <a:latin typeface="+mn-lt"/>
                <a:ea typeface="+mn-ea"/>
                <a:cs typeface="+mn-cs"/>
              </a:defRPr>
            </a:lvl1pPr>
          </a:lstStyle>
          <a:p>
            <a:pPr>
              <a:defRPr/>
            </a:pPr>
            <a:fld id="{9D28535C-87EB-4B6F-B77A-6E74A575AC4E}"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1636" cy="465241"/>
          </a:xfrm>
          <a:prstGeom prst="rect">
            <a:avLst/>
          </a:prstGeom>
        </p:spPr>
        <p:txBody>
          <a:bodyPr vert="horz" lIns="95662" tIns="47831" rIns="95662" bIns="47831" rtlCol="0"/>
          <a:lstStyle>
            <a:lvl1pPr algn="l" defTabSz="928021"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976082" y="0"/>
            <a:ext cx="3042740" cy="465241"/>
          </a:xfrm>
          <a:prstGeom prst="rect">
            <a:avLst/>
          </a:prstGeom>
        </p:spPr>
        <p:txBody>
          <a:bodyPr vert="horz" lIns="95662" tIns="47831" rIns="95662" bIns="47831" rtlCol="0"/>
          <a:lstStyle>
            <a:lvl1pPr algn="r" defTabSz="928021" fontAlgn="auto">
              <a:spcBef>
                <a:spcPts val="0"/>
              </a:spcBef>
              <a:spcAft>
                <a:spcPts val="0"/>
              </a:spcAft>
              <a:defRPr sz="1200" smtClean="0">
                <a:latin typeface="+mn-lt"/>
                <a:ea typeface="+mn-ea"/>
                <a:cs typeface="+mn-cs"/>
              </a:defRPr>
            </a:lvl1pPr>
          </a:lstStyle>
          <a:p>
            <a:pPr>
              <a:defRPr/>
            </a:pPr>
            <a:fld id="{D78600C0-E6F7-432F-A446-8DFADB620EEF}" type="datetimeFigureOut">
              <a:rPr lang="en-US"/>
              <a:pPr>
                <a:defRPr/>
              </a:pPr>
              <a:t>4/26/2012</a:t>
            </a:fld>
            <a:endParaRPr lang="en-US"/>
          </a:p>
        </p:txBody>
      </p:sp>
      <p:sp>
        <p:nvSpPr>
          <p:cNvPr id="4" name="Slide Image Placeholder 3"/>
          <p:cNvSpPr>
            <a:spLocks noGrp="1" noRot="1" noChangeAspect="1"/>
          </p:cNvSpPr>
          <p:nvPr>
            <p:ph type="sldImg" idx="2"/>
          </p:nvPr>
        </p:nvSpPr>
        <p:spPr>
          <a:xfrm>
            <a:off x="1763713" y="776288"/>
            <a:ext cx="3492500" cy="2617787"/>
          </a:xfrm>
          <a:prstGeom prst="rect">
            <a:avLst/>
          </a:prstGeom>
          <a:noFill/>
          <a:ln w="12700">
            <a:solidFill>
              <a:prstClr val="black"/>
            </a:solidFill>
          </a:ln>
        </p:spPr>
        <p:txBody>
          <a:bodyPr vert="horz" lIns="95662" tIns="47831" rIns="95662" bIns="47831" rtlCol="0" anchor="ctr"/>
          <a:lstStyle/>
          <a:p>
            <a:pPr lvl="0"/>
            <a:endParaRPr lang="en-US" noProof="0"/>
          </a:p>
        </p:txBody>
      </p:sp>
      <p:sp>
        <p:nvSpPr>
          <p:cNvPr id="5" name="Notes Placeholder 4"/>
          <p:cNvSpPr>
            <a:spLocks noGrp="1"/>
          </p:cNvSpPr>
          <p:nvPr>
            <p:ph type="body" sz="quarter" idx="3"/>
          </p:nvPr>
        </p:nvSpPr>
        <p:spPr>
          <a:xfrm>
            <a:off x="701662" y="3721928"/>
            <a:ext cx="5616602" cy="4885583"/>
          </a:xfrm>
          <a:prstGeom prst="rect">
            <a:avLst/>
          </a:prstGeom>
        </p:spPr>
        <p:txBody>
          <a:bodyPr vert="horz" lIns="95662" tIns="47831" rIns="95662" bIns="47831"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Footer Placeholder 5"/>
          <p:cNvSpPr>
            <a:spLocks noGrp="1"/>
          </p:cNvSpPr>
          <p:nvPr>
            <p:ph type="ftr" sz="quarter" idx="4"/>
          </p:nvPr>
        </p:nvSpPr>
        <p:spPr>
          <a:xfrm>
            <a:off x="0" y="8838474"/>
            <a:ext cx="3041636" cy="466346"/>
          </a:xfrm>
          <a:prstGeom prst="rect">
            <a:avLst/>
          </a:prstGeom>
        </p:spPr>
        <p:txBody>
          <a:bodyPr vert="horz" lIns="95662" tIns="47831" rIns="95662" bIns="47831" rtlCol="0" anchor="b"/>
          <a:lstStyle>
            <a:lvl1pPr algn="l" defTabSz="928021"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976082" y="8838474"/>
            <a:ext cx="3042740" cy="466346"/>
          </a:xfrm>
          <a:prstGeom prst="rect">
            <a:avLst/>
          </a:prstGeom>
        </p:spPr>
        <p:txBody>
          <a:bodyPr vert="horz" lIns="95662" tIns="47831" rIns="95662" bIns="47831" rtlCol="0" anchor="b"/>
          <a:lstStyle>
            <a:lvl1pPr algn="r" defTabSz="928021" fontAlgn="auto">
              <a:spcBef>
                <a:spcPts val="0"/>
              </a:spcBef>
              <a:spcAft>
                <a:spcPts val="0"/>
              </a:spcAft>
              <a:defRPr sz="1200" smtClean="0">
                <a:latin typeface="+mn-lt"/>
                <a:ea typeface="+mn-ea"/>
                <a:cs typeface="+mn-cs"/>
              </a:defRPr>
            </a:lvl1pPr>
          </a:lstStyle>
          <a:p>
            <a:pPr>
              <a:defRPr/>
            </a:pPr>
            <a:fld id="{9EC167E1-C60E-45A7-B40D-9629AC64C384}"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1294318" rtl="0" fontAlgn="base">
      <a:spcBef>
        <a:spcPct val="30000"/>
      </a:spcBef>
      <a:spcAft>
        <a:spcPct val="0"/>
      </a:spcAft>
      <a:defRPr sz="1400" kern="1200">
        <a:solidFill>
          <a:schemeClr val="tx1"/>
        </a:solidFill>
        <a:latin typeface="+mn-lt"/>
        <a:ea typeface="+mn-ea"/>
        <a:cs typeface="+mn-cs"/>
      </a:defRPr>
    </a:lvl1pPr>
    <a:lvl2pPr marL="271807" algn="l" defTabSz="1294318" rtl="0" fontAlgn="base">
      <a:spcBef>
        <a:spcPct val="30000"/>
      </a:spcBef>
      <a:spcAft>
        <a:spcPct val="0"/>
      </a:spcAft>
      <a:defRPr sz="1400" kern="1200">
        <a:solidFill>
          <a:schemeClr val="tx1"/>
        </a:solidFill>
        <a:latin typeface="+mn-lt"/>
        <a:ea typeface="+mn-ea"/>
        <a:cs typeface="+mn-cs"/>
      </a:defRPr>
    </a:lvl2pPr>
    <a:lvl3pPr marL="545264" algn="l" defTabSz="1294318" rtl="0" fontAlgn="base">
      <a:spcBef>
        <a:spcPct val="30000"/>
      </a:spcBef>
      <a:spcAft>
        <a:spcPct val="0"/>
      </a:spcAft>
      <a:defRPr sz="1400" kern="1200">
        <a:solidFill>
          <a:schemeClr val="tx1"/>
        </a:solidFill>
        <a:latin typeface="+mn-lt"/>
        <a:ea typeface="+mn-ea"/>
        <a:cs typeface="+mn-cs"/>
      </a:defRPr>
    </a:lvl3pPr>
    <a:lvl4pPr marL="818635" algn="l" defTabSz="1294318" rtl="0" fontAlgn="base">
      <a:spcBef>
        <a:spcPct val="30000"/>
      </a:spcBef>
      <a:spcAft>
        <a:spcPct val="0"/>
      </a:spcAft>
      <a:defRPr sz="1400" kern="1200">
        <a:solidFill>
          <a:schemeClr val="tx1"/>
        </a:solidFill>
        <a:latin typeface="+mn-lt"/>
        <a:ea typeface="+mn-ea"/>
        <a:cs typeface="+mn-cs"/>
      </a:defRPr>
    </a:lvl4pPr>
    <a:lvl5pPr marL="1092054" algn="l" defTabSz="1294318" rtl="0" fontAlgn="base">
      <a:spcBef>
        <a:spcPct val="30000"/>
      </a:spcBef>
      <a:spcAft>
        <a:spcPct val="0"/>
      </a:spcAft>
      <a:defRPr sz="1400" kern="1200">
        <a:solidFill>
          <a:schemeClr val="tx1"/>
        </a:solidFill>
        <a:latin typeface="+mn-lt"/>
        <a:ea typeface="+mn-ea"/>
        <a:cs typeface="+mn-cs"/>
      </a:defRPr>
    </a:lvl5pPr>
    <a:lvl6pPr marL="3237533" algn="l" defTabSz="1294977" rtl="0" eaLnBrk="1" latinLnBrk="0" hangingPunct="1">
      <a:defRPr sz="1700" kern="1200">
        <a:solidFill>
          <a:schemeClr val="tx1"/>
        </a:solidFill>
        <a:latin typeface="+mn-lt"/>
        <a:ea typeface="+mn-ea"/>
        <a:cs typeface="+mn-cs"/>
      </a:defRPr>
    </a:lvl6pPr>
    <a:lvl7pPr marL="3885019" algn="l" defTabSz="1294977" rtl="0" eaLnBrk="1" latinLnBrk="0" hangingPunct="1">
      <a:defRPr sz="1700" kern="1200">
        <a:solidFill>
          <a:schemeClr val="tx1"/>
        </a:solidFill>
        <a:latin typeface="+mn-lt"/>
        <a:ea typeface="+mn-ea"/>
        <a:cs typeface="+mn-cs"/>
      </a:defRPr>
    </a:lvl7pPr>
    <a:lvl8pPr marL="4532534" algn="l" defTabSz="1294977" rtl="0" eaLnBrk="1" latinLnBrk="0" hangingPunct="1">
      <a:defRPr sz="1700" kern="1200">
        <a:solidFill>
          <a:schemeClr val="tx1"/>
        </a:solidFill>
        <a:latin typeface="+mn-lt"/>
        <a:ea typeface="+mn-ea"/>
        <a:cs typeface="+mn-cs"/>
      </a:defRPr>
    </a:lvl8pPr>
    <a:lvl9pPr marL="5180048" algn="l" defTabSz="1294977" rtl="0" eaLnBrk="1" latinLnBrk="0" hangingPunct="1">
      <a:defRPr sz="17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7D78F384-83B3-4FE4-81B8-E1233D324753}"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100" kern="1200" dirty="0" smtClean="0">
                <a:solidFill>
                  <a:schemeClr val="tx1"/>
                </a:solidFill>
                <a:latin typeface="Arial" charset="0"/>
                <a:ea typeface="+mn-ea"/>
                <a:cs typeface="+mn-cs"/>
              </a:rPr>
              <a:t>Revit Structure is used by a structural engineer to manage and combine data from several different sources: </a:t>
            </a:r>
          </a:p>
          <a:p>
            <a:pPr marL="180000" indent="-180000">
              <a:buFont typeface="Arial" pitchFamily="34" charset="0"/>
              <a:buChar char="•"/>
            </a:pPr>
            <a:r>
              <a:rPr lang="en-GB" sz="1100" kern="1200" dirty="0" smtClean="0">
                <a:solidFill>
                  <a:schemeClr val="tx1"/>
                </a:solidFill>
                <a:latin typeface="Arial" charset="0"/>
                <a:ea typeface="+mn-ea"/>
                <a:cs typeface="+mn-cs"/>
              </a:rPr>
              <a:t>Architectural data, the building design, which can come from Revit Architecture, but also from other Autodesk or non-Autodesk products.</a:t>
            </a:r>
          </a:p>
          <a:p>
            <a:pPr marL="180000" indent="-180000">
              <a:buFont typeface="Arial" pitchFamily="34" charset="0"/>
              <a:buChar char="•"/>
            </a:pPr>
            <a:r>
              <a:rPr lang="en-GB" sz="1100" kern="1200" dirty="0" smtClean="0">
                <a:solidFill>
                  <a:schemeClr val="tx1"/>
                </a:solidFill>
                <a:latin typeface="Arial" charset="0"/>
                <a:ea typeface="+mn-ea"/>
                <a:cs typeface="+mn-cs"/>
              </a:rPr>
              <a:t>Analysis data for stress analysis in external packages.</a:t>
            </a:r>
          </a:p>
          <a:p>
            <a:pPr marL="180000" indent="-180000">
              <a:buFont typeface="Arial" pitchFamily="34" charset="0"/>
              <a:buChar char="•"/>
            </a:pPr>
            <a:r>
              <a:rPr lang="en-GB" sz="1100" kern="1200" dirty="0" smtClean="0">
                <a:solidFill>
                  <a:schemeClr val="tx1"/>
                </a:solidFill>
                <a:latin typeface="Arial" charset="0"/>
                <a:ea typeface="+mn-ea"/>
                <a:cs typeface="+mn-cs"/>
              </a:rPr>
              <a:t>Details which are designed based on the analysis results.</a:t>
            </a: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100" dirty="0" smtClean="0"/>
              <a:t>Load Nature</a:t>
            </a:r>
            <a:r>
              <a:rPr lang="en-US" sz="1100" baseline="0" dirty="0" smtClean="0"/>
              <a:t>: Refers to Dead, Live, Snow, Roof, Accidental, Temperature etc</a:t>
            </a:r>
          </a:p>
          <a:p>
            <a:r>
              <a:rPr lang="en-US" sz="1100" baseline="0" dirty="0" smtClean="0"/>
              <a:t>Load Cases: refers to forces caused by different nature and category (for example load caused by wind : nature is wind and category is wind loads). </a:t>
            </a:r>
            <a:r>
              <a:rPr lang="en-US" sz="1100" kern="1200" dirty="0" smtClean="0">
                <a:solidFill>
                  <a:schemeClr val="tx1"/>
                </a:solidFill>
                <a:latin typeface="+mn-lt"/>
                <a:ea typeface="+mn-ea"/>
                <a:cs typeface="+mn-cs"/>
              </a:rPr>
              <a:t>A load case is a set of loads that make up a specific set of loading such as Self Weight (Dead Load). </a:t>
            </a:r>
            <a:endParaRPr lang="en-US" sz="1100" baseline="0" dirty="0" smtClean="0"/>
          </a:p>
          <a:p>
            <a:r>
              <a:rPr lang="en-US" sz="1100" baseline="0" dirty="0" smtClean="0"/>
              <a:t>Load Combination : refers to combining several different load cases, all of which work together on a building. For example: during earthquake, typical load combination would include self gravity + dead load + seismic load + live load. </a:t>
            </a:r>
          </a:p>
          <a:p>
            <a:r>
              <a:rPr lang="en-US" sz="1100" dirty="0" smtClean="0"/>
              <a:t>The load combination usage parameter is user defined (either gravity, lateral or combined). </a:t>
            </a:r>
          </a:p>
          <a:p>
            <a:pPr lvl="1"/>
            <a:r>
              <a:rPr lang="en-US" sz="1100" dirty="0" smtClean="0"/>
              <a:t>Gravity Load Combinations include the vertical loads, both permanent or dead (self weight of the structure - floor, beams, columns etc.) and live loads based on occupancy (people on an office floor, boxes in a storage room, snow on a roof, etc.). </a:t>
            </a:r>
          </a:p>
          <a:p>
            <a:pPr lvl="1"/>
            <a:r>
              <a:rPr lang="en-US" sz="1100" dirty="0" smtClean="0"/>
              <a:t>Lateral Load Combinations include the horizontal loads, both permanent or dead (soil resting up against a foundation wall) and live loads (wind against the face of a structure or the shaking of a structure from an earthquake). </a:t>
            </a:r>
          </a:p>
          <a:p>
            <a:pPr lvl="1"/>
            <a:r>
              <a:rPr lang="en-US" sz="1100" dirty="0" smtClean="0"/>
              <a:t>Combined Load Combinations include varying degrees of both gravity and lateral loads in order to account for cases when structures are both occupied and experiencing wind or earthquake loads. </a:t>
            </a:r>
          </a:p>
          <a:p>
            <a:endParaRPr lang="en-US" sz="1100" dirty="0" smtClean="0"/>
          </a:p>
          <a:p>
            <a:r>
              <a:rPr lang="en-US" sz="1100" dirty="0" smtClean="0"/>
              <a:t>All the functionality</a:t>
            </a:r>
            <a:r>
              <a:rPr lang="en-US" sz="1100" baseline="0" dirty="0" smtClean="0"/>
              <a:t> in the Settings dialog box of Load cases and Load Combinations tabs can be accessed using the API. </a:t>
            </a:r>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p>
            <a:fld id="{7544F6B6-4CEE-47BA-9AB0-6A1FC9A54061}" type="slidenum">
              <a:rPr lang="en-US"/>
              <a:pPr/>
              <a:t>16</a:t>
            </a:fld>
            <a:endParaRPr lang="en-US"/>
          </a:p>
        </p:txBody>
      </p:sp>
      <p:sp>
        <p:nvSpPr>
          <p:cNvPr id="112643" name="Rectangle 2"/>
          <p:cNvSpPr>
            <a:spLocks noGrp="1" noRot="1" noChangeAspect="1" noChangeArrowheads="1" noTextEdit="1"/>
          </p:cNvSpPr>
          <p:nvPr>
            <p:ph type="sldImg"/>
          </p:nvPr>
        </p:nvSpPr>
        <p:spPr>
          <a:xfrm>
            <a:off x="1741488" y="698500"/>
            <a:ext cx="3633787" cy="2724150"/>
          </a:xfrm>
          <a:ln/>
        </p:spPr>
      </p:sp>
      <p:sp>
        <p:nvSpPr>
          <p:cNvPr id="112644" name="Rectangle 3"/>
          <p:cNvSpPr>
            <a:spLocks noGrp="1" noChangeArrowheads="1"/>
          </p:cNvSpPr>
          <p:nvPr>
            <p:ph type="body" idx="1"/>
          </p:nvPr>
        </p:nvSpPr>
        <p:spPr>
          <a:noFill/>
          <a:ln/>
        </p:spPr>
        <p:txBody>
          <a:bodyPr/>
          <a:lstStyle/>
          <a:p>
            <a:pPr eaLnBrk="1" hangingPunct="1"/>
            <a:r>
              <a:rPr lang="en-US" sz="1100" dirty="0" smtClean="0"/>
              <a:t>Some of the values accessible through parameters are also exposed directly as properties on the object class.</a:t>
            </a:r>
          </a:p>
          <a:p>
            <a:pPr marL="0" marR="0" indent="0" algn="l" defTabSz="914400" rtl="0" eaLnBrk="1" fontAlgn="base" latinLnBrk="0" hangingPunct="1">
              <a:lnSpc>
                <a:spcPct val="100000"/>
              </a:lnSpc>
              <a:spcBef>
                <a:spcPct val="30000"/>
              </a:spcBef>
              <a:spcAft>
                <a:spcPct val="0"/>
              </a:spcAft>
              <a:buClrTx/>
              <a:buSzTx/>
              <a:buFontTx/>
              <a:buNone/>
              <a:tabLst/>
              <a:defRPr/>
            </a:pPr>
            <a:r>
              <a:rPr lang="en-GB" sz="1100" kern="1200" dirty="0" smtClean="0">
                <a:solidFill>
                  <a:schemeClr val="tx1"/>
                </a:solidFill>
                <a:latin typeface="Arial" charset="0"/>
                <a:ea typeface="+mn-ea"/>
                <a:cs typeface="+mn-cs"/>
              </a:rPr>
              <a:t>Whenever you are looking for a specific property, you will need to explore the Revit API and one or more suitable sample models to determine what exactly you are looking for and how to access it.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46169BF-83E8-4111-9919-9671CAD9D039}" type="slidenum">
              <a:rPr lang="en-US" smtClean="0"/>
              <a:pPr/>
              <a:t>2</a:t>
            </a:fld>
            <a:endParaRPr lang="en-US" dirty="0" smtClean="0"/>
          </a:p>
        </p:txBody>
      </p:sp>
      <p:sp>
        <p:nvSpPr>
          <p:cNvPr id="151555" name="Rectangle 2"/>
          <p:cNvSpPr>
            <a:spLocks noGrp="1" noRot="1" noChangeAspect="1" noChangeArrowheads="1" noTextEdit="1"/>
          </p:cNvSpPr>
          <p:nvPr>
            <p:ph type="sldImg"/>
          </p:nvPr>
        </p:nvSpPr>
        <p:spPr>
          <a:xfrm>
            <a:off x="1741488" y="698500"/>
            <a:ext cx="3633787" cy="2724150"/>
          </a:xfrm>
          <a:ln/>
        </p:spPr>
      </p:sp>
      <p:sp>
        <p:nvSpPr>
          <p:cNvPr id="151556" name="Rectangle 3"/>
          <p:cNvSpPr>
            <a:spLocks noGrp="1" noChangeArrowheads="1"/>
          </p:cNvSpPr>
          <p:nvPr>
            <p:ph type="body" idx="1"/>
          </p:nvPr>
        </p:nvSpPr>
        <p:spPr>
          <a:noFill/>
          <a:ln/>
        </p:spPr>
        <p:txBody>
          <a:bodyPr/>
          <a:lstStyle/>
          <a:p>
            <a:pPr eaLnBrk="1" hangingPunct="1"/>
            <a:endParaRPr lang="en-GB" smtClean="0"/>
          </a:p>
        </p:txBody>
      </p:sp>
      <p:sp>
        <p:nvSpPr>
          <p:cNvPr id="5" name="Footer Placeholder 4"/>
          <p:cNvSpPr>
            <a:spLocks noGrp="1"/>
          </p:cNvSpPr>
          <p:nvPr>
            <p:ph type="ftr" sz="quarter" idx="10"/>
          </p:nvPr>
        </p:nvSpPr>
        <p:spPr/>
        <p:txBody>
          <a:bodyPr/>
          <a:lstStyle/>
          <a:p>
            <a:r>
              <a:rPr lang="en-US" smtClean="0"/>
              <a:t>Revit Programming Introduction</a:t>
            </a:r>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100" dirty="0" smtClean="0"/>
              <a:t>Boundary conditions are analytical model elements that define the support conditions of a structural element by its surrounding environment. For example, the earth supports the foundation of a structure. These elements are used to communicate engineering assumptions about support conditions to analysis software packages. Boundary conditions are also known as supports or restraints in some analysis software packages.</a:t>
            </a:r>
          </a:p>
          <a:p>
            <a:endParaRPr lang="en-US" sz="1100" dirty="0" smtClean="0"/>
          </a:p>
          <a:p>
            <a:r>
              <a:rPr lang="en-US" sz="1100" dirty="0" smtClean="0"/>
              <a:t>There are three</a:t>
            </a:r>
            <a:r>
              <a:rPr lang="en-US" sz="1100" baseline="0" dirty="0" smtClean="0"/>
              <a:t> types of boundary conditions – </a:t>
            </a:r>
          </a:p>
          <a:p>
            <a:pPr marL="342900" indent="-342900">
              <a:buAutoNum type="arabicParenR"/>
            </a:pPr>
            <a:r>
              <a:rPr lang="en-US" sz="1100" baseline="0" dirty="0" smtClean="0"/>
              <a:t>Point</a:t>
            </a:r>
          </a:p>
          <a:p>
            <a:pPr marL="342900" indent="-342900">
              <a:buAutoNum type="arabicParenR"/>
            </a:pPr>
            <a:r>
              <a:rPr lang="en-US" sz="1100" baseline="0" dirty="0" smtClean="0"/>
              <a:t>Curve</a:t>
            </a:r>
          </a:p>
          <a:p>
            <a:pPr marL="342900" indent="-342900">
              <a:buAutoNum type="arabicParenR"/>
            </a:pPr>
            <a:r>
              <a:rPr lang="en-US" sz="1100" baseline="0" dirty="0" smtClean="0"/>
              <a:t>Area</a:t>
            </a:r>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GB" sz="1100" kern="1200" dirty="0" smtClean="0">
                <a:solidFill>
                  <a:schemeClr val="tx1"/>
                </a:solidFill>
                <a:latin typeface="Arial" charset="0"/>
                <a:ea typeface="+mn-ea"/>
                <a:cs typeface="+mn-cs"/>
              </a:rPr>
              <a:t>The most important problem of the structural industry is the fact that the information used for structural analysis is physically different than the one used for drawings. Revit Structure solves this problem. The physical model is the model that we use for drawings, coordination and construction, and the analytical model is the simplified model used for analysis.</a:t>
            </a:r>
          </a:p>
          <a:p>
            <a:r>
              <a:rPr lang="en-GB" sz="1100" kern="1200" dirty="0" smtClean="0">
                <a:solidFill>
                  <a:schemeClr val="tx1"/>
                </a:solidFill>
                <a:latin typeface="Arial" charset="0"/>
                <a:ea typeface="+mn-ea"/>
                <a:cs typeface="+mn-cs"/>
              </a:rPr>
              <a:t>Some examples show the discrepancies between the analytical and physical models.</a:t>
            </a:r>
          </a:p>
          <a:p>
            <a:r>
              <a:rPr lang="en-GB" sz="1100" kern="1200" dirty="0" smtClean="0">
                <a:solidFill>
                  <a:schemeClr val="tx1"/>
                </a:solidFill>
                <a:latin typeface="Arial" charset="0"/>
                <a:ea typeface="+mn-ea"/>
                <a:cs typeface="+mn-cs"/>
              </a:rPr>
              <a:t>For example, consider a plan view where the walls need to be aligned for the analysis and the beams need to join the centre of columns to end of walls.</a:t>
            </a:r>
          </a:p>
          <a:p>
            <a:r>
              <a:rPr lang="en-GB" sz="1100" kern="1200" dirty="0" smtClean="0">
                <a:solidFill>
                  <a:schemeClr val="tx1"/>
                </a:solidFill>
                <a:latin typeface="Arial" charset="0"/>
                <a:ea typeface="+mn-ea"/>
                <a:cs typeface="+mn-cs"/>
              </a:rPr>
              <a:t>Another example is an elevation where the analytical model is horizontally projected even if the physical model of the beam has a slope.</a:t>
            </a:r>
          </a:p>
          <a:p>
            <a:r>
              <a:rPr lang="en-GB" sz="1100" kern="1200" dirty="0" smtClean="0">
                <a:solidFill>
                  <a:schemeClr val="tx1"/>
                </a:solidFill>
                <a:latin typeface="Arial" charset="0"/>
                <a:ea typeface="+mn-ea"/>
                <a:cs typeface="+mn-cs"/>
              </a:rPr>
              <a:t>Finally, consider a situation where the physical model of the beam is curved and the analytical model is segmented.</a:t>
            </a:r>
          </a:p>
          <a:p>
            <a:r>
              <a:rPr lang="en-GB" sz="1100" kern="1200" dirty="0" smtClean="0">
                <a:solidFill>
                  <a:schemeClr val="tx1"/>
                </a:solidFill>
                <a:latin typeface="Arial" charset="0"/>
                <a:ea typeface="+mn-ea"/>
                <a:cs typeface="+mn-cs"/>
              </a:rPr>
              <a:t>Revit Structure maintains the coordination between the 2 models and will keep the analytical model of each element connected.</a:t>
            </a:r>
          </a:p>
          <a:p>
            <a:r>
              <a:rPr lang="en-GB" sz="1100" kern="1200" dirty="0" smtClean="0">
                <a:solidFill>
                  <a:schemeClr val="tx1"/>
                </a:solidFill>
                <a:latin typeface="Arial" charset="0"/>
                <a:ea typeface="+mn-ea"/>
                <a:cs typeface="+mn-cs"/>
              </a:rPr>
              <a:t>As a third party analysis developer, you just need to work with the analytical model.</a:t>
            </a: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100" dirty="0" smtClean="0"/>
              <a:t>Within</a:t>
            </a:r>
            <a:r>
              <a:rPr lang="en-US" sz="1100" baseline="0" dirty="0" smtClean="0"/>
              <a:t> the analytical model, we maintain information about all of the building members that need to be part of analysis like that of beam, columns, load bearing shear walls, foundations, etc</a:t>
            </a:r>
          </a:p>
          <a:p>
            <a:endParaRPr lang="en-US" sz="1100" baseline="0" dirty="0" smtClean="0"/>
          </a:p>
          <a:p>
            <a:r>
              <a:rPr lang="en-US" sz="1100" baseline="0" dirty="0" smtClean="0"/>
              <a:t>We also keep a track of the geometrical information like location of various elements, sections, release conditions, references levels,</a:t>
            </a:r>
          </a:p>
          <a:p>
            <a:endParaRPr lang="en-US" sz="1100" baseline="0" dirty="0" smtClean="0"/>
          </a:p>
          <a:p>
            <a:r>
              <a:rPr lang="en-US" sz="1100" baseline="0" dirty="0" smtClean="0"/>
              <a:t>We definitely need to work with loads to be able to simulate the stress on a structure, loads – point line and area</a:t>
            </a:r>
          </a:p>
          <a:p>
            <a:r>
              <a:rPr lang="en-US" sz="1100" baseline="0" dirty="0" smtClean="0"/>
              <a:t>Grouping objects like combinations </a:t>
            </a:r>
          </a:p>
          <a:p>
            <a:r>
              <a:rPr lang="en-US" sz="1100" baseline="0" dirty="0" smtClean="0"/>
              <a:t>Load cases etc</a:t>
            </a:r>
          </a:p>
          <a:p>
            <a:endParaRPr lang="en-US" sz="1100" baseline="0" dirty="0" smtClean="0"/>
          </a:p>
          <a:p>
            <a:r>
              <a:rPr lang="en-US" sz="1100" baseline="0" dirty="0" smtClean="0"/>
              <a:t>We also have boundary conditions and provide support information.</a:t>
            </a:r>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sz="1100" dirty="0" smtClean="0"/>
              <a:t>Revit Structure combines the physical model which drives the modeling and documentation process with the analytical model which drives the analysis process and export to third party analysis software. </a:t>
            </a:r>
          </a:p>
          <a:p>
            <a:pPr eaLnBrk="1" hangingPunct="1"/>
            <a:r>
              <a:rPr lang="en-US" sz="1100" dirty="0" smtClean="0"/>
              <a:t>The Revit Structure analytical model can be adjusted for analysis purposes while the physical model stays accurate for documentation.</a:t>
            </a:r>
            <a:endParaRPr lang="fr-FR" sz="1100" dirty="0" smtClean="0"/>
          </a:p>
          <a:p>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100" kern="1200" dirty="0" smtClean="0">
                <a:solidFill>
                  <a:schemeClr val="tx1"/>
                </a:solidFill>
                <a:latin typeface="Arial" charset="0"/>
                <a:ea typeface="+mn-ea"/>
                <a:cs typeface="+mn-cs"/>
              </a:rPr>
              <a:t>Here are examples of different cases highlighting the difference between the physical and the analytical models and the need for flexibility in linking the two:</a:t>
            </a:r>
          </a:p>
          <a:p>
            <a:pPr marL="180000" indent="-180000">
              <a:buFont typeface="Arial" pitchFamily="34" charset="0"/>
              <a:buChar char="•"/>
            </a:pPr>
            <a:r>
              <a:rPr lang="en-GB" sz="1100" kern="1200" dirty="0" smtClean="0">
                <a:solidFill>
                  <a:schemeClr val="tx1"/>
                </a:solidFill>
                <a:latin typeface="Arial" charset="0"/>
                <a:ea typeface="+mn-ea"/>
                <a:cs typeface="+mn-cs"/>
              </a:rPr>
              <a:t>The end points of two beams may are not at the same location. We want to the end points of their analytical models to be located at the same point. An engineer decides to move the end of one beam.</a:t>
            </a:r>
          </a:p>
          <a:p>
            <a:pPr marL="180000" indent="-180000">
              <a:buFont typeface="Arial" pitchFamily="34" charset="0"/>
              <a:buChar char="•"/>
            </a:pPr>
            <a:r>
              <a:rPr lang="en-GB" sz="1100" kern="1200" dirty="0" smtClean="0">
                <a:solidFill>
                  <a:schemeClr val="tx1"/>
                </a:solidFill>
                <a:latin typeface="Arial" charset="0"/>
                <a:ea typeface="+mn-ea"/>
                <a:cs typeface="+mn-cs"/>
              </a:rPr>
              <a:t>Remodelling an old historic building, walls may not be straight. An engineer decides to approximate them by planes for analysis.</a:t>
            </a:r>
          </a:p>
          <a:p>
            <a:pPr marL="180000" indent="-180000">
              <a:buFont typeface="Arial" pitchFamily="34" charset="0"/>
              <a:buChar char="•"/>
            </a:pPr>
            <a:r>
              <a:rPr lang="en-GB" sz="1100" kern="1200" dirty="0" smtClean="0">
                <a:solidFill>
                  <a:schemeClr val="tx1"/>
                </a:solidFill>
                <a:latin typeface="Arial" charset="0"/>
                <a:ea typeface="+mn-ea"/>
                <a:cs typeface="+mn-cs"/>
              </a:rPr>
              <a:t>Two walls with different thicknesses but aligned analytical planes.</a:t>
            </a:r>
          </a:p>
          <a:p>
            <a:pPr marL="180000" indent="-180000">
              <a:buFont typeface="Arial" pitchFamily="34" charset="0"/>
              <a:buChar char="•"/>
            </a:pPr>
            <a:r>
              <a:rPr lang="en-GB" sz="1100" kern="1200" dirty="0" smtClean="0">
                <a:solidFill>
                  <a:schemeClr val="tx1"/>
                </a:solidFill>
                <a:latin typeface="Arial" charset="0"/>
                <a:ea typeface="+mn-ea"/>
                <a:cs typeface="+mn-cs"/>
              </a:rPr>
              <a:t>A wall with a parapet that does not need to be included in the analysis.</a:t>
            </a:r>
          </a:p>
          <a:p>
            <a:pPr marL="180000" indent="-180000">
              <a:buFont typeface="Arial" pitchFamily="34" charset="0"/>
              <a:buChar char="•"/>
            </a:pPr>
            <a:r>
              <a:rPr lang="en-GB" sz="1100" kern="1200" dirty="0" smtClean="0">
                <a:solidFill>
                  <a:schemeClr val="tx1"/>
                </a:solidFill>
                <a:latin typeface="Arial" charset="0"/>
                <a:ea typeface="+mn-ea"/>
                <a:cs typeface="+mn-cs"/>
              </a:rPr>
              <a:t>Adjusting the location of analytical columns horizontally.</a:t>
            </a: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GB" sz="1100" kern="1200" dirty="0" smtClean="0">
                <a:solidFill>
                  <a:schemeClr val="tx1"/>
                </a:solidFill>
                <a:latin typeface="Arial" charset="0"/>
                <a:ea typeface="+mn-ea"/>
                <a:cs typeface="+mn-cs"/>
              </a:rPr>
              <a:t>In general, we start off with a physical model. This can be used to automatically generate the analytical one. The analytical model is exported to an external analysis package, which adds its own data. As a result of the analysis, the analytical model may be modified, resulting in changes in the physical model as well. New changes may be added in the physical model as well. All of these processes may continue over many iterations.</a:t>
            </a:r>
          </a:p>
          <a:p>
            <a:r>
              <a:rPr lang="en-GB" sz="1100" kern="1200" dirty="0" smtClean="0">
                <a:solidFill>
                  <a:schemeClr val="tx1"/>
                </a:solidFill>
                <a:latin typeface="Arial" charset="0"/>
                <a:ea typeface="+mn-ea"/>
                <a:cs typeface="+mn-cs"/>
              </a:rPr>
              <a:t>The example presented displays the following steps:</a:t>
            </a:r>
          </a:p>
          <a:p>
            <a:pPr marL="0" indent="0" eaLnBrk="1" hangingPunct="1"/>
            <a:r>
              <a:rPr lang="en-US" sz="1100" dirty="0" smtClean="0"/>
              <a:t>RST defines the physical model, analytical model composed of geometry, loads, connectivity (release and boundary conditions), material properties, project parameters. This is information is accessible via the API</a:t>
            </a:r>
          </a:p>
          <a:p>
            <a:pPr marL="228600" indent="-228600" eaLnBrk="1" hangingPunct="1">
              <a:buFontTx/>
              <a:buAutoNum type="arabicParenR"/>
            </a:pPr>
            <a:r>
              <a:rPr lang="en-US" sz="1100" dirty="0" smtClean="0"/>
              <a:t> In the analysis software we get the analytical model</a:t>
            </a:r>
          </a:p>
          <a:p>
            <a:pPr marL="228600" indent="-228600" eaLnBrk="1" hangingPunct="1">
              <a:buFontTx/>
              <a:buAutoNum type="arabicParenR"/>
            </a:pPr>
            <a:r>
              <a:rPr lang="en-US" sz="1100" dirty="0" smtClean="0"/>
              <a:t> Analytical model initializes specific properties not present in RST (here they are symbolized with X and Y) and the user can change them. We can do an analysis, delete specific members, change sections and then the analysis software updates the RST model</a:t>
            </a:r>
          </a:p>
          <a:p>
            <a:pPr marL="228600" indent="-228600" eaLnBrk="1" hangingPunct="1">
              <a:buFontTx/>
              <a:buAutoNum type="arabicParenR"/>
            </a:pPr>
            <a:r>
              <a:rPr lang="en-US" sz="1100" dirty="0" smtClean="0"/>
              <a:t> Changes can be add, delete, create, and move members and also add new properties to RST members</a:t>
            </a:r>
          </a:p>
          <a:p>
            <a:pPr marL="228600" indent="-228600" eaLnBrk="1" hangingPunct="1">
              <a:buFontTx/>
              <a:buAutoNum type="arabicParenR"/>
            </a:pPr>
            <a:r>
              <a:rPr lang="en-US" sz="1100" dirty="0" smtClean="0"/>
              <a:t> If we select a column and duplicate it, it will have the Y parameter that was defined in 3)</a:t>
            </a:r>
          </a:p>
          <a:p>
            <a:pPr marL="228600" indent="-228600" eaLnBrk="1" hangingPunct="1">
              <a:buFontTx/>
              <a:buAutoNum type="arabicParenR"/>
            </a:pPr>
            <a:r>
              <a:rPr lang="en-US" sz="1100" dirty="0" smtClean="0"/>
              <a:t> So the next time we round trip the data to the 3</a:t>
            </a:r>
            <a:r>
              <a:rPr lang="en-US" sz="1100" baseline="30000" dirty="0" smtClean="0"/>
              <a:t>rd</a:t>
            </a:r>
            <a:r>
              <a:rPr lang="en-US" sz="1100" dirty="0" smtClean="0"/>
              <a:t> party, we retrieve the Y parameter.</a:t>
            </a: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34</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35</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Location:</a:t>
            </a:r>
            <a:r>
              <a:rPr lang="en-US" baseline="0" dirty="0" smtClean="0"/>
              <a:t> Depending on the type of element, the location of the element with respect to analysis can be obtained by </a:t>
            </a:r>
            <a:r>
              <a:rPr lang="en-US" baseline="0" dirty="0" err="1" smtClean="0"/>
              <a:t>GetPoint</a:t>
            </a:r>
            <a:r>
              <a:rPr lang="en-US" baseline="0" dirty="0" smtClean="0"/>
              <a:t>() or </a:t>
            </a:r>
            <a:r>
              <a:rPr lang="en-US" baseline="0" dirty="0" err="1" smtClean="0"/>
              <a:t>GetCurve</a:t>
            </a:r>
            <a:r>
              <a:rPr lang="en-US" baseline="0" dirty="0" smtClean="0"/>
              <a:t>() or </a:t>
            </a:r>
            <a:r>
              <a:rPr lang="en-US" baseline="0" dirty="0" err="1" smtClean="0"/>
              <a:t>GetCurves</a:t>
            </a:r>
            <a:r>
              <a:rPr lang="en-US" baseline="0" dirty="0" smtClean="0"/>
              <a:t>(). </a:t>
            </a:r>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36</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37</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100" dirty="0" smtClean="0"/>
              <a:t>The curves do</a:t>
            </a:r>
            <a:r>
              <a:rPr lang="en-US" sz="1100" baseline="0" dirty="0" smtClean="0"/>
              <a:t> not have any reference properties set and so we have to use </a:t>
            </a:r>
            <a:r>
              <a:rPr lang="en-US" sz="1100" baseline="0" dirty="0" err="1" smtClean="0"/>
              <a:t>AnalyticalModelSelector</a:t>
            </a:r>
            <a:r>
              <a:rPr lang="en-US" sz="1100" baseline="0" dirty="0" smtClean="0"/>
              <a:t> object containing the necessary information like references to curves and their end points.</a:t>
            </a:r>
          </a:p>
          <a:p>
            <a:endParaRPr lang="en-US" sz="1100" baseline="0" dirty="0" smtClean="0"/>
          </a:p>
          <a:p>
            <a:r>
              <a:rPr lang="en-US" sz="1100" baseline="0" dirty="0" smtClean="0"/>
              <a:t>A Rigid link connects the analytical model of a beam to that of a column. Use of </a:t>
            </a:r>
            <a:r>
              <a:rPr lang="en-US" sz="1100" baseline="0" dirty="0" err="1" smtClean="0"/>
              <a:t>CanHaveRigidLinks</a:t>
            </a:r>
            <a:r>
              <a:rPr lang="en-US" sz="1100" baseline="0" dirty="0" smtClean="0"/>
              <a:t> can be used to determine whether rigid links are applicable to analytical model. </a:t>
            </a:r>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38</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39</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40</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shall discuss</a:t>
            </a:r>
            <a:r>
              <a:rPr lang="en-US" baseline="0" dirty="0" smtClean="0"/>
              <a:t> </a:t>
            </a:r>
          </a:p>
          <a:p>
            <a:pPr>
              <a:buFont typeface="Arial" pitchFamily="34" charset="0"/>
              <a:buChar char="•"/>
            </a:pPr>
            <a:r>
              <a:rPr lang="en-US" baseline="0" dirty="0" smtClean="0"/>
              <a:t>the aim of this link</a:t>
            </a:r>
          </a:p>
          <a:p>
            <a:pPr>
              <a:buFont typeface="Arial" pitchFamily="34" charset="0"/>
              <a:buChar char="•"/>
            </a:pPr>
            <a:r>
              <a:rPr lang="en-US" baseline="0" dirty="0" smtClean="0"/>
              <a:t>how to export and import data</a:t>
            </a:r>
          </a:p>
          <a:p>
            <a:pPr>
              <a:buFont typeface="Arial" pitchFamily="34" charset="0"/>
              <a:buChar char="•"/>
            </a:pPr>
            <a:r>
              <a:rPr lang="en-US" baseline="0" dirty="0" smtClean="0"/>
              <a:t>Look at practical examples both commercial and non-commercial</a:t>
            </a:r>
          </a:p>
          <a:p>
            <a:pPr>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41</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100" kern="1200" dirty="0" smtClean="0">
                <a:solidFill>
                  <a:schemeClr val="tx1"/>
                </a:solidFill>
                <a:latin typeface="Arial" charset="0"/>
                <a:ea typeface="+mn-ea"/>
                <a:cs typeface="+mn-cs"/>
              </a:rPr>
              <a:t>In RST,</a:t>
            </a:r>
            <a:r>
              <a:rPr lang="en-GB" sz="1100" kern="1200" baseline="0" dirty="0" smtClean="0">
                <a:solidFill>
                  <a:schemeClr val="tx1"/>
                </a:solidFill>
                <a:latin typeface="Arial" charset="0"/>
                <a:ea typeface="+mn-ea"/>
                <a:cs typeface="+mn-cs"/>
              </a:rPr>
              <a:t> analytical model is updated automatically as one creates or generates the physical model. The analytical model is linked to the structural analysis applications and the physical model is automatically updated from the results through the RST API. </a:t>
            </a:r>
            <a:endParaRPr lang="en-GB" sz="1100" kern="1200" dirty="0" smtClean="0">
              <a:solidFill>
                <a:schemeClr val="tx1"/>
              </a:solidFill>
              <a:latin typeface="Arial" charset="0"/>
              <a:ea typeface="+mn-ea"/>
              <a:cs typeface="+mn-cs"/>
            </a:endParaRPr>
          </a:p>
          <a:p>
            <a:endParaRPr lang="en-GB" sz="1100" kern="1200" dirty="0" smtClean="0">
              <a:solidFill>
                <a:schemeClr val="tx1"/>
              </a:solidFill>
              <a:latin typeface="Arial" charset="0"/>
              <a:ea typeface="+mn-ea"/>
              <a:cs typeface="+mn-cs"/>
            </a:endParaRPr>
          </a:p>
          <a:p>
            <a:r>
              <a:rPr lang="en-GB" sz="1100" kern="1200" dirty="0" smtClean="0">
                <a:solidFill>
                  <a:schemeClr val="tx1"/>
                </a:solidFill>
                <a:latin typeface="Arial" charset="0"/>
                <a:ea typeface="+mn-ea"/>
                <a:cs typeface="+mn-cs"/>
              </a:rPr>
              <a:t>There are many different implementation scenarios in which it might be useful to link a Revit building model with some external data, both RST-specific for analysis as we are discussing here, and also generic for other situations. Obviously, there are also many ways in which such a link can be designed.</a:t>
            </a:r>
          </a:p>
          <a:p>
            <a:r>
              <a:rPr lang="en-GB" sz="1100" kern="1200" dirty="0" smtClean="0">
                <a:solidFill>
                  <a:schemeClr val="tx1"/>
                </a:solidFill>
                <a:latin typeface="Arial" charset="0"/>
                <a:ea typeface="+mn-ea"/>
                <a:cs typeface="+mn-cs"/>
              </a:rPr>
              <a:t>For the RST analysis link, we need to decide which structural elements are passed between the applications and what kind of model changes are automatically supported in either of them.</a:t>
            </a:r>
          </a:p>
          <a:p>
            <a:r>
              <a:rPr lang="en-GB" sz="1100" kern="1200" dirty="0" smtClean="0">
                <a:solidFill>
                  <a:schemeClr val="tx1"/>
                </a:solidFill>
                <a:latin typeface="Arial" charset="0"/>
                <a:ea typeface="+mn-ea"/>
                <a:cs typeface="+mn-cs"/>
              </a:rPr>
              <a:t>It is obviously up to the individual third party package and its implementer to design, code and document the link. The Revit Structure API provides the required tools to do this, and does not pre-determine the design of the link application in any way.</a:t>
            </a:r>
          </a:p>
          <a:p>
            <a:endParaRPr lang="en-GB" sz="1100" kern="1200" dirty="0" smtClean="0">
              <a:solidFill>
                <a:schemeClr val="tx1"/>
              </a:solidFill>
              <a:latin typeface="Arial" charset="0"/>
              <a:ea typeface="+mn-ea"/>
              <a:cs typeface="+mn-cs"/>
            </a:endParaRPr>
          </a:p>
          <a:p>
            <a:r>
              <a:rPr lang="en-GB" sz="1100" kern="1200" dirty="0" smtClean="0">
                <a:solidFill>
                  <a:schemeClr val="tx1"/>
                </a:solidFill>
                <a:latin typeface="Arial" charset="0"/>
                <a:ea typeface="+mn-ea"/>
                <a:cs typeface="+mn-cs"/>
              </a:rPr>
              <a:t>They</a:t>
            </a:r>
            <a:r>
              <a:rPr lang="en-GB" sz="1100" kern="1200" baseline="0" dirty="0" smtClean="0">
                <a:solidFill>
                  <a:schemeClr val="tx1"/>
                </a:solidFill>
                <a:latin typeface="Arial" charset="0"/>
                <a:ea typeface="+mn-ea"/>
                <a:cs typeface="+mn-cs"/>
              </a:rPr>
              <a:t> key to linking RST with other analysis applications is to set up the mapping relationship between the objects in different object models. That means the difficulty and level of integration depends on the similarity between the two object models. </a:t>
            </a:r>
            <a:endParaRPr lang="en-GB" sz="1100" kern="1200" dirty="0" smtClean="0">
              <a:solidFill>
                <a:schemeClr val="tx1"/>
              </a:solidFill>
              <a:latin typeface="Arial"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42</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GB" sz="1100" kern="1200" dirty="0" smtClean="0">
                <a:solidFill>
                  <a:schemeClr val="tx1"/>
                </a:solidFill>
                <a:latin typeface="Arial" charset="0"/>
                <a:ea typeface="+mn-ea"/>
                <a:cs typeface="+mn-cs"/>
              </a:rPr>
              <a:t>For data export from Revit to a third party A&amp;D application, one will generally use a custom Revit external command to export relevant data. The format used for this communication is once again completely up to the implementer, and could be any one of the following.</a:t>
            </a: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43</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GB" sz="1100" kern="1200" dirty="0" smtClean="0">
                <a:solidFill>
                  <a:schemeClr val="tx1"/>
                </a:solidFill>
                <a:latin typeface="Arial" charset="0"/>
                <a:ea typeface="+mn-ea"/>
                <a:cs typeface="+mn-cs"/>
              </a:rPr>
              <a:t>For importing the updated and modified data from the external application back into Revit, one would generally define another custom Revit external command. The choice of options and reasoning is basically the same as for the export. The chosen file format does not need to be the same as for the export, though typically it would be.</a:t>
            </a:r>
          </a:p>
          <a:p>
            <a:pPr marL="0" marR="0" indent="0" algn="l" defTabSz="1294318" rtl="0" eaLnBrk="1" fontAlgn="base" latinLnBrk="0" hangingPunct="1">
              <a:lnSpc>
                <a:spcPct val="100000"/>
              </a:lnSpc>
              <a:spcBef>
                <a:spcPct val="30000"/>
              </a:spcBef>
              <a:spcAft>
                <a:spcPct val="0"/>
              </a:spcAft>
              <a:buClrTx/>
              <a:buSzTx/>
              <a:buFontTx/>
              <a:buNone/>
              <a:tabLst/>
              <a:defRPr/>
            </a:pPr>
            <a:r>
              <a:rPr lang="en-GB" sz="1100" kern="1200" dirty="0" smtClean="0">
                <a:solidFill>
                  <a:schemeClr val="tx1"/>
                </a:solidFill>
                <a:latin typeface="Arial" charset="0"/>
                <a:ea typeface="+mn-ea"/>
                <a:cs typeface="+mn-cs"/>
              </a:rPr>
              <a:t>For importing the updated and modified data from the external application back into Revit, one would generally define another custom Revit external command. The choice of options and reasoning is basically the same as for the export. The chosen file format does not need to be the same as for the export, though typically it would be.</a:t>
            </a:r>
          </a:p>
          <a:p>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44</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100" dirty="0" err="1" smtClean="0"/>
              <a:t>Midas</a:t>
            </a:r>
            <a:r>
              <a:rPr lang="en-US" sz="1100" baseline="0" dirty="0" err="1" smtClean="0"/>
              <a:t>Link</a:t>
            </a:r>
            <a:r>
              <a:rPr lang="en-US" sz="1100" baseline="0" dirty="0" smtClean="0"/>
              <a:t> application is available in source code for download from the ADN extranet for Revit 2009</a:t>
            </a:r>
          </a:p>
          <a:p>
            <a:endParaRPr lang="en-US" sz="1100" baseline="0" dirty="0" smtClean="0"/>
          </a:p>
          <a:p>
            <a:r>
              <a:rPr lang="en-US" sz="1100" baseline="0" dirty="0" err="1" smtClean="0"/>
              <a:t>FireRating</a:t>
            </a:r>
            <a:r>
              <a:rPr lang="en-US" sz="1100" baseline="0" dirty="0" smtClean="0"/>
              <a:t> shows how to add additional information can be added to Revit model and linking with external packages and two way communication.</a:t>
            </a:r>
          </a:p>
          <a:p>
            <a:endParaRPr lang="en-US" sz="1100" baseline="0" dirty="0" smtClean="0"/>
          </a:p>
          <a:p>
            <a:r>
              <a:rPr lang="en-US" sz="1100" baseline="0" dirty="0" err="1" smtClean="0"/>
              <a:t>RDBLink</a:t>
            </a:r>
            <a:r>
              <a:rPr lang="en-US" sz="1100" baseline="0" dirty="0" smtClean="0"/>
              <a:t> is a sample that provides how to connect to external Access or other MDB databases and perform similar data roundtrips. </a:t>
            </a:r>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45</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en-GB" sz="1100" kern="1200" dirty="0" smtClean="0">
                <a:solidFill>
                  <a:schemeClr val="tx1"/>
                </a:solidFill>
                <a:latin typeface="Arial" charset="0"/>
                <a:ea typeface="+mn-ea"/>
                <a:cs typeface="+mn-cs"/>
              </a:rPr>
              <a:t>We have implemented a custom designed practical example of a Revit Structure analysis link application called </a:t>
            </a:r>
            <a:r>
              <a:rPr lang="en-GB" sz="1100" kern="1200" dirty="0" err="1" smtClean="0">
                <a:solidFill>
                  <a:schemeClr val="tx1"/>
                </a:solidFill>
                <a:latin typeface="Arial" charset="0"/>
                <a:ea typeface="+mn-ea"/>
                <a:cs typeface="+mn-cs"/>
              </a:rPr>
              <a:t>RstLink</a:t>
            </a:r>
            <a:r>
              <a:rPr lang="en-GB" sz="1100" kern="1200" dirty="0" smtClean="0">
                <a:solidFill>
                  <a:schemeClr val="tx1"/>
                </a:solidFill>
                <a:latin typeface="Arial" charset="0"/>
                <a:ea typeface="+mn-ea"/>
                <a:cs typeface="+mn-cs"/>
              </a:rPr>
              <a:t> to accompany this presentation. We use AutoCAD 2011 with an AutoCAD.NET plug-in to simulate the external third party analysis and design application and extended entity data, also known as </a:t>
            </a:r>
            <a:r>
              <a:rPr lang="en-GB" sz="1100" kern="1200" dirty="0" err="1" smtClean="0">
                <a:solidFill>
                  <a:schemeClr val="tx1"/>
                </a:solidFill>
                <a:latin typeface="Arial" charset="0"/>
                <a:ea typeface="+mn-ea"/>
                <a:cs typeface="+mn-cs"/>
              </a:rPr>
              <a:t>xdata</a:t>
            </a:r>
            <a:r>
              <a:rPr lang="en-GB" sz="1100" kern="1200" dirty="0" smtClean="0">
                <a:solidFill>
                  <a:schemeClr val="tx1"/>
                </a:solidFill>
                <a:latin typeface="Arial" charset="0"/>
                <a:ea typeface="+mn-ea"/>
                <a:cs typeface="+mn-cs"/>
              </a:rPr>
              <a:t>, to store Revit Structure specific information on standard AutoCAD entities. We use the AutoCAD Dynamic Properties COM API and the Object Property Manager OPM for the link-specific user interface within AutoCAD. </a:t>
            </a:r>
          </a:p>
          <a:p>
            <a:r>
              <a:rPr lang="en-GB" sz="1100" kern="1200" dirty="0" smtClean="0">
                <a:solidFill>
                  <a:schemeClr val="tx1"/>
                </a:solidFill>
                <a:latin typeface="Arial" charset="0"/>
                <a:ea typeface="+mn-ea"/>
                <a:cs typeface="+mn-cs"/>
              </a:rPr>
              <a:t>AutoCAD.NET API utilities used on the 'other' side</a:t>
            </a:r>
          </a:p>
          <a:p>
            <a:r>
              <a:rPr lang="en-GB" sz="1100" kern="1200" dirty="0" err="1" smtClean="0">
                <a:solidFill>
                  <a:schemeClr val="tx1"/>
                </a:solidFill>
                <a:latin typeface="Arial" charset="0"/>
                <a:ea typeface="+mn-ea"/>
                <a:cs typeface="+mn-cs"/>
              </a:rPr>
              <a:t>Xdata</a:t>
            </a:r>
            <a:r>
              <a:rPr lang="en-GB" sz="1100" kern="1200" dirty="0" smtClean="0">
                <a:solidFill>
                  <a:schemeClr val="tx1"/>
                </a:solidFill>
                <a:latin typeface="Arial" charset="0"/>
                <a:ea typeface="+mn-ea"/>
                <a:cs typeface="+mn-cs"/>
              </a:rPr>
              <a:t> used to store Revit Structure specific info on standard AutoCAD entities</a:t>
            </a:r>
          </a:p>
          <a:p>
            <a:r>
              <a:rPr lang="en-GB" sz="1100" kern="1200" dirty="0" smtClean="0">
                <a:solidFill>
                  <a:schemeClr val="tx1"/>
                </a:solidFill>
                <a:latin typeface="Arial" charset="0"/>
                <a:ea typeface="+mn-ea"/>
                <a:cs typeface="+mn-cs"/>
              </a:rPr>
              <a:t>AutoCAD Dynamic Properties COM API used for the link-specific UI within AutoCAD </a:t>
            </a:r>
          </a:p>
          <a:p>
            <a:r>
              <a:rPr lang="en-GB" sz="1100" kern="1200" dirty="0" smtClean="0">
                <a:solidFill>
                  <a:schemeClr val="tx1"/>
                </a:solidFill>
                <a:latin typeface="Arial" charset="0"/>
                <a:ea typeface="+mn-ea"/>
                <a:cs typeface="+mn-cs"/>
              </a:rPr>
              <a:t>The data exchange in both directions between the Revit model and the A&amp;D simulation in AutoCAD is implemented using an intermediate, custom designed XML format. For simplicity, the XML format is based on .NET SOAP serialization. Some neutral custom .NET classes are utilised by both sides' export and import commands.</a:t>
            </a:r>
          </a:p>
          <a:p>
            <a:r>
              <a:rPr lang="en-GB" sz="1100" kern="1200" dirty="0" smtClean="0">
                <a:solidFill>
                  <a:schemeClr val="tx1"/>
                </a:solidFill>
                <a:latin typeface="Arial" charset="0"/>
                <a:ea typeface="+mn-ea"/>
                <a:cs typeface="+mn-cs"/>
              </a:rPr>
              <a:t>Used in both directions</a:t>
            </a:r>
          </a:p>
          <a:p>
            <a:r>
              <a:rPr lang="en-GB" sz="1100" kern="1200" dirty="0" smtClean="0">
                <a:solidFill>
                  <a:schemeClr val="tx1"/>
                </a:solidFill>
                <a:latin typeface="Arial" charset="0"/>
                <a:ea typeface="+mn-ea"/>
                <a:cs typeface="+mn-cs"/>
              </a:rPr>
              <a:t>For simplicity, based on .NET SOAP serialization</a:t>
            </a:r>
          </a:p>
          <a:p>
            <a:r>
              <a:rPr lang="en-GB" sz="1100" kern="1200" dirty="0" smtClean="0">
                <a:solidFill>
                  <a:schemeClr val="tx1"/>
                </a:solidFill>
                <a:latin typeface="Arial" charset="0"/>
                <a:ea typeface="+mn-ea"/>
                <a:cs typeface="+mn-cs"/>
              </a:rPr>
              <a:t>Custom .NET neutral classes utilized by both sides' export/import commands</a:t>
            </a:r>
          </a:p>
          <a:p>
            <a:r>
              <a:rPr lang="en-GB" sz="1100" kern="1200" dirty="0" smtClean="0">
                <a:solidFill>
                  <a:schemeClr val="tx1"/>
                </a:solidFill>
                <a:latin typeface="Arial" charset="0"/>
                <a:ea typeface="+mn-ea"/>
                <a:cs typeface="+mn-cs"/>
              </a:rPr>
              <a:t>Before running the demo, the following applications need to be present:</a:t>
            </a:r>
          </a:p>
          <a:p>
            <a:r>
              <a:rPr lang="en-GB" sz="1100" kern="1200" dirty="0" err="1" smtClean="0">
                <a:solidFill>
                  <a:schemeClr val="tx1"/>
                </a:solidFill>
                <a:latin typeface="Arial" charset="0"/>
                <a:ea typeface="+mn-ea"/>
                <a:cs typeface="+mn-cs"/>
              </a:rPr>
              <a:t>RstLink</a:t>
            </a:r>
            <a:r>
              <a:rPr lang="en-GB" sz="1100" kern="1200" dirty="0" smtClean="0">
                <a:solidFill>
                  <a:schemeClr val="tx1"/>
                </a:solidFill>
                <a:latin typeface="Arial" charset="0"/>
                <a:ea typeface="+mn-ea"/>
                <a:cs typeface="+mn-cs"/>
              </a:rPr>
              <a:t> - helper </a:t>
            </a:r>
            <a:r>
              <a:rPr lang="en-GB" sz="1100" kern="1200" dirty="0" err="1" smtClean="0">
                <a:solidFill>
                  <a:schemeClr val="tx1"/>
                </a:solidFill>
                <a:latin typeface="Arial" charset="0"/>
                <a:ea typeface="+mn-ea"/>
                <a:cs typeface="+mn-cs"/>
              </a:rPr>
              <a:t>dll</a:t>
            </a:r>
            <a:r>
              <a:rPr lang="en-GB" sz="1100" kern="1200" dirty="0" smtClean="0">
                <a:solidFill>
                  <a:schemeClr val="tx1"/>
                </a:solidFill>
                <a:latin typeface="Arial" charset="0"/>
                <a:ea typeface="+mn-ea"/>
                <a:cs typeface="+mn-cs"/>
              </a:rPr>
              <a:t> shared by both </a:t>
            </a:r>
            <a:r>
              <a:rPr lang="en-GB" sz="1100" kern="1200" dirty="0" err="1" smtClean="0">
                <a:solidFill>
                  <a:schemeClr val="tx1"/>
                </a:solidFill>
                <a:latin typeface="Arial" charset="0"/>
                <a:ea typeface="+mn-ea"/>
                <a:cs typeface="+mn-cs"/>
              </a:rPr>
              <a:t>acad</a:t>
            </a:r>
            <a:r>
              <a:rPr lang="en-GB" sz="1100" kern="1200" dirty="0" smtClean="0">
                <a:solidFill>
                  <a:schemeClr val="tx1"/>
                </a:solidFill>
                <a:latin typeface="Arial" charset="0"/>
                <a:ea typeface="+mn-ea"/>
                <a:cs typeface="+mn-cs"/>
              </a:rPr>
              <a:t> and </a:t>
            </a:r>
            <a:r>
              <a:rPr lang="en-GB" sz="1100" kern="1200" dirty="0" err="1" smtClean="0">
                <a:solidFill>
                  <a:schemeClr val="tx1"/>
                </a:solidFill>
                <a:latin typeface="Arial" charset="0"/>
                <a:ea typeface="+mn-ea"/>
                <a:cs typeface="+mn-cs"/>
              </a:rPr>
              <a:t>revit</a:t>
            </a:r>
            <a:r>
              <a:rPr lang="en-GB" sz="1100" kern="1200" dirty="0" smtClean="0">
                <a:solidFill>
                  <a:schemeClr val="tx1"/>
                </a:solidFill>
                <a:latin typeface="Arial" charset="0"/>
                <a:ea typeface="+mn-ea"/>
                <a:cs typeface="+mn-cs"/>
              </a:rPr>
              <a:t> client</a:t>
            </a:r>
          </a:p>
          <a:p>
            <a:r>
              <a:rPr lang="en-GB" sz="1100" kern="1200" dirty="0" err="1" smtClean="0">
                <a:solidFill>
                  <a:schemeClr val="tx1"/>
                </a:solidFill>
                <a:latin typeface="Arial" charset="0"/>
                <a:ea typeface="+mn-ea"/>
                <a:cs typeface="+mn-cs"/>
              </a:rPr>
              <a:t>RSLinkRevitClient</a:t>
            </a:r>
            <a:r>
              <a:rPr lang="en-GB" sz="1100" kern="1200" dirty="0" smtClean="0">
                <a:solidFill>
                  <a:schemeClr val="tx1"/>
                </a:solidFill>
                <a:latin typeface="Arial" charset="0"/>
                <a:ea typeface="+mn-ea"/>
                <a:cs typeface="+mn-cs"/>
              </a:rPr>
              <a:t> - command implementations</a:t>
            </a:r>
          </a:p>
          <a:p>
            <a:r>
              <a:rPr lang="en-GB" sz="1100" kern="1200" dirty="0" err="1" smtClean="0">
                <a:solidFill>
                  <a:schemeClr val="tx1"/>
                </a:solidFill>
                <a:latin typeface="Arial" charset="0"/>
                <a:ea typeface="+mn-ea"/>
                <a:cs typeface="+mn-cs"/>
              </a:rPr>
              <a:t>RSLinkRevitApp</a:t>
            </a:r>
            <a:r>
              <a:rPr lang="en-GB" sz="1100" kern="1200" dirty="0" smtClean="0">
                <a:solidFill>
                  <a:schemeClr val="tx1"/>
                </a:solidFill>
                <a:latin typeface="Arial" charset="0"/>
                <a:ea typeface="+mn-ea"/>
                <a:cs typeface="+mn-cs"/>
              </a:rPr>
              <a:t> - external application</a:t>
            </a:r>
          </a:p>
          <a:p>
            <a:r>
              <a:rPr lang="en-GB" sz="1100" kern="1200" dirty="0" err="1" smtClean="0">
                <a:solidFill>
                  <a:schemeClr val="tx1"/>
                </a:solidFill>
                <a:latin typeface="Arial" charset="0"/>
                <a:ea typeface="+mn-ea"/>
                <a:cs typeface="+mn-cs"/>
              </a:rPr>
              <a:t>RSLinkAcadClient</a:t>
            </a:r>
            <a:r>
              <a:rPr lang="en-GB" sz="1100" kern="1200" dirty="0" smtClean="0">
                <a:solidFill>
                  <a:schemeClr val="tx1"/>
                </a:solidFill>
                <a:latin typeface="Arial" charset="0"/>
                <a:ea typeface="+mn-ea"/>
                <a:cs typeface="+mn-cs"/>
              </a:rPr>
              <a:t> - AutoCAD client</a:t>
            </a:r>
          </a:p>
          <a:p>
            <a:r>
              <a:rPr lang="en-GB" sz="1100" kern="1200" dirty="0" err="1" smtClean="0">
                <a:solidFill>
                  <a:schemeClr val="tx1"/>
                </a:solidFill>
                <a:latin typeface="Arial" charset="0"/>
                <a:ea typeface="+mn-ea"/>
                <a:cs typeface="+mn-cs"/>
              </a:rPr>
              <a:t>RSLinkAcadClientDynProps</a:t>
            </a:r>
            <a:r>
              <a:rPr lang="en-GB" sz="1100" kern="1200" dirty="0" smtClean="0">
                <a:solidFill>
                  <a:schemeClr val="tx1"/>
                </a:solidFill>
                <a:latin typeface="Arial" charset="0"/>
                <a:ea typeface="+mn-ea"/>
                <a:cs typeface="+mn-cs"/>
              </a:rPr>
              <a:t> - dynamic Revit properties for AutoCAD objects</a:t>
            </a:r>
          </a:p>
          <a:p>
            <a:r>
              <a:rPr lang="en-GB" sz="1100" kern="1200" dirty="0" smtClean="0">
                <a:solidFill>
                  <a:schemeClr val="tx1"/>
                </a:solidFill>
                <a:latin typeface="Arial" charset="0"/>
                <a:ea typeface="+mn-ea"/>
                <a:cs typeface="+mn-cs"/>
              </a:rPr>
              <a:t>Here are possible steps to run the demo:</a:t>
            </a:r>
          </a:p>
          <a:p>
            <a:r>
              <a:rPr lang="en-GB" sz="1100" kern="1200" dirty="0" smtClean="0">
                <a:solidFill>
                  <a:schemeClr val="tx1"/>
                </a:solidFill>
                <a:latin typeface="Arial" charset="0"/>
                <a:ea typeface="+mn-ea"/>
                <a:cs typeface="+mn-cs"/>
              </a:rPr>
              <a:t>Set up Revit.ini to load either the client or the external application or both.</a:t>
            </a:r>
          </a:p>
          <a:p>
            <a:r>
              <a:rPr lang="en-GB" sz="1100" kern="1200" dirty="0" smtClean="0">
                <a:solidFill>
                  <a:schemeClr val="tx1"/>
                </a:solidFill>
                <a:latin typeface="Arial" charset="0"/>
                <a:ea typeface="+mn-ea"/>
                <a:cs typeface="+mn-cs"/>
              </a:rPr>
              <a:t>Open or create a sample model in Revit Structure.</a:t>
            </a:r>
          </a:p>
          <a:p>
            <a:r>
              <a:rPr lang="en-GB" sz="1100" kern="1200" dirty="0" smtClean="0">
                <a:solidFill>
                  <a:schemeClr val="tx1"/>
                </a:solidFill>
                <a:latin typeface="Arial" charset="0"/>
                <a:ea typeface="+mn-ea"/>
                <a:cs typeface="+mn-cs"/>
              </a:rPr>
              <a:t>Run the export command. You are prompted for a file location. A dialogue box pops up, reporting the number of exported elements.</a:t>
            </a:r>
          </a:p>
          <a:p>
            <a:r>
              <a:rPr lang="en-GB" sz="1100" kern="1200" dirty="0" smtClean="0">
                <a:solidFill>
                  <a:schemeClr val="tx1"/>
                </a:solidFill>
                <a:latin typeface="Arial" charset="0"/>
                <a:ea typeface="+mn-ea"/>
                <a:cs typeface="+mn-cs"/>
              </a:rPr>
              <a:t>Start up AutoCAD and load the client and the dynamic property application.</a:t>
            </a:r>
          </a:p>
          <a:p>
            <a:r>
              <a:rPr lang="en-GB" sz="1100" kern="1200" dirty="0" smtClean="0">
                <a:solidFill>
                  <a:schemeClr val="tx1"/>
                </a:solidFill>
                <a:latin typeface="Arial" charset="0"/>
                <a:ea typeface="+mn-ea"/>
                <a:cs typeface="+mn-cs"/>
              </a:rPr>
              <a:t>This can be achieved automatically by setting up AutoCAD to start in the RVT sample directory and placing an acad.lsp file there containing:</a:t>
            </a:r>
          </a:p>
          <a:p>
            <a:r>
              <a:rPr lang="en-GB" sz="1100" kern="1200" dirty="0" smtClean="0">
                <a:solidFill>
                  <a:schemeClr val="tx1"/>
                </a:solidFill>
                <a:latin typeface="Arial" charset="0"/>
                <a:ea typeface="+mn-ea"/>
                <a:cs typeface="+mn-cs"/>
              </a:rPr>
              <a:t>(</a:t>
            </a:r>
            <a:r>
              <a:rPr lang="en-GB" sz="1100" kern="1200" dirty="0" err="1" smtClean="0">
                <a:solidFill>
                  <a:schemeClr val="tx1"/>
                </a:solidFill>
                <a:latin typeface="Arial" charset="0"/>
                <a:ea typeface="+mn-ea"/>
                <a:cs typeface="+mn-cs"/>
              </a:rPr>
              <a:t>defun</a:t>
            </a:r>
            <a:r>
              <a:rPr lang="en-GB" sz="1100" kern="1200" dirty="0" smtClean="0">
                <a:solidFill>
                  <a:schemeClr val="tx1"/>
                </a:solidFill>
                <a:latin typeface="Arial" charset="0"/>
                <a:ea typeface="+mn-ea"/>
                <a:cs typeface="+mn-cs"/>
              </a:rPr>
              <a:t> s::</a:t>
            </a:r>
            <a:r>
              <a:rPr lang="en-GB" sz="1100" kern="1200" dirty="0" err="1" smtClean="0">
                <a:solidFill>
                  <a:schemeClr val="tx1"/>
                </a:solidFill>
                <a:latin typeface="Arial" charset="0"/>
                <a:ea typeface="+mn-ea"/>
                <a:cs typeface="+mn-cs"/>
              </a:rPr>
              <a:t>startup</a:t>
            </a:r>
            <a:r>
              <a:rPr lang="en-GB" sz="1100" kern="1200" dirty="0" smtClean="0">
                <a:solidFill>
                  <a:schemeClr val="tx1"/>
                </a:solidFill>
                <a:latin typeface="Arial" charset="0"/>
                <a:ea typeface="+mn-ea"/>
                <a:cs typeface="+mn-cs"/>
              </a:rPr>
              <a:t>()</a:t>
            </a:r>
          </a:p>
          <a:p>
            <a:r>
              <a:rPr lang="en-GB" sz="1100" kern="1200" dirty="0" smtClean="0">
                <a:solidFill>
                  <a:schemeClr val="tx1"/>
                </a:solidFill>
                <a:latin typeface="Arial" charset="0"/>
                <a:ea typeface="+mn-ea"/>
                <a:cs typeface="+mn-cs"/>
              </a:rPr>
              <a:t>  (command "_</a:t>
            </a:r>
            <a:r>
              <a:rPr lang="en-GB" sz="1100" kern="1200" dirty="0" err="1" smtClean="0">
                <a:solidFill>
                  <a:schemeClr val="tx1"/>
                </a:solidFill>
                <a:latin typeface="Arial" charset="0"/>
                <a:ea typeface="+mn-ea"/>
                <a:cs typeface="+mn-cs"/>
              </a:rPr>
              <a:t>netload</a:t>
            </a:r>
            <a:r>
              <a:rPr lang="en-GB" sz="1100" kern="1200" dirty="0" smtClean="0">
                <a:solidFill>
                  <a:schemeClr val="tx1"/>
                </a:solidFill>
                <a:latin typeface="Arial" charset="0"/>
                <a:ea typeface="+mn-ea"/>
                <a:cs typeface="+mn-cs"/>
              </a:rPr>
              <a:t>" "RSLinkAcadClient.dll")</a:t>
            </a:r>
          </a:p>
          <a:p>
            <a:r>
              <a:rPr lang="en-GB" sz="1100" kern="1200" dirty="0" smtClean="0">
                <a:solidFill>
                  <a:schemeClr val="tx1"/>
                </a:solidFill>
                <a:latin typeface="Arial" charset="0"/>
                <a:ea typeface="+mn-ea"/>
                <a:cs typeface="+mn-cs"/>
              </a:rPr>
              <a:t>  (</a:t>
            </a:r>
            <a:r>
              <a:rPr lang="en-GB" sz="1100" kern="1200" dirty="0" err="1" smtClean="0">
                <a:solidFill>
                  <a:schemeClr val="tx1"/>
                </a:solidFill>
                <a:latin typeface="Arial" charset="0"/>
                <a:ea typeface="+mn-ea"/>
                <a:cs typeface="+mn-cs"/>
              </a:rPr>
              <a:t>princ</a:t>
            </a:r>
            <a:r>
              <a:rPr lang="en-GB" sz="1100" kern="1200" dirty="0" smtClean="0">
                <a:solidFill>
                  <a:schemeClr val="tx1"/>
                </a:solidFill>
                <a:latin typeface="Arial" charset="0"/>
                <a:ea typeface="+mn-ea"/>
                <a:cs typeface="+mn-cs"/>
              </a:rPr>
              <a:t> "\</a:t>
            </a:r>
            <a:r>
              <a:rPr lang="en-GB" sz="1100" kern="1200" dirty="0" err="1" smtClean="0">
                <a:solidFill>
                  <a:schemeClr val="tx1"/>
                </a:solidFill>
                <a:latin typeface="Arial" charset="0"/>
                <a:ea typeface="+mn-ea"/>
                <a:cs typeface="+mn-cs"/>
              </a:rPr>
              <a:t>nAutoCAD</a:t>
            </a:r>
            <a:r>
              <a:rPr lang="en-GB" sz="1100" kern="1200" dirty="0" smtClean="0">
                <a:solidFill>
                  <a:schemeClr val="tx1"/>
                </a:solidFill>
                <a:latin typeface="Arial" charset="0"/>
                <a:ea typeface="+mn-ea"/>
                <a:cs typeface="+mn-cs"/>
              </a:rPr>
              <a:t> </a:t>
            </a:r>
            <a:r>
              <a:rPr lang="en-GB" sz="1100" kern="1200" dirty="0" err="1" smtClean="0">
                <a:solidFill>
                  <a:schemeClr val="tx1"/>
                </a:solidFill>
                <a:latin typeface="Arial" charset="0"/>
                <a:ea typeface="+mn-ea"/>
                <a:cs typeface="+mn-cs"/>
              </a:rPr>
              <a:t>RSLink</a:t>
            </a:r>
            <a:r>
              <a:rPr lang="en-GB" sz="1100" kern="1200" dirty="0" smtClean="0">
                <a:solidFill>
                  <a:schemeClr val="tx1"/>
                </a:solidFill>
                <a:latin typeface="Arial" charset="0"/>
                <a:ea typeface="+mn-ea"/>
                <a:cs typeface="+mn-cs"/>
              </a:rPr>
              <a:t> client loaded.")</a:t>
            </a:r>
          </a:p>
          <a:p>
            <a:r>
              <a:rPr lang="en-GB" sz="1100" kern="1200" dirty="0" smtClean="0">
                <a:solidFill>
                  <a:schemeClr val="tx1"/>
                </a:solidFill>
                <a:latin typeface="Arial" charset="0"/>
                <a:ea typeface="+mn-ea"/>
                <a:cs typeface="+mn-cs"/>
              </a:rPr>
              <a:t>  (</a:t>
            </a:r>
            <a:r>
              <a:rPr lang="en-GB" sz="1100" kern="1200" dirty="0" err="1" smtClean="0">
                <a:solidFill>
                  <a:schemeClr val="tx1"/>
                </a:solidFill>
                <a:latin typeface="Arial" charset="0"/>
                <a:ea typeface="+mn-ea"/>
                <a:cs typeface="+mn-cs"/>
              </a:rPr>
              <a:t>arxload</a:t>
            </a:r>
            <a:r>
              <a:rPr lang="en-GB" sz="1100" kern="1200" dirty="0" smtClean="0">
                <a:solidFill>
                  <a:schemeClr val="tx1"/>
                </a:solidFill>
                <a:latin typeface="Arial" charset="0"/>
                <a:ea typeface="+mn-ea"/>
                <a:cs typeface="+mn-cs"/>
              </a:rPr>
              <a:t> "RSLinkAcadClientDynProps.arx")</a:t>
            </a:r>
          </a:p>
          <a:p>
            <a:r>
              <a:rPr lang="en-GB" sz="1100" kern="1200" dirty="0" smtClean="0">
                <a:solidFill>
                  <a:schemeClr val="tx1"/>
                </a:solidFill>
                <a:latin typeface="Arial" charset="0"/>
                <a:ea typeface="+mn-ea"/>
                <a:cs typeface="+mn-cs"/>
              </a:rPr>
              <a:t>  (</a:t>
            </a:r>
            <a:r>
              <a:rPr lang="en-GB" sz="1100" kern="1200" dirty="0" err="1" smtClean="0">
                <a:solidFill>
                  <a:schemeClr val="tx1"/>
                </a:solidFill>
                <a:latin typeface="Arial" charset="0"/>
                <a:ea typeface="+mn-ea"/>
                <a:cs typeface="+mn-cs"/>
              </a:rPr>
              <a:t>princ</a:t>
            </a:r>
            <a:r>
              <a:rPr lang="en-GB" sz="1100" kern="1200" dirty="0" smtClean="0">
                <a:solidFill>
                  <a:schemeClr val="tx1"/>
                </a:solidFill>
                <a:latin typeface="Arial" charset="0"/>
                <a:ea typeface="+mn-ea"/>
                <a:cs typeface="+mn-cs"/>
              </a:rPr>
              <a:t> "\</a:t>
            </a:r>
            <a:r>
              <a:rPr lang="en-GB" sz="1100" kern="1200" dirty="0" err="1" smtClean="0">
                <a:solidFill>
                  <a:schemeClr val="tx1"/>
                </a:solidFill>
                <a:latin typeface="Arial" charset="0"/>
                <a:ea typeface="+mn-ea"/>
                <a:cs typeface="+mn-cs"/>
              </a:rPr>
              <a:t>nAutoCAD</a:t>
            </a:r>
            <a:r>
              <a:rPr lang="en-GB" sz="1100" kern="1200" dirty="0" smtClean="0">
                <a:solidFill>
                  <a:schemeClr val="tx1"/>
                </a:solidFill>
                <a:latin typeface="Arial" charset="0"/>
                <a:ea typeface="+mn-ea"/>
                <a:cs typeface="+mn-cs"/>
              </a:rPr>
              <a:t> </a:t>
            </a:r>
            <a:r>
              <a:rPr lang="en-GB" sz="1100" kern="1200" dirty="0" err="1" smtClean="0">
                <a:solidFill>
                  <a:schemeClr val="tx1"/>
                </a:solidFill>
                <a:latin typeface="Arial" charset="0"/>
                <a:ea typeface="+mn-ea"/>
                <a:cs typeface="+mn-cs"/>
              </a:rPr>
              <a:t>RSLink</a:t>
            </a:r>
            <a:r>
              <a:rPr lang="en-GB" sz="1100" kern="1200" dirty="0" smtClean="0">
                <a:solidFill>
                  <a:schemeClr val="tx1"/>
                </a:solidFill>
                <a:latin typeface="Arial" charset="0"/>
                <a:ea typeface="+mn-ea"/>
                <a:cs typeface="+mn-cs"/>
              </a:rPr>
              <a:t> dynamic properties loaded.")</a:t>
            </a:r>
          </a:p>
          <a:p>
            <a:r>
              <a:rPr lang="en-GB" sz="1100" kern="1200" dirty="0" smtClean="0">
                <a:solidFill>
                  <a:schemeClr val="tx1"/>
                </a:solidFill>
                <a:latin typeface="Arial" charset="0"/>
                <a:ea typeface="+mn-ea"/>
                <a:cs typeface="+mn-cs"/>
              </a:rPr>
              <a:t>  (</a:t>
            </a:r>
            <a:r>
              <a:rPr lang="en-GB" sz="1100" kern="1200" dirty="0" err="1" smtClean="0">
                <a:solidFill>
                  <a:schemeClr val="tx1"/>
                </a:solidFill>
                <a:latin typeface="Arial" charset="0"/>
                <a:ea typeface="+mn-ea"/>
                <a:cs typeface="+mn-cs"/>
              </a:rPr>
              <a:t>princ</a:t>
            </a:r>
            <a:r>
              <a:rPr lang="en-GB" sz="1100" kern="1200" dirty="0" smtClean="0">
                <a:solidFill>
                  <a:schemeClr val="tx1"/>
                </a:solidFill>
                <a:latin typeface="Arial" charset="0"/>
                <a:ea typeface="+mn-ea"/>
                <a:cs typeface="+mn-cs"/>
              </a:rPr>
              <a:t>)</a:t>
            </a:r>
          </a:p>
          <a:p>
            <a:r>
              <a:rPr lang="en-GB" sz="1100" kern="1200" dirty="0" smtClean="0">
                <a:solidFill>
                  <a:schemeClr val="tx1"/>
                </a:solidFill>
                <a:latin typeface="Arial" charset="0"/>
                <a:ea typeface="+mn-ea"/>
                <a:cs typeface="+mn-cs"/>
              </a:rPr>
              <a:t>)</a:t>
            </a:r>
          </a:p>
          <a:p>
            <a:r>
              <a:rPr lang="en-GB" sz="1100" kern="1200" dirty="0" smtClean="0">
                <a:solidFill>
                  <a:schemeClr val="tx1"/>
                </a:solidFill>
                <a:latin typeface="Arial" charset="0"/>
                <a:ea typeface="+mn-ea"/>
                <a:cs typeface="+mn-cs"/>
              </a:rPr>
              <a:t>If it does not load automatically, you can load it manually by calling</a:t>
            </a:r>
          </a:p>
          <a:p>
            <a:r>
              <a:rPr lang="en-GB" sz="1100" kern="1200" dirty="0" smtClean="0">
                <a:solidFill>
                  <a:schemeClr val="tx1"/>
                </a:solidFill>
                <a:latin typeface="Arial" charset="0"/>
                <a:ea typeface="+mn-ea"/>
                <a:cs typeface="+mn-cs"/>
              </a:rPr>
              <a:t>(load "C:/a/j/adn/revit/rst_api/RVT/acad.lsp")</a:t>
            </a:r>
          </a:p>
          <a:p>
            <a:r>
              <a:rPr lang="en-GB" sz="1100" kern="1200" dirty="0" smtClean="0">
                <a:solidFill>
                  <a:schemeClr val="tx1"/>
                </a:solidFill>
                <a:latin typeface="Arial" charset="0"/>
                <a:ea typeface="+mn-ea"/>
                <a:cs typeface="+mn-cs"/>
              </a:rPr>
              <a:t>with the appropriate full path, and then call</a:t>
            </a:r>
          </a:p>
          <a:p>
            <a:r>
              <a:rPr lang="en-GB" sz="1100" kern="1200" dirty="0" smtClean="0">
                <a:solidFill>
                  <a:schemeClr val="tx1"/>
                </a:solidFill>
                <a:latin typeface="Arial" charset="0"/>
                <a:ea typeface="+mn-ea"/>
                <a:cs typeface="+mn-cs"/>
              </a:rPr>
              <a:t>(s::</a:t>
            </a:r>
            <a:r>
              <a:rPr lang="en-GB" sz="1100" kern="1200" dirty="0" err="1" smtClean="0">
                <a:solidFill>
                  <a:schemeClr val="tx1"/>
                </a:solidFill>
                <a:latin typeface="Arial" charset="0"/>
                <a:ea typeface="+mn-ea"/>
                <a:cs typeface="+mn-cs"/>
              </a:rPr>
              <a:t>startup</a:t>
            </a:r>
            <a:r>
              <a:rPr lang="en-GB" sz="1100" kern="1200" dirty="0" smtClean="0">
                <a:solidFill>
                  <a:schemeClr val="tx1"/>
                </a:solidFill>
                <a:latin typeface="Arial" charset="0"/>
                <a:ea typeface="+mn-ea"/>
                <a:cs typeface="+mn-cs"/>
              </a:rPr>
              <a:t>).</a:t>
            </a:r>
          </a:p>
          <a:p>
            <a:r>
              <a:rPr lang="en-GB" sz="1100" kern="1200" dirty="0" smtClean="0">
                <a:solidFill>
                  <a:schemeClr val="tx1"/>
                </a:solidFill>
                <a:latin typeface="Arial" charset="0"/>
                <a:ea typeface="+mn-ea"/>
                <a:cs typeface="+mn-cs"/>
              </a:rPr>
              <a:t>The commands defined by the AutoCAD client are </a:t>
            </a:r>
            <a:r>
              <a:rPr lang="en-GB" sz="1100" kern="1200" dirty="0" err="1" smtClean="0">
                <a:solidFill>
                  <a:schemeClr val="tx1"/>
                </a:solidFill>
                <a:latin typeface="Arial" charset="0"/>
                <a:ea typeface="+mn-ea"/>
                <a:cs typeface="+mn-cs"/>
              </a:rPr>
              <a:t>RSImport</a:t>
            </a:r>
            <a:r>
              <a:rPr lang="en-GB" sz="1100" kern="1200" dirty="0" smtClean="0">
                <a:solidFill>
                  <a:schemeClr val="tx1"/>
                </a:solidFill>
                <a:latin typeface="Arial" charset="0"/>
                <a:ea typeface="+mn-ea"/>
                <a:cs typeface="+mn-cs"/>
              </a:rPr>
              <a:t>, </a:t>
            </a:r>
            <a:r>
              <a:rPr lang="en-GB" sz="1100" kern="1200" dirty="0" err="1" smtClean="0">
                <a:solidFill>
                  <a:schemeClr val="tx1"/>
                </a:solidFill>
                <a:latin typeface="Arial" charset="0"/>
                <a:ea typeface="+mn-ea"/>
                <a:cs typeface="+mn-cs"/>
              </a:rPr>
              <a:t>RSExport</a:t>
            </a:r>
            <a:r>
              <a:rPr lang="en-GB" sz="1100" kern="1200" dirty="0" smtClean="0">
                <a:solidFill>
                  <a:schemeClr val="tx1"/>
                </a:solidFill>
                <a:latin typeface="Arial" charset="0"/>
                <a:ea typeface="+mn-ea"/>
                <a:cs typeface="+mn-cs"/>
              </a:rPr>
              <a:t> and </a:t>
            </a:r>
            <a:r>
              <a:rPr lang="en-GB" sz="1100" kern="1200" dirty="0" err="1" smtClean="0">
                <a:solidFill>
                  <a:schemeClr val="tx1"/>
                </a:solidFill>
                <a:latin typeface="Arial" charset="0"/>
                <a:ea typeface="+mn-ea"/>
                <a:cs typeface="+mn-cs"/>
              </a:rPr>
              <a:t>RSMakeMember</a:t>
            </a:r>
            <a:r>
              <a:rPr lang="en-GB" sz="1100" kern="1200" dirty="0" smtClean="0">
                <a:solidFill>
                  <a:schemeClr val="tx1"/>
                </a:solidFill>
                <a:latin typeface="Arial" charset="0"/>
                <a:ea typeface="+mn-ea"/>
                <a:cs typeface="+mn-cs"/>
              </a:rPr>
              <a:t>.</a:t>
            </a:r>
          </a:p>
          <a:p>
            <a:r>
              <a:rPr lang="en-GB" sz="1100" kern="1200" dirty="0" smtClean="0">
                <a:solidFill>
                  <a:schemeClr val="tx1"/>
                </a:solidFill>
                <a:latin typeface="Arial" charset="0"/>
                <a:ea typeface="+mn-ea"/>
                <a:cs typeface="+mn-cs"/>
              </a:rPr>
              <a:t>Use </a:t>
            </a:r>
            <a:r>
              <a:rPr lang="en-GB" sz="1100" kern="1200" dirty="0" err="1" smtClean="0">
                <a:solidFill>
                  <a:schemeClr val="tx1"/>
                </a:solidFill>
                <a:latin typeface="Arial" charset="0"/>
                <a:ea typeface="+mn-ea"/>
                <a:cs typeface="+mn-cs"/>
              </a:rPr>
              <a:t>RSImport</a:t>
            </a:r>
            <a:r>
              <a:rPr lang="en-GB" sz="1100" kern="1200" dirty="0" smtClean="0">
                <a:solidFill>
                  <a:schemeClr val="tx1"/>
                </a:solidFill>
                <a:latin typeface="Arial" charset="0"/>
                <a:ea typeface="+mn-ea"/>
                <a:cs typeface="+mn-cs"/>
              </a:rPr>
              <a:t> to load the xml file just exported from Revit.</a:t>
            </a:r>
          </a:p>
          <a:p>
            <a:r>
              <a:rPr lang="en-GB" sz="1100" kern="1200" dirty="0" smtClean="0">
                <a:solidFill>
                  <a:schemeClr val="tx1"/>
                </a:solidFill>
                <a:latin typeface="Arial" charset="0"/>
                <a:ea typeface="+mn-ea"/>
                <a:cs typeface="+mn-cs"/>
              </a:rPr>
              <a:t>Modify some cross sections in the model using the OPM, simulating modifications made by the A&amp;D application, and optionally </a:t>
            </a:r>
            <a:r>
              <a:rPr lang="en-GB" sz="1100" kern="1200" dirty="0" err="1" smtClean="0">
                <a:solidFill>
                  <a:schemeClr val="tx1"/>
                </a:solidFill>
                <a:latin typeface="Arial" charset="0"/>
                <a:ea typeface="+mn-ea"/>
                <a:cs typeface="+mn-cs"/>
              </a:rPr>
              <a:t>RSMakeMember</a:t>
            </a:r>
            <a:r>
              <a:rPr lang="en-GB" sz="1100" kern="1200" dirty="0" smtClean="0">
                <a:solidFill>
                  <a:schemeClr val="tx1"/>
                </a:solidFill>
                <a:latin typeface="Arial" charset="0"/>
                <a:ea typeface="+mn-ea"/>
                <a:cs typeface="+mn-cs"/>
              </a:rPr>
              <a:t> to add some new elements.</a:t>
            </a:r>
          </a:p>
          <a:p>
            <a:r>
              <a:rPr lang="en-GB" sz="1100" kern="1200" dirty="0" smtClean="0">
                <a:solidFill>
                  <a:schemeClr val="tx1"/>
                </a:solidFill>
                <a:latin typeface="Arial" charset="0"/>
                <a:ea typeface="+mn-ea"/>
                <a:cs typeface="+mn-cs"/>
              </a:rPr>
              <a:t>Use </a:t>
            </a:r>
            <a:r>
              <a:rPr lang="en-GB" sz="1100" kern="1200" dirty="0" err="1" smtClean="0">
                <a:solidFill>
                  <a:schemeClr val="tx1"/>
                </a:solidFill>
                <a:latin typeface="Arial" charset="0"/>
                <a:ea typeface="+mn-ea"/>
                <a:cs typeface="+mn-cs"/>
              </a:rPr>
              <a:t>RSExport</a:t>
            </a:r>
            <a:r>
              <a:rPr lang="en-GB" sz="1100" kern="1200" dirty="0" smtClean="0">
                <a:solidFill>
                  <a:schemeClr val="tx1"/>
                </a:solidFill>
                <a:latin typeface="Arial" charset="0"/>
                <a:ea typeface="+mn-ea"/>
                <a:cs typeface="+mn-cs"/>
              </a:rPr>
              <a:t> to write the model back out again.</a:t>
            </a:r>
          </a:p>
          <a:p>
            <a:pPr marL="0" marR="0" indent="0" algn="l" defTabSz="914400" rtl="0" eaLnBrk="0" fontAlgn="base" latinLnBrk="0" hangingPunct="0">
              <a:lnSpc>
                <a:spcPct val="100000"/>
              </a:lnSpc>
              <a:spcBef>
                <a:spcPct val="30000"/>
              </a:spcBef>
              <a:spcAft>
                <a:spcPct val="0"/>
              </a:spcAft>
              <a:buClrTx/>
              <a:buSzTx/>
              <a:buFontTx/>
              <a:buNone/>
              <a:tabLst/>
              <a:defRPr/>
            </a:pPr>
            <a:r>
              <a:rPr lang="en-GB" sz="1100" kern="1200" dirty="0" smtClean="0">
                <a:solidFill>
                  <a:schemeClr val="tx1"/>
                </a:solidFill>
                <a:latin typeface="Arial" charset="0"/>
                <a:ea typeface="+mn-ea"/>
                <a:cs typeface="+mn-cs"/>
              </a:rPr>
              <a:t>Back in Revit, use the import command to read the modifications and update the Revit model accordingly. Dialogue boxes are displayed to report the number of elements imported and modified. Note that the column types were swapped. Currently, the new elements defined by </a:t>
            </a:r>
            <a:r>
              <a:rPr lang="en-GB" sz="1100" kern="1200" dirty="0" err="1" smtClean="0">
                <a:solidFill>
                  <a:schemeClr val="tx1"/>
                </a:solidFill>
                <a:latin typeface="Arial" charset="0"/>
                <a:ea typeface="+mn-ea"/>
                <a:cs typeface="+mn-cs"/>
              </a:rPr>
              <a:t>RsMakeMember</a:t>
            </a:r>
            <a:r>
              <a:rPr lang="en-GB" sz="1100" kern="1200" dirty="0" smtClean="0">
                <a:solidFill>
                  <a:schemeClr val="tx1"/>
                </a:solidFill>
                <a:latin typeface="Arial" charset="0"/>
                <a:ea typeface="+mn-ea"/>
                <a:cs typeface="+mn-cs"/>
              </a:rPr>
              <a:t> are ignored.</a:t>
            </a:r>
          </a:p>
          <a:p>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46</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100" dirty="0" err="1" smtClean="0"/>
              <a:t>RSTLink</a:t>
            </a:r>
            <a:r>
              <a:rPr lang="en-US" sz="1100" baseline="0" dirty="0" smtClean="0"/>
              <a:t> is the helper or shared module that is shared between both ACAD and Revit. </a:t>
            </a:r>
          </a:p>
          <a:p>
            <a:endParaRPr lang="en-US" sz="1100" baseline="0" dirty="0" smtClean="0"/>
          </a:p>
          <a:p>
            <a:r>
              <a:rPr lang="en-US" sz="1100" baseline="0" dirty="0" err="1" smtClean="0"/>
              <a:t>RSLinkRevitClient</a:t>
            </a:r>
            <a:r>
              <a:rPr lang="en-US" sz="1100" baseline="0" dirty="0" smtClean="0"/>
              <a:t> implements external commands for use inside of Revit</a:t>
            </a:r>
          </a:p>
          <a:p>
            <a:endParaRPr lang="en-US" sz="1100" baseline="0" dirty="0" smtClean="0"/>
          </a:p>
          <a:p>
            <a:r>
              <a:rPr lang="en-US" sz="1100" dirty="0" smtClean="0"/>
              <a:t>AutoCAD</a:t>
            </a:r>
            <a:r>
              <a:rPr lang="en-US" sz="1100" baseline="0" dirty="0" smtClean="0"/>
              <a:t> client handles </a:t>
            </a:r>
            <a:r>
              <a:rPr lang="en-US" sz="1100" baseline="0" dirty="0" err="1" smtClean="0"/>
              <a:t>Xdata</a:t>
            </a:r>
            <a:r>
              <a:rPr lang="en-US" sz="1100" baseline="0" dirty="0" smtClean="0"/>
              <a:t> and</a:t>
            </a:r>
          </a:p>
          <a:p>
            <a:endParaRPr lang="en-US" sz="1100" baseline="0" dirty="0" smtClean="0"/>
          </a:p>
          <a:p>
            <a:r>
              <a:rPr lang="en-US" sz="1100" baseline="0" dirty="0" smtClean="0"/>
              <a:t>ACAD client dynamic properties module to handle dynamic properties.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47</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GB" dirty="0" smtClean="0"/>
              <a:t>Invoke </a:t>
            </a:r>
            <a:r>
              <a:rPr lang="en-GB" dirty="0" err="1" smtClean="0"/>
              <a:t>RSImport</a:t>
            </a:r>
            <a:r>
              <a:rPr lang="en-GB" dirty="0" smtClean="0"/>
              <a:t> command</a:t>
            </a: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49</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100" dirty="0" smtClean="0"/>
              <a:t>Some</a:t>
            </a:r>
            <a:r>
              <a:rPr lang="en-US" sz="1100" baseline="0" dirty="0" smtClean="0"/>
              <a:t> third party software developers already provide bi-directional links to their structural analysis applications. The list is included in this slide. </a:t>
            </a:r>
            <a:endParaRPr lang="en-US" sz="1100" dirty="0" smtClean="0"/>
          </a:p>
          <a:p>
            <a:endParaRPr lang="en-US" sz="1100" dirty="0" smtClean="0"/>
          </a:p>
          <a:p>
            <a:r>
              <a:rPr lang="en-US" sz="1100" dirty="0" smtClean="0"/>
              <a:t>Source</a:t>
            </a:r>
            <a:r>
              <a:rPr lang="en-US" sz="1100" baseline="0" dirty="0" smtClean="0"/>
              <a:t> code for Midas Link 2009 can be obtained from ADN extranet. </a:t>
            </a:r>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52</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53</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100" kern="1200" dirty="0" smtClean="0">
                <a:solidFill>
                  <a:schemeClr val="tx1"/>
                </a:solidFill>
                <a:latin typeface="Arial" charset="0"/>
                <a:ea typeface="+mn-ea"/>
                <a:cs typeface="+mn-cs"/>
              </a:rPr>
              <a:t>Working with reinforcements in Revit Structure involves two phases. The initial phase is the building analysis, which may result in design changes. In the second phase, reinforcements are added, </a:t>
            </a:r>
            <a:r>
              <a:rPr lang="en-US" sz="1100" kern="1200" dirty="0" err="1" smtClean="0">
                <a:solidFill>
                  <a:schemeClr val="tx1"/>
                </a:solidFill>
                <a:latin typeface="Arial" charset="0"/>
                <a:ea typeface="+mn-ea"/>
                <a:cs typeface="+mn-cs"/>
              </a:rPr>
              <a:t>analysed</a:t>
            </a:r>
            <a:r>
              <a:rPr lang="en-US" sz="1100" kern="1200" dirty="0" smtClean="0">
                <a:solidFill>
                  <a:schemeClr val="tx1"/>
                </a:solidFill>
                <a:latin typeface="Arial" charset="0"/>
                <a:ea typeface="+mn-ea"/>
                <a:cs typeface="+mn-cs"/>
              </a:rPr>
              <a:t>, and detailed. Both phases may include multiple iterations. Many of the tasks required can be automated. This is where our applications can save a lot of time, effort, and eliminate sources for errors.</a:t>
            </a:r>
            <a:endParaRPr lang="en-GB" sz="1100" kern="1200" dirty="0" smtClean="0">
              <a:solidFill>
                <a:schemeClr val="tx1"/>
              </a:solidFill>
              <a:latin typeface="Arial" charset="0"/>
              <a:ea typeface="+mn-ea"/>
              <a:cs typeface="+mn-cs"/>
            </a:endParaRPr>
          </a:p>
          <a:p>
            <a:r>
              <a:rPr lang="en-US" sz="1100" kern="1200" dirty="0" smtClean="0">
                <a:solidFill>
                  <a:schemeClr val="tx1"/>
                </a:solidFill>
                <a:latin typeface="Arial" charset="0"/>
                <a:ea typeface="+mn-ea"/>
                <a:cs typeface="+mn-cs"/>
              </a:rPr>
              <a:t>The central hub is the Revit Structure three-dimensional object model which integrates the physical and analytical models used respectively for the building design and analysis. The 3D rebar model is integrated in this database. The physical model is used to generate concrete drawings including rebar specific details. The rebar model can be used to generate rebar specific details and quantity takeoffs. The analytical model is used to connect to third party analysis and design packages, which in turn can help define the rebar model.</a:t>
            </a:r>
          </a:p>
          <a:p>
            <a:endParaRPr lang="en-US" sz="1100" kern="1200" dirty="0" smtClean="0">
              <a:solidFill>
                <a:schemeClr val="tx1"/>
              </a:solidFill>
              <a:latin typeface="Arial" charset="0"/>
              <a:ea typeface="+mn-ea"/>
              <a:cs typeface="+mn-cs"/>
            </a:endParaRPr>
          </a:p>
          <a:p>
            <a:r>
              <a:rPr lang="en-US" sz="1100" kern="1200" dirty="0" smtClean="0">
                <a:solidFill>
                  <a:schemeClr val="tx1"/>
                </a:solidFill>
                <a:latin typeface="Arial" charset="0"/>
                <a:ea typeface="+mn-ea"/>
                <a:cs typeface="+mn-cs"/>
              </a:rPr>
              <a:t>The</a:t>
            </a:r>
            <a:r>
              <a:rPr lang="en-US" sz="1100" kern="1200" baseline="0" dirty="0" smtClean="0">
                <a:solidFill>
                  <a:schemeClr val="tx1"/>
                </a:solidFill>
                <a:latin typeface="Arial" charset="0"/>
                <a:ea typeface="+mn-ea"/>
                <a:cs typeface="+mn-cs"/>
              </a:rPr>
              <a:t> typical workflow in RST with rebar design starts with user inputs, which creates a physical model, which is automatically synchronized with that of the analytical model. At this stage, we can use 3</a:t>
            </a:r>
            <a:r>
              <a:rPr lang="en-US" sz="1100" kern="1200" baseline="30000" dirty="0" smtClean="0">
                <a:solidFill>
                  <a:schemeClr val="tx1"/>
                </a:solidFill>
                <a:latin typeface="Arial" charset="0"/>
                <a:ea typeface="+mn-ea"/>
                <a:cs typeface="+mn-cs"/>
              </a:rPr>
              <a:t>rd</a:t>
            </a:r>
            <a:r>
              <a:rPr lang="en-US" sz="1100" kern="1200" baseline="0" dirty="0" smtClean="0">
                <a:solidFill>
                  <a:schemeClr val="tx1"/>
                </a:solidFill>
                <a:latin typeface="Arial" charset="0"/>
                <a:ea typeface="+mn-ea"/>
                <a:cs typeface="+mn-cs"/>
              </a:rPr>
              <a:t> party analysis design applications to design and the results of these analysis design can be fed back to the model. Once the physical model has been updated, we can generate updated concrete drawings. At this stage, we can get additional user inputs to design the rebar details. This will result in generating a 3D rebar model and this information can extract the specific rebar details, QTO and finally create shop drawings. </a:t>
            </a:r>
            <a:endParaRPr lang="en-GB" sz="1100" kern="1200" dirty="0" smtClean="0">
              <a:solidFill>
                <a:schemeClr val="tx1"/>
              </a:solidFill>
              <a:latin typeface="Arial" charset="0"/>
              <a:ea typeface="+mn-ea"/>
              <a:cs typeface="+mn-cs"/>
            </a:endParaRPr>
          </a:p>
          <a:p>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54</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100" dirty="0" smtClean="0"/>
              <a:t>RST</a:t>
            </a:r>
            <a:r>
              <a:rPr lang="en-US" sz="1100" baseline="0" dirty="0" smtClean="0"/>
              <a:t> defines 3D rebar model. Composed of Single bars, Sets which are arrays of bars with set of rules, area reinforcement bars and path reinforcement for slabs. </a:t>
            </a:r>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55</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GB" sz="1100" kern="1200" dirty="0" smtClean="0">
                <a:solidFill>
                  <a:schemeClr val="tx1"/>
                </a:solidFill>
                <a:latin typeface="Arial" charset="0"/>
                <a:ea typeface="+mn-ea"/>
                <a:cs typeface="+mn-cs"/>
              </a:rPr>
              <a:t>Three kinds of beam rebar are created: top, bottom and transverse rebar. Two kinds of column rebar are created: transverse and vertical. </a:t>
            </a:r>
            <a:r>
              <a:rPr lang="en-GB" sz="1100" kern="1200" dirty="0" err="1" smtClean="0">
                <a:solidFill>
                  <a:schemeClr val="tx1"/>
                </a:solidFill>
                <a:latin typeface="Arial" charset="0"/>
                <a:ea typeface="+mn-ea"/>
                <a:cs typeface="+mn-cs"/>
              </a:rPr>
              <a:t>Autodesk.Revit.Creation.Document.NewRebar</a:t>
            </a:r>
            <a:r>
              <a:rPr lang="en-GB" sz="1100" kern="1200" dirty="0" smtClean="0">
                <a:solidFill>
                  <a:schemeClr val="tx1"/>
                </a:solidFill>
                <a:latin typeface="Arial" charset="0"/>
                <a:ea typeface="+mn-ea"/>
                <a:cs typeface="+mn-cs"/>
              </a:rPr>
              <a:t>() method can</a:t>
            </a:r>
            <a:r>
              <a:rPr lang="en-GB" sz="1100" kern="1200" baseline="0" dirty="0" smtClean="0">
                <a:solidFill>
                  <a:schemeClr val="tx1"/>
                </a:solidFill>
                <a:latin typeface="Arial" charset="0"/>
                <a:ea typeface="+mn-ea"/>
                <a:cs typeface="+mn-cs"/>
              </a:rPr>
              <a:t> be used to  </a:t>
            </a:r>
            <a:r>
              <a:rPr lang="en-GB" sz="1100" kern="1200" dirty="0" smtClean="0">
                <a:solidFill>
                  <a:schemeClr val="tx1"/>
                </a:solidFill>
                <a:latin typeface="Arial" charset="0"/>
                <a:ea typeface="+mn-ea"/>
                <a:cs typeface="+mn-cs"/>
              </a:rPr>
              <a:t>create rebar for the selected host. There are two overloads</a:t>
            </a:r>
            <a:r>
              <a:rPr lang="en-GB" sz="1100" kern="1200" baseline="0" dirty="0" smtClean="0">
                <a:solidFill>
                  <a:schemeClr val="tx1"/>
                </a:solidFill>
                <a:latin typeface="Arial" charset="0"/>
                <a:ea typeface="+mn-ea"/>
                <a:cs typeface="+mn-cs"/>
              </a:rPr>
              <a:t> of the </a:t>
            </a:r>
            <a:r>
              <a:rPr lang="en-GB" sz="1100" kern="1200" baseline="0" dirty="0" err="1" smtClean="0">
                <a:solidFill>
                  <a:schemeClr val="tx1"/>
                </a:solidFill>
                <a:latin typeface="Arial" charset="0"/>
                <a:ea typeface="+mn-ea"/>
                <a:cs typeface="+mn-cs"/>
              </a:rPr>
              <a:t>NewRebar</a:t>
            </a:r>
            <a:r>
              <a:rPr lang="en-GB" sz="1100" kern="1200" baseline="0" dirty="0" smtClean="0">
                <a:solidFill>
                  <a:schemeClr val="tx1"/>
                </a:solidFill>
                <a:latin typeface="Arial" charset="0"/>
                <a:ea typeface="+mn-ea"/>
                <a:cs typeface="+mn-cs"/>
              </a:rPr>
              <a:t>() method both of which is listed in the slide. </a:t>
            </a:r>
          </a:p>
          <a:p>
            <a:pPr eaLnBrk="1" hangingPunct="1"/>
            <a:endParaRPr lang="en-GB" sz="1100" kern="1200" baseline="0" dirty="0" smtClean="0">
              <a:solidFill>
                <a:schemeClr val="tx1"/>
              </a:solidFill>
              <a:latin typeface="Arial" charset="0"/>
              <a:ea typeface="+mn-ea"/>
              <a:cs typeface="+mn-cs"/>
            </a:endParaRPr>
          </a:p>
          <a:p>
            <a:pPr eaLnBrk="1" hangingPunct="1"/>
            <a:r>
              <a:rPr lang="en-GB" sz="1100" kern="1200" baseline="0" dirty="0" smtClean="0">
                <a:solidFill>
                  <a:schemeClr val="tx1"/>
                </a:solidFill>
                <a:latin typeface="Arial" charset="0"/>
                <a:ea typeface="+mn-ea"/>
                <a:cs typeface="+mn-cs"/>
              </a:rPr>
              <a:t>The first version creates a rebar from an array of curves describing the rebar. The second version created rebar object based on a rebar shape and position. </a:t>
            </a:r>
            <a:endParaRPr lang="en-GB" sz="1100" kern="1200" dirty="0" smtClean="0">
              <a:solidFill>
                <a:schemeClr val="tx1"/>
              </a:solidFill>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56</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100" kern="1200" dirty="0" smtClean="0">
                <a:solidFill>
                  <a:schemeClr val="tx1"/>
                </a:solidFill>
                <a:latin typeface="Arial" charset="0"/>
                <a:ea typeface="+mn-ea"/>
                <a:cs typeface="+mn-cs"/>
              </a:rPr>
              <a:t>The </a:t>
            </a:r>
            <a:r>
              <a:rPr lang="en-GB" sz="1100" kern="1200" dirty="0" err="1" smtClean="0">
                <a:solidFill>
                  <a:schemeClr val="tx1"/>
                </a:solidFill>
                <a:latin typeface="Arial" charset="0"/>
                <a:ea typeface="+mn-ea"/>
                <a:cs typeface="+mn-cs"/>
              </a:rPr>
              <a:t>PathReinforcement</a:t>
            </a:r>
            <a:r>
              <a:rPr lang="en-GB" sz="1100" kern="1200" dirty="0" smtClean="0">
                <a:solidFill>
                  <a:schemeClr val="tx1"/>
                </a:solidFill>
                <a:latin typeface="Arial" charset="0"/>
                <a:ea typeface="+mn-ea"/>
                <a:cs typeface="+mn-cs"/>
              </a:rPr>
              <a:t> host is a floor or a wall. The method used is </a:t>
            </a:r>
          </a:p>
          <a:p>
            <a:r>
              <a:rPr lang="en-GB" sz="1100" kern="1200" dirty="0" err="1" smtClean="0">
                <a:solidFill>
                  <a:schemeClr val="tx1"/>
                </a:solidFill>
                <a:latin typeface="Arial" charset="0"/>
                <a:ea typeface="+mn-ea"/>
                <a:cs typeface="+mn-cs"/>
              </a:rPr>
              <a:t>NewPathReinforcement</a:t>
            </a:r>
            <a:r>
              <a:rPr lang="en-GB" sz="1100" kern="1200" dirty="0" smtClean="0">
                <a:solidFill>
                  <a:schemeClr val="tx1"/>
                </a:solidFill>
                <a:latin typeface="Arial" charset="0"/>
                <a:ea typeface="+mn-ea"/>
                <a:cs typeface="+mn-cs"/>
              </a:rPr>
              <a:t>(Element, </a:t>
            </a:r>
            <a:r>
              <a:rPr lang="en-GB" sz="1100" kern="1200" dirty="0" err="1" smtClean="0">
                <a:solidFill>
                  <a:schemeClr val="tx1"/>
                </a:solidFill>
                <a:latin typeface="Arial" charset="0"/>
                <a:ea typeface="+mn-ea"/>
                <a:cs typeface="+mn-cs"/>
              </a:rPr>
              <a:t>CurveArray</a:t>
            </a:r>
            <a:r>
              <a:rPr lang="en-GB" sz="1100" kern="1200" dirty="0" smtClean="0">
                <a:solidFill>
                  <a:schemeClr val="tx1"/>
                </a:solidFill>
                <a:latin typeface="Arial" charset="0"/>
                <a:ea typeface="+mn-ea"/>
                <a:cs typeface="+mn-cs"/>
              </a:rPr>
              <a:t>, </a:t>
            </a:r>
            <a:r>
              <a:rPr lang="en-GB" sz="1100" kern="1200" dirty="0" err="1" smtClean="0">
                <a:solidFill>
                  <a:schemeClr val="tx1"/>
                </a:solidFill>
                <a:latin typeface="Arial" charset="0"/>
                <a:ea typeface="+mn-ea"/>
                <a:cs typeface="+mn-cs"/>
              </a:rPr>
              <a:t>bool</a:t>
            </a:r>
            <a:r>
              <a:rPr lang="en-GB" sz="1100" kern="1200" dirty="0" smtClean="0">
                <a:solidFill>
                  <a:schemeClr val="tx1"/>
                </a:solidFill>
                <a:latin typeface="Arial" charset="0"/>
                <a:ea typeface="+mn-ea"/>
                <a:cs typeface="+mn-cs"/>
              </a:rPr>
              <a:t> );</a:t>
            </a:r>
          </a:p>
          <a:p>
            <a:r>
              <a:rPr lang="en-GB" sz="1100" kern="1200" dirty="0" smtClean="0">
                <a:solidFill>
                  <a:schemeClr val="tx1"/>
                </a:solidFill>
                <a:latin typeface="Arial" charset="0"/>
                <a:ea typeface="+mn-ea"/>
                <a:cs typeface="+mn-cs"/>
              </a:rPr>
              <a:t>We can use </a:t>
            </a:r>
            <a:r>
              <a:rPr lang="en-GB" sz="1100" kern="1200" dirty="0" err="1" smtClean="0">
                <a:solidFill>
                  <a:schemeClr val="tx1"/>
                </a:solidFill>
                <a:latin typeface="Arial" charset="0"/>
                <a:ea typeface="+mn-ea"/>
                <a:cs typeface="+mn-cs"/>
              </a:rPr>
              <a:t>Document.Create.NewPathReinforcementType</a:t>
            </a:r>
            <a:r>
              <a:rPr lang="en-GB" sz="1100" kern="1200" dirty="0" smtClean="0">
                <a:solidFill>
                  <a:schemeClr val="tx1"/>
                </a:solidFill>
                <a:latin typeface="Arial" charset="0"/>
                <a:ea typeface="+mn-ea"/>
                <a:cs typeface="+mn-cs"/>
              </a:rPr>
              <a:t>() method to create a  </a:t>
            </a:r>
            <a:r>
              <a:rPr lang="en-GB" sz="1100" kern="1200" dirty="0" err="1" smtClean="0">
                <a:solidFill>
                  <a:schemeClr val="tx1"/>
                </a:solidFill>
                <a:latin typeface="Arial" charset="0"/>
                <a:ea typeface="+mn-ea"/>
                <a:cs typeface="+mn-cs"/>
              </a:rPr>
              <a:t>PathReinforcementType</a:t>
            </a:r>
            <a:r>
              <a:rPr lang="en-GB" sz="1100" kern="1200" dirty="0" smtClean="0">
                <a:solidFill>
                  <a:schemeClr val="tx1"/>
                </a:solidFill>
                <a:latin typeface="Arial" charset="0"/>
                <a:ea typeface="+mn-ea"/>
                <a:cs typeface="+mn-cs"/>
              </a:rPr>
              <a:t> if there is none in current document. The Element argument is the host of the </a:t>
            </a:r>
            <a:r>
              <a:rPr lang="en-GB" sz="1100" kern="1200" dirty="0" err="1" smtClean="0">
                <a:solidFill>
                  <a:schemeClr val="tx1"/>
                </a:solidFill>
                <a:latin typeface="Arial" charset="0"/>
                <a:ea typeface="+mn-ea"/>
                <a:cs typeface="+mn-cs"/>
              </a:rPr>
              <a:t>PathReinforcement</a:t>
            </a:r>
            <a:r>
              <a:rPr lang="en-GB" sz="1100" kern="1200" dirty="0" smtClean="0">
                <a:solidFill>
                  <a:schemeClr val="tx1"/>
                </a:solidFill>
                <a:latin typeface="Arial" charset="0"/>
                <a:ea typeface="+mn-ea"/>
                <a:cs typeface="+mn-cs"/>
              </a:rPr>
              <a:t>. The </a:t>
            </a:r>
            <a:r>
              <a:rPr lang="en-GB" sz="1100" kern="1200" dirty="0" err="1" smtClean="0">
                <a:solidFill>
                  <a:schemeClr val="tx1"/>
                </a:solidFill>
                <a:latin typeface="Arial" charset="0"/>
                <a:ea typeface="+mn-ea"/>
                <a:cs typeface="+mn-cs"/>
              </a:rPr>
              <a:t>CurveArray</a:t>
            </a:r>
            <a:r>
              <a:rPr lang="en-GB" sz="1100" kern="1200" dirty="0" smtClean="0">
                <a:solidFill>
                  <a:schemeClr val="tx1"/>
                </a:solidFill>
                <a:latin typeface="Arial" charset="0"/>
                <a:ea typeface="+mn-ea"/>
                <a:cs typeface="+mn-cs"/>
              </a:rPr>
              <a:t> stores its path. The Boolean value indicates which side of the path the </a:t>
            </a:r>
            <a:r>
              <a:rPr lang="en-GB" sz="1100" kern="1200" dirty="0" err="1" smtClean="0">
                <a:solidFill>
                  <a:schemeClr val="tx1"/>
                </a:solidFill>
                <a:latin typeface="Arial" charset="0"/>
                <a:ea typeface="+mn-ea"/>
                <a:cs typeface="+mn-cs"/>
              </a:rPr>
              <a:t>PathReinforcement</a:t>
            </a:r>
            <a:r>
              <a:rPr lang="en-GB" sz="1100" kern="1200" dirty="0" smtClean="0">
                <a:solidFill>
                  <a:schemeClr val="tx1"/>
                </a:solidFill>
                <a:latin typeface="Arial" charset="0"/>
                <a:ea typeface="+mn-ea"/>
                <a:cs typeface="+mn-cs"/>
              </a:rPr>
              <a:t> is located on.</a:t>
            </a:r>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58</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61</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dirty="0" smtClean="0"/>
              <a:t>Dynamic model update offers the ability for a Revit API application to modify the Revit model as a reaction to changes happening in the model. </a:t>
            </a:r>
            <a:r>
              <a:rPr lang="en-US" sz="1100" dirty="0" err="1" smtClean="0"/>
              <a:t>Application.DocumentChanged</a:t>
            </a:r>
            <a:r>
              <a:rPr lang="en-US" sz="1100" baseline="0" dirty="0" smtClean="0"/>
              <a:t> event is read-only event and thus it does not support modification to Revit database. For that, we can use the DMU mechanism.  </a:t>
            </a:r>
            <a:endParaRPr lang="en-US" sz="1100"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dirty="0" smtClean="0"/>
              <a:t>With this mechanism, Revit will now let you know when elements are added, modified or deleted.  </a:t>
            </a:r>
          </a:p>
          <a:p>
            <a:endParaRPr lang="en-US" sz="110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dirty="0" smtClean="0"/>
              <a:t>The ability to track and modify the model as a reaction to changes</a:t>
            </a:r>
            <a:r>
              <a:rPr lang="en-US" sz="1100" baseline="0" dirty="0" smtClean="0"/>
              <a:t> in the model, </a:t>
            </a:r>
            <a:r>
              <a:rPr lang="en-US" sz="1100" dirty="0" smtClean="0"/>
              <a:t>is offered through implementation of </a:t>
            </a:r>
            <a:r>
              <a:rPr lang="en-US" sz="1100" i="1" dirty="0" smtClean="0"/>
              <a:t>updaters</a:t>
            </a:r>
            <a:r>
              <a:rPr lang="en-US" sz="1100" dirty="0" smtClean="0"/>
              <a:t>. The updater interface offers the ability to implement a method that is informed of the scope of changes that triggered the changes. </a:t>
            </a:r>
          </a:p>
          <a:p>
            <a:pPr eaLnBrk="1" hangingPunct="1"/>
            <a:endParaRPr lang="en-US" sz="1100" baseline="0" dirty="0" smtClean="0"/>
          </a:p>
          <a:p>
            <a:r>
              <a:rPr lang="en-US" sz="1100" kern="1200" dirty="0" smtClean="0">
                <a:solidFill>
                  <a:schemeClr val="tx1"/>
                </a:solidFill>
                <a:latin typeface="+mn-lt"/>
                <a:ea typeface="+mn-ea"/>
                <a:cs typeface="+mn-cs"/>
              </a:rPr>
              <a:t>Updaters are classes which implement </a:t>
            </a:r>
            <a:r>
              <a:rPr lang="en-US" sz="1100" kern="1200" dirty="0" err="1" smtClean="0">
                <a:solidFill>
                  <a:schemeClr val="tx1"/>
                </a:solidFill>
                <a:latin typeface="+mn-lt"/>
                <a:ea typeface="+mn-ea"/>
                <a:cs typeface="+mn-cs"/>
              </a:rPr>
              <a:t>IUpdater</a:t>
            </a:r>
            <a:r>
              <a:rPr lang="en-US" sz="1100" kern="1200" dirty="0" smtClean="0">
                <a:solidFill>
                  <a:schemeClr val="tx1"/>
                </a:solidFill>
                <a:latin typeface="+mn-lt"/>
                <a:ea typeface="+mn-ea"/>
                <a:cs typeface="+mn-cs"/>
              </a:rPr>
              <a:t> interface. So as our next step, we shall create  Updater class and implement the </a:t>
            </a:r>
            <a:r>
              <a:rPr lang="en-US" sz="1100" kern="1200" dirty="0" err="1" smtClean="0">
                <a:solidFill>
                  <a:schemeClr val="tx1"/>
                </a:solidFill>
                <a:latin typeface="+mn-lt"/>
                <a:ea typeface="+mn-ea"/>
                <a:cs typeface="+mn-cs"/>
              </a:rPr>
              <a:t>IUpdater</a:t>
            </a:r>
            <a:r>
              <a:rPr lang="en-US" sz="1100" kern="1200" dirty="0" smtClean="0">
                <a:solidFill>
                  <a:schemeClr val="tx1"/>
                </a:solidFill>
                <a:latin typeface="+mn-lt"/>
                <a:ea typeface="+mn-ea"/>
                <a:cs typeface="+mn-cs"/>
              </a:rPr>
              <a:t> </a:t>
            </a:r>
            <a:r>
              <a:rPr lang="en-US" sz="1100" kern="1200" dirty="0" err="1" smtClean="0">
                <a:solidFill>
                  <a:schemeClr val="tx1"/>
                </a:solidFill>
                <a:latin typeface="+mn-lt"/>
                <a:ea typeface="+mn-ea"/>
                <a:cs typeface="+mn-cs"/>
              </a:rPr>
              <a:t>interace</a:t>
            </a:r>
            <a:r>
              <a:rPr lang="en-US" sz="1100" kern="1200" dirty="0" smtClean="0">
                <a:solidFill>
                  <a:schemeClr val="tx1"/>
                </a:solidFill>
                <a:latin typeface="+mn-lt"/>
                <a:ea typeface="+mn-ea"/>
                <a:cs typeface="+mn-cs"/>
              </a:rPr>
              <a:t> in it. This interface implementation includes some methods like -</a:t>
            </a:r>
          </a:p>
          <a:p>
            <a:pPr lvl="0"/>
            <a:r>
              <a:rPr lang="en-US" sz="1100" b="1" kern="1200" dirty="0" err="1" smtClean="0">
                <a:solidFill>
                  <a:schemeClr val="tx1"/>
                </a:solidFill>
                <a:latin typeface="+mn-lt"/>
                <a:ea typeface="+mn-ea"/>
                <a:cs typeface="+mn-cs"/>
              </a:rPr>
              <a:t>GetUpdaterId</a:t>
            </a:r>
            <a:r>
              <a:rPr lang="en-US" sz="1100" kern="1200" dirty="0" smtClean="0">
                <a:solidFill>
                  <a:schemeClr val="tx1"/>
                </a:solidFill>
                <a:latin typeface="+mn-lt"/>
                <a:ea typeface="+mn-ea"/>
                <a:cs typeface="+mn-cs"/>
              </a:rPr>
              <a:t> – This method returns the unique id of the updater which includes the application Id and a GUID for this updater. This is used when Revit remembers the details about the updater which drives a set of elements in the document and is called once during the registration of the Updater. </a:t>
            </a:r>
          </a:p>
          <a:p>
            <a:pPr lvl="0"/>
            <a:r>
              <a:rPr lang="en-US" sz="1100" b="1" kern="1200" dirty="0" err="1" smtClean="0">
                <a:solidFill>
                  <a:schemeClr val="tx1"/>
                </a:solidFill>
                <a:latin typeface="+mn-lt"/>
                <a:ea typeface="+mn-ea"/>
                <a:cs typeface="+mn-cs"/>
              </a:rPr>
              <a:t>GetUpdaterName</a:t>
            </a:r>
            <a:r>
              <a:rPr lang="en-US" sz="1100" kern="1200" dirty="0" smtClean="0">
                <a:solidFill>
                  <a:schemeClr val="tx1"/>
                </a:solidFill>
                <a:latin typeface="+mn-lt"/>
                <a:ea typeface="+mn-ea"/>
                <a:cs typeface="+mn-cs"/>
              </a:rPr>
              <a:t> – This method returns the name by which the updater can be identified by the user, in case there is any problem with the Updater at runtime. </a:t>
            </a:r>
          </a:p>
          <a:p>
            <a:pPr lvl="0"/>
            <a:r>
              <a:rPr lang="en-US" sz="1100" b="1" kern="1200" dirty="0" err="1" smtClean="0">
                <a:solidFill>
                  <a:schemeClr val="tx1"/>
                </a:solidFill>
                <a:latin typeface="+mn-lt"/>
                <a:ea typeface="+mn-ea"/>
                <a:cs typeface="+mn-cs"/>
              </a:rPr>
              <a:t>GetAdditionalInformation</a:t>
            </a:r>
            <a:r>
              <a:rPr lang="en-US" sz="1100" kern="1200" dirty="0" smtClean="0">
                <a:solidFill>
                  <a:schemeClr val="tx1"/>
                </a:solidFill>
                <a:latin typeface="+mn-lt"/>
                <a:ea typeface="+mn-ea"/>
                <a:cs typeface="+mn-cs"/>
              </a:rPr>
              <a:t> – This method returns the auxiliary strings which are displayed in situations when the updater (that was used to drive the document) is not present or not loaded. </a:t>
            </a:r>
          </a:p>
          <a:p>
            <a:pPr lvl="0"/>
            <a:r>
              <a:rPr lang="en-US" sz="1100" b="1" kern="1200" dirty="0" err="1" smtClean="0">
                <a:solidFill>
                  <a:schemeClr val="tx1"/>
                </a:solidFill>
                <a:latin typeface="+mn-lt"/>
                <a:ea typeface="+mn-ea"/>
                <a:cs typeface="+mn-cs"/>
              </a:rPr>
              <a:t>GetChangePriority</a:t>
            </a:r>
            <a:r>
              <a:rPr lang="en-US" sz="1100" kern="1200" dirty="0" smtClean="0">
                <a:solidFill>
                  <a:schemeClr val="tx1"/>
                </a:solidFill>
                <a:latin typeface="+mn-lt"/>
                <a:ea typeface="+mn-ea"/>
                <a:cs typeface="+mn-cs"/>
              </a:rPr>
              <a:t> – This method identifies the nature of the changes the Updater will be performing. It is used to identify the order of execution of updaters and called once during the registration of the Updater. </a:t>
            </a:r>
          </a:p>
          <a:p>
            <a:pPr lvl="0"/>
            <a:r>
              <a:rPr lang="en-US" sz="1100" kern="1200" dirty="0" smtClean="0">
                <a:solidFill>
                  <a:schemeClr val="tx1"/>
                </a:solidFill>
                <a:latin typeface="+mn-lt"/>
                <a:ea typeface="+mn-ea"/>
                <a:cs typeface="+mn-cs"/>
              </a:rPr>
              <a:t>And </a:t>
            </a:r>
            <a:r>
              <a:rPr lang="en-US" sz="1100" b="1" kern="1200" dirty="0" smtClean="0">
                <a:solidFill>
                  <a:schemeClr val="tx1"/>
                </a:solidFill>
                <a:latin typeface="+mn-lt"/>
                <a:ea typeface="+mn-ea"/>
                <a:cs typeface="+mn-cs"/>
              </a:rPr>
              <a:t>Execute</a:t>
            </a:r>
            <a:r>
              <a:rPr lang="en-US" sz="1100" kern="1200" dirty="0" smtClean="0">
                <a:solidFill>
                  <a:schemeClr val="tx1"/>
                </a:solidFill>
                <a:latin typeface="+mn-lt"/>
                <a:ea typeface="+mn-ea"/>
                <a:cs typeface="+mn-cs"/>
              </a:rPr>
              <a:t> – this method is updated of the scope of the changes that triggered the update and allows API users to make changes of its own to the elements in the document. </a:t>
            </a:r>
          </a:p>
          <a:p>
            <a:pPr eaLnBrk="1" hangingPunct="1"/>
            <a:endParaRPr lang="en-US" sz="1100" dirty="0" smtClean="0"/>
          </a:p>
          <a:p>
            <a:pPr marL="0" marR="0" indent="0" algn="l" defTabSz="1294318" rtl="0" eaLnBrk="1" fontAlgn="base" latinLnBrk="0" hangingPunct="1">
              <a:lnSpc>
                <a:spcPct val="100000"/>
              </a:lnSpc>
              <a:spcBef>
                <a:spcPct val="30000"/>
              </a:spcBef>
              <a:spcAft>
                <a:spcPct val="0"/>
              </a:spcAft>
              <a:buClrTx/>
              <a:buSzTx/>
              <a:buFontTx/>
              <a:buNone/>
              <a:tabLst/>
              <a:defRPr/>
            </a:pPr>
            <a:r>
              <a:rPr lang="en-US" sz="1100" kern="1200" dirty="0" smtClean="0">
                <a:solidFill>
                  <a:schemeClr val="tx1"/>
                </a:solidFill>
                <a:latin typeface="+mn-lt"/>
                <a:ea typeface="+mn-ea"/>
                <a:cs typeface="+mn-cs"/>
              </a:rPr>
              <a:t>The next step is to register the Updater class in the </a:t>
            </a:r>
            <a:r>
              <a:rPr lang="en-US" sz="1100" kern="1200" dirty="0" err="1" smtClean="0">
                <a:solidFill>
                  <a:schemeClr val="tx1"/>
                </a:solidFill>
                <a:latin typeface="+mn-lt"/>
                <a:ea typeface="+mn-ea"/>
                <a:cs typeface="+mn-cs"/>
              </a:rPr>
              <a:t>onStartUp</a:t>
            </a:r>
            <a:r>
              <a:rPr lang="en-US" sz="1100" kern="1200" dirty="0" smtClean="0">
                <a:solidFill>
                  <a:schemeClr val="tx1"/>
                </a:solidFill>
                <a:latin typeface="+mn-lt"/>
                <a:ea typeface="+mn-ea"/>
                <a:cs typeface="+mn-cs"/>
              </a:rPr>
              <a:t> method of the external application. We create a new instance of the Updater class. Using the application level singleton </a:t>
            </a:r>
            <a:r>
              <a:rPr lang="en-US" sz="1100" kern="1200" dirty="0" err="1" smtClean="0">
                <a:solidFill>
                  <a:schemeClr val="tx1"/>
                </a:solidFill>
                <a:latin typeface="+mn-lt"/>
                <a:ea typeface="+mn-ea"/>
                <a:cs typeface="+mn-cs"/>
              </a:rPr>
              <a:t>UpdaterRegistry</a:t>
            </a:r>
            <a:r>
              <a:rPr lang="en-US" sz="1100" kern="1200" dirty="0" smtClean="0">
                <a:solidFill>
                  <a:schemeClr val="tx1"/>
                </a:solidFill>
                <a:latin typeface="+mn-lt"/>
                <a:ea typeface="+mn-ea"/>
                <a:cs typeface="+mn-cs"/>
              </a:rPr>
              <a:t> class which stores all the registered Updaters, we can use its </a:t>
            </a:r>
            <a:r>
              <a:rPr lang="en-US" sz="1100" kern="1200" dirty="0" err="1" smtClean="0">
                <a:solidFill>
                  <a:schemeClr val="tx1"/>
                </a:solidFill>
                <a:latin typeface="+mn-lt"/>
                <a:ea typeface="+mn-ea"/>
                <a:cs typeface="+mn-cs"/>
              </a:rPr>
              <a:t>RegistryUpdater</a:t>
            </a:r>
            <a:r>
              <a:rPr lang="en-US" sz="1100" kern="1200" dirty="0" smtClean="0">
                <a:solidFill>
                  <a:schemeClr val="tx1"/>
                </a:solidFill>
                <a:latin typeface="+mn-lt"/>
                <a:ea typeface="+mn-ea"/>
                <a:cs typeface="+mn-cs"/>
              </a:rPr>
              <a:t>() method to register the Updater object. </a:t>
            </a:r>
          </a:p>
          <a:p>
            <a:pPr marL="0" marR="0" indent="0" algn="l" defTabSz="1294318" rtl="0" eaLnBrk="1" fontAlgn="base" latinLnBrk="0" hangingPunct="1">
              <a:lnSpc>
                <a:spcPct val="100000"/>
              </a:lnSpc>
              <a:spcBef>
                <a:spcPct val="30000"/>
              </a:spcBef>
              <a:spcAft>
                <a:spcPct val="0"/>
              </a:spcAft>
              <a:buClrTx/>
              <a:buSzTx/>
              <a:buFontTx/>
              <a:buNone/>
              <a:tabLst/>
              <a:defRPr/>
            </a:pPr>
            <a:endParaRPr lang="en-US" sz="1100" kern="1200" dirty="0" smtClean="0">
              <a:solidFill>
                <a:schemeClr val="tx1"/>
              </a:solidFill>
              <a:latin typeface="+mn-lt"/>
              <a:ea typeface="+mn-ea"/>
              <a:cs typeface="+mn-cs"/>
            </a:endParaRPr>
          </a:p>
          <a:p>
            <a:r>
              <a:rPr lang="en-US" sz="1100" kern="1200" dirty="0" smtClean="0">
                <a:solidFill>
                  <a:schemeClr val="tx1"/>
                </a:solidFill>
                <a:latin typeface="+mn-lt"/>
                <a:ea typeface="+mn-ea"/>
                <a:cs typeface="+mn-cs"/>
              </a:rPr>
              <a:t>The process of subscribing an Updater is done using update triggers. Update triggers are combination of “Change Scope” and “Change Type”. Change Scope may either be an explicit list of element Ids or an implicit list of elements communicated via the </a:t>
            </a:r>
            <a:r>
              <a:rPr lang="en-US" sz="1100" kern="1200" dirty="0" err="1" smtClean="0">
                <a:solidFill>
                  <a:schemeClr val="tx1"/>
                </a:solidFill>
                <a:latin typeface="+mn-lt"/>
                <a:ea typeface="+mn-ea"/>
                <a:cs typeface="+mn-cs"/>
              </a:rPr>
              <a:t>ElementFilter</a:t>
            </a:r>
            <a:r>
              <a:rPr lang="en-US" sz="1100" kern="1200" dirty="0" smtClean="0">
                <a:solidFill>
                  <a:schemeClr val="tx1"/>
                </a:solidFill>
                <a:latin typeface="+mn-lt"/>
                <a:ea typeface="+mn-ea"/>
                <a:cs typeface="+mn-cs"/>
              </a:rPr>
              <a:t>. Change Type represents one of possible changes including element addition, deletion and modification of geometry, parameters or any property of the element. </a:t>
            </a:r>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62</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sz="1100" dirty="0" smtClean="0"/>
              <a:t>This new functionality creates a mechanism for external analysis applications to easily display the results of their computation as 3D data in the Revit model. Note that the results data is transient; it is stored only in the model for the duration of the current Revit session. This feature is designed to allow third party applications to deeply integrate into Revit, do the calculations in their own third party applications, and then create this framework for displaying the results of the computations inside the Revit model. The analysis colors are based on certain values applied based on U and V points on the surface. And a new analysis display style will be used to decide on the display colors, marker types, legend style, text on surface, etc. </a:t>
            </a:r>
          </a:p>
          <a:p>
            <a:endParaRPr lang="en-US" sz="1100" dirty="0" smtClean="0"/>
          </a:p>
          <a:p>
            <a:r>
              <a:rPr lang="en-US" sz="1100" dirty="0" smtClean="0"/>
              <a:t>The </a:t>
            </a:r>
            <a:r>
              <a:rPr lang="en-US" sz="1100" dirty="0" err="1" smtClean="0"/>
              <a:t>SpatialFieldManager</a:t>
            </a:r>
            <a:r>
              <a:rPr lang="en-US" sz="1100" dirty="0" smtClean="0"/>
              <a:t> class is used to create, delete, and modify the "containers" in which the analysis results are stored.</a:t>
            </a:r>
          </a:p>
          <a:p>
            <a:r>
              <a:rPr lang="en-US" sz="1100" dirty="0" smtClean="0"/>
              <a:t>The </a:t>
            </a:r>
            <a:r>
              <a:rPr lang="en-US" sz="1100" dirty="0" err="1" smtClean="0"/>
              <a:t>FieldDomainPoints</a:t>
            </a:r>
            <a:r>
              <a:rPr lang="en-US" sz="1100" dirty="0" smtClean="0"/>
              <a:t> sub-classes indicate the points where analysis results are computed.</a:t>
            </a:r>
          </a:p>
          <a:p>
            <a:r>
              <a:rPr lang="en-US" sz="1100" dirty="0" smtClean="0"/>
              <a:t>The </a:t>
            </a:r>
            <a:r>
              <a:rPr lang="en-US" sz="1100" dirty="0" err="1" smtClean="0"/>
              <a:t>FieldValues</a:t>
            </a:r>
            <a:r>
              <a:rPr lang="en-US" sz="1100" dirty="0" smtClean="0"/>
              <a:t> class contains the values for each domain point. Each domain point can have multiple values, each for a separate "measurement" at this point. For example, if a solar calculation is being done for every day of the year, each point would have 365 corresponding values</a:t>
            </a:r>
          </a:p>
          <a:p>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64</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100" kern="1200" dirty="0" smtClean="0">
                <a:solidFill>
                  <a:schemeClr val="tx1"/>
                </a:solidFill>
                <a:latin typeface="+mn-lt"/>
                <a:ea typeface="+mn-ea"/>
                <a:cs typeface="+mn-cs"/>
              </a:rPr>
              <a:t>The new event </a:t>
            </a:r>
            <a:r>
              <a:rPr lang="en-US" sz="1100" kern="1200" dirty="0" err="1" smtClean="0">
                <a:solidFill>
                  <a:schemeClr val="tx1"/>
                </a:solidFill>
                <a:latin typeface="+mn-lt"/>
                <a:ea typeface="+mn-ea"/>
                <a:cs typeface="+mn-cs"/>
              </a:rPr>
              <a:t>UIApplication.Idling</a:t>
            </a:r>
            <a:r>
              <a:rPr lang="en-US" sz="1100" kern="1200" dirty="0" smtClean="0">
                <a:solidFill>
                  <a:schemeClr val="tx1"/>
                </a:solidFill>
                <a:latin typeface="+mn-lt"/>
                <a:ea typeface="+mn-ea"/>
                <a:cs typeface="+mn-cs"/>
              </a:rPr>
              <a:t>  is raised when it is safe for the API application to access the active document between user interactions. This event is raised only when the Revit UI is in a state where the user could successfully click on an API command button. </a:t>
            </a:r>
          </a:p>
          <a:p>
            <a:r>
              <a:rPr lang="en-US" sz="1100" kern="1200" dirty="0" smtClean="0">
                <a:solidFill>
                  <a:schemeClr val="tx1"/>
                </a:solidFill>
                <a:latin typeface="+mn-lt"/>
                <a:ea typeface="+mn-ea"/>
                <a:cs typeface="+mn-cs"/>
              </a:rPr>
              <a:t>Handlers of this event are permitted to make modifications to any document (including the active document), except for documents that are currently in read-only mode. </a:t>
            </a:r>
          </a:p>
          <a:p>
            <a:r>
              <a:rPr lang="en-US" sz="1100" kern="1200" dirty="0" smtClean="0">
                <a:solidFill>
                  <a:schemeClr val="tx1"/>
                </a:solidFill>
                <a:latin typeface="+mn-lt"/>
                <a:ea typeface="+mn-ea"/>
                <a:cs typeface="+mn-cs"/>
              </a:rPr>
              <a:t>In order to change a document, users must begin a new transaction for that document. This transaction will appear in the Revit undo stack and may be undone by the Revit user. </a:t>
            </a:r>
          </a:p>
          <a:p>
            <a:r>
              <a:rPr lang="en-US" sz="1100" kern="1200" dirty="0" smtClean="0">
                <a:solidFill>
                  <a:schemeClr val="tx1"/>
                </a:solidFill>
                <a:latin typeface="+mn-lt"/>
                <a:ea typeface="+mn-ea"/>
                <a:cs typeface="+mn-cs"/>
              </a:rPr>
              <a:t>Because this event is invoked between user actions in the Revit UI, if the handler for this event requires a significant amount of processing time, users will perceive a slowdown in the responsiveness of Revit. If the execution for updates can be safely split across multiple calls to this event, the user perception of Revit responsiveness will be improved.</a:t>
            </a:r>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66</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68</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69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GB" sz="1400" kern="1200" dirty="0" smtClean="0">
                <a:solidFill>
                  <a:schemeClr val="tx1"/>
                </a:solidFill>
                <a:latin typeface="Arial" charset="0"/>
                <a:ea typeface="+mn-ea"/>
                <a:cs typeface="+mn-cs"/>
              </a:rPr>
              <a:t>New organization of namespaces</a:t>
            </a:r>
            <a:r>
              <a:rPr lang="en-GB" sz="1400" kern="1200" baseline="0" dirty="0" smtClean="0">
                <a:solidFill>
                  <a:schemeClr val="tx1"/>
                </a:solidFill>
                <a:latin typeface="Arial" charset="0"/>
                <a:ea typeface="+mn-ea"/>
                <a:cs typeface="+mn-cs"/>
              </a:rPr>
              <a:t> to make it more organized across various verticals and to make the relationship between classes and namespaces more clearer. </a:t>
            </a:r>
            <a:endParaRPr lang="en-GB" sz="1400" kern="1200" dirty="0" smtClean="0">
              <a:solidFill>
                <a:schemeClr val="tx1"/>
              </a:solidFill>
              <a:latin typeface="Arial"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70</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7"/>
          <p:cNvSpPr>
            <a:spLocks noGrp="1" noChangeArrowheads="1"/>
          </p:cNvSpPr>
          <p:nvPr>
            <p:ph type="sldNum" sz="quarter" idx="5"/>
          </p:nvPr>
        </p:nvSpPr>
        <p:spPr>
          <a:noFill/>
        </p:spPr>
        <p:txBody>
          <a:bodyPr/>
          <a:lstStyle/>
          <a:p>
            <a:fld id="{4908679F-EA2B-4D9D-8874-6D194A7EE3AB}" type="slidenum">
              <a:rPr lang="en-US" smtClean="0"/>
              <a:pPr/>
              <a:t>71</a:t>
            </a:fld>
            <a:endParaRPr lang="en-US" smtClean="0"/>
          </a:p>
        </p:txBody>
      </p:sp>
      <p:sp>
        <p:nvSpPr>
          <p:cNvPr id="294915" name="Rectangle 2"/>
          <p:cNvSpPr>
            <a:spLocks noGrp="1" noRot="1" noChangeAspect="1" noChangeArrowheads="1" noTextEdit="1"/>
          </p:cNvSpPr>
          <p:nvPr>
            <p:ph type="sldImg"/>
          </p:nvPr>
        </p:nvSpPr>
        <p:spPr>
          <a:xfrm>
            <a:off x="1741488" y="698500"/>
            <a:ext cx="3632200" cy="2724150"/>
          </a:xfrm>
          <a:ln/>
        </p:spPr>
      </p:sp>
      <p:sp>
        <p:nvSpPr>
          <p:cNvPr id="29491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7"/>
          <p:cNvSpPr>
            <a:spLocks noGrp="1" noChangeArrowheads="1"/>
          </p:cNvSpPr>
          <p:nvPr>
            <p:ph type="sldNum" sz="quarter" idx="5"/>
          </p:nvPr>
        </p:nvSpPr>
        <p:spPr>
          <a:noFill/>
        </p:spPr>
        <p:txBody>
          <a:bodyPr/>
          <a:lstStyle/>
          <a:p>
            <a:fld id="{C03DB88A-727D-43F2-8BD7-42ABC2F987CC}" type="slidenum">
              <a:rPr lang="en-US" smtClean="0"/>
              <a:pPr/>
              <a:t>72</a:t>
            </a:fld>
            <a:endParaRPr lang="en-US" smtClean="0"/>
          </a:p>
        </p:txBody>
      </p:sp>
      <p:sp>
        <p:nvSpPr>
          <p:cNvPr id="295939" name="Rectangle 2"/>
          <p:cNvSpPr>
            <a:spLocks noGrp="1" noRot="1" noChangeAspect="1" noChangeArrowheads="1" noTextEdit="1"/>
          </p:cNvSpPr>
          <p:nvPr>
            <p:ph type="sldImg"/>
          </p:nvPr>
        </p:nvSpPr>
        <p:spPr>
          <a:xfrm>
            <a:off x="1741488" y="698500"/>
            <a:ext cx="3632200" cy="2724150"/>
          </a:xfrm>
          <a:solidFill>
            <a:srgbClr val="FFFFFF"/>
          </a:solidFill>
          <a:ln/>
        </p:spPr>
      </p:sp>
      <p:sp>
        <p:nvSpPr>
          <p:cNvPr id="29594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sz="1100" kern="1200" dirty="0" smtClean="0">
                <a:solidFill>
                  <a:schemeClr val="tx1"/>
                </a:solidFill>
                <a:latin typeface="Arial" charset="0"/>
                <a:ea typeface="+mn-ea"/>
                <a:cs typeface="+mn-cs"/>
              </a:rPr>
              <a:t>Building information modeling (BIM) is the creation and use of coordinated, consistent, computable information about a building project in design that yields reliable digital representations of the building – representations used for design decision-making, production of high-quality construction documents, performance predictions, cost-estimating and construction planning, and, eventually, for managing and operating the facility. The focus of this presentation is on the structural part of it with Revit Structure.</a:t>
            </a:r>
          </a:p>
          <a:p>
            <a:pPr marL="0" marR="0" indent="0" algn="l" defTabSz="1294318" rtl="0" eaLnBrk="1" fontAlgn="base" latinLnBrk="0" hangingPunct="1">
              <a:lnSpc>
                <a:spcPct val="100000"/>
              </a:lnSpc>
              <a:spcBef>
                <a:spcPct val="30000"/>
              </a:spcBef>
              <a:spcAft>
                <a:spcPct val="0"/>
              </a:spcAft>
              <a:buClrTx/>
              <a:buSzTx/>
              <a:buFontTx/>
              <a:buNone/>
              <a:tabLst/>
              <a:defRPr/>
            </a:pPr>
            <a:endParaRPr lang="en-US" sz="1100" kern="1200" dirty="0" smtClean="0">
              <a:solidFill>
                <a:schemeClr val="tx1"/>
              </a:solidFill>
              <a:latin typeface="Arial" charset="0"/>
              <a:ea typeface="+mn-ea"/>
              <a:cs typeface="+mn-cs"/>
            </a:endParaRPr>
          </a:p>
          <a:p>
            <a:pPr marL="0" marR="0" indent="0" algn="l" defTabSz="1294318" rtl="0" eaLnBrk="1" fontAlgn="base" latinLnBrk="0" hangingPunct="1">
              <a:lnSpc>
                <a:spcPct val="100000"/>
              </a:lnSpc>
              <a:spcBef>
                <a:spcPct val="30000"/>
              </a:spcBef>
              <a:spcAft>
                <a:spcPct val="0"/>
              </a:spcAft>
              <a:buClrTx/>
              <a:buSzTx/>
              <a:buFontTx/>
              <a:buNone/>
              <a:tabLst/>
              <a:defRPr/>
            </a:pPr>
            <a:r>
              <a:rPr lang="en-US" sz="1100" kern="1200" dirty="0" smtClean="0">
                <a:solidFill>
                  <a:schemeClr val="tx1"/>
                </a:solidFill>
                <a:latin typeface="Arial" charset="0"/>
                <a:ea typeface="+mn-ea"/>
                <a:cs typeface="+mn-cs"/>
              </a:rPr>
              <a:t>Even if structural engineers can design any type of structures including bridges, tunnels, plants etc., RST focuses on building design. It does not mean that a user cannot design other type of structures, but the marketing that we do, the training and documentation materials that we provide are positioning RST on building design.</a:t>
            </a:r>
            <a:endParaRPr lang="en-GB" sz="1100" kern="1200" dirty="0" smtClean="0">
              <a:solidFill>
                <a:schemeClr val="tx1"/>
              </a:solidFill>
              <a:latin typeface="Arial" charset="0"/>
              <a:ea typeface="+mn-ea"/>
              <a:cs typeface="+mn-cs"/>
            </a:endParaRPr>
          </a:p>
          <a:p>
            <a:pPr marL="0" marR="0" indent="0" algn="l" defTabSz="1294318" rtl="0" eaLnBrk="1" fontAlgn="base" latinLnBrk="0" hangingPunct="1">
              <a:lnSpc>
                <a:spcPct val="100000"/>
              </a:lnSpc>
              <a:spcBef>
                <a:spcPct val="30000"/>
              </a:spcBef>
              <a:spcAft>
                <a:spcPct val="0"/>
              </a:spcAft>
              <a:buClrTx/>
              <a:buSzTx/>
              <a:buFontTx/>
              <a:buNone/>
              <a:tabLst/>
              <a:defRPr/>
            </a:pPr>
            <a:endParaRPr lang="en-GB" sz="1100" kern="1200" dirty="0" smtClean="0">
              <a:solidFill>
                <a:schemeClr val="tx1"/>
              </a:solidFill>
              <a:latin typeface="Arial" charset="0"/>
              <a:ea typeface="+mn-ea"/>
              <a:cs typeface="+mn-cs"/>
            </a:endParaRPr>
          </a:p>
          <a:p>
            <a:pPr marL="0" marR="0" indent="0" algn="l" defTabSz="1294318" rtl="0" eaLnBrk="1" fontAlgn="base" latinLnBrk="0" hangingPunct="1">
              <a:lnSpc>
                <a:spcPct val="100000"/>
              </a:lnSpc>
              <a:spcBef>
                <a:spcPct val="30000"/>
              </a:spcBef>
              <a:spcAft>
                <a:spcPct val="0"/>
              </a:spcAft>
              <a:buClrTx/>
              <a:buSzTx/>
              <a:buFontTx/>
              <a:buNone/>
              <a:tabLst/>
              <a:defRPr/>
            </a:pPr>
            <a:r>
              <a:rPr lang="en-GB" sz="1100" kern="1200" dirty="0" smtClean="0">
                <a:solidFill>
                  <a:schemeClr val="tx1"/>
                </a:solidFill>
                <a:latin typeface="Arial" charset="0"/>
                <a:ea typeface="+mn-ea"/>
                <a:cs typeface="+mn-cs"/>
              </a:rPr>
              <a:t>The structural industry is extremely fragmented. We segment is into 2 parts: design and fabrication. </a:t>
            </a:r>
          </a:p>
          <a:p>
            <a:pPr marL="0" marR="0" indent="0" algn="l" defTabSz="1294318" rtl="0" eaLnBrk="1" fontAlgn="base" latinLnBrk="0" hangingPunct="1">
              <a:lnSpc>
                <a:spcPct val="100000"/>
              </a:lnSpc>
              <a:spcBef>
                <a:spcPct val="30000"/>
              </a:spcBef>
              <a:spcAft>
                <a:spcPct val="0"/>
              </a:spcAft>
              <a:buClrTx/>
              <a:buSzTx/>
              <a:buFontTx/>
              <a:buNone/>
              <a:tabLst/>
              <a:defRPr/>
            </a:pPr>
            <a:endParaRPr lang="en-GB" sz="1100" kern="1200" dirty="0" smtClean="0">
              <a:solidFill>
                <a:schemeClr val="tx1"/>
              </a:solidFill>
              <a:latin typeface="Arial" charset="0"/>
              <a:ea typeface="+mn-ea"/>
              <a:cs typeface="+mn-cs"/>
            </a:endParaRPr>
          </a:p>
          <a:p>
            <a:pPr marL="0" marR="0" indent="0" algn="l" defTabSz="1294318" rtl="0" eaLnBrk="1" fontAlgn="base" latinLnBrk="0" hangingPunct="1">
              <a:lnSpc>
                <a:spcPct val="100000"/>
              </a:lnSpc>
              <a:spcBef>
                <a:spcPct val="30000"/>
              </a:spcBef>
              <a:spcAft>
                <a:spcPct val="0"/>
              </a:spcAft>
              <a:buClrTx/>
              <a:buSzTx/>
              <a:buFontTx/>
              <a:buNone/>
              <a:tabLst/>
              <a:defRPr/>
            </a:pPr>
            <a:r>
              <a:rPr lang="en-GB" sz="1100" kern="1200" dirty="0" smtClean="0">
                <a:solidFill>
                  <a:schemeClr val="tx1"/>
                </a:solidFill>
                <a:latin typeface="Arial" charset="0"/>
                <a:ea typeface="+mn-ea"/>
                <a:cs typeface="+mn-cs"/>
              </a:rPr>
              <a:t>The design is composed of 2 tasks (analysis and construction drawings) done by 3 actors and the fabrication focuses on shop drawings.</a:t>
            </a:r>
          </a:p>
          <a:p>
            <a:pPr marL="0" marR="0" indent="0" algn="l" defTabSz="1294318" rtl="0" eaLnBrk="1" fontAlgn="base" latinLnBrk="0" hangingPunct="1">
              <a:lnSpc>
                <a:spcPct val="100000"/>
              </a:lnSpc>
              <a:spcBef>
                <a:spcPct val="30000"/>
              </a:spcBef>
              <a:spcAft>
                <a:spcPct val="0"/>
              </a:spcAft>
              <a:buClrTx/>
              <a:buSzTx/>
              <a:buFontTx/>
              <a:buNone/>
              <a:tabLst/>
              <a:defRPr/>
            </a:pPr>
            <a:endParaRPr lang="en-GB" sz="1100" kern="1200" dirty="0" smtClean="0">
              <a:solidFill>
                <a:schemeClr val="tx1"/>
              </a:solidFill>
              <a:latin typeface="Arial" charset="0"/>
              <a:ea typeface="+mn-ea"/>
              <a:cs typeface="+mn-cs"/>
            </a:endParaRPr>
          </a:p>
          <a:p>
            <a:pPr marL="0" marR="0" indent="0" algn="l" defTabSz="1294318" rtl="0" eaLnBrk="1" fontAlgn="base" latinLnBrk="0" hangingPunct="1">
              <a:lnSpc>
                <a:spcPct val="100000"/>
              </a:lnSpc>
              <a:spcBef>
                <a:spcPct val="30000"/>
              </a:spcBef>
              <a:spcAft>
                <a:spcPct val="0"/>
              </a:spcAft>
              <a:buClrTx/>
              <a:buSzTx/>
              <a:buFontTx/>
              <a:buNone/>
              <a:tabLst/>
              <a:defRPr/>
            </a:pPr>
            <a:r>
              <a:rPr lang="en-GB" sz="1100" kern="1200" dirty="0" smtClean="0">
                <a:solidFill>
                  <a:schemeClr val="tx1"/>
                </a:solidFill>
                <a:latin typeface="Arial" charset="0"/>
                <a:ea typeface="+mn-ea"/>
                <a:cs typeface="+mn-cs"/>
              </a:rPr>
              <a:t>Within the design steps</a:t>
            </a:r>
            <a:r>
              <a:rPr lang="en-GB" sz="1100" kern="1200" baseline="0" dirty="0" smtClean="0">
                <a:solidFill>
                  <a:schemeClr val="tx1"/>
                </a:solidFill>
                <a:latin typeface="Arial" charset="0"/>
                <a:ea typeface="+mn-ea"/>
                <a:cs typeface="+mn-cs"/>
              </a:rPr>
              <a:t> we have different collaborators who need to share the data. It is mostly the designer and engineer who would work with RST and once the design has been fixed, it would be passed on to the Drafter to create construction documentation and from there, it continues to detailers and contractors for fabrication and shop drawings. </a:t>
            </a:r>
            <a:endParaRPr lang="en-GB" sz="1100" kern="1200" dirty="0" smtClean="0">
              <a:solidFill>
                <a:schemeClr val="tx1"/>
              </a:solidFill>
              <a:latin typeface="Arial" charset="0"/>
              <a:ea typeface="+mn-ea"/>
              <a:cs typeface="+mn-cs"/>
            </a:endParaRPr>
          </a:p>
          <a:p>
            <a:pPr marL="0" marR="0" indent="0" algn="l" defTabSz="1294318" rtl="0" eaLnBrk="1" fontAlgn="base" latinLnBrk="0" hangingPunct="1">
              <a:lnSpc>
                <a:spcPct val="100000"/>
              </a:lnSpc>
              <a:spcBef>
                <a:spcPct val="30000"/>
              </a:spcBef>
              <a:spcAft>
                <a:spcPct val="0"/>
              </a:spcAft>
              <a:buClrTx/>
              <a:buSzTx/>
              <a:buFontTx/>
              <a:buNone/>
              <a:tabLst/>
              <a:defRPr/>
            </a:pPr>
            <a:endParaRPr lang="en-GB" sz="1100" kern="1200" dirty="0" smtClean="0">
              <a:solidFill>
                <a:schemeClr val="tx1"/>
              </a:solidFill>
              <a:latin typeface="Arial" charset="0"/>
              <a:ea typeface="+mn-ea"/>
              <a:cs typeface="+mn-cs"/>
            </a:endParaRPr>
          </a:p>
          <a:p>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GB" sz="1100" kern="1200" dirty="0" smtClean="0">
                <a:solidFill>
                  <a:schemeClr val="tx1"/>
                </a:solidFill>
                <a:latin typeface="Arial" charset="0"/>
                <a:ea typeface="+mn-ea"/>
                <a:cs typeface="+mn-cs"/>
              </a:rPr>
              <a:t>The focus that we have for RST is on the design part only where we do modelling for drawings and analysis. We do not do analysis.</a:t>
            </a:r>
            <a:endParaRPr lang="en-US" sz="1100" dirty="0" smtClean="0"/>
          </a:p>
          <a:p>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93725" y="3613470"/>
            <a:ext cx="11762080" cy="1417320"/>
          </a:xfrm>
        </p:spPr>
        <p:txBody>
          <a:bodyPr/>
          <a:lstStyle>
            <a:lvl1pPr>
              <a:defRPr sz="4800"/>
            </a:lvl1pPr>
          </a:lstStyle>
          <a:p>
            <a:r>
              <a:rPr lang="en-US" smtClean="0"/>
              <a:t>Click to edit Master title style</a:t>
            </a:r>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ntent Full Screen">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3"/>
            <a:ext cx="13011150" cy="8993187"/>
          </a:xfrm>
        </p:spPr>
        <p:txBody>
          <a:bodyPr/>
          <a:lstStyle/>
          <a:p>
            <a:pPr lvl="0"/>
            <a:r>
              <a:rPr lang="en-US" smtClean="0"/>
              <a:t>Click to edit Master text styles</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ext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0"/>
          </p:nvPr>
        </p:nvSpPr>
        <p:spPr>
          <a:xfrm>
            <a:off x="603504" y="2148841"/>
            <a:ext cx="5788152" cy="670255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10"/>
          <p:cNvSpPr>
            <a:spLocks noGrp="1"/>
          </p:cNvSpPr>
          <p:nvPr>
            <p:ph sz="quarter" idx="11"/>
          </p:nvPr>
        </p:nvSpPr>
        <p:spPr>
          <a:xfrm>
            <a:off x="6581775" y="2148840"/>
            <a:ext cx="5791200" cy="670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93725" y="3611881"/>
            <a:ext cx="11762080" cy="1417320"/>
          </a:xfrm>
        </p:spPr>
        <p:txBody>
          <a:bodyPr/>
          <a:lstStyle/>
          <a:p>
            <a:r>
              <a:rPr lang="en-US" smtClean="0"/>
              <a:t>Click to edit Master title style</a:t>
            </a:r>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Full Screen">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3"/>
            <a:ext cx="13011150" cy="8993187"/>
          </a:xfrm>
        </p:spPr>
        <p:txBody>
          <a:bodyPr/>
          <a:lstStyle/>
          <a:p>
            <a:pPr lvl="0"/>
            <a:r>
              <a:rPr lang="en-US" smtClean="0"/>
              <a:t>Click to edit Master text styles</a:t>
            </a: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8"/>
          <p:cNvSpPr>
            <a:spLocks noGrp="1"/>
          </p:cNvSpPr>
          <p:nvPr>
            <p:ph sz="quarter" idx="10"/>
          </p:nvPr>
        </p:nvSpPr>
        <p:spPr>
          <a:xfrm>
            <a:off x="603504" y="2148841"/>
            <a:ext cx="5788152" cy="670255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Content Placeholder 10"/>
          <p:cNvSpPr>
            <a:spLocks noGrp="1"/>
          </p:cNvSpPr>
          <p:nvPr>
            <p:ph sz="quarter" idx="11"/>
          </p:nvPr>
        </p:nvSpPr>
        <p:spPr>
          <a:xfrm>
            <a:off x="6581775" y="2148840"/>
            <a:ext cx="5791200" cy="670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image" Target="../media/image2.jpeg"/><Relationship Id="rId5" Type="http://schemas.openxmlformats.org/officeDocument/2006/relationships/theme" Target="../theme/theme2.xml"/><Relationship Id="rId4"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6" cstate="print">
            <a:lum/>
          </a:blip>
          <a:srcRect/>
          <a:stretch>
            <a:fillRect/>
          </a:stretch>
        </a:blip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593725" y="364255"/>
            <a:ext cx="11762080" cy="1417320"/>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lvl="0"/>
            <a:r>
              <a:rPr lang="en-US" smtClean="0">
                <a:sym typeface="Arial" pitchFamily="34" charset="0"/>
              </a:rPr>
              <a:t>Click to edit Master title style</a:t>
            </a:r>
            <a:endParaRPr lang="en-US" dirty="0" smtClean="0">
              <a:sym typeface="Arial" pitchFamily="34" charset="0"/>
            </a:endParaRPr>
          </a:p>
        </p:txBody>
      </p:sp>
      <p:sp>
        <p:nvSpPr>
          <p:cNvPr id="1027" name="Rectangle 2"/>
          <p:cNvSpPr>
            <a:spLocks noGrp="1" noChangeArrowheads="1"/>
          </p:cNvSpPr>
          <p:nvPr>
            <p:ph type="body" idx="1"/>
          </p:nvPr>
        </p:nvSpPr>
        <p:spPr bwMode="auto">
          <a:xfrm>
            <a:off x="593725" y="2146491"/>
            <a:ext cx="11762080" cy="6699652"/>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lvl="0"/>
            <a:r>
              <a:rPr lang="en-US" smtClean="0">
                <a:sym typeface="Arial" pitchFamily="34" charset="0"/>
              </a:rPr>
              <a:t>Click to edit Master text styles</a:t>
            </a:r>
          </a:p>
          <a:p>
            <a:pPr lvl="1"/>
            <a:r>
              <a:rPr lang="en-US" smtClean="0">
                <a:sym typeface="Arial" pitchFamily="34" charset="0"/>
              </a:rPr>
              <a:t>Second level</a:t>
            </a:r>
          </a:p>
          <a:p>
            <a:pPr lvl="2"/>
            <a:r>
              <a:rPr lang="en-US" smtClean="0">
                <a:sym typeface="Arial" pitchFamily="34" charset="0"/>
              </a:rPr>
              <a:t>Third level</a:t>
            </a:r>
          </a:p>
          <a:p>
            <a:pPr lvl="3"/>
            <a:r>
              <a:rPr lang="en-US" smtClean="0">
                <a:sym typeface="Arial" pitchFamily="34" charset="0"/>
              </a:rPr>
              <a:t>Fourth level</a:t>
            </a:r>
          </a:p>
          <a:p>
            <a:pPr lvl="4"/>
            <a:r>
              <a:rPr lang="en-US" smtClean="0">
                <a:sym typeface="Arial" pitchFamily="34" charset="0"/>
              </a:rPr>
              <a:t>Fifth level</a:t>
            </a:r>
            <a:endParaRPr lang="en-US" dirty="0" smtClean="0">
              <a:sym typeface="Arial" pitchFamily="34" charset="0"/>
            </a:endParaRPr>
          </a:p>
        </p:txBody>
      </p:sp>
      <p:pic>
        <p:nvPicPr>
          <p:cNvPr id="4" name="Picture 2"/>
          <p:cNvPicPr>
            <a:picLocks noChangeAspect="1" noChangeArrowheads="1"/>
          </p:cNvPicPr>
          <p:nvPr userDrawn="1"/>
        </p:nvPicPr>
        <p:blipFill>
          <a:blip r:embed="rId7" cstate="print"/>
          <a:srcRect/>
          <a:stretch>
            <a:fillRect/>
          </a:stretch>
        </p:blipFill>
        <p:spPr bwMode="auto">
          <a:xfrm>
            <a:off x="2" y="8994775"/>
            <a:ext cx="13017500" cy="765176"/>
          </a:xfrm>
          <a:prstGeom prst="rect">
            <a:avLst/>
          </a:prstGeom>
          <a:noFill/>
          <a:ln w="12700">
            <a:noFill/>
            <a:miter lim="800000"/>
            <a:headEnd/>
            <a:tailEnd/>
          </a:ln>
        </p:spPr>
      </p:pic>
      <p:sp>
        <p:nvSpPr>
          <p:cNvPr id="5" name="Text Box 76"/>
          <p:cNvSpPr txBox="1">
            <a:spLocks noChangeArrowheads="1"/>
          </p:cNvSpPr>
          <p:nvPr userDrawn="1"/>
        </p:nvSpPr>
        <p:spPr bwMode="white">
          <a:xfrm>
            <a:off x="590550" y="9269526"/>
            <a:ext cx="2898774" cy="200025"/>
          </a:xfrm>
          <a:prstGeom prst="rect">
            <a:avLst/>
          </a:prstGeom>
          <a:noFill/>
          <a:ln w="9525">
            <a:noFill/>
            <a:miter lim="800000"/>
            <a:headEnd/>
            <a:tailEnd/>
          </a:ln>
          <a:effectLst/>
        </p:spPr>
        <p:txBody>
          <a:bodyPr lIns="0" tIns="0" rIns="0" bIns="0" anchor="ctr"/>
          <a:lstStyle/>
          <a:p>
            <a:pPr defTabSz="1294318" eaLnBrk="0" hangingPunct="0">
              <a:defRPr/>
            </a:pPr>
            <a:r>
              <a:rPr lang="en-US" sz="900" baseline="0" dirty="0">
                <a:solidFill>
                  <a:srgbClr val="969696"/>
                </a:solidFill>
              </a:rPr>
              <a:t>© </a:t>
            </a:r>
            <a:r>
              <a:rPr lang="en-US" sz="900" baseline="0" dirty="0" smtClean="0">
                <a:solidFill>
                  <a:srgbClr val="969696"/>
                </a:solidFill>
              </a:rPr>
              <a:t>2010 </a:t>
            </a:r>
            <a:r>
              <a:rPr lang="en-US" sz="900" baseline="0" dirty="0">
                <a:solidFill>
                  <a:srgbClr val="969696"/>
                </a:solidFill>
              </a:rPr>
              <a:t>Autodesk </a:t>
            </a:r>
          </a:p>
        </p:txBody>
      </p:sp>
      <p:sp>
        <p:nvSpPr>
          <p:cNvPr id="6" name="TextBox 5"/>
          <p:cNvSpPr txBox="1"/>
          <p:nvPr userDrawn="1"/>
        </p:nvSpPr>
        <p:spPr>
          <a:xfrm>
            <a:off x="3950811" y="9297987"/>
            <a:ext cx="5374164" cy="338554"/>
          </a:xfrm>
          <a:prstGeom prst="rect">
            <a:avLst/>
          </a:prstGeom>
          <a:noFill/>
        </p:spPr>
        <p:txBody>
          <a:bodyPr wrap="none" rtlCol="0">
            <a:spAutoFit/>
          </a:bodyPr>
          <a:lstStyle/>
          <a:p>
            <a:r>
              <a:rPr lang="en-US" sz="1600" dirty="0" smtClean="0"/>
              <a:t>Autodesk AEC Developer’s Camp 2010   </a:t>
            </a:r>
            <a:r>
              <a:rPr lang="en-US" sz="1600" i="1" dirty="0" smtClean="0"/>
              <a:t>Leveraging BIM</a:t>
            </a:r>
            <a:endParaRPr lang="en-US" sz="1600" i="1" dirty="0"/>
          </a:p>
        </p:txBody>
      </p:sp>
    </p:spTree>
  </p:cSld>
  <p:clrMap bg1="dk1" tx1="lt1" bg2="dk2" tx2="lt2" accent1="accent1" accent2="accent2" accent3="accent3" accent4="accent4" accent5="accent5" accent6="accent6" hlink="hlink" folHlink="folHlink"/>
  <p:sldLayoutIdLst>
    <p:sldLayoutId id="2147483683" r:id="rId1"/>
    <p:sldLayoutId id="2147483684" r:id="rId2"/>
    <p:sldLayoutId id="2147483685" r:id="rId3"/>
    <p:sldLayoutId id="2147483692" r:id="rId4"/>
  </p:sldLayoutIdLst>
  <p:transition/>
  <p:txStyles>
    <p:titleStyle>
      <a:lvl1pPr algn="l" rtl="0" eaLnBrk="1" fontAlgn="base" hangingPunct="1">
        <a:spcBef>
          <a:spcPct val="0"/>
        </a:spcBef>
        <a:spcAft>
          <a:spcPct val="0"/>
        </a:spcAft>
        <a:defRPr sz="4000" b="1" baseline="0">
          <a:solidFill>
            <a:srgbClr val="FFFFFF"/>
          </a:solidFill>
          <a:latin typeface="+mj-lt"/>
          <a:ea typeface="+mj-ea"/>
          <a:cs typeface="+mj-cs"/>
          <a:sym typeface="Arial" pitchFamily="34" charset="0"/>
        </a:defRPr>
      </a:lvl1pPr>
      <a:lvl2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2pPr>
      <a:lvl3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3pPr>
      <a:lvl4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4pPr>
      <a:lvl5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5pPr>
      <a:lvl6pPr marL="455334"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6pPr>
      <a:lvl7pPr marL="910669"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7pPr>
      <a:lvl8pPr marL="1366000"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8pPr>
      <a:lvl9pPr marL="1821335"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9pPr>
    </p:titleStyle>
    <p:bodyStyle>
      <a:lvl1pPr marL="282894" indent="-282894" algn="l" rtl="0" eaLnBrk="1" fontAlgn="base" hangingPunct="1">
        <a:spcBef>
          <a:spcPts val="499"/>
        </a:spcBef>
        <a:spcAft>
          <a:spcPct val="0"/>
        </a:spcAft>
        <a:buClr>
          <a:srgbClr val="FFFFFF"/>
        </a:buClr>
        <a:buSzPct val="80000"/>
        <a:buFont typeface="Wingdings" pitchFamily="2" charset="2"/>
        <a:buChar char="§"/>
        <a:defRPr sz="3100">
          <a:solidFill>
            <a:srgbClr val="FFFFFF"/>
          </a:solidFill>
          <a:latin typeface="+mn-lt"/>
          <a:ea typeface="+mn-ea"/>
          <a:cs typeface="+mn-cs"/>
          <a:sym typeface="Arial" pitchFamily="34" charset="0"/>
        </a:defRPr>
      </a:lvl1pPr>
      <a:lvl2pPr marL="565764" indent="-282894" algn="l" rtl="0" eaLnBrk="1" fontAlgn="base" hangingPunct="1">
        <a:spcBef>
          <a:spcPts val="499"/>
        </a:spcBef>
        <a:spcAft>
          <a:spcPct val="0"/>
        </a:spcAft>
        <a:buClr>
          <a:srgbClr val="FFFFFF"/>
        </a:buClr>
        <a:buSzPct val="80000"/>
        <a:buFont typeface="Wingdings" pitchFamily="2" charset="2"/>
        <a:buChar char="§"/>
        <a:defRPr sz="2800">
          <a:solidFill>
            <a:srgbClr val="FFFFFF"/>
          </a:solidFill>
          <a:latin typeface="+mn-lt"/>
          <a:ea typeface="+mn-ea"/>
          <a:cs typeface="+mn-cs"/>
          <a:sym typeface="Arial" pitchFamily="34" charset="0"/>
        </a:defRPr>
      </a:lvl2pPr>
      <a:lvl3pPr marL="905557" indent="-254449" algn="l" rtl="0" eaLnBrk="1" fontAlgn="base" hangingPunct="1">
        <a:spcBef>
          <a:spcPts val="400"/>
        </a:spcBef>
        <a:spcAft>
          <a:spcPct val="0"/>
        </a:spcAft>
        <a:buClr>
          <a:srgbClr val="FFFFFF"/>
        </a:buClr>
        <a:buSzPct val="80000"/>
        <a:buFont typeface="Wingdings" pitchFamily="2" charset="2"/>
        <a:buChar char="§"/>
        <a:defRPr sz="2400">
          <a:solidFill>
            <a:srgbClr val="FFFFFF"/>
          </a:solidFill>
          <a:latin typeface="+mn-lt"/>
          <a:ea typeface="+mn-ea"/>
          <a:cs typeface="+mn-cs"/>
          <a:sym typeface="Arial" pitchFamily="34" charset="0"/>
        </a:defRPr>
      </a:lvl3pPr>
      <a:lvl4pPr marL="1416026" indent="-227575" algn="l" rtl="0" eaLnBrk="1" fontAlgn="base" hangingPunct="1">
        <a:spcBef>
          <a:spcPts val="300"/>
        </a:spcBef>
        <a:spcAft>
          <a:spcPct val="0"/>
        </a:spcAft>
        <a:buClr>
          <a:srgbClr val="FFFFFF"/>
        </a:buClr>
        <a:buSzPct val="80000"/>
        <a:buFont typeface="Wingdings" pitchFamily="2" charset="2"/>
        <a:buChar char="§"/>
        <a:defRPr sz="2100">
          <a:solidFill>
            <a:srgbClr val="FFFFFF"/>
          </a:solidFill>
          <a:latin typeface="+mn-lt"/>
          <a:ea typeface="+mn-ea"/>
          <a:cs typeface="+mn-cs"/>
          <a:sym typeface="Arial" pitchFamily="34" charset="0"/>
        </a:defRPr>
      </a:lvl4pPr>
      <a:lvl5pPr marL="1869592" indent="-205464" algn="l" rtl="0" eaLnBrk="1" fontAlgn="base" hangingPunct="1">
        <a:spcBef>
          <a:spcPts val="300"/>
        </a:spcBef>
        <a:spcAft>
          <a:spcPct val="0"/>
        </a:spcAft>
        <a:buClr>
          <a:srgbClr val="FFFFFF"/>
        </a:buClr>
        <a:buSzPct val="80000"/>
        <a:buFont typeface="Wingdings" pitchFamily="2" charset="2"/>
        <a:buChar char="§"/>
        <a:defRPr sz="2000">
          <a:solidFill>
            <a:srgbClr val="FFFFFF"/>
          </a:solidFill>
          <a:latin typeface="+mn-lt"/>
          <a:ea typeface="+mn-ea"/>
          <a:cs typeface="+mn-cs"/>
          <a:sym typeface="Arial" pitchFamily="34" charset="0"/>
        </a:defRPr>
      </a:lvl5pPr>
      <a:lvl6pPr marL="2325676"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6pPr>
      <a:lvl7pPr marL="2781009"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7pPr>
      <a:lvl8pPr marL="3236341"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8pPr>
      <a:lvl9pPr marL="3691668"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9pPr>
    </p:bodyStyle>
    <p:otherStyle>
      <a:defPPr>
        <a:defRPr lang="en-US"/>
      </a:defPPr>
      <a:lvl1pPr marL="0" algn="l" defTabSz="910669" rtl="0" eaLnBrk="1" latinLnBrk="0" hangingPunct="1">
        <a:defRPr sz="1800" kern="1200">
          <a:solidFill>
            <a:schemeClr val="tx1"/>
          </a:solidFill>
          <a:latin typeface="+mn-lt"/>
          <a:ea typeface="+mn-ea"/>
          <a:cs typeface="+mn-cs"/>
        </a:defRPr>
      </a:lvl1pPr>
      <a:lvl2pPr marL="455334" algn="l" defTabSz="910669" rtl="0" eaLnBrk="1" latinLnBrk="0" hangingPunct="1">
        <a:defRPr sz="1800" kern="1200">
          <a:solidFill>
            <a:schemeClr val="tx1"/>
          </a:solidFill>
          <a:latin typeface="+mn-lt"/>
          <a:ea typeface="+mn-ea"/>
          <a:cs typeface="+mn-cs"/>
        </a:defRPr>
      </a:lvl2pPr>
      <a:lvl3pPr marL="910669" algn="l" defTabSz="910669" rtl="0" eaLnBrk="1" latinLnBrk="0" hangingPunct="1">
        <a:defRPr sz="1800" kern="1200">
          <a:solidFill>
            <a:schemeClr val="tx1"/>
          </a:solidFill>
          <a:latin typeface="+mn-lt"/>
          <a:ea typeface="+mn-ea"/>
          <a:cs typeface="+mn-cs"/>
        </a:defRPr>
      </a:lvl3pPr>
      <a:lvl4pPr marL="1366000" algn="l" defTabSz="910669" rtl="0" eaLnBrk="1" latinLnBrk="0" hangingPunct="1">
        <a:defRPr sz="1800" kern="1200">
          <a:solidFill>
            <a:schemeClr val="tx1"/>
          </a:solidFill>
          <a:latin typeface="+mn-lt"/>
          <a:ea typeface="+mn-ea"/>
          <a:cs typeface="+mn-cs"/>
        </a:defRPr>
      </a:lvl4pPr>
      <a:lvl5pPr marL="1821335" algn="l" defTabSz="910669" rtl="0" eaLnBrk="1" latinLnBrk="0" hangingPunct="1">
        <a:defRPr sz="1800" kern="1200">
          <a:solidFill>
            <a:schemeClr val="tx1"/>
          </a:solidFill>
          <a:latin typeface="+mn-lt"/>
          <a:ea typeface="+mn-ea"/>
          <a:cs typeface="+mn-cs"/>
        </a:defRPr>
      </a:lvl5pPr>
      <a:lvl6pPr marL="2276666" algn="l" defTabSz="910669" rtl="0" eaLnBrk="1" latinLnBrk="0" hangingPunct="1">
        <a:defRPr sz="1800" kern="1200">
          <a:solidFill>
            <a:schemeClr val="tx1"/>
          </a:solidFill>
          <a:latin typeface="+mn-lt"/>
          <a:ea typeface="+mn-ea"/>
          <a:cs typeface="+mn-cs"/>
        </a:defRPr>
      </a:lvl6pPr>
      <a:lvl7pPr marL="2732002" algn="l" defTabSz="910669" rtl="0" eaLnBrk="1" latinLnBrk="0" hangingPunct="1">
        <a:defRPr sz="1800" kern="1200">
          <a:solidFill>
            <a:schemeClr val="tx1"/>
          </a:solidFill>
          <a:latin typeface="+mn-lt"/>
          <a:ea typeface="+mn-ea"/>
          <a:cs typeface="+mn-cs"/>
        </a:defRPr>
      </a:lvl7pPr>
      <a:lvl8pPr marL="3187327" algn="l" defTabSz="910669" rtl="0" eaLnBrk="1" latinLnBrk="0" hangingPunct="1">
        <a:defRPr sz="1800" kern="1200">
          <a:solidFill>
            <a:schemeClr val="tx1"/>
          </a:solidFill>
          <a:latin typeface="+mn-lt"/>
          <a:ea typeface="+mn-ea"/>
          <a:cs typeface="+mn-cs"/>
        </a:defRPr>
      </a:lvl8pPr>
      <a:lvl9pPr marL="3642661" algn="l" defTabSz="910669"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593725" y="364255"/>
            <a:ext cx="11762080" cy="1417320"/>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lvl="0"/>
            <a:r>
              <a:rPr lang="en-US" smtClean="0">
                <a:sym typeface="Arial" pitchFamily="34" charset="0"/>
              </a:rPr>
              <a:t>Click to edit Master title style</a:t>
            </a:r>
            <a:endParaRPr lang="en-US" dirty="0" smtClean="0">
              <a:sym typeface="Arial" pitchFamily="34" charset="0"/>
            </a:endParaRPr>
          </a:p>
        </p:txBody>
      </p:sp>
      <p:sp>
        <p:nvSpPr>
          <p:cNvPr id="1027" name="Rectangle 2"/>
          <p:cNvSpPr>
            <a:spLocks noGrp="1" noChangeArrowheads="1"/>
          </p:cNvSpPr>
          <p:nvPr>
            <p:ph type="body" idx="1"/>
          </p:nvPr>
        </p:nvSpPr>
        <p:spPr bwMode="auto">
          <a:xfrm>
            <a:off x="593725" y="2146491"/>
            <a:ext cx="11762080" cy="6699652"/>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lvl="0"/>
            <a:r>
              <a:rPr lang="en-US" smtClean="0">
                <a:sym typeface="Arial" pitchFamily="34" charset="0"/>
              </a:rPr>
              <a:t>Click to edit Master text styles</a:t>
            </a:r>
          </a:p>
          <a:p>
            <a:pPr lvl="1"/>
            <a:r>
              <a:rPr lang="en-US" smtClean="0">
                <a:sym typeface="Arial" pitchFamily="34" charset="0"/>
              </a:rPr>
              <a:t>Second level</a:t>
            </a:r>
          </a:p>
          <a:p>
            <a:pPr lvl="2"/>
            <a:r>
              <a:rPr lang="en-US" smtClean="0">
                <a:sym typeface="Arial" pitchFamily="34" charset="0"/>
              </a:rPr>
              <a:t>Third level</a:t>
            </a:r>
          </a:p>
          <a:p>
            <a:pPr lvl="3"/>
            <a:r>
              <a:rPr lang="en-US" smtClean="0">
                <a:sym typeface="Arial" pitchFamily="34" charset="0"/>
              </a:rPr>
              <a:t>Fourth level</a:t>
            </a:r>
          </a:p>
          <a:p>
            <a:pPr lvl="4"/>
            <a:r>
              <a:rPr lang="en-US" smtClean="0">
                <a:sym typeface="Arial" pitchFamily="34" charset="0"/>
              </a:rPr>
              <a:t>Fifth level</a:t>
            </a:r>
            <a:endParaRPr lang="en-US" dirty="0" smtClean="0">
              <a:sym typeface="Arial" pitchFamily="34" charset="0"/>
            </a:endParaRPr>
          </a:p>
        </p:txBody>
      </p:sp>
      <p:pic>
        <p:nvPicPr>
          <p:cNvPr id="4" name="Picture 2"/>
          <p:cNvPicPr>
            <a:picLocks noChangeAspect="1" noChangeArrowheads="1"/>
          </p:cNvPicPr>
          <p:nvPr/>
        </p:nvPicPr>
        <p:blipFill>
          <a:blip r:embed="rId6" cstate="print"/>
          <a:srcRect/>
          <a:stretch>
            <a:fillRect/>
          </a:stretch>
        </p:blipFill>
        <p:spPr bwMode="auto">
          <a:xfrm>
            <a:off x="2" y="8994775"/>
            <a:ext cx="13017500" cy="765176"/>
          </a:xfrm>
          <a:prstGeom prst="rect">
            <a:avLst/>
          </a:prstGeom>
          <a:noFill/>
          <a:ln w="12700">
            <a:noFill/>
            <a:miter lim="800000"/>
            <a:headEnd/>
            <a:tailEnd/>
          </a:ln>
        </p:spPr>
      </p:pic>
      <p:sp>
        <p:nvSpPr>
          <p:cNvPr id="5" name="Text Box 76"/>
          <p:cNvSpPr txBox="1">
            <a:spLocks noChangeArrowheads="1"/>
          </p:cNvSpPr>
          <p:nvPr/>
        </p:nvSpPr>
        <p:spPr bwMode="white">
          <a:xfrm>
            <a:off x="590550" y="9269526"/>
            <a:ext cx="2898774" cy="200025"/>
          </a:xfrm>
          <a:prstGeom prst="rect">
            <a:avLst/>
          </a:prstGeom>
          <a:noFill/>
          <a:ln w="9525">
            <a:noFill/>
            <a:miter lim="800000"/>
            <a:headEnd/>
            <a:tailEnd/>
          </a:ln>
          <a:effectLst/>
        </p:spPr>
        <p:txBody>
          <a:bodyPr lIns="0" tIns="0" rIns="0" bIns="0" anchor="ctr"/>
          <a:lstStyle/>
          <a:p>
            <a:pPr defTabSz="1294318" eaLnBrk="0" hangingPunct="0">
              <a:defRPr/>
            </a:pPr>
            <a:r>
              <a:rPr lang="en-US" sz="900" baseline="0" dirty="0">
                <a:solidFill>
                  <a:srgbClr val="969696"/>
                </a:solidFill>
              </a:rPr>
              <a:t>© </a:t>
            </a:r>
            <a:r>
              <a:rPr lang="en-US" sz="900" baseline="0" dirty="0" smtClean="0">
                <a:solidFill>
                  <a:srgbClr val="969696"/>
                </a:solidFill>
              </a:rPr>
              <a:t>2010 </a:t>
            </a:r>
            <a:r>
              <a:rPr lang="en-US" sz="900" baseline="0" dirty="0">
                <a:solidFill>
                  <a:srgbClr val="969696"/>
                </a:solidFill>
              </a:rPr>
              <a:t>Autodesk </a:t>
            </a:r>
          </a:p>
        </p:txBody>
      </p:sp>
      <p:sp>
        <p:nvSpPr>
          <p:cNvPr id="6" name="TextBox 5"/>
          <p:cNvSpPr txBox="1"/>
          <p:nvPr userDrawn="1"/>
        </p:nvSpPr>
        <p:spPr>
          <a:xfrm>
            <a:off x="3950811" y="9297987"/>
            <a:ext cx="5374164" cy="338554"/>
          </a:xfrm>
          <a:prstGeom prst="rect">
            <a:avLst/>
          </a:prstGeom>
          <a:noFill/>
        </p:spPr>
        <p:txBody>
          <a:bodyPr wrap="none" rtlCol="0">
            <a:spAutoFit/>
          </a:bodyPr>
          <a:lstStyle/>
          <a:p>
            <a:r>
              <a:rPr lang="en-US" sz="1600" dirty="0" smtClean="0">
                <a:solidFill>
                  <a:schemeClr val="bg1"/>
                </a:solidFill>
              </a:rPr>
              <a:t>Autodesk AEC Developer’s Camp 2010   </a:t>
            </a:r>
            <a:r>
              <a:rPr lang="en-US" sz="1600" i="1" dirty="0" smtClean="0">
                <a:solidFill>
                  <a:schemeClr val="bg1"/>
                </a:solidFill>
              </a:rPr>
              <a:t>Leveraging BIM</a:t>
            </a:r>
            <a:endParaRPr lang="en-US" sz="1600" i="1"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Lst>
  <p:transition/>
  <p:txStyles>
    <p:titleStyle>
      <a:lvl1pPr algn="l" rtl="0" eaLnBrk="1" fontAlgn="base" hangingPunct="1">
        <a:spcBef>
          <a:spcPct val="0"/>
        </a:spcBef>
        <a:spcAft>
          <a:spcPct val="0"/>
        </a:spcAft>
        <a:defRPr sz="4000" b="1" baseline="0">
          <a:solidFill>
            <a:schemeClr val="tx1"/>
          </a:solidFill>
          <a:latin typeface="+mj-lt"/>
          <a:ea typeface="+mj-ea"/>
          <a:cs typeface="+mj-cs"/>
          <a:sym typeface="Arial" pitchFamily="34" charset="0"/>
        </a:defRPr>
      </a:lvl1pPr>
      <a:lvl2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2pPr>
      <a:lvl3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3pPr>
      <a:lvl4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4pPr>
      <a:lvl5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5pPr>
      <a:lvl6pPr marL="455334"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6pPr>
      <a:lvl7pPr marL="910669"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7pPr>
      <a:lvl8pPr marL="1366000"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8pPr>
      <a:lvl9pPr marL="1821335"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9pPr>
    </p:titleStyle>
    <p:bodyStyle>
      <a:lvl1pPr marL="282894" indent="-282894" algn="l" rtl="0" eaLnBrk="1" fontAlgn="base" hangingPunct="1">
        <a:spcBef>
          <a:spcPts val="499"/>
        </a:spcBef>
        <a:spcAft>
          <a:spcPct val="0"/>
        </a:spcAft>
        <a:buClr>
          <a:schemeClr val="tx2"/>
        </a:buClr>
        <a:buSzPct val="80000"/>
        <a:buFont typeface="Wingdings" pitchFamily="2" charset="2"/>
        <a:buChar char="§"/>
        <a:defRPr sz="3100">
          <a:solidFill>
            <a:schemeClr val="tx1"/>
          </a:solidFill>
          <a:latin typeface="+mn-lt"/>
          <a:ea typeface="+mn-ea"/>
          <a:cs typeface="+mn-cs"/>
          <a:sym typeface="Arial" pitchFamily="34" charset="0"/>
        </a:defRPr>
      </a:lvl1pPr>
      <a:lvl2pPr marL="565764" indent="-282894" algn="l" rtl="0" eaLnBrk="1" fontAlgn="base" hangingPunct="1">
        <a:spcBef>
          <a:spcPts val="499"/>
        </a:spcBef>
        <a:spcAft>
          <a:spcPct val="0"/>
        </a:spcAft>
        <a:buClr>
          <a:schemeClr val="tx2"/>
        </a:buClr>
        <a:buSzPct val="80000"/>
        <a:buFont typeface="Wingdings" pitchFamily="2" charset="2"/>
        <a:buChar char="§"/>
        <a:defRPr sz="2800">
          <a:solidFill>
            <a:schemeClr val="tx1"/>
          </a:solidFill>
          <a:latin typeface="+mn-lt"/>
          <a:ea typeface="+mn-ea"/>
          <a:cs typeface="+mn-cs"/>
          <a:sym typeface="Arial" pitchFamily="34" charset="0"/>
        </a:defRPr>
      </a:lvl2pPr>
      <a:lvl3pPr marL="905557" indent="-254449" algn="l" rtl="0" eaLnBrk="1" fontAlgn="base" hangingPunct="1">
        <a:spcBef>
          <a:spcPts val="400"/>
        </a:spcBef>
        <a:spcAft>
          <a:spcPct val="0"/>
        </a:spcAft>
        <a:buClr>
          <a:schemeClr val="tx2"/>
        </a:buClr>
        <a:buSzPct val="80000"/>
        <a:buFont typeface="Wingdings" pitchFamily="2" charset="2"/>
        <a:buChar char="§"/>
        <a:defRPr sz="2400">
          <a:solidFill>
            <a:schemeClr val="tx1"/>
          </a:solidFill>
          <a:latin typeface="+mn-lt"/>
          <a:ea typeface="+mn-ea"/>
          <a:cs typeface="+mn-cs"/>
          <a:sym typeface="Arial" pitchFamily="34" charset="0"/>
        </a:defRPr>
      </a:lvl3pPr>
      <a:lvl4pPr marL="1416026" indent="-227575" algn="l" rtl="0" eaLnBrk="1" fontAlgn="base" hangingPunct="1">
        <a:spcBef>
          <a:spcPts val="300"/>
        </a:spcBef>
        <a:spcAft>
          <a:spcPct val="0"/>
        </a:spcAft>
        <a:buClr>
          <a:schemeClr val="tx2"/>
        </a:buClr>
        <a:buSzPct val="80000"/>
        <a:buFont typeface="Wingdings" pitchFamily="2" charset="2"/>
        <a:buChar char="§"/>
        <a:defRPr sz="2100">
          <a:solidFill>
            <a:schemeClr val="tx1"/>
          </a:solidFill>
          <a:latin typeface="+mn-lt"/>
          <a:ea typeface="+mn-ea"/>
          <a:cs typeface="+mn-cs"/>
          <a:sym typeface="Arial" pitchFamily="34" charset="0"/>
        </a:defRPr>
      </a:lvl4pPr>
      <a:lvl5pPr marL="1869592" indent="-205464" algn="l" rtl="0" eaLnBrk="1" fontAlgn="base" hangingPunct="1">
        <a:spcBef>
          <a:spcPts val="300"/>
        </a:spcBef>
        <a:spcAft>
          <a:spcPct val="0"/>
        </a:spcAft>
        <a:buClr>
          <a:schemeClr val="tx2"/>
        </a:buClr>
        <a:buSzPct val="80000"/>
        <a:buFont typeface="Wingdings" pitchFamily="2" charset="2"/>
        <a:buChar char="§"/>
        <a:defRPr sz="2000">
          <a:solidFill>
            <a:schemeClr val="tx1"/>
          </a:solidFill>
          <a:latin typeface="+mn-lt"/>
          <a:ea typeface="+mn-ea"/>
          <a:cs typeface="+mn-cs"/>
          <a:sym typeface="Arial" pitchFamily="34" charset="0"/>
        </a:defRPr>
      </a:lvl5pPr>
      <a:lvl6pPr marL="2325676"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6pPr>
      <a:lvl7pPr marL="2781009"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7pPr>
      <a:lvl8pPr marL="3236341"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8pPr>
      <a:lvl9pPr marL="3691668"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9pPr>
    </p:bodyStyle>
    <p:otherStyle>
      <a:defPPr>
        <a:defRPr lang="en-US"/>
      </a:defPPr>
      <a:lvl1pPr marL="0" algn="l" defTabSz="910669" rtl="0" eaLnBrk="1" latinLnBrk="0" hangingPunct="1">
        <a:defRPr sz="1800" kern="1200">
          <a:solidFill>
            <a:schemeClr val="tx1"/>
          </a:solidFill>
          <a:latin typeface="+mn-lt"/>
          <a:ea typeface="+mn-ea"/>
          <a:cs typeface="+mn-cs"/>
        </a:defRPr>
      </a:lvl1pPr>
      <a:lvl2pPr marL="455334" algn="l" defTabSz="910669" rtl="0" eaLnBrk="1" latinLnBrk="0" hangingPunct="1">
        <a:defRPr sz="1800" kern="1200">
          <a:solidFill>
            <a:schemeClr val="tx1"/>
          </a:solidFill>
          <a:latin typeface="+mn-lt"/>
          <a:ea typeface="+mn-ea"/>
          <a:cs typeface="+mn-cs"/>
        </a:defRPr>
      </a:lvl2pPr>
      <a:lvl3pPr marL="910669" algn="l" defTabSz="910669" rtl="0" eaLnBrk="1" latinLnBrk="0" hangingPunct="1">
        <a:defRPr sz="1800" kern="1200">
          <a:solidFill>
            <a:schemeClr val="tx1"/>
          </a:solidFill>
          <a:latin typeface="+mn-lt"/>
          <a:ea typeface="+mn-ea"/>
          <a:cs typeface="+mn-cs"/>
        </a:defRPr>
      </a:lvl3pPr>
      <a:lvl4pPr marL="1366000" algn="l" defTabSz="910669" rtl="0" eaLnBrk="1" latinLnBrk="0" hangingPunct="1">
        <a:defRPr sz="1800" kern="1200">
          <a:solidFill>
            <a:schemeClr val="tx1"/>
          </a:solidFill>
          <a:latin typeface="+mn-lt"/>
          <a:ea typeface="+mn-ea"/>
          <a:cs typeface="+mn-cs"/>
        </a:defRPr>
      </a:lvl4pPr>
      <a:lvl5pPr marL="1821335" algn="l" defTabSz="910669" rtl="0" eaLnBrk="1" latinLnBrk="0" hangingPunct="1">
        <a:defRPr sz="1800" kern="1200">
          <a:solidFill>
            <a:schemeClr val="tx1"/>
          </a:solidFill>
          <a:latin typeface="+mn-lt"/>
          <a:ea typeface="+mn-ea"/>
          <a:cs typeface="+mn-cs"/>
        </a:defRPr>
      </a:lvl5pPr>
      <a:lvl6pPr marL="2276666" algn="l" defTabSz="910669" rtl="0" eaLnBrk="1" latinLnBrk="0" hangingPunct="1">
        <a:defRPr sz="1800" kern="1200">
          <a:solidFill>
            <a:schemeClr val="tx1"/>
          </a:solidFill>
          <a:latin typeface="+mn-lt"/>
          <a:ea typeface="+mn-ea"/>
          <a:cs typeface="+mn-cs"/>
        </a:defRPr>
      </a:lvl6pPr>
      <a:lvl7pPr marL="2732002" algn="l" defTabSz="910669" rtl="0" eaLnBrk="1" latinLnBrk="0" hangingPunct="1">
        <a:defRPr sz="1800" kern="1200">
          <a:solidFill>
            <a:schemeClr val="tx1"/>
          </a:solidFill>
          <a:latin typeface="+mn-lt"/>
          <a:ea typeface="+mn-ea"/>
          <a:cs typeface="+mn-cs"/>
        </a:defRPr>
      </a:lvl7pPr>
      <a:lvl8pPr marL="3187327" algn="l" defTabSz="910669" rtl="0" eaLnBrk="1" latinLnBrk="0" hangingPunct="1">
        <a:defRPr sz="1800" kern="1200">
          <a:solidFill>
            <a:schemeClr val="tx1"/>
          </a:solidFill>
          <a:latin typeface="+mn-lt"/>
          <a:ea typeface="+mn-ea"/>
          <a:cs typeface="+mn-cs"/>
        </a:defRPr>
      </a:lvl8pPr>
      <a:lvl9pPr marL="3642661" algn="l" defTabSz="91066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6.xml"/><Relationship Id="rId5" Type="http://schemas.openxmlformats.org/officeDocument/2006/relationships/image" Target="../media/image18.jpeg"/><Relationship Id="rId4" Type="http://schemas.openxmlformats.org/officeDocument/2006/relationships/image" Target="../media/image17.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hyperlink" Target="NULL" TargetMode="External"/><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hyperlink" Target="http://a/"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20.wmf"/><Relationship Id="rId7" Type="http://schemas.openxmlformats.org/officeDocument/2006/relationships/image" Target="../media/image24.wmf"/><Relationship Id="rId2" Type="http://schemas.openxmlformats.org/officeDocument/2006/relationships/notesSlide" Target="../notesSlides/notesSlide30.xml"/><Relationship Id="rId1" Type="http://schemas.openxmlformats.org/officeDocument/2006/relationships/slideLayout" Target="../slideLayouts/slideLayout6.xml"/><Relationship Id="rId6" Type="http://schemas.openxmlformats.org/officeDocument/2006/relationships/image" Target="../media/image23.png"/><Relationship Id="rId5" Type="http://schemas.openxmlformats.org/officeDocument/2006/relationships/image" Target="../media/image22.wmf"/><Relationship Id="rId4" Type="http://schemas.openxmlformats.org/officeDocument/2006/relationships/image" Target="../media/image21.wmf"/></Relationships>
</file>

<file path=ppt/slides/_rels/slide31.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oleObject" Target="../embeddings/oleObject10.bin"/><Relationship Id="rId18" Type="http://schemas.openxmlformats.org/officeDocument/2006/relationships/oleObject" Target="../embeddings/oleObject15.bin"/><Relationship Id="rId3" Type="http://schemas.openxmlformats.org/officeDocument/2006/relationships/notesSlide" Target="../notesSlides/notesSlide31.xml"/><Relationship Id="rId7" Type="http://schemas.openxmlformats.org/officeDocument/2006/relationships/oleObject" Target="../embeddings/oleObject4.bin"/><Relationship Id="rId12" Type="http://schemas.openxmlformats.org/officeDocument/2006/relationships/oleObject" Target="../embeddings/oleObject9.bin"/><Relationship Id="rId17" Type="http://schemas.openxmlformats.org/officeDocument/2006/relationships/oleObject" Target="../embeddings/oleObject14.bin"/><Relationship Id="rId2" Type="http://schemas.openxmlformats.org/officeDocument/2006/relationships/slideLayout" Target="../slideLayouts/slideLayout6.xml"/><Relationship Id="rId16" Type="http://schemas.openxmlformats.org/officeDocument/2006/relationships/oleObject" Target="../embeddings/oleObject13.bin"/><Relationship Id="rId20" Type="http://schemas.openxmlformats.org/officeDocument/2006/relationships/oleObject" Target="../embeddings/oleObject17.bin"/><Relationship Id="rId1" Type="http://schemas.openxmlformats.org/officeDocument/2006/relationships/vmlDrawing" Target="../drawings/vmlDrawing1.vml"/><Relationship Id="rId6" Type="http://schemas.openxmlformats.org/officeDocument/2006/relationships/oleObject" Target="../embeddings/oleObject3.bin"/><Relationship Id="rId11" Type="http://schemas.openxmlformats.org/officeDocument/2006/relationships/oleObject" Target="../embeddings/oleObject8.bin"/><Relationship Id="rId5" Type="http://schemas.openxmlformats.org/officeDocument/2006/relationships/oleObject" Target="../embeddings/oleObject2.bin"/><Relationship Id="rId15" Type="http://schemas.openxmlformats.org/officeDocument/2006/relationships/oleObject" Target="../embeddings/oleObject12.bin"/><Relationship Id="rId10" Type="http://schemas.openxmlformats.org/officeDocument/2006/relationships/oleObject" Target="../embeddings/oleObject7.bin"/><Relationship Id="rId19" Type="http://schemas.openxmlformats.org/officeDocument/2006/relationships/oleObject" Target="../embeddings/oleObject16.bin"/><Relationship Id="rId4" Type="http://schemas.openxmlformats.org/officeDocument/2006/relationships/oleObject" Target="../embeddings/oleObject1.bin"/><Relationship Id="rId9" Type="http://schemas.openxmlformats.org/officeDocument/2006/relationships/oleObject" Target="../embeddings/oleObject6.bin"/><Relationship Id="rId14" Type="http://schemas.openxmlformats.org/officeDocument/2006/relationships/oleObject" Target="../embeddings/oleObject11.bin"/></Relationships>
</file>

<file path=ppt/slides/_rels/slide3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2.xml"/><Relationship Id="rId1" Type="http://schemas.openxmlformats.org/officeDocument/2006/relationships/slideLayout" Target="../slideLayouts/slideLayout6.xml"/><Relationship Id="rId4" Type="http://schemas.openxmlformats.org/officeDocument/2006/relationships/image" Target="../media/image43.png"/></Relationships>
</file>

<file path=ppt/slides/_rels/slide33.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7.xml"/><Relationship Id="rId1" Type="http://schemas.openxmlformats.org/officeDocument/2006/relationships/slideLayout" Target="../slideLayouts/slideLayout6.xml"/><Relationship Id="rId4" Type="http://schemas.openxmlformats.org/officeDocument/2006/relationships/image" Target="../media/image50.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hyperlink" Target="http://www.adaptsoft.com/revitstructure" TargetMode="External"/><Relationship Id="rId7" Type="http://schemas.openxmlformats.org/officeDocument/2006/relationships/hyperlink" Target="http://usa.autodesk.com/adsk/servlet/index?siteID=123112&amp;id=9727285" TargetMode="External"/><Relationship Id="rId2" Type="http://schemas.openxmlformats.org/officeDocument/2006/relationships/notesSlide" Target="../notesSlides/notesSlide48.xml"/><Relationship Id="rId1" Type="http://schemas.openxmlformats.org/officeDocument/2006/relationships/slideLayout" Target="../slideLayouts/slideLayout6.xml"/><Relationship Id="rId6" Type="http://schemas.openxmlformats.org/officeDocument/2006/relationships/hyperlink" Target="http://www.extensions4revit.com/n/e4r" TargetMode="External"/><Relationship Id="rId5" Type="http://schemas.openxmlformats.org/officeDocument/2006/relationships/hyperlink" Target="http://www.bentley.com/structural" TargetMode="External"/><Relationship Id="rId4" Type="http://schemas.openxmlformats.org/officeDocument/2006/relationships/hyperlink" Target="http://www.risatech.com/partner/revit_structure.asp" TargetMode="Externa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3" Type="http://schemas.openxmlformats.org/officeDocument/2006/relationships/hyperlink" Target="http://www.adskconsulting.com/adn/cs/api_course_sched.php" TargetMode="External"/><Relationship Id="rId7" Type="http://schemas.openxmlformats.org/officeDocument/2006/relationships/hyperlink" Target="http://www.autodesk.com/joinadn" TargetMode="External"/><Relationship Id="rId2" Type="http://schemas.openxmlformats.org/officeDocument/2006/relationships/notesSlide" Target="../notesSlides/notesSlide60.xml"/><Relationship Id="rId1" Type="http://schemas.openxmlformats.org/officeDocument/2006/relationships/slideLayout" Target="../slideLayouts/slideLayout6.xml"/><Relationship Id="rId6" Type="http://schemas.openxmlformats.org/officeDocument/2006/relationships/hyperlink" Target="http://adn.autodesk.com/" TargetMode="External"/><Relationship Id="rId5" Type="http://schemas.openxmlformats.org/officeDocument/2006/relationships/hyperlink" Target="http://www.autodesk.com/apitraining" TargetMode="External"/><Relationship Id="rId4" Type="http://schemas.openxmlformats.org/officeDocument/2006/relationships/hyperlink" Target="http://discussion.autodesk.com/" TargetMode="Externa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62.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lum/>
          </a:blip>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bwMode="auto">
          <a:xfrm>
            <a:off x="114" y="2668589"/>
            <a:ext cx="13011149" cy="3581399"/>
          </a:xfrm>
          <a:prstGeom prst="rect">
            <a:avLst/>
          </a:prstGeom>
          <a:solidFill>
            <a:schemeClr val="bg1">
              <a:alpha val="81000"/>
            </a:schemeClr>
          </a:solidFill>
          <a:ln w="25400" cap="flat" cmpd="sng" algn="ctr">
            <a:noFill/>
            <a:prstDash val="solid"/>
            <a:round/>
            <a:headEnd type="none" w="med" len="med"/>
            <a:tailEnd type="none" w="med" len="med"/>
          </a:ln>
          <a:effectLst/>
        </p:spPr>
        <p:txBody>
          <a:bodyPr vert="horz" wrap="square" lIns="91046" tIns="45505" rIns="91046" bIns="45505" numCol="1" rtlCol="0" anchor="t" anchorCtr="0" compatLnSpc="1">
            <a:prstTxWarp prst="textNoShape">
              <a:avLst/>
            </a:prstTxWarp>
          </a:bodyPr>
          <a:lstStyle/>
          <a:p>
            <a:pPr algn="ctr" defTabSz="910302"/>
            <a:endParaRPr lang="en-US" sz="3100" dirty="0" smtClean="0">
              <a:solidFill>
                <a:srgbClr val="000000"/>
              </a:solidFill>
              <a:latin typeface="Gill Sans" charset="0"/>
              <a:ea typeface="ヒラギノ角ゴ Pro W3" charset="0"/>
              <a:cs typeface="ヒラギノ角ゴ Pro W3" charset="0"/>
              <a:sym typeface="Gill Sans" charset="0"/>
            </a:endParaRPr>
          </a:p>
        </p:txBody>
      </p:sp>
      <p:sp>
        <p:nvSpPr>
          <p:cNvPr id="2051" name="Rectangle 3"/>
          <p:cNvSpPr>
            <a:spLocks noGrp="1" noChangeArrowheads="1"/>
          </p:cNvSpPr>
          <p:nvPr>
            <p:ph type="title"/>
          </p:nvPr>
        </p:nvSpPr>
        <p:spPr>
          <a:xfrm>
            <a:off x="594361" y="2973389"/>
            <a:ext cx="11983084" cy="1448271"/>
          </a:xfrm>
        </p:spPr>
        <p:txBody>
          <a:bodyPr anchor="t"/>
          <a:lstStyle/>
          <a:p>
            <a:r>
              <a:rPr lang="en-US" dirty="0" smtClean="0"/>
              <a:t>RST API: Analytical Models and </a:t>
            </a:r>
            <a:r>
              <a:rPr lang="en-US" dirty="0" err="1" smtClean="0"/>
              <a:t>Rebars</a:t>
            </a:r>
            <a:r>
              <a:rPr lang="en-US" dirty="0" smtClean="0"/>
              <a:t> </a:t>
            </a:r>
            <a:br>
              <a:rPr lang="en-US" dirty="0" smtClean="0"/>
            </a:br>
            <a:r>
              <a:rPr lang="en-US" sz="2800" b="0" i="1" dirty="0" smtClean="0"/>
              <a:t>From API Basics to Link Application</a:t>
            </a:r>
            <a:r>
              <a:rPr lang="en-US" dirty="0" smtClean="0"/>
              <a:t/>
            </a:r>
            <a:br>
              <a:rPr lang="en-US" dirty="0" smtClean="0"/>
            </a:br>
            <a:r>
              <a:rPr lang="en-US" dirty="0" smtClean="0"/>
              <a:t/>
            </a:r>
            <a:br>
              <a:rPr lang="en-US" dirty="0" smtClean="0"/>
            </a:br>
            <a:endParaRPr lang="en-US" dirty="0" smtClean="0"/>
          </a:p>
        </p:txBody>
      </p:sp>
      <p:sp>
        <p:nvSpPr>
          <p:cNvPr id="2052" name="Rectangle 4"/>
          <p:cNvSpPr>
            <a:spLocks noGrp="1" noChangeArrowheads="1"/>
          </p:cNvSpPr>
          <p:nvPr>
            <p:ph idx="1"/>
          </p:nvPr>
        </p:nvSpPr>
        <p:spPr>
          <a:xfrm>
            <a:off x="594361" y="4725639"/>
            <a:ext cx="9034109" cy="1067148"/>
          </a:xfrm>
        </p:spPr>
        <p:txBody>
          <a:bodyPr/>
          <a:lstStyle/>
          <a:p>
            <a:pPr marL="0" indent="0">
              <a:spcBef>
                <a:spcPct val="0"/>
              </a:spcBef>
              <a:buNone/>
            </a:pPr>
            <a:r>
              <a:rPr lang="en-US" dirty="0" smtClean="0"/>
              <a:t>Saikat Bhattacharya</a:t>
            </a:r>
          </a:p>
          <a:p>
            <a:pPr marL="0" indent="0">
              <a:spcBef>
                <a:spcPts val="201"/>
              </a:spcBef>
              <a:buNone/>
            </a:pPr>
            <a:r>
              <a:rPr lang="en-US" sz="2400" dirty="0" smtClean="0"/>
              <a:t>Developer Consultant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051"/>
                                        </p:tgtEl>
                                        <p:attrNameLst>
                                          <p:attrName>style.visibility</p:attrName>
                                        </p:attrNameLst>
                                      </p:cBhvr>
                                      <p:to>
                                        <p:strVal val="visible"/>
                                      </p:to>
                                    </p:set>
                                    <p:animEffect transition="in" filter="wipe(left)">
                                      <p:cBhvr>
                                        <p:cTn id="11" dur="500"/>
                                        <p:tgtEl>
                                          <p:spTgt spid="2051"/>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2052">
                                            <p:txEl>
                                              <p:pRg st="0" end="0"/>
                                            </p:txEl>
                                          </p:spTgt>
                                        </p:tgtEl>
                                        <p:attrNameLst>
                                          <p:attrName>style.visibility</p:attrName>
                                        </p:attrNameLst>
                                      </p:cBhvr>
                                      <p:to>
                                        <p:strVal val="visible"/>
                                      </p:to>
                                    </p:set>
                                    <p:animEffect transition="in" filter="wipe(left)">
                                      <p:cBhvr>
                                        <p:cTn id="14" dur="500"/>
                                        <p:tgtEl>
                                          <p:spTgt spid="2052">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2052">
                                            <p:txEl>
                                              <p:pRg st="1" end="1"/>
                                            </p:txEl>
                                          </p:spTgt>
                                        </p:tgtEl>
                                        <p:attrNameLst>
                                          <p:attrName>style.visibility</p:attrName>
                                        </p:attrNameLst>
                                      </p:cBhvr>
                                      <p:to>
                                        <p:strVal val="visible"/>
                                      </p:to>
                                    </p:set>
                                    <p:animEffect transition="in" filter="wipe(left)">
                                      <p:cBhvr>
                                        <p:cTn id="19" dur="500"/>
                                        <p:tgtEl>
                                          <p:spTgt spid="205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051" grpId="0"/>
      <p:bldP spid="2052"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Workflow</a:t>
            </a:r>
            <a:endParaRPr lang="en-US" dirty="0"/>
          </a:p>
        </p:txBody>
      </p:sp>
      <p:pic>
        <p:nvPicPr>
          <p:cNvPr id="4" name="Content Placeholder 3"/>
          <p:cNvPicPr>
            <a:picLocks noGrp="1" noChangeAspect="1" noChangeArrowheads="1"/>
          </p:cNvPicPr>
          <p:nvPr>
            <p:ph idx="1"/>
          </p:nvPr>
        </p:nvPicPr>
        <p:blipFill>
          <a:blip r:embed="rId3" cstate="print"/>
          <a:srcRect/>
          <a:stretch>
            <a:fillRect/>
          </a:stretch>
        </p:blipFill>
        <p:spPr bwMode="auto">
          <a:xfrm>
            <a:off x="1669554" y="2311090"/>
            <a:ext cx="9610130" cy="6369669"/>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Loads and Load Cases</a:t>
            </a:r>
            <a:endParaRPr lang="en-US" dirty="0"/>
          </a:p>
        </p:txBody>
      </p:sp>
      <p:sp>
        <p:nvSpPr>
          <p:cNvPr id="3" name="Rectangle 3"/>
          <p:cNvSpPr txBox="1">
            <a:spLocks noChangeArrowheads="1"/>
          </p:cNvSpPr>
          <p:nvPr/>
        </p:nvSpPr>
        <p:spPr>
          <a:xfrm>
            <a:off x="561975" y="5106987"/>
            <a:ext cx="7983659"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5"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Load Grouping Objects</a:t>
            </a:r>
            <a:br>
              <a:rPr lang="en-US" dirty="0" smtClean="0"/>
            </a:br>
            <a:r>
              <a:rPr lang="en-US" sz="2800" b="0" i="1" dirty="0" smtClean="0">
                <a:solidFill>
                  <a:schemeClr val="accent4">
                    <a:lumMod val="75000"/>
                  </a:schemeClr>
                </a:solidFill>
              </a:rPr>
              <a:t>Overview</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en-US" dirty="0" smtClean="0"/>
              <a:t>Load Cases</a:t>
            </a:r>
          </a:p>
          <a:p>
            <a:r>
              <a:rPr lang="en-US" dirty="0" smtClean="0"/>
              <a:t>Load Natures</a:t>
            </a:r>
          </a:p>
          <a:p>
            <a:r>
              <a:rPr lang="en-US" dirty="0" smtClean="0"/>
              <a:t>Load Combinations</a:t>
            </a:r>
          </a:p>
          <a:p>
            <a:r>
              <a:rPr lang="en-US" dirty="0" smtClean="0"/>
              <a:t>Load Usages</a:t>
            </a:r>
          </a:p>
          <a:p>
            <a:endParaRPr lang="en-US" dirty="0"/>
          </a:p>
        </p:txBody>
      </p:sp>
      <p:pic>
        <p:nvPicPr>
          <p:cNvPr id="20481" name="Picture 1"/>
          <p:cNvPicPr>
            <a:picLocks noChangeAspect="1" noChangeArrowheads="1"/>
          </p:cNvPicPr>
          <p:nvPr/>
        </p:nvPicPr>
        <p:blipFill>
          <a:blip r:embed="rId3" cstate="print"/>
          <a:srcRect l="25688" t="20681" r="26812" b="27986"/>
          <a:stretch>
            <a:fillRect/>
          </a:stretch>
        </p:blipFill>
        <p:spPr bwMode="auto">
          <a:xfrm>
            <a:off x="5133975" y="2287587"/>
            <a:ext cx="6629400" cy="5373303"/>
          </a:xfrm>
          <a:prstGeom prst="rect">
            <a:avLst/>
          </a:prstGeom>
          <a:noFill/>
          <a:ln w="9525">
            <a:noFill/>
            <a:miter lim="800000"/>
            <a:headEnd/>
            <a:tailEnd/>
          </a:ln>
        </p:spPr>
      </p:pic>
      <p:pic>
        <p:nvPicPr>
          <p:cNvPr id="20483" name="Picture 3"/>
          <p:cNvPicPr>
            <a:picLocks noChangeAspect="1" noChangeArrowheads="1"/>
          </p:cNvPicPr>
          <p:nvPr/>
        </p:nvPicPr>
        <p:blipFill>
          <a:blip r:embed="rId4" cstate="print"/>
          <a:srcRect l="25500" t="20667" r="26500" b="65333"/>
          <a:stretch>
            <a:fillRect/>
          </a:stretch>
        </p:blipFill>
        <p:spPr bwMode="auto">
          <a:xfrm>
            <a:off x="5362575" y="6554787"/>
            <a:ext cx="7315200" cy="16002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 Load Case</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en-US" dirty="0" smtClean="0"/>
              <a:t>Access </a:t>
            </a:r>
            <a:r>
              <a:rPr lang="en-US" dirty="0" err="1" smtClean="0"/>
              <a:t>LoadCase</a:t>
            </a:r>
            <a:r>
              <a:rPr lang="en-US" dirty="0" smtClean="0"/>
              <a:t> objects</a:t>
            </a:r>
          </a:p>
          <a:p>
            <a:endParaRPr lang="en-US" dirty="0" smtClean="0"/>
          </a:p>
          <a:p>
            <a:endParaRPr lang="en-US" dirty="0" smtClean="0"/>
          </a:p>
          <a:p>
            <a:endParaRPr lang="en-US" dirty="0"/>
          </a:p>
        </p:txBody>
      </p:sp>
      <p:sp>
        <p:nvSpPr>
          <p:cNvPr id="5" name="TextBox 4"/>
          <p:cNvSpPr txBox="1"/>
          <p:nvPr/>
        </p:nvSpPr>
        <p:spPr>
          <a:xfrm>
            <a:off x="561975" y="2744787"/>
            <a:ext cx="11811000" cy="3970318"/>
          </a:xfrm>
          <a:prstGeom prst="rect">
            <a:avLst/>
          </a:prstGeom>
          <a:solidFill>
            <a:schemeClr val="bg1">
              <a:lumMod val="85000"/>
            </a:schemeClr>
          </a:solidFill>
        </p:spPr>
        <p:txBody>
          <a:bodyPr wrap="square" rtlCol="0">
            <a:spAutoFit/>
          </a:bodyPr>
          <a:lstStyle/>
          <a:p>
            <a:r>
              <a:rPr lang="fr-FR" sz="1800" dirty="0" smtClean="0">
                <a:solidFill>
                  <a:srgbClr val="2B91AF"/>
                </a:solidFill>
                <a:latin typeface="Courier New" pitchFamily="49" charset="0"/>
                <a:cs typeface="Courier New" pitchFamily="49" charset="0"/>
              </a:rPr>
              <a:t>Transaction </a:t>
            </a:r>
            <a:r>
              <a:rPr lang="fr-FR" sz="1800" dirty="0" err="1" smtClean="0">
                <a:solidFill>
                  <a:srgbClr val="2B91AF"/>
                </a:solidFill>
                <a:latin typeface="Courier New" pitchFamily="49" charset="0"/>
                <a:cs typeface="Courier New" pitchFamily="49" charset="0"/>
              </a:rPr>
              <a:t>trans</a:t>
            </a:r>
            <a:r>
              <a:rPr lang="fr-FR" sz="1800" dirty="0" smtClean="0">
                <a:solidFill>
                  <a:srgbClr val="2B91AF"/>
                </a:solidFill>
                <a:latin typeface="Courier New" pitchFamily="49" charset="0"/>
                <a:cs typeface="Courier New" pitchFamily="49" charset="0"/>
              </a:rPr>
              <a:t> = </a:t>
            </a:r>
            <a:r>
              <a:rPr lang="fr-FR" sz="1800" dirty="0" smtClean="0">
                <a:solidFill>
                  <a:srgbClr val="0000FF"/>
                </a:solidFill>
                <a:latin typeface="Courier New" pitchFamily="49" charset="0"/>
                <a:cs typeface="Courier New" pitchFamily="49" charset="0"/>
              </a:rPr>
              <a:t>new </a:t>
            </a:r>
            <a:r>
              <a:rPr lang="fr-FR" sz="1800" dirty="0" smtClean="0">
                <a:solidFill>
                  <a:srgbClr val="2B91AF"/>
                </a:solidFill>
                <a:latin typeface="Courier New" pitchFamily="49" charset="0"/>
                <a:cs typeface="Courier New" pitchFamily="49" charset="0"/>
              </a:rPr>
              <a:t>Transaction( doc, </a:t>
            </a:r>
            <a:r>
              <a:rPr lang="fr-FR" sz="1800" dirty="0" smtClean="0">
                <a:solidFill>
                  <a:srgbClr val="A31515"/>
                </a:solidFill>
                <a:latin typeface="Courier New" pitchFamily="49" charset="0"/>
                <a:cs typeface="Courier New" pitchFamily="49" charset="0"/>
              </a:rPr>
              <a:t>"Lab1_1" );</a:t>
            </a:r>
          </a:p>
          <a:p>
            <a:r>
              <a:rPr lang="en-US" sz="1800" dirty="0" err="1" smtClean="0">
                <a:solidFill>
                  <a:srgbClr val="A31515"/>
                </a:solidFill>
                <a:latin typeface="Courier New" pitchFamily="49" charset="0"/>
                <a:cs typeface="Courier New" pitchFamily="49" charset="0"/>
              </a:rPr>
              <a:t>trans.Start</a:t>
            </a:r>
            <a:r>
              <a:rPr lang="en-US" sz="1800" dirty="0" smtClean="0">
                <a:solidFill>
                  <a:srgbClr val="A31515"/>
                </a:solidFill>
                <a:latin typeface="Courier New" pitchFamily="49" charset="0"/>
                <a:cs typeface="Courier New" pitchFamily="49" charset="0"/>
              </a:rPr>
              <a:t>();</a:t>
            </a:r>
          </a:p>
          <a:p>
            <a:endParaRPr lang="en-US" sz="1800" dirty="0" smtClean="0">
              <a:solidFill>
                <a:srgbClr val="A31515"/>
              </a:solidFill>
              <a:latin typeface="Courier New" pitchFamily="49" charset="0"/>
              <a:cs typeface="Courier New" pitchFamily="49" charset="0"/>
            </a:endParaRPr>
          </a:p>
          <a:p>
            <a:r>
              <a:rPr lang="en-US" sz="1800" dirty="0" smtClean="0">
                <a:solidFill>
                  <a:srgbClr val="008000"/>
                </a:solidFill>
                <a:latin typeface="Courier New" pitchFamily="49" charset="0"/>
                <a:cs typeface="Courier New" pitchFamily="49" charset="0"/>
              </a:rPr>
              <a:t>//List </a:t>
            </a:r>
            <a:r>
              <a:rPr lang="en-US" sz="1800" dirty="0" err="1" smtClean="0">
                <a:solidFill>
                  <a:srgbClr val="008000"/>
                </a:solidFill>
                <a:latin typeface="Courier New" pitchFamily="49" charset="0"/>
                <a:cs typeface="Courier New" pitchFamily="49" charset="0"/>
              </a:rPr>
              <a:t>LoadCase</a:t>
            </a:r>
            <a:r>
              <a:rPr lang="en-US" sz="1800" dirty="0" smtClean="0">
                <a:solidFill>
                  <a:srgbClr val="008000"/>
                </a:solidFill>
                <a:latin typeface="Courier New" pitchFamily="49" charset="0"/>
                <a:cs typeface="Courier New" pitchFamily="49" charset="0"/>
              </a:rPr>
              <a:t> in current model            </a:t>
            </a:r>
          </a:p>
          <a:p>
            <a:r>
              <a:rPr lang="en-US" sz="1800" dirty="0" err="1" smtClean="0">
                <a:solidFill>
                  <a:srgbClr val="2B91AF"/>
                </a:solidFill>
                <a:latin typeface="Courier New" pitchFamily="49" charset="0"/>
                <a:cs typeface="Courier New" pitchFamily="49" charset="0"/>
              </a:rPr>
              <a:t>IList</a:t>
            </a:r>
            <a:r>
              <a:rPr lang="en-US" sz="1800" dirty="0" smtClean="0">
                <a:solidFill>
                  <a:srgbClr val="2B91AF"/>
                </a:solidFill>
                <a:latin typeface="Courier New" pitchFamily="49" charset="0"/>
                <a:cs typeface="Courier New" pitchFamily="49" charset="0"/>
              </a:rPr>
              <a:t>&lt;Element&gt; lists = </a:t>
            </a:r>
            <a:r>
              <a:rPr lang="en-US" sz="1800" dirty="0" err="1" smtClean="0">
                <a:solidFill>
                  <a:srgbClr val="2B91AF"/>
                </a:solidFill>
                <a:latin typeface="Courier New" pitchFamily="49" charset="0"/>
                <a:cs typeface="Courier New" pitchFamily="49" charset="0"/>
              </a:rPr>
              <a:t>RstUtils.GetElementOfClass</a:t>
            </a:r>
            <a:r>
              <a:rPr lang="en-US" sz="1800" dirty="0" smtClean="0">
                <a:solidFill>
                  <a:srgbClr val="2B91AF"/>
                </a:solidFill>
                <a:latin typeface="Courier New" pitchFamily="49" charset="0"/>
                <a:cs typeface="Courier New" pitchFamily="49" charset="0"/>
              </a:rPr>
              <a:t>(doc, </a:t>
            </a:r>
            <a:r>
              <a:rPr lang="en-US" sz="1800" dirty="0" err="1" smtClean="0">
                <a:solidFill>
                  <a:srgbClr val="0000FF"/>
                </a:solidFill>
                <a:latin typeface="Courier New" pitchFamily="49" charset="0"/>
                <a:cs typeface="Courier New" pitchFamily="49" charset="0"/>
              </a:rPr>
              <a:t>typeof</a:t>
            </a:r>
            <a:r>
              <a:rPr lang="en-US" sz="1800" dirty="0" smtClean="0">
                <a:solidFill>
                  <a:srgbClr val="0000FF"/>
                </a:solidFill>
                <a:latin typeface="Courier New" pitchFamily="49" charset="0"/>
                <a:cs typeface="Courier New" pitchFamily="49" charset="0"/>
              </a:rPr>
              <a:t>( </a:t>
            </a:r>
            <a:r>
              <a:rPr lang="en-US" sz="1800" b="1" dirty="0" err="1" smtClean="0">
                <a:solidFill>
                  <a:srgbClr val="2B91AF"/>
                </a:solidFill>
                <a:latin typeface="Courier New" pitchFamily="49" charset="0"/>
                <a:cs typeface="Courier New" pitchFamily="49" charset="0"/>
              </a:rPr>
              <a:t>LoadCase</a:t>
            </a:r>
            <a:r>
              <a:rPr lang="en-US" sz="1800" dirty="0" smtClean="0">
                <a:solidFill>
                  <a:srgbClr val="2B91AF"/>
                </a:solidFill>
                <a:latin typeface="Courier New" pitchFamily="49" charset="0"/>
                <a:cs typeface="Courier New" pitchFamily="49" charset="0"/>
              </a:rPr>
              <a:t> ) );</a:t>
            </a:r>
          </a:p>
          <a:p>
            <a:r>
              <a:rPr lang="en-US" sz="1800" dirty="0" smtClean="0">
                <a:solidFill>
                  <a:srgbClr val="0000FF"/>
                </a:solidFill>
                <a:latin typeface="Courier New" pitchFamily="49" charset="0"/>
                <a:cs typeface="Courier New" pitchFamily="49" charset="0"/>
              </a:rPr>
              <a:t>string </a:t>
            </a:r>
            <a:r>
              <a:rPr lang="en-US" sz="1800" dirty="0" err="1" smtClean="0">
                <a:solidFill>
                  <a:srgbClr val="0000FF"/>
                </a:solidFill>
                <a:latin typeface="Courier New" pitchFamily="49" charset="0"/>
                <a:cs typeface="Courier New" pitchFamily="49" charset="0"/>
              </a:rPr>
              <a:t>sMsg</a:t>
            </a:r>
            <a:r>
              <a:rPr lang="en-US" sz="1800" dirty="0" smtClean="0">
                <a:solidFill>
                  <a:srgbClr val="0000FF"/>
                </a:solidFill>
                <a:latin typeface="Courier New" pitchFamily="49" charset="0"/>
                <a:cs typeface="Courier New" pitchFamily="49" charset="0"/>
              </a:rPr>
              <a:t> = null;</a:t>
            </a:r>
          </a:p>
          <a:p>
            <a:r>
              <a:rPr lang="en-US" sz="1800" dirty="0" err="1" smtClean="0">
                <a:solidFill>
                  <a:srgbClr val="0000FF"/>
                </a:solidFill>
                <a:latin typeface="Courier New" pitchFamily="49" charset="0"/>
                <a:cs typeface="Courier New" pitchFamily="49" charset="0"/>
              </a:rPr>
              <a:t>sMsg</a:t>
            </a:r>
            <a:r>
              <a:rPr lang="en-US" sz="1800" dirty="0" smtClean="0">
                <a:solidFill>
                  <a:srgbClr val="0000FF"/>
                </a:solidFill>
                <a:latin typeface="Courier New" pitchFamily="49" charset="0"/>
                <a:cs typeface="Courier New" pitchFamily="49" charset="0"/>
              </a:rPr>
              <a:t> = </a:t>
            </a:r>
            <a:r>
              <a:rPr lang="en-US" sz="1800" dirty="0" err="1" smtClean="0">
                <a:solidFill>
                  <a:srgbClr val="0000FF"/>
                </a:solidFill>
                <a:latin typeface="Courier New" pitchFamily="49" charset="0"/>
                <a:cs typeface="Courier New" pitchFamily="49" charset="0"/>
              </a:rPr>
              <a:t>string.Format</a:t>
            </a:r>
            <a:r>
              <a:rPr lang="en-US" sz="1800" dirty="0" smtClean="0">
                <a:solidFill>
                  <a:srgbClr val="0000FF"/>
                </a:solidFill>
                <a:latin typeface="Courier New" pitchFamily="49" charset="0"/>
                <a:cs typeface="Courier New" pitchFamily="49" charset="0"/>
              </a:rPr>
              <a:t>( </a:t>
            </a:r>
            <a:r>
              <a:rPr lang="en-US" sz="1800" dirty="0" smtClean="0">
                <a:solidFill>
                  <a:srgbClr val="A31515"/>
                </a:solidFill>
                <a:latin typeface="Courier New" pitchFamily="49" charset="0"/>
                <a:cs typeface="Courier New" pitchFamily="49" charset="0"/>
              </a:rPr>
              <a:t>"There are {0} </a:t>
            </a:r>
            <a:r>
              <a:rPr lang="en-US" sz="1800" dirty="0" err="1" smtClean="0">
                <a:solidFill>
                  <a:srgbClr val="A31515"/>
                </a:solidFill>
                <a:latin typeface="Courier New" pitchFamily="49" charset="0"/>
                <a:cs typeface="Courier New" pitchFamily="49" charset="0"/>
              </a:rPr>
              <a:t>LoadCase</a:t>
            </a:r>
            <a:r>
              <a:rPr lang="en-US" sz="1800" dirty="0" smtClean="0">
                <a:solidFill>
                  <a:srgbClr val="A31515"/>
                </a:solidFill>
                <a:latin typeface="Courier New" pitchFamily="49" charset="0"/>
                <a:cs typeface="Courier New" pitchFamily="49" charset="0"/>
              </a:rPr>
              <a:t> objects in this model.\n They are :\n",</a:t>
            </a:r>
          </a:p>
          <a:p>
            <a:r>
              <a:rPr lang="en-US" sz="1800" dirty="0" smtClean="0">
                <a:solidFill>
                  <a:srgbClr val="A31515"/>
                </a:solidFill>
                <a:latin typeface="Courier New" pitchFamily="49" charset="0"/>
                <a:cs typeface="Courier New" pitchFamily="49" charset="0"/>
              </a:rPr>
              <a:t>          </a:t>
            </a:r>
            <a:r>
              <a:rPr lang="en-US" sz="1800" dirty="0" err="1" smtClean="0">
                <a:solidFill>
                  <a:srgbClr val="A31515"/>
                </a:solidFill>
                <a:latin typeface="Courier New" pitchFamily="49" charset="0"/>
                <a:cs typeface="Courier New" pitchFamily="49" charset="0"/>
              </a:rPr>
              <a:t>lists.Count</a:t>
            </a:r>
            <a:r>
              <a:rPr lang="en-US" sz="1800" dirty="0" smtClean="0">
                <a:solidFill>
                  <a:srgbClr val="A31515"/>
                </a:solidFill>
                <a:latin typeface="Courier New" pitchFamily="49" charset="0"/>
                <a:cs typeface="Courier New" pitchFamily="49" charset="0"/>
              </a:rPr>
              <a:t> );</a:t>
            </a:r>
          </a:p>
          <a:p>
            <a:r>
              <a:rPr lang="en-US" sz="1800" dirty="0" err="1" smtClean="0">
                <a:solidFill>
                  <a:srgbClr val="0000FF"/>
                </a:solidFill>
                <a:latin typeface="Courier New" pitchFamily="49" charset="0"/>
                <a:cs typeface="Courier New" pitchFamily="49" charset="0"/>
              </a:rPr>
              <a:t>foreach</a:t>
            </a:r>
            <a:r>
              <a:rPr lang="en-US" sz="1800" dirty="0" smtClean="0">
                <a:solidFill>
                  <a:srgbClr val="0000FF"/>
                </a:solidFill>
                <a:latin typeface="Courier New" pitchFamily="49" charset="0"/>
                <a:cs typeface="Courier New" pitchFamily="49" charset="0"/>
              </a:rPr>
              <a:t>( </a:t>
            </a:r>
            <a:r>
              <a:rPr lang="en-US" sz="1800" dirty="0" smtClean="0">
                <a:solidFill>
                  <a:srgbClr val="2B91AF"/>
                </a:solidFill>
                <a:latin typeface="Courier New" pitchFamily="49" charset="0"/>
                <a:cs typeface="Courier New" pitchFamily="49" charset="0"/>
              </a:rPr>
              <a:t>Element </a:t>
            </a:r>
            <a:r>
              <a:rPr lang="en-US" sz="1800" dirty="0" err="1" smtClean="0">
                <a:solidFill>
                  <a:srgbClr val="2B91AF"/>
                </a:solidFill>
                <a:latin typeface="Courier New" pitchFamily="49" charset="0"/>
                <a:cs typeface="Courier New" pitchFamily="49" charset="0"/>
              </a:rPr>
              <a:t>elem</a:t>
            </a:r>
            <a:r>
              <a:rPr lang="en-US" sz="1800" dirty="0" smtClean="0">
                <a:solidFill>
                  <a:srgbClr val="2B91AF"/>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in lists )</a:t>
            </a:r>
          </a:p>
          <a:p>
            <a:r>
              <a:rPr lang="en-US" sz="1800" dirty="0" smtClean="0">
                <a:solidFill>
                  <a:srgbClr val="0000F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    </a:t>
            </a:r>
            <a:r>
              <a:rPr lang="en-US" sz="1800" b="1" dirty="0" err="1" smtClean="0">
                <a:solidFill>
                  <a:srgbClr val="2B91AF"/>
                </a:solidFill>
                <a:latin typeface="Courier New" pitchFamily="49" charset="0"/>
                <a:cs typeface="Courier New" pitchFamily="49" charset="0"/>
              </a:rPr>
              <a:t>LoadCase</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ln</a:t>
            </a:r>
            <a:r>
              <a:rPr lang="en-US" sz="1800" dirty="0" smtClean="0">
                <a:solidFill>
                  <a:srgbClr val="2B91AF"/>
                </a:solidFill>
                <a:latin typeface="Courier New" pitchFamily="49" charset="0"/>
                <a:cs typeface="Courier New" pitchFamily="49" charset="0"/>
              </a:rPr>
              <a:t> = </a:t>
            </a:r>
            <a:r>
              <a:rPr lang="en-US" sz="1800" dirty="0" err="1" smtClean="0">
                <a:solidFill>
                  <a:srgbClr val="2B91AF"/>
                </a:solidFill>
                <a:latin typeface="Courier New" pitchFamily="49" charset="0"/>
                <a:cs typeface="Courier New" pitchFamily="49" charset="0"/>
              </a:rPr>
              <a:t>elem</a:t>
            </a:r>
            <a:r>
              <a:rPr lang="en-US" sz="1800" dirty="0" smtClean="0">
                <a:solidFill>
                  <a:srgbClr val="2B91AF"/>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as </a:t>
            </a:r>
            <a:r>
              <a:rPr lang="en-US" sz="1800" b="1" dirty="0" err="1" smtClean="0">
                <a:solidFill>
                  <a:srgbClr val="2B91AF"/>
                </a:solidFill>
                <a:latin typeface="Courier New" pitchFamily="49" charset="0"/>
                <a:cs typeface="Courier New" pitchFamily="49" charset="0"/>
              </a:rPr>
              <a:t>LoadCase</a:t>
            </a:r>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sMsg</a:t>
            </a:r>
            <a:r>
              <a:rPr lang="en-US" sz="1800" dirty="0" smtClean="0">
                <a:solidFill>
                  <a:srgbClr val="2B91AF"/>
                </a:solidFill>
                <a:latin typeface="Courier New" pitchFamily="49" charset="0"/>
                <a:cs typeface="Courier New" pitchFamily="49" charset="0"/>
              </a:rPr>
              <a:t> += </a:t>
            </a:r>
            <a:r>
              <a:rPr lang="en-US" sz="1800" dirty="0" err="1" smtClean="0">
                <a:solidFill>
                  <a:srgbClr val="2B91AF"/>
                </a:solidFill>
                <a:latin typeface="Courier New" pitchFamily="49" charset="0"/>
                <a:cs typeface="Courier New" pitchFamily="49" charset="0"/>
              </a:rPr>
              <a:t>ln.Name</a:t>
            </a:r>
            <a:r>
              <a:rPr lang="en-US" sz="1800" dirty="0" smtClean="0">
                <a:solidFill>
                  <a:srgbClr val="2B91AF"/>
                </a:solidFill>
                <a:latin typeface="Courier New" pitchFamily="49" charset="0"/>
                <a:cs typeface="Courier New" pitchFamily="49" charset="0"/>
              </a:rPr>
              <a:t> + </a:t>
            </a:r>
            <a:r>
              <a:rPr lang="en-US" sz="1800" dirty="0" smtClean="0">
                <a:solidFill>
                  <a:srgbClr val="A31515"/>
                </a:solidFill>
                <a:latin typeface="Courier New" pitchFamily="49" charset="0"/>
                <a:cs typeface="Courier New" pitchFamily="49" charset="0"/>
              </a:rPr>
              <a:t>"\n";</a:t>
            </a:r>
          </a:p>
          <a:p>
            <a:r>
              <a:rPr lang="en-US" sz="1800" dirty="0" smtClean="0">
                <a:solidFill>
                  <a:srgbClr val="A31515"/>
                </a:solidFill>
                <a:latin typeface="Courier New" pitchFamily="49" charset="0"/>
                <a:cs typeface="Courier New" pitchFamily="49" charset="0"/>
              </a:rPr>
              <a:t>}</a:t>
            </a:r>
          </a:p>
          <a:p>
            <a:r>
              <a:rPr lang="en-US" sz="1800" dirty="0" err="1" smtClean="0">
                <a:solidFill>
                  <a:srgbClr val="2B91AF"/>
                </a:solidFill>
                <a:latin typeface="Courier New" pitchFamily="49" charset="0"/>
                <a:cs typeface="Courier New" pitchFamily="49" charset="0"/>
              </a:rPr>
              <a:t>RstUtils.InfoMsg</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sMsg</a:t>
            </a:r>
            <a:r>
              <a:rPr lang="en-US" sz="1800" dirty="0" smtClean="0">
                <a:solidFill>
                  <a:srgbClr val="2B91AF"/>
                </a:solidFill>
                <a:latin typeface="Courier New" pitchFamily="49" charset="0"/>
                <a:cs typeface="Courier New" pitchFamily="49" charset="0"/>
              </a:rPr>
              <a:t> );</a:t>
            </a:r>
            <a:endParaRPr lang="en-US" sz="1800" dirty="0">
              <a:latin typeface="Courier New" pitchFamily="49" charset="0"/>
              <a:cs typeface="Courier New" pitchFamily="49" charset="0"/>
            </a:endParaRPr>
          </a:p>
        </p:txBody>
      </p:sp>
      <p:pic>
        <p:nvPicPr>
          <p:cNvPr id="6" name="Picture 5"/>
          <p:cNvPicPr/>
          <p:nvPr/>
        </p:nvPicPr>
        <p:blipFill>
          <a:blip r:embed="rId3" cstate="print"/>
          <a:srcRect l="40625" t="36583" r="41625" b="43667"/>
          <a:stretch>
            <a:fillRect/>
          </a:stretch>
        </p:blipFill>
        <p:spPr bwMode="auto">
          <a:xfrm>
            <a:off x="8258175" y="5335587"/>
            <a:ext cx="3771900" cy="314767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 Load Usage </a:t>
            </a:r>
            <a:br>
              <a:rPr lang="en-US" dirty="0" smtClean="0"/>
            </a:b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en-US" dirty="0" smtClean="0"/>
              <a:t>Create </a:t>
            </a:r>
            <a:r>
              <a:rPr lang="en-US" dirty="0" err="1" smtClean="0"/>
              <a:t>LoadUsage</a:t>
            </a:r>
            <a:r>
              <a:rPr lang="en-US" dirty="0" smtClean="0"/>
              <a:t> object</a:t>
            </a:r>
          </a:p>
          <a:p>
            <a:endParaRPr lang="en-US" dirty="0" smtClean="0"/>
          </a:p>
          <a:p>
            <a:endParaRPr lang="en-US" dirty="0" smtClean="0"/>
          </a:p>
          <a:p>
            <a:endParaRPr lang="en-US" dirty="0"/>
          </a:p>
        </p:txBody>
      </p:sp>
      <p:sp>
        <p:nvSpPr>
          <p:cNvPr id="5" name="TextBox 4"/>
          <p:cNvSpPr txBox="1"/>
          <p:nvPr/>
        </p:nvSpPr>
        <p:spPr>
          <a:xfrm>
            <a:off x="561975" y="2952075"/>
            <a:ext cx="11811000" cy="5355312"/>
          </a:xfrm>
          <a:prstGeom prst="rect">
            <a:avLst/>
          </a:prstGeom>
          <a:solidFill>
            <a:schemeClr val="bg1">
              <a:lumMod val="85000"/>
            </a:schemeClr>
          </a:solidFill>
        </p:spPr>
        <p:txBody>
          <a:bodyPr wrap="square" rtlCol="0">
            <a:spAutoFit/>
          </a:bodyPr>
          <a:lstStyle/>
          <a:p>
            <a:r>
              <a:rPr lang="en-US" sz="1800" dirty="0" smtClean="0">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string </a:t>
            </a:r>
            <a:r>
              <a:rPr lang="en-US" sz="1800" dirty="0" err="1" smtClean="0">
                <a:solidFill>
                  <a:srgbClr val="0000FF"/>
                </a:solidFill>
                <a:latin typeface="Courier New" pitchFamily="49" charset="0"/>
                <a:cs typeface="Courier New" pitchFamily="49" charset="0"/>
              </a:rPr>
              <a:t>sName</a:t>
            </a:r>
            <a:r>
              <a:rPr lang="en-US" sz="1800" dirty="0" smtClean="0">
                <a:solidFill>
                  <a:srgbClr val="0000FF"/>
                </a:solidFill>
                <a:latin typeface="Courier New" pitchFamily="49" charset="0"/>
                <a:cs typeface="Courier New" pitchFamily="49" charset="0"/>
              </a:rPr>
              <a:t> = </a:t>
            </a:r>
            <a:r>
              <a:rPr lang="en-US" sz="1800" dirty="0" smtClean="0">
                <a:solidFill>
                  <a:srgbClr val="A31515"/>
                </a:solidFill>
                <a:latin typeface="Courier New" pitchFamily="49" charset="0"/>
                <a:cs typeface="Courier New" pitchFamily="49" charset="0"/>
              </a:rPr>
              <a:t>"</a:t>
            </a:r>
            <a:r>
              <a:rPr lang="en-US" sz="1800" dirty="0" err="1" smtClean="0">
                <a:solidFill>
                  <a:srgbClr val="A31515"/>
                </a:solidFill>
                <a:latin typeface="Courier New" pitchFamily="49" charset="0"/>
                <a:cs typeface="Courier New" pitchFamily="49" charset="0"/>
              </a:rPr>
              <a:t>MainTainLoad</a:t>
            </a:r>
            <a:r>
              <a:rPr lang="en-US" sz="1800" dirty="0" smtClean="0">
                <a:solidFill>
                  <a:srgbClr val="A31515"/>
                </a:solidFill>
                <a:latin typeface="Courier New" pitchFamily="49" charset="0"/>
                <a:cs typeface="Courier New" pitchFamily="49" charset="0"/>
              </a:rPr>
              <a:t>";</a:t>
            </a:r>
          </a:p>
          <a:p>
            <a:r>
              <a:rPr lang="en-US" sz="1800" dirty="0" smtClean="0">
                <a:solidFill>
                  <a:srgbClr val="A31515"/>
                </a:solidFill>
                <a:latin typeface="Courier New" pitchFamily="49" charset="0"/>
                <a:cs typeface="Courier New" pitchFamily="49" charset="0"/>
              </a:rPr>
              <a:t>      </a:t>
            </a:r>
            <a:r>
              <a:rPr lang="en-US" sz="1800" dirty="0" smtClean="0">
                <a:solidFill>
                  <a:srgbClr val="2B91AF"/>
                </a:solidFill>
                <a:latin typeface="Courier New" pitchFamily="49" charset="0"/>
                <a:cs typeface="Courier New" pitchFamily="49" charset="0"/>
              </a:rPr>
              <a:t>Boolean </a:t>
            </a:r>
            <a:r>
              <a:rPr lang="en-US" sz="1800" dirty="0" err="1" smtClean="0">
                <a:solidFill>
                  <a:srgbClr val="2B91AF"/>
                </a:solidFill>
                <a:latin typeface="Courier New" pitchFamily="49" charset="0"/>
                <a:cs typeface="Courier New" pitchFamily="49" charset="0"/>
              </a:rPr>
              <a:t>bExist</a:t>
            </a:r>
            <a:r>
              <a:rPr lang="en-US" sz="1800" dirty="0" smtClean="0">
                <a:solidFill>
                  <a:srgbClr val="2B91AF"/>
                </a:solidFill>
                <a:latin typeface="Courier New" pitchFamily="49" charset="0"/>
                <a:cs typeface="Courier New" pitchFamily="49" charset="0"/>
              </a:rPr>
              <a:t> = </a:t>
            </a:r>
            <a:r>
              <a:rPr lang="en-US" sz="1800" dirty="0" smtClean="0">
                <a:solidFill>
                  <a:srgbClr val="0000FF"/>
                </a:solidFill>
                <a:latin typeface="Courier New" pitchFamily="49" charset="0"/>
                <a:cs typeface="Courier New" pitchFamily="49" charset="0"/>
              </a:rPr>
              <a:t>false;</a:t>
            </a:r>
          </a:p>
          <a:p>
            <a:r>
              <a:rPr lang="en-US" sz="1800" dirty="0" smtClean="0">
                <a:solidFill>
                  <a:srgbClr val="0000F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IList</a:t>
            </a:r>
            <a:r>
              <a:rPr lang="en-US" sz="1800" dirty="0" smtClean="0">
                <a:solidFill>
                  <a:srgbClr val="2B91AF"/>
                </a:solidFill>
                <a:latin typeface="Courier New" pitchFamily="49" charset="0"/>
                <a:cs typeface="Courier New" pitchFamily="49" charset="0"/>
              </a:rPr>
              <a:t>&lt;Element&gt; </a:t>
            </a:r>
            <a:r>
              <a:rPr lang="en-US" sz="1800" dirty="0" err="1" smtClean="0">
                <a:solidFill>
                  <a:srgbClr val="2B91AF"/>
                </a:solidFill>
                <a:latin typeface="Courier New" pitchFamily="49" charset="0"/>
                <a:cs typeface="Courier New" pitchFamily="49" charset="0"/>
              </a:rPr>
              <a:t>listLU</a:t>
            </a:r>
            <a:r>
              <a:rPr lang="en-US" sz="1800" dirty="0" smtClean="0">
                <a:solidFill>
                  <a:srgbClr val="2B91AF"/>
                </a:solidFill>
                <a:latin typeface="Courier New" pitchFamily="49" charset="0"/>
                <a:cs typeface="Courier New" pitchFamily="49" charset="0"/>
              </a:rPr>
              <a:t> = </a:t>
            </a:r>
            <a:r>
              <a:rPr lang="en-US" sz="1800" dirty="0" err="1" smtClean="0">
                <a:solidFill>
                  <a:srgbClr val="2B91AF"/>
                </a:solidFill>
                <a:latin typeface="Courier New" pitchFamily="49" charset="0"/>
                <a:cs typeface="Courier New" pitchFamily="49" charset="0"/>
              </a:rPr>
              <a:t>RstUtils.GetElementOfClass</a:t>
            </a:r>
            <a:r>
              <a:rPr lang="en-US" sz="1800" dirty="0" smtClean="0">
                <a:solidFill>
                  <a:srgbClr val="2B91AF"/>
                </a:solidFill>
                <a:latin typeface="Courier New" pitchFamily="49" charset="0"/>
                <a:cs typeface="Courier New" pitchFamily="49" charset="0"/>
              </a:rPr>
              <a:t>( </a:t>
            </a:r>
          </a:p>
          <a:p>
            <a:r>
              <a:rPr lang="en-US" sz="1800" dirty="0" smtClean="0">
                <a:solidFill>
                  <a:srgbClr val="2B91AF"/>
                </a:solidFill>
                <a:latin typeface="Courier New" pitchFamily="49" charset="0"/>
                <a:cs typeface="Courier New" pitchFamily="49" charset="0"/>
              </a:rPr>
              <a:t>          doc, </a:t>
            </a:r>
            <a:r>
              <a:rPr lang="en-US" sz="1800" b="1" dirty="0" err="1" smtClean="0">
                <a:solidFill>
                  <a:srgbClr val="0000FF"/>
                </a:solidFill>
                <a:latin typeface="Courier New" pitchFamily="49" charset="0"/>
                <a:cs typeface="Courier New" pitchFamily="49" charset="0"/>
              </a:rPr>
              <a:t>typeof</a:t>
            </a:r>
            <a:r>
              <a:rPr lang="en-US" sz="1800" b="1" dirty="0" smtClean="0">
                <a:solidFill>
                  <a:srgbClr val="0000FF"/>
                </a:solidFill>
                <a:latin typeface="Courier New" pitchFamily="49" charset="0"/>
                <a:cs typeface="Courier New" pitchFamily="49" charset="0"/>
              </a:rPr>
              <a:t>( </a:t>
            </a:r>
            <a:r>
              <a:rPr lang="en-US" sz="1800" b="1" dirty="0" err="1" smtClean="0">
                <a:solidFill>
                  <a:srgbClr val="2B91AF"/>
                </a:solidFill>
                <a:latin typeface="Courier New" pitchFamily="49" charset="0"/>
                <a:cs typeface="Courier New" pitchFamily="49" charset="0"/>
              </a:rPr>
              <a:t>LoadUsage</a:t>
            </a:r>
            <a:r>
              <a:rPr lang="en-US" sz="1800" b="1" dirty="0" smtClean="0">
                <a:solidFill>
                  <a:srgbClr val="2B91AF"/>
                </a:solidFill>
                <a:latin typeface="Courier New" pitchFamily="49" charset="0"/>
                <a:cs typeface="Courier New" pitchFamily="49" charset="0"/>
              </a:rPr>
              <a:t> ) </a:t>
            </a:r>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foreach</a:t>
            </a:r>
            <a:r>
              <a:rPr lang="en-US" sz="1800" dirty="0" smtClean="0">
                <a:solidFill>
                  <a:srgbClr val="0000FF"/>
                </a:solidFill>
                <a:latin typeface="Courier New" pitchFamily="49" charset="0"/>
                <a:cs typeface="Courier New" pitchFamily="49" charset="0"/>
              </a:rPr>
              <a:t>( </a:t>
            </a:r>
            <a:r>
              <a:rPr lang="en-US" sz="1800" dirty="0" smtClean="0">
                <a:solidFill>
                  <a:srgbClr val="2B91AF"/>
                </a:solidFill>
                <a:latin typeface="Courier New" pitchFamily="49" charset="0"/>
                <a:cs typeface="Courier New" pitchFamily="49" charset="0"/>
              </a:rPr>
              <a:t>Element </a:t>
            </a:r>
            <a:r>
              <a:rPr lang="en-US" sz="1800" dirty="0" err="1" smtClean="0">
                <a:solidFill>
                  <a:srgbClr val="2B91AF"/>
                </a:solidFill>
                <a:latin typeface="Courier New" pitchFamily="49" charset="0"/>
                <a:cs typeface="Courier New" pitchFamily="49" charset="0"/>
              </a:rPr>
              <a:t>elem</a:t>
            </a:r>
            <a:r>
              <a:rPr lang="en-US" sz="1800" dirty="0" smtClean="0">
                <a:solidFill>
                  <a:srgbClr val="2B91AF"/>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in </a:t>
            </a:r>
            <a:r>
              <a:rPr lang="en-US" sz="1800" dirty="0" err="1" smtClean="0">
                <a:solidFill>
                  <a:srgbClr val="0000FF"/>
                </a:solidFill>
                <a:latin typeface="Courier New" pitchFamily="49" charset="0"/>
                <a:cs typeface="Courier New" pitchFamily="49" charset="0"/>
              </a:rPr>
              <a:t>listLU</a:t>
            </a:r>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if( </a:t>
            </a:r>
            <a:r>
              <a:rPr lang="en-US" sz="1800" dirty="0" err="1" smtClean="0">
                <a:solidFill>
                  <a:srgbClr val="0000FF"/>
                </a:solidFill>
                <a:latin typeface="Courier New" pitchFamily="49" charset="0"/>
                <a:cs typeface="Courier New" pitchFamily="49" charset="0"/>
              </a:rPr>
              <a:t>elem.Name.Equals</a:t>
            </a:r>
            <a:r>
              <a:rPr lang="en-US" sz="1800" dirty="0" smtClean="0">
                <a:solidFill>
                  <a:srgbClr val="0000FF"/>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sName</a:t>
            </a:r>
            <a:r>
              <a:rPr lang="en-US" sz="1800" dirty="0" smtClean="0">
                <a:solidFill>
                  <a:srgbClr val="0000FF"/>
                </a:solidFill>
                <a:latin typeface="Courier New" pitchFamily="49" charset="0"/>
                <a:cs typeface="Courier New" pitchFamily="49" charset="0"/>
              </a:rPr>
              <a:t> ) )</a:t>
            </a:r>
          </a:p>
          <a:p>
            <a:r>
              <a:rPr lang="en-US" sz="1800" dirty="0" smtClean="0">
                <a:solidFill>
                  <a:srgbClr val="0000FF"/>
                </a:solidFill>
                <a:latin typeface="Courier New" pitchFamily="49" charset="0"/>
                <a:cs typeface="Courier New" pitchFamily="49" charset="0"/>
              </a:rPr>
              <a:t>        { </a:t>
            </a:r>
          </a:p>
          <a:p>
            <a:r>
              <a:rPr lang="en-US" sz="1800" dirty="0" smtClean="0">
                <a:solidFill>
                  <a:srgbClr val="0000FF"/>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bExist</a:t>
            </a:r>
            <a:r>
              <a:rPr lang="en-US" sz="1800" dirty="0" smtClean="0">
                <a:solidFill>
                  <a:srgbClr val="0000FF"/>
                </a:solidFill>
                <a:latin typeface="Courier New" pitchFamily="49" charset="0"/>
                <a:cs typeface="Courier New" pitchFamily="49" charset="0"/>
              </a:rPr>
              <a:t> = true;</a:t>
            </a:r>
          </a:p>
          <a:p>
            <a:r>
              <a:rPr lang="en-US" sz="1800" dirty="0" smtClean="0">
                <a:solidFill>
                  <a:srgbClr val="0000FF"/>
                </a:solidFill>
                <a:latin typeface="Courier New" pitchFamily="49" charset="0"/>
                <a:cs typeface="Courier New" pitchFamily="49" charset="0"/>
              </a:rPr>
              <a:t>          break;</a:t>
            </a:r>
          </a:p>
          <a:p>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if( !</a:t>
            </a:r>
            <a:r>
              <a:rPr lang="en-US" sz="1800" dirty="0" err="1" smtClean="0">
                <a:solidFill>
                  <a:srgbClr val="0000FF"/>
                </a:solidFill>
                <a:latin typeface="Courier New" pitchFamily="49" charset="0"/>
                <a:cs typeface="Courier New" pitchFamily="49" charset="0"/>
              </a:rPr>
              <a:t>bExist</a:t>
            </a:r>
            <a:r>
              <a:rPr lang="en-US" sz="1800" dirty="0" smtClean="0">
                <a:solidFill>
                  <a:srgbClr val="0000FF"/>
                </a:solidFill>
                <a:latin typeface="Courier New" pitchFamily="49" charset="0"/>
                <a:cs typeface="Courier New" pitchFamily="49" charset="0"/>
              </a:rPr>
              <a:t> ) { </a:t>
            </a:r>
            <a:r>
              <a:rPr lang="en-US" sz="1800" dirty="0" err="1" smtClean="0">
                <a:solidFill>
                  <a:srgbClr val="2B91AF"/>
                </a:solidFill>
                <a:latin typeface="Courier New" pitchFamily="49" charset="0"/>
                <a:cs typeface="Courier New" pitchFamily="49" charset="0"/>
              </a:rPr>
              <a:t>LoadUsage</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lu</a:t>
            </a:r>
            <a:r>
              <a:rPr lang="en-US" sz="1800" dirty="0" smtClean="0">
                <a:solidFill>
                  <a:srgbClr val="2B91AF"/>
                </a:solidFill>
                <a:latin typeface="Courier New" pitchFamily="49" charset="0"/>
                <a:cs typeface="Courier New" pitchFamily="49" charset="0"/>
              </a:rPr>
              <a:t> = </a:t>
            </a:r>
            <a:r>
              <a:rPr lang="en-US" sz="1800" b="1" dirty="0" err="1" smtClean="0">
                <a:solidFill>
                  <a:srgbClr val="2B91AF"/>
                </a:solidFill>
                <a:latin typeface="Courier New" pitchFamily="49" charset="0"/>
                <a:cs typeface="Courier New" pitchFamily="49" charset="0"/>
              </a:rPr>
              <a:t>doc.Create.NewLoadUsage</a:t>
            </a:r>
            <a:r>
              <a:rPr lang="en-US" sz="1800" dirty="0" smtClean="0">
                <a:solidFill>
                  <a:srgbClr val="2B91AF"/>
                </a:solidFill>
                <a:latin typeface="Courier New" pitchFamily="49" charset="0"/>
                <a:cs typeface="Courier New" pitchFamily="49" charset="0"/>
              </a:rPr>
              <a:t>( </a:t>
            </a:r>
            <a:r>
              <a:rPr lang="en-US" sz="1800" dirty="0" smtClean="0">
                <a:solidFill>
                  <a:srgbClr val="A31515"/>
                </a:solidFill>
                <a:latin typeface="Courier New" pitchFamily="49" charset="0"/>
                <a:cs typeface="Courier New" pitchFamily="49" charset="0"/>
              </a:rPr>
              <a:t>"</a:t>
            </a:r>
            <a:r>
              <a:rPr lang="en-US" sz="1800" dirty="0" err="1" smtClean="0">
                <a:solidFill>
                  <a:srgbClr val="A31515"/>
                </a:solidFill>
                <a:latin typeface="Courier New" pitchFamily="49" charset="0"/>
                <a:cs typeface="Courier New" pitchFamily="49" charset="0"/>
              </a:rPr>
              <a:t>MaintainLoad</a:t>
            </a:r>
            <a:r>
              <a:rPr lang="en-US" sz="1800" dirty="0" smtClean="0">
                <a:solidFill>
                  <a:srgbClr val="A31515"/>
                </a:solidFill>
                <a:latin typeface="Courier New" pitchFamily="49" charset="0"/>
                <a:cs typeface="Courier New" pitchFamily="49" charset="0"/>
              </a:rPr>
              <a:t>" ); }</a:t>
            </a:r>
          </a:p>
          <a:p>
            <a:r>
              <a:rPr lang="en-US" sz="1800" dirty="0" smtClean="0">
                <a:solidFill>
                  <a:srgbClr val="A31515"/>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else</a:t>
            </a:r>
          </a:p>
          <a:p>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sMsg</a:t>
            </a:r>
            <a:r>
              <a:rPr lang="en-US" sz="1800" dirty="0" smtClean="0">
                <a:solidFill>
                  <a:srgbClr val="0000FF"/>
                </a:solidFill>
                <a:latin typeface="Courier New" pitchFamily="49" charset="0"/>
                <a:cs typeface="Courier New" pitchFamily="49" charset="0"/>
              </a:rPr>
              <a:t> = </a:t>
            </a:r>
            <a:r>
              <a:rPr lang="en-US" sz="1800" dirty="0" smtClean="0">
                <a:solidFill>
                  <a:srgbClr val="A31515"/>
                </a:solidFill>
                <a:latin typeface="Courier New" pitchFamily="49" charset="0"/>
                <a:cs typeface="Courier New" pitchFamily="49" charset="0"/>
              </a:rPr>
              <a:t>"</a:t>
            </a:r>
            <a:r>
              <a:rPr lang="en-US" sz="1800" dirty="0" err="1" smtClean="0">
                <a:solidFill>
                  <a:srgbClr val="A31515"/>
                </a:solidFill>
                <a:latin typeface="Courier New" pitchFamily="49" charset="0"/>
                <a:cs typeface="Courier New" pitchFamily="49" charset="0"/>
              </a:rPr>
              <a:t>LoadUsage</a:t>
            </a:r>
            <a:r>
              <a:rPr lang="en-US" sz="1800" dirty="0" smtClean="0">
                <a:solidFill>
                  <a:srgbClr val="A31515"/>
                </a:solidFill>
                <a:latin typeface="Courier New" pitchFamily="49" charset="0"/>
                <a:cs typeface="Courier New" pitchFamily="49" charset="0"/>
              </a:rPr>
              <a:t> </a:t>
            </a:r>
            <a:r>
              <a:rPr lang="en-US" sz="1800" dirty="0" err="1" smtClean="0">
                <a:solidFill>
                  <a:srgbClr val="A31515"/>
                </a:solidFill>
                <a:latin typeface="Courier New" pitchFamily="49" charset="0"/>
                <a:cs typeface="Courier New" pitchFamily="49" charset="0"/>
              </a:rPr>
              <a:t>MainTainLoad</a:t>
            </a:r>
            <a:r>
              <a:rPr lang="en-US" sz="1800" dirty="0" smtClean="0">
                <a:solidFill>
                  <a:srgbClr val="A31515"/>
                </a:solidFill>
                <a:latin typeface="Courier New" pitchFamily="49" charset="0"/>
                <a:cs typeface="Courier New" pitchFamily="49" charset="0"/>
              </a:rPr>
              <a:t> existed. ";</a:t>
            </a:r>
          </a:p>
          <a:p>
            <a:endParaRPr lang="en-US" sz="1800" dirty="0" smtClean="0">
              <a:solidFill>
                <a:srgbClr val="A31515"/>
              </a:solidFill>
              <a:latin typeface="Courier New" pitchFamily="49" charset="0"/>
              <a:cs typeface="Courier New" pitchFamily="49" charset="0"/>
            </a:endParaRPr>
          </a:p>
          <a:p>
            <a:r>
              <a:rPr lang="en-US" sz="1800" dirty="0" smtClean="0">
                <a:solidFill>
                  <a:srgbClr val="A31515"/>
                </a:solidFill>
                <a:latin typeface="Courier New" pitchFamily="49" charset="0"/>
                <a:cs typeface="Courier New" pitchFamily="49" charset="0"/>
              </a:rPr>
              <a:t>      }</a:t>
            </a:r>
          </a:p>
          <a:p>
            <a:r>
              <a:rPr lang="en-US" sz="1800" dirty="0" smtClean="0">
                <a:solidFill>
                  <a:srgbClr val="A31515"/>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RstUtils.InfoMsg</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sMsg</a:t>
            </a:r>
            <a:r>
              <a:rPr lang="en-US" sz="1800" dirty="0" smtClean="0">
                <a:solidFill>
                  <a:srgbClr val="2B91AF"/>
                </a:solidFill>
                <a:latin typeface="Courier New" pitchFamily="49" charset="0"/>
                <a:cs typeface="Courier New" pitchFamily="49" charset="0"/>
              </a:rPr>
              <a:t> );</a:t>
            </a:r>
            <a:endParaRPr lang="en-US" sz="1800" dirty="0">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 Load Combination</a:t>
            </a:r>
            <a:br>
              <a:rPr lang="en-US" dirty="0" smtClean="0"/>
            </a:b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endParaRPr lang="en-US" dirty="0"/>
          </a:p>
        </p:txBody>
      </p:sp>
      <p:sp>
        <p:nvSpPr>
          <p:cNvPr id="5" name="TextBox 4"/>
          <p:cNvSpPr txBox="1"/>
          <p:nvPr/>
        </p:nvSpPr>
        <p:spPr>
          <a:xfrm>
            <a:off x="561975" y="2211387"/>
            <a:ext cx="11811000" cy="6463308"/>
          </a:xfrm>
          <a:prstGeom prst="rect">
            <a:avLst/>
          </a:prstGeom>
          <a:solidFill>
            <a:schemeClr val="bg1">
              <a:lumMod val="85000"/>
            </a:schemeClr>
          </a:solidFill>
        </p:spPr>
        <p:txBody>
          <a:bodyPr wrap="square" rtlCol="0">
            <a:spAutoFit/>
          </a:bodyPr>
          <a:lstStyle/>
          <a:p>
            <a:r>
              <a:rPr lang="en-US" sz="1800" dirty="0" err="1" smtClean="0">
                <a:solidFill>
                  <a:srgbClr val="0000FF"/>
                </a:solidFill>
                <a:latin typeface="Courier New" pitchFamily="49" charset="0"/>
                <a:cs typeface="Courier New" pitchFamily="49" charset="0"/>
              </a:rPr>
              <a:t>foreach</a:t>
            </a:r>
            <a:r>
              <a:rPr lang="en-US" sz="1800" dirty="0" smtClean="0">
                <a:solidFill>
                  <a:srgbClr val="0000FF"/>
                </a:solidFill>
                <a:latin typeface="Courier New" pitchFamily="49" charset="0"/>
                <a:cs typeface="Courier New" pitchFamily="49" charset="0"/>
              </a:rPr>
              <a:t>( </a:t>
            </a:r>
            <a:r>
              <a:rPr lang="en-US" sz="1800" b="1" dirty="0" err="1" smtClean="0">
                <a:solidFill>
                  <a:srgbClr val="2B91AF"/>
                </a:solidFill>
                <a:latin typeface="Courier New" pitchFamily="49" charset="0"/>
                <a:cs typeface="Courier New" pitchFamily="49" charset="0"/>
              </a:rPr>
              <a:t>LoadCombination</a:t>
            </a:r>
            <a:r>
              <a:rPr lang="en-US" sz="1800" dirty="0" smtClean="0">
                <a:solidFill>
                  <a:srgbClr val="2B91AF"/>
                </a:solidFill>
                <a:latin typeface="Courier New" pitchFamily="49" charset="0"/>
                <a:cs typeface="Courier New" pitchFamily="49" charset="0"/>
              </a:rPr>
              <a:t> comb </a:t>
            </a:r>
            <a:r>
              <a:rPr lang="en-US" sz="1800" dirty="0" smtClean="0">
                <a:solidFill>
                  <a:srgbClr val="0000FF"/>
                </a:solidFill>
                <a:latin typeface="Courier New" pitchFamily="49" charset="0"/>
                <a:cs typeface="Courier New" pitchFamily="49" charset="0"/>
              </a:rPr>
              <a:t>in </a:t>
            </a:r>
            <a:r>
              <a:rPr lang="en-US" sz="1800" dirty="0" err="1" smtClean="0">
                <a:solidFill>
                  <a:srgbClr val="0000FF"/>
                </a:solidFill>
                <a:latin typeface="Courier New" pitchFamily="49" charset="0"/>
                <a:cs typeface="Courier New" pitchFamily="49" charset="0"/>
              </a:rPr>
              <a:t>listLC</a:t>
            </a:r>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lc1 = comb;</a:t>
            </a:r>
          </a:p>
          <a:p>
            <a:r>
              <a:rPr lang="en-US" sz="1800" dirty="0" smtClean="0">
                <a:solidFill>
                  <a:srgbClr val="0000FF"/>
                </a:solidFill>
                <a:latin typeface="Courier New" pitchFamily="49" charset="0"/>
                <a:cs typeface="Courier New" pitchFamily="49" charset="0"/>
              </a:rPr>
              <a:t>   </a:t>
            </a:r>
            <a:r>
              <a:rPr lang="en-US" sz="1800" dirty="0" smtClean="0">
                <a:solidFill>
                  <a:srgbClr val="008000"/>
                </a:solidFill>
                <a:latin typeface="Courier New" pitchFamily="49" charset="0"/>
                <a:cs typeface="Courier New" pitchFamily="49" charset="0"/>
              </a:rPr>
              <a:t>// </a:t>
            </a:r>
            <a:r>
              <a:rPr lang="en-US" sz="1800" dirty="0" err="1" smtClean="0">
                <a:solidFill>
                  <a:srgbClr val="008000"/>
                </a:solidFill>
                <a:latin typeface="Courier New" pitchFamily="49" charset="0"/>
                <a:cs typeface="Courier New" pitchFamily="49" charset="0"/>
              </a:rPr>
              <a:t>combinaton</a:t>
            </a:r>
            <a:r>
              <a:rPr lang="en-US" sz="1800" dirty="0" smtClean="0">
                <a:solidFill>
                  <a:srgbClr val="008000"/>
                </a:solidFill>
                <a:latin typeface="Courier New" pitchFamily="49" charset="0"/>
                <a:cs typeface="Courier New" pitchFamily="49" charset="0"/>
              </a:rPr>
              <a:t> properties</a:t>
            </a:r>
          </a:p>
          <a:p>
            <a:r>
              <a:rPr lang="en-US" sz="1800" dirty="0" smtClean="0">
                <a:solidFill>
                  <a:srgbClr val="008000"/>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string </a:t>
            </a:r>
            <a:r>
              <a:rPr lang="en-US" sz="1800" dirty="0" err="1" smtClean="0">
                <a:solidFill>
                  <a:srgbClr val="0000FF"/>
                </a:solidFill>
                <a:latin typeface="Courier New" pitchFamily="49" charset="0"/>
                <a:cs typeface="Courier New" pitchFamily="49" charset="0"/>
              </a:rPr>
              <a:t>usageNames</a:t>
            </a:r>
            <a:r>
              <a:rPr lang="en-US" sz="1800" dirty="0" smtClean="0">
                <a:solidFill>
                  <a:srgbClr val="0000FF"/>
                </a:solidFill>
                <a:latin typeface="Courier New" pitchFamily="49" charset="0"/>
                <a:cs typeface="Courier New" pitchFamily="49" charset="0"/>
              </a:rPr>
              <a:t> = ( 0 == </a:t>
            </a:r>
            <a:r>
              <a:rPr lang="en-US" sz="1800" b="1" dirty="0" err="1" smtClean="0">
                <a:solidFill>
                  <a:srgbClr val="0000FF"/>
                </a:solidFill>
                <a:latin typeface="Courier New" pitchFamily="49" charset="0"/>
                <a:cs typeface="Courier New" pitchFamily="49" charset="0"/>
              </a:rPr>
              <a:t>comb.NumberOfUsages</a:t>
            </a:r>
            <a:r>
              <a:rPr lang="en-US" sz="1800" dirty="0" smtClean="0">
                <a:solidFill>
                  <a:srgbClr val="0000FF"/>
                </a:solidFill>
                <a:latin typeface="Courier New" pitchFamily="49" charset="0"/>
                <a:cs typeface="Courier New" pitchFamily="49" charset="0"/>
              </a:rPr>
              <a:t> ) ? </a:t>
            </a:r>
            <a:r>
              <a:rPr lang="en-US" sz="1800" dirty="0" smtClean="0">
                <a:solidFill>
                  <a:srgbClr val="A31515"/>
                </a:solidFill>
                <a:latin typeface="Courier New" pitchFamily="49" charset="0"/>
                <a:cs typeface="Courier New" pitchFamily="49" charset="0"/>
              </a:rPr>
              <a:t>"[NONE]“ : </a:t>
            </a:r>
            <a:r>
              <a:rPr lang="en-US" sz="1800" dirty="0" err="1" smtClean="0">
                <a:solidFill>
                  <a:srgbClr val="A31515"/>
                </a:solidFill>
                <a:latin typeface="Courier New" pitchFamily="49" charset="0"/>
                <a:cs typeface="Courier New" pitchFamily="49" charset="0"/>
              </a:rPr>
              <a:t>comb.get_UsageName</a:t>
            </a:r>
            <a:r>
              <a:rPr lang="en-US" sz="1800" dirty="0" smtClean="0">
                <a:solidFill>
                  <a:srgbClr val="A31515"/>
                </a:solidFill>
                <a:latin typeface="Courier New" pitchFamily="49" charset="0"/>
                <a:cs typeface="Courier New" pitchFamily="49" charset="0"/>
              </a:rPr>
              <a:t>( 0 );</a:t>
            </a:r>
          </a:p>
          <a:p>
            <a:r>
              <a:rPr lang="en-US" sz="1800" dirty="0" smtClean="0">
                <a:solidFill>
                  <a:srgbClr val="A31515"/>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for( </a:t>
            </a:r>
            <a:r>
              <a:rPr lang="en-US" sz="1800" dirty="0" err="1" smtClean="0">
                <a:solidFill>
                  <a:srgbClr val="0000FF"/>
                </a:solidFill>
                <a:latin typeface="Courier New" pitchFamily="49" charset="0"/>
                <a:cs typeface="Courier New" pitchFamily="49" charset="0"/>
              </a:rPr>
              <a:t>int</a:t>
            </a:r>
            <a:r>
              <a:rPr lang="en-US" sz="1800" dirty="0" smtClean="0">
                <a:solidFill>
                  <a:srgbClr val="0000FF"/>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i</a:t>
            </a:r>
            <a:r>
              <a:rPr lang="en-US" sz="1800" dirty="0" smtClean="0">
                <a:solidFill>
                  <a:srgbClr val="0000FF"/>
                </a:solidFill>
                <a:latin typeface="Courier New" pitchFamily="49" charset="0"/>
                <a:cs typeface="Courier New" pitchFamily="49" charset="0"/>
              </a:rPr>
              <a:t> = 1; </a:t>
            </a:r>
            <a:r>
              <a:rPr lang="en-US" sz="1800" dirty="0" err="1" smtClean="0">
                <a:solidFill>
                  <a:srgbClr val="0000FF"/>
                </a:solidFill>
                <a:latin typeface="Courier New" pitchFamily="49" charset="0"/>
                <a:cs typeface="Courier New" pitchFamily="49" charset="0"/>
              </a:rPr>
              <a:t>i</a:t>
            </a:r>
            <a:r>
              <a:rPr lang="en-US" sz="1800" dirty="0" smtClean="0">
                <a:solidFill>
                  <a:srgbClr val="0000FF"/>
                </a:solidFill>
                <a:latin typeface="Courier New" pitchFamily="49" charset="0"/>
                <a:cs typeface="Courier New" pitchFamily="49" charset="0"/>
              </a:rPr>
              <a:t> &lt; </a:t>
            </a:r>
            <a:r>
              <a:rPr lang="en-US" sz="1800" dirty="0" err="1" smtClean="0">
                <a:solidFill>
                  <a:srgbClr val="0000FF"/>
                </a:solidFill>
                <a:latin typeface="Courier New" pitchFamily="49" charset="0"/>
                <a:cs typeface="Courier New" pitchFamily="49" charset="0"/>
              </a:rPr>
              <a:t>comb.NumberOfUsages</a:t>
            </a:r>
            <a:r>
              <a:rPr lang="en-US" sz="1800" dirty="0" smtClean="0">
                <a:solidFill>
                  <a:srgbClr val="0000FF"/>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i</a:t>
            </a:r>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a:t>
            </a:r>
          </a:p>
          <a:p>
            <a:r>
              <a:rPr lang="en-US" sz="1800" dirty="0" smtClean="0">
                <a:solidFill>
                  <a:srgbClr val="A31515"/>
                </a:solidFill>
                <a:latin typeface="Courier New" pitchFamily="49" charset="0"/>
                <a:cs typeface="Courier New" pitchFamily="49" charset="0"/>
              </a:rPr>
              <a:t>     </a:t>
            </a:r>
            <a:r>
              <a:rPr lang="en-US" sz="1800" dirty="0" err="1" smtClean="0">
                <a:solidFill>
                  <a:srgbClr val="A31515"/>
                </a:solidFill>
                <a:latin typeface="Courier New" pitchFamily="49" charset="0"/>
                <a:cs typeface="Courier New" pitchFamily="49" charset="0"/>
              </a:rPr>
              <a:t>usageNames</a:t>
            </a:r>
            <a:r>
              <a:rPr lang="en-US" sz="1800" dirty="0" smtClean="0">
                <a:solidFill>
                  <a:srgbClr val="A31515"/>
                </a:solidFill>
                <a:latin typeface="Courier New" pitchFamily="49" charset="0"/>
                <a:cs typeface="Courier New" pitchFamily="49" charset="0"/>
              </a:rPr>
              <a:t> += </a:t>
            </a:r>
            <a:r>
              <a:rPr lang="en-US" sz="1800" b="1" dirty="0" err="1" smtClean="0">
                <a:solidFill>
                  <a:srgbClr val="A31515"/>
                </a:solidFill>
                <a:latin typeface="Courier New" pitchFamily="49" charset="0"/>
                <a:cs typeface="Courier New" pitchFamily="49" charset="0"/>
              </a:rPr>
              <a:t>comb.get_UsageName</a:t>
            </a:r>
            <a:r>
              <a:rPr lang="en-US" sz="1800" dirty="0" smtClean="0">
                <a:solidFill>
                  <a:srgbClr val="A31515"/>
                </a:solidFill>
                <a:latin typeface="Courier New" pitchFamily="49" charset="0"/>
                <a:cs typeface="Courier New" pitchFamily="49" charset="0"/>
              </a:rPr>
              <a:t>( </a:t>
            </a:r>
            <a:r>
              <a:rPr lang="en-US" sz="1800" dirty="0" err="1" smtClean="0">
                <a:solidFill>
                  <a:srgbClr val="A31515"/>
                </a:solidFill>
                <a:latin typeface="Courier New" pitchFamily="49" charset="0"/>
                <a:cs typeface="Courier New" pitchFamily="49" charset="0"/>
              </a:rPr>
              <a:t>i</a:t>
            </a:r>
            <a:r>
              <a:rPr lang="en-US" sz="1800" dirty="0" smtClean="0">
                <a:solidFill>
                  <a:srgbClr val="A31515"/>
                </a:solidFill>
                <a:latin typeface="Courier New" pitchFamily="49" charset="0"/>
                <a:cs typeface="Courier New" pitchFamily="49" charset="0"/>
              </a:rPr>
              <a:t> );</a:t>
            </a:r>
          </a:p>
          <a:p>
            <a:r>
              <a:rPr lang="en-US" sz="1800" dirty="0" smtClean="0">
                <a:solidFill>
                  <a:srgbClr val="A31515"/>
                </a:solidFill>
                <a:latin typeface="Courier New" pitchFamily="49" charset="0"/>
                <a:cs typeface="Courier New" pitchFamily="49" charset="0"/>
              </a:rPr>
              <a:t>   }</a:t>
            </a:r>
          </a:p>
          <a:p>
            <a:r>
              <a:rPr lang="en-US" sz="1800" dirty="0" smtClean="0">
                <a:solidFill>
                  <a:srgbClr val="A31515"/>
                </a:solidFill>
                <a:latin typeface="Courier New" pitchFamily="49" charset="0"/>
                <a:cs typeface="Courier New" pitchFamily="49" charset="0"/>
              </a:rPr>
              <a:t>   </a:t>
            </a:r>
            <a:r>
              <a:rPr lang="en-US" sz="1800" dirty="0" err="1" smtClean="0">
                <a:solidFill>
                  <a:srgbClr val="A31515"/>
                </a:solidFill>
                <a:latin typeface="Courier New" pitchFamily="49" charset="0"/>
                <a:cs typeface="Courier New" pitchFamily="49" charset="0"/>
              </a:rPr>
              <a:t>sMsg</a:t>
            </a:r>
            <a:r>
              <a:rPr lang="en-US" sz="1800" dirty="0" smtClean="0">
                <a:solidFill>
                  <a:srgbClr val="A31515"/>
                </a:solidFill>
                <a:latin typeface="Courier New" pitchFamily="49" charset="0"/>
                <a:cs typeface="Courier New" pitchFamily="49" charset="0"/>
              </a:rPr>
              <a:t> += "\r\n\r\n  " + </a:t>
            </a:r>
            <a:r>
              <a:rPr lang="en-US" sz="1800" dirty="0" err="1" smtClean="0">
                <a:solidFill>
                  <a:srgbClr val="A31515"/>
                </a:solidFill>
                <a:latin typeface="Courier New" pitchFamily="49" charset="0"/>
                <a:cs typeface="Courier New" pitchFamily="49" charset="0"/>
              </a:rPr>
              <a:t>comb.Name</a:t>
            </a:r>
            <a:r>
              <a:rPr lang="en-US" sz="1800" dirty="0" smtClean="0">
                <a:solidFill>
                  <a:srgbClr val="A31515"/>
                </a:solidFill>
                <a:latin typeface="Courier New" pitchFamily="49" charset="0"/>
                <a:cs typeface="Courier New" pitchFamily="49" charset="0"/>
              </a:rPr>
              <a:t> + ", Id=" + </a:t>
            </a:r>
            <a:r>
              <a:rPr lang="en-US" sz="1800" b="1" dirty="0" err="1" smtClean="0">
                <a:solidFill>
                  <a:srgbClr val="A31515"/>
                </a:solidFill>
                <a:latin typeface="Courier New" pitchFamily="49" charset="0"/>
                <a:cs typeface="Courier New" pitchFamily="49" charset="0"/>
              </a:rPr>
              <a:t>comb.Id.IntegerValue.ToString</a:t>
            </a:r>
            <a:r>
              <a:rPr lang="en-US" sz="1800" dirty="0" smtClean="0">
                <a:solidFill>
                  <a:srgbClr val="A31515"/>
                </a:solidFill>
                <a:latin typeface="Courier New" pitchFamily="49" charset="0"/>
                <a:cs typeface="Courier New" pitchFamily="49" charset="0"/>
              </a:rPr>
              <a:t>() + ", Type=" + </a:t>
            </a:r>
            <a:r>
              <a:rPr lang="en-US" sz="1800" b="1" dirty="0" err="1" smtClean="0">
                <a:solidFill>
                  <a:srgbClr val="A31515"/>
                </a:solidFill>
                <a:latin typeface="Courier New" pitchFamily="49" charset="0"/>
                <a:cs typeface="Courier New" pitchFamily="49" charset="0"/>
              </a:rPr>
              <a:t>comb.CombinationType</a:t>
            </a:r>
            <a:r>
              <a:rPr lang="en-US" sz="1800" dirty="0" smtClean="0">
                <a:solidFill>
                  <a:srgbClr val="A31515"/>
                </a:solidFill>
                <a:latin typeface="Courier New" pitchFamily="49" charset="0"/>
                <a:cs typeface="Courier New" pitchFamily="49" charset="0"/>
              </a:rPr>
              <a:t> + ", </a:t>
            </a:r>
            <a:r>
              <a:rPr lang="en-US" sz="1800" dirty="0" err="1" smtClean="0">
                <a:solidFill>
                  <a:srgbClr val="A31515"/>
                </a:solidFill>
                <a:latin typeface="Courier New" pitchFamily="49" charset="0"/>
                <a:cs typeface="Courier New" pitchFamily="49" charset="0"/>
              </a:rPr>
              <a:t>TypeIndex</a:t>
            </a:r>
            <a:r>
              <a:rPr lang="en-US" sz="1800" dirty="0" smtClean="0">
                <a:solidFill>
                  <a:srgbClr val="A31515"/>
                </a:solidFill>
                <a:latin typeface="Courier New" pitchFamily="49" charset="0"/>
                <a:cs typeface="Courier New" pitchFamily="49" charset="0"/>
              </a:rPr>
              <a:t>=" + </a:t>
            </a:r>
            <a:r>
              <a:rPr lang="en-US" sz="1800" b="1" dirty="0" err="1" smtClean="0">
                <a:solidFill>
                  <a:srgbClr val="A31515"/>
                </a:solidFill>
                <a:latin typeface="Courier New" pitchFamily="49" charset="0"/>
                <a:cs typeface="Courier New" pitchFamily="49" charset="0"/>
              </a:rPr>
              <a:t>comb.CombinationTypeIndex</a:t>
            </a:r>
            <a:r>
              <a:rPr lang="en-US" sz="1800" dirty="0" smtClean="0">
                <a:solidFill>
                  <a:srgbClr val="A31515"/>
                </a:solidFill>
                <a:latin typeface="Courier New" pitchFamily="49" charset="0"/>
                <a:cs typeface="Courier New" pitchFamily="49" charset="0"/>
              </a:rPr>
              <a:t> + ", State=" + </a:t>
            </a:r>
            <a:r>
              <a:rPr lang="en-US" sz="1800" b="1" dirty="0" err="1" smtClean="0">
                <a:solidFill>
                  <a:srgbClr val="A31515"/>
                </a:solidFill>
                <a:latin typeface="Courier New" pitchFamily="49" charset="0"/>
                <a:cs typeface="Courier New" pitchFamily="49" charset="0"/>
              </a:rPr>
              <a:t>comb.CombinationState</a:t>
            </a:r>
            <a:r>
              <a:rPr lang="en-US" sz="1800" b="1" dirty="0" smtClean="0">
                <a:solidFill>
                  <a:srgbClr val="A31515"/>
                </a:solidFill>
                <a:latin typeface="Courier New" pitchFamily="49" charset="0"/>
                <a:cs typeface="Courier New" pitchFamily="49" charset="0"/>
              </a:rPr>
              <a:t> </a:t>
            </a:r>
            <a:r>
              <a:rPr lang="en-US" sz="1800" dirty="0" smtClean="0">
                <a:solidFill>
                  <a:srgbClr val="A31515"/>
                </a:solidFill>
                <a:latin typeface="Courier New" pitchFamily="49" charset="0"/>
                <a:cs typeface="Courier New" pitchFamily="49" charset="0"/>
              </a:rPr>
              <a:t>+ ", </a:t>
            </a:r>
            <a:r>
              <a:rPr lang="en-US" sz="1800" dirty="0" err="1" smtClean="0">
                <a:solidFill>
                  <a:srgbClr val="A31515"/>
                </a:solidFill>
                <a:latin typeface="Courier New" pitchFamily="49" charset="0"/>
                <a:cs typeface="Courier New" pitchFamily="49" charset="0"/>
              </a:rPr>
              <a:t>StateIndex</a:t>
            </a:r>
            <a:r>
              <a:rPr lang="en-US" sz="1800" dirty="0" smtClean="0">
                <a:solidFill>
                  <a:srgbClr val="A31515"/>
                </a:solidFill>
                <a:latin typeface="Courier New" pitchFamily="49" charset="0"/>
                <a:cs typeface="Courier New" pitchFamily="49" charset="0"/>
              </a:rPr>
              <a:t>=" + </a:t>
            </a:r>
            <a:r>
              <a:rPr lang="en-US" sz="1800" b="1" dirty="0" err="1" smtClean="0">
                <a:solidFill>
                  <a:srgbClr val="A31515"/>
                </a:solidFill>
                <a:latin typeface="Courier New" pitchFamily="49" charset="0"/>
                <a:cs typeface="Courier New" pitchFamily="49" charset="0"/>
              </a:rPr>
              <a:t>comb.CombinationStateIndex</a:t>
            </a:r>
            <a:r>
              <a:rPr lang="en-US" sz="1800" dirty="0" smtClean="0">
                <a:solidFill>
                  <a:srgbClr val="A31515"/>
                </a:solidFill>
                <a:latin typeface="Courier New" pitchFamily="49" charset="0"/>
                <a:cs typeface="Courier New" pitchFamily="49" charset="0"/>
              </a:rPr>
              <a:t> + ", Usages=" + </a:t>
            </a:r>
            <a:r>
              <a:rPr lang="en-US" sz="1800" dirty="0" err="1" smtClean="0">
                <a:solidFill>
                  <a:srgbClr val="A31515"/>
                </a:solidFill>
                <a:latin typeface="Courier New" pitchFamily="49" charset="0"/>
                <a:cs typeface="Courier New" pitchFamily="49" charset="0"/>
              </a:rPr>
              <a:t>usageNames</a:t>
            </a:r>
            <a:r>
              <a:rPr lang="en-US" sz="1800" dirty="0" smtClean="0">
                <a:solidFill>
                  <a:srgbClr val="A31515"/>
                </a:solidFill>
                <a:latin typeface="Courier New" pitchFamily="49" charset="0"/>
                <a:cs typeface="Courier New" pitchFamily="49" charset="0"/>
              </a:rPr>
              <a:t>;</a:t>
            </a:r>
          </a:p>
          <a:p>
            <a:r>
              <a:rPr lang="en-US" sz="1800" dirty="0" smtClean="0">
                <a:solidFill>
                  <a:srgbClr val="A31515"/>
                </a:solidFill>
                <a:latin typeface="Courier New" pitchFamily="49" charset="0"/>
                <a:cs typeface="Courier New" pitchFamily="49" charset="0"/>
              </a:rPr>
              <a:t>   </a:t>
            </a:r>
            <a:r>
              <a:rPr lang="en-US" sz="1800" dirty="0" err="1" smtClean="0">
                <a:solidFill>
                  <a:srgbClr val="A31515"/>
                </a:solidFill>
                <a:latin typeface="Courier New" pitchFamily="49" charset="0"/>
                <a:cs typeface="Courier New" pitchFamily="49" charset="0"/>
              </a:rPr>
              <a:t>sMsg</a:t>
            </a:r>
            <a:r>
              <a:rPr lang="en-US" sz="1800" dirty="0" smtClean="0">
                <a:solidFill>
                  <a:srgbClr val="A31515"/>
                </a:solidFill>
                <a:latin typeface="Courier New" pitchFamily="49" charset="0"/>
                <a:cs typeface="Courier New" pitchFamily="49" charset="0"/>
              </a:rPr>
              <a:t> += "\r\n    Number of components = " + </a:t>
            </a:r>
            <a:r>
              <a:rPr lang="en-US" sz="1800" b="1" dirty="0" err="1" smtClean="0">
                <a:solidFill>
                  <a:srgbClr val="A31515"/>
                </a:solidFill>
                <a:latin typeface="Courier New" pitchFamily="49" charset="0"/>
                <a:cs typeface="Courier New" pitchFamily="49" charset="0"/>
              </a:rPr>
              <a:t>comb.NumberOfComponents</a:t>
            </a:r>
            <a:r>
              <a:rPr lang="en-US" sz="1800" dirty="0" smtClean="0">
                <a:solidFill>
                  <a:srgbClr val="A31515"/>
                </a:solidFill>
                <a:latin typeface="Courier New" pitchFamily="49" charset="0"/>
                <a:cs typeface="Courier New" pitchFamily="49" charset="0"/>
              </a:rPr>
              <a:t> + ":";</a:t>
            </a:r>
          </a:p>
          <a:p>
            <a:r>
              <a:rPr lang="en-US" sz="1800" dirty="0" smtClean="0">
                <a:solidFill>
                  <a:srgbClr val="A31515"/>
                </a:solidFill>
                <a:latin typeface="Courier New" pitchFamily="49" charset="0"/>
                <a:cs typeface="Courier New" pitchFamily="49" charset="0"/>
              </a:rPr>
              <a:t>   </a:t>
            </a:r>
            <a:r>
              <a:rPr lang="en-US" sz="1800" dirty="0" smtClean="0">
                <a:solidFill>
                  <a:srgbClr val="008000"/>
                </a:solidFill>
                <a:latin typeface="Courier New" pitchFamily="49" charset="0"/>
                <a:cs typeface="Courier New" pitchFamily="49" charset="0"/>
              </a:rPr>
              <a:t>// loop all component properties</a:t>
            </a:r>
          </a:p>
          <a:p>
            <a:r>
              <a:rPr lang="en-US" sz="1800" dirty="0" smtClean="0">
                <a:solidFill>
                  <a:srgbClr val="008000"/>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for( </a:t>
            </a:r>
            <a:r>
              <a:rPr lang="en-US" sz="1800" dirty="0" err="1" smtClean="0">
                <a:solidFill>
                  <a:srgbClr val="0000FF"/>
                </a:solidFill>
                <a:latin typeface="Courier New" pitchFamily="49" charset="0"/>
                <a:cs typeface="Courier New" pitchFamily="49" charset="0"/>
              </a:rPr>
              <a:t>int</a:t>
            </a:r>
            <a:r>
              <a:rPr lang="en-US" sz="1800" dirty="0" smtClean="0">
                <a:solidFill>
                  <a:srgbClr val="0000FF"/>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i</a:t>
            </a:r>
            <a:r>
              <a:rPr lang="en-US" sz="1800" dirty="0" smtClean="0">
                <a:solidFill>
                  <a:srgbClr val="0000FF"/>
                </a:solidFill>
                <a:latin typeface="Courier New" pitchFamily="49" charset="0"/>
                <a:cs typeface="Courier New" pitchFamily="49" charset="0"/>
              </a:rPr>
              <a:t> = 0; </a:t>
            </a:r>
            <a:r>
              <a:rPr lang="en-US" sz="1800" dirty="0" err="1" smtClean="0">
                <a:solidFill>
                  <a:srgbClr val="0000FF"/>
                </a:solidFill>
                <a:latin typeface="Courier New" pitchFamily="49" charset="0"/>
                <a:cs typeface="Courier New" pitchFamily="49" charset="0"/>
              </a:rPr>
              <a:t>i</a:t>
            </a:r>
            <a:r>
              <a:rPr lang="en-US" sz="1800" dirty="0" smtClean="0">
                <a:solidFill>
                  <a:srgbClr val="0000FF"/>
                </a:solidFill>
                <a:latin typeface="Courier New" pitchFamily="49" charset="0"/>
                <a:cs typeface="Courier New" pitchFamily="49" charset="0"/>
              </a:rPr>
              <a:t> &lt; </a:t>
            </a:r>
            <a:r>
              <a:rPr lang="en-US" sz="1800" dirty="0" err="1" smtClean="0">
                <a:solidFill>
                  <a:srgbClr val="0000FF"/>
                </a:solidFill>
                <a:latin typeface="Courier New" pitchFamily="49" charset="0"/>
                <a:cs typeface="Courier New" pitchFamily="49" charset="0"/>
              </a:rPr>
              <a:t>comb.NumberOfComponents</a:t>
            </a:r>
            <a:r>
              <a:rPr lang="en-US" sz="1800" dirty="0" smtClean="0">
                <a:solidFill>
                  <a:srgbClr val="0000FF"/>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i</a:t>
            </a:r>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sMsg</a:t>
            </a:r>
            <a:r>
              <a:rPr lang="en-US" sz="1800" dirty="0" smtClean="0">
                <a:solidFill>
                  <a:srgbClr val="0000FF"/>
                </a:solidFill>
                <a:latin typeface="Courier New" pitchFamily="49" charset="0"/>
                <a:cs typeface="Courier New" pitchFamily="49" charset="0"/>
              </a:rPr>
              <a:t> += </a:t>
            </a:r>
            <a:r>
              <a:rPr lang="en-US" sz="1800" dirty="0" smtClean="0">
                <a:solidFill>
                  <a:srgbClr val="A31515"/>
                </a:solidFill>
                <a:latin typeface="Courier New" pitchFamily="49" charset="0"/>
                <a:cs typeface="Courier New" pitchFamily="49" charset="0"/>
              </a:rPr>
              <a:t>"\r\n    Comp.name=" + </a:t>
            </a:r>
            <a:r>
              <a:rPr lang="en-US" sz="1800" dirty="0" err="1" smtClean="0">
                <a:solidFill>
                  <a:srgbClr val="A31515"/>
                </a:solidFill>
                <a:latin typeface="Courier New" pitchFamily="49" charset="0"/>
                <a:cs typeface="Courier New" pitchFamily="49" charset="0"/>
              </a:rPr>
              <a:t>comb.get_CombinationCaseName</a:t>
            </a:r>
            <a:r>
              <a:rPr lang="en-US" sz="1800" dirty="0" smtClean="0">
                <a:solidFill>
                  <a:srgbClr val="A31515"/>
                </a:solidFill>
                <a:latin typeface="Courier New" pitchFamily="49" charset="0"/>
                <a:cs typeface="Courier New" pitchFamily="49" charset="0"/>
              </a:rPr>
              <a:t>( </a:t>
            </a:r>
            <a:r>
              <a:rPr lang="en-US" sz="1800" dirty="0" err="1" smtClean="0">
                <a:solidFill>
                  <a:srgbClr val="A31515"/>
                </a:solidFill>
                <a:latin typeface="Courier New" pitchFamily="49" charset="0"/>
                <a:cs typeface="Courier New" pitchFamily="49" charset="0"/>
              </a:rPr>
              <a:t>i</a:t>
            </a:r>
            <a:r>
              <a:rPr lang="en-US" sz="1800" dirty="0" smtClean="0">
                <a:solidFill>
                  <a:srgbClr val="A31515"/>
                </a:solidFill>
                <a:latin typeface="Courier New" pitchFamily="49" charset="0"/>
                <a:cs typeface="Courier New" pitchFamily="49" charset="0"/>
              </a:rPr>
              <a:t> ) + "  </a:t>
            </a:r>
            <a:r>
              <a:rPr lang="en-US" sz="1800" dirty="0" err="1" smtClean="0">
                <a:solidFill>
                  <a:srgbClr val="A31515"/>
                </a:solidFill>
                <a:latin typeface="Courier New" pitchFamily="49" charset="0"/>
                <a:cs typeface="Courier New" pitchFamily="49" charset="0"/>
              </a:rPr>
              <a:t>Comp.nature</a:t>
            </a:r>
            <a:r>
              <a:rPr lang="en-US" sz="1800" dirty="0" smtClean="0">
                <a:solidFill>
                  <a:srgbClr val="A31515"/>
                </a:solidFill>
                <a:latin typeface="Courier New" pitchFamily="49" charset="0"/>
                <a:cs typeface="Courier New" pitchFamily="49" charset="0"/>
              </a:rPr>
              <a:t>=" +     </a:t>
            </a:r>
            <a:r>
              <a:rPr lang="en-US" sz="1800" dirty="0" err="1" smtClean="0">
                <a:solidFill>
                  <a:srgbClr val="A31515"/>
                </a:solidFill>
                <a:latin typeface="Courier New" pitchFamily="49" charset="0"/>
                <a:cs typeface="Courier New" pitchFamily="49" charset="0"/>
              </a:rPr>
              <a:t>comb.get_CombinationNatureName</a:t>
            </a:r>
            <a:r>
              <a:rPr lang="en-US" sz="1800" dirty="0" smtClean="0">
                <a:solidFill>
                  <a:srgbClr val="A31515"/>
                </a:solidFill>
                <a:latin typeface="Courier New" pitchFamily="49" charset="0"/>
                <a:cs typeface="Courier New" pitchFamily="49" charset="0"/>
              </a:rPr>
              <a:t>( </a:t>
            </a:r>
            <a:r>
              <a:rPr lang="en-US" sz="1800" dirty="0" err="1" smtClean="0">
                <a:solidFill>
                  <a:srgbClr val="A31515"/>
                </a:solidFill>
                <a:latin typeface="Courier New" pitchFamily="49" charset="0"/>
                <a:cs typeface="Courier New" pitchFamily="49" charset="0"/>
              </a:rPr>
              <a:t>i</a:t>
            </a:r>
            <a:r>
              <a:rPr lang="en-US" sz="1800" dirty="0" smtClean="0">
                <a:solidFill>
                  <a:srgbClr val="A31515"/>
                </a:solidFill>
                <a:latin typeface="Courier New" pitchFamily="49" charset="0"/>
                <a:cs typeface="Courier New" pitchFamily="49" charset="0"/>
              </a:rPr>
              <a:t> ) + "  Factor=" + </a:t>
            </a:r>
            <a:r>
              <a:rPr lang="en-US" sz="1800" dirty="0" err="1" smtClean="0">
                <a:solidFill>
                  <a:srgbClr val="A31515"/>
                </a:solidFill>
                <a:latin typeface="Courier New" pitchFamily="49" charset="0"/>
                <a:cs typeface="Courier New" pitchFamily="49" charset="0"/>
              </a:rPr>
              <a:t>comb.get_Factor</a:t>
            </a:r>
            <a:r>
              <a:rPr lang="en-US" sz="1800" dirty="0" smtClean="0">
                <a:solidFill>
                  <a:srgbClr val="A31515"/>
                </a:solidFill>
                <a:latin typeface="Courier New" pitchFamily="49" charset="0"/>
                <a:cs typeface="Courier New" pitchFamily="49" charset="0"/>
              </a:rPr>
              <a:t>( </a:t>
            </a:r>
            <a:r>
              <a:rPr lang="en-US" sz="1800" dirty="0" err="1" smtClean="0">
                <a:solidFill>
                  <a:srgbClr val="A31515"/>
                </a:solidFill>
                <a:latin typeface="Courier New" pitchFamily="49" charset="0"/>
                <a:cs typeface="Courier New" pitchFamily="49" charset="0"/>
              </a:rPr>
              <a:t>i</a:t>
            </a:r>
            <a:r>
              <a:rPr lang="en-US" sz="1800" dirty="0" smtClean="0">
                <a:solidFill>
                  <a:srgbClr val="A31515"/>
                </a:solidFill>
                <a:latin typeface="Courier New" pitchFamily="49" charset="0"/>
                <a:cs typeface="Courier New" pitchFamily="49" charset="0"/>
              </a:rPr>
              <a:t> );</a:t>
            </a:r>
          </a:p>
          <a:p>
            <a:r>
              <a:rPr lang="en-US" sz="1800" dirty="0" smtClean="0">
                <a:solidFill>
                  <a:srgbClr val="A31515"/>
                </a:solidFill>
                <a:latin typeface="Courier New" pitchFamily="49" charset="0"/>
                <a:cs typeface="Courier New" pitchFamily="49" charset="0"/>
              </a:rPr>
              <a:t>   }</a:t>
            </a:r>
          </a:p>
          <a:p>
            <a:r>
              <a:rPr lang="en-US" sz="1800" dirty="0" smtClean="0">
                <a:solidFill>
                  <a:srgbClr val="A31515"/>
                </a:solidFill>
                <a:latin typeface="Courier New" pitchFamily="49" charset="0"/>
                <a:cs typeface="Courier New" pitchFamily="49" charset="0"/>
              </a:rPr>
              <a:t> }</a:t>
            </a:r>
            <a:endParaRPr lang="en-US" sz="1800" dirty="0">
              <a:latin typeface="Courier New" pitchFamily="49" charset="0"/>
              <a:cs typeface="Courier New" pitchFamily="49" charset="0"/>
            </a:endParaRPr>
          </a:p>
        </p:txBody>
      </p:sp>
      <p:pic>
        <p:nvPicPr>
          <p:cNvPr id="6" name="Picture 5"/>
          <p:cNvPicPr/>
          <p:nvPr/>
        </p:nvPicPr>
        <p:blipFill>
          <a:blip r:embed="rId3" cstate="print"/>
          <a:srcRect l="15812" t="16417" r="42125" b="67083"/>
          <a:stretch>
            <a:fillRect/>
          </a:stretch>
        </p:blipFill>
        <p:spPr bwMode="auto">
          <a:xfrm>
            <a:off x="6429375" y="1316037"/>
            <a:ext cx="6410325" cy="18859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en-GB" dirty="0" smtClean="0"/>
              <a:t>Point Load Properties</a:t>
            </a:r>
          </a:p>
        </p:txBody>
      </p:sp>
      <p:sp>
        <p:nvSpPr>
          <p:cNvPr id="37891" name="Rectangle 3"/>
          <p:cNvSpPr>
            <a:spLocks noGrp="1" noChangeArrowheads="1"/>
          </p:cNvSpPr>
          <p:nvPr>
            <p:ph idx="1"/>
          </p:nvPr>
        </p:nvSpPr>
        <p:spPr>
          <a:xfrm>
            <a:off x="454042" y="1626108"/>
            <a:ext cx="11994654" cy="7283703"/>
          </a:xfrm>
        </p:spPr>
        <p:txBody>
          <a:bodyPr/>
          <a:lstStyle/>
          <a:p>
            <a:pPr marL="130940" indent="-2259">
              <a:spcBef>
                <a:spcPct val="0"/>
              </a:spcBef>
            </a:pPr>
            <a:r>
              <a:rPr lang="en-US" dirty="0" err="1" smtClean="0"/>
              <a:t>LoadBase</a:t>
            </a:r>
            <a:endParaRPr lang="en-US" dirty="0" smtClean="0"/>
          </a:p>
          <a:p>
            <a:pPr marL="765321" lvl="1">
              <a:spcBef>
                <a:spcPct val="0"/>
              </a:spcBef>
            </a:pPr>
            <a:r>
              <a:rPr lang="en-US" dirty="0" err="1" smtClean="0"/>
              <a:t>HostElement</a:t>
            </a:r>
            <a:endParaRPr lang="en-US" dirty="0" smtClean="0"/>
          </a:p>
          <a:p>
            <a:pPr marL="765321" lvl="1">
              <a:spcBef>
                <a:spcPct val="0"/>
              </a:spcBef>
            </a:pPr>
            <a:r>
              <a:rPr lang="en-US" dirty="0" err="1" smtClean="0"/>
              <a:t>LoadCaseName</a:t>
            </a:r>
            <a:endParaRPr lang="en-US" dirty="0" smtClean="0"/>
          </a:p>
          <a:p>
            <a:pPr marL="765321" lvl="1">
              <a:spcBef>
                <a:spcPct val="0"/>
              </a:spcBef>
            </a:pPr>
            <a:r>
              <a:rPr lang="en-US" dirty="0" err="1" smtClean="0"/>
              <a:t>LoadCategoryName</a:t>
            </a:r>
            <a:endParaRPr lang="en-US" dirty="0" smtClean="0"/>
          </a:p>
          <a:p>
            <a:pPr marL="765321" lvl="1">
              <a:spcBef>
                <a:spcPct val="0"/>
              </a:spcBef>
            </a:pPr>
            <a:r>
              <a:rPr lang="en-US" dirty="0" err="1" smtClean="0"/>
              <a:t>LoadNatureName</a:t>
            </a:r>
            <a:endParaRPr lang="en-US" dirty="0" smtClean="0"/>
          </a:p>
          <a:p>
            <a:pPr marL="482451">
              <a:spcBef>
                <a:spcPct val="0"/>
              </a:spcBef>
            </a:pPr>
            <a:r>
              <a:rPr lang="en-US" dirty="0" err="1" smtClean="0"/>
              <a:t>AreaLoad</a:t>
            </a:r>
            <a:endParaRPr lang="en-US" dirty="0" smtClean="0"/>
          </a:p>
          <a:p>
            <a:pPr marL="482451">
              <a:spcBef>
                <a:spcPct val="0"/>
              </a:spcBef>
            </a:pPr>
            <a:r>
              <a:rPr lang="en-US" dirty="0" err="1" smtClean="0"/>
              <a:t>LineLoad</a:t>
            </a:r>
            <a:endParaRPr lang="en-US" dirty="0" smtClean="0"/>
          </a:p>
          <a:p>
            <a:pPr marL="482451">
              <a:spcBef>
                <a:spcPct val="0"/>
              </a:spcBef>
            </a:pPr>
            <a:r>
              <a:rPr lang="en-US" dirty="0" err="1" smtClean="0"/>
              <a:t>PointLoad</a:t>
            </a:r>
            <a:endParaRPr lang="en-US" dirty="0" smtClean="0"/>
          </a:p>
          <a:p>
            <a:pPr marL="765321" lvl="1">
              <a:spcBef>
                <a:spcPct val="0"/>
              </a:spcBef>
            </a:pPr>
            <a:r>
              <a:rPr lang="en-US" dirty="0" err="1" smtClean="0"/>
              <a:t>Force</a:t>
            </a:r>
          </a:p>
          <a:p>
            <a:pPr marL="765321" lvl="1">
              <a:spcBef>
                <a:spcPct val="0"/>
              </a:spcBef>
            </a:pPr>
            <a:r>
              <a:rPr lang="en-US" dirty="0" err="1" smtClean="0"/>
              <a:t>Moment</a:t>
            </a:r>
          </a:p>
          <a:p>
            <a:pPr marL="765321" lvl="1">
              <a:spcBef>
                <a:spcPct val="0"/>
              </a:spcBef>
            </a:pPr>
            <a:r>
              <a:rPr lang="en-US" dirty="0" smtClean="0"/>
              <a:t>Point</a:t>
            </a:r>
          </a:p>
          <a:p>
            <a:pPr marL="482451">
              <a:spcBef>
                <a:spcPct val="0"/>
              </a:spcBef>
            </a:pPr>
            <a:r>
              <a:rPr lang="en-GB" dirty="0" smtClean="0"/>
              <a:t>Explore</a:t>
            </a:r>
          </a:p>
          <a:p>
            <a:pPr marL="765321" lvl="1">
              <a:spcBef>
                <a:spcPct val="0"/>
              </a:spcBef>
            </a:pPr>
            <a:r>
              <a:rPr lang="en-GB" dirty="0" err="1" smtClean="0"/>
              <a:t>Help file</a:t>
            </a:r>
          </a:p>
          <a:p>
            <a:pPr marL="765321" lvl="1">
              <a:spcBef>
                <a:spcPct val="0"/>
              </a:spcBef>
            </a:pPr>
            <a:r>
              <a:rPr lang="en-GB" dirty="0" err="1" smtClean="0"/>
              <a:t>Debugger</a:t>
            </a:r>
          </a:p>
          <a:p>
            <a:pPr marL="765321" lvl="1">
              <a:spcBef>
                <a:spcPct val="0"/>
              </a:spcBef>
            </a:pPr>
            <a:r>
              <a:rPr lang="en-US" dirty="0" err="1" smtClean="0"/>
              <a:t>RvtMgdDbg</a:t>
            </a:r>
          </a:p>
          <a:p>
            <a:pPr marL="765321" lvl="1">
              <a:spcBef>
                <a:spcPct val="0"/>
              </a:spcBef>
            </a:pPr>
            <a:r>
              <a:rPr lang="en-GB" dirty="0" err="1" smtClean="0"/>
              <a:t>Reflection</a:t>
            </a:r>
          </a:p>
        </p:txBody>
      </p:sp>
      <p:pic>
        <p:nvPicPr>
          <p:cNvPr id="6" name="Picture 5" descr="pointload.PNG"/>
          <p:cNvPicPr>
            <a:picLocks noChangeAspect="1"/>
          </p:cNvPicPr>
          <p:nvPr/>
        </p:nvPicPr>
        <p:blipFill>
          <a:blip r:embed="rId3" cstate="print"/>
          <a:stretch>
            <a:fillRect/>
          </a:stretch>
        </p:blipFill>
        <p:spPr>
          <a:xfrm>
            <a:off x="5365137" y="1479695"/>
            <a:ext cx="7236438" cy="7437292"/>
          </a:xfrm>
          <a:prstGeom prst="rect">
            <a:avLst/>
          </a:prstGeom>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 Create, Access and Modify Point Loads</a:t>
            </a:r>
            <a:br>
              <a:rPr lang="en-US" dirty="0" smtClean="0"/>
            </a:b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en-US" dirty="0" smtClean="0"/>
              <a:t>Create Point loads with force and moment values </a:t>
            </a:r>
          </a:p>
          <a:p>
            <a:endParaRPr lang="en-US" dirty="0"/>
          </a:p>
        </p:txBody>
      </p:sp>
      <p:pic>
        <p:nvPicPr>
          <p:cNvPr id="4" name="Picture 3"/>
          <p:cNvPicPr/>
          <p:nvPr/>
        </p:nvPicPr>
        <p:blipFill>
          <a:blip r:embed="rId3" cstate="print"/>
          <a:srcRect l="35625" t="44750" r="38063" b="44917"/>
          <a:stretch>
            <a:fillRect/>
          </a:stretch>
        </p:blipFill>
        <p:spPr bwMode="auto">
          <a:xfrm>
            <a:off x="8181975" y="7164387"/>
            <a:ext cx="4238625" cy="1333500"/>
          </a:xfrm>
          <a:prstGeom prst="rect">
            <a:avLst/>
          </a:prstGeom>
          <a:noFill/>
          <a:ln w="9525">
            <a:noFill/>
            <a:miter lim="800000"/>
            <a:headEnd/>
            <a:tailEnd/>
          </a:ln>
        </p:spPr>
      </p:pic>
      <p:sp>
        <p:nvSpPr>
          <p:cNvPr id="5" name="Rectangle 4"/>
          <p:cNvSpPr/>
          <p:nvPr/>
        </p:nvSpPr>
        <p:spPr>
          <a:xfrm>
            <a:off x="561975" y="2973387"/>
            <a:ext cx="11811000" cy="3693319"/>
          </a:xfrm>
          <a:prstGeom prst="rect">
            <a:avLst/>
          </a:prstGeom>
          <a:solidFill>
            <a:schemeClr val="bg1">
              <a:lumMod val="85000"/>
            </a:schemeClr>
          </a:solidFill>
        </p:spPr>
        <p:txBody>
          <a:bodyPr wrap="square">
            <a:spAutoFit/>
          </a:bodyPr>
          <a:lstStyle/>
          <a:p>
            <a:r>
              <a:rPr lang="en-US" sz="1800" dirty="0" smtClean="0">
                <a:solidFill>
                  <a:srgbClr val="008000"/>
                </a:solidFill>
                <a:latin typeface="Courier New" pitchFamily="49" charset="0"/>
                <a:cs typeface="Courier New" pitchFamily="49" charset="0"/>
              </a:rPr>
              <a:t>//List Point load types, get the first load type for later usage.</a:t>
            </a:r>
          </a:p>
          <a:p>
            <a:r>
              <a:rPr lang="en-US" sz="1800" dirty="0" err="1" smtClean="0">
                <a:solidFill>
                  <a:srgbClr val="2B91AF"/>
                </a:solidFill>
                <a:latin typeface="Courier New" pitchFamily="49" charset="0"/>
                <a:cs typeface="Courier New" pitchFamily="49" charset="0"/>
              </a:rPr>
              <a:t>FilteredElementCollector</a:t>
            </a:r>
            <a:r>
              <a:rPr lang="en-US" sz="1800" dirty="0" smtClean="0">
                <a:solidFill>
                  <a:srgbClr val="2B91AF"/>
                </a:solidFill>
                <a:latin typeface="Courier New" pitchFamily="49" charset="0"/>
                <a:cs typeface="Courier New" pitchFamily="49" charset="0"/>
              </a:rPr>
              <a:t> collector = </a:t>
            </a:r>
            <a:r>
              <a:rPr lang="en-US" sz="1800" dirty="0" smtClean="0">
                <a:solidFill>
                  <a:srgbClr val="0000FF"/>
                </a:solidFill>
                <a:latin typeface="Courier New" pitchFamily="49" charset="0"/>
                <a:cs typeface="Courier New" pitchFamily="49" charset="0"/>
              </a:rPr>
              <a:t>new </a:t>
            </a:r>
            <a:r>
              <a:rPr lang="en-US" sz="1800" dirty="0" err="1" smtClean="0">
                <a:solidFill>
                  <a:srgbClr val="2B91AF"/>
                </a:solidFill>
                <a:latin typeface="Courier New" pitchFamily="49" charset="0"/>
                <a:cs typeface="Courier New" pitchFamily="49" charset="0"/>
              </a:rPr>
              <a:t>FilteredElementCollector</a:t>
            </a:r>
            <a:r>
              <a:rPr lang="en-US" sz="1800" dirty="0" smtClean="0">
                <a:solidFill>
                  <a:srgbClr val="2B91AF"/>
                </a:solidFill>
                <a:latin typeface="Courier New" pitchFamily="49" charset="0"/>
                <a:cs typeface="Courier New" pitchFamily="49" charset="0"/>
              </a:rPr>
              <a:t>( doc );</a:t>
            </a:r>
          </a:p>
          <a:p>
            <a:r>
              <a:rPr lang="en-US" sz="1800" dirty="0" err="1" smtClean="0">
                <a:solidFill>
                  <a:srgbClr val="2B91AF"/>
                </a:solidFill>
                <a:latin typeface="Courier New" pitchFamily="49" charset="0"/>
                <a:cs typeface="Courier New" pitchFamily="49" charset="0"/>
              </a:rPr>
              <a:t>collector.OfClass</a:t>
            </a:r>
            <a:r>
              <a:rPr lang="en-US" sz="1800" dirty="0" smtClean="0">
                <a:solidFill>
                  <a:srgbClr val="2B91AF"/>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typeof</a:t>
            </a:r>
            <a:r>
              <a:rPr lang="en-US" sz="1800" dirty="0" smtClean="0">
                <a:solidFill>
                  <a:srgbClr val="0000F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PointLoadType</a:t>
            </a:r>
            <a:r>
              <a:rPr lang="en-US" sz="1800" dirty="0" smtClean="0">
                <a:solidFill>
                  <a:srgbClr val="2B91AF"/>
                </a:solidFill>
                <a:latin typeface="Courier New" pitchFamily="49" charset="0"/>
                <a:cs typeface="Courier New" pitchFamily="49" charset="0"/>
              </a:rPr>
              <a:t> ) );</a:t>
            </a:r>
          </a:p>
          <a:p>
            <a:r>
              <a:rPr lang="en-US" sz="1800" dirty="0" err="1" smtClean="0">
                <a:solidFill>
                  <a:srgbClr val="2B91AF"/>
                </a:solidFill>
                <a:latin typeface="Courier New" pitchFamily="49" charset="0"/>
                <a:cs typeface="Courier New" pitchFamily="49" charset="0"/>
              </a:rPr>
              <a:t>PointLoadType</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loadType</a:t>
            </a:r>
            <a:r>
              <a:rPr lang="en-US" sz="1800" dirty="0" smtClean="0">
                <a:solidFill>
                  <a:srgbClr val="2B91AF"/>
                </a:solidFill>
                <a:latin typeface="Courier New" pitchFamily="49" charset="0"/>
                <a:cs typeface="Courier New" pitchFamily="49" charset="0"/>
              </a:rPr>
              <a:t> = </a:t>
            </a:r>
            <a:r>
              <a:rPr lang="en-US" sz="1800" dirty="0" err="1" smtClean="0">
                <a:solidFill>
                  <a:srgbClr val="2B91AF"/>
                </a:solidFill>
                <a:latin typeface="Courier New" pitchFamily="49" charset="0"/>
                <a:cs typeface="Courier New" pitchFamily="49" charset="0"/>
              </a:rPr>
              <a:t>collector.FirstElement</a:t>
            </a:r>
            <a:r>
              <a:rPr lang="en-US" sz="1800" dirty="0" smtClean="0">
                <a:solidFill>
                  <a:srgbClr val="2B91AF"/>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as </a:t>
            </a:r>
            <a:r>
              <a:rPr lang="en-US" sz="1800" dirty="0" err="1" smtClean="0">
                <a:solidFill>
                  <a:srgbClr val="2B91AF"/>
                </a:solidFill>
                <a:latin typeface="Courier New" pitchFamily="49" charset="0"/>
                <a:cs typeface="Courier New" pitchFamily="49" charset="0"/>
              </a:rPr>
              <a:t>PointLoadType</a:t>
            </a:r>
            <a:r>
              <a:rPr lang="en-US" sz="1800" dirty="0" smtClean="0">
                <a:solidFill>
                  <a:srgbClr val="2B91AF"/>
                </a:solidFill>
                <a:latin typeface="Courier New" pitchFamily="49" charset="0"/>
                <a:cs typeface="Courier New" pitchFamily="49" charset="0"/>
              </a:rPr>
              <a:t>;</a:t>
            </a:r>
          </a:p>
          <a:p>
            <a:endParaRPr lang="en-US" sz="1800" dirty="0" smtClean="0">
              <a:solidFill>
                <a:srgbClr val="2B91AF"/>
              </a:solidFill>
              <a:latin typeface="Courier New" pitchFamily="49" charset="0"/>
              <a:cs typeface="Courier New" pitchFamily="49" charset="0"/>
            </a:endParaRPr>
          </a:p>
          <a:p>
            <a:r>
              <a:rPr lang="en-US" sz="1800" dirty="0" smtClean="0">
                <a:solidFill>
                  <a:srgbClr val="008000"/>
                </a:solidFill>
                <a:latin typeface="Courier New" pitchFamily="49" charset="0"/>
                <a:cs typeface="Courier New" pitchFamily="49" charset="0"/>
              </a:rPr>
              <a:t>//create a point load using the </a:t>
            </a:r>
            <a:r>
              <a:rPr lang="en-US" sz="1800" dirty="0" err="1" smtClean="0">
                <a:solidFill>
                  <a:srgbClr val="008000"/>
                </a:solidFill>
                <a:latin typeface="Courier New" pitchFamily="49" charset="0"/>
                <a:cs typeface="Courier New" pitchFamily="49" charset="0"/>
              </a:rPr>
              <a:t>PointLoadType</a:t>
            </a:r>
            <a:r>
              <a:rPr lang="en-US" sz="1800" dirty="0" smtClean="0">
                <a:solidFill>
                  <a:srgbClr val="008000"/>
                </a:solidFill>
                <a:latin typeface="Courier New" pitchFamily="49" charset="0"/>
                <a:cs typeface="Courier New" pitchFamily="49" charset="0"/>
              </a:rPr>
              <a:t> obtained previously</a:t>
            </a:r>
          </a:p>
          <a:p>
            <a:r>
              <a:rPr lang="en-US" sz="1800" dirty="0" smtClean="0">
                <a:solidFill>
                  <a:srgbClr val="2B91AF"/>
                </a:solidFill>
                <a:latin typeface="Courier New" pitchFamily="49" charset="0"/>
                <a:cs typeface="Courier New" pitchFamily="49" charset="0"/>
              </a:rPr>
              <a:t>XYZ </a:t>
            </a:r>
            <a:r>
              <a:rPr lang="en-US" sz="1800" dirty="0" err="1" smtClean="0">
                <a:solidFill>
                  <a:srgbClr val="2B91AF"/>
                </a:solidFill>
                <a:latin typeface="Courier New" pitchFamily="49" charset="0"/>
                <a:cs typeface="Courier New" pitchFamily="49" charset="0"/>
              </a:rPr>
              <a:t>xyzPt</a:t>
            </a:r>
            <a:r>
              <a:rPr lang="en-US" sz="1800" dirty="0" smtClean="0">
                <a:solidFill>
                  <a:srgbClr val="2B91AF"/>
                </a:solidFill>
                <a:latin typeface="Courier New" pitchFamily="49" charset="0"/>
                <a:cs typeface="Courier New" pitchFamily="49" charset="0"/>
              </a:rPr>
              <a:t> = </a:t>
            </a:r>
            <a:r>
              <a:rPr lang="en-US" sz="1800" dirty="0" err="1" smtClean="0">
                <a:solidFill>
                  <a:srgbClr val="2B91AF"/>
                </a:solidFill>
                <a:latin typeface="Courier New" pitchFamily="49" charset="0"/>
                <a:cs typeface="Courier New" pitchFamily="49" charset="0"/>
              </a:rPr>
              <a:t>uiApp.ActiveUIDocument.Selection.PickPoint</a:t>
            </a:r>
            <a:r>
              <a:rPr lang="en-US" sz="1800" dirty="0" smtClean="0">
                <a:solidFill>
                  <a:srgbClr val="2B91AF"/>
                </a:solidFill>
                <a:latin typeface="Courier New" pitchFamily="49" charset="0"/>
                <a:cs typeface="Courier New" pitchFamily="49" charset="0"/>
              </a:rPr>
              <a:t>(</a:t>
            </a:r>
            <a:r>
              <a:rPr lang="en-US" sz="1800" dirty="0" smtClean="0">
                <a:solidFill>
                  <a:srgbClr val="A31515"/>
                </a:solidFill>
                <a:latin typeface="Courier New" pitchFamily="49" charset="0"/>
                <a:cs typeface="Courier New" pitchFamily="49" charset="0"/>
              </a:rPr>
              <a:t>"Please pick a point to create a point load" );</a:t>
            </a:r>
          </a:p>
          <a:p>
            <a:r>
              <a:rPr lang="en-US" sz="1800" dirty="0" smtClean="0">
                <a:solidFill>
                  <a:srgbClr val="2B91AF"/>
                </a:solidFill>
                <a:latin typeface="Courier New" pitchFamily="49" charset="0"/>
                <a:cs typeface="Courier New" pitchFamily="49" charset="0"/>
              </a:rPr>
              <a:t>XYZ </a:t>
            </a:r>
            <a:r>
              <a:rPr lang="en-US" sz="1800" dirty="0" err="1" smtClean="0">
                <a:solidFill>
                  <a:srgbClr val="2B91AF"/>
                </a:solidFill>
                <a:latin typeface="Courier New" pitchFamily="49" charset="0"/>
                <a:cs typeface="Courier New" pitchFamily="49" charset="0"/>
              </a:rPr>
              <a:t>xyzForce</a:t>
            </a:r>
            <a:r>
              <a:rPr lang="en-US" sz="1800" dirty="0" smtClean="0">
                <a:solidFill>
                  <a:srgbClr val="2B91AF"/>
                </a:solidFill>
                <a:latin typeface="Courier New" pitchFamily="49" charset="0"/>
                <a:cs typeface="Courier New" pitchFamily="49" charset="0"/>
              </a:rPr>
              <a:t> = </a:t>
            </a:r>
            <a:r>
              <a:rPr lang="en-US" sz="1800" dirty="0" smtClean="0">
                <a:solidFill>
                  <a:srgbClr val="0000FF"/>
                </a:solidFill>
                <a:latin typeface="Courier New" pitchFamily="49" charset="0"/>
                <a:cs typeface="Courier New" pitchFamily="49" charset="0"/>
              </a:rPr>
              <a:t>new </a:t>
            </a:r>
            <a:r>
              <a:rPr lang="en-US" sz="1800" dirty="0" smtClean="0">
                <a:solidFill>
                  <a:srgbClr val="2B91AF"/>
                </a:solidFill>
                <a:latin typeface="Courier New" pitchFamily="49" charset="0"/>
                <a:cs typeface="Courier New" pitchFamily="49" charset="0"/>
              </a:rPr>
              <a:t>XYZ( 0, 0, </a:t>
            </a:r>
            <a:r>
              <a:rPr lang="en-US" sz="1800" dirty="0" err="1" smtClean="0">
                <a:solidFill>
                  <a:srgbClr val="2B91AF"/>
                </a:solidFill>
                <a:latin typeface="Courier New" pitchFamily="49" charset="0"/>
                <a:cs typeface="Courier New" pitchFamily="49" charset="0"/>
              </a:rPr>
              <a:t>dKip</a:t>
            </a:r>
            <a:r>
              <a:rPr lang="en-US" sz="1800" dirty="0" smtClean="0">
                <a:solidFill>
                  <a:srgbClr val="2B91AF"/>
                </a:solidFill>
                <a:latin typeface="Courier New" pitchFamily="49" charset="0"/>
                <a:cs typeface="Courier New" pitchFamily="49" charset="0"/>
              </a:rPr>
              <a:t> );</a:t>
            </a:r>
          </a:p>
          <a:p>
            <a:r>
              <a:rPr lang="en-US" sz="1800" dirty="0" smtClean="0">
                <a:solidFill>
                  <a:srgbClr val="2B91AF"/>
                </a:solidFill>
                <a:latin typeface="Courier New" pitchFamily="49" charset="0"/>
                <a:cs typeface="Courier New" pitchFamily="49" charset="0"/>
              </a:rPr>
              <a:t>XYZ </a:t>
            </a:r>
            <a:r>
              <a:rPr lang="en-US" sz="1800" dirty="0" err="1" smtClean="0">
                <a:solidFill>
                  <a:srgbClr val="2B91AF"/>
                </a:solidFill>
                <a:latin typeface="Courier New" pitchFamily="49" charset="0"/>
                <a:cs typeface="Courier New" pitchFamily="49" charset="0"/>
              </a:rPr>
              <a:t>xyzMoment</a:t>
            </a:r>
            <a:r>
              <a:rPr lang="en-US" sz="1800" dirty="0" smtClean="0">
                <a:solidFill>
                  <a:srgbClr val="2B91AF"/>
                </a:solidFill>
                <a:latin typeface="Courier New" pitchFamily="49" charset="0"/>
                <a:cs typeface="Courier New" pitchFamily="49" charset="0"/>
              </a:rPr>
              <a:t> = </a:t>
            </a:r>
            <a:r>
              <a:rPr lang="en-US" sz="1800" dirty="0" smtClean="0">
                <a:solidFill>
                  <a:srgbClr val="0000FF"/>
                </a:solidFill>
                <a:latin typeface="Courier New" pitchFamily="49" charset="0"/>
                <a:cs typeface="Courier New" pitchFamily="49" charset="0"/>
              </a:rPr>
              <a:t>new </a:t>
            </a:r>
            <a:r>
              <a:rPr lang="en-US" sz="1800" dirty="0" smtClean="0">
                <a:solidFill>
                  <a:srgbClr val="2B91AF"/>
                </a:solidFill>
                <a:latin typeface="Courier New" pitchFamily="49" charset="0"/>
                <a:cs typeface="Courier New" pitchFamily="49" charset="0"/>
              </a:rPr>
              <a:t>XYZ( </a:t>
            </a:r>
            <a:r>
              <a:rPr lang="en-US" sz="1800" dirty="0" err="1" smtClean="0">
                <a:solidFill>
                  <a:srgbClr val="2B91AF"/>
                </a:solidFill>
                <a:latin typeface="Courier New" pitchFamily="49" charset="0"/>
                <a:cs typeface="Courier New" pitchFamily="49" charset="0"/>
              </a:rPr>
              <a:t>dKip</a:t>
            </a:r>
            <a:r>
              <a:rPr lang="en-US" sz="1800" dirty="0" smtClean="0">
                <a:solidFill>
                  <a:srgbClr val="2B91AF"/>
                </a:solidFill>
                <a:latin typeface="Courier New" pitchFamily="49" charset="0"/>
                <a:cs typeface="Courier New" pitchFamily="49" charset="0"/>
              </a:rPr>
              <a:t>, 0, 0 );</a:t>
            </a:r>
          </a:p>
          <a:p>
            <a:r>
              <a:rPr lang="en-US" sz="1800" dirty="0" err="1" smtClean="0">
                <a:solidFill>
                  <a:srgbClr val="2B91AF"/>
                </a:solidFill>
                <a:latin typeface="Courier New" pitchFamily="49" charset="0"/>
                <a:cs typeface="Courier New" pitchFamily="49" charset="0"/>
              </a:rPr>
              <a:t>PointLoad</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plNew</a:t>
            </a:r>
            <a:r>
              <a:rPr lang="en-US" sz="1800" dirty="0" smtClean="0">
                <a:solidFill>
                  <a:srgbClr val="2B91AF"/>
                </a:solidFill>
                <a:latin typeface="Courier New" pitchFamily="49" charset="0"/>
                <a:cs typeface="Courier New" pitchFamily="49" charset="0"/>
              </a:rPr>
              <a:t> = </a:t>
            </a:r>
            <a:r>
              <a:rPr lang="en-US" sz="1800" dirty="0" err="1" smtClean="0">
                <a:solidFill>
                  <a:srgbClr val="2B91AF"/>
                </a:solidFill>
                <a:latin typeface="Courier New" pitchFamily="49" charset="0"/>
                <a:cs typeface="Courier New" pitchFamily="49" charset="0"/>
              </a:rPr>
              <a:t>doc.Create.NewPointLoad</a:t>
            </a:r>
            <a:r>
              <a:rPr lang="en-US" sz="1800" dirty="0" smtClean="0">
                <a:solidFill>
                  <a:srgbClr val="2B91AF"/>
                </a:solidFill>
                <a:latin typeface="Courier New" pitchFamily="49" charset="0"/>
                <a:cs typeface="Courier New" pitchFamily="49" charset="0"/>
              </a:rPr>
              <a:t>(</a:t>
            </a:r>
            <a:r>
              <a:rPr lang="en-US" sz="1800" dirty="0" err="1" smtClean="0">
                <a:solidFill>
                  <a:srgbClr val="2B91AF"/>
                </a:solidFill>
                <a:latin typeface="Courier New" pitchFamily="49" charset="0"/>
                <a:cs typeface="Courier New" pitchFamily="49" charset="0"/>
              </a:rPr>
              <a:t>xyzPt</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xyzForce</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xyzMoment</a:t>
            </a:r>
            <a:r>
              <a:rPr lang="en-US" sz="1800" dirty="0" smtClean="0">
                <a:solidFill>
                  <a:srgbClr val="2B91AF"/>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true, </a:t>
            </a:r>
            <a:r>
              <a:rPr lang="en-US" sz="1800" dirty="0" err="1" smtClean="0">
                <a:solidFill>
                  <a:srgbClr val="0000FF"/>
                </a:solidFill>
                <a:latin typeface="Courier New" pitchFamily="49" charset="0"/>
                <a:cs typeface="Courier New" pitchFamily="49" charset="0"/>
              </a:rPr>
              <a:t>loadType</a:t>
            </a:r>
            <a:r>
              <a:rPr lang="en-US" sz="1800" dirty="0" smtClean="0">
                <a:solidFill>
                  <a:srgbClr val="0000FF"/>
                </a:solidFill>
                <a:latin typeface="Courier New" pitchFamily="49" charset="0"/>
                <a:cs typeface="Courier New" pitchFamily="49" charset="0"/>
              </a:rPr>
              <a:t>, null );</a:t>
            </a:r>
          </a:p>
          <a:p>
            <a:r>
              <a:rPr lang="en-US" sz="1800" dirty="0" err="1" smtClean="0">
                <a:solidFill>
                  <a:srgbClr val="0000FF"/>
                </a:solidFill>
                <a:latin typeface="Courier New" pitchFamily="49" charset="0"/>
                <a:cs typeface="Courier New" pitchFamily="49" charset="0"/>
              </a:rPr>
              <a:t>doc.Regenerate</a:t>
            </a:r>
            <a:r>
              <a:rPr lang="en-US" sz="1800" dirty="0" smtClean="0">
                <a:solidFill>
                  <a:srgbClr val="0000FF"/>
                </a:solidFill>
                <a:latin typeface="Courier New" pitchFamily="49" charset="0"/>
                <a:cs typeface="Courier New" pitchFamily="49" charset="0"/>
              </a:rPr>
              <a:t>();</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 Create, Access and Modify Point Loads</a:t>
            </a:r>
            <a:br>
              <a:rPr lang="en-US" dirty="0" smtClean="0"/>
            </a:b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en-US" dirty="0" smtClean="0"/>
              <a:t>List all Point loads </a:t>
            </a:r>
          </a:p>
          <a:p>
            <a:endParaRPr lang="en-US" dirty="0"/>
          </a:p>
        </p:txBody>
      </p:sp>
      <p:sp>
        <p:nvSpPr>
          <p:cNvPr id="5" name="Rectangle 4"/>
          <p:cNvSpPr/>
          <p:nvPr/>
        </p:nvSpPr>
        <p:spPr>
          <a:xfrm>
            <a:off x="561975" y="2668587"/>
            <a:ext cx="11811000" cy="5909310"/>
          </a:xfrm>
          <a:prstGeom prst="rect">
            <a:avLst/>
          </a:prstGeom>
          <a:solidFill>
            <a:schemeClr val="bg1">
              <a:lumMod val="85000"/>
            </a:schemeClr>
          </a:solidFill>
        </p:spPr>
        <p:txBody>
          <a:bodyPr wrap="square">
            <a:spAutoFit/>
          </a:bodyPr>
          <a:lstStyle/>
          <a:p>
            <a:r>
              <a:rPr lang="en-US" sz="1800" dirty="0" err="1" smtClean="0">
                <a:solidFill>
                  <a:srgbClr val="2B91AF"/>
                </a:solidFill>
                <a:latin typeface="Courier New" pitchFamily="49" charset="0"/>
                <a:cs typeface="Courier New" pitchFamily="49" charset="0"/>
              </a:rPr>
              <a:t>IList</a:t>
            </a:r>
            <a:r>
              <a:rPr lang="en-US" sz="1800" dirty="0" smtClean="0">
                <a:solidFill>
                  <a:srgbClr val="2B91AF"/>
                </a:solidFill>
                <a:latin typeface="Courier New" pitchFamily="49" charset="0"/>
                <a:cs typeface="Courier New" pitchFamily="49" charset="0"/>
              </a:rPr>
              <a:t>&lt;Element&gt; </a:t>
            </a:r>
            <a:r>
              <a:rPr lang="en-US" sz="1800" dirty="0" err="1" smtClean="0">
                <a:solidFill>
                  <a:srgbClr val="0000FF"/>
                </a:solidFill>
                <a:latin typeface="Courier New" pitchFamily="49" charset="0"/>
                <a:cs typeface="Courier New" pitchFamily="49" charset="0"/>
              </a:rPr>
              <a:t>listLoads</a:t>
            </a:r>
            <a:r>
              <a:rPr lang="en-US" sz="1800" dirty="0" smtClean="0">
                <a:solidFill>
                  <a:srgbClr val="0000FF"/>
                </a:solidFill>
                <a:latin typeface="Courier New" pitchFamily="49" charset="0"/>
                <a:cs typeface="Courier New" pitchFamily="49" charset="0"/>
              </a:rPr>
              <a:t> = </a:t>
            </a:r>
            <a:r>
              <a:rPr lang="en-US" sz="1800" dirty="0" err="1" smtClean="0">
                <a:solidFill>
                  <a:srgbClr val="2B91AF"/>
                </a:solidFill>
                <a:latin typeface="Courier New" pitchFamily="49" charset="0"/>
                <a:cs typeface="Courier New" pitchFamily="49" charset="0"/>
              </a:rPr>
              <a:t>RstUtils.GetElementOfClass</a:t>
            </a:r>
            <a:r>
              <a:rPr lang="en-US" sz="1800" dirty="0" smtClean="0">
                <a:solidFill>
                  <a:srgbClr val="2B91AF"/>
                </a:solidFill>
                <a:latin typeface="Courier New" pitchFamily="49" charset="0"/>
                <a:cs typeface="Courier New" pitchFamily="49" charset="0"/>
              </a:rPr>
              <a:t>(doc, </a:t>
            </a:r>
            <a:r>
              <a:rPr lang="en-US" sz="1800" dirty="0" err="1" smtClean="0">
                <a:solidFill>
                  <a:srgbClr val="0000FF"/>
                </a:solidFill>
                <a:latin typeface="Courier New" pitchFamily="49" charset="0"/>
                <a:cs typeface="Courier New" pitchFamily="49" charset="0"/>
              </a:rPr>
              <a:t>typeof</a:t>
            </a:r>
            <a:r>
              <a:rPr lang="en-US" sz="1800" dirty="0" smtClean="0">
                <a:solidFill>
                  <a:srgbClr val="0000FF"/>
                </a:solidFill>
                <a:latin typeface="Courier New" pitchFamily="49" charset="0"/>
                <a:cs typeface="Courier New" pitchFamily="49" charset="0"/>
              </a:rPr>
              <a:t>(</a:t>
            </a:r>
            <a:r>
              <a:rPr lang="en-US" sz="1800" dirty="0" err="1" smtClean="0">
                <a:solidFill>
                  <a:srgbClr val="2B91AF"/>
                </a:solidFill>
                <a:latin typeface="Courier New" pitchFamily="49" charset="0"/>
                <a:cs typeface="Courier New" pitchFamily="49" charset="0"/>
              </a:rPr>
              <a:t>PointLoad</a:t>
            </a:r>
            <a:r>
              <a:rPr lang="en-US" sz="1800" dirty="0" smtClean="0">
                <a:solidFill>
                  <a:srgbClr val="2B91AF"/>
                </a:solidFill>
                <a:latin typeface="Courier New" pitchFamily="49" charset="0"/>
                <a:cs typeface="Courier New" pitchFamily="49" charset="0"/>
              </a:rPr>
              <a:t>));</a:t>
            </a:r>
          </a:p>
          <a:p>
            <a:r>
              <a:rPr lang="en-US" sz="1800" dirty="0" err="1" smtClean="0">
                <a:solidFill>
                  <a:srgbClr val="2B91AF"/>
                </a:solidFill>
                <a:latin typeface="Courier New" pitchFamily="49" charset="0"/>
                <a:cs typeface="Courier New" pitchFamily="49" charset="0"/>
              </a:rPr>
              <a:t>PointLoad</a:t>
            </a:r>
            <a:r>
              <a:rPr lang="en-US" sz="1800" dirty="0" smtClean="0">
                <a:solidFill>
                  <a:srgbClr val="2B91AF"/>
                </a:solidFill>
                <a:latin typeface="Courier New" pitchFamily="49" charset="0"/>
                <a:cs typeface="Courier New" pitchFamily="49" charset="0"/>
              </a:rPr>
              <a:t> ptLoad1 = </a:t>
            </a:r>
            <a:r>
              <a:rPr lang="en-US" sz="1800" dirty="0" smtClean="0">
                <a:solidFill>
                  <a:srgbClr val="0000FF"/>
                </a:solidFill>
                <a:latin typeface="Courier New" pitchFamily="49" charset="0"/>
                <a:cs typeface="Courier New" pitchFamily="49" charset="0"/>
              </a:rPr>
              <a:t>null;</a:t>
            </a:r>
          </a:p>
          <a:p>
            <a:endParaRPr lang="en-US" sz="1800" dirty="0" smtClean="0">
              <a:solidFill>
                <a:srgbClr val="0000FF"/>
              </a:solidFill>
              <a:latin typeface="Courier New" pitchFamily="49" charset="0"/>
              <a:cs typeface="Courier New" pitchFamily="49" charset="0"/>
            </a:endParaRPr>
          </a:p>
          <a:p>
            <a:r>
              <a:rPr lang="en-US" sz="1800" dirty="0" err="1" smtClean="0">
                <a:solidFill>
                  <a:srgbClr val="0000FF"/>
                </a:solidFill>
                <a:latin typeface="Courier New" pitchFamily="49" charset="0"/>
                <a:cs typeface="Courier New" pitchFamily="49" charset="0"/>
              </a:rPr>
              <a:t>foreach</a:t>
            </a:r>
            <a:r>
              <a:rPr lang="en-US" sz="1800" dirty="0" smtClean="0">
                <a:solidFill>
                  <a:srgbClr val="0000FF"/>
                </a:solidFill>
                <a:latin typeface="Courier New" pitchFamily="49" charset="0"/>
                <a:cs typeface="Courier New" pitchFamily="49" charset="0"/>
              </a:rPr>
              <a:t>( </a:t>
            </a:r>
            <a:r>
              <a:rPr lang="en-US" sz="1800" b="1" dirty="0" err="1" smtClean="0">
                <a:solidFill>
                  <a:srgbClr val="2B91AF"/>
                </a:solidFill>
                <a:latin typeface="Courier New" pitchFamily="49" charset="0"/>
                <a:cs typeface="Courier New" pitchFamily="49" charset="0"/>
              </a:rPr>
              <a:t>PointLoad</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ptLd</a:t>
            </a:r>
            <a:r>
              <a:rPr lang="en-US" sz="1800" dirty="0" smtClean="0">
                <a:solidFill>
                  <a:srgbClr val="2B91AF"/>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in </a:t>
            </a:r>
            <a:r>
              <a:rPr lang="en-US" sz="1800" dirty="0" err="1" smtClean="0">
                <a:solidFill>
                  <a:srgbClr val="0000FF"/>
                </a:solidFill>
                <a:latin typeface="Courier New" pitchFamily="49" charset="0"/>
                <a:cs typeface="Courier New" pitchFamily="49" charset="0"/>
              </a:rPr>
              <a:t>listLoads</a:t>
            </a:r>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a:t>
            </a:r>
          </a:p>
          <a:p>
            <a:r>
              <a:rPr lang="en-US" sz="1800" dirty="0" smtClean="0">
                <a:solidFill>
                  <a:srgbClr val="008000"/>
                </a:solidFill>
                <a:latin typeface="Courier New" pitchFamily="49" charset="0"/>
                <a:cs typeface="Courier New" pitchFamily="49" charset="0"/>
              </a:rPr>
              <a:t>     // The following are all specific READ-ONLY properties:</a:t>
            </a:r>
          </a:p>
          <a:p>
            <a:r>
              <a:rPr lang="en-US" sz="1800" dirty="0" smtClean="0">
                <a:solidFill>
                  <a:srgbClr val="008000"/>
                </a:solidFill>
                <a:latin typeface="Courier New" pitchFamily="49" charset="0"/>
                <a:cs typeface="Courier New" pitchFamily="49" charset="0"/>
              </a:rPr>
              <a:t>     </a:t>
            </a:r>
            <a:r>
              <a:rPr lang="en-US" sz="1800" dirty="0" smtClean="0">
                <a:solidFill>
                  <a:srgbClr val="2B91AF"/>
                </a:solidFill>
                <a:latin typeface="Courier New" pitchFamily="49" charset="0"/>
                <a:cs typeface="Courier New" pitchFamily="49" charset="0"/>
              </a:rPr>
              <a:t>XYZ F = </a:t>
            </a:r>
            <a:r>
              <a:rPr lang="en-US" sz="1800" b="1" dirty="0" err="1" smtClean="0">
                <a:solidFill>
                  <a:srgbClr val="2B91AF"/>
                </a:solidFill>
                <a:latin typeface="Courier New" pitchFamily="49" charset="0"/>
                <a:cs typeface="Courier New" pitchFamily="49" charset="0"/>
              </a:rPr>
              <a:t>ptLd.Force</a:t>
            </a:r>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     XYZ M = </a:t>
            </a:r>
            <a:r>
              <a:rPr lang="en-US" sz="1800" b="1" dirty="0" err="1" smtClean="0">
                <a:solidFill>
                  <a:srgbClr val="2B91AF"/>
                </a:solidFill>
                <a:latin typeface="Courier New" pitchFamily="49" charset="0"/>
                <a:cs typeface="Courier New" pitchFamily="49" charset="0"/>
              </a:rPr>
              <a:t>ptLd.Moment</a:t>
            </a:r>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     XYZ p = </a:t>
            </a:r>
            <a:r>
              <a:rPr lang="en-US" sz="1800" b="1" dirty="0" err="1" smtClean="0">
                <a:solidFill>
                  <a:srgbClr val="2B91AF"/>
                </a:solidFill>
                <a:latin typeface="Courier New" pitchFamily="49" charset="0"/>
                <a:cs typeface="Courier New" pitchFamily="49" charset="0"/>
              </a:rPr>
              <a:t>ptLd.Point</a:t>
            </a:r>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string </a:t>
            </a:r>
            <a:r>
              <a:rPr lang="en-US" sz="1800" dirty="0" err="1" smtClean="0">
                <a:solidFill>
                  <a:srgbClr val="0000FF"/>
                </a:solidFill>
                <a:latin typeface="Courier New" pitchFamily="49" charset="0"/>
                <a:cs typeface="Courier New" pitchFamily="49" charset="0"/>
              </a:rPr>
              <a:t>nameLoadCase</a:t>
            </a:r>
            <a:r>
              <a:rPr lang="en-US" sz="1800" dirty="0" smtClean="0">
                <a:solidFill>
                  <a:srgbClr val="0000FF"/>
                </a:solidFill>
                <a:latin typeface="Courier New" pitchFamily="49" charset="0"/>
                <a:cs typeface="Courier New" pitchFamily="49" charset="0"/>
              </a:rPr>
              <a:t> = </a:t>
            </a:r>
            <a:r>
              <a:rPr lang="en-US" sz="1800" b="1" dirty="0" err="1" smtClean="0">
                <a:solidFill>
                  <a:srgbClr val="0000FF"/>
                </a:solidFill>
                <a:latin typeface="Courier New" pitchFamily="49" charset="0"/>
                <a:cs typeface="Courier New" pitchFamily="49" charset="0"/>
              </a:rPr>
              <a:t>ptLd.LoadCaseName</a:t>
            </a:r>
            <a:r>
              <a:rPr lang="en-US" sz="1800" dirty="0" smtClean="0">
                <a:solidFill>
                  <a:srgbClr val="0000FF"/>
                </a:solidFill>
                <a:latin typeface="Courier New" pitchFamily="49" charset="0"/>
                <a:cs typeface="Courier New" pitchFamily="49" charset="0"/>
              </a:rPr>
              <a:t>;</a:t>
            </a:r>
          </a:p>
          <a:p>
            <a:r>
              <a:rPr lang="en-US" sz="1800" dirty="0" smtClean="0">
                <a:solidFill>
                  <a:srgbClr val="0000FF"/>
                </a:solidFill>
                <a:latin typeface="Courier New" pitchFamily="49" charset="0"/>
                <a:cs typeface="Courier New" pitchFamily="49" charset="0"/>
              </a:rPr>
              <a:t>     </a:t>
            </a:r>
            <a:endParaRPr lang="en-US" sz="1800" dirty="0" smtClean="0">
              <a:solidFill>
                <a:srgbClr val="008000"/>
              </a:solidFill>
              <a:latin typeface="Courier New" pitchFamily="49" charset="0"/>
              <a:cs typeface="Courier New" pitchFamily="49" charset="0"/>
            </a:endParaRPr>
          </a:p>
          <a:p>
            <a:r>
              <a:rPr lang="en-US" sz="1800" dirty="0" smtClean="0">
                <a:solidFill>
                  <a:srgbClr val="008000"/>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string </a:t>
            </a:r>
            <a:r>
              <a:rPr lang="en-US" sz="1800" dirty="0" err="1" smtClean="0">
                <a:solidFill>
                  <a:srgbClr val="0000FF"/>
                </a:solidFill>
                <a:latin typeface="Courier New" pitchFamily="49" charset="0"/>
                <a:cs typeface="Courier New" pitchFamily="49" charset="0"/>
              </a:rPr>
              <a:t>nameLoadCategory</a:t>
            </a:r>
            <a:r>
              <a:rPr lang="en-US" sz="1800" dirty="0" smtClean="0">
                <a:solidFill>
                  <a:srgbClr val="0000FF"/>
                </a:solidFill>
                <a:latin typeface="Courier New" pitchFamily="49" charset="0"/>
                <a:cs typeface="Courier New" pitchFamily="49" charset="0"/>
              </a:rPr>
              <a:t> = </a:t>
            </a:r>
            <a:r>
              <a:rPr lang="en-US" sz="1800" b="1" dirty="0" err="1" smtClean="0">
                <a:solidFill>
                  <a:srgbClr val="0000FF"/>
                </a:solidFill>
                <a:latin typeface="Courier New" pitchFamily="49" charset="0"/>
                <a:cs typeface="Courier New" pitchFamily="49" charset="0"/>
              </a:rPr>
              <a:t>ptLd.LoadCategoryName</a:t>
            </a:r>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string </a:t>
            </a:r>
            <a:r>
              <a:rPr lang="en-US" sz="1800" dirty="0" err="1" smtClean="0">
                <a:solidFill>
                  <a:srgbClr val="0000FF"/>
                </a:solidFill>
                <a:latin typeface="Courier New" pitchFamily="49" charset="0"/>
                <a:cs typeface="Courier New" pitchFamily="49" charset="0"/>
              </a:rPr>
              <a:t>nameLoadNature</a:t>
            </a:r>
            <a:r>
              <a:rPr lang="en-US" sz="1800" dirty="0" smtClean="0">
                <a:solidFill>
                  <a:srgbClr val="0000FF"/>
                </a:solidFill>
                <a:latin typeface="Courier New" pitchFamily="49" charset="0"/>
                <a:cs typeface="Courier New" pitchFamily="49" charset="0"/>
              </a:rPr>
              <a:t> = </a:t>
            </a:r>
            <a:r>
              <a:rPr lang="en-US" sz="1800" b="1" dirty="0" err="1" smtClean="0">
                <a:solidFill>
                  <a:srgbClr val="0000FF"/>
                </a:solidFill>
                <a:latin typeface="Courier New" pitchFamily="49" charset="0"/>
                <a:cs typeface="Courier New" pitchFamily="49" charset="0"/>
              </a:rPr>
              <a:t>ptLd.LoadNatureName</a:t>
            </a:r>
            <a:r>
              <a:rPr lang="en-US" sz="1800" dirty="0" smtClean="0">
                <a:solidFill>
                  <a:srgbClr val="0000FF"/>
                </a:solidFill>
                <a:latin typeface="Courier New" pitchFamily="49" charset="0"/>
                <a:cs typeface="Courier New" pitchFamily="49" charset="0"/>
              </a:rPr>
              <a:t>;</a:t>
            </a:r>
          </a:p>
          <a:p>
            <a:r>
              <a:rPr lang="en-US" sz="1800" dirty="0" smtClean="0">
                <a:solidFill>
                  <a:srgbClr val="0000FF"/>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sMsg</a:t>
            </a:r>
            <a:r>
              <a:rPr lang="en-US" sz="1800" dirty="0" smtClean="0">
                <a:solidFill>
                  <a:srgbClr val="0000FF"/>
                </a:solidFill>
                <a:latin typeface="Courier New" pitchFamily="49" charset="0"/>
                <a:cs typeface="Courier New" pitchFamily="49" charset="0"/>
              </a:rPr>
              <a:t> += </a:t>
            </a:r>
            <a:r>
              <a:rPr lang="en-US" sz="1800" dirty="0" smtClean="0">
                <a:solidFill>
                  <a:srgbClr val="A31515"/>
                </a:solidFill>
                <a:latin typeface="Courier New" pitchFamily="49" charset="0"/>
                <a:cs typeface="Courier New" pitchFamily="49" charset="0"/>
              </a:rPr>
              <a:t>"\r\n  Id=" + </a:t>
            </a:r>
            <a:r>
              <a:rPr lang="en-US" sz="1800" b="1" dirty="0" err="1" smtClean="0">
                <a:solidFill>
                  <a:srgbClr val="A31515"/>
                </a:solidFill>
                <a:latin typeface="Courier New" pitchFamily="49" charset="0"/>
                <a:cs typeface="Courier New" pitchFamily="49" charset="0"/>
              </a:rPr>
              <a:t>ptLd.Id</a:t>
            </a:r>
            <a:r>
              <a:rPr lang="en-US" sz="1800" dirty="0" err="1" smtClean="0">
                <a:solidFill>
                  <a:srgbClr val="A31515"/>
                </a:solidFill>
                <a:latin typeface="Courier New" pitchFamily="49" charset="0"/>
                <a:cs typeface="Courier New" pitchFamily="49" charset="0"/>
              </a:rPr>
              <a:t>.IntegerValue.ToString</a:t>
            </a:r>
            <a:r>
              <a:rPr lang="en-US" sz="1800" dirty="0" smtClean="0">
                <a:solidFill>
                  <a:srgbClr val="A31515"/>
                </a:solidFill>
                <a:latin typeface="Courier New" pitchFamily="49" charset="0"/>
                <a:cs typeface="Courier New" pitchFamily="49" charset="0"/>
              </a:rPr>
              <a:t>()</a:t>
            </a:r>
          </a:p>
          <a:p>
            <a:r>
              <a:rPr lang="en-US" sz="1800" dirty="0" smtClean="0">
                <a:solidFill>
                  <a:srgbClr val="A31515"/>
                </a:solidFill>
                <a:latin typeface="Courier New" pitchFamily="49" charset="0"/>
                <a:cs typeface="Courier New" pitchFamily="49" charset="0"/>
              </a:rPr>
              <a:t>     + ": F=" + </a:t>
            </a:r>
            <a:r>
              <a:rPr lang="en-US" sz="1800" dirty="0" err="1" smtClean="0">
                <a:solidFill>
                  <a:srgbClr val="2B91AF"/>
                </a:solidFill>
                <a:latin typeface="Courier New" pitchFamily="49" charset="0"/>
                <a:cs typeface="Courier New" pitchFamily="49" charset="0"/>
              </a:rPr>
              <a:t>RstUtils.PointString</a:t>
            </a:r>
            <a:r>
              <a:rPr lang="en-US" sz="1800" dirty="0" smtClean="0">
                <a:solidFill>
                  <a:srgbClr val="2B91AF"/>
                </a:solidFill>
                <a:latin typeface="Courier New" pitchFamily="49" charset="0"/>
                <a:cs typeface="Courier New" pitchFamily="49" charset="0"/>
              </a:rPr>
              <a:t>( F )</a:t>
            </a:r>
          </a:p>
          <a:p>
            <a:r>
              <a:rPr lang="en-US" sz="1800" dirty="0" smtClean="0">
                <a:solidFill>
                  <a:srgbClr val="2B91AF"/>
                </a:solidFill>
                <a:latin typeface="Courier New" pitchFamily="49" charset="0"/>
                <a:cs typeface="Courier New" pitchFamily="49" charset="0"/>
              </a:rPr>
              <a:t>     + </a:t>
            </a:r>
            <a:r>
              <a:rPr lang="en-US" sz="1800" dirty="0" smtClean="0">
                <a:solidFill>
                  <a:srgbClr val="A31515"/>
                </a:solidFill>
                <a:latin typeface="Courier New" pitchFamily="49" charset="0"/>
                <a:cs typeface="Courier New" pitchFamily="49" charset="0"/>
              </a:rPr>
              <a:t>", M=" + </a:t>
            </a:r>
            <a:r>
              <a:rPr lang="en-US" sz="1800" dirty="0" err="1" smtClean="0">
                <a:solidFill>
                  <a:srgbClr val="2B91AF"/>
                </a:solidFill>
                <a:latin typeface="Courier New" pitchFamily="49" charset="0"/>
                <a:cs typeface="Courier New" pitchFamily="49" charset="0"/>
              </a:rPr>
              <a:t>RstUtils.PointString</a:t>
            </a:r>
            <a:r>
              <a:rPr lang="en-US" sz="1800" dirty="0" smtClean="0">
                <a:solidFill>
                  <a:srgbClr val="2B91AF"/>
                </a:solidFill>
                <a:latin typeface="Courier New" pitchFamily="49" charset="0"/>
                <a:cs typeface="Courier New" pitchFamily="49" charset="0"/>
              </a:rPr>
              <a:t>( M )</a:t>
            </a:r>
          </a:p>
          <a:p>
            <a:r>
              <a:rPr lang="en-US" sz="1800" dirty="0" smtClean="0">
                <a:solidFill>
                  <a:srgbClr val="2B91AF"/>
                </a:solidFill>
                <a:latin typeface="Courier New" pitchFamily="49" charset="0"/>
                <a:cs typeface="Courier New" pitchFamily="49" charset="0"/>
              </a:rPr>
              <a:t>     + </a:t>
            </a:r>
            <a:r>
              <a:rPr lang="en-US" sz="1800" dirty="0" smtClean="0">
                <a:solidFill>
                  <a:srgbClr val="A31515"/>
                </a:solidFill>
                <a:latin typeface="Courier New" pitchFamily="49" charset="0"/>
                <a:cs typeface="Courier New" pitchFamily="49" charset="0"/>
              </a:rPr>
              <a:t>", Pt=" + </a:t>
            </a:r>
            <a:r>
              <a:rPr lang="en-US" sz="1800" dirty="0" err="1" smtClean="0">
                <a:solidFill>
                  <a:srgbClr val="2B91AF"/>
                </a:solidFill>
                <a:latin typeface="Courier New" pitchFamily="49" charset="0"/>
                <a:cs typeface="Courier New" pitchFamily="49" charset="0"/>
              </a:rPr>
              <a:t>RstUtils.PointString</a:t>
            </a:r>
            <a:r>
              <a:rPr lang="en-US" sz="1800" dirty="0" smtClean="0">
                <a:solidFill>
                  <a:srgbClr val="2B91AF"/>
                </a:solidFill>
                <a:latin typeface="Courier New" pitchFamily="49" charset="0"/>
                <a:cs typeface="Courier New" pitchFamily="49" charset="0"/>
              </a:rPr>
              <a:t>( p )</a:t>
            </a:r>
          </a:p>
          <a:p>
            <a:r>
              <a:rPr lang="en-US" sz="1800" dirty="0" smtClean="0">
                <a:solidFill>
                  <a:srgbClr val="2B91AF"/>
                </a:solidFill>
                <a:latin typeface="Courier New" pitchFamily="49" charset="0"/>
                <a:cs typeface="Courier New" pitchFamily="49" charset="0"/>
              </a:rPr>
              <a:t>     + </a:t>
            </a:r>
            <a:r>
              <a:rPr lang="en-US" sz="1800" dirty="0" smtClean="0">
                <a:solidFill>
                  <a:srgbClr val="A31515"/>
                </a:solidFill>
                <a:latin typeface="Courier New" pitchFamily="49" charset="0"/>
                <a:cs typeface="Courier New" pitchFamily="49" charset="0"/>
              </a:rPr>
              <a:t>", </a:t>
            </a:r>
            <a:r>
              <a:rPr lang="en-US" sz="1800" dirty="0" err="1" smtClean="0">
                <a:solidFill>
                  <a:srgbClr val="A31515"/>
                </a:solidFill>
                <a:latin typeface="Courier New" pitchFamily="49" charset="0"/>
                <a:cs typeface="Courier New" pitchFamily="49" charset="0"/>
              </a:rPr>
              <a:t>LoadCase</a:t>
            </a:r>
            <a:r>
              <a:rPr lang="en-US" sz="1800" dirty="0" smtClean="0">
                <a:solidFill>
                  <a:srgbClr val="A31515"/>
                </a:solidFill>
                <a:latin typeface="Courier New" pitchFamily="49" charset="0"/>
                <a:cs typeface="Courier New" pitchFamily="49" charset="0"/>
              </a:rPr>
              <a:t>=" + </a:t>
            </a:r>
            <a:r>
              <a:rPr lang="en-US" sz="1800" dirty="0" err="1" smtClean="0">
                <a:solidFill>
                  <a:srgbClr val="A31515"/>
                </a:solidFill>
                <a:latin typeface="Courier New" pitchFamily="49" charset="0"/>
                <a:cs typeface="Courier New" pitchFamily="49" charset="0"/>
              </a:rPr>
              <a:t>nameLoadCase</a:t>
            </a:r>
            <a:endParaRPr lang="en-US" sz="1800" dirty="0" smtClean="0">
              <a:solidFill>
                <a:srgbClr val="A31515"/>
              </a:solidFill>
              <a:latin typeface="Courier New" pitchFamily="49" charset="0"/>
              <a:cs typeface="Courier New" pitchFamily="49" charset="0"/>
            </a:endParaRPr>
          </a:p>
          <a:p>
            <a:r>
              <a:rPr lang="en-US" sz="1800" dirty="0" smtClean="0">
                <a:solidFill>
                  <a:srgbClr val="A31515"/>
                </a:solidFill>
                <a:latin typeface="Courier New" pitchFamily="49" charset="0"/>
                <a:cs typeface="Courier New" pitchFamily="49" charset="0"/>
              </a:rPr>
              <a:t>     + ", </a:t>
            </a:r>
            <a:r>
              <a:rPr lang="en-US" sz="1800" dirty="0" err="1" smtClean="0">
                <a:solidFill>
                  <a:srgbClr val="A31515"/>
                </a:solidFill>
                <a:latin typeface="Courier New" pitchFamily="49" charset="0"/>
                <a:cs typeface="Courier New" pitchFamily="49" charset="0"/>
              </a:rPr>
              <a:t>LoadCat</a:t>
            </a:r>
            <a:r>
              <a:rPr lang="en-US" sz="1800" dirty="0" smtClean="0">
                <a:solidFill>
                  <a:srgbClr val="A31515"/>
                </a:solidFill>
                <a:latin typeface="Courier New" pitchFamily="49" charset="0"/>
                <a:cs typeface="Courier New" pitchFamily="49" charset="0"/>
              </a:rPr>
              <a:t>=" + </a:t>
            </a:r>
            <a:r>
              <a:rPr lang="en-US" sz="1800" dirty="0" err="1" smtClean="0">
                <a:solidFill>
                  <a:srgbClr val="A31515"/>
                </a:solidFill>
                <a:latin typeface="Courier New" pitchFamily="49" charset="0"/>
                <a:cs typeface="Courier New" pitchFamily="49" charset="0"/>
              </a:rPr>
              <a:t>nameLoadCategory</a:t>
            </a:r>
            <a:endParaRPr lang="en-US" sz="1800" dirty="0" smtClean="0">
              <a:solidFill>
                <a:srgbClr val="A31515"/>
              </a:solidFill>
              <a:latin typeface="Courier New" pitchFamily="49" charset="0"/>
              <a:cs typeface="Courier New" pitchFamily="49" charset="0"/>
            </a:endParaRPr>
          </a:p>
          <a:p>
            <a:r>
              <a:rPr lang="en-US" sz="1800" dirty="0" smtClean="0">
                <a:solidFill>
                  <a:srgbClr val="A31515"/>
                </a:solidFill>
                <a:latin typeface="Courier New" pitchFamily="49" charset="0"/>
                <a:cs typeface="Courier New" pitchFamily="49" charset="0"/>
              </a:rPr>
              <a:t>     + ", </a:t>
            </a:r>
            <a:r>
              <a:rPr lang="en-US" sz="1800" dirty="0" err="1" smtClean="0">
                <a:solidFill>
                  <a:srgbClr val="A31515"/>
                </a:solidFill>
                <a:latin typeface="Courier New" pitchFamily="49" charset="0"/>
                <a:cs typeface="Courier New" pitchFamily="49" charset="0"/>
              </a:rPr>
              <a:t>LoadNature</a:t>
            </a:r>
            <a:r>
              <a:rPr lang="en-US" sz="1800" dirty="0" smtClean="0">
                <a:solidFill>
                  <a:srgbClr val="A31515"/>
                </a:solidFill>
                <a:latin typeface="Courier New" pitchFamily="49" charset="0"/>
                <a:cs typeface="Courier New" pitchFamily="49" charset="0"/>
              </a:rPr>
              <a:t>=" + </a:t>
            </a:r>
            <a:r>
              <a:rPr lang="en-US" sz="1800" dirty="0" err="1" smtClean="0">
                <a:solidFill>
                  <a:srgbClr val="A31515"/>
                </a:solidFill>
                <a:latin typeface="Courier New" pitchFamily="49" charset="0"/>
                <a:cs typeface="Courier New" pitchFamily="49" charset="0"/>
              </a:rPr>
              <a:t>nameLoadNature</a:t>
            </a:r>
            <a:r>
              <a:rPr lang="en-US" sz="1800" dirty="0" smtClean="0">
                <a:solidFill>
                  <a:srgbClr val="A31515"/>
                </a:solidFill>
                <a:latin typeface="Courier New" pitchFamily="49" charset="0"/>
                <a:cs typeface="Courier New" pitchFamily="49" charset="0"/>
              </a:rPr>
              <a:t>;</a:t>
            </a:r>
          </a:p>
          <a:p>
            <a:r>
              <a:rPr lang="en-US" sz="1800" dirty="0" smtClean="0">
                <a:solidFill>
                  <a:srgbClr val="A31515"/>
                </a:solidFill>
                <a:latin typeface="Courier New" pitchFamily="49" charset="0"/>
                <a:cs typeface="Courier New" pitchFamily="49" charset="0"/>
              </a:rPr>
              <a:t>}</a:t>
            </a:r>
            <a:endParaRPr lang="en-US" sz="1800" dirty="0">
              <a:latin typeface="Courier New" pitchFamily="49" charset="0"/>
              <a:cs typeface="Courier New" pitchFamily="49" charset="0"/>
            </a:endParaRPr>
          </a:p>
        </p:txBody>
      </p:sp>
      <p:pic>
        <p:nvPicPr>
          <p:cNvPr id="4" name="Picture 3"/>
          <p:cNvPicPr/>
          <p:nvPr/>
        </p:nvPicPr>
        <p:blipFill>
          <a:blip r:embed="rId3" cstate="print"/>
          <a:srcRect l="20188" t="16167" r="40687" b="72749"/>
          <a:stretch>
            <a:fillRect/>
          </a:stretch>
        </p:blipFill>
        <p:spPr bwMode="auto">
          <a:xfrm>
            <a:off x="6084615" y="7445375"/>
            <a:ext cx="6926535" cy="147161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 Create, Access and Modify Point Loads</a:t>
            </a:r>
            <a:br>
              <a:rPr lang="en-US" dirty="0" smtClean="0"/>
            </a:b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en-US" dirty="0" smtClean="0"/>
              <a:t>Modify force of an existing Point Load</a:t>
            </a:r>
          </a:p>
          <a:p>
            <a:endParaRPr lang="en-US" dirty="0"/>
          </a:p>
        </p:txBody>
      </p:sp>
      <p:sp>
        <p:nvSpPr>
          <p:cNvPr id="5" name="Rectangle 4"/>
          <p:cNvSpPr/>
          <p:nvPr/>
        </p:nvSpPr>
        <p:spPr>
          <a:xfrm>
            <a:off x="561975" y="3547268"/>
            <a:ext cx="11734800" cy="3416320"/>
          </a:xfrm>
          <a:prstGeom prst="rect">
            <a:avLst/>
          </a:prstGeom>
          <a:solidFill>
            <a:schemeClr val="bg1">
              <a:lumMod val="85000"/>
            </a:schemeClr>
          </a:solidFill>
        </p:spPr>
        <p:txBody>
          <a:bodyPr wrap="square">
            <a:spAutoFit/>
          </a:bodyPr>
          <a:lstStyle/>
          <a:p>
            <a:r>
              <a:rPr lang="en-US" sz="1800" dirty="0" smtClean="0">
                <a:solidFill>
                  <a:srgbClr val="2B91AF"/>
                </a:solidFill>
                <a:latin typeface="Courier New" pitchFamily="49" charset="0"/>
                <a:cs typeface="Courier New" pitchFamily="49" charset="0"/>
              </a:rPr>
              <a:t>Parameter </a:t>
            </a:r>
            <a:r>
              <a:rPr lang="en-US" sz="1800" dirty="0" err="1" smtClean="0">
                <a:solidFill>
                  <a:srgbClr val="2B91AF"/>
                </a:solidFill>
                <a:latin typeface="Courier New" pitchFamily="49" charset="0"/>
                <a:cs typeface="Courier New" pitchFamily="49" charset="0"/>
              </a:rPr>
              <a:t>paramFx</a:t>
            </a:r>
            <a:r>
              <a:rPr lang="en-US" sz="1800" dirty="0" smtClean="0">
                <a:solidFill>
                  <a:srgbClr val="2B91AF"/>
                </a:solidFill>
                <a:latin typeface="Courier New" pitchFamily="49" charset="0"/>
                <a:cs typeface="Courier New" pitchFamily="49" charset="0"/>
              </a:rPr>
              <a:t> = ptLoad1.get_Parameter( </a:t>
            </a:r>
            <a:r>
              <a:rPr lang="en-US" sz="1800" b="1" dirty="0" err="1" smtClean="0">
                <a:solidFill>
                  <a:srgbClr val="2B91AF"/>
                </a:solidFill>
                <a:latin typeface="Courier New" pitchFamily="49" charset="0"/>
                <a:cs typeface="Courier New" pitchFamily="49" charset="0"/>
              </a:rPr>
              <a:t>BuiltInParameter.LOAD_FORCE_FX</a:t>
            </a:r>
            <a:r>
              <a:rPr lang="en-US" sz="1800" dirty="0" smtClean="0">
                <a:solidFill>
                  <a:srgbClr val="2B91AF"/>
                </a:solidFill>
                <a:latin typeface="Courier New" pitchFamily="49" charset="0"/>
                <a:cs typeface="Courier New" pitchFamily="49" charset="0"/>
              </a:rPr>
              <a:t> );</a:t>
            </a:r>
          </a:p>
          <a:p>
            <a:r>
              <a:rPr lang="en-US" sz="1800" dirty="0" smtClean="0">
                <a:solidFill>
                  <a:srgbClr val="2B91AF"/>
                </a:solidFill>
                <a:latin typeface="Courier New" pitchFamily="49" charset="0"/>
                <a:cs typeface="Courier New" pitchFamily="49" charset="0"/>
              </a:rPr>
              <a:t>Parameter </a:t>
            </a:r>
            <a:r>
              <a:rPr lang="en-US" sz="1800" dirty="0" err="1" smtClean="0">
                <a:solidFill>
                  <a:srgbClr val="2B91AF"/>
                </a:solidFill>
                <a:latin typeface="Courier New" pitchFamily="49" charset="0"/>
                <a:cs typeface="Courier New" pitchFamily="49" charset="0"/>
              </a:rPr>
              <a:t>paramFy</a:t>
            </a:r>
            <a:r>
              <a:rPr lang="en-US" sz="1800" dirty="0" smtClean="0">
                <a:solidFill>
                  <a:srgbClr val="2B91AF"/>
                </a:solidFill>
                <a:latin typeface="Courier New" pitchFamily="49" charset="0"/>
                <a:cs typeface="Courier New" pitchFamily="49" charset="0"/>
              </a:rPr>
              <a:t> = ptLoad1.get_Parameter( </a:t>
            </a:r>
            <a:r>
              <a:rPr lang="en-US" sz="1800" b="1" dirty="0" err="1" smtClean="0">
                <a:solidFill>
                  <a:srgbClr val="2B91AF"/>
                </a:solidFill>
                <a:latin typeface="Courier New" pitchFamily="49" charset="0"/>
                <a:cs typeface="Courier New" pitchFamily="49" charset="0"/>
              </a:rPr>
              <a:t>BuiltInParameter.LOAD_FORCE_FY</a:t>
            </a:r>
            <a:r>
              <a:rPr lang="en-US" sz="1800" dirty="0" smtClean="0">
                <a:solidFill>
                  <a:srgbClr val="2B91AF"/>
                </a:solidFill>
                <a:latin typeface="Courier New" pitchFamily="49" charset="0"/>
                <a:cs typeface="Courier New" pitchFamily="49" charset="0"/>
              </a:rPr>
              <a:t> );</a:t>
            </a:r>
          </a:p>
          <a:p>
            <a:r>
              <a:rPr lang="en-US" sz="1800" dirty="0" smtClean="0">
                <a:solidFill>
                  <a:srgbClr val="2B91AF"/>
                </a:solidFill>
                <a:latin typeface="Courier New" pitchFamily="49" charset="0"/>
                <a:cs typeface="Courier New" pitchFamily="49" charset="0"/>
              </a:rPr>
              <a:t>Parameter </a:t>
            </a:r>
            <a:r>
              <a:rPr lang="en-US" sz="1800" dirty="0" err="1" smtClean="0">
                <a:solidFill>
                  <a:srgbClr val="2B91AF"/>
                </a:solidFill>
                <a:latin typeface="Courier New" pitchFamily="49" charset="0"/>
                <a:cs typeface="Courier New" pitchFamily="49" charset="0"/>
              </a:rPr>
              <a:t>paramFz</a:t>
            </a:r>
            <a:r>
              <a:rPr lang="en-US" sz="1800" dirty="0" smtClean="0">
                <a:solidFill>
                  <a:srgbClr val="2B91AF"/>
                </a:solidFill>
                <a:latin typeface="Courier New" pitchFamily="49" charset="0"/>
                <a:cs typeface="Courier New" pitchFamily="49" charset="0"/>
              </a:rPr>
              <a:t> = ptLoad1.get_Parameter( </a:t>
            </a:r>
            <a:r>
              <a:rPr lang="en-US" sz="1800" b="1" dirty="0" err="1" smtClean="0">
                <a:solidFill>
                  <a:srgbClr val="2B91AF"/>
                </a:solidFill>
                <a:latin typeface="Courier New" pitchFamily="49" charset="0"/>
                <a:cs typeface="Courier New" pitchFamily="49" charset="0"/>
              </a:rPr>
              <a:t>BuiltInParameter.LOAD_FORCE_FZ</a:t>
            </a:r>
            <a:r>
              <a:rPr lang="en-US" sz="1800" dirty="0" smtClean="0">
                <a:solidFill>
                  <a:srgbClr val="2B91AF"/>
                </a:solidFill>
                <a:latin typeface="Courier New" pitchFamily="49" charset="0"/>
                <a:cs typeface="Courier New" pitchFamily="49" charset="0"/>
              </a:rPr>
              <a:t> );</a:t>
            </a:r>
          </a:p>
          <a:p>
            <a:r>
              <a:rPr lang="en-US" sz="1800" dirty="0" smtClean="0">
                <a:solidFill>
                  <a:srgbClr val="2B91A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double </a:t>
            </a:r>
            <a:r>
              <a:rPr lang="en-US" sz="1800" dirty="0" err="1" smtClean="0">
                <a:solidFill>
                  <a:srgbClr val="0000FF"/>
                </a:solidFill>
                <a:latin typeface="Courier New" pitchFamily="49" charset="0"/>
                <a:cs typeface="Courier New" pitchFamily="49" charset="0"/>
              </a:rPr>
              <a:t>dFx</a:t>
            </a:r>
            <a:r>
              <a:rPr lang="en-US" sz="1800" dirty="0" smtClean="0">
                <a:solidFill>
                  <a:srgbClr val="0000FF"/>
                </a:solidFill>
                <a:latin typeface="Courier New" pitchFamily="49" charset="0"/>
                <a:cs typeface="Courier New" pitchFamily="49" charset="0"/>
              </a:rPr>
              <a:t> = </a:t>
            </a:r>
            <a:r>
              <a:rPr lang="en-US" sz="1800" dirty="0" err="1" smtClean="0">
                <a:solidFill>
                  <a:srgbClr val="0000FF"/>
                </a:solidFill>
                <a:latin typeface="Courier New" pitchFamily="49" charset="0"/>
                <a:cs typeface="Courier New" pitchFamily="49" charset="0"/>
              </a:rPr>
              <a:t>paramFx.AsDouble</a:t>
            </a:r>
            <a:r>
              <a:rPr lang="en-US" sz="1800" dirty="0" smtClean="0">
                <a:solidFill>
                  <a:srgbClr val="0000FF"/>
                </a:solidFill>
                <a:latin typeface="Courier New" pitchFamily="49" charset="0"/>
                <a:cs typeface="Courier New" pitchFamily="49" charset="0"/>
              </a:rPr>
              <a:t>();</a:t>
            </a:r>
          </a:p>
          <a:p>
            <a:r>
              <a:rPr lang="en-US" sz="1800" dirty="0" smtClean="0">
                <a:solidFill>
                  <a:srgbClr val="0000FF"/>
                </a:solidFill>
                <a:latin typeface="Courier New" pitchFamily="49" charset="0"/>
                <a:cs typeface="Courier New" pitchFamily="49" charset="0"/>
              </a:rPr>
              <a:t>double </a:t>
            </a:r>
            <a:r>
              <a:rPr lang="en-US" sz="1800" dirty="0" err="1" smtClean="0">
                <a:solidFill>
                  <a:srgbClr val="0000FF"/>
                </a:solidFill>
                <a:latin typeface="Courier New" pitchFamily="49" charset="0"/>
                <a:cs typeface="Courier New" pitchFamily="49" charset="0"/>
              </a:rPr>
              <a:t>dFy</a:t>
            </a:r>
            <a:r>
              <a:rPr lang="en-US" sz="1800" dirty="0" smtClean="0">
                <a:solidFill>
                  <a:srgbClr val="0000FF"/>
                </a:solidFill>
                <a:latin typeface="Courier New" pitchFamily="49" charset="0"/>
                <a:cs typeface="Courier New" pitchFamily="49" charset="0"/>
              </a:rPr>
              <a:t> = </a:t>
            </a:r>
            <a:r>
              <a:rPr lang="en-US" sz="1800" dirty="0" err="1" smtClean="0">
                <a:solidFill>
                  <a:srgbClr val="0000FF"/>
                </a:solidFill>
                <a:latin typeface="Courier New" pitchFamily="49" charset="0"/>
                <a:cs typeface="Courier New" pitchFamily="49" charset="0"/>
              </a:rPr>
              <a:t>paramFy.AsDouble</a:t>
            </a:r>
            <a:r>
              <a:rPr lang="en-US" sz="1800" dirty="0" smtClean="0">
                <a:solidFill>
                  <a:srgbClr val="0000FF"/>
                </a:solidFill>
                <a:latin typeface="Courier New" pitchFamily="49" charset="0"/>
                <a:cs typeface="Courier New" pitchFamily="49" charset="0"/>
              </a:rPr>
              <a:t>();</a:t>
            </a:r>
          </a:p>
          <a:p>
            <a:r>
              <a:rPr lang="en-US" sz="1800" dirty="0" smtClean="0">
                <a:solidFill>
                  <a:srgbClr val="0000FF"/>
                </a:solidFill>
                <a:latin typeface="Courier New" pitchFamily="49" charset="0"/>
                <a:cs typeface="Courier New" pitchFamily="49" charset="0"/>
              </a:rPr>
              <a:t>double </a:t>
            </a:r>
            <a:r>
              <a:rPr lang="en-US" sz="1800" dirty="0" err="1" smtClean="0">
                <a:solidFill>
                  <a:srgbClr val="0000FF"/>
                </a:solidFill>
                <a:latin typeface="Courier New" pitchFamily="49" charset="0"/>
                <a:cs typeface="Courier New" pitchFamily="49" charset="0"/>
              </a:rPr>
              <a:t>dfz</a:t>
            </a:r>
            <a:r>
              <a:rPr lang="en-US" sz="1800" dirty="0" smtClean="0">
                <a:solidFill>
                  <a:srgbClr val="0000FF"/>
                </a:solidFill>
                <a:latin typeface="Courier New" pitchFamily="49" charset="0"/>
                <a:cs typeface="Courier New" pitchFamily="49" charset="0"/>
              </a:rPr>
              <a:t> = </a:t>
            </a:r>
            <a:r>
              <a:rPr lang="en-US" sz="1800" dirty="0" err="1" smtClean="0">
                <a:solidFill>
                  <a:srgbClr val="0000FF"/>
                </a:solidFill>
                <a:latin typeface="Courier New" pitchFamily="49" charset="0"/>
                <a:cs typeface="Courier New" pitchFamily="49" charset="0"/>
              </a:rPr>
              <a:t>paramFz.AsDouble</a:t>
            </a:r>
            <a:r>
              <a:rPr lang="en-US" sz="1800" dirty="0" smtClean="0">
                <a:solidFill>
                  <a:srgbClr val="0000FF"/>
                </a:solidFill>
                <a:latin typeface="Courier New" pitchFamily="49" charset="0"/>
                <a:cs typeface="Courier New" pitchFamily="49" charset="0"/>
              </a:rPr>
              <a:t>();</a:t>
            </a:r>
          </a:p>
          <a:p>
            <a:endParaRPr lang="en-US" sz="1800" dirty="0" smtClean="0">
              <a:solidFill>
                <a:srgbClr val="0000FF"/>
              </a:solidFill>
              <a:latin typeface="Courier New" pitchFamily="49" charset="0"/>
              <a:cs typeface="Courier New" pitchFamily="49" charset="0"/>
            </a:endParaRPr>
          </a:p>
          <a:p>
            <a:r>
              <a:rPr lang="en-US" sz="1800" b="1" dirty="0" err="1" smtClean="0">
                <a:solidFill>
                  <a:srgbClr val="0000FF"/>
                </a:solidFill>
                <a:latin typeface="Courier New" pitchFamily="49" charset="0"/>
                <a:cs typeface="Courier New" pitchFamily="49" charset="0"/>
              </a:rPr>
              <a:t>paramFx.Set</a:t>
            </a:r>
            <a:r>
              <a:rPr lang="en-US" sz="1800" dirty="0" smtClean="0">
                <a:solidFill>
                  <a:srgbClr val="0000FF"/>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dKip</a:t>
            </a:r>
            <a:r>
              <a:rPr lang="en-US" sz="1800" dirty="0" smtClean="0">
                <a:solidFill>
                  <a:srgbClr val="0000FF"/>
                </a:solidFill>
                <a:latin typeface="Courier New" pitchFamily="49" charset="0"/>
                <a:cs typeface="Courier New" pitchFamily="49" charset="0"/>
              </a:rPr>
              <a:t> );</a:t>
            </a:r>
          </a:p>
          <a:p>
            <a:r>
              <a:rPr lang="en-US" sz="1800" b="1" dirty="0" err="1" smtClean="0">
                <a:solidFill>
                  <a:srgbClr val="0000FF"/>
                </a:solidFill>
                <a:latin typeface="Courier New" pitchFamily="49" charset="0"/>
                <a:cs typeface="Courier New" pitchFamily="49" charset="0"/>
              </a:rPr>
              <a:t>paramFy.Set</a:t>
            </a:r>
            <a:r>
              <a:rPr lang="en-US" sz="1800" dirty="0" smtClean="0">
                <a:solidFill>
                  <a:srgbClr val="0000FF"/>
                </a:solidFill>
                <a:latin typeface="Courier New" pitchFamily="49" charset="0"/>
                <a:cs typeface="Courier New" pitchFamily="49" charset="0"/>
              </a:rPr>
              <a:t>( 2 * </a:t>
            </a:r>
            <a:r>
              <a:rPr lang="en-US" sz="1800" dirty="0" err="1" smtClean="0">
                <a:solidFill>
                  <a:srgbClr val="0000FF"/>
                </a:solidFill>
                <a:latin typeface="Courier New" pitchFamily="49" charset="0"/>
                <a:cs typeface="Courier New" pitchFamily="49" charset="0"/>
              </a:rPr>
              <a:t>dKip</a:t>
            </a:r>
            <a:r>
              <a:rPr lang="en-US" sz="1800" dirty="0" smtClean="0">
                <a:solidFill>
                  <a:srgbClr val="0000FF"/>
                </a:solidFill>
                <a:latin typeface="Courier New" pitchFamily="49" charset="0"/>
                <a:cs typeface="Courier New" pitchFamily="49" charset="0"/>
              </a:rPr>
              <a:t> );</a:t>
            </a:r>
          </a:p>
          <a:p>
            <a:r>
              <a:rPr lang="en-US" sz="1800" b="1" dirty="0" err="1" smtClean="0">
                <a:solidFill>
                  <a:srgbClr val="0000FF"/>
                </a:solidFill>
                <a:latin typeface="Courier New" pitchFamily="49" charset="0"/>
                <a:cs typeface="Courier New" pitchFamily="49" charset="0"/>
              </a:rPr>
              <a:t>paramFz.Set</a:t>
            </a:r>
            <a:r>
              <a:rPr lang="en-US" sz="1800" dirty="0" smtClean="0">
                <a:solidFill>
                  <a:srgbClr val="0000FF"/>
                </a:solidFill>
                <a:latin typeface="Courier New" pitchFamily="49" charset="0"/>
                <a:cs typeface="Courier New" pitchFamily="49" charset="0"/>
              </a:rPr>
              <a:t>( 3 * </a:t>
            </a:r>
            <a:r>
              <a:rPr lang="en-US" sz="1800" dirty="0" err="1" smtClean="0">
                <a:solidFill>
                  <a:srgbClr val="0000FF"/>
                </a:solidFill>
                <a:latin typeface="Courier New" pitchFamily="49" charset="0"/>
                <a:cs typeface="Courier New" pitchFamily="49" charset="0"/>
              </a:rPr>
              <a:t>dKip</a:t>
            </a:r>
            <a:r>
              <a:rPr lang="en-US" sz="1800" dirty="0" smtClean="0">
                <a:solidFill>
                  <a:srgbClr val="0000FF"/>
                </a:solidFill>
                <a:latin typeface="Courier New" pitchFamily="49" charset="0"/>
                <a:cs typeface="Courier New" pitchFamily="49" charset="0"/>
              </a:rPr>
              <a:t> );</a:t>
            </a:r>
          </a:p>
          <a:p>
            <a:r>
              <a:rPr lang="en-US" sz="1800" dirty="0" err="1" smtClean="0">
                <a:solidFill>
                  <a:srgbClr val="0000FF"/>
                </a:solidFill>
                <a:latin typeface="Courier New" pitchFamily="49" charset="0"/>
                <a:cs typeface="Courier New" pitchFamily="49" charset="0"/>
              </a:rPr>
              <a:t>doc.Regenerate</a:t>
            </a:r>
            <a:r>
              <a:rPr lang="en-US" sz="1800" dirty="0" smtClean="0">
                <a:solidFill>
                  <a:srgbClr val="0000FF"/>
                </a:solidFill>
                <a:latin typeface="Courier New" pitchFamily="49" charset="0"/>
                <a:cs typeface="Courier New" pitchFamily="49" charset="0"/>
              </a:rPr>
              <a:t>();</a:t>
            </a:r>
            <a:endParaRPr lang="en-US" sz="1800" dirty="0">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noFill/>
        </p:spPr>
        <p:txBody>
          <a:bodyPr/>
          <a:lstStyle/>
          <a:p>
            <a:pPr eaLnBrk="1" hangingPunct="1"/>
            <a:r>
              <a:rPr lang="en-GB" dirty="0" smtClean="0"/>
              <a:t>About the Presenter</a:t>
            </a:r>
          </a:p>
        </p:txBody>
      </p:sp>
      <p:sp>
        <p:nvSpPr>
          <p:cNvPr id="4099" name="Rectangle 3"/>
          <p:cNvSpPr>
            <a:spLocks noGrp="1" noChangeArrowheads="1"/>
          </p:cNvSpPr>
          <p:nvPr>
            <p:ph idx="1"/>
          </p:nvPr>
        </p:nvSpPr>
        <p:spPr>
          <a:xfrm>
            <a:off x="454038" y="4184640"/>
            <a:ext cx="11840175" cy="4819716"/>
          </a:xfrm>
          <a:noFill/>
        </p:spPr>
        <p:txBody>
          <a:bodyPr/>
          <a:lstStyle/>
          <a:p>
            <a:pPr marL="0" lvl="1" indent="0">
              <a:buClr>
                <a:schemeClr val="accent1"/>
              </a:buClr>
              <a:buSzPct val="80000"/>
              <a:buNone/>
              <a:defRPr/>
            </a:pPr>
            <a:r>
              <a:rPr lang="en-US" sz="2400" kern="0" dirty="0" smtClean="0"/>
              <a:t>Saikat is a member of the AEC workgroup within the Developer Technical Services (DevTech) team in Autodesk. He has been associated with Autodesk for 6 years now and was working with Autodesk Consulting before joining DevTech. Prior to joining Autodesk, Saikat worked as GIS software developer in Philadelphia and as a project architect in the construction industry in New Delhi.</a:t>
            </a:r>
          </a:p>
          <a:p>
            <a:pPr marL="0" lvl="1" indent="0">
              <a:buClr>
                <a:schemeClr val="accent1"/>
              </a:buClr>
              <a:buSzPct val="80000"/>
              <a:buNone/>
              <a:defRPr/>
            </a:pPr>
            <a:endParaRPr lang="en-US" sz="2400" kern="0" dirty="0" smtClean="0"/>
          </a:p>
          <a:p>
            <a:pPr marL="0" lvl="1" indent="0">
              <a:buClr>
                <a:schemeClr val="accent1"/>
              </a:buClr>
              <a:buSzPct val="80000"/>
              <a:buNone/>
              <a:defRPr/>
            </a:pPr>
            <a:r>
              <a:rPr lang="en-US" sz="2400" kern="0" dirty="0" smtClean="0"/>
              <a:t>Saikat holds a Bachelors degree in Architecture (India) and a Masters of Science degree in Informatics and Architecture </a:t>
            </a:r>
            <a:r>
              <a:rPr lang="en-US" sz="2400" dirty="0" smtClean="0"/>
              <a:t>from RPI.</a:t>
            </a:r>
            <a:endParaRPr lang="en-US" sz="2400" kern="0" dirty="0" smtClean="0"/>
          </a:p>
          <a:p>
            <a:pPr marL="0" indent="0">
              <a:lnSpc>
                <a:spcPct val="90000"/>
              </a:lnSpc>
              <a:spcBef>
                <a:spcPts val="0"/>
              </a:spcBef>
            </a:pPr>
            <a:endParaRPr lang="en-US" sz="2400" dirty="0" smtClean="0"/>
          </a:p>
        </p:txBody>
      </p:sp>
      <p:sp>
        <p:nvSpPr>
          <p:cNvPr id="4101" name="Text Box 5"/>
          <p:cNvSpPr txBox="1">
            <a:spLocks noChangeArrowheads="1"/>
          </p:cNvSpPr>
          <p:nvPr/>
        </p:nvSpPr>
        <p:spPr bwMode="auto">
          <a:xfrm>
            <a:off x="408861" y="2111713"/>
            <a:ext cx="6681279" cy="1177750"/>
          </a:xfrm>
          <a:prstGeom prst="rect">
            <a:avLst/>
          </a:prstGeom>
          <a:noFill/>
          <a:ln w="9525">
            <a:noFill/>
            <a:miter lim="800000"/>
            <a:headEnd/>
            <a:tailEnd/>
          </a:ln>
        </p:spPr>
        <p:txBody>
          <a:bodyPr wrap="square" lIns="130039" tIns="65020" rIns="130039" bIns="65020">
            <a:spAutoFit/>
          </a:bodyPr>
          <a:lstStyle/>
          <a:p>
            <a:r>
              <a:rPr lang="en-US" sz="2800" b="1" dirty="0" smtClean="0"/>
              <a:t>Saikat Bhattacharya</a:t>
            </a:r>
            <a:endParaRPr lang="en-US" sz="2800" b="1" dirty="0"/>
          </a:p>
          <a:p>
            <a:r>
              <a:rPr lang="en-GB" sz="2000" dirty="0"/>
              <a:t>Developer Technical Services</a:t>
            </a:r>
            <a:endParaRPr lang="en-US" sz="2000" dirty="0"/>
          </a:p>
          <a:p>
            <a:r>
              <a:rPr lang="en-US" sz="2000" dirty="0" smtClean="0"/>
              <a:t>Autodesk India</a:t>
            </a:r>
            <a:endParaRPr lang="en-US" sz="2000" dirty="0"/>
          </a:p>
        </p:txBody>
      </p:sp>
      <p:pic>
        <p:nvPicPr>
          <p:cNvPr id="7" name="Picture 2" descr="C:\Saikat\Personal\Snaps\or.JPG"/>
          <p:cNvPicPr>
            <a:picLocks noChangeAspect="1" noChangeArrowheads="1"/>
          </p:cNvPicPr>
          <p:nvPr/>
        </p:nvPicPr>
        <p:blipFill>
          <a:blip r:embed="rId3" cstate="print"/>
          <a:srcRect/>
          <a:stretch>
            <a:fillRect/>
          </a:stretch>
        </p:blipFill>
        <p:spPr bwMode="auto">
          <a:xfrm>
            <a:off x="10239375" y="915987"/>
            <a:ext cx="1778992" cy="200014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Structural Components</a:t>
            </a:r>
            <a:endParaRPr lang="en-US" dirty="0"/>
          </a:p>
        </p:txBody>
      </p:sp>
      <p:sp>
        <p:nvSpPr>
          <p:cNvPr id="3" name="Rectangle 3"/>
          <p:cNvSpPr txBox="1">
            <a:spLocks noChangeArrowheads="1"/>
          </p:cNvSpPr>
          <p:nvPr/>
        </p:nvSpPr>
        <p:spPr>
          <a:xfrm>
            <a:off x="561975" y="5106987"/>
            <a:ext cx="7983659"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5"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Access Structural Elements</a:t>
            </a:r>
            <a:br>
              <a:rPr lang="en-US" dirty="0" smtClean="0"/>
            </a:b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pPr lvl="1"/>
            <a:endParaRPr lang="en-US" dirty="0"/>
          </a:p>
        </p:txBody>
      </p:sp>
      <p:graphicFrame>
        <p:nvGraphicFramePr>
          <p:cNvPr id="4" name="Content Placeholder 6"/>
          <p:cNvGraphicFramePr>
            <a:graphicFrameLocks/>
          </p:cNvGraphicFramePr>
          <p:nvPr/>
        </p:nvGraphicFramePr>
        <p:xfrm>
          <a:off x="104775" y="1830388"/>
          <a:ext cx="12830175" cy="6859600"/>
        </p:xfrm>
        <a:graphic>
          <a:graphicData uri="http://schemas.openxmlformats.org/drawingml/2006/table">
            <a:tbl>
              <a:tblPr/>
              <a:tblGrid>
                <a:gridCol w="2760663"/>
                <a:gridCol w="3209925"/>
                <a:gridCol w="2239962"/>
                <a:gridCol w="61913"/>
                <a:gridCol w="2590800"/>
                <a:gridCol w="1966912"/>
              </a:tblGrid>
              <a:tr h="236538">
                <a:tc gridSpan="3">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000000"/>
                          </a:solidFill>
                          <a:effectLst/>
                          <a:latin typeface="Calibri" pitchFamily="34" charset="0"/>
                          <a:ea typeface="ヒラギノ角ゴ Pro W3"/>
                          <a:cs typeface="ヒラギノ角ゴ Pro W3"/>
                        </a:rPr>
                        <a:t>Element</a:t>
                      </a:r>
                    </a:p>
                  </a:txBody>
                  <a:tcPr marL="11836" marR="11836" marT="11836" marB="0" anchor="b" horzOverflow="overflow">
                    <a:lnL>
                      <a:noFill/>
                    </a:lnL>
                    <a:lnR>
                      <a:noFill/>
                    </a:lnR>
                    <a:lnT>
                      <a:noFill/>
                    </a:lnT>
                    <a:lnB>
                      <a:noFill/>
                    </a:lnB>
                    <a:lnTlToBr>
                      <a:noFill/>
                    </a:lnTlToBr>
                    <a:lnBlToTr>
                      <a:noFill/>
                    </a:lnBlToTr>
                    <a:noFill/>
                  </a:tcPr>
                </a:tc>
                <a:tc hMerge="1">
                  <a:txBody>
                    <a:bodyPr/>
                    <a:lstStyle/>
                    <a:p>
                      <a:endParaRPr lang="en-US"/>
                    </a:p>
                  </a:txBody>
                  <a:tcPr/>
                </a:tc>
                <a:tc hMerge="1">
                  <a:txBody>
                    <a:bodyPr/>
                    <a:lstStyle/>
                    <a:p>
                      <a:endParaRPr lang="en-US"/>
                    </a:p>
                  </a:txBody>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400" b="1" i="0" u="none" strike="noStrike" cap="none" normalizeH="0" baseline="0" smtClean="0">
                        <a:ln>
                          <a:noFill/>
                        </a:ln>
                        <a:solidFill>
                          <a:srgbClr val="000000"/>
                        </a:solidFill>
                        <a:effectLst/>
                        <a:latin typeface="Calibri" pitchFamily="34" charset="0"/>
                        <a:ea typeface="ヒラギノ角ゴ Pro W3"/>
                        <a:cs typeface="ヒラギノ角ゴ Pro W3"/>
                      </a:endParaRPr>
                    </a:p>
                  </a:txBody>
                  <a:tcPr marL="11836" marR="11836" marT="11836" marB="0" anchor="b" horzOverflow="overflow">
                    <a:lnL>
                      <a:noFill/>
                    </a:lnL>
                    <a:lnR>
                      <a:noFill/>
                    </a:lnR>
                    <a:lnT>
                      <a:noFill/>
                    </a:lnT>
                    <a:lnB>
                      <a:noFill/>
                    </a:lnB>
                    <a:lnTlToBr>
                      <a:noFill/>
                    </a:lnTlToBr>
                    <a:lnBlToTr>
                      <a:noFill/>
                    </a:lnBlToTr>
                    <a:noFill/>
                  </a:tcPr>
                </a:tc>
                <a:tc gridSpan="2">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Calibri" pitchFamily="34" charset="0"/>
                          <a:ea typeface="ヒラギノ角ゴ Pro W3"/>
                          <a:cs typeface="ヒラギノ角ゴ Pro W3"/>
                        </a:rPr>
                        <a:t>Symbol</a:t>
                      </a:r>
                    </a:p>
                  </a:txBody>
                  <a:tcPr marL="11836" marR="11836" marT="11836" marB="0" anchor="b" horzOverflow="overflow">
                    <a:lnL>
                      <a:noFill/>
                    </a:lnL>
                    <a:lnR>
                      <a:noFill/>
                    </a:lnR>
                    <a:lnT>
                      <a:noFill/>
                    </a:lnT>
                    <a:lnB>
                      <a:noFill/>
                    </a:lnB>
                    <a:lnTlToBr>
                      <a:noFill/>
                    </a:lnTlToBr>
                    <a:lnBlToTr>
                      <a:noFill/>
                    </a:lnBlToTr>
                    <a:noFill/>
                  </a:tcPr>
                </a:tc>
                <a:tc hMerge="1">
                  <a:txBody>
                    <a:bodyPr/>
                    <a:lstStyle/>
                    <a:p>
                      <a:endParaRPr lang="en-US"/>
                    </a:p>
                  </a:txBody>
                  <a:tcPr/>
                </a:tc>
              </a:tr>
              <a:tr h="2365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Calibri" pitchFamily="34" charset="0"/>
                          <a:ea typeface="ヒラギノ角ゴ Pro W3"/>
                          <a:cs typeface="ヒラギノ角ゴ Pro W3"/>
                        </a:rPr>
                        <a:t>Kind of Element in UI </a:t>
                      </a:r>
                    </a:p>
                  </a:txBody>
                  <a:tcPr marL="11836" marR="11836" marT="11836"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Calibri" pitchFamily="34" charset="0"/>
                          <a:ea typeface="ヒラギノ角ゴ Pro W3"/>
                          <a:cs typeface="ヒラギノ角ゴ Pro W3"/>
                        </a:rPr>
                        <a:t>Derived from Element/TypeOf</a:t>
                      </a:r>
                    </a:p>
                  </a:txBody>
                  <a:tcPr marL="11836" marR="11836" marT="11836"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Calibri" pitchFamily="34" charset="0"/>
                          <a:ea typeface="ヒラギノ角ゴ Pro W3"/>
                          <a:cs typeface="ヒラギノ角ゴ Pro W3"/>
                        </a:rPr>
                        <a:t>Category</a:t>
                      </a:r>
                    </a:p>
                  </a:txBody>
                  <a:tcPr marL="11836" marR="11836" marT="11836"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Calibri" pitchFamily="34" charset="0"/>
                          <a:ea typeface="ヒラギノ角ゴ Pro W3"/>
                          <a:cs typeface="ヒラギノ角ゴ Pro W3"/>
                        </a:rPr>
                        <a:t> </a:t>
                      </a:r>
                    </a:p>
                  </a:txBody>
                  <a:tcPr marL="11836" marR="11836" marT="11836"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Calibri" pitchFamily="34" charset="0"/>
                          <a:ea typeface="ヒラギノ角ゴ Pro W3"/>
                          <a:cs typeface="ヒラギノ角ゴ Pro W3"/>
                        </a:rPr>
                        <a:t>Derived from Symbol/TypeOf</a:t>
                      </a:r>
                    </a:p>
                  </a:txBody>
                  <a:tcPr marL="11836" marR="11836" marT="11836"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000000"/>
                          </a:solidFill>
                          <a:effectLst/>
                          <a:latin typeface="Calibri" pitchFamily="34" charset="0"/>
                          <a:ea typeface="ヒラギノ角ゴ Pro W3"/>
                          <a:cs typeface="ヒラギノ角ゴ Pro W3"/>
                        </a:rPr>
                        <a:t>Category</a:t>
                      </a:r>
                    </a:p>
                  </a:txBody>
                  <a:tcPr marL="11836" marR="11836" marT="11836" marB="0" anchor="b" horzOverflow="overflow">
                    <a:lnL>
                      <a:noFill/>
                    </a:lnL>
                    <a:lnR>
                      <a:noFill/>
                    </a:lnR>
                    <a:lnT>
                      <a:noFill/>
                    </a:lnT>
                    <a:lnB>
                      <a:noFill/>
                    </a:lnB>
                    <a:lnTlToBr>
                      <a:noFill/>
                    </a:lnTlToBr>
                    <a:lnBlToTr>
                      <a:noFill/>
                    </a:lnBlToTr>
                    <a:noFill/>
                  </a:tcPr>
                </a:tc>
              </a:tr>
              <a:tr h="2365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Calibri" pitchFamily="34" charset="0"/>
                          <a:ea typeface="ヒラギノ角ゴ Pro W3"/>
                          <a:cs typeface="ヒラギノ角ゴ Pro W3"/>
                        </a:rPr>
                        <a:t> </a:t>
                      </a:r>
                    </a:p>
                  </a:txBody>
                  <a:tcPr marL="11836" marR="11836" marT="11836"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endParaRPr>
                    </a:p>
                  </a:txBody>
                  <a:tcPr marL="11836" marR="11836" marT="11836"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endParaRPr>
                    </a:p>
                  </a:txBody>
                  <a:tcPr marL="11836" marR="11836" marT="11836"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endParaRPr>
                    </a:p>
                  </a:txBody>
                  <a:tcPr marL="11836" marR="11836" marT="11836"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endParaRPr>
                    </a:p>
                  </a:txBody>
                  <a:tcPr marL="11836" marR="11836" marT="11836"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endParaRPr>
                    </a:p>
                  </a:txBody>
                  <a:tcPr marL="11836" marR="11836" marT="11836" marB="0" anchor="b" horzOverflow="overflow">
                    <a:lnL>
                      <a:noFill/>
                    </a:lnL>
                    <a:lnR>
                      <a:noFill/>
                    </a:lnR>
                    <a:lnT>
                      <a:noFill/>
                    </a:lnT>
                    <a:lnB>
                      <a:noFill/>
                    </a:lnB>
                    <a:lnTlToBr>
                      <a:noFill/>
                    </a:lnTlToBr>
                    <a:lnBlToTr>
                      <a:noFill/>
                    </a:lnBlToTr>
                    <a:noFill/>
                  </a:tcPr>
                </a:tc>
              </a:tr>
              <a:tr h="2365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Loads (point load) </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538ED5"/>
                          </a:solidFill>
                          <a:effectLst/>
                          <a:latin typeface="Calibri" pitchFamily="34" charset="0"/>
                          <a:ea typeface="ヒラギノ角ゴ Pro W3"/>
                          <a:cs typeface="ヒラギノ角ゴ Pro W3"/>
                        </a:rPr>
                        <a:t>LoadBase</a:t>
                      </a:r>
                      <a:r>
                        <a:rPr kumimoji="0" lang="en-US" sz="1400" b="0" i="0" u="none" strike="noStrike" cap="none" normalizeH="0" baseline="0" smtClean="0">
                          <a:ln>
                            <a:noFill/>
                          </a:ln>
                          <a:solidFill>
                            <a:srgbClr val="A5A5A5"/>
                          </a:solidFill>
                          <a:effectLst/>
                          <a:latin typeface="Calibri" pitchFamily="34" charset="0"/>
                          <a:ea typeface="ヒラギノ角ゴ Pro W3"/>
                          <a:cs typeface="ヒラギノ角ゴ Pro W3"/>
                        </a:rPr>
                        <a:t>/</a:t>
                      </a: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PointLoad</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0000"/>
                          </a:solidFill>
                          <a:effectLst/>
                          <a:latin typeface="Calibri" pitchFamily="34" charset="0"/>
                          <a:ea typeface="ヒラギノ角ゴ Pro W3"/>
                          <a:cs typeface="ヒラギノ角ゴ Pro W3"/>
                        </a:rPr>
                        <a:t>Point Loads </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A5A5A5"/>
                          </a:solidFill>
                          <a:effectLst/>
                          <a:latin typeface="Calibri" pitchFamily="34" charset="0"/>
                          <a:ea typeface="ヒラギノ角ゴ Pro W3"/>
                          <a:cs typeface="ヒラギノ角ゴ Pro W3"/>
                        </a:rPr>
                        <a:t>LoadTypeBase/</a:t>
                      </a: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PointLoadType</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0000"/>
                          </a:solidFill>
                          <a:effectLst/>
                          <a:latin typeface="Calibri" pitchFamily="34" charset="0"/>
                          <a:ea typeface="ヒラギノ角ゴ Pro W3"/>
                          <a:cs typeface="ヒラギノ角ゴ Pro W3"/>
                        </a:rPr>
                        <a:t>Structural Loads</a:t>
                      </a:r>
                    </a:p>
                  </a:txBody>
                  <a:tcPr marL="11836" marR="11836" marT="11836" marB="0" anchor="b" horzOverflow="overflow">
                    <a:lnL>
                      <a:noFill/>
                    </a:lnL>
                    <a:lnR>
                      <a:noFill/>
                    </a:lnR>
                    <a:lnT>
                      <a:noFill/>
                    </a:lnT>
                    <a:lnB>
                      <a:noFill/>
                    </a:lnB>
                    <a:lnTlToBr>
                      <a:noFill/>
                    </a:lnTlToBr>
                    <a:lnBlToTr>
                      <a:noFill/>
                    </a:lnBlToTr>
                    <a:solidFill>
                      <a:srgbClr val="EEECE1"/>
                    </a:solidFill>
                  </a:tcPr>
                </a:tc>
              </a:tr>
              <a:tr h="2365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Loads (line load)</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538ED5"/>
                          </a:solidFill>
                          <a:effectLst/>
                          <a:latin typeface="Calibri" pitchFamily="34" charset="0"/>
                          <a:ea typeface="ヒラギノ角ゴ Pro W3"/>
                          <a:cs typeface="ヒラギノ角ゴ Pro W3"/>
                        </a:rPr>
                        <a:t>LoadBase</a:t>
                      </a:r>
                      <a:r>
                        <a:rPr kumimoji="0" lang="en-US" sz="1400" b="0" i="0" u="none" strike="noStrike" cap="none" normalizeH="0" baseline="0" smtClean="0">
                          <a:ln>
                            <a:noFill/>
                          </a:ln>
                          <a:solidFill>
                            <a:srgbClr val="A5A5A5"/>
                          </a:solidFill>
                          <a:effectLst/>
                          <a:latin typeface="Calibri" pitchFamily="34" charset="0"/>
                          <a:ea typeface="ヒラギノ角ゴ Pro W3"/>
                          <a:cs typeface="ヒラギノ角ゴ Pro W3"/>
                        </a:rPr>
                        <a:t>/</a:t>
                      </a: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LineLoad</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0000"/>
                          </a:solidFill>
                          <a:effectLst/>
                          <a:latin typeface="Calibri" pitchFamily="34" charset="0"/>
                          <a:ea typeface="ヒラギノ角ゴ Pro W3"/>
                          <a:cs typeface="ヒラギノ角ゴ Pro W3"/>
                        </a:rPr>
                        <a:t>Line Loads</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A5A5A5"/>
                          </a:solidFill>
                          <a:effectLst/>
                          <a:latin typeface="Calibri" pitchFamily="34" charset="0"/>
                          <a:ea typeface="ヒラギノ角ゴ Pro W3"/>
                          <a:cs typeface="ヒラギノ角ゴ Pro W3"/>
                        </a:rPr>
                        <a:t>LoadTypeBase/</a:t>
                      </a: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LineLoadType</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0000"/>
                          </a:solidFill>
                          <a:effectLst/>
                          <a:latin typeface="Calibri" pitchFamily="34" charset="0"/>
                          <a:ea typeface="ヒラギノ角ゴ Pro W3"/>
                          <a:cs typeface="ヒラギノ角ゴ Pro W3"/>
                        </a:rPr>
                        <a:t>Structural Loads</a:t>
                      </a:r>
                    </a:p>
                  </a:txBody>
                  <a:tcPr marL="11836" marR="11836" marT="11836" marB="0" anchor="b" horzOverflow="overflow">
                    <a:lnL>
                      <a:noFill/>
                    </a:lnL>
                    <a:lnR>
                      <a:noFill/>
                    </a:lnR>
                    <a:lnT>
                      <a:noFill/>
                    </a:lnT>
                    <a:lnB>
                      <a:noFill/>
                    </a:lnB>
                    <a:lnTlToBr>
                      <a:noFill/>
                    </a:lnTlToBr>
                    <a:lnBlToTr>
                      <a:noFill/>
                    </a:lnBlToTr>
                    <a:solidFill>
                      <a:srgbClr val="EEECE1"/>
                    </a:solidFill>
                  </a:tcPr>
                </a:tc>
              </a:tr>
              <a:tr h="2365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Loads (area load) </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538ED5"/>
                          </a:solidFill>
                          <a:effectLst/>
                          <a:latin typeface="Calibri" pitchFamily="34" charset="0"/>
                          <a:ea typeface="ヒラギノ角ゴ Pro W3"/>
                          <a:cs typeface="ヒラギノ角ゴ Pro W3"/>
                        </a:rPr>
                        <a:t>LoadBase</a:t>
                      </a:r>
                      <a:r>
                        <a:rPr kumimoji="0" lang="en-US" sz="1400" b="0" i="0" u="none" strike="noStrike" cap="none" normalizeH="0" baseline="0" smtClean="0">
                          <a:ln>
                            <a:noFill/>
                          </a:ln>
                          <a:solidFill>
                            <a:srgbClr val="A5A5A5"/>
                          </a:solidFill>
                          <a:effectLst/>
                          <a:latin typeface="Calibri" pitchFamily="34" charset="0"/>
                          <a:ea typeface="ヒラギノ角ゴ Pro W3"/>
                          <a:cs typeface="ヒラギノ角ゴ Pro W3"/>
                        </a:rPr>
                        <a:t>/</a:t>
                      </a: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AreaLoad</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0000"/>
                          </a:solidFill>
                          <a:effectLst/>
                          <a:latin typeface="Calibri" pitchFamily="34" charset="0"/>
                          <a:ea typeface="ヒラギノ角ゴ Pro W3"/>
                          <a:cs typeface="ヒラギノ角ゴ Pro W3"/>
                        </a:rPr>
                        <a:t>Area Loads </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A5A5A5"/>
                          </a:solidFill>
                          <a:effectLst/>
                          <a:latin typeface="Calibri" pitchFamily="34" charset="0"/>
                          <a:ea typeface="ヒラギノ角ゴ Pro W3"/>
                          <a:cs typeface="ヒラギノ角ゴ Pro W3"/>
                        </a:rPr>
                        <a:t>LoadTypeBase/</a:t>
                      </a: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AreaLoadType</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0000"/>
                          </a:solidFill>
                          <a:effectLst/>
                          <a:latin typeface="Calibri" pitchFamily="34" charset="0"/>
                          <a:ea typeface="ヒラギノ角ゴ Pro W3"/>
                          <a:cs typeface="ヒラギノ角ゴ Pro W3"/>
                        </a:rPr>
                        <a:t>Structural Loads</a:t>
                      </a:r>
                    </a:p>
                  </a:txBody>
                  <a:tcPr marL="11836" marR="11836" marT="11836" marB="0" anchor="b" horzOverflow="overflow">
                    <a:lnL>
                      <a:noFill/>
                    </a:lnL>
                    <a:lnR>
                      <a:noFill/>
                    </a:lnR>
                    <a:lnT>
                      <a:noFill/>
                    </a:lnT>
                    <a:lnB>
                      <a:noFill/>
                    </a:lnB>
                    <a:lnTlToBr>
                      <a:noFill/>
                    </a:lnTlToBr>
                    <a:lnBlToTr>
                      <a:noFill/>
                    </a:lnBlToTr>
                    <a:solidFill>
                      <a:srgbClr val="EEECE1"/>
                    </a:solidFill>
                  </a:tcPr>
                </a:tc>
              </a:tr>
              <a:tr h="2365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Bounding Conditions </a:t>
                      </a:r>
                    </a:p>
                  </a:txBody>
                  <a:tcPr marL="11836" marR="11836" marT="11836"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BoundaryConditions </a:t>
                      </a:r>
                    </a:p>
                  </a:txBody>
                  <a:tcPr marL="11836" marR="11836" marT="11836"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Boundary Conditions </a:t>
                      </a:r>
                    </a:p>
                  </a:txBody>
                  <a:tcPr marL="11836" marR="11836" marT="11836"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endParaRPr>
                    </a:p>
                  </a:txBody>
                  <a:tcPr marL="11836" marR="11836" marT="11836"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0000"/>
                          </a:solidFill>
                          <a:effectLst/>
                          <a:latin typeface="Calibri" pitchFamily="34" charset="0"/>
                          <a:ea typeface="ヒラギノ角ゴ Pro W3"/>
                          <a:cs typeface="ヒラギノ角ゴ Pro W3"/>
                        </a:rPr>
                        <a:t> &lt; null &gt; </a:t>
                      </a:r>
                    </a:p>
                  </a:txBody>
                  <a:tcPr marL="11836" marR="11836" marT="11836"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 </a:t>
                      </a:r>
                    </a:p>
                  </a:txBody>
                  <a:tcPr marL="11836" marR="11836" marT="11836" marB="0" anchor="b" horzOverflow="overflow">
                    <a:lnL>
                      <a:noFill/>
                    </a:lnL>
                    <a:lnR>
                      <a:noFill/>
                    </a:lnR>
                    <a:lnT>
                      <a:noFill/>
                    </a:lnT>
                    <a:lnB>
                      <a:noFill/>
                    </a:lnB>
                    <a:lnTlToBr>
                      <a:noFill/>
                    </a:lnTlToBr>
                    <a:lnBlToTr>
                      <a:noFill/>
                    </a:lnBlToTr>
                    <a:noFill/>
                  </a:tcPr>
                </a:tc>
              </a:tr>
              <a:tr h="2365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Structural Column </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A5A5A5"/>
                          </a:solidFill>
                          <a:effectLst/>
                          <a:latin typeface="Calibri" pitchFamily="34" charset="0"/>
                          <a:ea typeface="ヒラギノ角ゴ Pro W3"/>
                          <a:cs typeface="ヒラギノ角ゴ Pro W3"/>
                        </a:rPr>
                        <a:t>Instance/InsertableInstace/</a:t>
                      </a: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FamilyInstance </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Structural Columns</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A5A5A5"/>
                          </a:solidFill>
                          <a:effectLst/>
                          <a:latin typeface="Calibri" pitchFamily="34" charset="0"/>
                          <a:ea typeface="ヒラギノ角ゴ Pro W3"/>
                          <a:cs typeface="ヒラギノ角ゴ Pro W3"/>
                        </a:rPr>
                        <a:t>InsertableObject /</a:t>
                      </a: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FamilySymbol</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Structural Columns </a:t>
                      </a:r>
                    </a:p>
                  </a:txBody>
                  <a:tcPr marL="11836" marR="11836" marT="11836" marB="0" anchor="b" horzOverflow="overflow">
                    <a:lnL>
                      <a:noFill/>
                    </a:lnL>
                    <a:lnR>
                      <a:noFill/>
                    </a:lnR>
                    <a:lnT>
                      <a:noFill/>
                    </a:lnT>
                    <a:lnB>
                      <a:noFill/>
                    </a:lnB>
                    <a:lnTlToBr>
                      <a:noFill/>
                    </a:lnTlToBr>
                    <a:lnBlToTr>
                      <a:noFill/>
                    </a:lnBlToTr>
                    <a:solidFill>
                      <a:srgbClr val="EAF1DD"/>
                    </a:solidFill>
                  </a:tcPr>
                </a:tc>
              </a:tr>
              <a:tr h="2365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Structural Wall</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A5A5A5"/>
                          </a:solidFill>
                          <a:effectLst/>
                          <a:latin typeface="Calibri" pitchFamily="34" charset="0"/>
                          <a:ea typeface="ヒラギノ角ゴ Pro W3"/>
                          <a:cs typeface="ヒラギノ角ゴ Pro W3"/>
                        </a:rPr>
                        <a:t>HostObject/</a:t>
                      </a: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Wall </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Walls </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A5A5A5"/>
                          </a:solidFill>
                          <a:effectLst/>
                          <a:latin typeface="Calibri" pitchFamily="34" charset="0"/>
                          <a:ea typeface="ヒラギノ角ゴ Pro W3"/>
                          <a:cs typeface="ヒラギノ角ゴ Pro W3"/>
                        </a:rPr>
                        <a:t>HostObjAttributes/</a:t>
                      </a: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WallType</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Walls</a:t>
                      </a:r>
                    </a:p>
                  </a:txBody>
                  <a:tcPr marL="11836" marR="11836" marT="11836" marB="0" anchor="b" horzOverflow="overflow">
                    <a:lnL>
                      <a:noFill/>
                    </a:lnL>
                    <a:lnR>
                      <a:noFill/>
                    </a:lnR>
                    <a:lnT>
                      <a:noFill/>
                    </a:lnT>
                    <a:lnB>
                      <a:noFill/>
                    </a:lnB>
                    <a:lnTlToBr>
                      <a:noFill/>
                    </a:lnTlToBr>
                    <a:lnBlToTr>
                      <a:noFill/>
                    </a:lnBlToTr>
                    <a:solidFill>
                      <a:srgbClr val="EAF1DD"/>
                    </a:solidFill>
                  </a:tcPr>
                </a:tc>
              </a:tr>
              <a:tr h="2365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Beam</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A5A5A5"/>
                          </a:solidFill>
                          <a:effectLst/>
                          <a:latin typeface="Calibri" pitchFamily="34" charset="0"/>
                          <a:ea typeface="ヒラギノ角ゴ Pro W3"/>
                          <a:cs typeface="ヒラギノ角ゴ Pro W3"/>
                        </a:rPr>
                        <a:t>Instance/InsertableInstace/</a:t>
                      </a: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FamilyInstance </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Structural Framing </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A5A5A5"/>
                          </a:solidFill>
                          <a:effectLst/>
                          <a:latin typeface="Calibri" pitchFamily="34" charset="0"/>
                          <a:ea typeface="ヒラギノ角ゴ Pro W3"/>
                          <a:cs typeface="ヒラギノ角ゴ Pro W3"/>
                        </a:rPr>
                        <a:t>InsertableObject /</a:t>
                      </a: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FamilySymbol</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Structural Framing</a:t>
                      </a:r>
                    </a:p>
                  </a:txBody>
                  <a:tcPr marL="11836" marR="11836" marT="11836" marB="0" anchor="b" horzOverflow="overflow">
                    <a:lnL>
                      <a:noFill/>
                    </a:lnL>
                    <a:lnR>
                      <a:noFill/>
                    </a:lnR>
                    <a:lnT>
                      <a:noFill/>
                    </a:lnT>
                    <a:lnB>
                      <a:noFill/>
                    </a:lnB>
                    <a:lnTlToBr>
                      <a:noFill/>
                    </a:lnTlToBr>
                    <a:lnBlToTr>
                      <a:noFill/>
                    </a:lnBlToTr>
                    <a:solidFill>
                      <a:srgbClr val="EAF1DD"/>
                    </a:solidFill>
                  </a:tcPr>
                </a:tc>
              </a:tr>
              <a:tr h="2365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Brace</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A5A5A5"/>
                          </a:solidFill>
                          <a:effectLst/>
                          <a:latin typeface="Calibri" pitchFamily="34" charset="0"/>
                          <a:ea typeface="ヒラギノ角ゴ Pro W3"/>
                          <a:cs typeface="ヒラギノ角ゴ Pro W3"/>
                        </a:rPr>
                        <a:t>Instance/InsertableInstace/</a:t>
                      </a: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FamilyInstance </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Structural Framing </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A5A5A5"/>
                          </a:solidFill>
                          <a:effectLst/>
                          <a:latin typeface="Calibri" pitchFamily="34" charset="0"/>
                          <a:ea typeface="ヒラギノ角ゴ Pro W3"/>
                          <a:cs typeface="ヒラギノ角ゴ Pro W3"/>
                        </a:rPr>
                        <a:t>InsertableObject /</a:t>
                      </a: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FamilySymbol</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Structural Framing</a:t>
                      </a:r>
                    </a:p>
                  </a:txBody>
                  <a:tcPr marL="11836" marR="11836" marT="11836" marB="0" anchor="b" horzOverflow="overflow">
                    <a:lnL>
                      <a:noFill/>
                    </a:lnL>
                    <a:lnR>
                      <a:noFill/>
                    </a:lnR>
                    <a:lnT>
                      <a:noFill/>
                    </a:lnT>
                    <a:lnB>
                      <a:noFill/>
                    </a:lnB>
                    <a:lnTlToBr>
                      <a:noFill/>
                    </a:lnTlToBr>
                    <a:lnBlToTr>
                      <a:noFill/>
                    </a:lnBlToTr>
                    <a:solidFill>
                      <a:srgbClr val="EAF1DD"/>
                    </a:solidFill>
                  </a:tcPr>
                </a:tc>
              </a:tr>
              <a:tr h="2365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Component (Column) </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A5A5A5"/>
                          </a:solidFill>
                          <a:effectLst/>
                          <a:latin typeface="Calibri" pitchFamily="34" charset="0"/>
                          <a:ea typeface="ヒラギノ角ゴ Pro W3"/>
                          <a:cs typeface="ヒラギノ角ゴ Pro W3"/>
                        </a:rPr>
                        <a:t>Instance/InsertableInstace/</a:t>
                      </a: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FamilyInstance </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Structural Columns</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A5A5A5"/>
                          </a:solidFill>
                          <a:effectLst/>
                          <a:latin typeface="Calibri" pitchFamily="34" charset="0"/>
                          <a:ea typeface="ヒラギノ角ゴ Pro W3"/>
                          <a:cs typeface="ヒラギノ角ゴ Pro W3"/>
                        </a:rPr>
                        <a:t>InsertableObject /</a:t>
                      </a: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FamilySymbol</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Structural Columns </a:t>
                      </a:r>
                    </a:p>
                  </a:txBody>
                  <a:tcPr marL="11836" marR="11836" marT="11836" marB="0" anchor="b" horzOverflow="overflow">
                    <a:lnL>
                      <a:noFill/>
                    </a:lnL>
                    <a:lnR>
                      <a:noFill/>
                    </a:lnR>
                    <a:lnT>
                      <a:noFill/>
                    </a:lnT>
                    <a:lnB>
                      <a:noFill/>
                    </a:lnB>
                    <a:lnTlToBr>
                      <a:noFill/>
                    </a:lnTlToBr>
                    <a:lnBlToTr>
                      <a:noFill/>
                    </a:lnBlToTr>
                    <a:solidFill>
                      <a:srgbClr val="EAF1DD"/>
                    </a:solidFill>
                  </a:tcPr>
                </a:tc>
              </a:tr>
              <a:tr h="2365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Slab</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A5A5A5"/>
                          </a:solidFill>
                          <a:effectLst/>
                          <a:latin typeface="Calibri" pitchFamily="34" charset="0"/>
                          <a:ea typeface="ヒラギノ角ゴ Pro W3"/>
                          <a:cs typeface="ヒラギノ角ゴ Pro W3"/>
                        </a:rPr>
                        <a:t>HostObject/</a:t>
                      </a: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Floor</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Floors</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FloorType</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Floors </a:t>
                      </a:r>
                    </a:p>
                  </a:txBody>
                  <a:tcPr marL="11836" marR="11836" marT="11836" marB="0" anchor="b" horzOverflow="overflow">
                    <a:lnL>
                      <a:noFill/>
                    </a:lnL>
                    <a:lnR>
                      <a:noFill/>
                    </a:lnR>
                    <a:lnT>
                      <a:noFill/>
                    </a:lnT>
                    <a:lnB>
                      <a:noFill/>
                    </a:lnB>
                    <a:lnTlToBr>
                      <a:noFill/>
                    </a:lnTlToBr>
                    <a:lnBlToTr>
                      <a:noFill/>
                    </a:lnBlToTr>
                    <a:solidFill>
                      <a:srgbClr val="EAF1DD"/>
                    </a:solidFill>
                  </a:tcPr>
                </a:tc>
              </a:tr>
              <a:tr h="4730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Slab Edge</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A5A5A5"/>
                          </a:solidFill>
                          <a:effectLst/>
                          <a:latin typeface="Calibri" pitchFamily="34" charset="0"/>
                          <a:ea typeface="ヒラギノ角ゴ Pro W3"/>
                          <a:cs typeface="ヒラギノ角ゴ Pro W3"/>
                        </a:rPr>
                        <a:t>HostObject/HostedSweep/</a:t>
                      </a: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SlabEdge</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Slab Edges </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A5A5A5"/>
                          </a:solidFill>
                          <a:effectLst/>
                          <a:latin typeface="Calibri" pitchFamily="34" charset="0"/>
                          <a:ea typeface="ヒラギノ角ゴ Pro W3"/>
                          <a:cs typeface="ヒラギノ角ゴ Pro W3"/>
                        </a:rPr>
                        <a:t>HostObjAttributes/HostedSweepType/</a:t>
                      </a: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SlabEdgeType</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Slab Edges </a:t>
                      </a:r>
                    </a:p>
                  </a:txBody>
                  <a:tcPr marL="11836" marR="11836" marT="11836" marB="0" anchor="b" horzOverflow="overflow">
                    <a:lnL>
                      <a:noFill/>
                    </a:lnL>
                    <a:lnR>
                      <a:noFill/>
                    </a:lnR>
                    <a:lnT>
                      <a:noFill/>
                    </a:lnT>
                    <a:lnB>
                      <a:noFill/>
                    </a:lnB>
                    <a:lnTlToBr>
                      <a:noFill/>
                    </a:lnTlToBr>
                    <a:lnBlToTr>
                      <a:noFill/>
                    </a:lnBlToTr>
                    <a:solidFill>
                      <a:srgbClr val="EAF1DD"/>
                    </a:solidFill>
                  </a:tcPr>
                </a:tc>
              </a:tr>
              <a:tr h="2365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Beam System </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BeamSystem</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Structural Beam Systems </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BeamSystemType</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Structural Beam Systems</a:t>
                      </a:r>
                    </a:p>
                  </a:txBody>
                  <a:tcPr marL="11836" marR="11836" marT="11836" marB="0" anchor="b" horzOverflow="overflow">
                    <a:lnL>
                      <a:noFill/>
                    </a:lnL>
                    <a:lnR>
                      <a:noFill/>
                    </a:lnR>
                    <a:lnT>
                      <a:noFill/>
                    </a:lnT>
                    <a:lnB>
                      <a:noFill/>
                    </a:lnB>
                    <a:lnTlToBr>
                      <a:noFill/>
                    </a:lnTlToBr>
                    <a:lnBlToTr>
                      <a:noFill/>
                    </a:lnBlToTr>
                    <a:solidFill>
                      <a:srgbClr val="EAF1DD"/>
                    </a:solidFill>
                  </a:tcPr>
                </a:tc>
              </a:tr>
              <a:tr h="2365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Truss </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Truss</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Structural Trusses </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TrussType</a:t>
                      </a:r>
                    </a:p>
                  </a:txBody>
                  <a:tcPr marL="11836" marR="11836" marT="11836" marB="0" anchor="b" horzOverflow="overflow">
                    <a:lnL>
                      <a:noFill/>
                    </a:lnL>
                    <a:lnR>
                      <a:noFill/>
                    </a:lnR>
                    <a:lnT>
                      <a:noFill/>
                    </a:lnT>
                    <a:lnB>
                      <a:noFill/>
                    </a:lnB>
                    <a:lnTlToBr>
                      <a:noFill/>
                    </a:lnTlToBr>
                    <a:lnBlToTr>
                      <a:noFill/>
                    </a:lnBlToTr>
                    <a:solidFill>
                      <a:srgbClr val="EAF1DD"/>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Structural Trusses </a:t>
                      </a:r>
                    </a:p>
                  </a:txBody>
                  <a:tcPr marL="11836" marR="11836" marT="11836" marB="0" anchor="b" horzOverflow="overflow">
                    <a:lnL>
                      <a:noFill/>
                    </a:lnL>
                    <a:lnR>
                      <a:noFill/>
                    </a:lnR>
                    <a:lnT>
                      <a:noFill/>
                    </a:lnT>
                    <a:lnB>
                      <a:noFill/>
                    </a:lnB>
                    <a:lnTlToBr>
                      <a:noFill/>
                    </a:lnTlToBr>
                    <a:lnBlToTr>
                      <a:noFill/>
                    </a:lnBlToTr>
                    <a:solidFill>
                      <a:srgbClr val="EAF1DD"/>
                    </a:solidFill>
                  </a:tcPr>
                </a:tc>
              </a:tr>
              <a:tr h="4730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Foundation &gt;&gt; Wall</a:t>
                      </a:r>
                    </a:p>
                  </a:txBody>
                  <a:tcPr marL="11836" marR="11836" marT="11836" marB="0" anchor="b" horzOverflow="overflow">
                    <a:lnL>
                      <a:noFill/>
                    </a:lnL>
                    <a:lnR>
                      <a:noFill/>
                    </a:lnR>
                    <a:lnT>
                      <a:noFill/>
                    </a:lnT>
                    <a:lnB>
                      <a:noFill/>
                    </a:lnB>
                    <a:lnTlToBr>
                      <a:noFill/>
                    </a:lnTlToBr>
                    <a:lnBlToTr>
                      <a:noFill/>
                    </a:lnBlToTr>
                    <a:solidFill>
                      <a:srgbClr val="DBE5F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A5A5A5"/>
                          </a:solidFill>
                          <a:effectLst/>
                          <a:latin typeface="Calibri" pitchFamily="34" charset="0"/>
                          <a:ea typeface="ヒラギノ角ゴ Pro W3"/>
                          <a:cs typeface="ヒラギノ角ゴ Pro W3"/>
                        </a:rPr>
                        <a:t>HostObject/</a:t>
                      </a:r>
                      <a:r>
                        <a:rPr kumimoji="0" lang="en-US" sz="1400" b="0" i="0" u="none" strike="noStrike" cap="none" normalizeH="0" baseline="0" smtClean="0">
                          <a:ln>
                            <a:noFill/>
                          </a:ln>
                          <a:solidFill>
                            <a:srgbClr val="FF0000"/>
                          </a:solidFill>
                          <a:effectLst/>
                          <a:latin typeface="Calibri" pitchFamily="34" charset="0"/>
                          <a:ea typeface="ヒラギノ角ゴ Pro W3"/>
                          <a:cs typeface="ヒラギノ角ゴ Pro W3"/>
                        </a:rPr>
                        <a:t>ContFooting</a:t>
                      </a:r>
                    </a:p>
                  </a:txBody>
                  <a:tcPr marL="11836" marR="11836" marT="11836" marB="0" anchor="b" horzOverflow="overflow">
                    <a:lnL>
                      <a:noFill/>
                    </a:lnL>
                    <a:lnR>
                      <a:noFill/>
                    </a:lnR>
                    <a:lnT>
                      <a:noFill/>
                    </a:lnT>
                    <a:lnB>
                      <a:noFill/>
                    </a:lnB>
                    <a:lnTlToBr>
                      <a:noFill/>
                    </a:lnTlToBr>
                    <a:lnBlToTr>
                      <a:noFill/>
                    </a:lnBlToTr>
                    <a:solidFill>
                      <a:srgbClr val="DBE5F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0000"/>
                          </a:solidFill>
                          <a:effectLst/>
                          <a:latin typeface="Calibri" pitchFamily="34" charset="0"/>
                          <a:ea typeface="ヒラギノ角ゴ Pro W3"/>
                          <a:cs typeface="ヒラギノ角ゴ Pro W3"/>
                        </a:rPr>
                        <a:t>Structural Foundations</a:t>
                      </a:r>
                    </a:p>
                  </a:txBody>
                  <a:tcPr marL="11836" marR="11836" marT="11836" marB="0" anchor="b" horzOverflow="overflow">
                    <a:lnL>
                      <a:noFill/>
                    </a:lnL>
                    <a:lnR>
                      <a:noFill/>
                    </a:lnR>
                    <a:lnT>
                      <a:noFill/>
                    </a:lnT>
                    <a:lnB>
                      <a:noFill/>
                    </a:lnB>
                    <a:lnTlToBr>
                      <a:noFill/>
                    </a:lnTlToBr>
                    <a:lnBlToTr>
                      <a:noFill/>
                    </a:lnBlToTr>
                    <a:solidFill>
                      <a:srgbClr val="DBE5F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a:t>
                      </a:r>
                    </a:p>
                  </a:txBody>
                  <a:tcPr marL="11836" marR="11836" marT="11836" marB="0" anchor="b" horzOverflow="overflow">
                    <a:lnL>
                      <a:noFill/>
                    </a:lnL>
                    <a:lnR>
                      <a:noFill/>
                    </a:lnR>
                    <a:lnT>
                      <a:noFill/>
                    </a:lnT>
                    <a:lnB>
                      <a:noFill/>
                    </a:lnB>
                    <a:lnTlToBr>
                      <a:noFill/>
                    </a:lnTlToBr>
                    <a:lnBlToTr>
                      <a:noFill/>
                    </a:lnBlToTr>
                    <a:solidFill>
                      <a:srgbClr val="DBE5F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A5A5A5"/>
                          </a:solidFill>
                          <a:effectLst/>
                          <a:latin typeface="Calibri" pitchFamily="34" charset="0"/>
                          <a:ea typeface="ヒラギノ角ゴ Pro W3"/>
                          <a:cs typeface="ヒラギノ角ゴ Pro W3"/>
                        </a:rPr>
                        <a:t>HostObjAttributes/</a:t>
                      </a: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ContFootingType</a:t>
                      </a:r>
                    </a:p>
                  </a:txBody>
                  <a:tcPr marL="11836" marR="11836" marT="11836" marB="0" anchor="b" horzOverflow="overflow">
                    <a:lnL>
                      <a:noFill/>
                    </a:lnL>
                    <a:lnR>
                      <a:noFill/>
                    </a:lnR>
                    <a:lnT>
                      <a:noFill/>
                    </a:lnT>
                    <a:lnB>
                      <a:noFill/>
                    </a:lnB>
                    <a:lnTlToBr>
                      <a:noFill/>
                    </a:lnTlToBr>
                    <a:lnBlToTr>
                      <a:noFill/>
                    </a:lnBlToTr>
                    <a:solidFill>
                      <a:srgbClr val="DBE5F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Structural Foundations</a:t>
                      </a:r>
                    </a:p>
                  </a:txBody>
                  <a:tcPr marL="11836" marR="11836" marT="11836" marB="0" anchor="b" horzOverflow="overflow">
                    <a:lnL>
                      <a:noFill/>
                    </a:lnL>
                    <a:lnR>
                      <a:noFill/>
                    </a:lnR>
                    <a:lnT>
                      <a:noFill/>
                    </a:lnT>
                    <a:lnB>
                      <a:noFill/>
                    </a:lnB>
                    <a:lnTlToBr>
                      <a:noFill/>
                    </a:lnTlToBr>
                    <a:lnBlToTr>
                      <a:noFill/>
                    </a:lnBlToTr>
                    <a:solidFill>
                      <a:srgbClr val="DBE5F1"/>
                    </a:solidFill>
                  </a:tcPr>
                </a:tc>
              </a:tr>
              <a:tr h="2365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Foundation &gt;&gt; Isolated</a:t>
                      </a:r>
                    </a:p>
                  </a:txBody>
                  <a:tcPr marL="11836" marR="11836" marT="11836" marB="0" anchor="b" horzOverflow="overflow">
                    <a:lnL>
                      <a:noFill/>
                    </a:lnL>
                    <a:lnR>
                      <a:noFill/>
                    </a:lnR>
                    <a:lnT>
                      <a:noFill/>
                    </a:lnT>
                    <a:lnB>
                      <a:noFill/>
                    </a:lnB>
                    <a:lnTlToBr>
                      <a:noFill/>
                    </a:lnTlToBr>
                    <a:lnBlToTr>
                      <a:noFill/>
                    </a:lnBlToTr>
                    <a:solidFill>
                      <a:srgbClr val="DBE5F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A5A5A5"/>
                          </a:solidFill>
                          <a:effectLst/>
                          <a:latin typeface="Calibri" pitchFamily="34" charset="0"/>
                          <a:ea typeface="ヒラギノ角ゴ Pro W3"/>
                          <a:cs typeface="ヒラギノ角ゴ Pro W3"/>
                        </a:rPr>
                        <a:t>Instance/InsertableInstace</a:t>
                      </a:r>
                      <a:r>
                        <a:rPr kumimoji="0" lang="en-US" sz="1400" b="0" i="0" u="none" strike="noStrike" cap="none" normalizeH="0" baseline="0" smtClean="0">
                          <a:ln>
                            <a:noFill/>
                          </a:ln>
                          <a:solidFill>
                            <a:srgbClr val="7F7F7F"/>
                          </a:solidFill>
                          <a:effectLst/>
                          <a:latin typeface="Calibri" pitchFamily="34" charset="0"/>
                          <a:ea typeface="ヒラギノ角ゴ Pro W3"/>
                          <a:cs typeface="ヒラギノ角ゴ Pro W3"/>
                        </a:rPr>
                        <a:t>/</a:t>
                      </a:r>
                      <a:r>
                        <a:rPr kumimoji="0" lang="en-US" sz="1400" b="0" i="0" u="none" strike="noStrike" cap="none" normalizeH="0" baseline="0" smtClean="0">
                          <a:ln>
                            <a:noFill/>
                          </a:ln>
                          <a:solidFill>
                            <a:srgbClr val="FF0000"/>
                          </a:solidFill>
                          <a:effectLst/>
                          <a:latin typeface="Calibri" pitchFamily="34" charset="0"/>
                          <a:ea typeface="ヒラギノ角ゴ Pro W3"/>
                          <a:cs typeface="ヒラギノ角ゴ Pro W3"/>
                        </a:rPr>
                        <a:t>FamilyInstance </a:t>
                      </a:r>
                    </a:p>
                  </a:txBody>
                  <a:tcPr marL="11836" marR="11836" marT="11836" marB="0" anchor="b" horzOverflow="overflow">
                    <a:lnL>
                      <a:noFill/>
                    </a:lnL>
                    <a:lnR>
                      <a:noFill/>
                    </a:lnR>
                    <a:lnT>
                      <a:noFill/>
                    </a:lnT>
                    <a:lnB>
                      <a:noFill/>
                    </a:lnB>
                    <a:lnTlToBr>
                      <a:noFill/>
                    </a:lnTlToBr>
                    <a:lnBlToTr>
                      <a:noFill/>
                    </a:lnBlToTr>
                    <a:solidFill>
                      <a:srgbClr val="DBE5F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0000"/>
                          </a:solidFill>
                          <a:effectLst/>
                          <a:latin typeface="Calibri" pitchFamily="34" charset="0"/>
                          <a:ea typeface="ヒラギノ角ゴ Pro W3"/>
                          <a:cs typeface="ヒラギノ角ゴ Pro W3"/>
                        </a:rPr>
                        <a:t>Structural Foundations</a:t>
                      </a:r>
                    </a:p>
                  </a:txBody>
                  <a:tcPr marL="11836" marR="11836" marT="11836" marB="0" anchor="b" horzOverflow="overflow">
                    <a:lnL>
                      <a:noFill/>
                    </a:lnL>
                    <a:lnR>
                      <a:noFill/>
                    </a:lnR>
                    <a:lnT>
                      <a:noFill/>
                    </a:lnT>
                    <a:lnB>
                      <a:noFill/>
                    </a:lnB>
                    <a:lnTlToBr>
                      <a:noFill/>
                    </a:lnTlToBr>
                    <a:lnBlToTr>
                      <a:noFill/>
                    </a:lnBlToTr>
                    <a:solidFill>
                      <a:srgbClr val="DBE5F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a:t>
                      </a:r>
                    </a:p>
                  </a:txBody>
                  <a:tcPr marL="11836" marR="11836" marT="11836" marB="0" anchor="b" horzOverflow="overflow">
                    <a:lnL>
                      <a:noFill/>
                    </a:lnL>
                    <a:lnR>
                      <a:noFill/>
                    </a:lnR>
                    <a:lnT>
                      <a:noFill/>
                    </a:lnT>
                    <a:lnB>
                      <a:noFill/>
                    </a:lnB>
                    <a:lnTlToBr>
                      <a:noFill/>
                    </a:lnTlToBr>
                    <a:lnBlToTr>
                      <a:noFill/>
                    </a:lnBlToTr>
                    <a:solidFill>
                      <a:srgbClr val="DBE5F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A5A5A5"/>
                          </a:solidFill>
                          <a:effectLst/>
                          <a:latin typeface="Calibri" pitchFamily="34" charset="0"/>
                          <a:ea typeface="ヒラギノ角ゴ Pro W3"/>
                          <a:cs typeface="ヒラギノ角ゴ Pro W3"/>
                        </a:rPr>
                        <a:t>InsertableObject /</a:t>
                      </a: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FamilySymbol</a:t>
                      </a:r>
                    </a:p>
                  </a:txBody>
                  <a:tcPr marL="11836" marR="11836" marT="11836" marB="0" anchor="b" horzOverflow="overflow">
                    <a:lnL>
                      <a:noFill/>
                    </a:lnL>
                    <a:lnR>
                      <a:noFill/>
                    </a:lnR>
                    <a:lnT>
                      <a:noFill/>
                    </a:lnT>
                    <a:lnB>
                      <a:noFill/>
                    </a:lnB>
                    <a:lnTlToBr>
                      <a:noFill/>
                    </a:lnTlToBr>
                    <a:lnBlToTr>
                      <a:noFill/>
                    </a:lnBlToTr>
                    <a:solidFill>
                      <a:srgbClr val="DBE5F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Structural Foundations</a:t>
                      </a:r>
                    </a:p>
                  </a:txBody>
                  <a:tcPr marL="11836" marR="11836" marT="11836" marB="0" anchor="b" horzOverflow="overflow">
                    <a:lnL>
                      <a:noFill/>
                    </a:lnL>
                    <a:lnR>
                      <a:noFill/>
                    </a:lnR>
                    <a:lnT>
                      <a:noFill/>
                    </a:lnT>
                    <a:lnB>
                      <a:noFill/>
                    </a:lnB>
                    <a:lnTlToBr>
                      <a:noFill/>
                    </a:lnTlToBr>
                    <a:lnBlToTr>
                      <a:noFill/>
                    </a:lnBlToTr>
                    <a:solidFill>
                      <a:srgbClr val="DBE5F1"/>
                    </a:solidFill>
                  </a:tcPr>
                </a:tc>
              </a:tr>
              <a:tr h="2365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Foundation &gt;&gt; Slab</a:t>
                      </a:r>
                    </a:p>
                  </a:txBody>
                  <a:tcPr marL="11836" marR="11836" marT="11836" marB="0" anchor="b" horzOverflow="overflow">
                    <a:lnL>
                      <a:noFill/>
                    </a:lnL>
                    <a:lnR>
                      <a:noFill/>
                    </a:lnR>
                    <a:lnT>
                      <a:noFill/>
                    </a:lnT>
                    <a:lnB>
                      <a:noFill/>
                    </a:lnB>
                    <a:lnTlToBr>
                      <a:noFill/>
                    </a:lnTlToBr>
                    <a:lnBlToTr>
                      <a:noFill/>
                    </a:lnBlToTr>
                    <a:solidFill>
                      <a:srgbClr val="DBE5F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A5A5A5"/>
                          </a:solidFill>
                          <a:effectLst/>
                          <a:latin typeface="Calibri" pitchFamily="34" charset="0"/>
                          <a:ea typeface="ヒラギノ角ゴ Pro W3"/>
                          <a:cs typeface="ヒラギノ角ゴ Pro W3"/>
                        </a:rPr>
                        <a:t>HostObject/</a:t>
                      </a:r>
                      <a:r>
                        <a:rPr kumimoji="0" lang="en-US" sz="1400" b="0" i="0" u="none" strike="noStrike" cap="none" normalizeH="0" baseline="0" smtClean="0">
                          <a:ln>
                            <a:noFill/>
                          </a:ln>
                          <a:solidFill>
                            <a:srgbClr val="FF0000"/>
                          </a:solidFill>
                          <a:effectLst/>
                          <a:latin typeface="Calibri" pitchFamily="34" charset="0"/>
                          <a:ea typeface="ヒラギノ角ゴ Pro W3"/>
                          <a:cs typeface="ヒラギノ角ゴ Pro W3"/>
                        </a:rPr>
                        <a:t>Floor</a:t>
                      </a:r>
                    </a:p>
                  </a:txBody>
                  <a:tcPr marL="11836" marR="11836" marT="11836" marB="0" anchor="b" horzOverflow="overflow">
                    <a:lnL>
                      <a:noFill/>
                    </a:lnL>
                    <a:lnR>
                      <a:noFill/>
                    </a:lnR>
                    <a:lnT>
                      <a:noFill/>
                    </a:lnT>
                    <a:lnB>
                      <a:noFill/>
                    </a:lnB>
                    <a:lnTlToBr>
                      <a:noFill/>
                    </a:lnTlToBr>
                    <a:lnBlToTr>
                      <a:noFill/>
                    </a:lnBlToTr>
                    <a:solidFill>
                      <a:srgbClr val="DBE5F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0000"/>
                          </a:solidFill>
                          <a:effectLst/>
                          <a:latin typeface="Calibri" pitchFamily="34" charset="0"/>
                          <a:ea typeface="ヒラギノ角ゴ Pro W3"/>
                          <a:cs typeface="ヒラギノ角ゴ Pro W3"/>
                        </a:rPr>
                        <a:t>Structural Foundations</a:t>
                      </a:r>
                    </a:p>
                  </a:txBody>
                  <a:tcPr marL="11836" marR="11836" marT="11836" marB="0" anchor="b" horzOverflow="overflow">
                    <a:lnL>
                      <a:noFill/>
                    </a:lnL>
                    <a:lnR>
                      <a:noFill/>
                    </a:lnR>
                    <a:lnT>
                      <a:noFill/>
                    </a:lnT>
                    <a:lnB>
                      <a:noFill/>
                    </a:lnB>
                    <a:lnTlToBr>
                      <a:noFill/>
                    </a:lnTlToBr>
                    <a:lnBlToTr>
                      <a:noFill/>
                    </a:lnBlToTr>
                    <a:solidFill>
                      <a:srgbClr val="DBE5F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a:t>
                      </a:r>
                    </a:p>
                  </a:txBody>
                  <a:tcPr marL="11836" marR="11836" marT="11836" marB="0" anchor="b" horzOverflow="overflow">
                    <a:lnL>
                      <a:noFill/>
                    </a:lnL>
                    <a:lnR>
                      <a:noFill/>
                    </a:lnR>
                    <a:lnT>
                      <a:noFill/>
                    </a:lnT>
                    <a:lnB>
                      <a:noFill/>
                    </a:lnB>
                    <a:lnTlToBr>
                      <a:noFill/>
                    </a:lnTlToBr>
                    <a:lnBlToTr>
                      <a:noFill/>
                    </a:lnBlToTr>
                    <a:solidFill>
                      <a:srgbClr val="DBE5F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A5A5A5"/>
                          </a:solidFill>
                          <a:effectLst/>
                          <a:latin typeface="Calibri" pitchFamily="34" charset="0"/>
                          <a:ea typeface="ヒラギノ角ゴ Pro W3"/>
                          <a:cs typeface="ヒラギノ角ゴ Pro W3"/>
                        </a:rPr>
                        <a:t>HostObjAttributes/</a:t>
                      </a: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FloorType</a:t>
                      </a:r>
                    </a:p>
                  </a:txBody>
                  <a:tcPr marL="11836" marR="11836" marT="11836" marB="0" anchor="b" horzOverflow="overflow">
                    <a:lnL>
                      <a:noFill/>
                    </a:lnL>
                    <a:lnR>
                      <a:noFill/>
                    </a:lnR>
                    <a:lnT>
                      <a:noFill/>
                    </a:lnT>
                    <a:lnB>
                      <a:noFill/>
                    </a:lnB>
                    <a:lnTlToBr>
                      <a:noFill/>
                    </a:lnTlToBr>
                    <a:lnBlToTr>
                      <a:noFill/>
                    </a:lnBlToTr>
                    <a:solidFill>
                      <a:srgbClr val="DBE5F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Structural Foundations</a:t>
                      </a:r>
                    </a:p>
                  </a:txBody>
                  <a:tcPr marL="11836" marR="11836" marT="11836" marB="0" anchor="b" horzOverflow="overflow">
                    <a:lnL>
                      <a:noFill/>
                    </a:lnL>
                    <a:lnR>
                      <a:noFill/>
                    </a:lnR>
                    <a:lnT>
                      <a:noFill/>
                    </a:lnT>
                    <a:lnB>
                      <a:noFill/>
                    </a:lnB>
                    <a:lnTlToBr>
                      <a:noFill/>
                    </a:lnTlToBr>
                    <a:lnBlToTr>
                      <a:noFill/>
                    </a:lnBlToTr>
                    <a:solidFill>
                      <a:srgbClr val="DBE5F1"/>
                    </a:solidFill>
                  </a:tcPr>
                </a:tc>
              </a:tr>
              <a:tr h="2365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Rebar &gt;&gt; Place Rebar Parallel </a:t>
                      </a:r>
                    </a:p>
                  </a:txBody>
                  <a:tcPr marL="11836" marR="11836" marT="11836" marB="0" anchor="b" horzOverflow="overflow">
                    <a:lnL>
                      <a:noFill/>
                    </a:lnL>
                    <a:lnR>
                      <a:noFill/>
                    </a:lnR>
                    <a:lnT>
                      <a:noFill/>
                    </a:lnT>
                    <a:lnB>
                      <a:noFill/>
                    </a:lnB>
                    <a:lnTlToBr>
                      <a:noFill/>
                    </a:lnTlToBr>
                    <a:lnBlToTr>
                      <a:noFill/>
                    </a:lnBlToTr>
                    <a:solidFill>
                      <a:srgbClr val="DDD9C3"/>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Rebar</a:t>
                      </a:r>
                    </a:p>
                  </a:txBody>
                  <a:tcPr marL="11836" marR="11836" marT="11836" marB="0" anchor="b" horzOverflow="overflow">
                    <a:lnL>
                      <a:noFill/>
                    </a:lnL>
                    <a:lnR>
                      <a:noFill/>
                    </a:lnR>
                    <a:lnT>
                      <a:noFill/>
                    </a:lnT>
                    <a:lnB>
                      <a:noFill/>
                    </a:lnB>
                    <a:lnTlToBr>
                      <a:noFill/>
                    </a:lnTlToBr>
                    <a:lnBlToTr>
                      <a:noFill/>
                    </a:lnBlToTr>
                    <a:solidFill>
                      <a:srgbClr val="DDD9C3"/>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Structural Rebar </a:t>
                      </a:r>
                    </a:p>
                  </a:txBody>
                  <a:tcPr marL="11836" marR="11836" marT="11836" marB="0" anchor="b" horzOverflow="overflow">
                    <a:lnL>
                      <a:noFill/>
                    </a:lnL>
                    <a:lnR>
                      <a:noFill/>
                    </a:lnR>
                    <a:lnT>
                      <a:noFill/>
                    </a:lnT>
                    <a:lnB>
                      <a:noFill/>
                    </a:lnB>
                    <a:lnTlToBr>
                      <a:noFill/>
                    </a:lnTlToBr>
                    <a:lnBlToTr>
                      <a:noFill/>
                    </a:lnBlToTr>
                    <a:solidFill>
                      <a:srgbClr val="DDD9C3"/>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a:t>
                      </a:r>
                    </a:p>
                  </a:txBody>
                  <a:tcPr marL="11836" marR="11836" marT="11836" marB="0" anchor="b" horzOverflow="overflow">
                    <a:lnL>
                      <a:noFill/>
                    </a:lnL>
                    <a:lnR>
                      <a:noFill/>
                    </a:lnR>
                    <a:lnT>
                      <a:noFill/>
                    </a:lnT>
                    <a:lnB>
                      <a:noFill/>
                    </a:lnB>
                    <a:lnTlToBr>
                      <a:noFill/>
                    </a:lnTlToBr>
                    <a:lnBlToTr>
                      <a:noFill/>
                    </a:lnBlToTr>
                    <a:solidFill>
                      <a:srgbClr val="DDD9C3"/>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RebarBarType </a:t>
                      </a:r>
                    </a:p>
                  </a:txBody>
                  <a:tcPr marL="11836" marR="11836" marT="11836" marB="0" anchor="b" horzOverflow="overflow">
                    <a:lnL>
                      <a:noFill/>
                    </a:lnL>
                    <a:lnR>
                      <a:noFill/>
                    </a:lnR>
                    <a:lnT>
                      <a:noFill/>
                    </a:lnT>
                    <a:lnB>
                      <a:noFill/>
                    </a:lnB>
                    <a:lnTlToBr>
                      <a:noFill/>
                    </a:lnTlToBr>
                    <a:lnBlToTr>
                      <a:noFill/>
                    </a:lnBlToTr>
                    <a:solidFill>
                      <a:srgbClr val="DDD9C3"/>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Structural Rebar </a:t>
                      </a:r>
                    </a:p>
                  </a:txBody>
                  <a:tcPr marL="11836" marR="11836" marT="11836" marB="0" anchor="b" horzOverflow="overflow">
                    <a:lnL>
                      <a:noFill/>
                    </a:lnL>
                    <a:lnR>
                      <a:noFill/>
                    </a:lnR>
                    <a:lnT>
                      <a:noFill/>
                    </a:lnT>
                    <a:lnB>
                      <a:noFill/>
                    </a:lnB>
                    <a:lnTlToBr>
                      <a:noFill/>
                    </a:lnTlToBr>
                    <a:lnBlToTr>
                      <a:noFill/>
                    </a:lnBlToTr>
                    <a:solidFill>
                      <a:srgbClr val="DDD9C3"/>
                    </a:solidFill>
                  </a:tcPr>
                </a:tc>
              </a:tr>
              <a:tr h="2365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Rebar &gt;&gt; Place Rebar Perpendicular </a:t>
                      </a:r>
                    </a:p>
                  </a:txBody>
                  <a:tcPr marL="11836" marR="11836" marT="11836" marB="0" anchor="b" horzOverflow="overflow">
                    <a:lnL>
                      <a:noFill/>
                    </a:lnL>
                    <a:lnR>
                      <a:noFill/>
                    </a:lnR>
                    <a:lnT>
                      <a:noFill/>
                    </a:lnT>
                    <a:lnB>
                      <a:noFill/>
                    </a:lnB>
                    <a:lnTlToBr>
                      <a:noFill/>
                    </a:lnTlToBr>
                    <a:lnBlToTr>
                      <a:noFill/>
                    </a:lnBlToTr>
                    <a:solidFill>
                      <a:srgbClr val="DDD9C3"/>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Rebar</a:t>
                      </a:r>
                    </a:p>
                  </a:txBody>
                  <a:tcPr marL="11836" marR="11836" marT="11836" marB="0" anchor="b" horzOverflow="overflow">
                    <a:lnL>
                      <a:noFill/>
                    </a:lnL>
                    <a:lnR>
                      <a:noFill/>
                    </a:lnR>
                    <a:lnT>
                      <a:noFill/>
                    </a:lnT>
                    <a:lnB>
                      <a:noFill/>
                    </a:lnB>
                    <a:lnTlToBr>
                      <a:noFill/>
                    </a:lnTlToBr>
                    <a:lnBlToTr>
                      <a:noFill/>
                    </a:lnBlToTr>
                    <a:solidFill>
                      <a:srgbClr val="DDD9C3"/>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Structural Rebar </a:t>
                      </a:r>
                    </a:p>
                  </a:txBody>
                  <a:tcPr marL="11836" marR="11836" marT="11836" marB="0" anchor="b" horzOverflow="overflow">
                    <a:lnL>
                      <a:noFill/>
                    </a:lnL>
                    <a:lnR>
                      <a:noFill/>
                    </a:lnR>
                    <a:lnT>
                      <a:noFill/>
                    </a:lnT>
                    <a:lnB>
                      <a:noFill/>
                    </a:lnB>
                    <a:lnTlToBr>
                      <a:noFill/>
                    </a:lnTlToBr>
                    <a:lnBlToTr>
                      <a:noFill/>
                    </a:lnBlToTr>
                    <a:solidFill>
                      <a:srgbClr val="DDD9C3"/>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a:t>
                      </a:r>
                    </a:p>
                  </a:txBody>
                  <a:tcPr marL="11836" marR="11836" marT="11836" marB="0" anchor="b" horzOverflow="overflow">
                    <a:lnL>
                      <a:noFill/>
                    </a:lnL>
                    <a:lnR>
                      <a:noFill/>
                    </a:lnR>
                    <a:lnT>
                      <a:noFill/>
                    </a:lnT>
                    <a:lnB>
                      <a:noFill/>
                    </a:lnB>
                    <a:lnTlToBr>
                      <a:noFill/>
                    </a:lnTlToBr>
                    <a:lnBlToTr>
                      <a:noFill/>
                    </a:lnBlToTr>
                    <a:solidFill>
                      <a:srgbClr val="DDD9C3"/>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RebarBarType </a:t>
                      </a:r>
                    </a:p>
                  </a:txBody>
                  <a:tcPr marL="11836" marR="11836" marT="11836" marB="0" anchor="b" horzOverflow="overflow">
                    <a:lnL>
                      <a:noFill/>
                    </a:lnL>
                    <a:lnR>
                      <a:noFill/>
                    </a:lnR>
                    <a:lnT>
                      <a:noFill/>
                    </a:lnT>
                    <a:lnB>
                      <a:noFill/>
                    </a:lnB>
                    <a:lnTlToBr>
                      <a:noFill/>
                    </a:lnTlToBr>
                    <a:lnBlToTr>
                      <a:noFill/>
                    </a:lnBlToTr>
                    <a:solidFill>
                      <a:srgbClr val="DDD9C3"/>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Structural Rebar </a:t>
                      </a:r>
                    </a:p>
                  </a:txBody>
                  <a:tcPr marL="11836" marR="11836" marT="11836" marB="0" anchor="b" horzOverflow="overflow">
                    <a:lnL>
                      <a:noFill/>
                    </a:lnL>
                    <a:lnR>
                      <a:noFill/>
                    </a:lnR>
                    <a:lnT>
                      <a:noFill/>
                    </a:lnT>
                    <a:lnB>
                      <a:noFill/>
                    </a:lnB>
                    <a:lnTlToBr>
                      <a:noFill/>
                    </a:lnTlToBr>
                    <a:lnBlToTr>
                      <a:noFill/>
                    </a:lnBlToTr>
                    <a:solidFill>
                      <a:srgbClr val="DDD9C3"/>
                    </a:solidFill>
                  </a:tcPr>
                </a:tc>
              </a:tr>
              <a:tr h="2365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Rebar &gt;&gt; Sketch Area Reinforcement</a:t>
                      </a:r>
                    </a:p>
                  </a:txBody>
                  <a:tcPr marL="11836" marR="11836" marT="11836" marB="0" anchor="b" horzOverflow="overflow">
                    <a:lnL>
                      <a:noFill/>
                    </a:lnL>
                    <a:lnR>
                      <a:noFill/>
                    </a:lnR>
                    <a:lnT>
                      <a:noFill/>
                    </a:lnT>
                    <a:lnB>
                      <a:noFill/>
                    </a:lnB>
                    <a:lnTlToBr>
                      <a:noFill/>
                    </a:lnTlToBr>
                    <a:lnBlToTr>
                      <a:noFill/>
                    </a:lnBlToTr>
                    <a:solidFill>
                      <a:srgbClr val="DDD9C3"/>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AreaReinforcement</a:t>
                      </a:r>
                    </a:p>
                  </a:txBody>
                  <a:tcPr marL="11836" marR="11836" marT="11836" marB="0" anchor="b" horzOverflow="overflow">
                    <a:lnL>
                      <a:noFill/>
                    </a:lnL>
                    <a:lnR>
                      <a:noFill/>
                    </a:lnR>
                    <a:lnT>
                      <a:noFill/>
                    </a:lnT>
                    <a:lnB>
                      <a:noFill/>
                    </a:lnB>
                    <a:lnTlToBr>
                      <a:noFill/>
                    </a:lnTlToBr>
                    <a:lnBlToTr>
                      <a:noFill/>
                    </a:lnBlToTr>
                    <a:solidFill>
                      <a:srgbClr val="DDD9C3"/>
                    </a:solidFill>
                  </a:tcPr>
                </a:tc>
                <a:tc grid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Structural Area Reinforcement </a:t>
                      </a:r>
                    </a:p>
                  </a:txBody>
                  <a:tcPr marL="11836" marR="11836" marT="11836" marB="0" anchor="b" horzOverflow="overflow">
                    <a:lnL>
                      <a:noFill/>
                    </a:lnL>
                    <a:lnR>
                      <a:noFill/>
                    </a:lnR>
                    <a:lnT>
                      <a:noFill/>
                    </a:lnT>
                    <a:lnB>
                      <a:noFill/>
                    </a:lnB>
                    <a:lnTlToBr>
                      <a:noFill/>
                    </a:lnTlToBr>
                    <a:lnBlToTr>
                      <a:noFill/>
                    </a:lnBlToTr>
                    <a:solidFill>
                      <a:srgbClr val="DDD9C3"/>
                    </a:solidFill>
                  </a:tcPr>
                </a:tc>
                <a:tc hMerge="1">
                  <a:txBody>
                    <a:bodyPr/>
                    <a:lstStyle/>
                    <a:p>
                      <a:endParaRPr lang="en-US"/>
                    </a:p>
                  </a:txBody>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0000"/>
                          </a:solidFill>
                          <a:effectLst/>
                          <a:latin typeface="Calibri" pitchFamily="34" charset="0"/>
                          <a:ea typeface="ヒラギノ角ゴ Pro W3"/>
                          <a:cs typeface="ヒラギノ角ゴ Pro W3"/>
                        </a:rPr>
                        <a:t>&lt; null &gt; </a:t>
                      </a:r>
                    </a:p>
                  </a:txBody>
                  <a:tcPr marL="11836" marR="11836" marT="11836" marB="0" anchor="b" horzOverflow="overflow">
                    <a:lnL>
                      <a:noFill/>
                    </a:lnL>
                    <a:lnR>
                      <a:noFill/>
                    </a:lnR>
                    <a:lnT>
                      <a:noFill/>
                    </a:lnT>
                    <a:lnB>
                      <a:noFill/>
                    </a:lnB>
                    <a:lnTlToBr>
                      <a:noFill/>
                    </a:lnTlToBr>
                    <a:lnBlToTr>
                      <a:noFill/>
                    </a:lnBlToTr>
                    <a:solidFill>
                      <a:srgbClr val="DDD9C3"/>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a:t>
                      </a:r>
                    </a:p>
                  </a:txBody>
                  <a:tcPr marL="11836" marR="11836" marT="11836" marB="0" anchor="b" horzOverflow="overflow">
                    <a:lnL>
                      <a:noFill/>
                    </a:lnL>
                    <a:lnR>
                      <a:noFill/>
                    </a:lnR>
                    <a:lnT>
                      <a:noFill/>
                    </a:lnT>
                    <a:lnB>
                      <a:noFill/>
                    </a:lnB>
                    <a:lnTlToBr>
                      <a:noFill/>
                    </a:lnTlToBr>
                    <a:lnBlToTr>
                      <a:noFill/>
                    </a:lnBlToTr>
                    <a:solidFill>
                      <a:srgbClr val="DDD9C3"/>
                    </a:solidFill>
                  </a:tcPr>
                </a:tc>
              </a:tr>
              <a:tr h="2365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Rebar &gt;&gt; Sketch Path Reinforcement </a:t>
                      </a:r>
                    </a:p>
                  </a:txBody>
                  <a:tcPr marL="11836" marR="11836" marT="11836" marB="0" anchor="b" horzOverflow="overflow">
                    <a:lnL>
                      <a:noFill/>
                    </a:lnL>
                    <a:lnR>
                      <a:noFill/>
                    </a:lnR>
                    <a:lnT>
                      <a:noFill/>
                    </a:lnT>
                    <a:lnB>
                      <a:noFill/>
                    </a:lnB>
                    <a:lnTlToBr>
                      <a:noFill/>
                    </a:lnTlToBr>
                    <a:lnBlToTr>
                      <a:noFill/>
                    </a:lnBlToTr>
                    <a:solidFill>
                      <a:srgbClr val="DDD9C3"/>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PathReinforcement </a:t>
                      </a:r>
                    </a:p>
                  </a:txBody>
                  <a:tcPr marL="11836" marR="11836" marT="11836" marB="0" anchor="b" horzOverflow="overflow">
                    <a:lnL>
                      <a:noFill/>
                    </a:lnL>
                    <a:lnR>
                      <a:noFill/>
                    </a:lnR>
                    <a:lnT>
                      <a:noFill/>
                    </a:lnT>
                    <a:lnB>
                      <a:noFill/>
                    </a:lnB>
                    <a:lnTlToBr>
                      <a:noFill/>
                    </a:lnTlToBr>
                    <a:lnBlToTr>
                      <a:noFill/>
                    </a:lnBlToTr>
                    <a:solidFill>
                      <a:srgbClr val="DDD9C3"/>
                    </a:solidFill>
                  </a:tcPr>
                </a:tc>
                <a:tc grid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Structural Path Reinforcement </a:t>
                      </a:r>
                    </a:p>
                  </a:txBody>
                  <a:tcPr marL="11836" marR="11836" marT="11836" marB="0" anchor="b" horzOverflow="overflow">
                    <a:lnL>
                      <a:noFill/>
                    </a:lnL>
                    <a:lnR>
                      <a:noFill/>
                    </a:lnR>
                    <a:lnT>
                      <a:noFill/>
                    </a:lnT>
                    <a:lnB>
                      <a:noFill/>
                    </a:lnB>
                    <a:lnTlToBr>
                      <a:noFill/>
                    </a:lnTlToBr>
                    <a:lnBlToTr>
                      <a:noFill/>
                    </a:lnBlToTr>
                    <a:solidFill>
                      <a:srgbClr val="DDD9C3"/>
                    </a:solidFill>
                  </a:tcPr>
                </a:tc>
                <a:tc hMerge="1">
                  <a:txBody>
                    <a:bodyPr/>
                    <a:lstStyle/>
                    <a:p>
                      <a:endParaRPr lang="en-US"/>
                    </a:p>
                  </a:txBody>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0000"/>
                          </a:solidFill>
                          <a:effectLst/>
                          <a:latin typeface="Calibri" pitchFamily="34" charset="0"/>
                          <a:ea typeface="ヒラギノ角ゴ Pro W3"/>
                          <a:cs typeface="ヒラギノ角ゴ Pro W3"/>
                        </a:rPr>
                        <a:t>&lt; null &gt; </a:t>
                      </a:r>
                    </a:p>
                  </a:txBody>
                  <a:tcPr marL="11836" marR="11836" marT="11836" marB="0" anchor="b" horzOverflow="overflow">
                    <a:lnL>
                      <a:noFill/>
                    </a:lnL>
                    <a:lnR>
                      <a:noFill/>
                    </a:lnR>
                    <a:lnT>
                      <a:noFill/>
                    </a:lnT>
                    <a:lnB>
                      <a:noFill/>
                    </a:lnB>
                    <a:lnTlToBr>
                      <a:noFill/>
                    </a:lnTlToBr>
                    <a:lnBlToTr>
                      <a:noFill/>
                    </a:lnBlToTr>
                    <a:solidFill>
                      <a:srgbClr val="DDD9C3"/>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 </a:t>
                      </a:r>
                    </a:p>
                  </a:txBody>
                  <a:tcPr marL="11836" marR="11836" marT="11836" marB="0" anchor="b" horzOverflow="overflow">
                    <a:lnL>
                      <a:noFill/>
                    </a:lnL>
                    <a:lnR>
                      <a:noFill/>
                    </a:lnR>
                    <a:lnT>
                      <a:noFill/>
                    </a:lnT>
                    <a:lnB>
                      <a:noFill/>
                    </a:lnB>
                    <a:lnTlToBr>
                      <a:noFill/>
                    </a:lnTlToBr>
                    <a:lnBlToTr>
                      <a:noFill/>
                    </a:lnBlToTr>
                    <a:solidFill>
                      <a:srgbClr val="DDD9C3"/>
                    </a:solidFill>
                  </a:tcPr>
                </a:tc>
              </a:tr>
              <a:tr h="2365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Load Cases</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LoadCase</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0000"/>
                          </a:solidFill>
                          <a:effectLst/>
                          <a:latin typeface="Calibri" pitchFamily="34" charset="0"/>
                          <a:ea typeface="ヒラギノ角ゴ Pro W3"/>
                          <a:cs typeface="ヒラギノ角ゴ Pro W3"/>
                        </a:rPr>
                        <a:t>&lt; null &gt; </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0000"/>
                          </a:solidFill>
                          <a:effectLst/>
                          <a:latin typeface="Calibri" pitchFamily="34" charset="0"/>
                          <a:ea typeface="ヒラギノ角ゴ Pro W3"/>
                          <a:cs typeface="ヒラギノ角ゴ Pro W3"/>
                        </a:rPr>
                        <a:t>&lt; null &gt; </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 </a:t>
                      </a:r>
                    </a:p>
                  </a:txBody>
                  <a:tcPr marL="11836" marR="11836" marT="11836" marB="0" anchor="b" horzOverflow="overflow">
                    <a:lnL>
                      <a:noFill/>
                    </a:lnL>
                    <a:lnR>
                      <a:noFill/>
                    </a:lnR>
                    <a:lnT>
                      <a:noFill/>
                    </a:lnT>
                    <a:lnB>
                      <a:noFill/>
                    </a:lnB>
                    <a:lnTlToBr>
                      <a:noFill/>
                    </a:lnTlToBr>
                    <a:lnBlToTr>
                      <a:noFill/>
                    </a:lnBlToTr>
                    <a:solidFill>
                      <a:srgbClr val="EEECE1"/>
                    </a:solidFill>
                  </a:tcPr>
                </a:tc>
              </a:tr>
              <a:tr h="2365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Load Natures </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LoadNature </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0000"/>
                          </a:solidFill>
                          <a:effectLst/>
                          <a:latin typeface="Calibri" pitchFamily="34" charset="0"/>
                          <a:ea typeface="ヒラギノ角ゴ Pro W3"/>
                          <a:cs typeface="ヒラギノ角ゴ Pro W3"/>
                        </a:rPr>
                        <a:t>&lt; null &gt; </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0000"/>
                          </a:solidFill>
                          <a:effectLst/>
                          <a:latin typeface="Calibri" pitchFamily="34" charset="0"/>
                          <a:ea typeface="ヒラギノ角ゴ Pro W3"/>
                          <a:cs typeface="ヒラギノ角ゴ Pro W3"/>
                        </a:rPr>
                        <a:t>&lt; null &gt; </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 </a:t>
                      </a:r>
                    </a:p>
                  </a:txBody>
                  <a:tcPr marL="11836" marR="11836" marT="11836" marB="0" anchor="b" horzOverflow="overflow">
                    <a:lnL>
                      <a:noFill/>
                    </a:lnL>
                    <a:lnR>
                      <a:noFill/>
                    </a:lnR>
                    <a:lnT>
                      <a:noFill/>
                    </a:lnT>
                    <a:lnB>
                      <a:noFill/>
                    </a:lnB>
                    <a:lnTlToBr>
                      <a:noFill/>
                    </a:lnTlToBr>
                    <a:lnBlToTr>
                      <a:noFill/>
                    </a:lnBlToTr>
                    <a:solidFill>
                      <a:srgbClr val="EEECE1"/>
                    </a:solidFill>
                  </a:tcPr>
                </a:tc>
              </a:tr>
              <a:tr h="2365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Load Combination </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LoadCombination</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0000"/>
                          </a:solidFill>
                          <a:effectLst/>
                          <a:latin typeface="Calibri" pitchFamily="34" charset="0"/>
                          <a:ea typeface="ヒラギノ角ゴ Pro W3"/>
                          <a:cs typeface="ヒラギノ角ゴ Pro W3"/>
                        </a:rPr>
                        <a:t>&lt; null &gt; </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0000"/>
                          </a:solidFill>
                          <a:effectLst/>
                          <a:latin typeface="Calibri" pitchFamily="34" charset="0"/>
                          <a:ea typeface="ヒラギノ角ゴ Pro W3"/>
                          <a:cs typeface="ヒラギノ角ゴ Pro W3"/>
                        </a:rPr>
                        <a:t>&lt; null &gt; </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 </a:t>
                      </a:r>
                    </a:p>
                  </a:txBody>
                  <a:tcPr marL="11836" marR="11836" marT="11836" marB="0" anchor="b" horzOverflow="overflow">
                    <a:lnL>
                      <a:noFill/>
                    </a:lnL>
                    <a:lnR>
                      <a:noFill/>
                    </a:lnR>
                    <a:lnT>
                      <a:noFill/>
                    </a:lnT>
                    <a:lnB>
                      <a:noFill/>
                    </a:lnB>
                    <a:lnTlToBr>
                      <a:noFill/>
                    </a:lnTlToBr>
                    <a:lnBlToTr>
                      <a:noFill/>
                    </a:lnBlToTr>
                    <a:solidFill>
                      <a:srgbClr val="EEECE1"/>
                    </a:solidFill>
                  </a:tcPr>
                </a:tc>
              </a:tr>
              <a:tr h="2365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Load Usage </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LoadUsage </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0000"/>
                          </a:solidFill>
                          <a:effectLst/>
                          <a:latin typeface="Calibri" pitchFamily="34" charset="0"/>
                          <a:ea typeface="ヒラギノ角ゴ Pro W3"/>
                          <a:cs typeface="ヒラギノ角ゴ Pro W3"/>
                        </a:rPr>
                        <a:t>&lt; null &gt; </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Calibri" pitchFamily="34" charset="0"/>
                          <a:ea typeface="ヒラギノ角ゴ Pro W3"/>
                          <a:cs typeface="ヒラギノ角ゴ Pro W3"/>
                        </a:rPr>
                        <a:t> </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FF0000"/>
                          </a:solidFill>
                          <a:effectLst/>
                          <a:latin typeface="Calibri" pitchFamily="34" charset="0"/>
                          <a:ea typeface="ヒラギノ角ゴ Pro W3"/>
                          <a:cs typeface="ヒラギノ角ゴ Pro W3"/>
                        </a:rPr>
                        <a:t>&lt; null &gt; </a:t>
                      </a:r>
                    </a:p>
                  </a:txBody>
                  <a:tcPr marL="11836" marR="11836" marT="11836" marB="0" anchor="b" horzOverflow="overflow">
                    <a:lnL>
                      <a:noFill/>
                    </a:lnL>
                    <a:lnR>
                      <a:noFill/>
                    </a:lnR>
                    <a:lnT>
                      <a:noFill/>
                    </a:lnT>
                    <a:lnB>
                      <a:noFill/>
                    </a:lnB>
                    <a:lnTlToBr>
                      <a:noFill/>
                    </a:lnTlToBr>
                    <a:lnBlToTr>
                      <a:noFill/>
                    </a:lnBlToTr>
                    <a:solidFill>
                      <a:srgbClr val="EEECE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Calibri" pitchFamily="34" charset="0"/>
                          <a:ea typeface="ヒラギノ角ゴ Pro W3"/>
                          <a:cs typeface="ヒラギノ角ゴ Pro W3"/>
                        </a:rPr>
                        <a:t> --- </a:t>
                      </a:r>
                    </a:p>
                  </a:txBody>
                  <a:tcPr marL="11836" marR="11836" marT="11836" marB="0" anchor="b" horzOverflow="overflow">
                    <a:lnL>
                      <a:noFill/>
                    </a:lnL>
                    <a:lnR>
                      <a:noFill/>
                    </a:lnR>
                    <a:lnT>
                      <a:noFill/>
                    </a:lnT>
                    <a:lnB>
                      <a:noFill/>
                    </a:lnB>
                    <a:lnTlToBr>
                      <a:noFill/>
                    </a:lnTlToBr>
                    <a:lnBlToTr>
                      <a:noFill/>
                    </a:lnBlToTr>
                    <a:solidFill>
                      <a:srgbClr val="EEECE1"/>
                    </a:solidFill>
                  </a:tcPr>
                </a:tc>
              </a:tr>
            </a:tbl>
          </a:graphicData>
        </a:graphic>
      </p:graphicFrame>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Access Structural Elements</a:t>
            </a:r>
            <a:br>
              <a:rPr lang="en-US" dirty="0" smtClean="0"/>
            </a:b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en-US" dirty="0" smtClean="0"/>
              <a:t>Structural beams, columns and braces do not have specific class but in </a:t>
            </a:r>
            <a:r>
              <a:rPr lang="en-US" i="1" dirty="0" err="1" smtClean="0">
                <a:solidFill>
                  <a:schemeClr val="accent4">
                    <a:lumMod val="60000"/>
                    <a:lumOff val="40000"/>
                  </a:schemeClr>
                </a:solidFill>
              </a:rPr>
              <a:t>FamilyInstance</a:t>
            </a:r>
            <a:r>
              <a:rPr lang="en-US" dirty="0" smtClean="0"/>
              <a:t> class form</a:t>
            </a:r>
          </a:p>
          <a:p>
            <a:endParaRPr lang="en-US" dirty="0" smtClean="0"/>
          </a:p>
          <a:p>
            <a:r>
              <a:rPr lang="en-US" dirty="0" smtClean="0"/>
              <a:t>Can be distinguished using the </a:t>
            </a:r>
            <a:r>
              <a:rPr lang="en-US" i="1" dirty="0" err="1" smtClean="0">
                <a:solidFill>
                  <a:schemeClr val="accent4">
                    <a:lumMod val="60000"/>
                    <a:lumOff val="40000"/>
                  </a:schemeClr>
                </a:solidFill>
              </a:rPr>
              <a:t>Familyinstance.StructuralType</a:t>
            </a:r>
            <a:r>
              <a:rPr lang="en-US" dirty="0" smtClean="0"/>
              <a:t> property</a:t>
            </a:r>
          </a:p>
          <a:p>
            <a:pPr lvl="2"/>
            <a:r>
              <a:rPr lang="en-US" dirty="0" smtClean="0"/>
              <a:t>Beam / Brace / Column / Footing</a:t>
            </a:r>
          </a:p>
          <a:p>
            <a:pPr lvl="2"/>
            <a:endParaRPr lang="en-US" dirty="0" smtClean="0"/>
          </a:p>
          <a:p>
            <a:r>
              <a:rPr lang="en-US" dirty="0" smtClean="0"/>
              <a:t>Can use categories to filter out structural columns, beams and braces</a:t>
            </a:r>
            <a:endParaRPr lang="en-US" dirty="0"/>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 List Structural Columns</a:t>
            </a:r>
            <a:br>
              <a:rPr lang="en-US" dirty="0" smtClean="0"/>
            </a:b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pPr marL="282894" lvl="1"/>
            <a:r>
              <a:rPr lang="en-US" dirty="0" smtClean="0"/>
              <a:t>Select all standard family instances for category </a:t>
            </a:r>
            <a:r>
              <a:rPr lang="en-US" dirty="0" err="1" smtClean="0"/>
              <a:t>OST_StructuralColumns</a:t>
            </a:r>
            <a:endParaRPr lang="en-GB" sz="1400" dirty="0" smtClean="0"/>
          </a:p>
          <a:p>
            <a:endParaRPr lang="en-US" dirty="0"/>
          </a:p>
        </p:txBody>
      </p:sp>
      <p:sp>
        <p:nvSpPr>
          <p:cNvPr id="4" name="Rectangle 3"/>
          <p:cNvSpPr/>
          <p:nvPr/>
        </p:nvSpPr>
        <p:spPr>
          <a:xfrm>
            <a:off x="561975" y="3428861"/>
            <a:ext cx="11811000" cy="1754326"/>
          </a:xfrm>
          <a:prstGeom prst="rect">
            <a:avLst/>
          </a:prstGeom>
          <a:solidFill>
            <a:schemeClr val="bg1">
              <a:lumMod val="85000"/>
            </a:schemeClr>
          </a:solidFill>
        </p:spPr>
        <p:txBody>
          <a:bodyPr wrap="square">
            <a:spAutoFit/>
          </a:bodyPr>
          <a:lstStyle/>
          <a:p>
            <a:r>
              <a:rPr lang="en-US" sz="1800" dirty="0" smtClean="0">
                <a:solidFill>
                  <a:srgbClr val="008000"/>
                </a:solidFill>
                <a:latin typeface="Courier New" pitchFamily="49" charset="0"/>
                <a:cs typeface="Courier New" pitchFamily="49" charset="0"/>
              </a:rPr>
              <a:t>// Get all Structural COLUMNS - we can use a generic utility.              </a:t>
            </a:r>
          </a:p>
          <a:p>
            <a:r>
              <a:rPr lang="en-US" sz="1800" dirty="0" err="1" smtClean="0">
                <a:solidFill>
                  <a:srgbClr val="2B91AF"/>
                </a:solidFill>
                <a:latin typeface="Courier New" pitchFamily="49" charset="0"/>
                <a:cs typeface="Courier New" pitchFamily="49" charset="0"/>
              </a:rPr>
              <a:t>BuiltInCategory</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bicSc</a:t>
            </a:r>
            <a:r>
              <a:rPr lang="en-US" sz="1800" dirty="0" smtClean="0">
                <a:solidFill>
                  <a:srgbClr val="2B91AF"/>
                </a:solidFill>
                <a:latin typeface="Courier New" pitchFamily="49" charset="0"/>
                <a:cs typeface="Courier New" pitchFamily="49" charset="0"/>
              </a:rPr>
              <a:t> = </a:t>
            </a:r>
            <a:r>
              <a:rPr lang="en-US" sz="1800" b="1" dirty="0" err="1" smtClean="0">
                <a:solidFill>
                  <a:srgbClr val="2B91AF"/>
                </a:solidFill>
                <a:latin typeface="Courier New" pitchFamily="49" charset="0"/>
                <a:cs typeface="Courier New" pitchFamily="49" charset="0"/>
              </a:rPr>
              <a:t>BuiltInCategory.OST_StructuralColumns</a:t>
            </a:r>
            <a:r>
              <a:rPr lang="en-US" sz="1800" dirty="0" smtClean="0">
                <a:solidFill>
                  <a:srgbClr val="2B91AF"/>
                </a:solidFill>
                <a:latin typeface="Courier New" pitchFamily="49" charset="0"/>
                <a:cs typeface="Courier New" pitchFamily="49" charset="0"/>
              </a:rPr>
              <a:t>;</a:t>
            </a:r>
          </a:p>
          <a:p>
            <a:r>
              <a:rPr lang="en-US" sz="1800" dirty="0" err="1" smtClean="0">
                <a:solidFill>
                  <a:srgbClr val="2B91AF"/>
                </a:solidFill>
                <a:latin typeface="Courier New" pitchFamily="49" charset="0"/>
                <a:cs typeface="Courier New" pitchFamily="49" charset="0"/>
              </a:rPr>
              <a:t>FilteredElementCollector</a:t>
            </a:r>
            <a:r>
              <a:rPr lang="en-US" sz="1800" dirty="0" smtClean="0">
                <a:solidFill>
                  <a:srgbClr val="2B91AF"/>
                </a:solidFill>
                <a:latin typeface="Courier New" pitchFamily="49" charset="0"/>
                <a:cs typeface="Courier New" pitchFamily="49" charset="0"/>
              </a:rPr>
              <a:t> collector = </a:t>
            </a:r>
            <a:r>
              <a:rPr lang="en-US" sz="1800" dirty="0" smtClean="0">
                <a:solidFill>
                  <a:srgbClr val="0000FF"/>
                </a:solidFill>
                <a:latin typeface="Courier New" pitchFamily="49" charset="0"/>
                <a:cs typeface="Courier New" pitchFamily="49" charset="0"/>
              </a:rPr>
              <a:t>new </a:t>
            </a:r>
            <a:r>
              <a:rPr lang="en-US" sz="1800" dirty="0" err="1" smtClean="0">
                <a:solidFill>
                  <a:srgbClr val="2B91AF"/>
                </a:solidFill>
                <a:latin typeface="Courier New" pitchFamily="49" charset="0"/>
                <a:cs typeface="Courier New" pitchFamily="49" charset="0"/>
              </a:rPr>
              <a:t>FilteredElementCollector</a:t>
            </a:r>
            <a:r>
              <a:rPr lang="en-US" sz="1800" dirty="0" smtClean="0">
                <a:solidFill>
                  <a:srgbClr val="2B91AF"/>
                </a:solidFill>
                <a:latin typeface="Courier New" pitchFamily="49" charset="0"/>
                <a:cs typeface="Courier New" pitchFamily="49" charset="0"/>
              </a:rPr>
              <a:t>(doc);</a:t>
            </a:r>
          </a:p>
          <a:p>
            <a:endParaRPr lang="en-US" sz="1800" dirty="0" smtClean="0">
              <a:solidFill>
                <a:srgbClr val="2B91AF"/>
              </a:solidFill>
              <a:latin typeface="Courier New" pitchFamily="49" charset="0"/>
              <a:cs typeface="Courier New" pitchFamily="49" charset="0"/>
            </a:endParaRPr>
          </a:p>
          <a:p>
            <a:r>
              <a:rPr lang="en-US" sz="1800" dirty="0" err="1" smtClean="0">
                <a:solidFill>
                  <a:srgbClr val="2B91AF"/>
                </a:solidFill>
                <a:latin typeface="Courier New" pitchFamily="49" charset="0"/>
                <a:cs typeface="Courier New" pitchFamily="49" charset="0"/>
              </a:rPr>
              <a:t>IList</a:t>
            </a:r>
            <a:r>
              <a:rPr lang="en-US" sz="1800" dirty="0" smtClean="0">
                <a:solidFill>
                  <a:srgbClr val="2B91AF"/>
                </a:solidFill>
                <a:latin typeface="Courier New" pitchFamily="49" charset="0"/>
                <a:cs typeface="Courier New" pitchFamily="49" charset="0"/>
              </a:rPr>
              <a:t>&lt;Element&gt; columns = </a:t>
            </a:r>
            <a:r>
              <a:rPr lang="en-US" sz="1800" dirty="0" err="1" smtClean="0">
                <a:solidFill>
                  <a:srgbClr val="0000FF"/>
                </a:solidFill>
                <a:latin typeface="Courier New" pitchFamily="49" charset="0"/>
                <a:cs typeface="Courier New" pitchFamily="49" charset="0"/>
              </a:rPr>
              <a:t>collector.OfCategory</a:t>
            </a:r>
            <a:r>
              <a:rPr lang="en-US" sz="1800" dirty="0" smtClean="0">
                <a:solidFill>
                  <a:srgbClr val="0000FF"/>
                </a:solidFill>
                <a:latin typeface="Courier New" pitchFamily="49" charset="0"/>
                <a:cs typeface="Courier New" pitchFamily="49" charset="0"/>
              </a:rPr>
              <a:t>(</a:t>
            </a:r>
            <a:r>
              <a:rPr lang="en-US" sz="1800" dirty="0" err="1" smtClean="0">
                <a:solidFill>
                  <a:srgbClr val="2B91AF"/>
                </a:solidFill>
                <a:latin typeface="Courier New" pitchFamily="49" charset="0"/>
                <a:cs typeface="Courier New" pitchFamily="49" charset="0"/>
              </a:rPr>
              <a:t>bicSc</a:t>
            </a:r>
            <a:r>
              <a:rPr lang="en-US" sz="1800" dirty="0" smtClean="0">
                <a:solidFill>
                  <a:srgbClr val="0000FF"/>
                </a:solidFill>
                <a:latin typeface="Courier New" pitchFamily="49" charset="0"/>
                <a:cs typeface="Courier New" pitchFamily="49" charset="0"/>
              </a:rPr>
              <a:t>).</a:t>
            </a:r>
            <a:r>
              <a:rPr lang="en-US" sz="1800" dirty="0" err="1" smtClean="0">
                <a:solidFill>
                  <a:srgbClr val="0000FF"/>
                </a:solidFill>
                <a:latin typeface="Courier New" pitchFamily="49" charset="0"/>
                <a:cs typeface="Courier New" pitchFamily="49" charset="0"/>
              </a:rPr>
              <a:t>OfClass</a:t>
            </a:r>
            <a:r>
              <a:rPr lang="en-US" sz="1800" dirty="0" smtClean="0">
                <a:solidFill>
                  <a:srgbClr val="0000FF"/>
                </a:solidFill>
                <a:latin typeface="Courier New" pitchFamily="49" charset="0"/>
                <a:cs typeface="Courier New" pitchFamily="49" charset="0"/>
              </a:rPr>
              <a:t>(</a:t>
            </a:r>
            <a:r>
              <a:rPr lang="en-US" sz="1800" dirty="0" err="1" smtClean="0">
                <a:solidFill>
                  <a:srgbClr val="0000FF"/>
                </a:solidFill>
                <a:latin typeface="Courier New" pitchFamily="49" charset="0"/>
                <a:cs typeface="Courier New" pitchFamily="49" charset="0"/>
              </a:rPr>
              <a:t>typeof</a:t>
            </a:r>
            <a:r>
              <a:rPr lang="en-US" sz="1800" dirty="0" smtClean="0">
                <a:solidFill>
                  <a:srgbClr val="0000FF"/>
                </a:solidFill>
                <a:latin typeface="Courier New" pitchFamily="49" charset="0"/>
                <a:cs typeface="Courier New" pitchFamily="49" charset="0"/>
              </a:rPr>
              <a:t>(</a:t>
            </a:r>
            <a:r>
              <a:rPr lang="en-US" sz="1800" dirty="0" err="1" smtClean="0">
                <a:solidFill>
                  <a:srgbClr val="2B91AF"/>
                </a:solidFill>
                <a:latin typeface="Courier New" pitchFamily="49" charset="0"/>
                <a:cs typeface="Courier New" pitchFamily="49" charset="0"/>
              </a:rPr>
              <a:t>FamilyInstance</a:t>
            </a:r>
            <a:r>
              <a:rPr lang="en-US" sz="1800" dirty="0" smtClean="0">
                <a:solidFill>
                  <a:srgbClr val="2B91AF"/>
                </a:solidFill>
                <a:latin typeface="Courier New" pitchFamily="49" charset="0"/>
                <a:cs typeface="Courier New" pitchFamily="49" charset="0"/>
              </a:rPr>
              <a:t>)).</a:t>
            </a:r>
            <a:r>
              <a:rPr lang="en-US" sz="1800" dirty="0" err="1" smtClean="0">
                <a:solidFill>
                  <a:srgbClr val="2B91AF"/>
                </a:solidFill>
                <a:latin typeface="Courier New" pitchFamily="49" charset="0"/>
                <a:cs typeface="Courier New" pitchFamily="49" charset="0"/>
              </a:rPr>
              <a:t>ToElements</a:t>
            </a:r>
            <a:r>
              <a:rPr lang="en-US" sz="1800" dirty="0" smtClean="0">
                <a:solidFill>
                  <a:srgbClr val="2B91AF"/>
                </a:solidFill>
                <a:latin typeface="Courier New" pitchFamily="49" charset="0"/>
                <a:cs typeface="Courier New" pitchFamily="49" charset="0"/>
              </a:rPr>
              <a:t>();</a:t>
            </a:r>
          </a:p>
        </p:txBody>
      </p:sp>
      <p:pic>
        <p:nvPicPr>
          <p:cNvPr id="5" name="Picture 4"/>
          <p:cNvPicPr/>
          <p:nvPr/>
        </p:nvPicPr>
        <p:blipFill>
          <a:blip r:embed="rId3" cstate="print"/>
          <a:srcRect l="16125" t="19750" r="51188" b="66417"/>
          <a:stretch>
            <a:fillRect/>
          </a:stretch>
        </p:blipFill>
        <p:spPr bwMode="auto">
          <a:xfrm>
            <a:off x="5972175" y="5716587"/>
            <a:ext cx="6482049" cy="20574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 List Structural Walls</a:t>
            </a:r>
            <a:br>
              <a:rPr lang="en-US" dirty="0" smtClean="0"/>
            </a:b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pPr marL="282894" lvl="1"/>
            <a:r>
              <a:rPr lang="en-US" dirty="0" smtClean="0"/>
              <a:t>Check for </a:t>
            </a:r>
            <a:r>
              <a:rPr lang="en-US" i="1" dirty="0" err="1" smtClean="0">
                <a:solidFill>
                  <a:schemeClr val="accent4">
                    <a:lumMod val="60000"/>
                    <a:lumOff val="40000"/>
                  </a:schemeClr>
                </a:solidFill>
              </a:rPr>
              <a:t>StructuralUsage</a:t>
            </a:r>
            <a:r>
              <a:rPr lang="en-US" dirty="0" smtClean="0"/>
              <a:t> to be </a:t>
            </a:r>
            <a:r>
              <a:rPr lang="en-US" i="1" dirty="0" err="1" smtClean="0">
                <a:solidFill>
                  <a:schemeClr val="accent4">
                    <a:lumMod val="60000"/>
                    <a:lumOff val="40000"/>
                  </a:schemeClr>
                </a:solidFill>
              </a:rPr>
              <a:t>StructuralWallUsage.NonBearing</a:t>
            </a:r>
            <a:endParaRPr lang="en-GB" sz="1400" i="1" dirty="0" smtClean="0">
              <a:solidFill>
                <a:schemeClr val="accent4">
                  <a:lumMod val="60000"/>
                  <a:lumOff val="40000"/>
                </a:schemeClr>
              </a:solidFill>
            </a:endParaRPr>
          </a:p>
          <a:p>
            <a:endParaRPr lang="en-US" dirty="0"/>
          </a:p>
        </p:txBody>
      </p:sp>
      <p:sp>
        <p:nvSpPr>
          <p:cNvPr id="4" name="Rectangle 3"/>
          <p:cNvSpPr/>
          <p:nvPr/>
        </p:nvSpPr>
        <p:spPr>
          <a:xfrm>
            <a:off x="561975" y="2820987"/>
            <a:ext cx="11811000" cy="3970318"/>
          </a:xfrm>
          <a:prstGeom prst="rect">
            <a:avLst/>
          </a:prstGeom>
          <a:solidFill>
            <a:schemeClr val="bg1">
              <a:lumMod val="85000"/>
            </a:schemeClr>
          </a:solidFill>
        </p:spPr>
        <p:txBody>
          <a:bodyPr wrap="square">
            <a:spAutoFit/>
          </a:bodyPr>
          <a:lstStyle/>
          <a:p>
            <a:r>
              <a:rPr lang="en-US" sz="1800" dirty="0" smtClean="0">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IList</a:t>
            </a:r>
            <a:r>
              <a:rPr lang="en-US" sz="1800" dirty="0" smtClean="0">
                <a:solidFill>
                  <a:srgbClr val="2B91AF"/>
                </a:solidFill>
                <a:latin typeface="Courier New" pitchFamily="49" charset="0"/>
                <a:cs typeface="Courier New" pitchFamily="49" charset="0"/>
              </a:rPr>
              <a:t>&lt;Element&gt; </a:t>
            </a:r>
            <a:r>
              <a:rPr lang="en-US" sz="1800" dirty="0" err="1" smtClean="0">
                <a:solidFill>
                  <a:srgbClr val="2B91AF"/>
                </a:solidFill>
                <a:latin typeface="Courier New" pitchFamily="49" charset="0"/>
                <a:cs typeface="Courier New" pitchFamily="49" charset="0"/>
              </a:rPr>
              <a:t>listWalls</a:t>
            </a:r>
            <a:r>
              <a:rPr lang="en-US" sz="1800" dirty="0" smtClean="0">
                <a:solidFill>
                  <a:srgbClr val="2B91AF"/>
                </a:solidFill>
                <a:latin typeface="Courier New" pitchFamily="49" charset="0"/>
                <a:cs typeface="Courier New" pitchFamily="49" charset="0"/>
              </a:rPr>
              <a:t> = </a:t>
            </a:r>
            <a:r>
              <a:rPr lang="en-US" sz="1800" dirty="0" err="1" smtClean="0">
                <a:solidFill>
                  <a:srgbClr val="2B91AF"/>
                </a:solidFill>
                <a:latin typeface="Courier New" pitchFamily="49" charset="0"/>
                <a:cs typeface="Courier New" pitchFamily="49" charset="0"/>
              </a:rPr>
              <a:t>RstUtils.GetElementOfClass</a:t>
            </a:r>
            <a:r>
              <a:rPr lang="en-US" sz="1800" dirty="0" smtClean="0">
                <a:solidFill>
                  <a:srgbClr val="2B91AF"/>
                </a:solidFill>
                <a:latin typeface="Courier New" pitchFamily="49" charset="0"/>
                <a:cs typeface="Courier New" pitchFamily="49" charset="0"/>
              </a:rPr>
              <a:t>( doc, </a:t>
            </a:r>
            <a:r>
              <a:rPr lang="en-US" sz="1800" dirty="0" err="1" smtClean="0">
                <a:solidFill>
                  <a:srgbClr val="0000FF"/>
                </a:solidFill>
                <a:latin typeface="Courier New" pitchFamily="49" charset="0"/>
                <a:cs typeface="Courier New" pitchFamily="49" charset="0"/>
              </a:rPr>
              <a:t>typeof</a:t>
            </a:r>
            <a:r>
              <a:rPr lang="en-US" sz="1800" dirty="0" smtClean="0">
                <a:solidFill>
                  <a:srgbClr val="0000FF"/>
                </a:solidFill>
                <a:latin typeface="Courier New" pitchFamily="49" charset="0"/>
                <a:cs typeface="Courier New" pitchFamily="49" charset="0"/>
              </a:rPr>
              <a:t>( </a:t>
            </a:r>
            <a:r>
              <a:rPr lang="en-US" sz="1800" dirty="0" smtClean="0">
                <a:solidFill>
                  <a:srgbClr val="2B91AF"/>
                </a:solidFill>
                <a:latin typeface="Courier New" pitchFamily="49" charset="0"/>
                <a:cs typeface="Courier New" pitchFamily="49" charset="0"/>
              </a:rPr>
              <a:t>Wall ) );</a:t>
            </a:r>
          </a:p>
          <a:p>
            <a:r>
              <a:rPr lang="en-US" sz="1800" dirty="0" smtClean="0">
                <a:solidFill>
                  <a:srgbClr val="2B91AF"/>
                </a:solidFill>
                <a:latin typeface="Courier New" pitchFamily="49" charset="0"/>
                <a:cs typeface="Courier New" pitchFamily="49" charset="0"/>
              </a:rPr>
              <a:t>      </a:t>
            </a:r>
            <a:r>
              <a:rPr lang="en-US" sz="1800" dirty="0" smtClean="0">
                <a:solidFill>
                  <a:srgbClr val="008000"/>
                </a:solidFill>
                <a:latin typeface="Courier New" pitchFamily="49" charset="0"/>
                <a:cs typeface="Courier New" pitchFamily="49" charset="0"/>
              </a:rPr>
              <a:t>//Above </a:t>
            </a:r>
            <a:r>
              <a:rPr lang="en-US" sz="1800" dirty="0" err="1" smtClean="0">
                <a:solidFill>
                  <a:srgbClr val="008000"/>
                </a:solidFill>
                <a:latin typeface="Courier New" pitchFamily="49" charset="0"/>
                <a:cs typeface="Courier New" pitchFamily="49" charset="0"/>
              </a:rPr>
              <a:t>listWalls</a:t>
            </a:r>
            <a:r>
              <a:rPr lang="en-US" sz="1800" dirty="0" smtClean="0">
                <a:solidFill>
                  <a:srgbClr val="008000"/>
                </a:solidFill>
                <a:latin typeface="Courier New" pitchFamily="49" charset="0"/>
                <a:cs typeface="Courier New" pitchFamily="49" charset="0"/>
              </a:rPr>
              <a:t> includes structural wall and architecture wall. </a:t>
            </a:r>
          </a:p>
          <a:p>
            <a:r>
              <a:rPr lang="en-US" sz="1800" dirty="0" smtClean="0">
                <a:solidFill>
                  <a:srgbClr val="008000"/>
                </a:solidFill>
                <a:latin typeface="Courier New" pitchFamily="49" charset="0"/>
                <a:cs typeface="Courier New" pitchFamily="49" charset="0"/>
              </a:rPr>
              <a:t>      //Filter out architecture wall by </a:t>
            </a:r>
            <a:r>
              <a:rPr lang="en-US" sz="1800" dirty="0" err="1" smtClean="0">
                <a:solidFill>
                  <a:srgbClr val="008000"/>
                </a:solidFill>
                <a:latin typeface="Courier New" pitchFamily="49" charset="0"/>
                <a:cs typeface="Courier New" pitchFamily="49" charset="0"/>
              </a:rPr>
              <a:t>Wall.StructuralUsage</a:t>
            </a:r>
            <a:r>
              <a:rPr lang="en-US" sz="1800" dirty="0" smtClean="0">
                <a:solidFill>
                  <a:srgbClr val="008000"/>
                </a:solidFill>
                <a:latin typeface="Courier New" pitchFamily="49" charset="0"/>
                <a:cs typeface="Courier New" pitchFamily="49" charset="0"/>
              </a:rPr>
              <a:t> property.</a:t>
            </a:r>
          </a:p>
          <a:p>
            <a:endParaRPr lang="en-US" sz="1800" dirty="0" smtClean="0">
              <a:solidFill>
                <a:srgbClr val="008000"/>
              </a:solidFill>
              <a:latin typeface="Courier New" pitchFamily="49" charset="0"/>
              <a:cs typeface="Courier New" pitchFamily="49" charset="0"/>
            </a:endParaRPr>
          </a:p>
          <a:p>
            <a:r>
              <a:rPr lang="en-US" sz="1800" dirty="0" smtClean="0">
                <a:solidFill>
                  <a:srgbClr val="008000"/>
                </a:solidFill>
                <a:latin typeface="Courier New" pitchFamily="49" charset="0"/>
                <a:cs typeface="Courier New" pitchFamily="49" charset="0"/>
              </a:rPr>
              <a:t>      </a:t>
            </a:r>
            <a:r>
              <a:rPr lang="en-US" sz="1800" dirty="0" smtClean="0">
                <a:solidFill>
                  <a:srgbClr val="2B91AF"/>
                </a:solidFill>
                <a:latin typeface="Courier New" pitchFamily="49" charset="0"/>
                <a:cs typeface="Courier New" pitchFamily="49" charset="0"/>
              </a:rPr>
              <a:t>List&lt;Wall&gt; walls = </a:t>
            </a:r>
            <a:r>
              <a:rPr lang="en-US" sz="1800" dirty="0" smtClean="0">
                <a:solidFill>
                  <a:srgbClr val="0000FF"/>
                </a:solidFill>
                <a:latin typeface="Courier New" pitchFamily="49" charset="0"/>
                <a:cs typeface="Courier New" pitchFamily="49" charset="0"/>
              </a:rPr>
              <a:t>new </a:t>
            </a:r>
            <a:r>
              <a:rPr lang="en-US" sz="1800" dirty="0" smtClean="0">
                <a:solidFill>
                  <a:srgbClr val="2B91AF"/>
                </a:solidFill>
                <a:latin typeface="Courier New" pitchFamily="49" charset="0"/>
                <a:cs typeface="Courier New" pitchFamily="49" charset="0"/>
              </a:rPr>
              <a:t>List&lt;Wall&gt;();</a:t>
            </a:r>
          </a:p>
          <a:p>
            <a:r>
              <a:rPr lang="en-US" sz="1800" dirty="0" smtClean="0">
                <a:solidFill>
                  <a:srgbClr val="2B91AF"/>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foreach</a:t>
            </a:r>
            <a:r>
              <a:rPr lang="en-US" sz="1800" dirty="0" smtClean="0">
                <a:solidFill>
                  <a:srgbClr val="0000FF"/>
                </a:solidFill>
                <a:latin typeface="Courier New" pitchFamily="49" charset="0"/>
                <a:cs typeface="Courier New" pitchFamily="49" charset="0"/>
              </a:rPr>
              <a:t>( </a:t>
            </a:r>
            <a:r>
              <a:rPr lang="en-US" sz="1800" dirty="0" smtClean="0">
                <a:solidFill>
                  <a:srgbClr val="2B91AF"/>
                </a:solidFill>
                <a:latin typeface="Courier New" pitchFamily="49" charset="0"/>
                <a:cs typeface="Courier New" pitchFamily="49" charset="0"/>
              </a:rPr>
              <a:t>Wall </a:t>
            </a:r>
            <a:r>
              <a:rPr lang="en-US" sz="1800" dirty="0" err="1" smtClean="0">
                <a:solidFill>
                  <a:srgbClr val="2B91AF"/>
                </a:solidFill>
                <a:latin typeface="Courier New" pitchFamily="49" charset="0"/>
                <a:cs typeface="Courier New" pitchFamily="49" charset="0"/>
              </a:rPr>
              <a:t>wall</a:t>
            </a:r>
            <a:r>
              <a:rPr lang="en-US" sz="1800" dirty="0" smtClean="0">
                <a:solidFill>
                  <a:srgbClr val="2B91AF"/>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in </a:t>
            </a:r>
            <a:r>
              <a:rPr lang="en-US" sz="1800" dirty="0" err="1" smtClean="0">
                <a:solidFill>
                  <a:srgbClr val="0000FF"/>
                </a:solidFill>
                <a:latin typeface="Courier New" pitchFamily="49" charset="0"/>
                <a:cs typeface="Courier New" pitchFamily="49" charset="0"/>
              </a:rPr>
              <a:t>listWalls</a:t>
            </a:r>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a:t>
            </a:r>
            <a:r>
              <a:rPr lang="en-US" sz="1800" dirty="0" smtClean="0">
                <a:solidFill>
                  <a:srgbClr val="008000"/>
                </a:solidFill>
                <a:latin typeface="Courier New" pitchFamily="49" charset="0"/>
                <a:cs typeface="Courier New" pitchFamily="49" charset="0"/>
              </a:rPr>
              <a:t>//</a:t>
            </a:r>
          </a:p>
          <a:p>
            <a:r>
              <a:rPr lang="en-US" sz="1800" dirty="0" smtClean="0">
                <a:solidFill>
                  <a:srgbClr val="008000"/>
                </a:solidFill>
                <a:latin typeface="Courier New" pitchFamily="49" charset="0"/>
                <a:cs typeface="Courier New" pitchFamily="49" charset="0"/>
              </a:rPr>
              <a:t>        // </a:t>
            </a:r>
            <a:r>
              <a:rPr lang="en-US" sz="1800" dirty="0" err="1" smtClean="0">
                <a:solidFill>
                  <a:srgbClr val="008000"/>
                </a:solidFill>
                <a:latin typeface="Courier New" pitchFamily="49" charset="0"/>
                <a:cs typeface="Courier New" pitchFamily="49" charset="0"/>
              </a:rPr>
              <a:t>StructuralUsage</a:t>
            </a:r>
            <a:r>
              <a:rPr lang="en-US" sz="1800" dirty="0" smtClean="0">
                <a:solidFill>
                  <a:srgbClr val="008000"/>
                </a:solidFill>
                <a:latin typeface="Courier New" pitchFamily="49" charset="0"/>
                <a:cs typeface="Courier New" pitchFamily="49" charset="0"/>
              </a:rPr>
              <a:t> has better performance than </a:t>
            </a:r>
            <a:r>
              <a:rPr lang="en-US" sz="1800" dirty="0" err="1" smtClean="0">
                <a:solidFill>
                  <a:srgbClr val="008000"/>
                </a:solidFill>
                <a:latin typeface="Courier New" pitchFamily="49" charset="0"/>
                <a:cs typeface="Courier New" pitchFamily="49" charset="0"/>
              </a:rPr>
              <a:t>GetAnalyticalModel</a:t>
            </a:r>
            <a:r>
              <a:rPr lang="en-US" sz="1800" dirty="0" smtClean="0">
                <a:solidFill>
                  <a:srgbClr val="008000"/>
                </a:solidFill>
                <a:latin typeface="Courier New" pitchFamily="49" charset="0"/>
                <a:cs typeface="Courier New" pitchFamily="49" charset="0"/>
              </a:rPr>
              <a:t> method.</a:t>
            </a:r>
          </a:p>
          <a:p>
            <a:r>
              <a:rPr lang="en-US" sz="1800" dirty="0" smtClean="0">
                <a:solidFill>
                  <a:srgbClr val="008000"/>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if( </a:t>
            </a:r>
            <a:r>
              <a:rPr lang="en-US" sz="1800" b="1" dirty="0" err="1" smtClean="0">
                <a:solidFill>
                  <a:srgbClr val="2B91AF"/>
                </a:solidFill>
                <a:latin typeface="Courier New" pitchFamily="49" charset="0"/>
                <a:cs typeface="Courier New" pitchFamily="49" charset="0"/>
              </a:rPr>
              <a:t>StructuralWallUsage.NonBearing</a:t>
            </a:r>
            <a:r>
              <a:rPr lang="en-US" sz="1800" dirty="0" smtClean="0">
                <a:solidFill>
                  <a:srgbClr val="2B91AF"/>
                </a:solidFill>
                <a:latin typeface="Courier New" pitchFamily="49" charset="0"/>
                <a:cs typeface="Courier New" pitchFamily="49" charset="0"/>
              </a:rPr>
              <a:t> != </a:t>
            </a:r>
            <a:r>
              <a:rPr lang="en-US" sz="1800" b="1" dirty="0" err="1" smtClean="0">
                <a:solidFill>
                  <a:srgbClr val="2B91AF"/>
                </a:solidFill>
                <a:latin typeface="Courier New" pitchFamily="49" charset="0"/>
                <a:cs typeface="Courier New" pitchFamily="49" charset="0"/>
              </a:rPr>
              <a:t>wall.StructuralUsage</a:t>
            </a:r>
            <a:r>
              <a:rPr lang="en-US" sz="1800" dirty="0" smtClean="0">
                <a:solidFill>
                  <a:srgbClr val="2B91AF"/>
                </a:solidFill>
                <a:latin typeface="Courier New" pitchFamily="49" charset="0"/>
                <a:cs typeface="Courier New" pitchFamily="49" charset="0"/>
              </a:rPr>
              <a:t> )</a:t>
            </a:r>
          </a:p>
          <a:p>
            <a:r>
              <a:rPr lang="en-US" sz="1800" dirty="0" smtClean="0">
                <a:solidFill>
                  <a:srgbClr val="2B91AF"/>
                </a:solidFill>
                <a:latin typeface="Courier New" pitchFamily="49" charset="0"/>
                <a:cs typeface="Courier New" pitchFamily="49" charset="0"/>
              </a:rPr>
              <a:t>        {</a:t>
            </a:r>
          </a:p>
          <a:p>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walls.Add</a:t>
            </a:r>
            <a:r>
              <a:rPr lang="en-US" sz="1800" dirty="0" smtClean="0">
                <a:solidFill>
                  <a:srgbClr val="2B91AF"/>
                </a:solidFill>
                <a:latin typeface="Courier New" pitchFamily="49" charset="0"/>
                <a:cs typeface="Courier New" pitchFamily="49" charset="0"/>
              </a:rPr>
              <a:t>( wall );</a:t>
            </a:r>
          </a:p>
          <a:p>
            <a:r>
              <a:rPr lang="en-US" sz="1800" dirty="0" smtClean="0">
                <a:solidFill>
                  <a:srgbClr val="2B91AF"/>
                </a:solidFill>
                <a:latin typeface="Courier New" pitchFamily="49" charset="0"/>
                <a:cs typeface="Courier New" pitchFamily="49" charset="0"/>
              </a:rPr>
              <a:t>        }</a:t>
            </a:r>
          </a:p>
          <a:p>
            <a:r>
              <a:rPr lang="en-US" sz="1800" dirty="0" smtClean="0">
                <a:solidFill>
                  <a:srgbClr val="2B91AF"/>
                </a:solidFill>
                <a:latin typeface="Courier New" pitchFamily="49" charset="0"/>
                <a:cs typeface="Courier New" pitchFamily="49" charset="0"/>
              </a:rPr>
              <a:t>      }</a:t>
            </a:r>
          </a:p>
        </p:txBody>
      </p:sp>
      <p:pic>
        <p:nvPicPr>
          <p:cNvPr id="6" name="Picture 5"/>
          <p:cNvPicPr/>
          <p:nvPr/>
        </p:nvPicPr>
        <p:blipFill>
          <a:blip r:embed="rId3" cstate="print"/>
          <a:srcRect l="20688" t="15917" r="38625" b="72750"/>
          <a:stretch>
            <a:fillRect/>
          </a:stretch>
        </p:blipFill>
        <p:spPr bwMode="auto">
          <a:xfrm>
            <a:off x="3457575" y="6859587"/>
            <a:ext cx="8936411" cy="18669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 List Boundary Conditions</a:t>
            </a:r>
            <a:br>
              <a:rPr lang="en-US" dirty="0" smtClean="0"/>
            </a:b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endParaRPr lang="en-US" dirty="0"/>
          </a:p>
        </p:txBody>
      </p:sp>
      <p:sp>
        <p:nvSpPr>
          <p:cNvPr id="4" name="Rectangle 3"/>
          <p:cNvSpPr/>
          <p:nvPr/>
        </p:nvSpPr>
        <p:spPr>
          <a:xfrm>
            <a:off x="561975" y="1906587"/>
            <a:ext cx="11811000" cy="7017306"/>
          </a:xfrm>
          <a:prstGeom prst="rect">
            <a:avLst/>
          </a:prstGeom>
          <a:solidFill>
            <a:schemeClr val="bg1">
              <a:lumMod val="85000"/>
            </a:schemeClr>
          </a:solidFill>
        </p:spPr>
        <p:txBody>
          <a:bodyPr wrap="square">
            <a:spAutoFit/>
          </a:bodyPr>
          <a:lstStyle/>
          <a:p>
            <a:r>
              <a:rPr lang="en-US" sz="1800" dirty="0" smtClean="0">
                <a:latin typeface="Courier New" pitchFamily="49" charset="0"/>
                <a:cs typeface="Courier New" pitchFamily="49" charset="0"/>
              </a:rPr>
              <a:t>  </a:t>
            </a:r>
            <a:r>
              <a:rPr lang="en-US" sz="1800" dirty="0" err="1" smtClean="0">
                <a:latin typeface="Courier New" pitchFamily="49" charset="0"/>
                <a:cs typeface="Courier New" pitchFamily="49" charset="0"/>
              </a:rPr>
              <a:t>listBCs</a:t>
            </a:r>
            <a:r>
              <a:rPr lang="en-US" sz="1800" dirty="0" smtClean="0">
                <a:latin typeface="Courier New" pitchFamily="49" charset="0"/>
                <a:cs typeface="Courier New" pitchFamily="49" charset="0"/>
              </a:rPr>
              <a:t> = </a:t>
            </a:r>
            <a:r>
              <a:rPr lang="en-US" sz="1800" dirty="0" err="1" smtClean="0">
                <a:solidFill>
                  <a:srgbClr val="2B91AF"/>
                </a:solidFill>
                <a:latin typeface="Courier New" pitchFamily="49" charset="0"/>
                <a:cs typeface="Courier New" pitchFamily="49" charset="0"/>
              </a:rPr>
              <a:t>RstUtils.GetElementOfClass</a:t>
            </a:r>
            <a:r>
              <a:rPr lang="en-US" sz="1800" dirty="0" smtClean="0">
                <a:solidFill>
                  <a:srgbClr val="2B91AF"/>
                </a:solidFill>
                <a:latin typeface="Courier New" pitchFamily="49" charset="0"/>
                <a:cs typeface="Courier New" pitchFamily="49" charset="0"/>
              </a:rPr>
              <a:t>(doc, </a:t>
            </a:r>
            <a:r>
              <a:rPr lang="en-US" sz="1800" dirty="0" err="1" smtClean="0">
                <a:solidFill>
                  <a:srgbClr val="0000FF"/>
                </a:solidFill>
                <a:latin typeface="Courier New" pitchFamily="49" charset="0"/>
                <a:cs typeface="Courier New" pitchFamily="49" charset="0"/>
              </a:rPr>
              <a:t>typeof</a:t>
            </a:r>
            <a:r>
              <a:rPr lang="en-US" sz="1800" dirty="0" smtClean="0">
                <a:solidFill>
                  <a:srgbClr val="0000FF"/>
                </a:solidFill>
                <a:latin typeface="Courier New" pitchFamily="49" charset="0"/>
                <a:cs typeface="Courier New" pitchFamily="49" charset="0"/>
              </a:rPr>
              <a:t>(</a:t>
            </a:r>
            <a:r>
              <a:rPr lang="en-US" sz="1800" b="1" dirty="0" err="1" smtClean="0">
                <a:solidFill>
                  <a:srgbClr val="2B91AF"/>
                </a:solidFill>
                <a:latin typeface="Courier New" pitchFamily="49" charset="0"/>
                <a:cs typeface="Courier New" pitchFamily="49" charset="0"/>
              </a:rPr>
              <a:t>BoundaryConditions</a:t>
            </a:r>
            <a:r>
              <a:rPr lang="en-US" sz="1800" dirty="0" smtClean="0">
                <a:solidFill>
                  <a:srgbClr val="2B91AF"/>
                </a:solidFill>
                <a:latin typeface="Courier New" pitchFamily="49" charset="0"/>
                <a:cs typeface="Courier New" pitchFamily="49" charset="0"/>
              </a:rPr>
              <a:t>));</a:t>
            </a:r>
          </a:p>
          <a:p>
            <a:r>
              <a:rPr lang="en-US" sz="1800" dirty="0" smtClean="0">
                <a:solidFill>
                  <a:srgbClr val="0000FF"/>
                </a:solidFill>
                <a:latin typeface="Courier New" pitchFamily="49" charset="0"/>
                <a:cs typeface="Courier New" pitchFamily="49" charset="0"/>
              </a:rPr>
              <a:t>  string </a:t>
            </a:r>
            <a:r>
              <a:rPr lang="en-US" sz="1800" dirty="0" err="1" smtClean="0">
                <a:solidFill>
                  <a:srgbClr val="0000FF"/>
                </a:solidFill>
                <a:latin typeface="Courier New" pitchFamily="49" charset="0"/>
                <a:cs typeface="Courier New" pitchFamily="49" charset="0"/>
              </a:rPr>
              <a:t>sMsg</a:t>
            </a:r>
            <a:r>
              <a:rPr lang="en-US" sz="1800" dirty="0" smtClean="0">
                <a:solidFill>
                  <a:srgbClr val="0000FF"/>
                </a:solidFill>
                <a:latin typeface="Courier New" pitchFamily="49" charset="0"/>
                <a:cs typeface="Courier New" pitchFamily="49" charset="0"/>
              </a:rPr>
              <a:t> = null;</a:t>
            </a:r>
          </a:p>
          <a:p>
            <a:r>
              <a:rPr lang="en-US" sz="1800" dirty="0" smtClean="0">
                <a:solidFill>
                  <a:srgbClr val="0000FF"/>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foreach</a:t>
            </a:r>
            <a:r>
              <a:rPr lang="en-US" sz="1800" dirty="0" smtClean="0">
                <a:solidFill>
                  <a:srgbClr val="0000F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BoundaryConditions</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bc</a:t>
            </a:r>
            <a:r>
              <a:rPr lang="en-US" sz="1800" dirty="0" smtClean="0">
                <a:solidFill>
                  <a:srgbClr val="2B91AF"/>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in </a:t>
            </a:r>
            <a:r>
              <a:rPr lang="en-US" sz="1800" dirty="0" err="1" smtClean="0">
                <a:solidFill>
                  <a:srgbClr val="0000FF"/>
                </a:solidFill>
                <a:latin typeface="Courier New" pitchFamily="49" charset="0"/>
                <a:cs typeface="Courier New" pitchFamily="49" charset="0"/>
              </a:rPr>
              <a:t>listBCs</a:t>
            </a:r>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sMsg</a:t>
            </a:r>
            <a:r>
              <a:rPr lang="en-US" sz="1800" dirty="0" smtClean="0">
                <a:solidFill>
                  <a:srgbClr val="0000FF"/>
                </a:solidFill>
                <a:latin typeface="Courier New" pitchFamily="49" charset="0"/>
                <a:cs typeface="Courier New" pitchFamily="49" charset="0"/>
              </a:rPr>
              <a:t> += </a:t>
            </a:r>
            <a:r>
              <a:rPr lang="en-US" sz="1800" dirty="0" smtClean="0">
                <a:solidFill>
                  <a:srgbClr val="A31515"/>
                </a:solidFill>
                <a:latin typeface="Courier New" pitchFamily="49" charset="0"/>
                <a:cs typeface="Courier New" pitchFamily="49" charset="0"/>
              </a:rPr>
              <a:t>"\</a:t>
            </a:r>
            <a:r>
              <a:rPr lang="en-US" sz="1800" dirty="0" err="1" smtClean="0">
                <a:solidFill>
                  <a:srgbClr val="A31515"/>
                </a:solidFill>
                <a:latin typeface="Courier New" pitchFamily="49" charset="0"/>
                <a:cs typeface="Courier New" pitchFamily="49" charset="0"/>
              </a:rPr>
              <a:t>nBoundary</a:t>
            </a:r>
            <a:r>
              <a:rPr lang="en-US" sz="1800" dirty="0" smtClean="0">
                <a:solidFill>
                  <a:srgbClr val="A31515"/>
                </a:solidFill>
                <a:latin typeface="Courier New" pitchFamily="49" charset="0"/>
                <a:cs typeface="Courier New" pitchFamily="49" charset="0"/>
              </a:rPr>
              <a:t> condition Id = " + </a:t>
            </a:r>
            <a:r>
              <a:rPr lang="en-US" sz="1800" b="1" dirty="0" err="1" smtClean="0">
                <a:solidFill>
                  <a:srgbClr val="A31515"/>
                </a:solidFill>
                <a:latin typeface="Courier New" pitchFamily="49" charset="0"/>
                <a:cs typeface="Courier New" pitchFamily="49" charset="0"/>
              </a:rPr>
              <a:t>bc.Id</a:t>
            </a:r>
            <a:r>
              <a:rPr lang="en-US" sz="1800" dirty="0" err="1" smtClean="0">
                <a:solidFill>
                  <a:srgbClr val="A31515"/>
                </a:solidFill>
                <a:latin typeface="Courier New" pitchFamily="49" charset="0"/>
                <a:cs typeface="Courier New" pitchFamily="49" charset="0"/>
              </a:rPr>
              <a:t>.IntegerValue.ToString</a:t>
            </a:r>
            <a:r>
              <a:rPr lang="en-US" sz="1800" dirty="0" smtClean="0">
                <a:solidFill>
                  <a:srgbClr val="A31515"/>
                </a:solidFill>
                <a:latin typeface="Courier New" pitchFamily="49" charset="0"/>
                <a:cs typeface="Courier New" pitchFamily="49" charset="0"/>
              </a:rPr>
              <a:t>();</a:t>
            </a:r>
          </a:p>
          <a:p>
            <a:r>
              <a:rPr lang="en-US" sz="1800" dirty="0" smtClean="0">
                <a:solidFill>
                  <a:srgbClr val="A31515"/>
                </a:solidFill>
                <a:latin typeface="Courier New" pitchFamily="49" charset="0"/>
                <a:cs typeface="Courier New" pitchFamily="49" charset="0"/>
              </a:rPr>
              <a:t>    </a:t>
            </a:r>
            <a:r>
              <a:rPr lang="en-US" sz="1800" dirty="0" err="1" smtClean="0">
                <a:solidFill>
                  <a:srgbClr val="A31515"/>
                </a:solidFill>
                <a:latin typeface="Courier New" pitchFamily="49" charset="0"/>
                <a:cs typeface="Courier New" pitchFamily="49" charset="0"/>
              </a:rPr>
              <a:t>sMsg</a:t>
            </a:r>
            <a:r>
              <a:rPr lang="en-US" sz="1800" dirty="0" smtClean="0">
                <a:solidFill>
                  <a:srgbClr val="A31515"/>
                </a:solidFill>
                <a:latin typeface="Courier New" pitchFamily="49" charset="0"/>
                <a:cs typeface="Courier New" pitchFamily="49" charset="0"/>
              </a:rPr>
              <a:t> += </a:t>
            </a:r>
            <a:r>
              <a:rPr lang="en-US" sz="1800" dirty="0" err="1" smtClean="0">
                <a:solidFill>
                  <a:srgbClr val="0000FF"/>
                </a:solidFill>
                <a:latin typeface="Courier New" pitchFamily="49" charset="0"/>
                <a:cs typeface="Courier New" pitchFamily="49" charset="0"/>
              </a:rPr>
              <a:t>string.Format</a:t>
            </a:r>
            <a:r>
              <a:rPr lang="en-US" sz="1800" dirty="0" smtClean="0">
                <a:solidFill>
                  <a:srgbClr val="0000FF"/>
                </a:solidFill>
                <a:latin typeface="Courier New" pitchFamily="49" charset="0"/>
                <a:cs typeface="Courier New" pitchFamily="49" charset="0"/>
              </a:rPr>
              <a:t>( </a:t>
            </a:r>
            <a:r>
              <a:rPr lang="en-US" sz="1800" dirty="0" smtClean="0">
                <a:solidFill>
                  <a:srgbClr val="A31515"/>
                </a:solidFill>
                <a:latin typeface="Courier New" pitchFamily="49" charset="0"/>
                <a:cs typeface="Courier New" pitchFamily="49" charset="0"/>
              </a:rPr>
              <a:t>"\</a:t>
            </a:r>
            <a:r>
              <a:rPr lang="en-US" sz="1800" dirty="0" err="1" smtClean="0">
                <a:solidFill>
                  <a:srgbClr val="A31515"/>
                </a:solidFill>
                <a:latin typeface="Courier New" pitchFamily="49" charset="0"/>
                <a:cs typeface="Courier New" pitchFamily="49" charset="0"/>
              </a:rPr>
              <a:t>nThe</a:t>
            </a:r>
            <a:r>
              <a:rPr lang="en-US" sz="1800" dirty="0" smtClean="0">
                <a:solidFill>
                  <a:srgbClr val="A31515"/>
                </a:solidFill>
                <a:latin typeface="Courier New" pitchFamily="49" charset="0"/>
                <a:cs typeface="Courier New" pitchFamily="49" charset="0"/>
              </a:rPr>
              <a:t> host element:{0}, id = {1}",</a:t>
            </a:r>
          </a:p>
          <a:p>
            <a:r>
              <a:rPr lang="en-US" sz="1800" dirty="0" smtClean="0">
                <a:solidFill>
                  <a:srgbClr val="A31515"/>
                </a:solidFill>
                <a:latin typeface="Courier New" pitchFamily="49" charset="0"/>
                <a:cs typeface="Courier New" pitchFamily="49" charset="0"/>
              </a:rPr>
              <a:t>           </a:t>
            </a:r>
            <a:r>
              <a:rPr lang="en-US" sz="1800" b="1" dirty="0" err="1" smtClean="0">
                <a:solidFill>
                  <a:srgbClr val="A31515"/>
                </a:solidFill>
                <a:latin typeface="Courier New" pitchFamily="49" charset="0"/>
                <a:cs typeface="Courier New" pitchFamily="49" charset="0"/>
              </a:rPr>
              <a:t>bc.HostElement.Name</a:t>
            </a:r>
            <a:r>
              <a:rPr lang="en-US" sz="1800" dirty="0" smtClean="0">
                <a:solidFill>
                  <a:srgbClr val="A31515"/>
                </a:solidFill>
                <a:latin typeface="Courier New" pitchFamily="49" charset="0"/>
                <a:cs typeface="Courier New" pitchFamily="49" charset="0"/>
              </a:rPr>
              <a:t>, </a:t>
            </a:r>
            <a:r>
              <a:rPr lang="en-US" sz="1800" b="1" dirty="0" err="1" smtClean="0">
                <a:solidFill>
                  <a:srgbClr val="A31515"/>
                </a:solidFill>
                <a:latin typeface="Courier New" pitchFamily="49" charset="0"/>
                <a:cs typeface="Courier New" pitchFamily="49" charset="0"/>
              </a:rPr>
              <a:t>bc.HostElement.Id.</a:t>
            </a:r>
            <a:r>
              <a:rPr lang="en-US" sz="1800" dirty="0" err="1" smtClean="0">
                <a:solidFill>
                  <a:srgbClr val="A31515"/>
                </a:solidFill>
                <a:latin typeface="Courier New" pitchFamily="49" charset="0"/>
                <a:cs typeface="Courier New" pitchFamily="49" charset="0"/>
              </a:rPr>
              <a:t>IntegerValue.ToString</a:t>
            </a:r>
            <a:r>
              <a:rPr lang="en-US" sz="1800" dirty="0" smtClean="0">
                <a:solidFill>
                  <a:srgbClr val="A31515"/>
                </a:solidFill>
                <a:latin typeface="Courier New" pitchFamily="49" charset="0"/>
                <a:cs typeface="Courier New" pitchFamily="49" charset="0"/>
              </a:rPr>
              <a:t>() );</a:t>
            </a:r>
          </a:p>
          <a:p>
            <a:r>
              <a:rPr lang="en-US" sz="1800" dirty="0" smtClean="0">
                <a:solidFill>
                  <a:srgbClr val="2B91AF"/>
                </a:solidFill>
                <a:latin typeface="Courier New" pitchFamily="49" charset="0"/>
                <a:cs typeface="Courier New" pitchFamily="49" charset="0"/>
              </a:rPr>
              <a:t>Parameter </a:t>
            </a:r>
            <a:r>
              <a:rPr lang="en-US" sz="1800" dirty="0" err="1" smtClean="0">
                <a:solidFill>
                  <a:srgbClr val="0000FF"/>
                </a:solidFill>
                <a:latin typeface="Courier New" pitchFamily="49" charset="0"/>
                <a:cs typeface="Courier New" pitchFamily="49" charset="0"/>
              </a:rPr>
              <a:t>param</a:t>
            </a:r>
            <a:r>
              <a:rPr lang="en-US" sz="1800" dirty="0" smtClean="0">
                <a:solidFill>
                  <a:srgbClr val="0000FF"/>
                </a:solidFill>
                <a:latin typeface="Courier New" pitchFamily="49" charset="0"/>
                <a:cs typeface="Courier New" pitchFamily="49" charset="0"/>
              </a:rPr>
              <a:t> = </a:t>
            </a:r>
            <a:r>
              <a:rPr lang="en-US" sz="1800" dirty="0" err="1" smtClean="0">
                <a:solidFill>
                  <a:srgbClr val="0000FF"/>
                </a:solidFill>
                <a:latin typeface="Courier New" pitchFamily="49" charset="0"/>
                <a:cs typeface="Courier New" pitchFamily="49" charset="0"/>
              </a:rPr>
              <a:t>bc.get_Parameter</a:t>
            </a:r>
            <a:r>
              <a:rPr lang="en-US" sz="1800" dirty="0" smtClean="0">
                <a:solidFill>
                  <a:srgbClr val="0000FF"/>
                </a:solidFill>
                <a:latin typeface="Courier New" pitchFamily="49" charset="0"/>
                <a:cs typeface="Courier New" pitchFamily="49" charset="0"/>
              </a:rPr>
              <a:t>(</a:t>
            </a:r>
            <a:r>
              <a:rPr lang="en-US" sz="1800" b="1" dirty="0" err="1" smtClean="0">
                <a:solidFill>
                  <a:srgbClr val="2B91AF"/>
                </a:solidFill>
                <a:latin typeface="Courier New" pitchFamily="49" charset="0"/>
                <a:cs typeface="Courier New" pitchFamily="49" charset="0"/>
              </a:rPr>
              <a:t>BuiltInParameter.BOUNDARY_CONDITIONS_TYPE</a:t>
            </a:r>
            <a:r>
              <a:rPr lang="en-US" sz="1800" dirty="0" smtClean="0">
                <a:solidFill>
                  <a:srgbClr val="2B91AF"/>
                </a:solidFill>
                <a:latin typeface="Courier New" pitchFamily="49" charset="0"/>
                <a:cs typeface="Courier New" pitchFamily="49" charset="0"/>
              </a:rPr>
              <a:t>);</a:t>
            </a:r>
          </a:p>
          <a:p>
            <a:r>
              <a:rPr lang="en-US" sz="1800" dirty="0" smtClean="0">
                <a:solidFill>
                  <a:srgbClr val="008000"/>
                </a:solidFill>
                <a:latin typeface="Courier New" pitchFamily="49" charset="0"/>
                <a:cs typeface="Courier New" pitchFamily="49" charset="0"/>
              </a:rPr>
              <a:t>   </a:t>
            </a:r>
            <a:r>
              <a:rPr lang="en-US" sz="1800" b="1" dirty="0" smtClean="0">
                <a:solidFill>
                  <a:srgbClr val="0000FF"/>
                </a:solidFill>
                <a:latin typeface="Courier New" pitchFamily="49" charset="0"/>
                <a:cs typeface="Courier New" pitchFamily="49" charset="0"/>
              </a:rPr>
              <a:t>switch( </a:t>
            </a:r>
            <a:r>
              <a:rPr lang="en-US" sz="1800" b="1" dirty="0" err="1" smtClean="0">
                <a:solidFill>
                  <a:srgbClr val="0000FF"/>
                </a:solidFill>
                <a:latin typeface="Courier New" pitchFamily="49" charset="0"/>
                <a:cs typeface="Courier New" pitchFamily="49" charset="0"/>
              </a:rPr>
              <a:t>param.AsInteger</a:t>
            </a:r>
            <a:r>
              <a:rPr lang="en-US" sz="1800" b="1" dirty="0" smtClean="0">
                <a:solidFill>
                  <a:srgbClr val="0000FF"/>
                </a:solidFill>
                <a:latin typeface="Courier New" pitchFamily="49" charset="0"/>
                <a:cs typeface="Courier New" pitchFamily="49" charset="0"/>
              </a:rPr>
              <a:t>()</a:t>
            </a:r>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a:t>
            </a:r>
            <a:r>
              <a:rPr lang="en-US" sz="1800" b="1" dirty="0" smtClean="0">
                <a:solidFill>
                  <a:srgbClr val="0000FF"/>
                </a:solidFill>
                <a:latin typeface="Courier New" pitchFamily="49" charset="0"/>
                <a:cs typeface="Courier New" pitchFamily="49" charset="0"/>
              </a:rPr>
              <a:t>case 0</a:t>
            </a:r>
            <a:r>
              <a:rPr lang="en-US" sz="1800" dirty="0" smtClean="0">
                <a:solidFill>
                  <a:srgbClr val="0000FF"/>
                </a:solidFill>
                <a:latin typeface="Courier New" pitchFamily="49" charset="0"/>
                <a:cs typeface="Courier New" pitchFamily="49" charset="0"/>
              </a:rPr>
              <a:t>:</a:t>
            </a:r>
          </a:p>
          <a:p>
            <a:r>
              <a:rPr lang="en-US" sz="1800" dirty="0" smtClean="0">
                <a:solidFill>
                  <a:srgbClr val="0000FF"/>
                </a:solidFill>
                <a:latin typeface="Courier New" pitchFamily="49" charset="0"/>
                <a:cs typeface="Courier New" pitchFamily="49" charset="0"/>
              </a:rPr>
              <a:t>      </a:t>
            </a:r>
            <a:r>
              <a:rPr lang="en-US" sz="1800" dirty="0" smtClean="0">
                <a:solidFill>
                  <a:srgbClr val="2B91AF"/>
                </a:solidFill>
                <a:latin typeface="Courier New" pitchFamily="49" charset="0"/>
                <a:cs typeface="Courier New" pitchFamily="49" charset="0"/>
              </a:rPr>
              <a:t>XYZ point = </a:t>
            </a:r>
            <a:r>
              <a:rPr lang="en-US" sz="1800" b="1" dirty="0" err="1" smtClean="0">
                <a:solidFill>
                  <a:srgbClr val="2B91AF"/>
                </a:solidFill>
                <a:latin typeface="Courier New" pitchFamily="49" charset="0"/>
                <a:cs typeface="Courier New" pitchFamily="49" charset="0"/>
              </a:rPr>
              <a:t>bc.Point</a:t>
            </a:r>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      …</a:t>
            </a:r>
            <a:endParaRPr lang="en-US" sz="1800" dirty="0" smtClean="0">
              <a:solidFill>
                <a:srgbClr val="A31515"/>
              </a:solidFill>
              <a:latin typeface="Courier New" pitchFamily="49" charset="0"/>
              <a:cs typeface="Courier New" pitchFamily="49" charset="0"/>
            </a:endParaRPr>
          </a:p>
          <a:p>
            <a:r>
              <a:rPr lang="en-US" sz="1800" dirty="0" smtClean="0">
                <a:solidFill>
                  <a:srgbClr val="A31515"/>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break;</a:t>
            </a:r>
          </a:p>
          <a:p>
            <a:r>
              <a:rPr lang="en-US" sz="1800" dirty="0" smtClean="0">
                <a:solidFill>
                  <a:srgbClr val="0000FF"/>
                </a:solidFill>
                <a:latin typeface="Courier New" pitchFamily="49" charset="0"/>
                <a:cs typeface="Courier New" pitchFamily="49" charset="0"/>
              </a:rPr>
              <a:t>     </a:t>
            </a:r>
            <a:r>
              <a:rPr lang="en-US" sz="1800" b="1" dirty="0" smtClean="0">
                <a:solidFill>
                  <a:srgbClr val="0000FF"/>
                </a:solidFill>
                <a:latin typeface="Courier New" pitchFamily="49" charset="0"/>
                <a:cs typeface="Courier New" pitchFamily="49" charset="0"/>
              </a:rPr>
              <a:t>case 1:</a:t>
            </a:r>
          </a:p>
          <a:p>
            <a:r>
              <a:rPr lang="en-US" sz="1800" dirty="0" smtClean="0">
                <a:solidFill>
                  <a:srgbClr val="0000FF"/>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sMsg</a:t>
            </a:r>
            <a:r>
              <a:rPr lang="en-US" sz="1800" dirty="0" smtClean="0">
                <a:solidFill>
                  <a:srgbClr val="0000FF"/>
                </a:solidFill>
                <a:latin typeface="Courier New" pitchFamily="49" charset="0"/>
                <a:cs typeface="Courier New" pitchFamily="49" charset="0"/>
              </a:rPr>
              <a:t> += </a:t>
            </a:r>
            <a:r>
              <a:rPr lang="en-US" sz="1800" dirty="0" smtClean="0">
                <a:solidFill>
                  <a:srgbClr val="A31515"/>
                </a:solidFill>
                <a:latin typeface="Courier New" pitchFamily="49" charset="0"/>
                <a:cs typeface="Courier New" pitchFamily="49" charset="0"/>
              </a:rPr>
              <a:t>"\</a:t>
            </a:r>
            <a:r>
              <a:rPr lang="en-US" sz="1800" dirty="0" err="1" smtClean="0">
                <a:solidFill>
                  <a:srgbClr val="A31515"/>
                </a:solidFill>
                <a:latin typeface="Courier New" pitchFamily="49" charset="0"/>
                <a:cs typeface="Courier New" pitchFamily="49" charset="0"/>
              </a:rPr>
              <a:t>nThis</a:t>
            </a:r>
            <a:r>
              <a:rPr lang="en-US" sz="1800" dirty="0" smtClean="0">
                <a:solidFill>
                  <a:srgbClr val="A31515"/>
                </a:solidFill>
                <a:latin typeface="Courier New" pitchFamily="49" charset="0"/>
                <a:cs typeface="Courier New" pitchFamily="49" charset="0"/>
              </a:rPr>
              <a:t> </a:t>
            </a:r>
            <a:r>
              <a:rPr lang="en-US" sz="1800" dirty="0" err="1" smtClean="0">
                <a:solidFill>
                  <a:srgbClr val="A31515"/>
                </a:solidFill>
                <a:latin typeface="Courier New" pitchFamily="49" charset="0"/>
                <a:cs typeface="Courier New" pitchFamily="49" charset="0"/>
              </a:rPr>
              <a:t>bc</a:t>
            </a:r>
            <a:r>
              <a:rPr lang="en-US" sz="1800" dirty="0" smtClean="0">
                <a:solidFill>
                  <a:srgbClr val="A31515"/>
                </a:solidFill>
                <a:latin typeface="Courier New" pitchFamily="49" charset="0"/>
                <a:cs typeface="Courier New" pitchFamily="49" charset="0"/>
              </a:rPr>
              <a:t> is a </a:t>
            </a:r>
            <a:r>
              <a:rPr lang="en-US" sz="1800" b="1" dirty="0" smtClean="0">
                <a:solidFill>
                  <a:srgbClr val="A31515"/>
                </a:solidFill>
                <a:latin typeface="Courier New" pitchFamily="49" charset="0"/>
                <a:cs typeface="Courier New" pitchFamily="49" charset="0"/>
              </a:rPr>
              <a:t>Line</a:t>
            </a:r>
            <a:r>
              <a:rPr lang="en-US" sz="1800" dirty="0" smtClean="0">
                <a:solidFill>
                  <a:srgbClr val="A31515"/>
                </a:solidFill>
                <a:latin typeface="Courier New" pitchFamily="49" charset="0"/>
                <a:cs typeface="Courier New" pitchFamily="49" charset="0"/>
              </a:rPr>
              <a:t> Boundary Conditions.";</a:t>
            </a:r>
          </a:p>
          <a:p>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break;</a:t>
            </a:r>
          </a:p>
          <a:p>
            <a:r>
              <a:rPr lang="en-US" sz="1800" dirty="0" smtClean="0">
                <a:solidFill>
                  <a:srgbClr val="0000FF"/>
                </a:solidFill>
                <a:latin typeface="Courier New" pitchFamily="49" charset="0"/>
                <a:cs typeface="Courier New" pitchFamily="49" charset="0"/>
              </a:rPr>
              <a:t>     </a:t>
            </a:r>
            <a:r>
              <a:rPr lang="en-US" sz="1800" b="1" dirty="0" smtClean="0">
                <a:solidFill>
                  <a:srgbClr val="0000FF"/>
                </a:solidFill>
                <a:latin typeface="Courier New" pitchFamily="49" charset="0"/>
                <a:cs typeface="Courier New" pitchFamily="49" charset="0"/>
              </a:rPr>
              <a:t>case 2:</a:t>
            </a:r>
          </a:p>
          <a:p>
            <a:r>
              <a:rPr lang="en-US" sz="1800" dirty="0" smtClean="0">
                <a:solidFill>
                  <a:srgbClr val="0000FF"/>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sMsg</a:t>
            </a:r>
            <a:r>
              <a:rPr lang="en-US" sz="1800" dirty="0" smtClean="0">
                <a:solidFill>
                  <a:srgbClr val="0000FF"/>
                </a:solidFill>
                <a:latin typeface="Courier New" pitchFamily="49" charset="0"/>
                <a:cs typeface="Courier New" pitchFamily="49" charset="0"/>
              </a:rPr>
              <a:t> += </a:t>
            </a:r>
            <a:r>
              <a:rPr lang="en-US" sz="1800" dirty="0" smtClean="0">
                <a:solidFill>
                  <a:srgbClr val="A31515"/>
                </a:solidFill>
                <a:latin typeface="Courier New" pitchFamily="49" charset="0"/>
                <a:cs typeface="Courier New" pitchFamily="49" charset="0"/>
              </a:rPr>
              <a:t>"\</a:t>
            </a:r>
            <a:r>
              <a:rPr lang="en-US" sz="1800" dirty="0" err="1" smtClean="0">
                <a:solidFill>
                  <a:srgbClr val="A31515"/>
                </a:solidFill>
                <a:latin typeface="Courier New" pitchFamily="49" charset="0"/>
                <a:cs typeface="Courier New" pitchFamily="49" charset="0"/>
              </a:rPr>
              <a:t>nThis</a:t>
            </a:r>
            <a:r>
              <a:rPr lang="en-US" sz="1800" dirty="0" smtClean="0">
                <a:solidFill>
                  <a:srgbClr val="A31515"/>
                </a:solidFill>
                <a:latin typeface="Courier New" pitchFamily="49" charset="0"/>
                <a:cs typeface="Courier New" pitchFamily="49" charset="0"/>
              </a:rPr>
              <a:t> </a:t>
            </a:r>
            <a:r>
              <a:rPr lang="en-US" sz="1800" dirty="0" err="1" smtClean="0">
                <a:solidFill>
                  <a:srgbClr val="A31515"/>
                </a:solidFill>
                <a:latin typeface="Courier New" pitchFamily="49" charset="0"/>
                <a:cs typeface="Courier New" pitchFamily="49" charset="0"/>
              </a:rPr>
              <a:t>bc</a:t>
            </a:r>
            <a:r>
              <a:rPr lang="en-US" sz="1800" dirty="0" smtClean="0">
                <a:solidFill>
                  <a:srgbClr val="A31515"/>
                </a:solidFill>
                <a:latin typeface="Courier New" pitchFamily="49" charset="0"/>
                <a:cs typeface="Courier New" pitchFamily="49" charset="0"/>
              </a:rPr>
              <a:t> is an </a:t>
            </a:r>
            <a:r>
              <a:rPr lang="en-US" sz="1800" b="1" dirty="0" smtClean="0">
                <a:solidFill>
                  <a:srgbClr val="A31515"/>
                </a:solidFill>
                <a:latin typeface="Courier New" pitchFamily="49" charset="0"/>
                <a:cs typeface="Courier New" pitchFamily="49" charset="0"/>
              </a:rPr>
              <a:t>Area</a:t>
            </a:r>
            <a:r>
              <a:rPr lang="en-US" sz="1800" dirty="0" smtClean="0">
                <a:solidFill>
                  <a:srgbClr val="A31515"/>
                </a:solidFill>
                <a:latin typeface="Courier New" pitchFamily="49" charset="0"/>
                <a:cs typeface="Courier New" pitchFamily="49" charset="0"/>
              </a:rPr>
              <a:t> Boundary Conditions.";</a:t>
            </a:r>
          </a:p>
          <a:p>
            <a:r>
              <a:rPr lang="en-US" sz="1800" dirty="0" smtClean="0">
                <a:solidFill>
                  <a:srgbClr val="A31515"/>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break;</a:t>
            </a:r>
          </a:p>
          <a:p>
            <a:r>
              <a:rPr lang="en-US" sz="1800" dirty="0" smtClean="0">
                <a:solidFill>
                  <a:srgbClr val="0000FF"/>
                </a:solidFill>
                <a:latin typeface="Courier New" pitchFamily="49" charset="0"/>
                <a:cs typeface="Courier New" pitchFamily="49" charset="0"/>
              </a:rPr>
              <a:t>     default:</a:t>
            </a:r>
          </a:p>
          <a:p>
            <a:r>
              <a:rPr lang="en-US" sz="1800" dirty="0" smtClean="0">
                <a:solidFill>
                  <a:srgbClr val="0000FF"/>
                </a:solidFill>
                <a:latin typeface="Courier New" pitchFamily="49" charset="0"/>
                <a:cs typeface="Courier New" pitchFamily="49" charset="0"/>
              </a:rPr>
              <a:t>      break;</a:t>
            </a:r>
          </a:p>
          <a:p>
            <a:r>
              <a:rPr lang="en-US" sz="1800" dirty="0" smtClean="0">
                <a:solidFill>
                  <a:srgbClr val="0000FF"/>
                </a:solidFill>
                <a:latin typeface="Courier New" pitchFamily="49" charset="0"/>
                <a:cs typeface="Courier New" pitchFamily="49" charset="0"/>
              </a:rPr>
              <a:t>   }</a:t>
            </a:r>
            <a:endParaRPr lang="en-US" sz="1800" dirty="0" smtClean="0">
              <a:solidFill>
                <a:srgbClr val="2B91AF"/>
              </a:solidFill>
              <a:latin typeface="Courier New" pitchFamily="49" charset="0"/>
              <a:cs typeface="Courier New" pitchFamily="49" charset="0"/>
            </a:endParaRPr>
          </a:p>
        </p:txBody>
      </p:sp>
      <p:pic>
        <p:nvPicPr>
          <p:cNvPr id="7" name="Picture 6"/>
          <p:cNvPicPr/>
          <p:nvPr/>
        </p:nvPicPr>
        <p:blipFill>
          <a:blip r:embed="rId3" cstate="print"/>
          <a:srcRect l="19813" t="21750" r="53312" b="49750"/>
          <a:stretch>
            <a:fillRect/>
          </a:stretch>
        </p:blipFill>
        <p:spPr bwMode="auto">
          <a:xfrm>
            <a:off x="8639175" y="5487987"/>
            <a:ext cx="4095750" cy="32575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Analytical Model</a:t>
            </a:r>
            <a:endParaRPr lang="en-US" dirty="0"/>
          </a:p>
        </p:txBody>
      </p:sp>
      <p:sp>
        <p:nvSpPr>
          <p:cNvPr id="3" name="Rectangle 3"/>
          <p:cNvSpPr txBox="1">
            <a:spLocks noChangeArrowheads="1"/>
          </p:cNvSpPr>
          <p:nvPr/>
        </p:nvSpPr>
        <p:spPr>
          <a:xfrm>
            <a:off x="561975" y="5106987"/>
            <a:ext cx="7983659"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5"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Analytical Model</a:t>
            </a:r>
            <a:endParaRPr lang="en-US" dirty="0"/>
          </a:p>
        </p:txBody>
      </p:sp>
      <p:sp>
        <p:nvSpPr>
          <p:cNvPr id="3" name="Content Placeholder 2"/>
          <p:cNvSpPr>
            <a:spLocks noGrp="1"/>
          </p:cNvSpPr>
          <p:nvPr>
            <p:ph idx="1"/>
          </p:nvPr>
        </p:nvSpPr>
        <p:spPr/>
        <p:txBody>
          <a:bodyPr/>
          <a:lstStyle/>
          <a:p>
            <a:pPr marL="271397" indent="-271397"/>
            <a:r>
              <a:rPr lang="en-US" sz="3200" dirty="0" smtClean="0"/>
              <a:t>Can be defined as the engineering description of a structural physical model</a:t>
            </a:r>
          </a:p>
          <a:p>
            <a:pPr marL="271397" indent="-271397"/>
            <a:r>
              <a:rPr lang="en-US" sz="3200" b="1" dirty="0" smtClean="0"/>
              <a:t>Physical</a:t>
            </a:r>
            <a:r>
              <a:rPr lang="en-US" sz="3200" dirty="0" smtClean="0"/>
              <a:t> model is used for drawings, coordination and construction</a:t>
            </a:r>
          </a:p>
          <a:p>
            <a:pPr marL="271397" indent="-271397"/>
            <a:r>
              <a:rPr lang="en-US" sz="3200" b="1" dirty="0" smtClean="0"/>
              <a:t>Analytical</a:t>
            </a:r>
            <a:r>
              <a:rPr lang="en-US" sz="3200" dirty="0" smtClean="0"/>
              <a:t> model is the simplified model used for analysis</a:t>
            </a:r>
          </a:p>
          <a:p>
            <a:endParaRPr lang="en-US" dirty="0"/>
          </a:p>
        </p:txBody>
      </p:sp>
      <p:pic>
        <p:nvPicPr>
          <p:cNvPr id="4" name="Picture 2"/>
          <p:cNvPicPr>
            <a:picLocks noChangeAspect="1" noChangeArrowheads="1"/>
          </p:cNvPicPr>
          <p:nvPr/>
        </p:nvPicPr>
        <p:blipFill>
          <a:blip r:embed="rId3" cstate="print"/>
          <a:srcRect/>
          <a:stretch>
            <a:fillRect/>
          </a:stretch>
        </p:blipFill>
        <p:spPr bwMode="auto">
          <a:xfrm>
            <a:off x="1714471" y="5530847"/>
            <a:ext cx="2433638" cy="3076575"/>
          </a:xfrm>
          <a:prstGeom prst="rect">
            <a:avLst/>
          </a:prstGeom>
          <a:noFill/>
          <a:ln w="9525">
            <a:noFill/>
            <a:miter lim="800000"/>
            <a:headEnd/>
            <a:tailEnd/>
          </a:ln>
        </p:spPr>
      </p:pic>
      <p:pic>
        <p:nvPicPr>
          <p:cNvPr id="5" name="Picture 5"/>
          <p:cNvPicPr>
            <a:picLocks noChangeAspect="1" noChangeArrowheads="1"/>
          </p:cNvPicPr>
          <p:nvPr/>
        </p:nvPicPr>
        <p:blipFill>
          <a:blip r:embed="rId4" cstate="print"/>
          <a:srcRect/>
          <a:stretch>
            <a:fillRect/>
          </a:stretch>
        </p:blipFill>
        <p:spPr bwMode="auto">
          <a:xfrm>
            <a:off x="4429108" y="6245228"/>
            <a:ext cx="3290888" cy="1935163"/>
          </a:xfrm>
          <a:prstGeom prst="rect">
            <a:avLst/>
          </a:prstGeom>
          <a:noFill/>
          <a:ln w="9525">
            <a:noFill/>
            <a:miter lim="800000"/>
            <a:headEnd/>
            <a:tailEnd/>
          </a:ln>
        </p:spPr>
      </p:pic>
      <p:pic>
        <p:nvPicPr>
          <p:cNvPr id="6" name="Picture 9" descr="analytical_plan_text"/>
          <p:cNvPicPr>
            <a:picLocks noChangeAspect="1" noChangeArrowheads="1"/>
          </p:cNvPicPr>
          <p:nvPr/>
        </p:nvPicPr>
        <p:blipFill>
          <a:blip r:embed="rId5" cstate="print"/>
          <a:srcRect/>
          <a:stretch>
            <a:fillRect/>
          </a:stretch>
        </p:blipFill>
        <p:spPr bwMode="auto">
          <a:xfrm>
            <a:off x="7953375" y="6097587"/>
            <a:ext cx="2195512" cy="2147888"/>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in the analytical model</a:t>
            </a:r>
            <a:endParaRPr lang="en-US" dirty="0"/>
          </a:p>
        </p:txBody>
      </p:sp>
      <p:sp>
        <p:nvSpPr>
          <p:cNvPr id="3" name="Content Placeholder 2"/>
          <p:cNvSpPr>
            <a:spLocks noGrp="1"/>
          </p:cNvSpPr>
          <p:nvPr>
            <p:ph idx="1"/>
          </p:nvPr>
        </p:nvSpPr>
        <p:spPr/>
        <p:txBody>
          <a:bodyPr/>
          <a:lstStyle/>
          <a:p>
            <a:r>
              <a:rPr lang="en-US" dirty="0" smtClean="0"/>
              <a:t>Members that need to participate in the analysis</a:t>
            </a:r>
          </a:p>
          <a:p>
            <a:r>
              <a:rPr lang="en-US" dirty="0" smtClean="0"/>
              <a:t>Geometry (location)</a:t>
            </a:r>
          </a:p>
          <a:p>
            <a:pPr lvl="1"/>
            <a:r>
              <a:rPr lang="en-US" dirty="0" smtClean="0"/>
              <a:t>Sections</a:t>
            </a:r>
          </a:p>
          <a:p>
            <a:pPr lvl="1"/>
            <a:r>
              <a:rPr lang="en-US" dirty="0" smtClean="0"/>
              <a:t>Materials</a:t>
            </a:r>
          </a:p>
          <a:p>
            <a:pPr lvl="1"/>
            <a:r>
              <a:rPr lang="en-US" dirty="0" smtClean="0"/>
              <a:t>Release conditions</a:t>
            </a:r>
          </a:p>
          <a:p>
            <a:pPr lvl="1"/>
            <a:r>
              <a:rPr lang="en-US" dirty="0" smtClean="0"/>
              <a:t>Reference to level (optional)</a:t>
            </a:r>
          </a:p>
          <a:p>
            <a:r>
              <a:rPr lang="en-US" dirty="0" smtClean="0"/>
              <a:t>Loads</a:t>
            </a:r>
          </a:p>
          <a:p>
            <a:pPr lvl="1"/>
            <a:r>
              <a:rPr lang="en-US" dirty="0" smtClean="0"/>
              <a:t>Load cases</a:t>
            </a:r>
          </a:p>
          <a:p>
            <a:pPr lvl="1"/>
            <a:r>
              <a:rPr lang="en-US" dirty="0" smtClean="0"/>
              <a:t>Load combinations</a:t>
            </a:r>
          </a:p>
          <a:p>
            <a:pPr lvl="1"/>
            <a:r>
              <a:rPr lang="en-US" dirty="0" smtClean="0"/>
              <a:t>Point, line, area loads</a:t>
            </a:r>
          </a:p>
          <a:p>
            <a:r>
              <a:rPr lang="en-US" dirty="0" smtClean="0"/>
              <a:t>Boundary conditions</a:t>
            </a:r>
          </a:p>
          <a:p>
            <a:pPr lvl="1"/>
            <a:r>
              <a:rPr lang="en-US" dirty="0" smtClean="0"/>
              <a:t>Support data</a:t>
            </a:r>
            <a:endParaRPr lang="en-US" dirty="0"/>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Analytical </a:t>
            </a:r>
            <a:r>
              <a:rPr lang="en-US" dirty="0" err="1" smtClean="0"/>
              <a:t>vs</a:t>
            </a:r>
            <a:r>
              <a:rPr lang="en-US" dirty="0" smtClean="0"/>
              <a:t> Physical Model</a:t>
            </a:r>
            <a:endParaRPr lang="en-US" dirty="0"/>
          </a:p>
        </p:txBody>
      </p:sp>
      <p:sp>
        <p:nvSpPr>
          <p:cNvPr id="3" name="Content Placeholder 2"/>
          <p:cNvSpPr>
            <a:spLocks noGrp="1"/>
          </p:cNvSpPr>
          <p:nvPr>
            <p:ph idx="1"/>
          </p:nvPr>
        </p:nvSpPr>
        <p:spPr/>
        <p:txBody>
          <a:bodyPr/>
          <a:lstStyle/>
          <a:p>
            <a:endParaRPr lang="en-US"/>
          </a:p>
        </p:txBody>
      </p:sp>
      <p:pic>
        <p:nvPicPr>
          <p:cNvPr id="4" name="Picture 4" descr="analytical_vs_physical"/>
          <p:cNvPicPr>
            <a:picLocks noChangeAspect="1" noChangeArrowheads="1"/>
          </p:cNvPicPr>
          <p:nvPr/>
        </p:nvPicPr>
        <p:blipFill>
          <a:blip r:embed="rId3" cstate="print"/>
          <a:srcRect/>
          <a:stretch>
            <a:fillRect/>
          </a:stretch>
        </p:blipFill>
        <p:spPr bwMode="auto">
          <a:xfrm>
            <a:off x="2238375" y="2211386"/>
            <a:ext cx="7696200" cy="640603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Prerequisite</a:t>
            </a:r>
            <a:endParaRPr lang="en-US" dirty="0"/>
          </a:p>
        </p:txBody>
      </p:sp>
      <p:sp>
        <p:nvSpPr>
          <p:cNvPr id="3" name="Content Placeholder 2"/>
          <p:cNvSpPr>
            <a:spLocks noGrp="1"/>
          </p:cNvSpPr>
          <p:nvPr>
            <p:ph idx="1"/>
          </p:nvPr>
        </p:nvSpPr>
        <p:spPr/>
        <p:txBody>
          <a:bodyPr/>
          <a:lstStyle/>
          <a:p>
            <a:pPr>
              <a:buNone/>
            </a:pPr>
            <a:r>
              <a:rPr lang="en-GB" sz="3200" dirty="0" smtClean="0"/>
              <a:t>Knowledge of Revit API basics</a:t>
            </a:r>
          </a:p>
          <a:p>
            <a:pPr>
              <a:buNone/>
            </a:pPr>
            <a:r>
              <a:rPr lang="en-GB" sz="3200" dirty="0" smtClean="0"/>
              <a:t>Basic Revit API recordings are available</a:t>
            </a:r>
          </a:p>
          <a:p>
            <a:r>
              <a:rPr lang="en-GB" sz="2800" dirty="0" err="1" smtClean="0"/>
              <a:t>DevCamp</a:t>
            </a:r>
            <a:r>
              <a:rPr lang="en-GB" sz="2800" dirty="0" smtClean="0"/>
              <a:t> 2010: Introduction to Revit API </a:t>
            </a:r>
            <a:r>
              <a:rPr lang="en-GB" sz="2400" i="1" dirty="0" smtClean="0"/>
              <a:t>(Part 1 and 2)</a:t>
            </a:r>
          </a:p>
          <a:p>
            <a:pPr marL="271463" lvl="1" indent="-271463">
              <a:spcBef>
                <a:spcPts val="1200"/>
              </a:spcBef>
            </a:pPr>
            <a:r>
              <a:rPr lang="en-GB" dirty="0" smtClean="0"/>
              <a:t>Revit API 2011 Introduction webcast (May 20,2010)</a:t>
            </a:r>
            <a:endParaRPr lang="en-US" dirty="0" smtClean="0"/>
          </a:p>
          <a:p>
            <a:pPr marL="541338" lvl="2" indent="0">
              <a:buNone/>
            </a:pPr>
            <a:r>
              <a:rPr lang="en-GB" dirty="0" smtClean="0"/>
              <a:t>ADN web site &gt; Revit product &gt; Knowledgebase &gt; Whitepapers and Training Videos </a:t>
            </a:r>
          </a:p>
          <a:p>
            <a:pPr marL="541338" lvl="2" indent="0">
              <a:buNone/>
            </a:pPr>
            <a:r>
              <a:rPr lang="en-US" u="sng" dirty="0" smtClean="0">
                <a:hlinkClick r:id="rId3" invalidUrl="http:///"/>
              </a:rPr>
              <a:t>http://adn.autodesk.com/adn/servlet/item?siteID=4814862&amp;id=15228661&amp;linkID=4901650</a:t>
            </a:r>
            <a:endParaRPr lang="en-GB" u="sng" dirty="0" smtClean="0">
              <a:hlinkClick r:id="rId3" invalidUrl="http:///"/>
            </a:endParaRPr>
          </a:p>
          <a:p>
            <a:pPr marL="271463" lvl="1" indent="-271463">
              <a:spcBef>
                <a:spcPts val="1200"/>
              </a:spcBef>
            </a:pPr>
            <a:r>
              <a:rPr lang="en-GB" dirty="0" smtClean="0"/>
              <a:t>Revit API - what’s new in 2011 webcast</a:t>
            </a:r>
          </a:p>
          <a:p>
            <a:pPr marL="541338" lvl="2" indent="0">
              <a:buNone/>
            </a:pPr>
            <a:r>
              <a:rPr lang="en-GB" dirty="0" smtClean="0"/>
              <a:t>ADN web site &gt; Revit product &gt; Knowledgebase &gt; Whitepapers and Training Videos </a:t>
            </a:r>
          </a:p>
          <a:p>
            <a:pPr marL="541338" lvl="2" indent="0">
              <a:buNone/>
            </a:pPr>
            <a:r>
              <a:rPr lang="en-US" u="sng" dirty="0" smtClean="0">
                <a:hlinkClick r:id="rId3" invalidUrl="http:///"/>
              </a:rPr>
              <a:t>http://adn.autodesk.com/adn/servlet/item/user?siteID=4814862&amp;id=15051692&amp;linkID=4901650</a:t>
            </a:r>
            <a:endParaRPr lang="en-GB" u="sng" dirty="0" smtClean="0">
              <a:hlinkClick r:id="rId3" invalidUrl="http:///"/>
            </a:endParaRPr>
          </a:p>
          <a:p>
            <a:pPr marL="271463" lvl="1" indent="-271463">
              <a:spcBef>
                <a:spcPts val="1200"/>
              </a:spcBef>
            </a:pPr>
            <a:r>
              <a:rPr lang="en-GB" dirty="0" err="1" smtClean="0"/>
              <a:t>DevTV</a:t>
            </a:r>
            <a:r>
              <a:rPr lang="en-GB" dirty="0" smtClean="0"/>
              <a:t> Introduction to Revit 2010 Programming</a:t>
            </a:r>
          </a:p>
          <a:p>
            <a:pPr marL="541338" lvl="2" indent="0">
              <a:buNone/>
            </a:pPr>
            <a:r>
              <a:rPr lang="en-GB" u="sng" dirty="0" smtClean="0">
                <a:hlinkClick r:id="rId4"/>
              </a:rPr>
              <a:t>http://usa.autodesk.com/adsk/servlet/index?id=2484975&amp;siteID=123112</a:t>
            </a:r>
          </a:p>
          <a:p>
            <a:endParaRPr lang="en-US" dirty="0"/>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Analytical </a:t>
            </a:r>
            <a:r>
              <a:rPr lang="en-US" dirty="0" err="1" smtClean="0"/>
              <a:t>vs</a:t>
            </a:r>
            <a:r>
              <a:rPr lang="en-US" dirty="0" smtClean="0"/>
              <a:t> Physical Model</a:t>
            </a:r>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noChangeArrowheads="1"/>
          </p:cNvPicPr>
          <p:nvPr/>
        </p:nvPicPr>
        <p:blipFill>
          <a:blip r:embed="rId3" cstate="print"/>
          <a:srcRect/>
          <a:stretch>
            <a:fillRect/>
          </a:stretch>
        </p:blipFill>
        <p:spPr bwMode="auto">
          <a:xfrm>
            <a:off x="1628775" y="2516187"/>
            <a:ext cx="8556625" cy="2835275"/>
          </a:xfrm>
          <a:prstGeom prst="rect">
            <a:avLst/>
          </a:prstGeom>
          <a:noFill/>
          <a:ln w="9525" algn="ctr">
            <a:noFill/>
            <a:miter lim="800000"/>
            <a:headEnd/>
            <a:tailEnd/>
          </a:ln>
        </p:spPr>
      </p:pic>
      <p:pic>
        <p:nvPicPr>
          <p:cNvPr id="5" name="Picture 4"/>
          <p:cNvPicPr>
            <a:picLocks noChangeAspect="1" noChangeArrowheads="1"/>
          </p:cNvPicPr>
          <p:nvPr/>
        </p:nvPicPr>
        <p:blipFill>
          <a:blip r:embed="rId4" cstate="print"/>
          <a:srcRect/>
          <a:stretch>
            <a:fillRect/>
          </a:stretch>
        </p:blipFill>
        <p:spPr bwMode="auto">
          <a:xfrm>
            <a:off x="2347913" y="3284536"/>
            <a:ext cx="3208337" cy="1808162"/>
          </a:xfrm>
          <a:prstGeom prst="rect">
            <a:avLst/>
          </a:prstGeom>
          <a:noFill/>
          <a:ln w="9525" algn="ctr">
            <a:noFill/>
            <a:miter lim="800000"/>
            <a:headEnd/>
            <a:tailEnd/>
          </a:ln>
        </p:spPr>
      </p:pic>
      <p:pic>
        <p:nvPicPr>
          <p:cNvPr id="6" name="Picture 5"/>
          <p:cNvPicPr>
            <a:picLocks noChangeAspect="1" noChangeArrowheads="1"/>
          </p:cNvPicPr>
          <p:nvPr/>
        </p:nvPicPr>
        <p:blipFill>
          <a:blip r:embed="rId5" cstate="print"/>
          <a:srcRect/>
          <a:stretch>
            <a:fillRect/>
          </a:stretch>
        </p:blipFill>
        <p:spPr bwMode="auto">
          <a:xfrm>
            <a:off x="2759072" y="3529012"/>
            <a:ext cx="4205288" cy="3970337"/>
          </a:xfrm>
          <a:prstGeom prst="rect">
            <a:avLst/>
          </a:prstGeom>
          <a:noFill/>
          <a:ln w="9525" algn="ctr">
            <a:noFill/>
            <a:miter lim="800000"/>
            <a:headEnd/>
            <a:tailEnd/>
          </a:ln>
        </p:spPr>
      </p:pic>
      <p:pic>
        <p:nvPicPr>
          <p:cNvPr id="7" name="Picture 6"/>
          <p:cNvPicPr>
            <a:picLocks noChangeAspect="1" noChangeArrowheads="1"/>
          </p:cNvPicPr>
          <p:nvPr/>
        </p:nvPicPr>
        <p:blipFill>
          <a:blip r:embed="rId6" cstate="print"/>
          <a:srcRect/>
          <a:stretch>
            <a:fillRect/>
          </a:stretch>
        </p:blipFill>
        <p:spPr bwMode="auto">
          <a:xfrm>
            <a:off x="3108322" y="4192587"/>
            <a:ext cx="6946900" cy="3436938"/>
          </a:xfrm>
          <a:prstGeom prst="rect">
            <a:avLst/>
          </a:prstGeom>
          <a:noFill/>
          <a:ln w="9525" algn="ctr">
            <a:noFill/>
            <a:miter lim="800000"/>
            <a:headEnd/>
            <a:tailEnd/>
          </a:ln>
        </p:spPr>
      </p:pic>
      <p:pic>
        <p:nvPicPr>
          <p:cNvPr id="8" name="Picture 7"/>
          <p:cNvPicPr>
            <a:picLocks noChangeAspect="1" noChangeArrowheads="1"/>
          </p:cNvPicPr>
          <p:nvPr/>
        </p:nvPicPr>
        <p:blipFill>
          <a:blip r:embed="rId7" cstate="print"/>
          <a:srcRect/>
          <a:stretch>
            <a:fillRect/>
          </a:stretch>
        </p:blipFill>
        <p:spPr bwMode="auto">
          <a:xfrm>
            <a:off x="1628772" y="7697787"/>
            <a:ext cx="5969000" cy="1116013"/>
          </a:xfrm>
          <a:prstGeom prst="rect">
            <a:avLst/>
          </a:prstGeom>
          <a:noFill/>
          <a:ln w="9525" algn="ctr">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fltVal val="0"/>
                                          </p:val>
                                        </p:tav>
                                        <p:tav tm="100000">
                                          <p:val>
                                            <p:strVal val="#ppt_w"/>
                                          </p:val>
                                        </p:tav>
                                      </p:tavLst>
                                    </p:anim>
                                    <p:anim calcmode="lin" valueType="num">
                                      <p:cBhvr>
                                        <p:cTn id="13" dur="1000" fill="hold"/>
                                        <p:tgtEl>
                                          <p:spTgt spid="5"/>
                                        </p:tgtEl>
                                        <p:attrNameLst>
                                          <p:attrName>ppt_h</p:attrName>
                                        </p:attrNameLst>
                                      </p:cBhvr>
                                      <p:tavLst>
                                        <p:tav tm="0">
                                          <p:val>
                                            <p:fltVal val="0"/>
                                          </p:val>
                                        </p:tav>
                                        <p:tav tm="100000">
                                          <p:val>
                                            <p:strVal val="#ppt_h"/>
                                          </p:val>
                                        </p:tav>
                                      </p:tavLst>
                                    </p:anim>
                                    <p:animEffect transition="in" filter="fade">
                                      <p:cBhvr>
                                        <p:cTn id="14" dur="10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fltVal val="0"/>
                                          </p:val>
                                        </p:tav>
                                        <p:tav tm="100000">
                                          <p:val>
                                            <p:strVal val="#ppt_w"/>
                                          </p:val>
                                        </p:tav>
                                      </p:tavLst>
                                    </p:anim>
                                    <p:anim calcmode="lin" valueType="num">
                                      <p:cBhvr>
                                        <p:cTn id="20" dur="1000" fill="hold"/>
                                        <p:tgtEl>
                                          <p:spTgt spid="6"/>
                                        </p:tgtEl>
                                        <p:attrNameLst>
                                          <p:attrName>ppt_h</p:attrName>
                                        </p:attrNameLst>
                                      </p:cBhvr>
                                      <p:tavLst>
                                        <p:tav tm="0">
                                          <p:val>
                                            <p:fltVal val="0"/>
                                          </p:val>
                                        </p:tav>
                                        <p:tav tm="100000">
                                          <p:val>
                                            <p:strVal val="#ppt_h"/>
                                          </p:val>
                                        </p:tav>
                                      </p:tavLst>
                                    </p:anim>
                                    <p:animEffect transition="in" filter="fade">
                                      <p:cBhvr>
                                        <p:cTn id="21" dur="10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0"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1000" fill="hold"/>
                                        <p:tgtEl>
                                          <p:spTgt spid="7"/>
                                        </p:tgtEl>
                                        <p:attrNameLst>
                                          <p:attrName>ppt_w</p:attrName>
                                        </p:attrNameLst>
                                      </p:cBhvr>
                                      <p:tavLst>
                                        <p:tav tm="0">
                                          <p:val>
                                            <p:fltVal val="0"/>
                                          </p:val>
                                        </p:tav>
                                        <p:tav tm="100000">
                                          <p:val>
                                            <p:strVal val="#ppt_w"/>
                                          </p:val>
                                        </p:tav>
                                      </p:tavLst>
                                    </p:anim>
                                    <p:anim calcmode="lin" valueType="num">
                                      <p:cBhvr>
                                        <p:cTn id="27" dur="1000" fill="hold"/>
                                        <p:tgtEl>
                                          <p:spTgt spid="7"/>
                                        </p:tgtEl>
                                        <p:attrNameLst>
                                          <p:attrName>ppt_h</p:attrName>
                                        </p:attrNameLst>
                                      </p:cBhvr>
                                      <p:tavLst>
                                        <p:tav tm="0">
                                          <p:val>
                                            <p:fltVal val="0"/>
                                          </p:val>
                                        </p:tav>
                                        <p:tav tm="100000">
                                          <p:val>
                                            <p:strVal val="#ppt_h"/>
                                          </p:val>
                                        </p:tav>
                                      </p:tavLst>
                                    </p:anim>
                                    <p:animEffect transition="in" filter="fade">
                                      <p:cBhvr>
                                        <p:cTn id="28" dur="10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0"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1000" fill="hold"/>
                                        <p:tgtEl>
                                          <p:spTgt spid="8"/>
                                        </p:tgtEl>
                                        <p:attrNameLst>
                                          <p:attrName>ppt_w</p:attrName>
                                        </p:attrNameLst>
                                      </p:cBhvr>
                                      <p:tavLst>
                                        <p:tav tm="0">
                                          <p:val>
                                            <p:fltVal val="0"/>
                                          </p:val>
                                        </p:tav>
                                        <p:tav tm="100000">
                                          <p:val>
                                            <p:strVal val="#ppt_w"/>
                                          </p:val>
                                        </p:tav>
                                      </p:tavLst>
                                    </p:anim>
                                    <p:anim calcmode="lin" valueType="num">
                                      <p:cBhvr>
                                        <p:cTn id="34" dur="1000" fill="hold"/>
                                        <p:tgtEl>
                                          <p:spTgt spid="8"/>
                                        </p:tgtEl>
                                        <p:attrNameLst>
                                          <p:attrName>ppt_h</p:attrName>
                                        </p:attrNameLst>
                                      </p:cBhvr>
                                      <p:tavLst>
                                        <p:tav tm="0">
                                          <p:val>
                                            <p:fltVal val="0"/>
                                          </p:val>
                                        </p:tav>
                                        <p:tav tm="100000">
                                          <p:val>
                                            <p:strVal val="#ppt_h"/>
                                          </p:val>
                                        </p:tav>
                                      </p:tavLst>
                                    </p:anim>
                                    <p:animEffect transition="in" filter="fade">
                                      <p:cBhvr>
                                        <p:cTn id="3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Exchange Workflow</a:t>
            </a:r>
            <a:endParaRPr lang="en-US" dirty="0"/>
          </a:p>
        </p:txBody>
      </p:sp>
      <p:sp>
        <p:nvSpPr>
          <p:cNvPr id="3" name="Content Placeholder 2"/>
          <p:cNvSpPr>
            <a:spLocks noGrp="1"/>
          </p:cNvSpPr>
          <p:nvPr>
            <p:ph idx="1"/>
          </p:nvPr>
        </p:nvSpPr>
        <p:spPr/>
        <p:txBody>
          <a:bodyPr/>
          <a:lstStyle/>
          <a:p>
            <a:endParaRPr lang="en-US"/>
          </a:p>
        </p:txBody>
      </p:sp>
      <p:graphicFrame>
        <p:nvGraphicFramePr>
          <p:cNvPr id="4" name="Object 3"/>
          <p:cNvGraphicFramePr>
            <a:graphicFrameLocks noChangeAspect="1"/>
          </p:cNvGraphicFramePr>
          <p:nvPr/>
        </p:nvGraphicFramePr>
        <p:xfrm>
          <a:off x="3798885" y="2282824"/>
          <a:ext cx="2381250" cy="1790700"/>
        </p:xfrm>
        <a:graphic>
          <a:graphicData uri="http://schemas.openxmlformats.org/presentationml/2006/ole">
            <p:oleObj spid="_x0000_s1026" name="Bitmap Image" r:id="rId4" imgW="2381582" imgH="1790476" progId="PBrush">
              <p:embed/>
            </p:oleObj>
          </a:graphicData>
        </a:graphic>
      </p:graphicFrame>
      <p:graphicFrame>
        <p:nvGraphicFramePr>
          <p:cNvPr id="5" name="Object 4"/>
          <p:cNvGraphicFramePr>
            <a:graphicFrameLocks noChangeAspect="1"/>
          </p:cNvGraphicFramePr>
          <p:nvPr/>
        </p:nvGraphicFramePr>
        <p:xfrm>
          <a:off x="3798885" y="2282824"/>
          <a:ext cx="2381250" cy="1790700"/>
        </p:xfrm>
        <a:graphic>
          <a:graphicData uri="http://schemas.openxmlformats.org/presentationml/2006/ole">
            <p:oleObj spid="_x0000_s1027" name="Bitmap Image" r:id="rId5" imgW="2381582" imgH="1790476" progId="PBrush">
              <p:embed/>
            </p:oleObj>
          </a:graphicData>
        </a:graphic>
      </p:graphicFrame>
      <p:graphicFrame>
        <p:nvGraphicFramePr>
          <p:cNvPr id="6" name="Object 5"/>
          <p:cNvGraphicFramePr>
            <a:graphicFrameLocks noChangeAspect="1"/>
          </p:cNvGraphicFramePr>
          <p:nvPr/>
        </p:nvGraphicFramePr>
        <p:xfrm>
          <a:off x="3798885" y="2282826"/>
          <a:ext cx="2400300" cy="1819275"/>
        </p:xfrm>
        <a:graphic>
          <a:graphicData uri="http://schemas.openxmlformats.org/presentationml/2006/ole">
            <p:oleObj spid="_x0000_s1028" name="Bitmap Image" r:id="rId6" imgW="2400635" imgH="1819529" progId="PBrush">
              <p:embed/>
            </p:oleObj>
          </a:graphicData>
        </a:graphic>
      </p:graphicFrame>
      <p:graphicFrame>
        <p:nvGraphicFramePr>
          <p:cNvPr id="7" name="Object 6"/>
          <p:cNvGraphicFramePr>
            <a:graphicFrameLocks noChangeAspect="1"/>
          </p:cNvGraphicFramePr>
          <p:nvPr/>
        </p:nvGraphicFramePr>
        <p:xfrm>
          <a:off x="3798885" y="2301877"/>
          <a:ext cx="2381250" cy="1800225"/>
        </p:xfrm>
        <a:graphic>
          <a:graphicData uri="http://schemas.openxmlformats.org/presentationml/2006/ole">
            <p:oleObj spid="_x0000_s1029" name="Bitmap Image" r:id="rId7" imgW="2381582" imgH="1800476" progId="PBrush">
              <p:embed/>
            </p:oleObj>
          </a:graphicData>
        </a:graphic>
      </p:graphicFrame>
      <p:graphicFrame>
        <p:nvGraphicFramePr>
          <p:cNvPr id="8" name="Object 7"/>
          <p:cNvGraphicFramePr>
            <a:graphicFrameLocks noChangeAspect="1"/>
          </p:cNvGraphicFramePr>
          <p:nvPr/>
        </p:nvGraphicFramePr>
        <p:xfrm>
          <a:off x="3798885" y="2301875"/>
          <a:ext cx="2419350" cy="1819275"/>
        </p:xfrm>
        <a:graphic>
          <a:graphicData uri="http://schemas.openxmlformats.org/presentationml/2006/ole">
            <p:oleObj spid="_x0000_s1030" name="Bitmap Image" r:id="rId8" imgW="2419048" imgH="1819529" progId="PBrush">
              <p:embed/>
            </p:oleObj>
          </a:graphicData>
        </a:graphic>
      </p:graphicFrame>
      <p:graphicFrame>
        <p:nvGraphicFramePr>
          <p:cNvPr id="9" name="Object 8"/>
          <p:cNvGraphicFramePr>
            <a:graphicFrameLocks noChangeAspect="1"/>
          </p:cNvGraphicFramePr>
          <p:nvPr/>
        </p:nvGraphicFramePr>
        <p:xfrm>
          <a:off x="8234360" y="4294187"/>
          <a:ext cx="2390775" cy="1809750"/>
        </p:xfrm>
        <a:graphic>
          <a:graphicData uri="http://schemas.openxmlformats.org/presentationml/2006/ole">
            <p:oleObj spid="_x0000_s1031" name="Bitmap Image" r:id="rId9" imgW="2390476" imgH="1809524" progId="PBrush">
              <p:embed/>
            </p:oleObj>
          </a:graphicData>
        </a:graphic>
      </p:graphicFrame>
      <p:graphicFrame>
        <p:nvGraphicFramePr>
          <p:cNvPr id="10" name="Object 9"/>
          <p:cNvGraphicFramePr>
            <a:graphicFrameLocks noChangeAspect="1"/>
          </p:cNvGraphicFramePr>
          <p:nvPr/>
        </p:nvGraphicFramePr>
        <p:xfrm>
          <a:off x="8224836" y="4294186"/>
          <a:ext cx="2400300" cy="1819275"/>
        </p:xfrm>
        <a:graphic>
          <a:graphicData uri="http://schemas.openxmlformats.org/presentationml/2006/ole">
            <p:oleObj spid="_x0000_s1032" name="Bitmap Image" r:id="rId10" imgW="2400635" imgH="1819529" progId="PBrush">
              <p:embed/>
            </p:oleObj>
          </a:graphicData>
        </a:graphic>
      </p:graphicFrame>
      <p:graphicFrame>
        <p:nvGraphicFramePr>
          <p:cNvPr id="11" name="Object 10"/>
          <p:cNvGraphicFramePr>
            <a:graphicFrameLocks noChangeAspect="1"/>
          </p:cNvGraphicFramePr>
          <p:nvPr/>
        </p:nvGraphicFramePr>
        <p:xfrm>
          <a:off x="8226423" y="4294186"/>
          <a:ext cx="2381250" cy="1790700"/>
        </p:xfrm>
        <a:graphic>
          <a:graphicData uri="http://schemas.openxmlformats.org/presentationml/2006/ole">
            <p:oleObj spid="_x0000_s1033" name="Bitmap Image" r:id="rId11" imgW="2381582" imgH="1790476" progId="PBrush">
              <p:embed/>
            </p:oleObj>
          </a:graphicData>
        </a:graphic>
      </p:graphicFrame>
      <p:graphicFrame>
        <p:nvGraphicFramePr>
          <p:cNvPr id="12" name="Object 11"/>
          <p:cNvGraphicFramePr>
            <a:graphicFrameLocks noChangeAspect="1"/>
          </p:cNvGraphicFramePr>
          <p:nvPr/>
        </p:nvGraphicFramePr>
        <p:xfrm>
          <a:off x="8235947" y="4294189"/>
          <a:ext cx="2371725" cy="1800225"/>
        </p:xfrm>
        <a:graphic>
          <a:graphicData uri="http://schemas.openxmlformats.org/presentationml/2006/ole">
            <p:oleObj spid="_x0000_s1034" name="Bitmap Image" r:id="rId12" imgW="2371429" imgH="1800476" progId="PBrush">
              <p:embed/>
            </p:oleObj>
          </a:graphicData>
        </a:graphic>
      </p:graphicFrame>
      <p:graphicFrame>
        <p:nvGraphicFramePr>
          <p:cNvPr id="13" name="Object 12"/>
          <p:cNvGraphicFramePr>
            <a:graphicFrameLocks noChangeAspect="1"/>
          </p:cNvGraphicFramePr>
          <p:nvPr/>
        </p:nvGraphicFramePr>
        <p:xfrm>
          <a:off x="8229598" y="4340224"/>
          <a:ext cx="2381250" cy="1790700"/>
        </p:xfrm>
        <a:graphic>
          <a:graphicData uri="http://schemas.openxmlformats.org/presentationml/2006/ole">
            <p:oleObj spid="_x0000_s1035" name="Bitmap Image" r:id="rId13" imgW="2381582" imgH="1790476" progId="PBrush">
              <p:embed/>
            </p:oleObj>
          </a:graphicData>
        </a:graphic>
      </p:graphicFrame>
      <p:graphicFrame>
        <p:nvGraphicFramePr>
          <p:cNvPr id="14" name="Object 13"/>
          <p:cNvGraphicFramePr>
            <a:graphicFrameLocks noChangeAspect="1"/>
          </p:cNvGraphicFramePr>
          <p:nvPr/>
        </p:nvGraphicFramePr>
        <p:xfrm>
          <a:off x="8185147" y="4294187"/>
          <a:ext cx="2447925" cy="1857375"/>
        </p:xfrm>
        <a:graphic>
          <a:graphicData uri="http://schemas.openxmlformats.org/presentationml/2006/ole">
            <p:oleObj spid="_x0000_s1036" name="Bitmap Image" r:id="rId14" imgW="2448267" imgH="1857143" progId="PBrush">
              <p:embed/>
            </p:oleObj>
          </a:graphicData>
        </a:graphic>
      </p:graphicFrame>
      <p:grpSp>
        <p:nvGrpSpPr>
          <p:cNvPr id="15" name="Group 14"/>
          <p:cNvGrpSpPr>
            <a:grpSpLocks/>
          </p:cNvGrpSpPr>
          <p:nvPr/>
        </p:nvGrpSpPr>
        <p:grpSpPr bwMode="auto">
          <a:xfrm>
            <a:off x="6264272" y="2876550"/>
            <a:ext cx="1231900" cy="609600"/>
            <a:chOff x="2448" y="835"/>
            <a:chExt cx="776" cy="384"/>
          </a:xfrm>
        </p:grpSpPr>
        <p:sp>
          <p:nvSpPr>
            <p:cNvPr id="16" name="Line 15"/>
            <p:cNvSpPr>
              <a:spLocks noChangeShapeType="1"/>
            </p:cNvSpPr>
            <p:nvPr/>
          </p:nvSpPr>
          <p:spPr bwMode="auto">
            <a:xfrm>
              <a:off x="2448" y="1008"/>
              <a:ext cx="333" cy="0"/>
            </a:xfrm>
            <a:prstGeom prst="line">
              <a:avLst/>
            </a:prstGeom>
            <a:noFill/>
            <a:ln w="9525">
              <a:solidFill>
                <a:schemeClr val="tx1"/>
              </a:solidFill>
              <a:round/>
              <a:headEnd/>
              <a:tailEnd type="triangle" w="med" len="med"/>
            </a:ln>
          </p:spPr>
          <p:txBody>
            <a:bodyPr/>
            <a:lstStyle/>
            <a:p>
              <a:endParaRPr lang="en-GB"/>
            </a:p>
          </p:txBody>
        </p:sp>
        <p:sp>
          <p:nvSpPr>
            <p:cNvPr id="17" name="AutoShape 16"/>
            <p:cNvSpPr>
              <a:spLocks noChangeArrowheads="1"/>
            </p:cNvSpPr>
            <p:nvPr/>
          </p:nvSpPr>
          <p:spPr bwMode="auto">
            <a:xfrm>
              <a:off x="2792" y="835"/>
              <a:ext cx="432" cy="384"/>
            </a:xfrm>
            <a:prstGeom prst="flowChartMagneticDisk">
              <a:avLst/>
            </a:prstGeom>
            <a:solidFill>
              <a:schemeClr val="accent2"/>
            </a:solidFill>
            <a:ln w="9525">
              <a:solidFill>
                <a:schemeClr val="tx1"/>
              </a:solidFill>
              <a:round/>
              <a:headEnd/>
              <a:tailEnd/>
            </a:ln>
          </p:spPr>
          <p:txBody>
            <a:bodyPr wrap="none" anchor="ctr"/>
            <a:lstStyle/>
            <a:p>
              <a:endParaRPr lang="en-US"/>
            </a:p>
          </p:txBody>
        </p:sp>
      </p:grpSp>
      <p:grpSp>
        <p:nvGrpSpPr>
          <p:cNvPr id="18" name="Group 17"/>
          <p:cNvGrpSpPr>
            <a:grpSpLocks/>
          </p:cNvGrpSpPr>
          <p:nvPr/>
        </p:nvGrpSpPr>
        <p:grpSpPr bwMode="auto">
          <a:xfrm>
            <a:off x="7496175" y="2211387"/>
            <a:ext cx="3089275" cy="1819275"/>
            <a:chOff x="3224" y="416"/>
            <a:chExt cx="1946" cy="1146"/>
          </a:xfrm>
        </p:grpSpPr>
        <p:graphicFrame>
          <p:nvGraphicFramePr>
            <p:cNvPr id="19" name="Object 18"/>
            <p:cNvGraphicFramePr>
              <a:graphicFrameLocks noChangeAspect="1"/>
            </p:cNvGraphicFramePr>
            <p:nvPr/>
          </p:nvGraphicFramePr>
          <p:xfrm>
            <a:off x="3658" y="416"/>
            <a:ext cx="1512" cy="1146"/>
          </p:xfrm>
          <a:graphic>
            <a:graphicData uri="http://schemas.openxmlformats.org/presentationml/2006/ole">
              <p:oleObj spid="_x0000_s1037" name="Bitmap Image" r:id="rId15" imgW="2400635" imgH="1819529" progId="PBrush">
                <p:embed/>
              </p:oleObj>
            </a:graphicData>
          </a:graphic>
        </p:graphicFrame>
        <p:sp>
          <p:nvSpPr>
            <p:cNvPr id="20" name="Line 19"/>
            <p:cNvSpPr>
              <a:spLocks noChangeShapeType="1"/>
            </p:cNvSpPr>
            <p:nvPr/>
          </p:nvSpPr>
          <p:spPr bwMode="auto">
            <a:xfrm flipH="1">
              <a:off x="3224" y="1008"/>
              <a:ext cx="312" cy="0"/>
            </a:xfrm>
            <a:prstGeom prst="line">
              <a:avLst/>
            </a:prstGeom>
            <a:noFill/>
            <a:ln w="9525">
              <a:solidFill>
                <a:schemeClr val="tx1"/>
              </a:solidFill>
              <a:round/>
              <a:headEnd type="triangle" w="med" len="med"/>
              <a:tailEnd/>
            </a:ln>
          </p:spPr>
          <p:txBody>
            <a:bodyPr/>
            <a:lstStyle/>
            <a:p>
              <a:endParaRPr lang="en-GB"/>
            </a:p>
          </p:txBody>
        </p:sp>
      </p:grpSp>
      <p:graphicFrame>
        <p:nvGraphicFramePr>
          <p:cNvPr id="21" name="Object 20"/>
          <p:cNvGraphicFramePr>
            <a:graphicFrameLocks noChangeAspect="1"/>
          </p:cNvGraphicFramePr>
          <p:nvPr/>
        </p:nvGraphicFramePr>
        <p:xfrm>
          <a:off x="8175622" y="4257674"/>
          <a:ext cx="2409825" cy="1819275"/>
        </p:xfrm>
        <a:graphic>
          <a:graphicData uri="http://schemas.openxmlformats.org/presentationml/2006/ole">
            <p:oleObj spid="_x0000_s1038" name="Bitmap Image" r:id="rId16" imgW="2409524" imgH="1819529" progId="PBrush">
              <p:embed/>
            </p:oleObj>
          </a:graphicData>
        </a:graphic>
      </p:graphicFrame>
      <p:grpSp>
        <p:nvGrpSpPr>
          <p:cNvPr id="22" name="Group 21"/>
          <p:cNvGrpSpPr>
            <a:grpSpLocks/>
          </p:cNvGrpSpPr>
          <p:nvPr/>
        </p:nvGrpSpPr>
        <p:grpSpPr bwMode="auto">
          <a:xfrm>
            <a:off x="6810372" y="4751387"/>
            <a:ext cx="1181100" cy="609600"/>
            <a:chOff x="2792" y="2016"/>
            <a:chExt cx="744" cy="384"/>
          </a:xfrm>
        </p:grpSpPr>
        <p:sp>
          <p:nvSpPr>
            <p:cNvPr id="23" name="AutoShape 22"/>
            <p:cNvSpPr>
              <a:spLocks noChangeArrowheads="1"/>
            </p:cNvSpPr>
            <p:nvPr/>
          </p:nvSpPr>
          <p:spPr bwMode="auto">
            <a:xfrm>
              <a:off x="2792" y="2016"/>
              <a:ext cx="432" cy="384"/>
            </a:xfrm>
            <a:prstGeom prst="flowChartMagneticDisk">
              <a:avLst/>
            </a:prstGeom>
            <a:solidFill>
              <a:schemeClr val="accent2"/>
            </a:solidFill>
            <a:ln w="9525">
              <a:solidFill>
                <a:schemeClr val="tx1"/>
              </a:solidFill>
              <a:round/>
              <a:headEnd/>
              <a:tailEnd/>
            </a:ln>
          </p:spPr>
          <p:txBody>
            <a:bodyPr wrap="none" anchor="ctr"/>
            <a:lstStyle/>
            <a:p>
              <a:endParaRPr lang="en-US"/>
            </a:p>
          </p:txBody>
        </p:sp>
        <p:sp>
          <p:nvSpPr>
            <p:cNvPr id="24" name="Line 23"/>
            <p:cNvSpPr>
              <a:spLocks noChangeShapeType="1"/>
            </p:cNvSpPr>
            <p:nvPr/>
          </p:nvSpPr>
          <p:spPr bwMode="auto">
            <a:xfrm flipH="1">
              <a:off x="3224" y="2189"/>
              <a:ext cx="312" cy="0"/>
            </a:xfrm>
            <a:prstGeom prst="line">
              <a:avLst/>
            </a:prstGeom>
            <a:noFill/>
            <a:ln w="9525">
              <a:solidFill>
                <a:schemeClr val="tx1"/>
              </a:solidFill>
              <a:round/>
              <a:headEnd/>
              <a:tailEnd type="triangle" w="med" len="med"/>
            </a:ln>
          </p:spPr>
          <p:txBody>
            <a:bodyPr/>
            <a:lstStyle/>
            <a:p>
              <a:endParaRPr lang="en-GB"/>
            </a:p>
          </p:txBody>
        </p:sp>
      </p:grpSp>
      <p:grpSp>
        <p:nvGrpSpPr>
          <p:cNvPr id="25" name="Group 24"/>
          <p:cNvGrpSpPr>
            <a:grpSpLocks/>
          </p:cNvGrpSpPr>
          <p:nvPr/>
        </p:nvGrpSpPr>
        <p:grpSpPr bwMode="auto">
          <a:xfrm>
            <a:off x="3806822" y="4111627"/>
            <a:ext cx="2986088" cy="2257425"/>
            <a:chOff x="900" y="1613"/>
            <a:chExt cx="1881" cy="1422"/>
          </a:xfrm>
        </p:grpSpPr>
        <p:sp>
          <p:nvSpPr>
            <p:cNvPr id="26" name="Line 25"/>
            <p:cNvSpPr>
              <a:spLocks noChangeShapeType="1"/>
            </p:cNvSpPr>
            <p:nvPr/>
          </p:nvSpPr>
          <p:spPr bwMode="auto">
            <a:xfrm>
              <a:off x="2448" y="2113"/>
              <a:ext cx="333" cy="0"/>
            </a:xfrm>
            <a:prstGeom prst="line">
              <a:avLst/>
            </a:prstGeom>
            <a:noFill/>
            <a:ln w="9525">
              <a:solidFill>
                <a:schemeClr val="tx1"/>
              </a:solidFill>
              <a:round/>
              <a:headEnd type="triangle" w="med" len="med"/>
              <a:tailEnd/>
            </a:ln>
          </p:spPr>
          <p:txBody>
            <a:bodyPr/>
            <a:lstStyle/>
            <a:p>
              <a:endParaRPr lang="en-GB"/>
            </a:p>
          </p:txBody>
        </p:sp>
        <p:graphicFrame>
          <p:nvGraphicFramePr>
            <p:cNvPr id="27" name="Object 26"/>
            <p:cNvGraphicFramePr>
              <a:graphicFrameLocks noChangeAspect="1"/>
            </p:cNvGraphicFramePr>
            <p:nvPr/>
          </p:nvGraphicFramePr>
          <p:xfrm>
            <a:off x="900" y="1613"/>
            <a:ext cx="1548" cy="1422"/>
          </p:xfrm>
          <a:graphic>
            <a:graphicData uri="http://schemas.openxmlformats.org/presentationml/2006/ole">
              <p:oleObj spid="_x0000_s1039" name="Bitmap Image" r:id="rId17" imgW="2457143" imgH="2257740" progId="PBrush">
                <p:embed/>
              </p:oleObj>
            </a:graphicData>
          </a:graphic>
        </p:graphicFrame>
      </p:grpSp>
      <p:graphicFrame>
        <p:nvGraphicFramePr>
          <p:cNvPr id="28" name="Object 27"/>
          <p:cNvGraphicFramePr>
            <a:graphicFrameLocks noChangeAspect="1"/>
          </p:cNvGraphicFramePr>
          <p:nvPr/>
        </p:nvGraphicFramePr>
        <p:xfrm>
          <a:off x="3806825" y="5916611"/>
          <a:ext cx="2486025" cy="2247900"/>
        </p:xfrm>
        <a:graphic>
          <a:graphicData uri="http://schemas.openxmlformats.org/presentationml/2006/ole">
            <p:oleObj spid="_x0000_s1040" name="Bitmap Image" r:id="rId18" imgW="2486372" imgH="2247619" progId="PBrush">
              <p:embed/>
            </p:oleObj>
          </a:graphicData>
        </a:graphic>
      </p:graphicFrame>
      <p:graphicFrame>
        <p:nvGraphicFramePr>
          <p:cNvPr id="29" name="Object 28"/>
          <p:cNvGraphicFramePr>
            <a:graphicFrameLocks noChangeAspect="1"/>
          </p:cNvGraphicFramePr>
          <p:nvPr/>
        </p:nvGraphicFramePr>
        <p:xfrm>
          <a:off x="3770313" y="5878514"/>
          <a:ext cx="2486025" cy="2257425"/>
        </p:xfrm>
        <a:graphic>
          <a:graphicData uri="http://schemas.openxmlformats.org/presentationml/2006/ole">
            <p:oleObj spid="_x0000_s1041" name="Bitmap Image" r:id="rId19" imgW="2486372" imgH="2257740" progId="PBrush">
              <p:embed/>
            </p:oleObj>
          </a:graphicData>
        </a:graphic>
      </p:graphicFrame>
      <p:grpSp>
        <p:nvGrpSpPr>
          <p:cNvPr id="30" name="Group 29"/>
          <p:cNvGrpSpPr>
            <a:grpSpLocks/>
          </p:cNvGrpSpPr>
          <p:nvPr/>
        </p:nvGrpSpPr>
        <p:grpSpPr bwMode="auto">
          <a:xfrm>
            <a:off x="6194422" y="6762749"/>
            <a:ext cx="1231900" cy="609600"/>
            <a:chOff x="2448" y="835"/>
            <a:chExt cx="776" cy="384"/>
          </a:xfrm>
        </p:grpSpPr>
        <p:sp>
          <p:nvSpPr>
            <p:cNvPr id="31" name="Line 30"/>
            <p:cNvSpPr>
              <a:spLocks noChangeShapeType="1"/>
            </p:cNvSpPr>
            <p:nvPr/>
          </p:nvSpPr>
          <p:spPr bwMode="auto">
            <a:xfrm>
              <a:off x="2448" y="1008"/>
              <a:ext cx="333" cy="0"/>
            </a:xfrm>
            <a:prstGeom prst="line">
              <a:avLst/>
            </a:prstGeom>
            <a:noFill/>
            <a:ln w="9525">
              <a:solidFill>
                <a:schemeClr val="tx1"/>
              </a:solidFill>
              <a:round/>
              <a:headEnd/>
              <a:tailEnd type="triangle" w="med" len="med"/>
            </a:ln>
          </p:spPr>
          <p:txBody>
            <a:bodyPr/>
            <a:lstStyle/>
            <a:p>
              <a:endParaRPr lang="en-GB"/>
            </a:p>
          </p:txBody>
        </p:sp>
        <p:sp>
          <p:nvSpPr>
            <p:cNvPr id="32" name="AutoShape 31"/>
            <p:cNvSpPr>
              <a:spLocks noChangeArrowheads="1"/>
            </p:cNvSpPr>
            <p:nvPr/>
          </p:nvSpPr>
          <p:spPr bwMode="auto">
            <a:xfrm>
              <a:off x="2792" y="835"/>
              <a:ext cx="432" cy="384"/>
            </a:xfrm>
            <a:prstGeom prst="flowChartMagneticDisk">
              <a:avLst/>
            </a:prstGeom>
            <a:solidFill>
              <a:schemeClr val="accent2"/>
            </a:solidFill>
            <a:ln w="9525">
              <a:solidFill>
                <a:schemeClr val="tx1"/>
              </a:solidFill>
              <a:round/>
              <a:headEnd/>
              <a:tailEnd/>
            </a:ln>
          </p:spPr>
          <p:txBody>
            <a:bodyPr wrap="none" anchor="ctr"/>
            <a:lstStyle/>
            <a:p>
              <a:endParaRPr lang="en-US"/>
            </a:p>
          </p:txBody>
        </p:sp>
      </p:grpSp>
      <p:grpSp>
        <p:nvGrpSpPr>
          <p:cNvPr id="33" name="Group 32"/>
          <p:cNvGrpSpPr>
            <a:grpSpLocks/>
          </p:cNvGrpSpPr>
          <p:nvPr/>
        </p:nvGrpSpPr>
        <p:grpSpPr bwMode="auto">
          <a:xfrm>
            <a:off x="7453310" y="6113461"/>
            <a:ext cx="3103562" cy="1790700"/>
            <a:chOff x="3197" y="2874"/>
            <a:chExt cx="1955" cy="1128"/>
          </a:xfrm>
        </p:grpSpPr>
        <p:graphicFrame>
          <p:nvGraphicFramePr>
            <p:cNvPr id="34" name="Object 33"/>
            <p:cNvGraphicFramePr>
              <a:graphicFrameLocks noChangeAspect="1"/>
            </p:cNvGraphicFramePr>
            <p:nvPr/>
          </p:nvGraphicFramePr>
          <p:xfrm>
            <a:off x="3658" y="2874"/>
            <a:ext cx="1494" cy="1128"/>
          </p:xfrm>
          <a:graphic>
            <a:graphicData uri="http://schemas.openxmlformats.org/presentationml/2006/ole">
              <p:oleObj spid="_x0000_s1042" name="Bitmap Image" r:id="rId20" imgW="2371429" imgH="1790476" progId="PBrush">
                <p:embed/>
              </p:oleObj>
            </a:graphicData>
          </a:graphic>
        </p:graphicFrame>
        <p:sp>
          <p:nvSpPr>
            <p:cNvPr id="35" name="Line 34"/>
            <p:cNvSpPr>
              <a:spLocks noChangeShapeType="1"/>
            </p:cNvSpPr>
            <p:nvPr/>
          </p:nvSpPr>
          <p:spPr bwMode="auto">
            <a:xfrm flipH="1">
              <a:off x="3197" y="3456"/>
              <a:ext cx="312" cy="0"/>
            </a:xfrm>
            <a:prstGeom prst="line">
              <a:avLst/>
            </a:prstGeom>
            <a:noFill/>
            <a:ln w="9525">
              <a:solidFill>
                <a:schemeClr val="tx1"/>
              </a:solidFill>
              <a:round/>
              <a:headEnd type="triangle" w="med" len="med"/>
              <a:tailEnd/>
            </a:ln>
          </p:spPr>
          <p:txBody>
            <a:bodyPr/>
            <a:lstStyle/>
            <a:p>
              <a:endParaRPr lang="en-GB"/>
            </a:p>
          </p:txBody>
        </p:sp>
      </p:grpSp>
      <p:sp>
        <p:nvSpPr>
          <p:cNvPr id="36" name="Text Box 35"/>
          <p:cNvSpPr txBox="1">
            <a:spLocks noChangeArrowheads="1"/>
          </p:cNvSpPr>
          <p:nvPr/>
        </p:nvSpPr>
        <p:spPr bwMode="auto">
          <a:xfrm>
            <a:off x="2381247" y="2343150"/>
            <a:ext cx="1417638" cy="1631181"/>
          </a:xfrm>
          <a:prstGeom prst="rect">
            <a:avLst/>
          </a:prstGeom>
          <a:noFill/>
          <a:ln w="9525">
            <a:noFill/>
            <a:miter lim="800000"/>
            <a:headEnd/>
            <a:tailEnd/>
          </a:ln>
        </p:spPr>
        <p:txBody>
          <a:bodyPr lIns="91405" tIns="45703" rIns="91405" bIns="45703">
            <a:spAutoFit/>
          </a:bodyPr>
          <a:lstStyle/>
          <a:p>
            <a:pPr>
              <a:spcBef>
                <a:spcPct val="50000"/>
              </a:spcBef>
              <a:tabLst>
                <a:tab pos="179322" algn="l"/>
              </a:tabLst>
            </a:pPr>
            <a:r>
              <a:rPr lang="en-US" sz="1000" b="1">
                <a:solidFill>
                  <a:schemeClr val="tx1"/>
                </a:solidFill>
                <a:latin typeface="Tahoma" pitchFamily="34" charset="0"/>
              </a:rPr>
              <a:t>Geometry</a:t>
            </a:r>
          </a:p>
          <a:p>
            <a:pPr>
              <a:spcBef>
                <a:spcPct val="50000"/>
              </a:spcBef>
              <a:tabLst>
                <a:tab pos="179322" algn="l"/>
              </a:tabLst>
            </a:pPr>
            <a:r>
              <a:rPr lang="en-US" sz="1000" b="1">
                <a:solidFill>
                  <a:schemeClr val="tx1"/>
                </a:solidFill>
                <a:latin typeface="Tahoma" pitchFamily="34" charset="0"/>
              </a:rPr>
              <a:t>	Physical</a:t>
            </a:r>
          </a:p>
          <a:p>
            <a:pPr>
              <a:spcBef>
                <a:spcPct val="50000"/>
              </a:spcBef>
              <a:tabLst>
                <a:tab pos="179322" algn="l"/>
              </a:tabLst>
            </a:pPr>
            <a:r>
              <a:rPr lang="en-US" sz="1000" b="1">
                <a:solidFill>
                  <a:schemeClr val="tx1"/>
                </a:solidFill>
                <a:latin typeface="Tahoma" pitchFamily="34" charset="0"/>
              </a:rPr>
              <a:t>	Analytical</a:t>
            </a:r>
          </a:p>
          <a:p>
            <a:pPr>
              <a:spcBef>
                <a:spcPct val="50000"/>
              </a:spcBef>
              <a:tabLst>
                <a:tab pos="179322" algn="l"/>
              </a:tabLst>
            </a:pPr>
            <a:r>
              <a:rPr lang="en-US" sz="1000" b="1">
                <a:solidFill>
                  <a:schemeClr val="tx1"/>
                </a:solidFill>
                <a:latin typeface="Tahoma" pitchFamily="34" charset="0"/>
              </a:rPr>
              <a:t>Loads</a:t>
            </a:r>
          </a:p>
          <a:p>
            <a:pPr>
              <a:spcBef>
                <a:spcPct val="50000"/>
              </a:spcBef>
              <a:tabLst>
                <a:tab pos="179322" algn="l"/>
              </a:tabLst>
            </a:pPr>
            <a:r>
              <a:rPr lang="en-US" sz="1000" b="1">
                <a:solidFill>
                  <a:schemeClr val="tx1"/>
                </a:solidFill>
                <a:latin typeface="Tahoma" pitchFamily="34" charset="0"/>
              </a:rPr>
              <a:t>Connectivity</a:t>
            </a:r>
          </a:p>
          <a:p>
            <a:pPr>
              <a:spcBef>
                <a:spcPct val="50000"/>
              </a:spcBef>
              <a:tabLst>
                <a:tab pos="179322" algn="l"/>
              </a:tabLst>
            </a:pPr>
            <a:r>
              <a:rPr lang="en-US" sz="1000" b="1">
                <a:solidFill>
                  <a:schemeClr val="tx1"/>
                </a:solidFill>
                <a:latin typeface="Tahoma" pitchFamily="34" charset="0"/>
              </a:rPr>
              <a:t>Material</a:t>
            </a:r>
          </a:p>
          <a:p>
            <a:pPr>
              <a:spcBef>
                <a:spcPct val="50000"/>
              </a:spcBef>
              <a:tabLst>
                <a:tab pos="179322" algn="l"/>
              </a:tabLst>
            </a:pPr>
            <a:r>
              <a:rPr lang="en-US" sz="1000" b="1">
                <a:solidFill>
                  <a:schemeClr val="tx1"/>
                </a:solidFill>
                <a:latin typeface="Tahoma" pitchFamily="34" charset="0"/>
              </a:rPr>
              <a:t>Project parameters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4"/>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xit" presetSubtype="0" fill="hold" nodeType="withEffect">
                                  <p:stCondLst>
                                    <p:cond delay="0"/>
                                  </p:stCondLst>
                                  <p:childTnLst>
                                    <p:set>
                                      <p:cBhvr>
                                        <p:cTn id="14" dur="1" fill="hold">
                                          <p:stCondLst>
                                            <p:cond delay="0"/>
                                          </p:stCondLst>
                                        </p:cTn>
                                        <p:tgtEl>
                                          <p:spTgt spid="5"/>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xit" presetSubtype="0" fill="hold" nodeType="withEffect">
                                  <p:stCondLst>
                                    <p:cond delay="0"/>
                                  </p:stCondLst>
                                  <p:childTnLst>
                                    <p:set>
                                      <p:cBhvr>
                                        <p:cTn id="20" dur="1" fill="hold">
                                          <p:stCondLst>
                                            <p:cond delay="0"/>
                                          </p:stCondLst>
                                        </p:cTn>
                                        <p:tgtEl>
                                          <p:spTgt spid="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xit" presetSubtype="0" fill="hold" nodeType="withEffect">
                                  <p:stCondLst>
                                    <p:cond delay="0"/>
                                  </p:stCondLst>
                                  <p:childTnLst>
                                    <p:set>
                                      <p:cBhvr>
                                        <p:cTn id="26" dur="1" fill="hold">
                                          <p:stCondLst>
                                            <p:cond delay="0"/>
                                          </p:stCondLst>
                                        </p:cTn>
                                        <p:tgtEl>
                                          <p:spTgt spid="7"/>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0"/>
                                        </p:tgtEl>
                                        <p:attrNameLst>
                                          <p:attrName>style.visibility</p:attrName>
                                        </p:attrNameLst>
                                      </p:cBhvr>
                                      <p:to>
                                        <p:strVal val="visible"/>
                                      </p:to>
                                    </p:set>
                                  </p:childTnLst>
                                </p:cTn>
                              </p:par>
                              <p:par>
                                <p:cTn id="43" presetID="1" presetClass="exit" presetSubtype="0" fill="hold" nodeType="withEffect">
                                  <p:stCondLst>
                                    <p:cond delay="0"/>
                                  </p:stCondLst>
                                  <p:childTnLst>
                                    <p:set>
                                      <p:cBhvr>
                                        <p:cTn id="44" dur="1" fill="hold">
                                          <p:stCondLst>
                                            <p:cond delay="0"/>
                                          </p:stCondLst>
                                        </p:cTn>
                                        <p:tgtEl>
                                          <p:spTgt spid="9"/>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1"/>
                                        </p:tgtEl>
                                        <p:attrNameLst>
                                          <p:attrName>style.visibility</p:attrName>
                                        </p:attrNameLst>
                                      </p:cBhvr>
                                      <p:to>
                                        <p:strVal val="visible"/>
                                      </p:to>
                                    </p:set>
                                  </p:childTnLst>
                                </p:cTn>
                              </p:par>
                              <p:par>
                                <p:cTn id="49" presetID="1" presetClass="exit" presetSubtype="0" fill="hold" nodeType="withEffect">
                                  <p:stCondLst>
                                    <p:cond delay="0"/>
                                  </p:stCondLst>
                                  <p:childTnLst>
                                    <p:set>
                                      <p:cBhvr>
                                        <p:cTn id="50" dur="1" fill="hold">
                                          <p:stCondLst>
                                            <p:cond delay="0"/>
                                          </p:stCondLst>
                                        </p:cTn>
                                        <p:tgtEl>
                                          <p:spTgt spid="10"/>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4"/>
                                        </p:tgtEl>
                                        <p:attrNameLst>
                                          <p:attrName>style.visibility</p:attrName>
                                        </p:attrNameLst>
                                      </p:cBhvr>
                                      <p:to>
                                        <p:strVal val="visible"/>
                                      </p:to>
                                    </p:set>
                                  </p:childTnLst>
                                </p:cTn>
                              </p:par>
                              <p:par>
                                <p:cTn id="55" presetID="1" presetClass="exit" presetSubtype="0" fill="hold" nodeType="withEffect">
                                  <p:stCondLst>
                                    <p:cond delay="0"/>
                                  </p:stCondLst>
                                  <p:childTnLst>
                                    <p:set>
                                      <p:cBhvr>
                                        <p:cTn id="56" dur="1" fill="hold">
                                          <p:stCondLst>
                                            <p:cond delay="0"/>
                                          </p:stCondLst>
                                        </p:cTn>
                                        <p:tgtEl>
                                          <p:spTgt spid="11"/>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12"/>
                                        </p:tgtEl>
                                        <p:attrNameLst>
                                          <p:attrName>style.visibility</p:attrName>
                                        </p:attrNameLst>
                                      </p:cBhvr>
                                      <p:to>
                                        <p:strVal val="visible"/>
                                      </p:to>
                                    </p:set>
                                  </p:childTnLst>
                                </p:cTn>
                              </p:par>
                              <p:par>
                                <p:cTn id="61" presetID="1" presetClass="exit" presetSubtype="0" fill="hold" nodeType="withEffect">
                                  <p:stCondLst>
                                    <p:cond delay="0"/>
                                  </p:stCondLst>
                                  <p:childTnLst>
                                    <p:set>
                                      <p:cBhvr>
                                        <p:cTn id="62" dur="1" fill="hold">
                                          <p:stCondLst>
                                            <p:cond delay="0"/>
                                          </p:stCondLst>
                                        </p:cTn>
                                        <p:tgtEl>
                                          <p:spTgt spid="14"/>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13"/>
                                        </p:tgtEl>
                                        <p:attrNameLst>
                                          <p:attrName>style.visibility</p:attrName>
                                        </p:attrNameLst>
                                      </p:cBhvr>
                                      <p:to>
                                        <p:strVal val="visible"/>
                                      </p:to>
                                    </p:set>
                                  </p:childTnLst>
                                </p:cTn>
                              </p:par>
                              <p:par>
                                <p:cTn id="67" presetID="1" presetClass="exit" presetSubtype="0" fill="hold" nodeType="withEffect">
                                  <p:stCondLst>
                                    <p:cond delay="0"/>
                                  </p:stCondLst>
                                  <p:childTnLst>
                                    <p:set>
                                      <p:cBhvr>
                                        <p:cTn id="68" dur="1" fill="hold">
                                          <p:stCondLst>
                                            <p:cond delay="0"/>
                                          </p:stCondLst>
                                        </p:cTn>
                                        <p:tgtEl>
                                          <p:spTgt spid="12"/>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21"/>
                                        </p:tgtEl>
                                        <p:attrNameLst>
                                          <p:attrName>style.visibility</p:attrName>
                                        </p:attrNameLst>
                                      </p:cBhvr>
                                      <p:to>
                                        <p:strVal val="visible"/>
                                      </p:to>
                                    </p:set>
                                  </p:childTnLst>
                                </p:cTn>
                              </p:par>
                              <p:par>
                                <p:cTn id="73" presetID="1" presetClass="exit" presetSubtype="0" fill="hold" nodeType="withEffect">
                                  <p:stCondLst>
                                    <p:cond delay="0"/>
                                  </p:stCondLst>
                                  <p:childTnLst>
                                    <p:set>
                                      <p:cBhvr>
                                        <p:cTn id="74" dur="1" fill="hold">
                                          <p:stCondLst>
                                            <p:cond delay="0"/>
                                          </p:stCondLst>
                                        </p:cTn>
                                        <p:tgtEl>
                                          <p:spTgt spid="13"/>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22"/>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28"/>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29"/>
                                        </p:tgtEl>
                                        <p:attrNameLst>
                                          <p:attrName>style.visibility</p:attrName>
                                        </p:attrNameLst>
                                      </p:cBhvr>
                                      <p:to>
                                        <p:strVal val="visible"/>
                                      </p:to>
                                    </p:set>
                                  </p:childTnLst>
                                </p:cTn>
                              </p:par>
                              <p:par>
                                <p:cTn id="91" presetID="1" presetClass="exit" presetSubtype="0" fill="hold" nodeType="withEffect">
                                  <p:stCondLst>
                                    <p:cond delay="0"/>
                                  </p:stCondLst>
                                  <p:childTnLst>
                                    <p:set>
                                      <p:cBhvr>
                                        <p:cTn id="92" dur="1" fill="hold">
                                          <p:stCondLst>
                                            <p:cond delay="0"/>
                                          </p:stCondLst>
                                        </p:cTn>
                                        <p:tgtEl>
                                          <p:spTgt spid="28"/>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1" presetClass="entr" presetSubtype="0" fill="hold" nodeType="clickEffect">
                                  <p:stCondLst>
                                    <p:cond delay="0"/>
                                  </p:stCondLst>
                                  <p:childTnLst>
                                    <p:set>
                                      <p:cBhvr>
                                        <p:cTn id="96" dur="1" fill="hold">
                                          <p:stCondLst>
                                            <p:cond delay="0"/>
                                          </p:stCondLst>
                                        </p:cTn>
                                        <p:tgtEl>
                                          <p:spTgt spid="30"/>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ntr" presetSubtype="0" fill="hold" nodeType="clickEffect">
                                  <p:stCondLst>
                                    <p:cond delay="0"/>
                                  </p:stCondLst>
                                  <p:childTnLst>
                                    <p:set>
                                      <p:cBhvr>
                                        <p:cTn id="100"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Analytical Model Enhancements in 2011</a:t>
            </a:r>
            <a:endParaRPr lang="en-US" dirty="0"/>
          </a:p>
        </p:txBody>
      </p:sp>
      <p:sp>
        <p:nvSpPr>
          <p:cNvPr id="3" name="Content Placeholder 2"/>
          <p:cNvSpPr>
            <a:spLocks noGrp="1"/>
          </p:cNvSpPr>
          <p:nvPr>
            <p:ph idx="1"/>
          </p:nvPr>
        </p:nvSpPr>
        <p:spPr/>
        <p:txBody>
          <a:bodyPr/>
          <a:lstStyle/>
          <a:p>
            <a:r>
              <a:rPr lang="en-US" dirty="0" smtClean="0"/>
              <a:t>Concrete Joins</a:t>
            </a:r>
          </a:p>
          <a:p>
            <a:r>
              <a:rPr lang="en-US" dirty="0" smtClean="0"/>
              <a:t>Improved Analytical Model</a:t>
            </a:r>
            <a:endParaRPr lang="en-US" dirty="0"/>
          </a:p>
        </p:txBody>
      </p:sp>
      <p:pic>
        <p:nvPicPr>
          <p:cNvPr id="4" name="Picture 3"/>
          <p:cNvPicPr>
            <a:picLocks noChangeAspect="1" noChangeArrowheads="1"/>
          </p:cNvPicPr>
          <p:nvPr/>
        </p:nvPicPr>
        <p:blipFill>
          <a:blip r:embed="rId3" cstate="print"/>
          <a:srcRect l="15918" t="25651" r="3125" b="10938"/>
          <a:stretch>
            <a:fillRect/>
          </a:stretch>
        </p:blipFill>
        <p:spPr bwMode="auto">
          <a:xfrm>
            <a:off x="5286375" y="3966882"/>
            <a:ext cx="6869813" cy="403570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2467" name="Picture 3"/>
          <p:cNvPicPr>
            <a:picLocks noChangeAspect="1" noChangeArrowheads="1"/>
          </p:cNvPicPr>
          <p:nvPr/>
        </p:nvPicPr>
        <p:blipFill>
          <a:blip r:embed="rId4" cstate="print"/>
          <a:srcRect/>
          <a:stretch>
            <a:fillRect/>
          </a:stretch>
        </p:blipFill>
        <p:spPr bwMode="auto">
          <a:xfrm>
            <a:off x="942975" y="3963987"/>
            <a:ext cx="3733800" cy="40162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Analytical Model Enhancements in 2011</a:t>
            </a:r>
            <a:endParaRPr lang="en-US" dirty="0"/>
          </a:p>
        </p:txBody>
      </p:sp>
      <p:sp>
        <p:nvSpPr>
          <p:cNvPr id="3" name="Content Placeholder 2"/>
          <p:cNvSpPr>
            <a:spLocks noGrp="1"/>
          </p:cNvSpPr>
          <p:nvPr>
            <p:ph idx="1"/>
          </p:nvPr>
        </p:nvSpPr>
        <p:spPr/>
        <p:txBody>
          <a:bodyPr/>
          <a:lstStyle/>
          <a:p>
            <a:r>
              <a:rPr lang="en-US" dirty="0" smtClean="0"/>
              <a:t>Reduce small noise in analytical model</a:t>
            </a:r>
          </a:p>
          <a:p>
            <a:r>
              <a:rPr lang="en-US" dirty="0" smtClean="0"/>
              <a:t>Four of many ways to describe the same physical model</a:t>
            </a:r>
          </a:p>
          <a:p>
            <a:r>
              <a:rPr lang="en-US" dirty="0" smtClean="0"/>
              <a:t>The last two use the new rigid links</a:t>
            </a:r>
          </a:p>
          <a:p>
            <a:endParaRPr lang="en-US" dirty="0"/>
          </a:p>
        </p:txBody>
      </p:sp>
      <p:pic>
        <p:nvPicPr>
          <p:cNvPr id="4" name="Picture 1" descr="image003"/>
          <p:cNvPicPr>
            <a:picLocks noChangeAspect="1" noChangeArrowheads="1"/>
          </p:cNvPicPr>
          <p:nvPr/>
        </p:nvPicPr>
        <p:blipFill>
          <a:blip r:embed="rId2" cstate="print"/>
          <a:srcRect/>
          <a:stretch>
            <a:fillRect/>
          </a:stretch>
        </p:blipFill>
        <p:spPr bwMode="auto">
          <a:xfrm>
            <a:off x="6276975" y="3783394"/>
            <a:ext cx="6296025" cy="479069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Analytical Model API Enhancements in 2011</a:t>
            </a:r>
            <a:endParaRPr lang="en-US" dirty="0"/>
          </a:p>
        </p:txBody>
      </p:sp>
      <p:sp>
        <p:nvSpPr>
          <p:cNvPr id="3" name="Content Placeholder 2"/>
          <p:cNvSpPr>
            <a:spLocks noGrp="1"/>
          </p:cNvSpPr>
          <p:nvPr>
            <p:ph idx="1"/>
          </p:nvPr>
        </p:nvSpPr>
        <p:spPr/>
        <p:txBody>
          <a:bodyPr/>
          <a:lstStyle/>
          <a:p>
            <a:r>
              <a:rPr lang="en-US" dirty="0" smtClean="0"/>
              <a:t>Subclasses consolidated into single </a:t>
            </a:r>
            <a:r>
              <a:rPr lang="en-US" dirty="0" err="1" smtClean="0"/>
              <a:t>AnalyticalModel</a:t>
            </a:r>
            <a:r>
              <a:rPr lang="en-US" dirty="0" smtClean="0"/>
              <a:t> class</a:t>
            </a:r>
          </a:p>
          <a:p>
            <a:pPr lvl="1"/>
            <a:r>
              <a:rPr lang="en-US" dirty="0" smtClean="0"/>
              <a:t>AnalyticalModel3D </a:t>
            </a:r>
          </a:p>
          <a:p>
            <a:pPr lvl="1"/>
            <a:r>
              <a:rPr lang="en-US" dirty="0" err="1" smtClean="0"/>
              <a:t>AnalyticalModelFloor</a:t>
            </a:r>
            <a:r>
              <a:rPr lang="en-US" dirty="0" smtClean="0"/>
              <a:t> </a:t>
            </a:r>
          </a:p>
          <a:p>
            <a:pPr lvl="1"/>
            <a:r>
              <a:rPr lang="en-US" dirty="0" err="1" smtClean="0"/>
              <a:t>AnalyticalModelFrame</a:t>
            </a:r>
            <a:r>
              <a:rPr lang="en-US" dirty="0" smtClean="0"/>
              <a:t> </a:t>
            </a:r>
          </a:p>
          <a:p>
            <a:pPr lvl="1"/>
            <a:r>
              <a:rPr lang="en-US" dirty="0" err="1" smtClean="0"/>
              <a:t>AnalyticalModelLocation</a:t>
            </a:r>
            <a:r>
              <a:rPr lang="en-US" dirty="0" smtClean="0"/>
              <a:t> </a:t>
            </a:r>
          </a:p>
          <a:p>
            <a:pPr lvl="1"/>
            <a:r>
              <a:rPr lang="en-US" dirty="0" err="1" smtClean="0"/>
              <a:t>AnalyticalModelWall</a:t>
            </a:r>
            <a:r>
              <a:rPr lang="en-US" dirty="0" smtClean="0"/>
              <a:t> </a:t>
            </a:r>
          </a:p>
          <a:p>
            <a:r>
              <a:rPr lang="en-US" dirty="0" smtClean="0"/>
              <a:t>Some new APIs and classes to provide more functionality:</a:t>
            </a:r>
          </a:p>
          <a:p>
            <a:pPr lvl="1"/>
            <a:r>
              <a:rPr lang="en-US" dirty="0" err="1" smtClean="0"/>
              <a:t>AnalyticalConsistencyChecking</a:t>
            </a:r>
            <a:r>
              <a:rPr lang="en-US" dirty="0" smtClean="0"/>
              <a:t> – consistency checkers</a:t>
            </a:r>
          </a:p>
          <a:p>
            <a:pPr lvl="1"/>
            <a:r>
              <a:rPr lang="en-US" dirty="0" err="1" smtClean="0"/>
              <a:t>AnalyticalSupportChecking</a:t>
            </a:r>
            <a:r>
              <a:rPr lang="en-US" dirty="0" smtClean="0"/>
              <a:t> – support checker</a:t>
            </a:r>
          </a:p>
          <a:p>
            <a:pPr lvl="1"/>
            <a:r>
              <a:rPr lang="en-US" dirty="0" err="1" smtClean="0"/>
              <a:t>StructuralSettings</a:t>
            </a:r>
            <a:r>
              <a:rPr lang="en-US" dirty="0" smtClean="0"/>
              <a:t> – 29 methods to read/write all structural settings displayed in the structural settings dialog. </a:t>
            </a:r>
          </a:p>
          <a:p>
            <a:endParaRPr lang="en-US" dirty="0" smtClean="0"/>
          </a:p>
          <a:p>
            <a:endParaRPr lang="en-US" dirty="0"/>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Analytical Model API Enhancements in 2011</a:t>
            </a:r>
            <a:endParaRPr lang="en-US" dirty="0"/>
          </a:p>
        </p:txBody>
      </p:sp>
      <p:sp>
        <p:nvSpPr>
          <p:cNvPr id="3" name="Content Placeholder 2"/>
          <p:cNvSpPr>
            <a:spLocks noGrp="1"/>
          </p:cNvSpPr>
          <p:nvPr>
            <p:ph idx="1"/>
          </p:nvPr>
        </p:nvSpPr>
        <p:spPr/>
        <p:txBody>
          <a:bodyPr/>
          <a:lstStyle/>
          <a:p>
            <a:r>
              <a:rPr lang="en-US" dirty="0" err="1" smtClean="0"/>
              <a:t>AnalyticalModel</a:t>
            </a:r>
            <a:r>
              <a:rPr lang="en-US" dirty="0" smtClean="0"/>
              <a:t> offers:</a:t>
            </a:r>
          </a:p>
          <a:p>
            <a:pPr lvl="1"/>
            <a:r>
              <a:rPr lang="en-US" dirty="0" smtClean="0"/>
              <a:t>Manual and automatic adjustments</a:t>
            </a:r>
          </a:p>
          <a:p>
            <a:pPr lvl="1"/>
            <a:r>
              <a:rPr lang="en-US" dirty="0" smtClean="0"/>
              <a:t>Projection, hard points, approximation, and rigid links </a:t>
            </a:r>
          </a:p>
          <a:p>
            <a:pPr lvl="1"/>
            <a:r>
              <a:rPr lang="en-US" dirty="0" smtClean="0"/>
              <a:t>Analytical offset </a:t>
            </a:r>
          </a:p>
          <a:p>
            <a:r>
              <a:rPr lang="en-US" dirty="0" err="1" smtClean="0"/>
              <a:t>AnalyticalModelProfile</a:t>
            </a:r>
            <a:r>
              <a:rPr lang="en-US" dirty="0" smtClean="0"/>
              <a:t> has been replaced by </a:t>
            </a:r>
            <a:r>
              <a:rPr lang="en-US" dirty="0" err="1" smtClean="0"/>
              <a:t>AnalyticalModelSweptProfile</a:t>
            </a:r>
            <a:r>
              <a:rPr lang="en-US" dirty="0" smtClean="0"/>
              <a:t> </a:t>
            </a:r>
          </a:p>
          <a:p>
            <a:r>
              <a:rPr lang="en-US" dirty="0" err="1" smtClean="0"/>
              <a:t>AnalyticalSupportData</a:t>
            </a:r>
            <a:r>
              <a:rPr lang="en-US" dirty="0" smtClean="0"/>
              <a:t> and </a:t>
            </a:r>
            <a:r>
              <a:rPr lang="en-US" dirty="0" err="1" smtClean="0"/>
              <a:t>AnalyticalSupportInfo</a:t>
            </a:r>
            <a:r>
              <a:rPr lang="en-US" dirty="0" smtClean="0"/>
              <a:t> are now collections of </a:t>
            </a:r>
            <a:r>
              <a:rPr lang="en-US" dirty="0" err="1" smtClean="0"/>
              <a:t>AnalyticalModelSupport</a:t>
            </a:r>
            <a:r>
              <a:rPr lang="en-US" dirty="0" smtClean="0"/>
              <a:t> objects. </a:t>
            </a:r>
          </a:p>
          <a:p>
            <a:pPr lvl="1"/>
            <a:r>
              <a:rPr lang="en-US" dirty="0" smtClean="0"/>
              <a:t>Support priority </a:t>
            </a:r>
          </a:p>
          <a:p>
            <a:pPr lvl="1"/>
            <a:r>
              <a:rPr lang="en-US" dirty="0" smtClean="0"/>
              <a:t>Curve, point, and face providing support </a:t>
            </a:r>
          </a:p>
          <a:p>
            <a:r>
              <a:rPr lang="en-US" dirty="0" err="1" smtClean="0"/>
              <a:t>GetAnalyticalModel</a:t>
            </a:r>
            <a:r>
              <a:rPr lang="en-US" dirty="0" smtClean="0"/>
              <a:t>() on Element. </a:t>
            </a:r>
          </a:p>
          <a:p>
            <a:endParaRPr lang="en-US" dirty="0"/>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 Access Analytical Model </a:t>
            </a:r>
            <a:endParaRPr lang="en-US" dirty="0"/>
          </a:p>
        </p:txBody>
      </p:sp>
      <p:sp>
        <p:nvSpPr>
          <p:cNvPr id="3" name="Content Placeholder 2"/>
          <p:cNvSpPr>
            <a:spLocks noGrp="1"/>
          </p:cNvSpPr>
          <p:nvPr>
            <p:ph idx="1"/>
          </p:nvPr>
        </p:nvSpPr>
        <p:spPr>
          <a:xfrm>
            <a:off x="561975" y="2211387"/>
            <a:ext cx="11762080" cy="6699652"/>
          </a:xfrm>
        </p:spPr>
        <p:txBody>
          <a:bodyPr/>
          <a:lstStyle/>
          <a:p>
            <a:r>
              <a:rPr lang="en-US" dirty="0" err="1" smtClean="0"/>
              <a:t>GetAnalyticalModel</a:t>
            </a:r>
            <a:r>
              <a:rPr lang="en-US" dirty="0" smtClean="0"/>
              <a:t> method used to access Analytical model</a:t>
            </a:r>
          </a:p>
          <a:p>
            <a:r>
              <a:rPr lang="en-US" dirty="0" smtClean="0"/>
              <a:t>Comprises of </a:t>
            </a:r>
          </a:p>
          <a:p>
            <a:pPr lvl="2"/>
            <a:r>
              <a:rPr lang="en-US" dirty="0" smtClean="0"/>
              <a:t>Location, Parameter information (projection, hard points, approximation, rigid links), support information and adjustment information (manual and automatic)</a:t>
            </a:r>
            <a:endParaRPr lang="en-US" dirty="0"/>
          </a:p>
        </p:txBody>
      </p:sp>
      <p:sp>
        <p:nvSpPr>
          <p:cNvPr id="4" name="Rectangle 3"/>
          <p:cNvSpPr/>
          <p:nvPr/>
        </p:nvSpPr>
        <p:spPr>
          <a:xfrm>
            <a:off x="561975" y="4573587"/>
            <a:ext cx="11887200" cy="4247317"/>
          </a:xfrm>
          <a:prstGeom prst="rect">
            <a:avLst/>
          </a:prstGeom>
          <a:solidFill>
            <a:schemeClr val="bg1">
              <a:lumMod val="85000"/>
            </a:schemeClr>
          </a:solidFill>
        </p:spPr>
        <p:txBody>
          <a:bodyPr wrap="square">
            <a:spAutoFit/>
          </a:bodyPr>
          <a:lstStyle/>
          <a:p>
            <a:r>
              <a:rPr lang="en-US" sz="1800" dirty="0" smtClean="0">
                <a:solidFill>
                  <a:srgbClr val="008000"/>
                </a:solidFill>
                <a:latin typeface="Courier New" pitchFamily="49" charset="0"/>
                <a:cs typeface="Courier New" pitchFamily="49" charset="0"/>
              </a:rPr>
              <a:t>  //Get the analytical model of the beam.</a:t>
            </a:r>
          </a:p>
          <a:p>
            <a:r>
              <a:rPr lang="en-US" sz="1800" dirty="0" smtClean="0">
                <a:solidFill>
                  <a:srgbClr val="008000"/>
                </a:solidFill>
                <a:latin typeface="Courier New" pitchFamily="49" charset="0"/>
                <a:cs typeface="Courier New" pitchFamily="49" charset="0"/>
              </a:rPr>
              <a:t>  </a:t>
            </a:r>
            <a:r>
              <a:rPr lang="en-US" sz="1800" b="1" dirty="0" err="1" smtClean="0">
                <a:solidFill>
                  <a:srgbClr val="2B91AF"/>
                </a:solidFill>
                <a:latin typeface="Courier New" pitchFamily="49" charset="0"/>
                <a:cs typeface="Courier New" pitchFamily="49" charset="0"/>
              </a:rPr>
              <a:t>AnalyticalModel</a:t>
            </a:r>
            <a:r>
              <a:rPr lang="en-US" sz="1800" dirty="0" smtClean="0">
                <a:solidFill>
                  <a:srgbClr val="2B91AF"/>
                </a:solidFill>
                <a:latin typeface="Courier New" pitchFamily="49" charset="0"/>
                <a:cs typeface="Courier New" pitchFamily="49" charset="0"/>
              </a:rPr>
              <a:t> model = </a:t>
            </a:r>
            <a:r>
              <a:rPr lang="en-US" sz="1800" b="1" dirty="0" err="1" smtClean="0">
                <a:solidFill>
                  <a:srgbClr val="2B91AF"/>
                </a:solidFill>
                <a:latin typeface="Courier New" pitchFamily="49" charset="0"/>
                <a:cs typeface="Courier New" pitchFamily="49" charset="0"/>
              </a:rPr>
              <a:t>beam.GetAnalyticalModel</a:t>
            </a:r>
            <a:r>
              <a:rPr lang="en-US" sz="1800" dirty="0" smtClean="0">
                <a:solidFill>
                  <a:srgbClr val="2B91AF"/>
                </a:solidFill>
                <a:latin typeface="Courier New" pitchFamily="49" charset="0"/>
                <a:cs typeface="Courier New" pitchFamily="49" charset="0"/>
              </a:rPr>
              <a:t>();</a:t>
            </a:r>
          </a:p>
          <a:p>
            <a:endParaRPr lang="en-US" sz="1800" dirty="0" smtClean="0">
              <a:solidFill>
                <a:srgbClr val="2B91AF"/>
              </a:solidFill>
              <a:latin typeface="Courier New" pitchFamily="49" charset="0"/>
              <a:cs typeface="Courier New" pitchFamily="49" charset="0"/>
            </a:endParaRPr>
          </a:p>
          <a:p>
            <a:r>
              <a:rPr lang="en-US" sz="1800" dirty="0" smtClean="0">
                <a:solidFill>
                  <a:srgbClr val="2B91AF"/>
                </a:solidFill>
                <a:latin typeface="Courier New" pitchFamily="49" charset="0"/>
                <a:cs typeface="Courier New" pitchFamily="49" charset="0"/>
              </a:rPr>
              <a:t>  </a:t>
            </a:r>
            <a:r>
              <a:rPr lang="en-US" sz="1800" dirty="0" smtClean="0">
                <a:solidFill>
                  <a:srgbClr val="008000"/>
                </a:solidFill>
                <a:latin typeface="Courier New" pitchFamily="49" charset="0"/>
                <a:cs typeface="Courier New" pitchFamily="49" charset="0"/>
              </a:rPr>
              <a:t>//Get the analytical curve for column.</a:t>
            </a:r>
          </a:p>
          <a:p>
            <a:r>
              <a:rPr lang="en-US" sz="1800" dirty="0" smtClean="0">
                <a:solidFill>
                  <a:srgbClr val="008000"/>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if( </a:t>
            </a:r>
            <a:r>
              <a:rPr lang="en-US" sz="1800" dirty="0" err="1" smtClean="0">
                <a:solidFill>
                  <a:srgbClr val="0000FF"/>
                </a:solidFill>
                <a:latin typeface="Courier New" pitchFamily="49" charset="0"/>
                <a:cs typeface="Courier New" pitchFamily="49" charset="0"/>
              </a:rPr>
              <a:t>model.</a:t>
            </a:r>
            <a:r>
              <a:rPr lang="en-US" sz="1800" b="1" dirty="0" err="1" smtClean="0">
                <a:solidFill>
                  <a:srgbClr val="0000FF"/>
                </a:solidFill>
                <a:latin typeface="Courier New" pitchFamily="49" charset="0"/>
                <a:cs typeface="Courier New" pitchFamily="49" charset="0"/>
              </a:rPr>
              <a:t>IsSingleCurve</a:t>
            </a:r>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a:t>
            </a:r>
            <a:r>
              <a:rPr lang="en-US" sz="1800" dirty="0" smtClean="0">
                <a:solidFill>
                  <a:srgbClr val="2B91AF"/>
                </a:solidFill>
                <a:latin typeface="Courier New" pitchFamily="49" charset="0"/>
                <a:cs typeface="Courier New" pitchFamily="49" charset="0"/>
              </a:rPr>
              <a:t>Curve </a:t>
            </a:r>
            <a:r>
              <a:rPr lang="en-US" sz="1800" dirty="0" err="1" smtClean="0">
                <a:solidFill>
                  <a:srgbClr val="2B91AF"/>
                </a:solidFill>
                <a:latin typeface="Courier New" pitchFamily="49" charset="0"/>
                <a:cs typeface="Courier New" pitchFamily="49" charset="0"/>
              </a:rPr>
              <a:t>colCurve</a:t>
            </a:r>
            <a:r>
              <a:rPr lang="en-US" sz="1800" dirty="0" smtClean="0">
                <a:solidFill>
                  <a:srgbClr val="2B91AF"/>
                </a:solidFill>
                <a:latin typeface="Courier New" pitchFamily="49" charset="0"/>
                <a:cs typeface="Courier New" pitchFamily="49" charset="0"/>
              </a:rPr>
              <a:t> = </a:t>
            </a:r>
            <a:r>
              <a:rPr lang="en-US" sz="1800" b="1" dirty="0" err="1" smtClean="0">
                <a:solidFill>
                  <a:srgbClr val="2B91AF"/>
                </a:solidFill>
                <a:latin typeface="Courier New" pitchFamily="49" charset="0"/>
                <a:cs typeface="Courier New" pitchFamily="49" charset="0"/>
              </a:rPr>
              <a:t>model.GetCurve</a:t>
            </a:r>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sMsg</a:t>
            </a:r>
            <a:r>
              <a:rPr lang="en-US" sz="1800" dirty="0" smtClean="0">
                <a:solidFill>
                  <a:srgbClr val="2B91AF"/>
                </a:solidFill>
                <a:latin typeface="Courier New" pitchFamily="49" charset="0"/>
                <a:cs typeface="Courier New" pitchFamily="49" charset="0"/>
              </a:rPr>
              <a:t> += </a:t>
            </a:r>
            <a:r>
              <a:rPr lang="en-US" sz="1800" dirty="0" smtClean="0">
                <a:solidFill>
                  <a:srgbClr val="A31515"/>
                </a:solidFill>
                <a:latin typeface="Courier New" pitchFamily="49" charset="0"/>
                <a:cs typeface="Courier New" pitchFamily="49" charset="0"/>
              </a:rPr>
              <a:t>"\n The structural beam's analytical model curve “ </a:t>
            </a:r>
          </a:p>
          <a:p>
            <a:r>
              <a:rPr lang="en-US" sz="1800" dirty="0" smtClean="0">
                <a:solidFill>
                  <a:srgbClr val="A31515"/>
                </a:solidFill>
                <a:latin typeface="Courier New" pitchFamily="49" charset="0"/>
                <a:cs typeface="Courier New" pitchFamily="49" charset="0"/>
              </a:rPr>
              <a:t>         + </a:t>
            </a:r>
            <a:r>
              <a:rPr lang="en-US" sz="1800" dirty="0" err="1" smtClean="0">
                <a:solidFill>
                  <a:srgbClr val="2B91AF"/>
                </a:solidFill>
                <a:latin typeface="Courier New" pitchFamily="49" charset="0"/>
                <a:cs typeface="Courier New" pitchFamily="49" charset="0"/>
              </a:rPr>
              <a:t>RstUtils.ListCurve</a:t>
            </a:r>
            <a:r>
              <a:rPr lang="en-US" sz="1800" dirty="0" smtClean="0">
                <a:solidFill>
                  <a:srgbClr val="2B91AF"/>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ref </a:t>
            </a:r>
            <a:r>
              <a:rPr lang="en-US" sz="1800" dirty="0" err="1" smtClean="0">
                <a:solidFill>
                  <a:srgbClr val="0000FF"/>
                </a:solidFill>
                <a:latin typeface="Courier New" pitchFamily="49" charset="0"/>
                <a:cs typeface="Courier New" pitchFamily="49" charset="0"/>
              </a:rPr>
              <a:t>colCurve</a:t>
            </a:r>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a:t>
            </a:r>
          </a:p>
          <a:p>
            <a:endParaRPr lang="en-US" sz="1800" dirty="0" smtClean="0">
              <a:solidFill>
                <a:srgbClr val="0000FF"/>
              </a:solidFill>
              <a:latin typeface="Courier New" pitchFamily="49" charset="0"/>
              <a:cs typeface="Courier New" pitchFamily="49" charset="0"/>
            </a:endParaRPr>
          </a:p>
          <a:p>
            <a:r>
              <a:rPr lang="en-US" sz="1800" dirty="0" smtClean="0">
                <a:solidFill>
                  <a:srgbClr val="0000FF"/>
                </a:solidFill>
                <a:latin typeface="Courier New" pitchFamily="49" charset="0"/>
                <a:cs typeface="Courier New" pitchFamily="49" charset="0"/>
              </a:rPr>
              <a:t>  </a:t>
            </a:r>
            <a:r>
              <a:rPr lang="en-US" sz="1800" dirty="0" smtClean="0">
                <a:solidFill>
                  <a:srgbClr val="008000"/>
                </a:solidFill>
                <a:latin typeface="Courier New" pitchFamily="49" charset="0"/>
                <a:cs typeface="Courier New" pitchFamily="49" charset="0"/>
              </a:rPr>
              <a:t>//get the approximated property</a:t>
            </a:r>
          </a:p>
          <a:p>
            <a:r>
              <a:rPr lang="en-US" sz="1800" dirty="0" smtClean="0">
                <a:solidFill>
                  <a:srgbClr val="008000"/>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if( </a:t>
            </a:r>
            <a:r>
              <a:rPr lang="en-US" sz="1800" dirty="0" err="1" smtClean="0">
                <a:solidFill>
                  <a:srgbClr val="0000FF"/>
                </a:solidFill>
                <a:latin typeface="Courier New" pitchFamily="49" charset="0"/>
                <a:cs typeface="Courier New" pitchFamily="49" charset="0"/>
              </a:rPr>
              <a:t>model.</a:t>
            </a:r>
            <a:r>
              <a:rPr lang="en-US" sz="1800" b="1" dirty="0" err="1" smtClean="0">
                <a:solidFill>
                  <a:srgbClr val="0000FF"/>
                </a:solidFill>
                <a:latin typeface="Courier New" pitchFamily="49" charset="0"/>
                <a:cs typeface="Courier New" pitchFamily="49" charset="0"/>
              </a:rPr>
              <a:t>IsApproximated</a:t>
            </a:r>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 </a:t>
            </a:r>
            <a:r>
              <a:rPr lang="en-US" sz="1800" dirty="0" err="1" smtClean="0">
                <a:solidFill>
                  <a:srgbClr val="0000FF"/>
                </a:solidFill>
                <a:latin typeface="Courier New" pitchFamily="49" charset="0"/>
                <a:cs typeface="Courier New" pitchFamily="49" charset="0"/>
              </a:rPr>
              <a:t>sMsg</a:t>
            </a:r>
            <a:r>
              <a:rPr lang="en-US" sz="1800" dirty="0" smtClean="0">
                <a:solidFill>
                  <a:srgbClr val="0000FF"/>
                </a:solidFill>
                <a:latin typeface="Courier New" pitchFamily="49" charset="0"/>
                <a:cs typeface="Courier New" pitchFamily="49" charset="0"/>
              </a:rPr>
              <a:t> += </a:t>
            </a:r>
            <a:r>
              <a:rPr lang="en-US" sz="1800" dirty="0" smtClean="0">
                <a:solidFill>
                  <a:srgbClr val="A31515"/>
                </a:solidFill>
                <a:latin typeface="Courier New" pitchFamily="49" charset="0"/>
                <a:cs typeface="Courier New" pitchFamily="49" charset="0"/>
              </a:rPr>
              <a:t>"\n The analytical model of this beam is approximated"; }</a:t>
            </a:r>
          </a:p>
          <a:p>
            <a:r>
              <a:rPr lang="en-US" sz="1800" dirty="0" smtClean="0">
                <a:solidFill>
                  <a:srgbClr val="A31515"/>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else { </a:t>
            </a:r>
            <a:r>
              <a:rPr lang="en-US" sz="1800" dirty="0" err="1" smtClean="0">
                <a:solidFill>
                  <a:srgbClr val="0000FF"/>
                </a:solidFill>
                <a:latin typeface="Courier New" pitchFamily="49" charset="0"/>
                <a:cs typeface="Courier New" pitchFamily="49" charset="0"/>
              </a:rPr>
              <a:t>sMsg</a:t>
            </a:r>
            <a:r>
              <a:rPr lang="en-US" sz="1800" dirty="0" smtClean="0">
                <a:solidFill>
                  <a:srgbClr val="0000FF"/>
                </a:solidFill>
                <a:latin typeface="Courier New" pitchFamily="49" charset="0"/>
                <a:cs typeface="Courier New" pitchFamily="49" charset="0"/>
              </a:rPr>
              <a:t> += </a:t>
            </a:r>
            <a:r>
              <a:rPr lang="en-US" sz="1800" dirty="0" smtClean="0">
                <a:solidFill>
                  <a:srgbClr val="A31515"/>
                </a:solidFill>
                <a:latin typeface="Courier New" pitchFamily="49" charset="0"/>
                <a:cs typeface="Courier New" pitchFamily="49" charset="0"/>
              </a:rPr>
              <a:t>"\n The analytical model of this beam is non-approximated"; }</a:t>
            </a: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 Access Support information</a:t>
            </a:r>
            <a:endParaRPr lang="en-US" dirty="0"/>
          </a:p>
        </p:txBody>
      </p:sp>
      <p:sp>
        <p:nvSpPr>
          <p:cNvPr id="3" name="Content Placeholder 2"/>
          <p:cNvSpPr>
            <a:spLocks noGrp="1"/>
          </p:cNvSpPr>
          <p:nvPr>
            <p:ph idx="1"/>
          </p:nvPr>
        </p:nvSpPr>
        <p:spPr>
          <a:xfrm>
            <a:off x="561975" y="2211387"/>
            <a:ext cx="11762080" cy="6699652"/>
          </a:xfrm>
        </p:spPr>
        <p:txBody>
          <a:bodyPr/>
          <a:lstStyle/>
          <a:p>
            <a:r>
              <a:rPr lang="en-US" dirty="0" smtClean="0"/>
              <a:t>Access Support information from analytical model (line)</a:t>
            </a:r>
            <a:endParaRPr lang="en-US" dirty="0"/>
          </a:p>
        </p:txBody>
      </p:sp>
      <p:sp>
        <p:nvSpPr>
          <p:cNvPr id="4" name="Rectangle 3"/>
          <p:cNvSpPr/>
          <p:nvPr/>
        </p:nvSpPr>
        <p:spPr>
          <a:xfrm>
            <a:off x="561975" y="3049587"/>
            <a:ext cx="11887200" cy="4524315"/>
          </a:xfrm>
          <a:prstGeom prst="rect">
            <a:avLst/>
          </a:prstGeom>
          <a:solidFill>
            <a:schemeClr val="bg1">
              <a:lumMod val="85000"/>
            </a:schemeClr>
          </a:solidFill>
        </p:spPr>
        <p:txBody>
          <a:bodyPr wrap="square">
            <a:spAutoFit/>
          </a:bodyPr>
          <a:lstStyle/>
          <a:p>
            <a:r>
              <a:rPr lang="en-US" sz="1800" dirty="0" err="1" smtClean="0">
                <a:solidFill>
                  <a:srgbClr val="2B91AF"/>
                </a:solidFill>
                <a:latin typeface="Courier New" pitchFamily="49" charset="0"/>
                <a:cs typeface="Courier New" pitchFamily="49" charset="0"/>
              </a:rPr>
              <a:t>IList</a:t>
            </a:r>
            <a:r>
              <a:rPr lang="en-US" sz="1800" dirty="0" smtClean="0">
                <a:solidFill>
                  <a:srgbClr val="2B91AF"/>
                </a:solidFill>
                <a:latin typeface="Courier New" pitchFamily="49" charset="0"/>
                <a:cs typeface="Courier New" pitchFamily="49" charset="0"/>
              </a:rPr>
              <a:t>&lt;</a:t>
            </a:r>
            <a:r>
              <a:rPr lang="en-US" sz="1800" dirty="0" err="1" smtClean="0">
                <a:solidFill>
                  <a:srgbClr val="2B91AF"/>
                </a:solidFill>
                <a:latin typeface="Courier New" pitchFamily="49" charset="0"/>
                <a:cs typeface="Courier New" pitchFamily="49" charset="0"/>
              </a:rPr>
              <a:t>AnalyticalModelSupport</a:t>
            </a:r>
            <a:r>
              <a:rPr lang="en-US" sz="1800" dirty="0" smtClean="0">
                <a:solidFill>
                  <a:srgbClr val="2B91AF"/>
                </a:solidFill>
                <a:latin typeface="Courier New" pitchFamily="49" charset="0"/>
                <a:cs typeface="Courier New" pitchFamily="49" charset="0"/>
              </a:rPr>
              <a:t>&gt; supports = </a:t>
            </a:r>
            <a:r>
              <a:rPr lang="en-US" sz="1800" b="1" dirty="0" err="1" smtClean="0">
                <a:solidFill>
                  <a:srgbClr val="2B91AF"/>
                </a:solidFill>
                <a:latin typeface="Courier New" pitchFamily="49" charset="0"/>
                <a:cs typeface="Courier New" pitchFamily="49" charset="0"/>
              </a:rPr>
              <a:t>model.GetAnalyticalModelSupports</a:t>
            </a:r>
            <a:r>
              <a:rPr lang="en-US" sz="1800" b="1" dirty="0" smtClean="0">
                <a:solidFill>
                  <a:srgbClr val="2B91AF"/>
                </a:solidFill>
                <a:latin typeface="Courier New" pitchFamily="49" charset="0"/>
                <a:cs typeface="Courier New" pitchFamily="49" charset="0"/>
              </a:rPr>
              <a:t>();</a:t>
            </a:r>
          </a:p>
          <a:p>
            <a:r>
              <a:rPr lang="en-US" sz="1800" dirty="0" err="1" smtClean="0">
                <a:solidFill>
                  <a:srgbClr val="2B91AF"/>
                </a:solidFill>
                <a:latin typeface="Courier New" pitchFamily="49" charset="0"/>
                <a:cs typeface="Courier New" pitchFamily="49" charset="0"/>
              </a:rPr>
              <a:t>sMsg</a:t>
            </a:r>
            <a:r>
              <a:rPr lang="en-US" sz="1800" dirty="0" smtClean="0">
                <a:solidFill>
                  <a:srgbClr val="2B91AF"/>
                </a:solidFill>
                <a:latin typeface="Courier New" pitchFamily="49" charset="0"/>
                <a:cs typeface="Courier New" pitchFamily="49" charset="0"/>
              </a:rPr>
              <a:t> = </a:t>
            </a:r>
            <a:r>
              <a:rPr lang="en-US" sz="1800" dirty="0" err="1" smtClean="0">
                <a:solidFill>
                  <a:srgbClr val="0000FF"/>
                </a:solidFill>
                <a:latin typeface="Courier New" pitchFamily="49" charset="0"/>
                <a:cs typeface="Courier New" pitchFamily="49" charset="0"/>
              </a:rPr>
              <a:t>string.Format</a:t>
            </a:r>
            <a:r>
              <a:rPr lang="en-US" sz="1800" dirty="0" smtClean="0">
                <a:solidFill>
                  <a:srgbClr val="0000FF"/>
                </a:solidFill>
                <a:latin typeface="Courier New" pitchFamily="49" charset="0"/>
                <a:cs typeface="Courier New" pitchFamily="49" charset="0"/>
              </a:rPr>
              <a:t>( </a:t>
            </a:r>
            <a:r>
              <a:rPr lang="en-US" sz="1800" dirty="0" smtClean="0">
                <a:solidFill>
                  <a:srgbClr val="A31515"/>
                </a:solidFill>
                <a:latin typeface="Courier New" pitchFamily="49" charset="0"/>
                <a:cs typeface="Courier New" pitchFamily="49" charset="0"/>
              </a:rPr>
              <a:t>"\</a:t>
            </a:r>
            <a:r>
              <a:rPr lang="en-US" sz="1800" dirty="0" err="1" smtClean="0">
                <a:solidFill>
                  <a:srgbClr val="A31515"/>
                </a:solidFill>
                <a:latin typeface="Courier New" pitchFamily="49" charset="0"/>
                <a:cs typeface="Courier New" pitchFamily="49" charset="0"/>
              </a:rPr>
              <a:t>nThe</a:t>
            </a:r>
            <a:r>
              <a:rPr lang="en-US" sz="1800" dirty="0" smtClean="0">
                <a:solidFill>
                  <a:srgbClr val="A31515"/>
                </a:solidFill>
                <a:latin typeface="Courier New" pitchFamily="49" charset="0"/>
                <a:cs typeface="Courier New" pitchFamily="49" charset="0"/>
              </a:rPr>
              <a:t> beam has {0} support(s)", </a:t>
            </a:r>
            <a:r>
              <a:rPr lang="en-US" sz="1800" dirty="0" err="1" smtClean="0">
                <a:solidFill>
                  <a:srgbClr val="A31515"/>
                </a:solidFill>
                <a:latin typeface="Courier New" pitchFamily="49" charset="0"/>
                <a:cs typeface="Courier New" pitchFamily="49" charset="0"/>
              </a:rPr>
              <a:t>supports.Count</a:t>
            </a:r>
            <a:r>
              <a:rPr lang="en-US" sz="1800" dirty="0" smtClean="0">
                <a:solidFill>
                  <a:srgbClr val="A31515"/>
                </a:solidFill>
                <a:latin typeface="Courier New" pitchFamily="49" charset="0"/>
                <a:cs typeface="Courier New" pitchFamily="49" charset="0"/>
              </a:rPr>
              <a:t> );</a:t>
            </a:r>
          </a:p>
          <a:p>
            <a:endParaRPr lang="en-US" sz="1800" dirty="0" smtClean="0">
              <a:solidFill>
                <a:srgbClr val="0000FF"/>
              </a:solidFill>
              <a:latin typeface="Courier New" pitchFamily="49" charset="0"/>
              <a:cs typeface="Courier New" pitchFamily="49" charset="0"/>
            </a:endParaRPr>
          </a:p>
          <a:p>
            <a:r>
              <a:rPr lang="en-US" sz="1800" dirty="0" err="1" smtClean="0">
                <a:solidFill>
                  <a:srgbClr val="0000FF"/>
                </a:solidFill>
                <a:latin typeface="Courier New" pitchFamily="49" charset="0"/>
                <a:cs typeface="Courier New" pitchFamily="49" charset="0"/>
              </a:rPr>
              <a:t>foreach</a:t>
            </a:r>
            <a:r>
              <a:rPr lang="en-US" sz="1800" dirty="0" smtClean="0">
                <a:solidFill>
                  <a:srgbClr val="0000F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AnalyticalModelSupport</a:t>
            </a:r>
            <a:r>
              <a:rPr lang="en-US" sz="1800" dirty="0" smtClean="0">
                <a:solidFill>
                  <a:srgbClr val="2B91AF"/>
                </a:solidFill>
                <a:latin typeface="Courier New" pitchFamily="49" charset="0"/>
                <a:cs typeface="Courier New" pitchFamily="49" charset="0"/>
              </a:rPr>
              <a:t> support </a:t>
            </a:r>
            <a:r>
              <a:rPr lang="en-US" sz="1800" dirty="0" smtClean="0">
                <a:solidFill>
                  <a:srgbClr val="0000FF"/>
                </a:solidFill>
                <a:latin typeface="Courier New" pitchFamily="49" charset="0"/>
                <a:cs typeface="Courier New" pitchFamily="49" charset="0"/>
              </a:rPr>
              <a:t>in supports )</a:t>
            </a:r>
          </a:p>
          <a:p>
            <a:r>
              <a:rPr lang="en-US" sz="1800" dirty="0" smtClean="0">
                <a:solidFill>
                  <a:srgbClr val="0000F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    XYZ </a:t>
            </a:r>
            <a:r>
              <a:rPr lang="en-US" sz="1800" dirty="0" err="1" smtClean="0">
                <a:solidFill>
                  <a:srgbClr val="2B91AF"/>
                </a:solidFill>
                <a:latin typeface="Courier New" pitchFamily="49" charset="0"/>
                <a:cs typeface="Courier New" pitchFamily="49" charset="0"/>
              </a:rPr>
              <a:t>supportPt</a:t>
            </a:r>
            <a:r>
              <a:rPr lang="en-US" sz="1800" dirty="0" smtClean="0">
                <a:solidFill>
                  <a:srgbClr val="2B91AF"/>
                </a:solidFill>
                <a:latin typeface="Courier New" pitchFamily="49" charset="0"/>
                <a:cs typeface="Courier New" pitchFamily="49" charset="0"/>
              </a:rPr>
              <a:t> = </a:t>
            </a:r>
            <a:r>
              <a:rPr lang="en-US" sz="1800" b="1" dirty="0" err="1" smtClean="0">
                <a:solidFill>
                  <a:srgbClr val="2B91AF"/>
                </a:solidFill>
                <a:latin typeface="Courier New" pitchFamily="49" charset="0"/>
                <a:cs typeface="Courier New" pitchFamily="49" charset="0"/>
              </a:rPr>
              <a:t>support.GetPoint</a:t>
            </a:r>
            <a:r>
              <a:rPr lang="en-US" sz="1800" b="1"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sMsg</a:t>
            </a:r>
            <a:r>
              <a:rPr lang="en-US" sz="1800" dirty="0" smtClean="0">
                <a:solidFill>
                  <a:srgbClr val="2B91AF"/>
                </a:solidFill>
                <a:latin typeface="Courier New" pitchFamily="49" charset="0"/>
                <a:cs typeface="Courier New" pitchFamily="49" charset="0"/>
              </a:rPr>
              <a:t> += </a:t>
            </a:r>
            <a:r>
              <a:rPr lang="en-US" sz="1800" dirty="0" err="1" smtClean="0">
                <a:solidFill>
                  <a:srgbClr val="0000FF"/>
                </a:solidFill>
                <a:latin typeface="Courier New" pitchFamily="49" charset="0"/>
                <a:cs typeface="Courier New" pitchFamily="49" charset="0"/>
              </a:rPr>
              <a:t>string.Format</a:t>
            </a:r>
            <a:r>
              <a:rPr lang="en-US" sz="1800" dirty="0" smtClean="0">
                <a:solidFill>
                  <a:srgbClr val="0000FF"/>
                </a:solidFill>
                <a:latin typeface="Courier New" pitchFamily="49" charset="0"/>
                <a:cs typeface="Courier New" pitchFamily="49" charset="0"/>
              </a:rPr>
              <a:t>( </a:t>
            </a:r>
            <a:r>
              <a:rPr lang="en-US" sz="1800" dirty="0" smtClean="0">
                <a:solidFill>
                  <a:srgbClr val="A31515"/>
                </a:solidFill>
                <a:latin typeface="Courier New" pitchFamily="49" charset="0"/>
                <a:cs typeface="Courier New" pitchFamily="49" charset="0"/>
              </a:rPr>
              <a:t>"\n  support#{0}  point:{1}; support type: {2}",</a:t>
            </a:r>
          </a:p>
          <a:p>
            <a:r>
              <a:rPr lang="en-US" sz="1800" dirty="0" smtClean="0">
                <a:solidFill>
                  <a:srgbClr val="A31515"/>
                </a:solidFill>
                <a:latin typeface="Courier New" pitchFamily="49" charset="0"/>
                <a:cs typeface="Courier New" pitchFamily="49" charset="0"/>
              </a:rPr>
              <a:t>       </a:t>
            </a:r>
            <a:r>
              <a:rPr lang="en-US" sz="1800" dirty="0" err="1" smtClean="0">
                <a:solidFill>
                  <a:srgbClr val="A31515"/>
                </a:solidFill>
                <a:latin typeface="Courier New" pitchFamily="49" charset="0"/>
                <a:cs typeface="Courier New" pitchFamily="49" charset="0"/>
              </a:rPr>
              <a:t>nCounter</a:t>
            </a:r>
            <a:r>
              <a:rPr lang="en-US" sz="1800" dirty="0" smtClean="0">
                <a:solidFill>
                  <a:srgbClr val="A31515"/>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RstUtils.PointString</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supportPt</a:t>
            </a:r>
            <a:r>
              <a:rPr lang="en-US" sz="1800" dirty="0" smtClean="0">
                <a:solidFill>
                  <a:srgbClr val="2B91AF"/>
                </a:solidFill>
                <a:latin typeface="Courier New" pitchFamily="49" charset="0"/>
                <a:cs typeface="Courier New" pitchFamily="49" charset="0"/>
              </a:rPr>
              <a:t> ),     </a:t>
            </a:r>
            <a:r>
              <a:rPr lang="en-US" sz="1800" b="1" dirty="0" err="1" smtClean="0">
                <a:solidFill>
                  <a:srgbClr val="2B91AF"/>
                </a:solidFill>
                <a:latin typeface="Courier New" pitchFamily="49" charset="0"/>
                <a:cs typeface="Courier New" pitchFamily="49" charset="0"/>
              </a:rPr>
              <a:t>support.GetSupportType</a:t>
            </a:r>
            <a:r>
              <a:rPr lang="en-US" sz="1800" b="1" dirty="0" smtClean="0">
                <a:solidFill>
                  <a:srgbClr val="2B91AF"/>
                </a:solidFill>
                <a:latin typeface="Courier New" pitchFamily="49" charset="0"/>
                <a:cs typeface="Courier New" pitchFamily="49" charset="0"/>
              </a:rPr>
              <a:t>()</a:t>
            </a:r>
            <a:r>
              <a:rPr lang="en-US" sz="1800" dirty="0" smtClean="0">
                <a:solidFill>
                  <a:srgbClr val="2B91AF"/>
                </a:solidFill>
                <a:latin typeface="Courier New" pitchFamily="49" charset="0"/>
                <a:cs typeface="Courier New" pitchFamily="49" charset="0"/>
              </a:rPr>
              <a:t>.</a:t>
            </a:r>
            <a:r>
              <a:rPr lang="en-US" sz="1800" dirty="0" err="1" smtClean="0">
                <a:solidFill>
                  <a:srgbClr val="2B91AF"/>
                </a:solidFill>
                <a:latin typeface="Courier New" pitchFamily="49" charset="0"/>
                <a:cs typeface="Courier New" pitchFamily="49" charset="0"/>
              </a:rPr>
              <a:t>ToString</a:t>
            </a:r>
            <a:r>
              <a:rPr lang="en-US" sz="1800" dirty="0" smtClean="0">
                <a:solidFill>
                  <a:srgbClr val="2B91AF"/>
                </a:solidFill>
                <a:latin typeface="Courier New" pitchFamily="49" charset="0"/>
                <a:cs typeface="Courier New" pitchFamily="49" charset="0"/>
              </a:rPr>
              <a:t>() );</a:t>
            </a:r>
          </a:p>
          <a:p>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ElementId</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idSupporter</a:t>
            </a:r>
            <a:r>
              <a:rPr lang="en-US" sz="1800" dirty="0" smtClean="0">
                <a:solidFill>
                  <a:srgbClr val="2B91AF"/>
                </a:solidFill>
                <a:latin typeface="Courier New" pitchFamily="49" charset="0"/>
                <a:cs typeface="Courier New" pitchFamily="49" charset="0"/>
              </a:rPr>
              <a:t> = </a:t>
            </a:r>
            <a:r>
              <a:rPr lang="en-US" sz="1800" b="1" dirty="0" err="1" smtClean="0">
                <a:solidFill>
                  <a:srgbClr val="2B91AF"/>
                </a:solidFill>
                <a:latin typeface="Courier New" pitchFamily="49" charset="0"/>
                <a:cs typeface="Courier New" pitchFamily="49" charset="0"/>
              </a:rPr>
              <a:t>support.GetSupportingElement</a:t>
            </a:r>
            <a:r>
              <a:rPr lang="en-US" sz="1800" b="1"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    Element </a:t>
            </a:r>
            <a:r>
              <a:rPr lang="en-US" sz="1800" dirty="0" err="1" smtClean="0">
                <a:solidFill>
                  <a:srgbClr val="2B91AF"/>
                </a:solidFill>
                <a:latin typeface="Courier New" pitchFamily="49" charset="0"/>
                <a:cs typeface="Courier New" pitchFamily="49" charset="0"/>
              </a:rPr>
              <a:t>elemSupporter</a:t>
            </a:r>
            <a:r>
              <a:rPr lang="en-US" sz="1800" dirty="0" smtClean="0">
                <a:solidFill>
                  <a:srgbClr val="2B91AF"/>
                </a:solidFill>
                <a:latin typeface="Courier New" pitchFamily="49" charset="0"/>
                <a:cs typeface="Courier New" pitchFamily="49" charset="0"/>
              </a:rPr>
              <a:t> = </a:t>
            </a:r>
            <a:r>
              <a:rPr lang="en-US" sz="1800" dirty="0" err="1" smtClean="0">
                <a:solidFill>
                  <a:srgbClr val="2B91AF"/>
                </a:solidFill>
                <a:latin typeface="Courier New" pitchFamily="49" charset="0"/>
                <a:cs typeface="Courier New" pitchFamily="49" charset="0"/>
              </a:rPr>
              <a:t>doc.get_Element</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idSupporter</a:t>
            </a:r>
            <a:r>
              <a:rPr lang="en-US" sz="1800" dirty="0" smtClean="0">
                <a:solidFill>
                  <a:srgbClr val="2B91AF"/>
                </a:solidFill>
                <a:latin typeface="Courier New" pitchFamily="49" charset="0"/>
                <a:cs typeface="Courier New" pitchFamily="49" charset="0"/>
              </a:rPr>
              <a:t> );</a:t>
            </a:r>
          </a:p>
          <a:p>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sMsg</a:t>
            </a:r>
            <a:r>
              <a:rPr lang="en-US" sz="1800" dirty="0" smtClean="0">
                <a:solidFill>
                  <a:srgbClr val="2B91AF"/>
                </a:solidFill>
                <a:latin typeface="Courier New" pitchFamily="49" charset="0"/>
                <a:cs typeface="Courier New" pitchFamily="49" charset="0"/>
              </a:rPr>
              <a:t> += </a:t>
            </a:r>
            <a:r>
              <a:rPr lang="en-US" sz="1800" dirty="0" err="1" smtClean="0">
                <a:solidFill>
                  <a:srgbClr val="0000FF"/>
                </a:solidFill>
                <a:latin typeface="Courier New" pitchFamily="49" charset="0"/>
                <a:cs typeface="Courier New" pitchFamily="49" charset="0"/>
              </a:rPr>
              <a:t>string.Format</a:t>
            </a:r>
            <a:r>
              <a:rPr lang="en-US" sz="1800" dirty="0" smtClean="0">
                <a:solidFill>
                  <a:srgbClr val="0000FF"/>
                </a:solidFill>
                <a:latin typeface="Courier New" pitchFamily="49" charset="0"/>
                <a:cs typeface="Courier New" pitchFamily="49" charset="0"/>
              </a:rPr>
              <a:t>( </a:t>
            </a:r>
            <a:r>
              <a:rPr lang="en-US" sz="1800" dirty="0" smtClean="0">
                <a:solidFill>
                  <a:srgbClr val="A31515"/>
                </a:solidFill>
                <a:latin typeface="Courier New" pitchFamily="49" charset="0"/>
                <a:cs typeface="Courier New" pitchFamily="49" charset="0"/>
              </a:rPr>
              <a:t>"\n  support#{0} is provided by a(n) {1}",</a:t>
            </a:r>
          </a:p>
          <a:p>
            <a:r>
              <a:rPr lang="en-US" sz="1800" dirty="0" smtClean="0">
                <a:solidFill>
                  <a:srgbClr val="A31515"/>
                </a:solidFill>
                <a:latin typeface="Courier New" pitchFamily="49" charset="0"/>
                <a:cs typeface="Courier New" pitchFamily="49" charset="0"/>
              </a:rPr>
              <a:t>        </a:t>
            </a:r>
            <a:r>
              <a:rPr lang="en-US" sz="1800" dirty="0" err="1" smtClean="0">
                <a:solidFill>
                  <a:srgbClr val="A31515"/>
                </a:solidFill>
                <a:latin typeface="Courier New" pitchFamily="49" charset="0"/>
                <a:cs typeface="Courier New" pitchFamily="49" charset="0"/>
              </a:rPr>
              <a:t>nCounter</a:t>
            </a:r>
            <a:r>
              <a:rPr lang="en-US" sz="1800" dirty="0" smtClean="0">
                <a:solidFill>
                  <a:srgbClr val="A31515"/>
                </a:solidFill>
                <a:latin typeface="Courier New" pitchFamily="49" charset="0"/>
                <a:cs typeface="Courier New" pitchFamily="49" charset="0"/>
              </a:rPr>
              <a:t>, </a:t>
            </a:r>
            <a:r>
              <a:rPr lang="en-US" sz="1800" dirty="0" err="1" smtClean="0">
                <a:solidFill>
                  <a:srgbClr val="A31515"/>
                </a:solidFill>
                <a:latin typeface="Courier New" pitchFamily="49" charset="0"/>
                <a:cs typeface="Courier New" pitchFamily="49" charset="0"/>
              </a:rPr>
              <a:t>elemSupporter.Category.Name.ToString</a:t>
            </a:r>
            <a:r>
              <a:rPr lang="en-US" sz="1800" dirty="0" smtClean="0">
                <a:solidFill>
                  <a:srgbClr val="A31515"/>
                </a:solidFill>
                <a:latin typeface="Courier New" pitchFamily="49" charset="0"/>
                <a:cs typeface="Courier New" pitchFamily="49" charset="0"/>
              </a:rPr>
              <a:t>() );</a:t>
            </a:r>
          </a:p>
          <a:p>
            <a:r>
              <a:rPr lang="en-US" sz="1800" dirty="0" smtClean="0">
                <a:solidFill>
                  <a:srgbClr val="A31515"/>
                </a:solidFill>
                <a:latin typeface="Courier New" pitchFamily="49" charset="0"/>
                <a:cs typeface="Courier New" pitchFamily="49" charset="0"/>
              </a:rPr>
              <a:t>        </a:t>
            </a:r>
            <a:r>
              <a:rPr lang="en-US" sz="1800" dirty="0" err="1" smtClean="0">
                <a:solidFill>
                  <a:srgbClr val="A31515"/>
                </a:solidFill>
                <a:latin typeface="Courier New" pitchFamily="49" charset="0"/>
                <a:cs typeface="Courier New" pitchFamily="49" charset="0"/>
              </a:rPr>
              <a:t>sMsg</a:t>
            </a:r>
            <a:r>
              <a:rPr lang="en-US" sz="1800" dirty="0" smtClean="0">
                <a:solidFill>
                  <a:srgbClr val="A31515"/>
                </a:solidFill>
                <a:latin typeface="Courier New" pitchFamily="49" charset="0"/>
                <a:cs typeface="Courier New" pitchFamily="49" charset="0"/>
              </a:rPr>
              <a:t> += </a:t>
            </a:r>
            <a:r>
              <a:rPr lang="en-US" sz="1800" dirty="0" err="1" smtClean="0">
                <a:solidFill>
                  <a:srgbClr val="0000FF"/>
                </a:solidFill>
                <a:latin typeface="Courier New" pitchFamily="49" charset="0"/>
                <a:cs typeface="Courier New" pitchFamily="49" charset="0"/>
              </a:rPr>
              <a:t>string.Format</a:t>
            </a:r>
            <a:r>
              <a:rPr lang="en-US" sz="1800" dirty="0" smtClean="0">
                <a:solidFill>
                  <a:srgbClr val="0000FF"/>
                </a:solidFill>
                <a:latin typeface="Courier New" pitchFamily="49" charset="0"/>
                <a:cs typeface="Courier New" pitchFamily="49" charset="0"/>
              </a:rPr>
              <a:t>( </a:t>
            </a:r>
            <a:r>
              <a:rPr lang="en-US" sz="1800" dirty="0" smtClean="0">
                <a:solidFill>
                  <a:srgbClr val="A31515"/>
                </a:solidFill>
                <a:latin typeface="Courier New" pitchFamily="49" charset="0"/>
                <a:cs typeface="Courier New" pitchFamily="49" charset="0"/>
              </a:rPr>
              <a:t>"\n  support#{0}'s support priority is ",</a:t>
            </a:r>
          </a:p>
          <a:p>
            <a:r>
              <a:rPr lang="en-US" sz="1800" dirty="0" smtClean="0">
                <a:solidFill>
                  <a:srgbClr val="A31515"/>
                </a:solidFill>
                <a:latin typeface="Courier New" pitchFamily="49" charset="0"/>
                <a:cs typeface="Courier New" pitchFamily="49" charset="0"/>
              </a:rPr>
              <a:t>            </a:t>
            </a:r>
            <a:r>
              <a:rPr lang="en-US" sz="1800" dirty="0" err="1" smtClean="0">
                <a:solidFill>
                  <a:srgbClr val="A31515"/>
                </a:solidFill>
                <a:latin typeface="Courier New" pitchFamily="49" charset="0"/>
                <a:cs typeface="Courier New" pitchFamily="49" charset="0"/>
              </a:rPr>
              <a:t>nCounter</a:t>
            </a:r>
            <a:r>
              <a:rPr lang="en-US" sz="1800" dirty="0" smtClean="0">
                <a:solidFill>
                  <a:srgbClr val="A31515"/>
                </a:solidFill>
                <a:latin typeface="Courier New" pitchFamily="49" charset="0"/>
                <a:cs typeface="Courier New" pitchFamily="49" charset="0"/>
              </a:rPr>
              <a:t>, </a:t>
            </a:r>
            <a:r>
              <a:rPr lang="en-US" sz="1800" dirty="0" err="1" smtClean="0">
                <a:solidFill>
                  <a:srgbClr val="A31515"/>
                </a:solidFill>
                <a:latin typeface="Courier New" pitchFamily="49" charset="0"/>
                <a:cs typeface="Courier New" pitchFamily="49" charset="0"/>
              </a:rPr>
              <a:t>support.GetPriority</a:t>
            </a:r>
            <a:r>
              <a:rPr lang="en-US" sz="1800" dirty="0" smtClean="0">
                <a:solidFill>
                  <a:srgbClr val="A31515"/>
                </a:solidFill>
                <a:latin typeface="Courier New" pitchFamily="49" charset="0"/>
                <a:cs typeface="Courier New" pitchFamily="49" charset="0"/>
              </a:rPr>
              <a:t>().</a:t>
            </a:r>
            <a:r>
              <a:rPr lang="en-US" sz="1800" dirty="0" err="1" smtClean="0">
                <a:solidFill>
                  <a:srgbClr val="A31515"/>
                </a:solidFill>
                <a:latin typeface="Courier New" pitchFamily="49" charset="0"/>
                <a:cs typeface="Courier New" pitchFamily="49" charset="0"/>
              </a:rPr>
              <a:t>ToString</a:t>
            </a:r>
            <a:r>
              <a:rPr lang="en-US" sz="1800" dirty="0" smtClean="0">
                <a:solidFill>
                  <a:srgbClr val="A31515"/>
                </a:solidFill>
                <a:latin typeface="Courier New" pitchFamily="49" charset="0"/>
                <a:cs typeface="Courier New" pitchFamily="49" charset="0"/>
              </a:rPr>
              <a:t>() );</a:t>
            </a:r>
          </a:p>
          <a:p>
            <a:r>
              <a:rPr lang="en-US" sz="1800" dirty="0" smtClean="0">
                <a:solidFill>
                  <a:srgbClr val="A31515"/>
                </a:solidFill>
                <a:latin typeface="Courier New" pitchFamily="49" charset="0"/>
                <a:cs typeface="Courier New" pitchFamily="49" charset="0"/>
              </a:rPr>
              <a:t> }</a:t>
            </a: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 Display the rigid link curve</a:t>
            </a:r>
            <a:endParaRPr lang="en-US" dirty="0"/>
          </a:p>
        </p:txBody>
      </p:sp>
      <p:sp>
        <p:nvSpPr>
          <p:cNvPr id="3" name="Content Placeholder 2"/>
          <p:cNvSpPr>
            <a:spLocks noGrp="1"/>
          </p:cNvSpPr>
          <p:nvPr>
            <p:ph idx="1"/>
          </p:nvPr>
        </p:nvSpPr>
        <p:spPr/>
        <p:txBody>
          <a:bodyPr/>
          <a:lstStyle/>
          <a:p>
            <a:r>
              <a:rPr lang="en-US" dirty="0" smtClean="0"/>
              <a:t>Display the rigid link curve of a selected beam</a:t>
            </a:r>
          </a:p>
          <a:p>
            <a:endParaRPr lang="en-US" dirty="0" smtClean="0"/>
          </a:p>
          <a:p>
            <a:endParaRPr lang="en-US" dirty="0"/>
          </a:p>
        </p:txBody>
      </p:sp>
      <p:sp>
        <p:nvSpPr>
          <p:cNvPr id="4" name="Rectangle 3"/>
          <p:cNvSpPr/>
          <p:nvPr/>
        </p:nvSpPr>
        <p:spPr>
          <a:xfrm>
            <a:off x="561975" y="2897187"/>
            <a:ext cx="11811000" cy="5909310"/>
          </a:xfrm>
          <a:prstGeom prst="rect">
            <a:avLst/>
          </a:prstGeom>
          <a:solidFill>
            <a:schemeClr val="bg1">
              <a:lumMod val="85000"/>
            </a:schemeClr>
          </a:solidFill>
        </p:spPr>
        <p:txBody>
          <a:bodyPr wrap="square">
            <a:spAutoFit/>
          </a:bodyPr>
          <a:lstStyle/>
          <a:p>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AnalyticalModel</a:t>
            </a:r>
            <a:r>
              <a:rPr lang="en-US" sz="1800" dirty="0" smtClean="0">
                <a:solidFill>
                  <a:srgbClr val="2B91AF"/>
                </a:solidFill>
                <a:latin typeface="Courier New" pitchFamily="49" charset="0"/>
                <a:cs typeface="Courier New" pitchFamily="49" charset="0"/>
              </a:rPr>
              <a:t> model = </a:t>
            </a:r>
            <a:r>
              <a:rPr lang="en-US" sz="1800" dirty="0" err="1" smtClean="0">
                <a:solidFill>
                  <a:srgbClr val="2B91AF"/>
                </a:solidFill>
                <a:latin typeface="Courier New" pitchFamily="49" charset="0"/>
                <a:cs typeface="Courier New" pitchFamily="49" charset="0"/>
              </a:rPr>
              <a:t>beam.</a:t>
            </a:r>
            <a:r>
              <a:rPr lang="en-US" sz="1800" b="1" dirty="0" err="1" smtClean="0">
                <a:solidFill>
                  <a:srgbClr val="2B91AF"/>
                </a:solidFill>
                <a:latin typeface="Courier New" pitchFamily="49" charset="0"/>
                <a:cs typeface="Courier New" pitchFamily="49" charset="0"/>
              </a:rPr>
              <a:t>GetAnalyticalModel</a:t>
            </a:r>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if( </a:t>
            </a:r>
            <a:r>
              <a:rPr lang="en-US" sz="1800" dirty="0" err="1" smtClean="0">
                <a:solidFill>
                  <a:srgbClr val="0000FF"/>
                </a:solidFill>
                <a:latin typeface="Courier New" pitchFamily="49" charset="0"/>
                <a:cs typeface="Courier New" pitchFamily="49" charset="0"/>
              </a:rPr>
              <a:t>model.CanHaveRigidLinks</a:t>
            </a:r>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sMsg</a:t>
            </a:r>
            <a:r>
              <a:rPr lang="en-US" sz="1800" dirty="0" smtClean="0">
                <a:solidFill>
                  <a:srgbClr val="0000FF"/>
                </a:solidFill>
                <a:latin typeface="Courier New" pitchFamily="49" charset="0"/>
                <a:cs typeface="Courier New" pitchFamily="49" charset="0"/>
              </a:rPr>
              <a:t> += </a:t>
            </a:r>
            <a:r>
              <a:rPr lang="en-US" sz="1800" dirty="0" smtClean="0">
                <a:solidFill>
                  <a:srgbClr val="A31515"/>
                </a:solidFill>
                <a:latin typeface="Courier New" pitchFamily="49" charset="0"/>
                <a:cs typeface="Courier New" pitchFamily="49" charset="0"/>
              </a:rPr>
              <a:t>"\r\</a:t>
            </a:r>
            <a:r>
              <a:rPr lang="en-US" sz="1800" dirty="0" err="1" smtClean="0">
                <a:solidFill>
                  <a:srgbClr val="A31515"/>
                </a:solidFill>
                <a:latin typeface="Courier New" pitchFamily="49" charset="0"/>
                <a:cs typeface="Courier New" pitchFamily="49" charset="0"/>
              </a:rPr>
              <a:t>nRigid</a:t>
            </a:r>
            <a:r>
              <a:rPr lang="en-US" sz="1800" dirty="0" smtClean="0">
                <a:solidFill>
                  <a:srgbClr val="A31515"/>
                </a:solidFill>
                <a:latin typeface="Courier New" pitchFamily="49" charset="0"/>
                <a:cs typeface="Courier New" pitchFamily="49" charset="0"/>
              </a:rPr>
              <a:t> Link START = ";</a:t>
            </a:r>
          </a:p>
          <a:p>
            <a:r>
              <a:rPr lang="en-US" sz="1800" dirty="0" smtClean="0">
                <a:solidFill>
                  <a:srgbClr val="A31515"/>
                </a:solidFill>
                <a:latin typeface="Courier New" pitchFamily="49" charset="0"/>
                <a:cs typeface="Courier New" pitchFamily="49" charset="0"/>
              </a:rPr>
              <a:t>    </a:t>
            </a:r>
            <a:r>
              <a:rPr lang="en-US" sz="1800" b="1" dirty="0" err="1" smtClean="0">
                <a:solidFill>
                  <a:srgbClr val="2B91AF"/>
                </a:solidFill>
                <a:latin typeface="Courier New" pitchFamily="49" charset="0"/>
                <a:cs typeface="Courier New" pitchFamily="49" charset="0"/>
              </a:rPr>
              <a:t>AnalyticalModelSelector</a:t>
            </a:r>
            <a:r>
              <a:rPr lang="en-US" sz="1800" dirty="0" smtClean="0">
                <a:solidFill>
                  <a:srgbClr val="2B91AF"/>
                </a:solidFill>
                <a:latin typeface="Courier New" pitchFamily="49" charset="0"/>
                <a:cs typeface="Courier New" pitchFamily="49" charset="0"/>
              </a:rPr>
              <a:t> selector = </a:t>
            </a:r>
            <a:r>
              <a:rPr lang="en-US" sz="1800" dirty="0" smtClean="0">
                <a:solidFill>
                  <a:srgbClr val="0000FF"/>
                </a:solidFill>
                <a:latin typeface="Courier New" pitchFamily="49" charset="0"/>
                <a:cs typeface="Courier New" pitchFamily="49" charset="0"/>
              </a:rPr>
              <a:t>new </a:t>
            </a:r>
            <a:r>
              <a:rPr lang="en-US" sz="1800" b="1" dirty="0" err="1" smtClean="0">
                <a:solidFill>
                  <a:srgbClr val="2B91AF"/>
                </a:solidFill>
                <a:latin typeface="Courier New" pitchFamily="49" charset="0"/>
                <a:cs typeface="Courier New" pitchFamily="49" charset="0"/>
              </a:rPr>
              <a:t>AnalyticalModelSelector</a:t>
            </a:r>
            <a:r>
              <a:rPr lang="en-US" sz="1800" dirty="0" smtClean="0">
                <a:solidFill>
                  <a:srgbClr val="2B91AF"/>
                </a:solidFill>
                <a:latin typeface="Courier New" pitchFamily="49" charset="0"/>
                <a:cs typeface="Courier New" pitchFamily="49" charset="0"/>
              </a:rPr>
              <a:t>( </a:t>
            </a:r>
            <a:r>
              <a:rPr lang="en-US" sz="1800" b="1" dirty="0" err="1" smtClean="0">
                <a:solidFill>
                  <a:srgbClr val="2B91AF"/>
                </a:solidFill>
                <a:latin typeface="Courier New" pitchFamily="49" charset="0"/>
                <a:cs typeface="Courier New" pitchFamily="49" charset="0"/>
              </a:rPr>
              <a:t>AnalyticalCurveSelector.StartPoint</a:t>
            </a:r>
            <a:r>
              <a:rPr lang="en-US" sz="1800" dirty="0" smtClean="0">
                <a:solidFill>
                  <a:srgbClr val="2B91AF"/>
                </a:solidFill>
                <a:latin typeface="Courier New" pitchFamily="49" charset="0"/>
                <a:cs typeface="Courier New" pitchFamily="49" charset="0"/>
              </a:rPr>
              <a:t> );</a:t>
            </a:r>
          </a:p>
          <a:p>
            <a:r>
              <a:rPr lang="en-US" sz="1800" dirty="0" smtClean="0">
                <a:solidFill>
                  <a:srgbClr val="2B91AF"/>
                </a:solidFill>
                <a:latin typeface="Courier New" pitchFamily="49" charset="0"/>
                <a:cs typeface="Courier New" pitchFamily="49" charset="0"/>
              </a:rPr>
              <a:t>    Curve </a:t>
            </a:r>
            <a:r>
              <a:rPr lang="en-US" sz="1800" dirty="0" err="1" smtClean="0">
                <a:solidFill>
                  <a:srgbClr val="2B91AF"/>
                </a:solidFill>
                <a:latin typeface="Courier New" pitchFamily="49" charset="0"/>
                <a:cs typeface="Courier New" pitchFamily="49" charset="0"/>
              </a:rPr>
              <a:t>rigidLinkStart</a:t>
            </a:r>
            <a:r>
              <a:rPr lang="en-US" sz="1800" dirty="0" smtClean="0">
                <a:solidFill>
                  <a:srgbClr val="2B91AF"/>
                </a:solidFill>
                <a:latin typeface="Courier New" pitchFamily="49" charset="0"/>
                <a:cs typeface="Courier New" pitchFamily="49" charset="0"/>
              </a:rPr>
              <a:t> = </a:t>
            </a:r>
            <a:r>
              <a:rPr lang="en-US" sz="1800" dirty="0" err="1" smtClean="0">
                <a:solidFill>
                  <a:srgbClr val="2B91AF"/>
                </a:solidFill>
                <a:latin typeface="Courier New" pitchFamily="49" charset="0"/>
                <a:cs typeface="Courier New" pitchFamily="49" charset="0"/>
              </a:rPr>
              <a:t>model.</a:t>
            </a:r>
            <a:r>
              <a:rPr lang="en-US" sz="1800" b="1" dirty="0" err="1" smtClean="0">
                <a:solidFill>
                  <a:srgbClr val="2B91AF"/>
                </a:solidFill>
                <a:latin typeface="Courier New" pitchFamily="49" charset="0"/>
                <a:cs typeface="Courier New" pitchFamily="49" charset="0"/>
              </a:rPr>
              <a:t>GetRigidLink</a:t>
            </a:r>
            <a:r>
              <a:rPr lang="en-US" sz="1800" dirty="0" smtClean="0">
                <a:solidFill>
                  <a:srgbClr val="2B91AF"/>
                </a:solidFill>
                <a:latin typeface="Courier New" pitchFamily="49" charset="0"/>
                <a:cs typeface="Courier New" pitchFamily="49" charset="0"/>
              </a:rPr>
              <a:t>( selector );</a:t>
            </a:r>
          </a:p>
          <a:p>
            <a:r>
              <a:rPr lang="en-US" sz="1800" dirty="0" smtClean="0">
                <a:solidFill>
                  <a:srgbClr val="2B91AF"/>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if( null == </a:t>
            </a:r>
            <a:r>
              <a:rPr lang="en-US" sz="1800" dirty="0" err="1" smtClean="0">
                <a:solidFill>
                  <a:srgbClr val="0000FF"/>
                </a:solidFill>
                <a:latin typeface="Courier New" pitchFamily="49" charset="0"/>
                <a:cs typeface="Courier New" pitchFamily="49" charset="0"/>
              </a:rPr>
              <a:t>rigidLinkStart</a:t>
            </a:r>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 </a:t>
            </a:r>
            <a:r>
              <a:rPr lang="en-US" sz="1800" dirty="0" err="1" smtClean="0">
                <a:solidFill>
                  <a:srgbClr val="0000FF"/>
                </a:solidFill>
                <a:latin typeface="Courier New" pitchFamily="49" charset="0"/>
                <a:cs typeface="Courier New" pitchFamily="49" charset="0"/>
              </a:rPr>
              <a:t>sMsg</a:t>
            </a:r>
            <a:r>
              <a:rPr lang="en-US" sz="1800" dirty="0" smtClean="0">
                <a:solidFill>
                  <a:srgbClr val="0000FF"/>
                </a:solidFill>
                <a:latin typeface="Courier New" pitchFamily="49" charset="0"/>
                <a:cs typeface="Courier New" pitchFamily="49" charset="0"/>
              </a:rPr>
              <a:t> += </a:t>
            </a:r>
            <a:r>
              <a:rPr lang="en-US" sz="1800" dirty="0" smtClean="0">
                <a:solidFill>
                  <a:srgbClr val="A31515"/>
                </a:solidFill>
                <a:latin typeface="Courier New" pitchFamily="49" charset="0"/>
                <a:cs typeface="Courier New" pitchFamily="49" charset="0"/>
              </a:rPr>
              <a:t>"None\r\n"; }</a:t>
            </a:r>
          </a:p>
          <a:p>
            <a:r>
              <a:rPr lang="en-US" sz="1800" dirty="0" smtClean="0">
                <a:solidFill>
                  <a:srgbClr val="A31515"/>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else</a:t>
            </a:r>
          </a:p>
          <a:p>
            <a:r>
              <a:rPr lang="en-US" sz="1800" dirty="0" smtClean="0">
                <a:solidFill>
                  <a:srgbClr val="0000FF"/>
                </a:solidFill>
                <a:latin typeface="Courier New" pitchFamily="49" charset="0"/>
                <a:cs typeface="Courier New" pitchFamily="49" charset="0"/>
              </a:rPr>
              <a:t>    {  </a:t>
            </a:r>
            <a:r>
              <a:rPr lang="en-US" sz="1800" dirty="0" err="1" smtClean="0">
                <a:solidFill>
                  <a:srgbClr val="0000FF"/>
                </a:solidFill>
                <a:latin typeface="Courier New" pitchFamily="49" charset="0"/>
                <a:cs typeface="Courier New" pitchFamily="49" charset="0"/>
              </a:rPr>
              <a:t>sMsg</a:t>
            </a:r>
            <a:r>
              <a:rPr lang="en-US" sz="1800" dirty="0" smtClean="0">
                <a:solidFill>
                  <a:srgbClr val="0000FF"/>
                </a:solidFill>
                <a:latin typeface="Courier New" pitchFamily="49" charset="0"/>
                <a:cs typeface="Courier New" pitchFamily="49" charset="0"/>
              </a:rPr>
              <a:t> += </a:t>
            </a:r>
            <a:r>
              <a:rPr lang="en-US" sz="1800" dirty="0" err="1" smtClean="0">
                <a:solidFill>
                  <a:srgbClr val="2B91AF"/>
                </a:solidFill>
                <a:latin typeface="Courier New" pitchFamily="49" charset="0"/>
                <a:cs typeface="Courier New" pitchFamily="49" charset="0"/>
              </a:rPr>
              <a:t>RstUtils.ListCurve</a:t>
            </a:r>
            <a:r>
              <a:rPr lang="en-US" sz="1800" dirty="0" smtClean="0">
                <a:solidFill>
                  <a:srgbClr val="2B91AF"/>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ref </a:t>
            </a:r>
            <a:r>
              <a:rPr lang="en-US" sz="1800" dirty="0" err="1" smtClean="0">
                <a:solidFill>
                  <a:srgbClr val="0000FF"/>
                </a:solidFill>
                <a:latin typeface="Courier New" pitchFamily="49" charset="0"/>
                <a:cs typeface="Courier New" pitchFamily="49" charset="0"/>
              </a:rPr>
              <a:t>rigidLinkStart</a:t>
            </a:r>
            <a:r>
              <a:rPr lang="en-US" sz="1800" dirty="0" smtClean="0">
                <a:solidFill>
                  <a:srgbClr val="0000FF"/>
                </a:solidFill>
                <a:latin typeface="Courier New" pitchFamily="49" charset="0"/>
                <a:cs typeface="Courier New" pitchFamily="49" charset="0"/>
              </a:rPr>
              <a:t> );  }</a:t>
            </a:r>
          </a:p>
          <a:p>
            <a:r>
              <a:rPr lang="en-US" sz="1800" dirty="0" smtClean="0">
                <a:solidFill>
                  <a:srgbClr val="0000FF"/>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sMsg</a:t>
            </a:r>
            <a:r>
              <a:rPr lang="en-US" sz="1800" dirty="0" smtClean="0">
                <a:solidFill>
                  <a:srgbClr val="0000FF"/>
                </a:solidFill>
                <a:latin typeface="Courier New" pitchFamily="49" charset="0"/>
                <a:cs typeface="Courier New" pitchFamily="49" charset="0"/>
              </a:rPr>
              <a:t> += </a:t>
            </a:r>
            <a:r>
              <a:rPr lang="en-US" sz="1800" dirty="0" smtClean="0">
                <a:solidFill>
                  <a:srgbClr val="A31515"/>
                </a:solidFill>
                <a:latin typeface="Courier New" pitchFamily="49" charset="0"/>
                <a:cs typeface="Courier New" pitchFamily="49" charset="0"/>
              </a:rPr>
              <a:t>"\r\</a:t>
            </a:r>
            <a:r>
              <a:rPr lang="en-US" sz="1800" dirty="0" err="1" smtClean="0">
                <a:solidFill>
                  <a:srgbClr val="A31515"/>
                </a:solidFill>
                <a:latin typeface="Courier New" pitchFamily="49" charset="0"/>
                <a:cs typeface="Courier New" pitchFamily="49" charset="0"/>
              </a:rPr>
              <a:t>nRigid</a:t>
            </a:r>
            <a:r>
              <a:rPr lang="en-US" sz="1800" dirty="0" smtClean="0">
                <a:solidFill>
                  <a:srgbClr val="A31515"/>
                </a:solidFill>
                <a:latin typeface="Courier New" pitchFamily="49" charset="0"/>
                <a:cs typeface="Courier New" pitchFamily="49" charset="0"/>
              </a:rPr>
              <a:t> Link END   = ";</a:t>
            </a:r>
          </a:p>
          <a:p>
            <a:endParaRPr lang="en-US" sz="1800" dirty="0" smtClean="0">
              <a:solidFill>
                <a:srgbClr val="A31515"/>
              </a:solidFill>
              <a:latin typeface="Courier New" pitchFamily="49" charset="0"/>
              <a:cs typeface="Courier New" pitchFamily="49" charset="0"/>
            </a:endParaRPr>
          </a:p>
          <a:p>
            <a:r>
              <a:rPr lang="en-US" sz="1800" dirty="0" smtClean="0">
                <a:solidFill>
                  <a:srgbClr val="A31515"/>
                </a:solidFill>
                <a:latin typeface="Courier New" pitchFamily="49" charset="0"/>
                <a:cs typeface="Courier New" pitchFamily="49" charset="0"/>
              </a:rPr>
              <a:t>    selector = </a:t>
            </a:r>
            <a:r>
              <a:rPr lang="en-US" sz="1800" dirty="0" smtClean="0">
                <a:solidFill>
                  <a:srgbClr val="0000FF"/>
                </a:solidFill>
                <a:latin typeface="Courier New" pitchFamily="49" charset="0"/>
                <a:cs typeface="Courier New" pitchFamily="49" charset="0"/>
              </a:rPr>
              <a:t>new </a:t>
            </a:r>
            <a:r>
              <a:rPr lang="en-US" sz="1800" dirty="0" err="1" smtClean="0">
                <a:solidFill>
                  <a:srgbClr val="2B91AF"/>
                </a:solidFill>
                <a:latin typeface="Courier New" pitchFamily="49" charset="0"/>
                <a:cs typeface="Courier New" pitchFamily="49" charset="0"/>
              </a:rPr>
              <a:t>AnalyticalModelSelector</a:t>
            </a:r>
            <a:r>
              <a:rPr lang="en-US" sz="1800" dirty="0" smtClean="0">
                <a:solidFill>
                  <a:srgbClr val="2B91AF"/>
                </a:solidFill>
                <a:latin typeface="Courier New" pitchFamily="49" charset="0"/>
                <a:cs typeface="Courier New" pitchFamily="49" charset="0"/>
              </a:rPr>
              <a:t>( </a:t>
            </a:r>
            <a:r>
              <a:rPr lang="en-US" sz="1800" b="1" dirty="0" err="1" smtClean="0">
                <a:solidFill>
                  <a:srgbClr val="2B91AF"/>
                </a:solidFill>
                <a:latin typeface="Courier New" pitchFamily="49" charset="0"/>
                <a:cs typeface="Courier New" pitchFamily="49" charset="0"/>
              </a:rPr>
              <a:t>AnalyticalCurveSelector.EndPoint</a:t>
            </a:r>
            <a:r>
              <a:rPr lang="en-US" sz="1800" dirty="0" smtClean="0">
                <a:solidFill>
                  <a:srgbClr val="2B91AF"/>
                </a:solidFill>
                <a:latin typeface="Courier New" pitchFamily="49" charset="0"/>
                <a:cs typeface="Courier New" pitchFamily="49" charset="0"/>
              </a:rPr>
              <a:t> );</a:t>
            </a:r>
          </a:p>
          <a:p>
            <a:r>
              <a:rPr lang="en-US" sz="1800" dirty="0" smtClean="0">
                <a:solidFill>
                  <a:srgbClr val="2B91AF"/>
                </a:solidFill>
                <a:latin typeface="Courier New" pitchFamily="49" charset="0"/>
                <a:cs typeface="Courier New" pitchFamily="49" charset="0"/>
              </a:rPr>
              <a:t>    Curve </a:t>
            </a:r>
            <a:r>
              <a:rPr lang="en-US" sz="1800" dirty="0" err="1" smtClean="0">
                <a:solidFill>
                  <a:srgbClr val="2B91AF"/>
                </a:solidFill>
                <a:latin typeface="Courier New" pitchFamily="49" charset="0"/>
                <a:cs typeface="Courier New" pitchFamily="49" charset="0"/>
              </a:rPr>
              <a:t>rigidLinkEnd</a:t>
            </a:r>
            <a:r>
              <a:rPr lang="en-US" sz="1800" dirty="0" smtClean="0">
                <a:solidFill>
                  <a:srgbClr val="2B91AF"/>
                </a:solidFill>
                <a:latin typeface="Courier New" pitchFamily="49" charset="0"/>
                <a:cs typeface="Courier New" pitchFamily="49" charset="0"/>
              </a:rPr>
              <a:t> = </a:t>
            </a:r>
            <a:r>
              <a:rPr lang="en-US" sz="1800" dirty="0" err="1" smtClean="0">
                <a:solidFill>
                  <a:srgbClr val="2B91AF"/>
                </a:solidFill>
                <a:latin typeface="Courier New" pitchFamily="49" charset="0"/>
                <a:cs typeface="Courier New" pitchFamily="49" charset="0"/>
              </a:rPr>
              <a:t>model.GetRigidLink</a:t>
            </a:r>
            <a:r>
              <a:rPr lang="en-US" sz="1800" dirty="0" smtClean="0">
                <a:solidFill>
                  <a:srgbClr val="2B91AF"/>
                </a:solidFill>
                <a:latin typeface="Courier New" pitchFamily="49" charset="0"/>
                <a:cs typeface="Courier New" pitchFamily="49" charset="0"/>
              </a:rPr>
              <a:t>( selector );</a:t>
            </a:r>
          </a:p>
          <a:p>
            <a:r>
              <a:rPr lang="en-US" sz="1800" dirty="0" smtClean="0">
                <a:solidFill>
                  <a:srgbClr val="2B91AF"/>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if( null == </a:t>
            </a:r>
            <a:r>
              <a:rPr lang="en-US" sz="1800" dirty="0" err="1" smtClean="0">
                <a:solidFill>
                  <a:srgbClr val="0000FF"/>
                </a:solidFill>
                <a:latin typeface="Courier New" pitchFamily="49" charset="0"/>
                <a:cs typeface="Courier New" pitchFamily="49" charset="0"/>
              </a:rPr>
              <a:t>rigidLinkEnd</a:t>
            </a:r>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 </a:t>
            </a:r>
            <a:r>
              <a:rPr lang="en-US" sz="1800" dirty="0" err="1" smtClean="0">
                <a:solidFill>
                  <a:srgbClr val="0000FF"/>
                </a:solidFill>
                <a:latin typeface="Courier New" pitchFamily="49" charset="0"/>
                <a:cs typeface="Courier New" pitchFamily="49" charset="0"/>
              </a:rPr>
              <a:t>sMsg</a:t>
            </a:r>
            <a:r>
              <a:rPr lang="en-US" sz="1800" dirty="0" smtClean="0">
                <a:solidFill>
                  <a:srgbClr val="0000FF"/>
                </a:solidFill>
                <a:latin typeface="Courier New" pitchFamily="49" charset="0"/>
                <a:cs typeface="Courier New" pitchFamily="49" charset="0"/>
              </a:rPr>
              <a:t> += </a:t>
            </a:r>
            <a:r>
              <a:rPr lang="en-US" sz="1800" dirty="0" smtClean="0">
                <a:solidFill>
                  <a:srgbClr val="A31515"/>
                </a:solidFill>
                <a:latin typeface="Courier New" pitchFamily="49" charset="0"/>
                <a:cs typeface="Courier New" pitchFamily="49" charset="0"/>
              </a:rPr>
              <a:t>"None\r\n"; }</a:t>
            </a:r>
          </a:p>
          <a:p>
            <a:r>
              <a:rPr lang="en-US" sz="1800" dirty="0" smtClean="0">
                <a:solidFill>
                  <a:srgbClr val="A31515"/>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else</a:t>
            </a:r>
          </a:p>
          <a:p>
            <a:r>
              <a:rPr lang="en-US" sz="1800" dirty="0" smtClean="0">
                <a:solidFill>
                  <a:srgbClr val="0000FF"/>
                </a:solidFill>
                <a:latin typeface="Courier New" pitchFamily="49" charset="0"/>
                <a:cs typeface="Courier New" pitchFamily="49" charset="0"/>
              </a:rPr>
              <a:t>    { </a:t>
            </a:r>
            <a:r>
              <a:rPr lang="en-US" sz="1800" dirty="0" err="1" smtClean="0">
                <a:solidFill>
                  <a:srgbClr val="0000FF"/>
                </a:solidFill>
                <a:latin typeface="Courier New" pitchFamily="49" charset="0"/>
                <a:cs typeface="Courier New" pitchFamily="49" charset="0"/>
              </a:rPr>
              <a:t>sMsg</a:t>
            </a:r>
            <a:r>
              <a:rPr lang="en-US" sz="1800" dirty="0" smtClean="0">
                <a:solidFill>
                  <a:srgbClr val="0000FF"/>
                </a:solidFill>
                <a:latin typeface="Courier New" pitchFamily="49" charset="0"/>
                <a:cs typeface="Courier New" pitchFamily="49" charset="0"/>
              </a:rPr>
              <a:t> += </a:t>
            </a:r>
            <a:r>
              <a:rPr lang="en-US" sz="1800" dirty="0" err="1" smtClean="0">
                <a:solidFill>
                  <a:srgbClr val="2B91AF"/>
                </a:solidFill>
                <a:latin typeface="Courier New" pitchFamily="49" charset="0"/>
                <a:cs typeface="Courier New" pitchFamily="49" charset="0"/>
              </a:rPr>
              <a:t>RstUtils.ListCurve</a:t>
            </a:r>
            <a:r>
              <a:rPr lang="en-US" sz="1800" dirty="0" smtClean="0">
                <a:solidFill>
                  <a:srgbClr val="2B91AF"/>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ref </a:t>
            </a:r>
            <a:r>
              <a:rPr lang="en-US" sz="1800" dirty="0" err="1" smtClean="0">
                <a:solidFill>
                  <a:srgbClr val="0000FF"/>
                </a:solidFill>
                <a:latin typeface="Courier New" pitchFamily="49" charset="0"/>
                <a:cs typeface="Courier New" pitchFamily="49" charset="0"/>
              </a:rPr>
              <a:t>rigidLinkEnd</a:t>
            </a:r>
            <a:r>
              <a:rPr lang="en-US" sz="1800" dirty="0" smtClean="0">
                <a:solidFill>
                  <a:srgbClr val="0000FF"/>
                </a:solidFill>
                <a:latin typeface="Courier New" pitchFamily="49" charset="0"/>
                <a:cs typeface="Courier New" pitchFamily="49" charset="0"/>
              </a:rPr>
              <a:t> );  }</a:t>
            </a:r>
          </a:p>
          <a:p>
            <a:r>
              <a:rPr lang="en-US" sz="1800" dirty="0" smtClean="0">
                <a:solidFill>
                  <a:srgbClr val="0000F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RstUtils.InfoMsg</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sMsg</a:t>
            </a:r>
            <a:r>
              <a:rPr lang="en-US" sz="1800" dirty="0" smtClean="0">
                <a:solidFill>
                  <a:srgbClr val="2B91AF"/>
                </a:solidFill>
                <a:latin typeface="Courier New" pitchFamily="49" charset="0"/>
                <a:cs typeface="Courier New" pitchFamily="49" charset="0"/>
              </a:rPr>
              <a:t> );</a:t>
            </a:r>
          </a:p>
          <a:p>
            <a:r>
              <a:rPr lang="en-US" sz="1800" dirty="0" smtClean="0">
                <a:solidFill>
                  <a:srgbClr val="2B91AF"/>
                </a:solidFill>
                <a:latin typeface="Courier New" pitchFamily="49" charset="0"/>
                <a:cs typeface="Courier New" pitchFamily="49" charset="0"/>
              </a:rPr>
              <a:t>  }</a:t>
            </a:r>
            <a:endParaRPr lang="en-US" sz="1800" dirty="0">
              <a:latin typeface="Courier New" pitchFamily="49" charset="0"/>
              <a:cs typeface="Courier New" pitchFamily="49" charset="0"/>
            </a:endParaRPr>
          </a:p>
        </p:txBody>
      </p:sp>
      <p:pic>
        <p:nvPicPr>
          <p:cNvPr id="6" name="Picture 5"/>
          <p:cNvPicPr/>
          <p:nvPr/>
        </p:nvPicPr>
        <p:blipFill>
          <a:blip r:embed="rId3" cstate="print"/>
          <a:srcRect l="18250" t="26417" r="57438" b="61333"/>
          <a:stretch>
            <a:fillRect/>
          </a:stretch>
        </p:blipFill>
        <p:spPr bwMode="auto">
          <a:xfrm>
            <a:off x="8181975" y="7240587"/>
            <a:ext cx="4191000" cy="158374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 Edit Analytical Model</a:t>
            </a:r>
            <a:endParaRPr lang="en-US" dirty="0"/>
          </a:p>
        </p:txBody>
      </p:sp>
      <p:sp>
        <p:nvSpPr>
          <p:cNvPr id="3" name="Content Placeholder 2"/>
          <p:cNvSpPr>
            <a:spLocks noGrp="1"/>
          </p:cNvSpPr>
          <p:nvPr>
            <p:ph idx="1"/>
          </p:nvPr>
        </p:nvSpPr>
        <p:spPr/>
        <p:txBody>
          <a:bodyPr/>
          <a:lstStyle/>
          <a:p>
            <a:r>
              <a:rPr lang="en-US" dirty="0" smtClean="0"/>
              <a:t>Change projection and offset column’s analytical model </a:t>
            </a:r>
          </a:p>
          <a:p>
            <a:endParaRPr lang="en-US" dirty="0" smtClean="0"/>
          </a:p>
          <a:p>
            <a:endParaRPr lang="en-US" dirty="0"/>
          </a:p>
        </p:txBody>
      </p:sp>
      <p:sp>
        <p:nvSpPr>
          <p:cNvPr id="4" name="Rectangle 3"/>
          <p:cNvSpPr/>
          <p:nvPr/>
        </p:nvSpPr>
        <p:spPr>
          <a:xfrm>
            <a:off x="561975" y="2897187"/>
            <a:ext cx="11811000" cy="2585323"/>
          </a:xfrm>
          <a:prstGeom prst="rect">
            <a:avLst/>
          </a:prstGeom>
          <a:solidFill>
            <a:schemeClr val="bg1">
              <a:lumMod val="85000"/>
            </a:schemeClr>
          </a:solidFill>
        </p:spPr>
        <p:txBody>
          <a:bodyPr wrap="square">
            <a:spAutoFit/>
          </a:bodyPr>
          <a:lstStyle/>
          <a:p>
            <a:r>
              <a:rPr lang="en-US" sz="1800" dirty="0" smtClean="0">
                <a:latin typeface="Courier New" pitchFamily="49" charset="0"/>
                <a:cs typeface="Courier New" pitchFamily="49" charset="0"/>
              </a:rPr>
              <a:t>    model = </a:t>
            </a:r>
            <a:r>
              <a:rPr lang="en-US" sz="1800" dirty="0" err="1" smtClean="0">
                <a:latin typeface="Courier New" pitchFamily="49" charset="0"/>
                <a:cs typeface="Courier New" pitchFamily="49" charset="0"/>
              </a:rPr>
              <a:t>column.</a:t>
            </a:r>
            <a:r>
              <a:rPr lang="en-US" sz="1800" b="1" dirty="0" err="1" smtClean="0">
                <a:latin typeface="Courier New" pitchFamily="49" charset="0"/>
                <a:cs typeface="Courier New" pitchFamily="49" charset="0"/>
              </a:rPr>
              <a:t>GetAnalyticalModel</a:t>
            </a:r>
            <a:r>
              <a:rPr lang="en-US" sz="1800" dirty="0" smtClean="0">
                <a:latin typeface="Courier New" pitchFamily="49" charset="0"/>
                <a:cs typeface="Courier New" pitchFamily="49" charset="0"/>
              </a:rPr>
              <a:t>();</a:t>
            </a:r>
          </a:p>
          <a:p>
            <a:r>
              <a:rPr lang="en-US" sz="1800" dirty="0" smtClean="0">
                <a:latin typeface="Courier New" pitchFamily="49" charset="0"/>
                <a:cs typeface="Courier New" pitchFamily="49" charset="0"/>
              </a:rPr>
              <a:t>    </a:t>
            </a:r>
            <a:r>
              <a:rPr lang="en-US" sz="1800" dirty="0" smtClean="0">
                <a:solidFill>
                  <a:srgbClr val="008000"/>
                </a:solidFill>
                <a:latin typeface="Courier New" pitchFamily="49" charset="0"/>
                <a:cs typeface="Courier New" pitchFamily="49" charset="0"/>
              </a:rPr>
              <a:t>//Some structural component's analytical model can be offset, for instance,</a:t>
            </a:r>
          </a:p>
          <a:p>
            <a:r>
              <a:rPr lang="en-US" sz="1800" dirty="0" smtClean="0">
                <a:solidFill>
                  <a:srgbClr val="008000"/>
                </a:solidFill>
                <a:latin typeface="Courier New" pitchFamily="49" charset="0"/>
                <a:cs typeface="Courier New" pitchFamily="49" charset="0"/>
              </a:rPr>
              <a:t>    // column but some cannot for example, beam. </a:t>
            </a:r>
          </a:p>
          <a:p>
            <a:r>
              <a:rPr lang="en-US" sz="1800" dirty="0" smtClean="0">
                <a:solidFill>
                  <a:srgbClr val="0000FF"/>
                </a:solidFill>
                <a:latin typeface="Courier New" pitchFamily="49" charset="0"/>
                <a:cs typeface="Courier New" pitchFamily="49" charset="0"/>
              </a:rPr>
              <a:t>    if( </a:t>
            </a:r>
            <a:r>
              <a:rPr lang="en-US" sz="1800" dirty="0" err="1" smtClean="0">
                <a:solidFill>
                  <a:srgbClr val="0000FF"/>
                </a:solidFill>
                <a:latin typeface="Courier New" pitchFamily="49" charset="0"/>
                <a:cs typeface="Courier New" pitchFamily="49" charset="0"/>
              </a:rPr>
              <a:t>model.</a:t>
            </a:r>
            <a:r>
              <a:rPr lang="en-US" sz="1800" b="1" dirty="0" err="1" smtClean="0">
                <a:solidFill>
                  <a:srgbClr val="0000FF"/>
                </a:solidFill>
                <a:latin typeface="Courier New" pitchFamily="49" charset="0"/>
                <a:cs typeface="Courier New" pitchFamily="49" charset="0"/>
              </a:rPr>
              <a:t>CanSetAnalyticalOffset</a:t>
            </a:r>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a:t>
            </a:r>
            <a:r>
              <a:rPr lang="en-US" sz="1800" dirty="0" smtClean="0">
                <a:solidFill>
                  <a:srgbClr val="008000"/>
                </a:solidFill>
                <a:latin typeface="Courier New" pitchFamily="49" charset="0"/>
                <a:cs typeface="Courier New" pitchFamily="49" charset="0"/>
              </a:rPr>
              <a:t>//move the analytical model 3 feet along with X axis.</a:t>
            </a:r>
          </a:p>
          <a:p>
            <a:r>
              <a:rPr lang="en-US" sz="1800" dirty="0" smtClean="0">
                <a:solidFill>
                  <a:srgbClr val="008000"/>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model.</a:t>
            </a:r>
            <a:r>
              <a:rPr lang="en-US" sz="1800" b="1" dirty="0" err="1" smtClean="0">
                <a:solidFill>
                  <a:srgbClr val="0000FF"/>
                </a:solidFill>
                <a:latin typeface="Courier New" pitchFamily="49" charset="0"/>
                <a:cs typeface="Courier New" pitchFamily="49" charset="0"/>
              </a:rPr>
              <a:t>SetAnalyticalOffset</a:t>
            </a:r>
            <a:r>
              <a:rPr lang="en-US" sz="1800" dirty="0" smtClean="0">
                <a:solidFill>
                  <a:srgbClr val="008000"/>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new </a:t>
            </a:r>
            <a:r>
              <a:rPr lang="en-US" sz="1800" dirty="0" smtClean="0">
                <a:solidFill>
                  <a:srgbClr val="2B91AF"/>
                </a:solidFill>
                <a:latin typeface="Courier New" pitchFamily="49" charset="0"/>
                <a:cs typeface="Courier New" pitchFamily="49" charset="0"/>
              </a:rPr>
              <a:t>XYZ( 3, 0, 0 ) );</a:t>
            </a:r>
          </a:p>
          <a:p>
            <a:r>
              <a:rPr lang="en-US" sz="1800" dirty="0" smtClean="0">
                <a:solidFill>
                  <a:srgbClr val="2B91AF"/>
                </a:solidFill>
                <a:latin typeface="Courier New" pitchFamily="49" charset="0"/>
                <a:cs typeface="Courier New" pitchFamily="49" charset="0"/>
              </a:rPr>
              <a:t>    }</a:t>
            </a:r>
          </a:p>
          <a:p>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doc.Regenerate</a:t>
            </a:r>
            <a:r>
              <a:rPr lang="en-US" sz="1800" dirty="0" smtClean="0">
                <a:solidFill>
                  <a:srgbClr val="2B91AF"/>
                </a:solidFill>
                <a:latin typeface="Courier New" pitchFamily="49" charset="0"/>
                <a:cs typeface="Courier New" pitchFamily="49" charset="0"/>
              </a:rPr>
              <a:t>();</a:t>
            </a:r>
            <a:endParaRPr lang="en-US" sz="1800" dirty="0">
              <a:latin typeface="Courier New" pitchFamily="49" charset="0"/>
              <a:cs typeface="Courier New" pitchFamily="49" charset="0"/>
            </a:endParaRPr>
          </a:p>
        </p:txBody>
      </p:sp>
      <p:sp>
        <p:nvSpPr>
          <p:cNvPr id="7" name="Rectangle 6"/>
          <p:cNvSpPr/>
          <p:nvPr/>
        </p:nvSpPr>
        <p:spPr>
          <a:xfrm>
            <a:off x="561975" y="6192658"/>
            <a:ext cx="11811000" cy="1200329"/>
          </a:xfrm>
          <a:prstGeom prst="rect">
            <a:avLst/>
          </a:prstGeom>
          <a:solidFill>
            <a:schemeClr val="bg1">
              <a:lumMod val="85000"/>
            </a:schemeClr>
          </a:solidFill>
        </p:spPr>
        <p:txBody>
          <a:bodyPr wrap="square">
            <a:spAutoFit/>
          </a:bodyPr>
          <a:lstStyle/>
          <a:p>
            <a:r>
              <a:rPr lang="en-US" sz="1800" dirty="0" smtClean="0">
                <a:latin typeface="Courier New" pitchFamily="49" charset="0"/>
                <a:cs typeface="Courier New" pitchFamily="49" charset="0"/>
              </a:rPr>
              <a:t>    </a:t>
            </a:r>
            <a:r>
              <a:rPr lang="en-US" sz="1800" dirty="0" smtClean="0">
                <a:solidFill>
                  <a:srgbClr val="008000"/>
                </a:solidFill>
                <a:latin typeface="Courier New" pitchFamily="49" charset="0"/>
                <a:cs typeface="Courier New" pitchFamily="49" charset="0"/>
              </a:rPr>
              <a:t>//Change the projection type</a:t>
            </a:r>
          </a:p>
          <a:p>
            <a:r>
              <a:rPr lang="en-US" sz="1800" dirty="0" smtClean="0">
                <a:solidFill>
                  <a:srgbClr val="008000"/>
                </a:solidFill>
                <a:latin typeface="Courier New" pitchFamily="49" charset="0"/>
                <a:cs typeface="Courier New" pitchFamily="49" charset="0"/>
              </a:rPr>
              <a:t>    </a:t>
            </a:r>
            <a:r>
              <a:rPr lang="en-US" sz="1800" dirty="0" err="1" smtClean="0">
                <a:solidFill>
                  <a:srgbClr val="008000"/>
                </a:solidFill>
                <a:latin typeface="Courier New" pitchFamily="49" charset="0"/>
                <a:cs typeface="Courier New" pitchFamily="49" charset="0"/>
              </a:rPr>
              <a:t>model.</a:t>
            </a:r>
            <a:r>
              <a:rPr lang="en-US" sz="1800" b="1" dirty="0" err="1" smtClean="0">
                <a:solidFill>
                  <a:srgbClr val="008000"/>
                </a:solidFill>
                <a:latin typeface="Courier New" pitchFamily="49" charset="0"/>
                <a:cs typeface="Courier New" pitchFamily="49" charset="0"/>
              </a:rPr>
              <a:t>SetAnalyticalProjectionType</a:t>
            </a:r>
            <a:r>
              <a:rPr lang="en-US" sz="1800" dirty="0" smtClean="0">
                <a:solidFill>
                  <a:srgbClr val="008000"/>
                </a:solidFill>
                <a:latin typeface="Courier New" pitchFamily="49" charset="0"/>
                <a:cs typeface="Courier New" pitchFamily="49" charset="0"/>
              </a:rPr>
              <a:t>( </a:t>
            </a:r>
            <a:r>
              <a:rPr lang="en-US" sz="1800" b="1" dirty="0" err="1" smtClean="0">
                <a:solidFill>
                  <a:srgbClr val="2B91AF"/>
                </a:solidFill>
                <a:latin typeface="Courier New" pitchFamily="49" charset="0"/>
                <a:cs typeface="Courier New" pitchFamily="49" charset="0"/>
              </a:rPr>
              <a:t>AnalyticalDirection.VerticalTop</a:t>
            </a:r>
            <a:r>
              <a:rPr lang="en-US" sz="1800" dirty="0" smtClean="0">
                <a:solidFill>
                  <a:srgbClr val="2B91AF"/>
                </a:solidFill>
                <a:latin typeface="Courier New" pitchFamily="49" charset="0"/>
                <a:cs typeface="Courier New" pitchFamily="49" charset="0"/>
              </a:rPr>
              <a:t>, </a:t>
            </a:r>
            <a:r>
              <a:rPr lang="en-US" sz="1800" b="1" dirty="0" err="1" smtClean="0">
                <a:solidFill>
                  <a:srgbClr val="2B91AF"/>
                </a:solidFill>
                <a:latin typeface="Courier New" pitchFamily="49" charset="0"/>
                <a:cs typeface="Courier New" pitchFamily="49" charset="0"/>
              </a:rPr>
              <a:t>AnalyticalProjectionType.Top</a:t>
            </a:r>
            <a:r>
              <a:rPr lang="en-US" sz="1800" dirty="0" smtClean="0">
                <a:solidFill>
                  <a:srgbClr val="2B91AF"/>
                </a:solidFill>
                <a:latin typeface="Courier New" pitchFamily="49" charset="0"/>
                <a:cs typeface="Courier New" pitchFamily="49" charset="0"/>
              </a:rPr>
              <a:t> );</a:t>
            </a:r>
          </a:p>
          <a:p>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doc.Regenerate</a:t>
            </a:r>
            <a:r>
              <a:rPr lang="en-US" sz="1800" dirty="0" smtClean="0">
                <a:solidFill>
                  <a:srgbClr val="2B91AF"/>
                </a:solidFill>
                <a:latin typeface="Courier New" pitchFamily="49" charset="0"/>
                <a:cs typeface="Courier New" pitchFamily="49" charset="0"/>
              </a:rPr>
              <a:t>();</a:t>
            </a:r>
            <a:endParaRPr lang="en-US" sz="1800" dirty="0">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Content Placeholder 2"/>
          <p:cNvSpPr>
            <a:spLocks noGrp="1"/>
          </p:cNvSpPr>
          <p:nvPr>
            <p:ph idx="1"/>
          </p:nvPr>
        </p:nvSpPr>
        <p:spPr/>
        <p:txBody>
          <a:bodyPr/>
          <a:lstStyle/>
          <a:p>
            <a:r>
              <a:rPr lang="en-US" dirty="0" smtClean="0"/>
              <a:t>Revit Structure (RST) 2011 API News</a:t>
            </a:r>
          </a:p>
          <a:p>
            <a:r>
              <a:rPr lang="en-US" dirty="0" smtClean="0"/>
              <a:t>Structural BIM workflow</a:t>
            </a:r>
          </a:p>
          <a:p>
            <a:r>
              <a:rPr lang="en-US" dirty="0" smtClean="0"/>
              <a:t>Basics</a:t>
            </a:r>
          </a:p>
          <a:p>
            <a:pPr lvl="1"/>
            <a:r>
              <a:rPr lang="en-US" dirty="0" smtClean="0"/>
              <a:t>Loads and Load Cases</a:t>
            </a:r>
          </a:p>
          <a:p>
            <a:pPr lvl="1"/>
            <a:r>
              <a:rPr lang="en-US" dirty="0" smtClean="0"/>
              <a:t>Structural Components</a:t>
            </a:r>
          </a:p>
          <a:p>
            <a:pPr lvl="1"/>
            <a:r>
              <a:rPr lang="en-US" dirty="0" smtClean="0"/>
              <a:t>Analytical Models (with RST Link Application Demo)</a:t>
            </a:r>
          </a:p>
          <a:p>
            <a:pPr lvl="1"/>
            <a:r>
              <a:rPr lang="en-US" dirty="0" err="1" smtClean="0"/>
              <a:t>Rebars</a:t>
            </a:r>
            <a:endParaRPr lang="en-US" dirty="0" smtClean="0"/>
          </a:p>
          <a:p>
            <a:r>
              <a:rPr lang="en-US" dirty="0" smtClean="0"/>
              <a:t>Revit 2011 platform API usages in Revit Structure</a:t>
            </a:r>
          </a:p>
          <a:p>
            <a:pPr lvl="1"/>
            <a:r>
              <a:rPr lang="en-US" dirty="0" smtClean="0"/>
              <a:t>Analysis Visualization Framework</a:t>
            </a:r>
          </a:p>
          <a:p>
            <a:pPr lvl="1"/>
            <a:r>
              <a:rPr lang="en-US" dirty="0" smtClean="0"/>
              <a:t>Dynamic Model Update</a:t>
            </a:r>
          </a:p>
          <a:p>
            <a:pPr lvl="1"/>
            <a:r>
              <a:rPr lang="en-US" dirty="0" smtClean="0"/>
              <a:t>Idling Event</a:t>
            </a:r>
          </a:p>
          <a:p>
            <a:pPr lvl="1"/>
            <a:endParaRPr lang="en-US" dirty="0" smtClean="0"/>
          </a:p>
          <a:p>
            <a:pPr lvl="1"/>
            <a:endParaRPr lang="en-US" dirty="0" smtClean="0"/>
          </a:p>
          <a:p>
            <a:endParaRPr lang="en-US" dirty="0"/>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Structural Analysis Link</a:t>
            </a:r>
            <a:endParaRPr lang="en-US" dirty="0"/>
          </a:p>
        </p:txBody>
      </p:sp>
      <p:sp>
        <p:nvSpPr>
          <p:cNvPr id="3" name="Rectangle 3"/>
          <p:cNvSpPr txBox="1">
            <a:spLocks noChangeArrowheads="1"/>
          </p:cNvSpPr>
          <p:nvPr/>
        </p:nvSpPr>
        <p:spPr>
          <a:xfrm>
            <a:off x="561975" y="5106987"/>
            <a:ext cx="7983659"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5"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Structural Analysis Link</a:t>
            </a:r>
            <a:endParaRPr lang="en-US" dirty="0"/>
          </a:p>
        </p:txBody>
      </p:sp>
      <p:sp>
        <p:nvSpPr>
          <p:cNvPr id="3" name="Content Placeholder 2"/>
          <p:cNvSpPr>
            <a:spLocks noGrp="1"/>
          </p:cNvSpPr>
          <p:nvPr>
            <p:ph idx="1"/>
          </p:nvPr>
        </p:nvSpPr>
        <p:spPr/>
        <p:txBody>
          <a:bodyPr/>
          <a:lstStyle/>
          <a:p>
            <a:r>
              <a:rPr lang="en-US" dirty="0" smtClean="0"/>
              <a:t>Introduction</a:t>
            </a:r>
          </a:p>
          <a:p>
            <a:r>
              <a:rPr lang="en-US" dirty="0" smtClean="0"/>
              <a:t>Export and import</a:t>
            </a:r>
          </a:p>
          <a:p>
            <a:r>
              <a:rPr lang="en-US" dirty="0" smtClean="0"/>
              <a:t>Practical examples</a:t>
            </a:r>
          </a:p>
          <a:p>
            <a:r>
              <a:rPr lang="en-US" dirty="0" smtClean="0"/>
              <a:t>Sample application</a:t>
            </a:r>
          </a:p>
          <a:p>
            <a:endParaRPr lang="en-US" dirty="0"/>
          </a:p>
        </p:txBody>
      </p:sp>
      <p:pic>
        <p:nvPicPr>
          <p:cNvPr id="5" name="Picture 4"/>
          <p:cNvPicPr/>
          <p:nvPr/>
        </p:nvPicPr>
        <p:blipFill>
          <a:blip r:embed="rId3" cstate="print"/>
          <a:srcRect l="21438" t="33250" r="5437" b="26083"/>
          <a:stretch>
            <a:fillRect/>
          </a:stretch>
        </p:blipFill>
        <p:spPr bwMode="auto">
          <a:xfrm>
            <a:off x="1954499" y="4344987"/>
            <a:ext cx="11056651" cy="461166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Analysis Link </a:t>
            </a:r>
            <a:br>
              <a:rPr lang="en-US" dirty="0" smtClean="0"/>
            </a:br>
            <a:r>
              <a:rPr lang="en-US" sz="2800" b="0" i="1" dirty="0" smtClean="0">
                <a:solidFill>
                  <a:schemeClr val="accent4">
                    <a:lumMod val="75000"/>
                  </a:schemeClr>
                </a:solidFill>
              </a:rPr>
              <a:t>Introduction</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en-US" dirty="0" smtClean="0"/>
              <a:t>There are MANY ways in which the link can be designed</a:t>
            </a:r>
          </a:p>
          <a:p>
            <a:r>
              <a:rPr lang="en-US" dirty="0" smtClean="0"/>
              <a:t>There are MANY implementation scenarios concerning</a:t>
            </a:r>
          </a:p>
          <a:p>
            <a:pPr lvl="2"/>
            <a:r>
              <a:rPr lang="en-US" dirty="0" smtClean="0"/>
              <a:t>Which structural elements are passed between the applications</a:t>
            </a:r>
          </a:p>
          <a:p>
            <a:pPr lvl="2"/>
            <a:r>
              <a:rPr lang="en-US" dirty="0" smtClean="0"/>
              <a:t>Which kind of model changes are automatically supported in either of them</a:t>
            </a:r>
          </a:p>
          <a:p>
            <a:r>
              <a:rPr lang="en-US" dirty="0" smtClean="0"/>
              <a:t>It is up to the particular 3rd party package and its implementer to design, code and document the link</a:t>
            </a:r>
          </a:p>
          <a:p>
            <a:pPr lvl="2"/>
            <a:r>
              <a:rPr lang="en-US" dirty="0" smtClean="0"/>
              <a:t>Revit Structure API provides the tools to do this</a:t>
            </a:r>
          </a:p>
          <a:p>
            <a:pPr lvl="2"/>
            <a:r>
              <a:rPr lang="en-US" dirty="0" smtClean="0"/>
              <a:t>RST does not pre-determine the design of the link application</a:t>
            </a:r>
            <a:endParaRPr lang="en-US" dirty="0"/>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Analysis Link </a:t>
            </a:r>
            <a:br>
              <a:rPr lang="en-US" dirty="0" smtClean="0"/>
            </a:br>
            <a:r>
              <a:rPr lang="en-US" sz="2800" b="0" i="1" dirty="0" smtClean="0">
                <a:solidFill>
                  <a:schemeClr val="accent4">
                    <a:lumMod val="75000"/>
                  </a:schemeClr>
                </a:solidFill>
              </a:rPr>
              <a:t>Export</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en-US" dirty="0" smtClean="0"/>
              <a:t>Data export from Revit to 3rd party A&amp;D application</a:t>
            </a:r>
          </a:p>
          <a:p>
            <a:r>
              <a:rPr lang="en-US" dirty="0" smtClean="0"/>
              <a:t>Use a custom Revit external command to export relevant data</a:t>
            </a:r>
          </a:p>
          <a:p>
            <a:pPr lvl="3"/>
            <a:r>
              <a:rPr lang="en-US" dirty="0" smtClean="0"/>
              <a:t>App's native file/DB format — typically proprietary</a:t>
            </a:r>
          </a:p>
          <a:p>
            <a:pPr lvl="3"/>
            <a:r>
              <a:rPr lang="en-US" dirty="0" smtClean="0"/>
              <a:t>App's neutral file/DB format — typically public</a:t>
            </a:r>
          </a:p>
          <a:p>
            <a:pPr lvl="3"/>
            <a:r>
              <a:rPr lang="en-US" dirty="0" smtClean="0"/>
              <a:t>Public neutral file/DB format supported by the app</a:t>
            </a:r>
          </a:p>
          <a:p>
            <a:pPr lvl="3"/>
            <a:r>
              <a:rPr lang="en-US" dirty="0" smtClean="0"/>
              <a:t>Intermediate file/DB format purpose-designed for the link</a:t>
            </a:r>
          </a:p>
          <a:p>
            <a:pPr lvl="3"/>
            <a:r>
              <a:rPr lang="en-US" dirty="0" smtClean="0"/>
              <a:t>...</a:t>
            </a:r>
          </a:p>
          <a:p>
            <a:pPr lvl="3"/>
            <a:endParaRPr lang="en-US" dirty="0" smtClean="0"/>
          </a:p>
          <a:p>
            <a:r>
              <a:rPr lang="en-US" dirty="0" smtClean="0"/>
              <a:t>The choice depends on the combination of technical, functional, commercial and political requirements...</a:t>
            </a: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Analysis Link </a:t>
            </a:r>
            <a:br>
              <a:rPr lang="en-US" dirty="0" smtClean="0"/>
            </a:br>
            <a:r>
              <a:rPr lang="en-US" sz="2800" b="0" i="1" dirty="0" smtClean="0">
                <a:solidFill>
                  <a:schemeClr val="accent4">
                    <a:lumMod val="75000"/>
                  </a:schemeClr>
                </a:solidFill>
              </a:rPr>
              <a:t>Import</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en-US" dirty="0" smtClean="0"/>
              <a:t>Define another custom Revit external command</a:t>
            </a:r>
          </a:p>
          <a:p>
            <a:r>
              <a:rPr lang="en-US" dirty="0" smtClean="0"/>
              <a:t>The choice of options and reasoning is basically the same as for the export</a:t>
            </a:r>
          </a:p>
          <a:p>
            <a:r>
              <a:rPr lang="en-US" dirty="0" smtClean="0"/>
              <a:t>The chosen file format need not be the same as for the export, though typically it would be</a:t>
            </a: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Analysis Link</a:t>
            </a:r>
            <a:br>
              <a:rPr lang="en-US" dirty="0" smtClean="0"/>
            </a:br>
            <a:r>
              <a:rPr lang="en-US" sz="2800" b="0" i="1" dirty="0" smtClean="0">
                <a:solidFill>
                  <a:schemeClr val="accent4">
                    <a:lumMod val="75000"/>
                  </a:schemeClr>
                </a:solidFill>
              </a:rPr>
              <a:t>Practical Examples</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en-GB" dirty="0" err="1" smtClean="0"/>
              <a:t>RstLink</a:t>
            </a:r>
            <a:endParaRPr lang="en-GB" dirty="0" smtClean="0"/>
          </a:p>
          <a:p>
            <a:pPr lvl="1"/>
            <a:r>
              <a:rPr lang="en-US" dirty="0" smtClean="0"/>
              <a:t>Simple demonstration application</a:t>
            </a:r>
            <a:endParaRPr lang="en-GB" dirty="0" smtClean="0"/>
          </a:p>
          <a:p>
            <a:r>
              <a:rPr lang="en-GB" dirty="0" err="1" smtClean="0"/>
              <a:t>MidasLink</a:t>
            </a:r>
            <a:endParaRPr lang="en-GB" dirty="0" smtClean="0"/>
          </a:p>
          <a:p>
            <a:pPr lvl="1"/>
            <a:r>
              <a:rPr lang="en-US" dirty="0" smtClean="0"/>
              <a:t>Simple but real</a:t>
            </a:r>
            <a:endParaRPr lang="en-GB" dirty="0" smtClean="0"/>
          </a:p>
          <a:p>
            <a:r>
              <a:rPr lang="en-GB" dirty="0" err="1" smtClean="0"/>
              <a:t>FireRating</a:t>
            </a:r>
            <a:endParaRPr lang="en-GB" dirty="0" smtClean="0"/>
          </a:p>
          <a:p>
            <a:pPr lvl="1"/>
            <a:r>
              <a:rPr lang="en-US" dirty="0" smtClean="0"/>
              <a:t>Minimal generic Revit </a:t>
            </a:r>
            <a:endParaRPr lang="en-GB" dirty="0" smtClean="0"/>
          </a:p>
          <a:p>
            <a:r>
              <a:rPr lang="en-GB" dirty="0" err="1" smtClean="0"/>
              <a:t>RDBLink</a:t>
            </a:r>
            <a:endParaRPr lang="en-GB" dirty="0" smtClean="0"/>
          </a:p>
          <a:p>
            <a:pPr lvl="1"/>
            <a:r>
              <a:rPr lang="en-US" dirty="0" smtClean="0"/>
              <a:t>Generic Revit BIM, not RST specific</a:t>
            </a:r>
            <a:endParaRPr lang="en-GB" dirty="0" smtClean="0"/>
          </a:p>
          <a:p>
            <a:r>
              <a:rPr lang="en-GB" dirty="0" smtClean="0"/>
              <a:t>Commercial Software</a:t>
            </a: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Analysis Link</a:t>
            </a:r>
            <a:br>
              <a:rPr lang="en-US" dirty="0" smtClean="0"/>
            </a:br>
            <a:r>
              <a:rPr lang="en-US" sz="2800" b="0" i="1" dirty="0" smtClean="0">
                <a:solidFill>
                  <a:schemeClr val="accent4">
                    <a:lumMod val="75000"/>
                  </a:schemeClr>
                </a:solidFill>
              </a:rPr>
              <a:t>Practical Example</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en-US" smtClean="0"/>
              <a:t>AutoCAD </a:t>
            </a:r>
            <a:r>
              <a:rPr lang="en-US" smtClean="0"/>
              <a:t>simulates </a:t>
            </a:r>
            <a:r>
              <a:rPr lang="en-US" dirty="0" smtClean="0"/>
              <a:t>A&amp;D 3rd party app</a:t>
            </a:r>
          </a:p>
          <a:p>
            <a:pPr lvl="1"/>
            <a:r>
              <a:rPr lang="en-US" dirty="0" smtClean="0"/>
              <a:t>AutoCAD.NET API utilities used on the 'other' side</a:t>
            </a:r>
          </a:p>
          <a:p>
            <a:pPr lvl="1"/>
            <a:r>
              <a:rPr lang="en-US" dirty="0" err="1" smtClean="0"/>
              <a:t>Xdata</a:t>
            </a:r>
            <a:r>
              <a:rPr lang="en-US" dirty="0" smtClean="0"/>
              <a:t> used to store Revit Structure specific info on standard AutoCAD entities</a:t>
            </a:r>
          </a:p>
          <a:p>
            <a:pPr lvl="1"/>
            <a:r>
              <a:rPr lang="en-US" dirty="0" smtClean="0"/>
              <a:t>AutoCAD Dynamic Properties COM API used for the link-specific UI within AutoCAD</a:t>
            </a:r>
          </a:p>
          <a:p>
            <a:r>
              <a:rPr lang="en-US" dirty="0" smtClean="0"/>
              <a:t>Intermediate, purpose designed XML</a:t>
            </a:r>
          </a:p>
          <a:p>
            <a:pPr lvl="1"/>
            <a:r>
              <a:rPr lang="en-US" dirty="0" smtClean="0"/>
              <a:t>Used in both directions</a:t>
            </a:r>
          </a:p>
          <a:p>
            <a:pPr lvl="1"/>
            <a:r>
              <a:rPr lang="en-US" dirty="0" smtClean="0"/>
              <a:t>For simplicity, based on .NET SOAP serialization</a:t>
            </a:r>
          </a:p>
          <a:p>
            <a:pPr lvl="1"/>
            <a:r>
              <a:rPr lang="en-US" dirty="0" smtClean="0"/>
              <a:t>Custom .NET neutral classes utilized by both sides' export/import commands</a:t>
            </a:r>
            <a:endParaRPr lang="en-US" dirty="0"/>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Analysis Link</a:t>
            </a:r>
            <a:br>
              <a:rPr lang="en-US" dirty="0" smtClean="0"/>
            </a:br>
            <a:r>
              <a:rPr lang="en-US" sz="2800" b="0" i="1" dirty="0" err="1" smtClean="0">
                <a:solidFill>
                  <a:schemeClr val="accent4">
                    <a:lumMod val="75000"/>
                  </a:schemeClr>
                </a:solidFill>
              </a:rPr>
              <a:t>RstLink</a:t>
            </a:r>
            <a:r>
              <a:rPr lang="en-US" sz="2800" b="0" i="1" dirty="0" smtClean="0">
                <a:solidFill>
                  <a:schemeClr val="accent4">
                    <a:lumMod val="75000"/>
                  </a:schemeClr>
                </a:solidFill>
              </a:rPr>
              <a:t> modules</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en-US" dirty="0" err="1" smtClean="0"/>
              <a:t>RstLink</a:t>
            </a:r>
            <a:endParaRPr lang="en-US" dirty="0" smtClean="0"/>
          </a:p>
          <a:p>
            <a:pPr lvl="1"/>
            <a:r>
              <a:rPr lang="en-US" dirty="0" smtClean="0"/>
              <a:t>Helper </a:t>
            </a:r>
            <a:r>
              <a:rPr lang="en-US" dirty="0" err="1" smtClean="0"/>
              <a:t>dll</a:t>
            </a:r>
            <a:r>
              <a:rPr lang="en-US" dirty="0" smtClean="0"/>
              <a:t> shared by both </a:t>
            </a:r>
            <a:r>
              <a:rPr lang="en-US" dirty="0" err="1" smtClean="0"/>
              <a:t>acad</a:t>
            </a:r>
            <a:r>
              <a:rPr lang="en-US" dirty="0" smtClean="0"/>
              <a:t> and </a:t>
            </a:r>
            <a:r>
              <a:rPr lang="en-US" dirty="0" err="1" smtClean="0"/>
              <a:t>revit</a:t>
            </a:r>
            <a:r>
              <a:rPr lang="en-US" dirty="0" smtClean="0"/>
              <a:t> client</a:t>
            </a:r>
          </a:p>
          <a:p>
            <a:r>
              <a:rPr lang="en-US" dirty="0" err="1" smtClean="0"/>
              <a:t>RSLinkRevitClient</a:t>
            </a:r>
            <a:endParaRPr lang="en-US" dirty="0" smtClean="0"/>
          </a:p>
          <a:p>
            <a:pPr lvl="1"/>
            <a:r>
              <a:rPr lang="en-US" dirty="0" smtClean="0"/>
              <a:t>Revit command implementations</a:t>
            </a:r>
          </a:p>
          <a:p>
            <a:pPr lvl="1"/>
            <a:r>
              <a:rPr lang="en-US" dirty="0" err="1" smtClean="0"/>
              <a:t>RSLinkImport</a:t>
            </a:r>
            <a:r>
              <a:rPr lang="en-US" dirty="0" smtClean="0"/>
              <a:t>, </a:t>
            </a:r>
            <a:r>
              <a:rPr lang="en-US" dirty="0" err="1" smtClean="0"/>
              <a:t>RSLinkExport</a:t>
            </a:r>
            <a:r>
              <a:rPr lang="en-US" dirty="0" smtClean="0"/>
              <a:t>, </a:t>
            </a:r>
            <a:r>
              <a:rPr lang="en-US" dirty="0" err="1" smtClean="0"/>
              <a:t>RsLinkLiveLink</a:t>
            </a:r>
            <a:endParaRPr lang="en-US" dirty="0" smtClean="0"/>
          </a:p>
          <a:p>
            <a:r>
              <a:rPr lang="en-US" dirty="0" err="1" smtClean="0"/>
              <a:t>RSLinkAcadClient</a:t>
            </a:r>
            <a:endParaRPr lang="en-US" dirty="0" smtClean="0"/>
          </a:p>
          <a:p>
            <a:pPr lvl="1"/>
            <a:r>
              <a:rPr lang="en-US" dirty="0" smtClean="0"/>
              <a:t>AutoCAD client</a:t>
            </a:r>
          </a:p>
          <a:p>
            <a:pPr lvl="1"/>
            <a:r>
              <a:rPr lang="en-US" dirty="0" err="1" smtClean="0"/>
              <a:t>RSImport</a:t>
            </a:r>
            <a:r>
              <a:rPr lang="en-US" dirty="0" smtClean="0"/>
              <a:t>, </a:t>
            </a:r>
            <a:r>
              <a:rPr lang="en-US" dirty="0" err="1" smtClean="0"/>
              <a:t>RSExport</a:t>
            </a:r>
            <a:r>
              <a:rPr lang="en-US" dirty="0" smtClean="0"/>
              <a:t>, </a:t>
            </a:r>
            <a:r>
              <a:rPr lang="en-US" dirty="0" err="1" smtClean="0"/>
              <a:t>RSMakeMember</a:t>
            </a:r>
            <a:endParaRPr lang="en-US" dirty="0" smtClean="0"/>
          </a:p>
          <a:p>
            <a:r>
              <a:rPr lang="en-US" dirty="0" err="1" smtClean="0"/>
              <a:t>RSLinkAcadClientDynProps</a:t>
            </a:r>
            <a:endParaRPr lang="en-US" dirty="0" smtClean="0"/>
          </a:p>
          <a:p>
            <a:pPr lvl="1"/>
            <a:r>
              <a:rPr lang="en-US" dirty="0" smtClean="0"/>
              <a:t>Dynamic Revit properties for AutoCAD objects</a:t>
            </a:r>
          </a:p>
          <a:p>
            <a:endParaRPr lang="en-US" dirty="0" smtClean="0"/>
          </a:p>
          <a:p>
            <a:endParaRPr lang="en-US" dirty="0" smtClean="0"/>
          </a:p>
        </p:txBody>
      </p:sp>
      <p:pic>
        <p:nvPicPr>
          <p:cNvPr id="5" name="Picture 5" descr="rslink-07"/>
          <p:cNvPicPr>
            <a:picLocks noChangeAspect="1" noChangeArrowheads="1"/>
          </p:cNvPicPr>
          <p:nvPr/>
        </p:nvPicPr>
        <p:blipFill>
          <a:blip r:embed="rId3" cstate="print"/>
          <a:srcRect/>
          <a:stretch>
            <a:fillRect/>
          </a:stretch>
        </p:blipFill>
        <p:spPr bwMode="auto">
          <a:xfrm>
            <a:off x="9450606" y="3049587"/>
            <a:ext cx="3074769" cy="407511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Analysis Link</a:t>
            </a:r>
            <a:br>
              <a:rPr lang="en-US" dirty="0" smtClean="0"/>
            </a:br>
            <a:r>
              <a:rPr lang="en-US" sz="2800" b="0" i="1" dirty="0" err="1" smtClean="0">
                <a:solidFill>
                  <a:schemeClr val="accent4">
                    <a:lumMod val="75000"/>
                  </a:schemeClr>
                </a:solidFill>
              </a:rPr>
              <a:t>RstLink</a:t>
            </a:r>
            <a:r>
              <a:rPr lang="en-US" sz="2800" b="0" i="1" dirty="0" smtClean="0">
                <a:solidFill>
                  <a:schemeClr val="accent4">
                    <a:lumMod val="75000"/>
                  </a:schemeClr>
                </a:solidFill>
              </a:rPr>
              <a:t> Revit Export</a:t>
            </a:r>
            <a:endParaRPr lang="en-US" sz="2800" b="0" i="1" dirty="0">
              <a:solidFill>
                <a:schemeClr val="accent4">
                  <a:lumMod val="75000"/>
                </a:schemeClr>
              </a:solidFill>
            </a:endParaRPr>
          </a:p>
        </p:txBody>
      </p:sp>
      <p:pic>
        <p:nvPicPr>
          <p:cNvPr id="8" name="Content Placeholder 7"/>
          <p:cNvPicPr>
            <a:picLocks noGrp="1"/>
          </p:cNvPicPr>
          <p:nvPr>
            <p:ph idx="1"/>
          </p:nvPr>
        </p:nvPicPr>
        <p:blipFill>
          <a:blip r:embed="rId2" cstate="print"/>
          <a:srcRect l="22688" t="73084" r="20250" b="15583"/>
          <a:stretch>
            <a:fillRect/>
          </a:stretch>
        </p:blipFill>
        <p:spPr bwMode="auto">
          <a:xfrm>
            <a:off x="2771775" y="7240587"/>
            <a:ext cx="10230926" cy="1523962"/>
          </a:xfrm>
          <a:prstGeom prst="rect">
            <a:avLst/>
          </a:prstGeom>
          <a:noFill/>
          <a:ln w="9525">
            <a:noFill/>
            <a:miter lim="800000"/>
            <a:headEnd/>
            <a:tailEnd/>
          </a:ln>
        </p:spPr>
      </p:pic>
      <p:pic>
        <p:nvPicPr>
          <p:cNvPr id="9" name="Picture 8"/>
          <p:cNvPicPr/>
          <p:nvPr/>
        </p:nvPicPr>
        <p:blipFill>
          <a:blip r:embed="rId3" cstate="print"/>
          <a:srcRect l="21438" t="33250" r="5437" b="26083"/>
          <a:stretch>
            <a:fillRect/>
          </a:stretch>
        </p:blipFill>
        <p:spPr bwMode="auto">
          <a:xfrm>
            <a:off x="409575" y="2516187"/>
            <a:ext cx="11056651" cy="461166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Analysis Link </a:t>
            </a:r>
            <a:br>
              <a:rPr lang="en-US" dirty="0" smtClean="0"/>
            </a:br>
            <a:r>
              <a:rPr lang="en-US" sz="2800" b="0" i="1" dirty="0" err="1" smtClean="0">
                <a:solidFill>
                  <a:schemeClr val="accent4">
                    <a:lumMod val="75000"/>
                  </a:schemeClr>
                </a:solidFill>
              </a:rPr>
              <a:t>RstLink</a:t>
            </a:r>
            <a:r>
              <a:rPr lang="en-US" sz="2800" b="0" i="1" dirty="0" smtClean="0">
                <a:solidFill>
                  <a:schemeClr val="accent4">
                    <a:lumMod val="75000"/>
                  </a:schemeClr>
                </a:solidFill>
              </a:rPr>
              <a:t> AutoCAD Import</a:t>
            </a:r>
            <a:endParaRPr lang="en-US" sz="2800" b="0" i="1" dirty="0">
              <a:solidFill>
                <a:schemeClr val="accent4">
                  <a:lumMod val="75000"/>
                </a:schemeClr>
              </a:solidFill>
            </a:endParaRPr>
          </a:p>
        </p:txBody>
      </p:sp>
      <p:sp>
        <p:nvSpPr>
          <p:cNvPr id="5" name="Content Placeholder 4"/>
          <p:cNvSpPr>
            <a:spLocks noGrp="1"/>
          </p:cNvSpPr>
          <p:nvPr>
            <p:ph idx="1"/>
          </p:nvPr>
        </p:nvSpPr>
        <p:spPr/>
        <p:txBody>
          <a:bodyPr/>
          <a:lstStyle/>
          <a:p>
            <a:endParaRPr lang="en-US"/>
          </a:p>
        </p:txBody>
      </p:sp>
      <p:pic>
        <p:nvPicPr>
          <p:cNvPr id="7" name="Picture 6"/>
          <p:cNvPicPr/>
          <p:nvPr/>
        </p:nvPicPr>
        <p:blipFill>
          <a:blip r:embed="rId3" cstate="print"/>
          <a:srcRect l="18750" t="16000" r="18625" b="23000"/>
          <a:stretch>
            <a:fillRect/>
          </a:stretch>
        </p:blipFill>
        <p:spPr bwMode="auto">
          <a:xfrm>
            <a:off x="590550" y="2128685"/>
            <a:ext cx="8874958" cy="6483502"/>
          </a:xfrm>
          <a:prstGeom prst="rect">
            <a:avLst/>
          </a:prstGeom>
          <a:noFill/>
          <a:ln w="9525">
            <a:noFill/>
            <a:miter lim="800000"/>
            <a:headEnd/>
            <a:tailEnd/>
          </a:ln>
        </p:spPr>
      </p:pic>
      <p:pic>
        <p:nvPicPr>
          <p:cNvPr id="6" name="Picture 5"/>
          <p:cNvPicPr/>
          <p:nvPr/>
        </p:nvPicPr>
        <p:blipFill>
          <a:blip r:embed="rId4" cstate="print"/>
          <a:srcRect l="41250" t="42083" r="41250" b="46834"/>
          <a:stretch>
            <a:fillRect/>
          </a:stretch>
        </p:blipFill>
        <p:spPr bwMode="auto">
          <a:xfrm>
            <a:off x="9096375" y="7240587"/>
            <a:ext cx="3098133" cy="147161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Revit Structure 2011 API News</a:t>
            </a:r>
            <a:endParaRPr lang="en-US" dirty="0"/>
          </a:p>
        </p:txBody>
      </p:sp>
      <p:sp>
        <p:nvSpPr>
          <p:cNvPr id="3" name="Rectangle 3"/>
          <p:cNvSpPr txBox="1">
            <a:spLocks noChangeArrowheads="1"/>
          </p:cNvSpPr>
          <p:nvPr/>
        </p:nvSpPr>
        <p:spPr>
          <a:xfrm>
            <a:off x="561975" y="5106987"/>
            <a:ext cx="7983659"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5"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Analysis Link</a:t>
            </a:r>
            <a:br>
              <a:rPr lang="en-US" dirty="0" smtClean="0"/>
            </a:br>
            <a:r>
              <a:rPr lang="en-US" sz="2800" b="0" i="1" dirty="0" smtClean="0">
                <a:solidFill>
                  <a:schemeClr val="accent4">
                    <a:lumMod val="75000"/>
                  </a:schemeClr>
                </a:solidFill>
              </a:rPr>
              <a:t>Modify Cross Section</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en-GB" dirty="0" smtClean="0"/>
              <a:t>Edit dynamic properties</a:t>
            </a:r>
          </a:p>
          <a:p>
            <a:r>
              <a:rPr lang="en-GB" dirty="0" smtClean="0"/>
              <a:t>Change cross section</a:t>
            </a:r>
          </a:p>
        </p:txBody>
      </p:sp>
      <p:pic>
        <p:nvPicPr>
          <p:cNvPr id="5" name="Picture 4"/>
          <p:cNvPicPr/>
          <p:nvPr/>
        </p:nvPicPr>
        <p:blipFill>
          <a:blip r:embed="rId2" cstate="print"/>
          <a:srcRect l="24250" t="27041" r="24750" b="16667"/>
          <a:stretch>
            <a:fillRect/>
          </a:stretch>
        </p:blipFill>
        <p:spPr bwMode="auto">
          <a:xfrm>
            <a:off x="4981575" y="2516187"/>
            <a:ext cx="7772400" cy="643413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p:nvPr/>
        </p:nvPicPr>
        <p:blipFill>
          <a:blip r:embed="rId2" cstate="print"/>
          <a:srcRect l="18688" t="30417" r="7375" b="26917"/>
          <a:stretch>
            <a:fillRect/>
          </a:stretch>
        </p:blipFill>
        <p:spPr bwMode="auto">
          <a:xfrm>
            <a:off x="2766331" y="4116388"/>
            <a:ext cx="9954986" cy="4495800"/>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Analysis Link</a:t>
            </a:r>
            <a:br>
              <a:rPr lang="en-US" dirty="0" smtClean="0"/>
            </a:br>
            <a:r>
              <a:rPr lang="en-US" sz="2800" b="0" i="1" dirty="0" smtClean="0">
                <a:solidFill>
                  <a:schemeClr val="accent4">
                    <a:lumMod val="75000"/>
                  </a:schemeClr>
                </a:solidFill>
              </a:rPr>
              <a:t>Import Modified Data Into RST</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pPr>
              <a:buNone/>
            </a:pPr>
            <a:r>
              <a:rPr lang="en-GB" dirty="0" err="1" smtClean="0"/>
              <a:t>RSExport</a:t>
            </a:r>
            <a:r>
              <a:rPr lang="en-GB" dirty="0" smtClean="0"/>
              <a:t> from AutoCAD</a:t>
            </a:r>
          </a:p>
          <a:p>
            <a:pPr>
              <a:buNone/>
            </a:pPr>
            <a:r>
              <a:rPr lang="en-GB" dirty="0" smtClean="0"/>
              <a:t>Import into Revit</a:t>
            </a:r>
          </a:p>
          <a:p>
            <a:pPr lvl="1"/>
            <a:r>
              <a:rPr lang="en-GB" dirty="0" smtClean="0"/>
              <a:t>Column type was swapped</a:t>
            </a:r>
          </a:p>
          <a:p>
            <a:pPr lvl="1"/>
            <a:r>
              <a:rPr lang="en-GB" dirty="0" smtClean="0"/>
              <a:t>New elements are ignored</a:t>
            </a: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Analysis Link</a:t>
            </a:r>
            <a:br>
              <a:rPr lang="en-US" dirty="0" smtClean="0"/>
            </a:br>
            <a:r>
              <a:rPr lang="en-US" sz="2800" b="0" i="1" dirty="0" smtClean="0">
                <a:solidFill>
                  <a:schemeClr val="accent4">
                    <a:lumMod val="75000"/>
                  </a:schemeClr>
                </a:solidFill>
              </a:rPr>
              <a:t>Analysis Software</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en-US" dirty="0" smtClean="0"/>
              <a:t>ADAPT</a:t>
            </a:r>
          </a:p>
          <a:p>
            <a:pPr lvl="2">
              <a:buNone/>
            </a:pPr>
            <a:r>
              <a:rPr lang="en-US" dirty="0" smtClean="0">
                <a:hlinkClick r:id="rId3"/>
              </a:rPr>
              <a:t>www.adaptsoft.com/revitstructure</a:t>
            </a:r>
            <a:endParaRPr lang="en-US" dirty="0" smtClean="0"/>
          </a:p>
          <a:p>
            <a:r>
              <a:rPr lang="en-US" dirty="0" smtClean="0"/>
              <a:t>RISA</a:t>
            </a:r>
          </a:p>
          <a:p>
            <a:pPr lvl="2">
              <a:buNone/>
            </a:pPr>
            <a:r>
              <a:rPr lang="en-US" dirty="0" smtClean="0">
                <a:hlinkClick r:id="rId4"/>
              </a:rPr>
              <a:t>www.risatech.com/partner/revit_structure.asp</a:t>
            </a:r>
            <a:endParaRPr lang="en-US" dirty="0" smtClean="0"/>
          </a:p>
          <a:p>
            <a:r>
              <a:rPr lang="en-US" dirty="0" smtClean="0"/>
              <a:t>RAM</a:t>
            </a:r>
          </a:p>
          <a:p>
            <a:pPr lvl="2">
              <a:buNone/>
            </a:pPr>
            <a:r>
              <a:rPr lang="en-US" dirty="0" smtClean="0">
                <a:hlinkClick r:id="rId5"/>
              </a:rPr>
              <a:t>www.bentley.com/structural</a:t>
            </a:r>
            <a:endParaRPr lang="en-US" dirty="0" smtClean="0"/>
          </a:p>
          <a:p>
            <a:r>
              <a:rPr lang="en-US" dirty="0" smtClean="0"/>
              <a:t>CSC</a:t>
            </a:r>
          </a:p>
          <a:p>
            <a:r>
              <a:rPr lang="en-US" dirty="0" smtClean="0"/>
              <a:t>MIDAS – </a:t>
            </a:r>
            <a:r>
              <a:rPr lang="en-US" dirty="0" err="1" smtClean="0"/>
              <a:t>MidasLink</a:t>
            </a:r>
            <a:r>
              <a:rPr lang="en-US" dirty="0" smtClean="0"/>
              <a:t> subscription module</a:t>
            </a:r>
          </a:p>
          <a:p>
            <a:r>
              <a:rPr lang="en-US" dirty="0" smtClean="0"/>
              <a:t>ROBOBAT – recently acquired by Autodesk</a:t>
            </a:r>
          </a:p>
          <a:p>
            <a:pPr lvl="2">
              <a:buNone/>
            </a:pPr>
            <a:r>
              <a:rPr lang="en-US" dirty="0" smtClean="0">
                <a:hlinkClick r:id="rId6"/>
              </a:rPr>
              <a:t>http://www.extensions4revit.com/n/e4r</a:t>
            </a:r>
            <a:endParaRPr lang="en-US" dirty="0" smtClean="0"/>
          </a:p>
          <a:p>
            <a:r>
              <a:rPr lang="en-US" dirty="0" smtClean="0"/>
              <a:t>Analysis Partners site: </a:t>
            </a:r>
          </a:p>
          <a:p>
            <a:pPr lvl="2">
              <a:buNone/>
            </a:pPr>
            <a:r>
              <a:rPr lang="en-US" dirty="0" smtClean="0">
                <a:hlinkClick r:id="rId7"/>
              </a:rPr>
              <a:t>http://usa.autodesk.com/adsk/servlet/index?siteID=123112&amp;id=9727285#content2</a:t>
            </a:r>
            <a:endParaRPr lang="en-US" dirty="0" smtClean="0"/>
          </a:p>
          <a:p>
            <a:pPr lvl="2">
              <a:buNone/>
            </a:pPr>
            <a:endParaRPr lang="en-US" dirty="0" smtClean="0"/>
          </a:p>
          <a:p>
            <a:pPr lvl="2">
              <a:buNone/>
            </a:pPr>
            <a:endParaRPr lang="en-US" dirty="0" smtClean="0"/>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Rebar</a:t>
            </a:r>
            <a:endParaRPr lang="en-US" dirty="0"/>
          </a:p>
        </p:txBody>
      </p:sp>
      <p:sp>
        <p:nvSpPr>
          <p:cNvPr id="3" name="Rectangle 3"/>
          <p:cNvSpPr txBox="1">
            <a:spLocks noChangeArrowheads="1"/>
          </p:cNvSpPr>
          <p:nvPr/>
        </p:nvSpPr>
        <p:spPr>
          <a:xfrm>
            <a:off x="561975" y="5106987"/>
            <a:ext cx="7983659"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5"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RST Rebar </a:t>
            </a:r>
            <a:br>
              <a:rPr lang="en-US" dirty="0" smtClean="0"/>
            </a:br>
            <a:r>
              <a:rPr lang="en-US" sz="2800" b="0" i="1" dirty="0" smtClean="0">
                <a:solidFill>
                  <a:schemeClr val="accent4">
                    <a:lumMod val="75000"/>
                  </a:schemeClr>
                </a:solidFill>
              </a:rPr>
              <a:t>Workflow</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endParaRPr lang="en-US" dirty="0"/>
          </a:p>
        </p:txBody>
      </p:sp>
      <p:sp>
        <p:nvSpPr>
          <p:cNvPr id="4" name="Oval 3"/>
          <p:cNvSpPr>
            <a:spLocks noChangeAspect="1" noChangeArrowheads="1"/>
          </p:cNvSpPr>
          <p:nvPr/>
        </p:nvSpPr>
        <p:spPr bwMode="auto">
          <a:xfrm>
            <a:off x="3390898" y="2363787"/>
            <a:ext cx="5443538" cy="2813050"/>
          </a:xfrm>
          <a:prstGeom prst="ellipse">
            <a:avLst/>
          </a:prstGeom>
          <a:gradFill rotWithShape="1">
            <a:gsLst>
              <a:gs pos="0">
                <a:srgbClr val="FF0000"/>
              </a:gs>
              <a:gs pos="100000">
                <a:srgbClr val="760000"/>
              </a:gs>
            </a:gsLst>
            <a:path path="shape">
              <a:fillToRect l="50000" t="50000" r="50000" b="50000"/>
            </a:path>
          </a:gradFill>
          <a:ln w="25400">
            <a:solidFill>
              <a:schemeClr val="bg1"/>
            </a:solidFill>
            <a:round/>
            <a:headEnd/>
            <a:tailEnd/>
          </a:ln>
        </p:spPr>
        <p:txBody>
          <a:bodyPr wrap="none" lIns="91417" tIns="45709" rIns="91417" bIns="45709" anchor="ctr"/>
          <a:lstStyle/>
          <a:p>
            <a:pPr algn="ctr"/>
            <a:r>
              <a:rPr lang="en-US" sz="1800" b="1" dirty="0">
                <a:solidFill>
                  <a:schemeClr val="bg1"/>
                </a:solidFill>
              </a:rPr>
              <a:t>Revit Structure 3D </a:t>
            </a:r>
          </a:p>
          <a:p>
            <a:pPr algn="ctr"/>
            <a:r>
              <a:rPr lang="en-US" sz="1800" b="1" dirty="0">
                <a:solidFill>
                  <a:schemeClr val="bg1"/>
                </a:solidFill>
              </a:rPr>
              <a:t>Object Model</a:t>
            </a:r>
          </a:p>
          <a:p>
            <a:pPr algn="ctr"/>
            <a:endParaRPr lang="en-US" sz="1800" b="1" dirty="0"/>
          </a:p>
          <a:p>
            <a:pPr algn="ctr"/>
            <a:endParaRPr lang="en-US" sz="1800" b="1" dirty="0"/>
          </a:p>
          <a:p>
            <a:pPr algn="ctr"/>
            <a:endParaRPr lang="en-US" sz="1800" b="1" dirty="0"/>
          </a:p>
          <a:p>
            <a:pPr algn="ctr"/>
            <a:endParaRPr lang="en-US" sz="1800" b="1" dirty="0"/>
          </a:p>
          <a:p>
            <a:pPr algn="ctr"/>
            <a:endParaRPr lang="en-US" sz="1800" b="1" dirty="0"/>
          </a:p>
          <a:p>
            <a:pPr algn="ctr"/>
            <a:endParaRPr lang="en-US" sz="1800" b="1" dirty="0"/>
          </a:p>
          <a:p>
            <a:pPr algn="ctr"/>
            <a:endParaRPr lang="en-US" sz="1800" b="1" dirty="0"/>
          </a:p>
        </p:txBody>
      </p:sp>
      <p:sp>
        <p:nvSpPr>
          <p:cNvPr id="5" name="Line 4"/>
          <p:cNvSpPr>
            <a:spLocks noChangeShapeType="1"/>
          </p:cNvSpPr>
          <p:nvPr/>
        </p:nvSpPr>
        <p:spPr bwMode="auto">
          <a:xfrm>
            <a:off x="3675062" y="3130549"/>
            <a:ext cx="4851400" cy="0"/>
          </a:xfrm>
          <a:prstGeom prst="line">
            <a:avLst/>
          </a:prstGeom>
          <a:noFill/>
          <a:ln w="25400">
            <a:solidFill>
              <a:schemeClr val="bg1"/>
            </a:solidFill>
            <a:round/>
            <a:headEnd/>
            <a:tailEnd/>
          </a:ln>
        </p:spPr>
        <p:txBody>
          <a:bodyPr lIns="91417" tIns="45709" rIns="91417" bIns="45709"/>
          <a:lstStyle/>
          <a:p>
            <a:endParaRPr lang="en-GB" dirty="0"/>
          </a:p>
        </p:txBody>
      </p:sp>
      <p:sp>
        <p:nvSpPr>
          <p:cNvPr id="6" name="Text Box 5"/>
          <p:cNvSpPr txBox="1">
            <a:spLocks noChangeArrowheads="1"/>
          </p:cNvSpPr>
          <p:nvPr/>
        </p:nvSpPr>
        <p:spPr bwMode="auto">
          <a:xfrm>
            <a:off x="3994148" y="3343275"/>
            <a:ext cx="1881208" cy="373544"/>
          </a:xfrm>
          <a:prstGeom prst="rect">
            <a:avLst/>
          </a:prstGeom>
          <a:noFill/>
          <a:ln w="9525">
            <a:noFill/>
            <a:miter lim="800000"/>
            <a:headEnd/>
            <a:tailEnd/>
          </a:ln>
        </p:spPr>
        <p:txBody>
          <a:bodyPr wrap="none" lIns="91417" tIns="45709" rIns="91417" bIns="45709">
            <a:spAutoFit/>
          </a:bodyPr>
          <a:lstStyle/>
          <a:p>
            <a:r>
              <a:rPr lang="en-US" sz="1800" b="1" dirty="0">
                <a:solidFill>
                  <a:schemeClr val="bg1"/>
                </a:solidFill>
              </a:rPr>
              <a:t>Physical Model</a:t>
            </a:r>
          </a:p>
        </p:txBody>
      </p:sp>
      <p:sp>
        <p:nvSpPr>
          <p:cNvPr id="7" name="Text Box 6"/>
          <p:cNvSpPr txBox="1">
            <a:spLocks noChangeArrowheads="1"/>
          </p:cNvSpPr>
          <p:nvPr/>
        </p:nvSpPr>
        <p:spPr bwMode="auto">
          <a:xfrm>
            <a:off x="6400799" y="3343275"/>
            <a:ext cx="2036769" cy="373544"/>
          </a:xfrm>
          <a:prstGeom prst="rect">
            <a:avLst/>
          </a:prstGeom>
          <a:noFill/>
          <a:ln w="9525">
            <a:noFill/>
            <a:miter lim="800000"/>
            <a:headEnd/>
            <a:tailEnd/>
          </a:ln>
        </p:spPr>
        <p:txBody>
          <a:bodyPr wrap="none" lIns="91417" tIns="45709" rIns="91417" bIns="45709">
            <a:spAutoFit/>
          </a:bodyPr>
          <a:lstStyle/>
          <a:p>
            <a:r>
              <a:rPr lang="en-US" sz="1800" b="1" dirty="0">
                <a:solidFill>
                  <a:schemeClr val="bg1"/>
                </a:solidFill>
              </a:rPr>
              <a:t>Analytical Model</a:t>
            </a:r>
          </a:p>
        </p:txBody>
      </p:sp>
      <p:sp>
        <p:nvSpPr>
          <p:cNvPr id="8" name="Text Box 7"/>
          <p:cNvSpPr txBox="1">
            <a:spLocks noChangeArrowheads="1"/>
          </p:cNvSpPr>
          <p:nvPr/>
        </p:nvSpPr>
        <p:spPr bwMode="auto">
          <a:xfrm>
            <a:off x="6051548" y="4241800"/>
            <a:ext cx="2103438" cy="396875"/>
          </a:xfrm>
          <a:prstGeom prst="rect">
            <a:avLst/>
          </a:prstGeom>
          <a:noFill/>
          <a:ln w="9525">
            <a:noFill/>
            <a:miter lim="800000"/>
            <a:headEnd/>
            <a:tailEnd/>
          </a:ln>
        </p:spPr>
        <p:txBody>
          <a:bodyPr wrap="none" lIns="91417" tIns="45709" rIns="91417" bIns="45709">
            <a:spAutoFit/>
          </a:bodyPr>
          <a:lstStyle/>
          <a:p>
            <a:r>
              <a:rPr lang="en-US" sz="2000" b="1" i="1" u="sng" dirty="0">
                <a:solidFill>
                  <a:schemeClr val="bg1"/>
                </a:solidFill>
              </a:rPr>
              <a:t>3D Rebar Model</a:t>
            </a:r>
          </a:p>
        </p:txBody>
      </p:sp>
      <p:sp>
        <p:nvSpPr>
          <p:cNvPr id="9" name="Line 8"/>
          <p:cNvSpPr>
            <a:spLocks noChangeShapeType="1"/>
          </p:cNvSpPr>
          <p:nvPr/>
        </p:nvSpPr>
        <p:spPr bwMode="auto">
          <a:xfrm>
            <a:off x="2797175" y="3530599"/>
            <a:ext cx="1196975" cy="0"/>
          </a:xfrm>
          <a:prstGeom prst="line">
            <a:avLst/>
          </a:prstGeom>
          <a:noFill/>
          <a:ln w="44450">
            <a:solidFill>
              <a:schemeClr val="accent2">
                <a:lumMod val="60000"/>
                <a:lumOff val="40000"/>
              </a:schemeClr>
            </a:solidFill>
            <a:round/>
            <a:headEnd/>
            <a:tailEnd type="triangle" w="med" len="med"/>
          </a:ln>
        </p:spPr>
        <p:txBody>
          <a:bodyPr lIns="91417" tIns="45709" rIns="91417" bIns="45709"/>
          <a:lstStyle/>
          <a:p>
            <a:pPr>
              <a:defRPr/>
            </a:pPr>
            <a:endParaRPr lang="en-US" dirty="0"/>
          </a:p>
        </p:txBody>
      </p:sp>
      <p:sp>
        <p:nvSpPr>
          <p:cNvPr id="10" name="Line 9"/>
          <p:cNvSpPr>
            <a:spLocks noChangeShapeType="1"/>
          </p:cNvSpPr>
          <p:nvPr/>
        </p:nvSpPr>
        <p:spPr bwMode="auto">
          <a:xfrm>
            <a:off x="3516312" y="4217987"/>
            <a:ext cx="5187950" cy="0"/>
          </a:xfrm>
          <a:prstGeom prst="line">
            <a:avLst/>
          </a:prstGeom>
          <a:noFill/>
          <a:ln w="25400">
            <a:solidFill>
              <a:schemeClr val="bg1"/>
            </a:solidFill>
            <a:round/>
            <a:headEnd/>
            <a:tailEnd/>
          </a:ln>
        </p:spPr>
        <p:txBody>
          <a:bodyPr lIns="91417" tIns="45709" rIns="91417" bIns="45709"/>
          <a:lstStyle/>
          <a:p>
            <a:endParaRPr lang="en-GB" dirty="0"/>
          </a:p>
        </p:txBody>
      </p:sp>
      <p:sp>
        <p:nvSpPr>
          <p:cNvPr id="11" name="Line 10"/>
          <p:cNvSpPr>
            <a:spLocks noChangeShapeType="1"/>
          </p:cNvSpPr>
          <p:nvPr/>
        </p:nvSpPr>
        <p:spPr bwMode="auto">
          <a:xfrm>
            <a:off x="5808661" y="3530599"/>
            <a:ext cx="611187" cy="0"/>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12" name="Text Box 11"/>
          <p:cNvSpPr txBox="1">
            <a:spLocks noChangeArrowheads="1"/>
          </p:cNvSpPr>
          <p:nvPr/>
        </p:nvSpPr>
        <p:spPr bwMode="auto">
          <a:xfrm>
            <a:off x="2041524" y="3209926"/>
            <a:ext cx="761701" cy="646309"/>
          </a:xfrm>
          <a:prstGeom prst="rect">
            <a:avLst/>
          </a:prstGeom>
          <a:noFill/>
          <a:ln w="9525">
            <a:noFill/>
            <a:miter lim="800000"/>
            <a:headEnd/>
            <a:tailEnd/>
          </a:ln>
        </p:spPr>
        <p:txBody>
          <a:bodyPr wrap="none" lIns="91417" tIns="45709" rIns="91417" bIns="45709">
            <a:spAutoFit/>
          </a:bodyPr>
          <a:lstStyle/>
          <a:p>
            <a:pPr>
              <a:defRPr/>
            </a:pPr>
            <a:r>
              <a:rPr lang="en-US" sz="1800" b="1" dirty="0">
                <a:solidFill>
                  <a:schemeClr val="accent2">
                    <a:lumMod val="60000"/>
                    <a:lumOff val="40000"/>
                  </a:schemeClr>
                </a:solidFill>
              </a:rPr>
              <a:t>User </a:t>
            </a:r>
          </a:p>
          <a:p>
            <a:pPr>
              <a:defRPr/>
            </a:pPr>
            <a:r>
              <a:rPr lang="en-US" sz="1800" b="1" dirty="0">
                <a:solidFill>
                  <a:schemeClr val="accent2">
                    <a:lumMod val="60000"/>
                    <a:lumOff val="40000"/>
                  </a:schemeClr>
                </a:solidFill>
              </a:rPr>
              <a:t>Input</a:t>
            </a:r>
          </a:p>
        </p:txBody>
      </p:sp>
      <p:sp>
        <p:nvSpPr>
          <p:cNvPr id="13" name="Oval 12"/>
          <p:cNvSpPr>
            <a:spLocks noChangeAspect="1" noChangeArrowheads="1"/>
          </p:cNvSpPr>
          <p:nvPr/>
        </p:nvSpPr>
        <p:spPr bwMode="auto">
          <a:xfrm>
            <a:off x="9450388" y="3125787"/>
            <a:ext cx="1398587" cy="1352550"/>
          </a:xfrm>
          <a:prstGeom prst="ellipse">
            <a:avLst/>
          </a:prstGeom>
          <a:gradFill rotWithShape="1">
            <a:gsLst>
              <a:gs pos="0">
                <a:srgbClr val="00FF00"/>
              </a:gs>
              <a:gs pos="100000">
                <a:srgbClr val="007600"/>
              </a:gs>
            </a:gsLst>
            <a:path path="shape">
              <a:fillToRect l="50000" t="50000" r="50000" b="50000"/>
            </a:path>
          </a:gradFill>
          <a:ln w="25400">
            <a:solidFill>
              <a:schemeClr val="bg1"/>
            </a:solidFill>
            <a:round/>
            <a:headEnd/>
            <a:tailEnd/>
          </a:ln>
        </p:spPr>
        <p:txBody>
          <a:bodyPr wrap="none" lIns="91417" tIns="45709" rIns="91417" bIns="45709" anchor="ctr"/>
          <a:lstStyle/>
          <a:p>
            <a:pPr algn="ctr"/>
            <a:r>
              <a:rPr lang="en-US" sz="1800" b="1" dirty="0">
                <a:solidFill>
                  <a:schemeClr val="bg1"/>
                </a:solidFill>
              </a:rPr>
              <a:t>3</a:t>
            </a:r>
            <a:r>
              <a:rPr lang="en-US" sz="1800" b="1" baseline="30000" dirty="0">
                <a:solidFill>
                  <a:schemeClr val="bg1"/>
                </a:solidFill>
              </a:rPr>
              <a:t>rd</a:t>
            </a:r>
            <a:r>
              <a:rPr lang="en-US" sz="1800" b="1" dirty="0">
                <a:solidFill>
                  <a:schemeClr val="bg1"/>
                </a:solidFill>
              </a:rPr>
              <a:t> Party</a:t>
            </a:r>
          </a:p>
          <a:p>
            <a:pPr algn="ctr"/>
            <a:r>
              <a:rPr lang="en-US" sz="1800" b="1" dirty="0">
                <a:solidFill>
                  <a:schemeClr val="bg1"/>
                </a:solidFill>
              </a:rPr>
              <a:t>Analysis</a:t>
            </a:r>
          </a:p>
          <a:p>
            <a:pPr algn="ctr"/>
            <a:r>
              <a:rPr lang="en-US" sz="1800" b="1" dirty="0">
                <a:solidFill>
                  <a:schemeClr val="bg1"/>
                </a:solidFill>
              </a:rPr>
              <a:t>Design</a:t>
            </a:r>
          </a:p>
        </p:txBody>
      </p:sp>
      <p:sp>
        <p:nvSpPr>
          <p:cNvPr id="14" name="Line 13"/>
          <p:cNvSpPr>
            <a:spLocks noChangeShapeType="1"/>
          </p:cNvSpPr>
          <p:nvPr/>
        </p:nvSpPr>
        <p:spPr bwMode="auto">
          <a:xfrm>
            <a:off x="8388348" y="3525837"/>
            <a:ext cx="1201738" cy="0"/>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15" name="Line 14"/>
          <p:cNvSpPr>
            <a:spLocks noChangeShapeType="1"/>
          </p:cNvSpPr>
          <p:nvPr/>
        </p:nvSpPr>
        <p:spPr bwMode="auto">
          <a:xfrm flipV="1">
            <a:off x="5394325" y="4106862"/>
            <a:ext cx="4195763" cy="11112"/>
          </a:xfrm>
          <a:prstGeom prst="line">
            <a:avLst/>
          </a:prstGeom>
          <a:noFill/>
          <a:ln w="38100">
            <a:solidFill>
              <a:srgbClr val="0000FF"/>
            </a:solidFill>
            <a:round/>
            <a:headEnd/>
            <a:tailEnd/>
          </a:ln>
        </p:spPr>
        <p:txBody>
          <a:bodyPr lIns="91417" tIns="45709" rIns="91417" bIns="45709"/>
          <a:lstStyle/>
          <a:p>
            <a:endParaRPr lang="en-GB" dirty="0"/>
          </a:p>
        </p:txBody>
      </p:sp>
      <p:sp>
        <p:nvSpPr>
          <p:cNvPr id="16" name="Line 15"/>
          <p:cNvSpPr>
            <a:spLocks noChangeShapeType="1"/>
          </p:cNvSpPr>
          <p:nvPr/>
        </p:nvSpPr>
        <p:spPr bwMode="auto">
          <a:xfrm flipV="1">
            <a:off x="5413373" y="3709989"/>
            <a:ext cx="0" cy="407987"/>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17" name="Line 16"/>
          <p:cNvSpPr>
            <a:spLocks noChangeShapeType="1"/>
          </p:cNvSpPr>
          <p:nvPr/>
        </p:nvSpPr>
        <p:spPr bwMode="auto">
          <a:xfrm flipV="1">
            <a:off x="7429498" y="3709989"/>
            <a:ext cx="0" cy="407987"/>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18" name="Line 17"/>
          <p:cNvSpPr>
            <a:spLocks noChangeShapeType="1"/>
          </p:cNvSpPr>
          <p:nvPr/>
        </p:nvSpPr>
        <p:spPr bwMode="auto">
          <a:xfrm>
            <a:off x="4872036" y="3709987"/>
            <a:ext cx="0" cy="1719262"/>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19" name="Text Box 18"/>
          <p:cNvSpPr txBox="1">
            <a:spLocks noChangeArrowheads="1"/>
          </p:cNvSpPr>
          <p:nvPr/>
        </p:nvSpPr>
        <p:spPr bwMode="auto">
          <a:xfrm>
            <a:off x="3565523" y="5429250"/>
            <a:ext cx="2624138" cy="373544"/>
          </a:xfrm>
          <a:prstGeom prst="rect">
            <a:avLst/>
          </a:prstGeom>
          <a:gradFill rotWithShape="1">
            <a:gsLst>
              <a:gs pos="0">
                <a:srgbClr val="3B003B"/>
              </a:gs>
              <a:gs pos="50000">
                <a:srgbClr val="800080"/>
              </a:gs>
              <a:gs pos="100000">
                <a:srgbClr val="3B003B"/>
              </a:gs>
            </a:gsLst>
            <a:lin ang="5400000" scaled="1"/>
          </a:gradFill>
          <a:ln w="25400">
            <a:solidFill>
              <a:schemeClr val="bg1"/>
            </a:solidFill>
            <a:miter lim="800000"/>
            <a:headEnd/>
            <a:tailEnd/>
          </a:ln>
        </p:spPr>
        <p:txBody>
          <a:bodyPr lIns="91417" tIns="45709" rIns="91417" bIns="45709">
            <a:spAutoFit/>
          </a:bodyPr>
          <a:lstStyle/>
          <a:p>
            <a:pPr algn="ctr"/>
            <a:r>
              <a:rPr lang="en-US" sz="1800" b="1" dirty="0">
                <a:solidFill>
                  <a:schemeClr val="bg1"/>
                </a:solidFill>
              </a:rPr>
              <a:t>Concrete Drawings</a:t>
            </a:r>
          </a:p>
        </p:txBody>
      </p:sp>
      <p:sp>
        <p:nvSpPr>
          <p:cNvPr id="20" name="Line 19"/>
          <p:cNvSpPr>
            <a:spLocks noChangeShapeType="1"/>
          </p:cNvSpPr>
          <p:nvPr/>
        </p:nvSpPr>
        <p:spPr bwMode="auto">
          <a:xfrm>
            <a:off x="5689598" y="5821364"/>
            <a:ext cx="0" cy="630237"/>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21" name="Text Box 20"/>
          <p:cNvSpPr txBox="1">
            <a:spLocks noChangeArrowheads="1"/>
          </p:cNvSpPr>
          <p:nvPr/>
        </p:nvSpPr>
        <p:spPr bwMode="auto">
          <a:xfrm>
            <a:off x="4926011" y="6454775"/>
            <a:ext cx="1150937" cy="941388"/>
          </a:xfrm>
          <a:prstGeom prst="rect">
            <a:avLst/>
          </a:prstGeom>
          <a:gradFill rotWithShape="1">
            <a:gsLst>
              <a:gs pos="0">
                <a:srgbClr val="762F00"/>
              </a:gs>
              <a:gs pos="50000">
                <a:srgbClr val="FF6600"/>
              </a:gs>
              <a:gs pos="100000">
                <a:srgbClr val="762F00"/>
              </a:gs>
            </a:gsLst>
            <a:lin ang="5400000" scaled="1"/>
          </a:gradFill>
          <a:ln w="25400">
            <a:solidFill>
              <a:schemeClr val="bg1"/>
            </a:solidFill>
            <a:miter lim="800000"/>
            <a:headEnd/>
            <a:tailEnd/>
          </a:ln>
        </p:spPr>
        <p:txBody>
          <a:bodyPr lIns="91417" tIns="45709" rIns="91417" bIns="45709">
            <a:spAutoFit/>
          </a:bodyPr>
          <a:lstStyle/>
          <a:p>
            <a:pPr algn="ctr"/>
            <a:r>
              <a:rPr lang="en-US" sz="1800" b="1" dirty="0">
                <a:solidFill>
                  <a:schemeClr val="bg1"/>
                </a:solidFill>
              </a:rPr>
              <a:t>Specific Rebar Details</a:t>
            </a:r>
          </a:p>
        </p:txBody>
      </p:sp>
      <p:sp>
        <p:nvSpPr>
          <p:cNvPr id="22" name="Line 21"/>
          <p:cNvSpPr>
            <a:spLocks noChangeShapeType="1"/>
          </p:cNvSpPr>
          <p:nvPr/>
        </p:nvSpPr>
        <p:spPr bwMode="auto">
          <a:xfrm>
            <a:off x="2922586" y="6462712"/>
            <a:ext cx="593725" cy="0"/>
          </a:xfrm>
          <a:prstGeom prst="line">
            <a:avLst/>
          </a:prstGeom>
          <a:noFill/>
          <a:ln w="44450">
            <a:solidFill>
              <a:schemeClr val="accent2">
                <a:lumMod val="60000"/>
                <a:lumOff val="40000"/>
              </a:schemeClr>
            </a:solidFill>
            <a:round/>
            <a:headEnd/>
            <a:tailEnd type="triangle" w="med" len="med"/>
          </a:ln>
        </p:spPr>
        <p:txBody>
          <a:bodyPr lIns="91417" tIns="45709" rIns="91417" bIns="45709"/>
          <a:lstStyle/>
          <a:p>
            <a:pPr>
              <a:defRPr/>
            </a:pPr>
            <a:endParaRPr lang="en-US" dirty="0"/>
          </a:p>
        </p:txBody>
      </p:sp>
      <p:sp>
        <p:nvSpPr>
          <p:cNvPr id="23" name="Text Box 22"/>
          <p:cNvSpPr txBox="1">
            <a:spLocks noChangeArrowheads="1"/>
          </p:cNvSpPr>
          <p:nvPr/>
        </p:nvSpPr>
        <p:spPr bwMode="auto">
          <a:xfrm>
            <a:off x="6286498" y="6454775"/>
            <a:ext cx="1150938" cy="941388"/>
          </a:xfrm>
          <a:prstGeom prst="rect">
            <a:avLst/>
          </a:prstGeom>
          <a:gradFill rotWithShape="1">
            <a:gsLst>
              <a:gs pos="0">
                <a:srgbClr val="762F00"/>
              </a:gs>
              <a:gs pos="50000">
                <a:srgbClr val="FF6600"/>
              </a:gs>
              <a:gs pos="100000">
                <a:srgbClr val="762F00"/>
              </a:gs>
            </a:gsLst>
            <a:lin ang="5400000" scaled="1"/>
          </a:gradFill>
          <a:ln w="25400">
            <a:solidFill>
              <a:schemeClr val="bg1"/>
            </a:solidFill>
            <a:miter lim="800000"/>
            <a:headEnd/>
            <a:tailEnd/>
          </a:ln>
        </p:spPr>
        <p:txBody>
          <a:bodyPr lIns="91417" tIns="45709" rIns="91417" bIns="45709">
            <a:spAutoFit/>
          </a:bodyPr>
          <a:lstStyle/>
          <a:p>
            <a:pPr algn="ctr"/>
            <a:r>
              <a:rPr lang="en-US" sz="1800" b="1" dirty="0">
                <a:solidFill>
                  <a:schemeClr val="bg1"/>
                </a:solidFill>
              </a:rPr>
              <a:t>Specific Rebar Details</a:t>
            </a:r>
          </a:p>
        </p:txBody>
      </p:sp>
      <p:sp>
        <p:nvSpPr>
          <p:cNvPr id="24" name="Text Box 23"/>
          <p:cNvSpPr txBox="1">
            <a:spLocks noChangeArrowheads="1"/>
          </p:cNvSpPr>
          <p:nvPr/>
        </p:nvSpPr>
        <p:spPr bwMode="auto">
          <a:xfrm>
            <a:off x="9009061" y="6454775"/>
            <a:ext cx="1150937" cy="923307"/>
          </a:xfrm>
          <a:prstGeom prst="rect">
            <a:avLst/>
          </a:prstGeom>
          <a:gradFill rotWithShape="1">
            <a:gsLst>
              <a:gs pos="0">
                <a:srgbClr val="454545"/>
              </a:gs>
              <a:gs pos="50000">
                <a:srgbClr val="969696"/>
              </a:gs>
              <a:gs pos="100000">
                <a:srgbClr val="454545"/>
              </a:gs>
            </a:gsLst>
            <a:lin ang="5400000" scaled="1"/>
          </a:gradFill>
          <a:ln w="25400">
            <a:solidFill>
              <a:schemeClr val="bg1"/>
            </a:solidFill>
            <a:prstDash val="sysDot"/>
            <a:miter lim="800000"/>
            <a:headEnd/>
            <a:tailEnd/>
          </a:ln>
        </p:spPr>
        <p:txBody>
          <a:bodyPr lIns="91417" tIns="45709" rIns="91417" bIns="45709">
            <a:spAutoFit/>
          </a:bodyPr>
          <a:lstStyle/>
          <a:p>
            <a:pPr algn="ctr"/>
            <a:r>
              <a:rPr lang="en-US" sz="1800" b="1" dirty="0">
                <a:solidFill>
                  <a:schemeClr val="bg1"/>
                </a:solidFill>
              </a:rPr>
              <a:t>Shop</a:t>
            </a:r>
          </a:p>
          <a:p>
            <a:pPr algn="ctr"/>
            <a:r>
              <a:rPr lang="en-US" sz="1800" b="1" dirty="0">
                <a:solidFill>
                  <a:schemeClr val="bg1"/>
                </a:solidFill>
              </a:rPr>
              <a:t>Drawing</a:t>
            </a:r>
          </a:p>
          <a:p>
            <a:pPr algn="ctr"/>
            <a:endParaRPr lang="en-US" sz="1800" b="1" dirty="0"/>
          </a:p>
        </p:txBody>
      </p:sp>
      <p:sp>
        <p:nvSpPr>
          <p:cNvPr id="25" name="Text Box 24"/>
          <p:cNvSpPr txBox="1">
            <a:spLocks noChangeArrowheads="1"/>
          </p:cNvSpPr>
          <p:nvPr/>
        </p:nvSpPr>
        <p:spPr bwMode="auto">
          <a:xfrm>
            <a:off x="3565523" y="6454775"/>
            <a:ext cx="1150938" cy="941388"/>
          </a:xfrm>
          <a:prstGeom prst="rect">
            <a:avLst/>
          </a:prstGeom>
          <a:gradFill rotWithShape="1">
            <a:gsLst>
              <a:gs pos="0">
                <a:srgbClr val="762F00"/>
              </a:gs>
              <a:gs pos="50000">
                <a:srgbClr val="FF6600"/>
              </a:gs>
              <a:gs pos="100000">
                <a:srgbClr val="762F00"/>
              </a:gs>
            </a:gsLst>
            <a:lin ang="5400000" scaled="1"/>
          </a:gradFill>
          <a:ln w="25400">
            <a:solidFill>
              <a:schemeClr val="bg1"/>
            </a:solidFill>
            <a:miter lim="800000"/>
            <a:headEnd/>
            <a:tailEnd/>
          </a:ln>
        </p:spPr>
        <p:txBody>
          <a:bodyPr lIns="91417" tIns="45709" rIns="91417" bIns="45709">
            <a:spAutoFit/>
          </a:bodyPr>
          <a:lstStyle/>
          <a:p>
            <a:pPr algn="ctr"/>
            <a:r>
              <a:rPr lang="en-US" sz="1800" b="1" dirty="0">
                <a:solidFill>
                  <a:schemeClr val="bg1"/>
                </a:solidFill>
              </a:rPr>
              <a:t>Typical Rebar Details</a:t>
            </a:r>
          </a:p>
        </p:txBody>
      </p:sp>
      <p:sp>
        <p:nvSpPr>
          <p:cNvPr id="26" name="Text Box 25"/>
          <p:cNvSpPr txBox="1">
            <a:spLocks noChangeArrowheads="1"/>
          </p:cNvSpPr>
          <p:nvPr/>
        </p:nvSpPr>
        <p:spPr bwMode="auto">
          <a:xfrm>
            <a:off x="7646986" y="6451600"/>
            <a:ext cx="1150937" cy="923307"/>
          </a:xfrm>
          <a:prstGeom prst="rect">
            <a:avLst/>
          </a:prstGeom>
          <a:gradFill rotWithShape="1">
            <a:gsLst>
              <a:gs pos="0">
                <a:srgbClr val="762F00"/>
              </a:gs>
              <a:gs pos="50000">
                <a:srgbClr val="FF6600"/>
              </a:gs>
              <a:gs pos="100000">
                <a:srgbClr val="762F00"/>
              </a:gs>
            </a:gsLst>
            <a:lin ang="5400000" scaled="1"/>
          </a:gradFill>
          <a:ln w="25400">
            <a:solidFill>
              <a:schemeClr val="bg1"/>
            </a:solidFill>
            <a:miter lim="800000"/>
            <a:headEnd/>
            <a:tailEnd/>
          </a:ln>
        </p:spPr>
        <p:txBody>
          <a:bodyPr lIns="91417" tIns="45709" rIns="91417" bIns="45709">
            <a:spAutoFit/>
          </a:bodyPr>
          <a:lstStyle/>
          <a:p>
            <a:pPr algn="ctr"/>
            <a:r>
              <a:rPr lang="en-US" sz="1800" b="1" dirty="0">
                <a:solidFill>
                  <a:schemeClr val="bg1"/>
                </a:solidFill>
              </a:rPr>
              <a:t>3D Design</a:t>
            </a:r>
          </a:p>
          <a:p>
            <a:pPr algn="ctr"/>
            <a:r>
              <a:rPr lang="en-US" sz="1800" b="1" dirty="0">
                <a:solidFill>
                  <a:schemeClr val="bg1"/>
                </a:solidFill>
              </a:rPr>
              <a:t>QTO</a:t>
            </a:r>
          </a:p>
        </p:txBody>
      </p:sp>
      <p:sp>
        <p:nvSpPr>
          <p:cNvPr id="27" name="Text Box 26"/>
          <p:cNvSpPr txBox="1">
            <a:spLocks noChangeArrowheads="1"/>
          </p:cNvSpPr>
          <p:nvPr/>
        </p:nvSpPr>
        <p:spPr bwMode="auto">
          <a:xfrm>
            <a:off x="2041524" y="5999163"/>
            <a:ext cx="761701" cy="646309"/>
          </a:xfrm>
          <a:prstGeom prst="rect">
            <a:avLst/>
          </a:prstGeom>
          <a:noFill/>
          <a:ln w="9525">
            <a:noFill/>
            <a:miter lim="800000"/>
            <a:headEnd/>
            <a:tailEnd/>
          </a:ln>
        </p:spPr>
        <p:txBody>
          <a:bodyPr wrap="none" lIns="91417" tIns="45709" rIns="91417" bIns="45709">
            <a:spAutoFit/>
          </a:bodyPr>
          <a:lstStyle/>
          <a:p>
            <a:pPr>
              <a:defRPr/>
            </a:pPr>
            <a:r>
              <a:rPr lang="en-US" sz="1800" b="1" dirty="0">
                <a:solidFill>
                  <a:schemeClr val="accent2">
                    <a:lumMod val="60000"/>
                    <a:lumOff val="40000"/>
                  </a:schemeClr>
                </a:solidFill>
              </a:rPr>
              <a:t>User </a:t>
            </a:r>
          </a:p>
          <a:p>
            <a:pPr>
              <a:defRPr/>
            </a:pPr>
            <a:r>
              <a:rPr lang="en-US" sz="1800" b="1" dirty="0">
                <a:solidFill>
                  <a:schemeClr val="accent2">
                    <a:lumMod val="60000"/>
                    <a:lumOff val="40000"/>
                  </a:schemeClr>
                </a:solidFill>
              </a:rPr>
              <a:t>Input</a:t>
            </a:r>
          </a:p>
        </p:txBody>
      </p:sp>
      <p:sp>
        <p:nvSpPr>
          <p:cNvPr id="28" name="Line 27"/>
          <p:cNvSpPr>
            <a:spLocks noChangeShapeType="1"/>
          </p:cNvSpPr>
          <p:nvPr/>
        </p:nvSpPr>
        <p:spPr bwMode="auto">
          <a:xfrm>
            <a:off x="2922588" y="6159499"/>
            <a:ext cx="2471737" cy="0"/>
          </a:xfrm>
          <a:prstGeom prst="line">
            <a:avLst/>
          </a:prstGeom>
          <a:noFill/>
          <a:ln w="44450">
            <a:solidFill>
              <a:schemeClr val="accent2">
                <a:lumMod val="60000"/>
                <a:lumOff val="40000"/>
              </a:schemeClr>
            </a:solidFill>
            <a:round/>
            <a:headEnd/>
            <a:tailEnd/>
          </a:ln>
        </p:spPr>
        <p:txBody>
          <a:bodyPr lIns="91417" tIns="45709" rIns="91417" bIns="45709"/>
          <a:lstStyle/>
          <a:p>
            <a:pPr>
              <a:defRPr/>
            </a:pPr>
            <a:endParaRPr lang="en-US" dirty="0"/>
          </a:p>
        </p:txBody>
      </p:sp>
      <p:sp>
        <p:nvSpPr>
          <p:cNvPr id="29" name="Line 28"/>
          <p:cNvSpPr>
            <a:spLocks noChangeShapeType="1"/>
          </p:cNvSpPr>
          <p:nvPr/>
        </p:nvSpPr>
        <p:spPr bwMode="auto">
          <a:xfrm>
            <a:off x="5375273" y="6159499"/>
            <a:ext cx="0" cy="292100"/>
          </a:xfrm>
          <a:prstGeom prst="line">
            <a:avLst/>
          </a:prstGeom>
          <a:noFill/>
          <a:ln w="44450">
            <a:solidFill>
              <a:schemeClr val="accent2">
                <a:lumMod val="60000"/>
                <a:lumOff val="40000"/>
              </a:schemeClr>
            </a:solidFill>
            <a:round/>
            <a:headEnd/>
            <a:tailEnd type="triangle" w="med" len="med"/>
          </a:ln>
        </p:spPr>
        <p:txBody>
          <a:bodyPr lIns="91417" tIns="45709" rIns="91417" bIns="45709"/>
          <a:lstStyle/>
          <a:p>
            <a:pPr>
              <a:defRPr/>
            </a:pPr>
            <a:endParaRPr lang="en-US" dirty="0"/>
          </a:p>
        </p:txBody>
      </p:sp>
      <p:sp>
        <p:nvSpPr>
          <p:cNvPr id="30" name="Line 29"/>
          <p:cNvSpPr>
            <a:spLocks noChangeShapeType="1"/>
          </p:cNvSpPr>
          <p:nvPr/>
        </p:nvSpPr>
        <p:spPr bwMode="auto">
          <a:xfrm>
            <a:off x="6864348" y="4813300"/>
            <a:ext cx="0" cy="1638300"/>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31" name="Line 30"/>
          <p:cNvSpPr>
            <a:spLocks noChangeShapeType="1"/>
          </p:cNvSpPr>
          <p:nvPr/>
        </p:nvSpPr>
        <p:spPr bwMode="auto">
          <a:xfrm>
            <a:off x="7646986" y="4813300"/>
            <a:ext cx="628650" cy="1638300"/>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32" name="Line 31"/>
          <p:cNvSpPr>
            <a:spLocks noChangeShapeType="1"/>
          </p:cNvSpPr>
          <p:nvPr/>
        </p:nvSpPr>
        <p:spPr bwMode="auto">
          <a:xfrm>
            <a:off x="7940673" y="4678362"/>
            <a:ext cx="1649413" cy="1636712"/>
          </a:xfrm>
          <a:prstGeom prst="line">
            <a:avLst/>
          </a:prstGeom>
          <a:noFill/>
          <a:ln w="44450">
            <a:solidFill>
              <a:schemeClr val="bg2"/>
            </a:solidFill>
            <a:prstDash val="sysDot"/>
            <a:round/>
            <a:headEnd/>
            <a:tailEnd type="triangle" w="med" len="med"/>
          </a:ln>
        </p:spPr>
        <p:txBody>
          <a:bodyPr lIns="91417" tIns="45709" rIns="91417" bIns="45709"/>
          <a:lstStyle/>
          <a:p>
            <a:endParaRPr lang="en-GB" dirty="0"/>
          </a:p>
        </p:txBody>
      </p:sp>
      <p:sp>
        <p:nvSpPr>
          <p:cNvPr id="33" name="Line 32"/>
          <p:cNvSpPr>
            <a:spLocks noChangeShapeType="1"/>
          </p:cNvSpPr>
          <p:nvPr/>
        </p:nvSpPr>
        <p:spPr bwMode="auto">
          <a:xfrm flipH="1">
            <a:off x="8154986" y="4267199"/>
            <a:ext cx="1435100" cy="211138"/>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34" name="Line 33"/>
          <p:cNvSpPr>
            <a:spLocks noChangeShapeType="1"/>
          </p:cNvSpPr>
          <p:nvPr/>
        </p:nvSpPr>
        <p:spPr bwMode="auto">
          <a:xfrm>
            <a:off x="2797174" y="4443413"/>
            <a:ext cx="3279775" cy="14287"/>
          </a:xfrm>
          <a:prstGeom prst="line">
            <a:avLst/>
          </a:prstGeom>
          <a:noFill/>
          <a:ln w="44450">
            <a:solidFill>
              <a:schemeClr val="accent2">
                <a:lumMod val="60000"/>
                <a:lumOff val="40000"/>
              </a:schemeClr>
            </a:solidFill>
            <a:round/>
            <a:headEnd/>
            <a:tailEnd type="triangle" w="med" len="med"/>
          </a:ln>
        </p:spPr>
        <p:txBody>
          <a:bodyPr lIns="91417" tIns="45709" rIns="91417" bIns="45709"/>
          <a:lstStyle/>
          <a:p>
            <a:pPr>
              <a:defRPr/>
            </a:pPr>
            <a:endParaRPr lang="en-US" dirty="0"/>
          </a:p>
        </p:txBody>
      </p:sp>
      <p:sp>
        <p:nvSpPr>
          <p:cNvPr id="35" name="Text Box 34"/>
          <p:cNvSpPr txBox="1">
            <a:spLocks noChangeArrowheads="1"/>
          </p:cNvSpPr>
          <p:nvPr/>
        </p:nvSpPr>
        <p:spPr bwMode="auto">
          <a:xfrm>
            <a:off x="2041524" y="4122738"/>
            <a:ext cx="761701" cy="646309"/>
          </a:xfrm>
          <a:prstGeom prst="rect">
            <a:avLst/>
          </a:prstGeom>
          <a:noFill/>
          <a:ln w="9525">
            <a:noFill/>
            <a:miter lim="800000"/>
            <a:headEnd/>
            <a:tailEnd/>
          </a:ln>
        </p:spPr>
        <p:txBody>
          <a:bodyPr wrap="none" lIns="91417" tIns="45709" rIns="91417" bIns="45709">
            <a:spAutoFit/>
          </a:bodyPr>
          <a:lstStyle/>
          <a:p>
            <a:pPr>
              <a:defRPr/>
            </a:pPr>
            <a:r>
              <a:rPr lang="en-US" sz="1800" b="1" dirty="0">
                <a:solidFill>
                  <a:schemeClr val="accent2">
                    <a:lumMod val="60000"/>
                    <a:lumOff val="40000"/>
                  </a:schemeClr>
                </a:solidFill>
              </a:rPr>
              <a:t>User </a:t>
            </a:r>
          </a:p>
          <a:p>
            <a:pPr>
              <a:defRPr/>
            </a:pPr>
            <a:r>
              <a:rPr lang="en-US" sz="1800" b="1" dirty="0">
                <a:solidFill>
                  <a:schemeClr val="accent2">
                    <a:lumMod val="60000"/>
                    <a:lumOff val="40000"/>
                  </a:schemeClr>
                </a:solidFill>
              </a:rPr>
              <a:t>Input</a:t>
            </a:r>
          </a:p>
        </p:txBody>
      </p:sp>
      <p:sp>
        <p:nvSpPr>
          <p:cNvPr id="36" name="Line 35"/>
          <p:cNvSpPr>
            <a:spLocks noChangeShapeType="1"/>
          </p:cNvSpPr>
          <p:nvPr/>
        </p:nvSpPr>
        <p:spPr bwMode="auto">
          <a:xfrm>
            <a:off x="9077325" y="8667749"/>
            <a:ext cx="593725" cy="0"/>
          </a:xfrm>
          <a:prstGeom prst="line">
            <a:avLst/>
          </a:prstGeom>
          <a:noFill/>
          <a:ln w="44450">
            <a:solidFill>
              <a:schemeClr val="accent2">
                <a:lumMod val="60000"/>
                <a:lumOff val="40000"/>
              </a:schemeClr>
            </a:solidFill>
            <a:round/>
            <a:headEnd/>
            <a:tailEnd type="triangle" w="med" len="med"/>
          </a:ln>
        </p:spPr>
        <p:txBody>
          <a:bodyPr lIns="91417" tIns="45709" rIns="91417" bIns="45709"/>
          <a:lstStyle/>
          <a:p>
            <a:pPr>
              <a:defRPr/>
            </a:pPr>
            <a:endParaRPr lang="en-US" dirty="0"/>
          </a:p>
        </p:txBody>
      </p:sp>
      <p:sp>
        <p:nvSpPr>
          <p:cNvPr id="37" name="Text Box 36"/>
          <p:cNvSpPr txBox="1">
            <a:spLocks noChangeArrowheads="1"/>
          </p:cNvSpPr>
          <p:nvPr/>
        </p:nvSpPr>
        <p:spPr bwMode="auto">
          <a:xfrm>
            <a:off x="9674225" y="8535987"/>
            <a:ext cx="850900" cy="274638"/>
          </a:xfrm>
          <a:prstGeom prst="rect">
            <a:avLst/>
          </a:prstGeom>
          <a:noFill/>
          <a:ln w="9525">
            <a:noFill/>
            <a:miter lim="800000"/>
            <a:headEnd/>
            <a:tailEnd/>
          </a:ln>
        </p:spPr>
        <p:txBody>
          <a:bodyPr lIns="91417" tIns="45709" rIns="91417" bIns="45709">
            <a:spAutoFit/>
          </a:bodyPr>
          <a:lstStyle/>
          <a:p>
            <a:pPr>
              <a:defRPr/>
            </a:pPr>
            <a:r>
              <a:rPr lang="en-US" sz="1200" b="1" dirty="0">
                <a:solidFill>
                  <a:schemeClr val="accent2">
                    <a:lumMod val="60000"/>
                    <a:lumOff val="40000"/>
                  </a:schemeClr>
                </a:solidFill>
              </a:rPr>
              <a:t>Manual</a:t>
            </a:r>
          </a:p>
        </p:txBody>
      </p:sp>
      <p:sp>
        <p:nvSpPr>
          <p:cNvPr id="38" name="Line 37"/>
          <p:cNvSpPr>
            <a:spLocks noChangeShapeType="1"/>
          </p:cNvSpPr>
          <p:nvPr/>
        </p:nvSpPr>
        <p:spPr bwMode="auto">
          <a:xfrm>
            <a:off x="10709275" y="8667749"/>
            <a:ext cx="593725" cy="0"/>
          </a:xfrm>
          <a:prstGeom prst="line">
            <a:avLst/>
          </a:prstGeom>
          <a:noFill/>
          <a:ln w="44450">
            <a:solidFill>
              <a:srgbClr val="0000FF"/>
            </a:solidFill>
            <a:round/>
            <a:headEnd/>
            <a:tailEnd type="triangle" w="med" len="med"/>
          </a:ln>
        </p:spPr>
        <p:txBody>
          <a:bodyPr lIns="91417" tIns="45709" rIns="91417" bIns="45709"/>
          <a:lstStyle/>
          <a:p>
            <a:endParaRPr lang="en-GB" dirty="0"/>
          </a:p>
        </p:txBody>
      </p:sp>
      <p:sp>
        <p:nvSpPr>
          <p:cNvPr id="39" name="Text Box 38"/>
          <p:cNvSpPr txBox="1">
            <a:spLocks noChangeArrowheads="1"/>
          </p:cNvSpPr>
          <p:nvPr/>
        </p:nvSpPr>
        <p:spPr bwMode="auto">
          <a:xfrm>
            <a:off x="11306175" y="8535987"/>
            <a:ext cx="1085850" cy="274638"/>
          </a:xfrm>
          <a:prstGeom prst="rect">
            <a:avLst/>
          </a:prstGeom>
          <a:noFill/>
          <a:ln w="9525">
            <a:noFill/>
            <a:miter lim="800000"/>
            <a:headEnd/>
            <a:tailEnd/>
          </a:ln>
        </p:spPr>
        <p:txBody>
          <a:bodyPr lIns="91417" tIns="45709" rIns="91417" bIns="45709">
            <a:spAutoFit/>
          </a:bodyPr>
          <a:lstStyle/>
          <a:p>
            <a:r>
              <a:rPr lang="en-US" sz="1200" b="1" dirty="0">
                <a:solidFill>
                  <a:srgbClr val="0000FF"/>
                </a:solidFill>
              </a:rPr>
              <a:t>Automated</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29"/>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0"/>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35"/>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34"/>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33"/>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8"/>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30"/>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23"/>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31"/>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26"/>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32"/>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animBg="1"/>
      <p:bldP spid="11" grpId="0" animBg="1"/>
      <p:bldP spid="13" grpId="0" animBg="1"/>
      <p:bldP spid="14" grpId="0" animBg="1"/>
      <p:bldP spid="15" grpId="0" animBg="1"/>
      <p:bldP spid="16" grpId="0" animBg="1"/>
      <p:bldP spid="17" grpId="0" animBg="1"/>
      <p:bldP spid="18" grpId="0" animBg="1"/>
      <p:bldP spid="19" grpId="0" animBg="1"/>
      <p:bldP spid="20" grpId="0" animBg="1"/>
      <p:bldP spid="21" grpId="0" animBg="1"/>
      <p:bldP spid="23" grpId="0" animBg="1"/>
      <p:bldP spid="25" grpId="0" animBg="1"/>
      <p:bldP spid="26" grpId="0" animBg="1"/>
      <p:bldP spid="27" grpId="0"/>
      <p:bldP spid="30" grpId="0" animBg="1"/>
      <p:bldP spid="31" grpId="0" animBg="1"/>
      <p:bldP spid="32" grpId="0" animBg="1"/>
      <p:bldP spid="33" grpId="0" animBg="1"/>
      <p:bldP spid="3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3D Rebar Model</a:t>
            </a:r>
            <a:endParaRPr lang="en-US" dirty="0"/>
          </a:p>
        </p:txBody>
      </p:sp>
      <p:sp>
        <p:nvSpPr>
          <p:cNvPr id="3" name="Content Placeholder 2"/>
          <p:cNvSpPr>
            <a:spLocks noGrp="1"/>
          </p:cNvSpPr>
          <p:nvPr>
            <p:ph idx="1"/>
          </p:nvPr>
        </p:nvSpPr>
        <p:spPr>
          <a:xfrm>
            <a:off x="593725" y="1677987"/>
            <a:ext cx="11762080" cy="7168156"/>
          </a:xfrm>
        </p:spPr>
        <p:txBody>
          <a:bodyPr/>
          <a:lstStyle/>
          <a:p>
            <a:pPr lvl="1"/>
            <a:r>
              <a:rPr lang="en-US" dirty="0" smtClean="0"/>
              <a:t>Revit Structure has a 3D rebar model composed of</a:t>
            </a:r>
          </a:p>
          <a:p>
            <a:pPr lvl="2"/>
            <a:r>
              <a:rPr lang="en-US" dirty="0" smtClean="0"/>
              <a:t>Single bars</a:t>
            </a:r>
          </a:p>
          <a:p>
            <a:pPr lvl="2"/>
            <a:r>
              <a:rPr lang="en-US" dirty="0" smtClean="0"/>
              <a:t>Sets (array of bars with rules)</a:t>
            </a:r>
          </a:p>
          <a:p>
            <a:pPr lvl="2"/>
            <a:r>
              <a:rPr lang="en-US" dirty="0" smtClean="0"/>
              <a:t>Area reinforcement for slabs and walls</a:t>
            </a:r>
          </a:p>
          <a:p>
            <a:pPr lvl="2"/>
            <a:r>
              <a:rPr lang="en-US" dirty="0" smtClean="0"/>
              <a:t>Path reinforcement for slabs</a:t>
            </a:r>
          </a:p>
          <a:p>
            <a:pPr lvl="1"/>
            <a:r>
              <a:rPr lang="en-US" dirty="0" smtClean="0"/>
              <a:t>3D rebar model can be generated</a:t>
            </a:r>
          </a:p>
          <a:p>
            <a:pPr lvl="2"/>
            <a:r>
              <a:rPr lang="en-US" dirty="0" smtClean="0"/>
              <a:t>Manually by user</a:t>
            </a:r>
          </a:p>
          <a:p>
            <a:pPr lvl="2"/>
            <a:r>
              <a:rPr lang="en-US" dirty="0" smtClean="0"/>
              <a:t>Loaded from a group that defines a cage</a:t>
            </a:r>
          </a:p>
          <a:p>
            <a:pPr lvl="2"/>
            <a:r>
              <a:rPr lang="en-US" dirty="0" smtClean="0"/>
              <a:t>Generated with the API from analysis and design software or from macros</a:t>
            </a:r>
          </a:p>
          <a:p>
            <a:pPr lvl="1"/>
            <a:r>
              <a:rPr lang="en-US" dirty="0" smtClean="0"/>
              <a:t>Advantages of 3D rebar model</a:t>
            </a:r>
          </a:p>
          <a:p>
            <a:pPr lvl="2"/>
            <a:r>
              <a:rPr lang="en-US" dirty="0" smtClean="0"/>
              <a:t>Quantities</a:t>
            </a:r>
          </a:p>
          <a:p>
            <a:pPr lvl="2"/>
            <a:r>
              <a:rPr lang="en-US" dirty="0" smtClean="0"/>
              <a:t>Complex layout</a:t>
            </a:r>
          </a:p>
          <a:p>
            <a:pPr lvl="2"/>
            <a:r>
              <a:rPr lang="en-US" dirty="0" smtClean="0"/>
              <a:t>Automatic reinforcement drawings</a:t>
            </a:r>
          </a:p>
          <a:p>
            <a:pPr lvl="2"/>
            <a:r>
              <a:rPr lang="en-US" dirty="0" smtClean="0"/>
              <a:t>Basic scheduling</a:t>
            </a:r>
          </a:p>
          <a:p>
            <a:pPr lvl="1"/>
            <a:r>
              <a:rPr lang="en-US" dirty="0" smtClean="0"/>
              <a:t>Scheduling is specific to each country</a:t>
            </a:r>
          </a:p>
          <a:p>
            <a:pPr lvl="2"/>
            <a:r>
              <a:rPr lang="en-US" dirty="0" smtClean="0"/>
              <a:t>Opportunity for third party developers to use the 3D rebar model to generate DWG schedules and import them back as a drafting view in Revit Structure</a:t>
            </a:r>
          </a:p>
          <a:p>
            <a:endParaRPr lang="en-US" dirty="0"/>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Generate Beam or Column Rebar</a:t>
            </a:r>
            <a:endParaRPr lang="en-US" dirty="0"/>
          </a:p>
        </p:txBody>
      </p:sp>
      <p:sp>
        <p:nvSpPr>
          <p:cNvPr id="3" name="Content Placeholder 2"/>
          <p:cNvSpPr>
            <a:spLocks noGrp="1"/>
          </p:cNvSpPr>
          <p:nvPr>
            <p:ph idx="1"/>
          </p:nvPr>
        </p:nvSpPr>
        <p:spPr/>
        <p:txBody>
          <a:bodyPr/>
          <a:lstStyle/>
          <a:p>
            <a:r>
              <a:rPr lang="en-US" dirty="0" smtClean="0"/>
              <a:t>Class</a:t>
            </a:r>
            <a:endParaRPr lang="en-US" dirty="0"/>
          </a:p>
          <a:p>
            <a:pPr>
              <a:buNone/>
            </a:pPr>
            <a:r>
              <a:rPr lang="en-US" sz="2800" dirty="0" smtClean="0"/>
              <a:t> 		</a:t>
            </a:r>
            <a:r>
              <a:rPr lang="en-US" sz="2800" dirty="0" err="1" smtClean="0">
                <a:solidFill>
                  <a:schemeClr val="accent4">
                    <a:lumMod val="60000"/>
                    <a:lumOff val="40000"/>
                  </a:schemeClr>
                </a:solidFill>
              </a:rPr>
              <a:t>Autodesk.Revit.Elements.Rebar</a:t>
            </a:r>
            <a:endParaRPr lang="en-US" sz="2800" dirty="0" smtClean="0">
              <a:solidFill>
                <a:schemeClr val="accent4">
                  <a:lumMod val="60000"/>
                  <a:lumOff val="40000"/>
                </a:schemeClr>
              </a:solidFill>
            </a:endParaRPr>
          </a:p>
          <a:p>
            <a:r>
              <a:rPr lang="en-US" sz="2800" dirty="0" smtClean="0"/>
              <a:t>Represents rebar used to reinforce suitable elements like concrete beams, columns, slabs or foundations</a:t>
            </a:r>
          </a:p>
          <a:p>
            <a:endParaRPr lang="en-US" sz="2800" dirty="0" smtClean="0">
              <a:solidFill>
                <a:schemeClr val="accent4">
                  <a:lumMod val="60000"/>
                  <a:lumOff val="40000"/>
                </a:schemeClr>
              </a:solidFill>
            </a:endParaRPr>
          </a:p>
          <a:p>
            <a:endParaRPr lang="en-US" sz="2800" dirty="0" smtClean="0">
              <a:solidFill>
                <a:schemeClr val="accent4">
                  <a:lumMod val="60000"/>
                  <a:lumOff val="40000"/>
                </a:schemeClr>
              </a:solidFill>
            </a:endParaRPr>
          </a:p>
          <a:p>
            <a:endParaRPr lang="en-US" sz="2800" dirty="0" smtClean="0">
              <a:solidFill>
                <a:schemeClr val="accent4">
                  <a:lumMod val="60000"/>
                  <a:lumOff val="40000"/>
                </a:schemeClr>
              </a:solidFill>
            </a:endParaRPr>
          </a:p>
          <a:p>
            <a:endParaRPr lang="en-US" sz="2800" dirty="0" smtClean="0">
              <a:solidFill>
                <a:schemeClr val="accent4">
                  <a:lumMod val="60000"/>
                  <a:lumOff val="40000"/>
                </a:schemeClr>
              </a:solidFill>
            </a:endParaRPr>
          </a:p>
          <a:p>
            <a:endParaRPr lang="en-US" sz="2800" dirty="0" smtClean="0">
              <a:solidFill>
                <a:schemeClr val="accent4">
                  <a:lumMod val="60000"/>
                  <a:lumOff val="40000"/>
                </a:schemeClr>
              </a:solidFill>
            </a:endParaRPr>
          </a:p>
          <a:p>
            <a:r>
              <a:rPr lang="en-US" sz="2800" dirty="0" smtClean="0"/>
              <a:t>Setting specific Layout for rebar</a:t>
            </a:r>
          </a:p>
          <a:p>
            <a:endParaRPr lang="en-US" sz="2800" dirty="0" smtClean="0"/>
          </a:p>
          <a:p>
            <a:endParaRPr lang="en-US" sz="2800" dirty="0" smtClean="0"/>
          </a:p>
          <a:p>
            <a:pPr lvl="3">
              <a:buNone/>
            </a:pPr>
            <a:r>
              <a:rPr lang="en-US" dirty="0" smtClean="0"/>
              <a:t>0 – None; 1 – Fixed Number; 2 – Maximum Spacing; </a:t>
            </a:r>
          </a:p>
          <a:p>
            <a:pPr lvl="3">
              <a:buNone/>
            </a:pPr>
            <a:r>
              <a:rPr lang="en-US" dirty="0" smtClean="0"/>
              <a:t>3 – Number with Spacing; 4 – Minimum Clear Spacing;</a:t>
            </a:r>
          </a:p>
        </p:txBody>
      </p:sp>
      <p:sp>
        <p:nvSpPr>
          <p:cNvPr id="5" name="Rectangle 4"/>
          <p:cNvSpPr/>
          <p:nvPr/>
        </p:nvSpPr>
        <p:spPr>
          <a:xfrm>
            <a:off x="561975" y="4192587"/>
            <a:ext cx="11811000" cy="2031325"/>
          </a:xfrm>
          <a:prstGeom prst="rect">
            <a:avLst/>
          </a:prstGeom>
          <a:solidFill>
            <a:schemeClr val="bg1">
              <a:lumMod val="85000"/>
            </a:schemeClr>
          </a:solidFill>
          <a:ln>
            <a:noFill/>
          </a:ln>
        </p:spPr>
        <p:txBody>
          <a:bodyPr wrap="square">
            <a:spAutoFit/>
          </a:bodyPr>
          <a:lstStyle/>
          <a:p>
            <a:endParaRPr lang="en-GB" sz="1800" dirty="0" smtClean="0">
              <a:solidFill>
                <a:srgbClr val="000000"/>
              </a:solidFill>
              <a:latin typeface="Courier New"/>
            </a:endParaRPr>
          </a:p>
          <a:p>
            <a:r>
              <a:rPr lang="en-GB" sz="1800" dirty="0" smtClean="0">
                <a:solidFill>
                  <a:srgbClr val="000000"/>
                </a:solidFill>
                <a:latin typeface="Courier New"/>
              </a:rPr>
              <a:t>Rebar r = </a:t>
            </a:r>
            <a:r>
              <a:rPr lang="en-GB" sz="1800" dirty="0" err="1" smtClean="0">
                <a:solidFill>
                  <a:srgbClr val="000000"/>
                </a:solidFill>
                <a:latin typeface="Courier New"/>
              </a:rPr>
              <a:t>doc.Create.</a:t>
            </a:r>
            <a:r>
              <a:rPr lang="en-GB" sz="1800" b="1" dirty="0" err="1" smtClean="0">
                <a:solidFill>
                  <a:srgbClr val="C00000"/>
                </a:solidFill>
                <a:latin typeface="Courier New"/>
              </a:rPr>
              <a:t>NewRebar</a:t>
            </a:r>
            <a:r>
              <a:rPr lang="en-GB" sz="1800" dirty="0" smtClean="0">
                <a:solidFill>
                  <a:srgbClr val="000000"/>
                </a:solidFill>
                <a:latin typeface="Courier New"/>
              </a:rPr>
              <a:t>( </a:t>
            </a:r>
            <a:r>
              <a:rPr lang="en-GB" sz="1800" dirty="0" err="1" smtClean="0">
                <a:solidFill>
                  <a:srgbClr val="000000"/>
                </a:solidFill>
                <a:latin typeface="Courier New"/>
              </a:rPr>
              <a:t>rebarStyle</a:t>
            </a:r>
            <a:r>
              <a:rPr lang="en-GB" sz="1800" dirty="0" smtClean="0">
                <a:solidFill>
                  <a:srgbClr val="000000"/>
                </a:solidFill>
                <a:latin typeface="Courier New"/>
              </a:rPr>
              <a:t>, </a:t>
            </a:r>
            <a:r>
              <a:rPr lang="en-GB" sz="1800" dirty="0" err="1" smtClean="0">
                <a:solidFill>
                  <a:srgbClr val="000000"/>
                </a:solidFill>
                <a:latin typeface="Courier New"/>
              </a:rPr>
              <a:t>rebarType</a:t>
            </a:r>
            <a:r>
              <a:rPr lang="en-GB" sz="1800" dirty="0" smtClean="0">
                <a:solidFill>
                  <a:srgbClr val="000000"/>
                </a:solidFill>
                <a:latin typeface="Courier New"/>
              </a:rPr>
              <a:t>, </a:t>
            </a:r>
            <a:r>
              <a:rPr lang="en-GB" sz="1800" dirty="0" err="1" smtClean="0">
                <a:solidFill>
                  <a:srgbClr val="000000"/>
                </a:solidFill>
                <a:latin typeface="Courier New"/>
              </a:rPr>
              <a:t>startHook</a:t>
            </a:r>
            <a:r>
              <a:rPr lang="en-GB" sz="1800" dirty="0" smtClean="0">
                <a:solidFill>
                  <a:srgbClr val="000000"/>
                </a:solidFill>
                <a:latin typeface="Courier New"/>
              </a:rPr>
              <a:t>, </a:t>
            </a:r>
            <a:r>
              <a:rPr lang="en-GB" sz="1800" dirty="0" err="1" smtClean="0">
                <a:solidFill>
                  <a:srgbClr val="000000"/>
                </a:solidFill>
                <a:latin typeface="Courier New"/>
              </a:rPr>
              <a:t>endHook</a:t>
            </a:r>
            <a:r>
              <a:rPr lang="en-GB" sz="1800" dirty="0" smtClean="0">
                <a:solidFill>
                  <a:srgbClr val="000000"/>
                </a:solidFill>
                <a:latin typeface="Courier New"/>
              </a:rPr>
              <a:t>, </a:t>
            </a:r>
            <a:r>
              <a:rPr lang="en-GB" sz="1800" dirty="0" err="1" smtClean="0">
                <a:solidFill>
                  <a:srgbClr val="000000"/>
                </a:solidFill>
                <a:latin typeface="Courier New"/>
              </a:rPr>
              <a:t>hostObject</a:t>
            </a:r>
            <a:r>
              <a:rPr lang="en-GB" sz="1800" dirty="0" smtClean="0">
                <a:solidFill>
                  <a:srgbClr val="000000"/>
                </a:solidFill>
                <a:latin typeface="Courier New"/>
              </a:rPr>
              <a:t>, normal, curves, </a:t>
            </a:r>
            <a:r>
              <a:rPr lang="en-GB" sz="1800" dirty="0" err="1" smtClean="0">
                <a:solidFill>
                  <a:srgbClr val="000000"/>
                </a:solidFill>
                <a:latin typeface="Courier New"/>
              </a:rPr>
              <a:t>startRebarHookOrientation</a:t>
            </a:r>
            <a:r>
              <a:rPr lang="en-GB" sz="1800" dirty="0" smtClean="0">
                <a:solidFill>
                  <a:srgbClr val="000000"/>
                </a:solidFill>
                <a:latin typeface="Courier New"/>
              </a:rPr>
              <a:t>, </a:t>
            </a:r>
            <a:r>
              <a:rPr lang="en-GB" sz="1800" dirty="0" err="1" smtClean="0">
                <a:solidFill>
                  <a:srgbClr val="000000"/>
                </a:solidFill>
                <a:latin typeface="Courier New"/>
              </a:rPr>
              <a:t>endRebarHookOrientation</a:t>
            </a:r>
            <a:r>
              <a:rPr lang="en-GB" sz="1800" dirty="0" smtClean="0">
                <a:solidFill>
                  <a:srgbClr val="000000"/>
                </a:solidFill>
                <a:latin typeface="Courier New"/>
              </a:rPr>
              <a:t>, </a:t>
            </a:r>
            <a:r>
              <a:rPr lang="en-GB" sz="1800" dirty="0" err="1" smtClean="0">
                <a:solidFill>
                  <a:srgbClr val="000000"/>
                </a:solidFill>
                <a:latin typeface="Courier New"/>
              </a:rPr>
              <a:t>booleanUseExistingShapeIfPossible</a:t>
            </a:r>
            <a:r>
              <a:rPr lang="en-GB" sz="1800" dirty="0" smtClean="0">
                <a:solidFill>
                  <a:srgbClr val="000000"/>
                </a:solidFill>
                <a:latin typeface="Courier New"/>
              </a:rPr>
              <a:t>, </a:t>
            </a:r>
            <a:r>
              <a:rPr lang="en-GB" sz="1800" dirty="0" err="1" smtClean="0">
                <a:solidFill>
                  <a:srgbClr val="000000"/>
                </a:solidFill>
                <a:latin typeface="Courier New"/>
              </a:rPr>
              <a:t>boolCreateNewShape</a:t>
            </a:r>
            <a:r>
              <a:rPr lang="en-GB" sz="1800" dirty="0" smtClean="0">
                <a:solidFill>
                  <a:srgbClr val="000000"/>
                </a:solidFill>
                <a:latin typeface="Courier New"/>
              </a:rPr>
              <a:t> );</a:t>
            </a:r>
          </a:p>
          <a:p>
            <a:endParaRPr lang="en-US" sz="1800" dirty="0" smtClean="0">
              <a:solidFill>
                <a:srgbClr val="00B050"/>
              </a:solidFill>
              <a:latin typeface="Courier New"/>
            </a:endParaRPr>
          </a:p>
          <a:p>
            <a:r>
              <a:rPr lang="en-US" sz="1800" dirty="0" smtClean="0">
                <a:solidFill>
                  <a:srgbClr val="008080"/>
                </a:solidFill>
                <a:latin typeface="Courier New"/>
              </a:rPr>
              <a:t>Rebar</a:t>
            </a:r>
            <a:r>
              <a:rPr lang="en-US" sz="1800" dirty="0" smtClean="0">
                <a:solidFill>
                  <a:srgbClr val="000000"/>
                </a:solidFill>
                <a:latin typeface="Courier New"/>
              </a:rPr>
              <a:t> r = </a:t>
            </a:r>
            <a:r>
              <a:rPr lang="en-US" sz="1800" dirty="0" err="1" smtClean="0">
                <a:solidFill>
                  <a:srgbClr val="000000"/>
                </a:solidFill>
                <a:latin typeface="Courier New"/>
              </a:rPr>
              <a:t>doc.Create.</a:t>
            </a:r>
            <a:r>
              <a:rPr lang="en-US" sz="1800" b="1" dirty="0" err="1" smtClean="0">
                <a:solidFill>
                  <a:srgbClr val="C00000"/>
                </a:solidFill>
                <a:latin typeface="Courier New"/>
              </a:rPr>
              <a:t>NewRebar</a:t>
            </a:r>
            <a:r>
              <a:rPr lang="en-US" sz="1800" dirty="0" smtClean="0">
                <a:latin typeface="Courier New"/>
              </a:rPr>
              <a:t>(</a:t>
            </a:r>
            <a:r>
              <a:rPr lang="en-US" sz="1800" dirty="0" err="1" smtClean="0">
                <a:solidFill>
                  <a:srgbClr val="000000"/>
                </a:solidFill>
                <a:latin typeface="Courier New"/>
              </a:rPr>
              <a:t>RebarShape</a:t>
            </a:r>
            <a:r>
              <a:rPr lang="en-US" sz="1800" dirty="0" smtClean="0">
                <a:solidFill>
                  <a:srgbClr val="000000"/>
                </a:solidFill>
                <a:latin typeface="Courier New"/>
              </a:rPr>
              <a:t>, </a:t>
            </a:r>
            <a:r>
              <a:rPr lang="en-US" sz="1800" dirty="0" err="1" smtClean="0">
                <a:solidFill>
                  <a:srgbClr val="000000"/>
                </a:solidFill>
                <a:latin typeface="Courier New"/>
              </a:rPr>
              <a:t>RebarBarType</a:t>
            </a:r>
            <a:r>
              <a:rPr lang="en-US" sz="1800" dirty="0" smtClean="0">
                <a:solidFill>
                  <a:srgbClr val="000000"/>
                </a:solidFill>
                <a:latin typeface="Courier New"/>
              </a:rPr>
              <a:t>, host, origin, </a:t>
            </a:r>
            <a:r>
              <a:rPr lang="en-US" sz="1800" dirty="0" err="1" smtClean="0">
                <a:solidFill>
                  <a:srgbClr val="000000"/>
                </a:solidFill>
                <a:latin typeface="Courier New"/>
              </a:rPr>
              <a:t>xVec</a:t>
            </a:r>
            <a:r>
              <a:rPr lang="en-US" sz="1800" dirty="0" smtClean="0">
                <a:solidFill>
                  <a:srgbClr val="000000"/>
                </a:solidFill>
                <a:latin typeface="Courier New"/>
              </a:rPr>
              <a:t>, </a:t>
            </a:r>
            <a:r>
              <a:rPr lang="en-US" sz="1800" dirty="0" err="1" smtClean="0">
                <a:solidFill>
                  <a:srgbClr val="000000"/>
                </a:solidFill>
                <a:latin typeface="Courier New"/>
              </a:rPr>
              <a:t>yVec</a:t>
            </a:r>
            <a:r>
              <a:rPr lang="en-US" sz="1800" dirty="0" smtClean="0">
                <a:solidFill>
                  <a:srgbClr val="000000"/>
                </a:solidFill>
                <a:latin typeface="Courier New"/>
              </a:rPr>
              <a:t>); </a:t>
            </a:r>
          </a:p>
          <a:p>
            <a:endParaRPr lang="en-US" sz="1800" dirty="0" smtClean="0">
              <a:solidFill>
                <a:srgbClr val="000000"/>
              </a:solidFill>
              <a:latin typeface="Courier New"/>
            </a:endParaRPr>
          </a:p>
        </p:txBody>
      </p:sp>
      <p:sp>
        <p:nvSpPr>
          <p:cNvPr id="6" name="Rectangle 5"/>
          <p:cNvSpPr/>
          <p:nvPr/>
        </p:nvSpPr>
        <p:spPr>
          <a:xfrm>
            <a:off x="561975" y="7051456"/>
            <a:ext cx="11811000" cy="646331"/>
          </a:xfrm>
          <a:prstGeom prst="rect">
            <a:avLst/>
          </a:prstGeom>
          <a:solidFill>
            <a:schemeClr val="bg1">
              <a:lumMod val="85000"/>
            </a:schemeClr>
          </a:solidFill>
          <a:ln>
            <a:noFill/>
          </a:ln>
        </p:spPr>
        <p:txBody>
          <a:bodyPr wrap="square">
            <a:spAutoFit/>
          </a:bodyPr>
          <a:lstStyle/>
          <a:p>
            <a:r>
              <a:rPr lang="en-GB" sz="1800" dirty="0" smtClean="0">
                <a:solidFill>
                  <a:srgbClr val="000000"/>
                </a:solidFill>
                <a:latin typeface="Courier New"/>
              </a:rPr>
              <a:t>Parameter </a:t>
            </a:r>
            <a:r>
              <a:rPr lang="en-GB" sz="1800" dirty="0" err="1" smtClean="0">
                <a:solidFill>
                  <a:srgbClr val="000000"/>
                </a:solidFill>
                <a:latin typeface="Courier New"/>
              </a:rPr>
              <a:t>paramLayout</a:t>
            </a:r>
            <a:r>
              <a:rPr lang="en-GB" sz="1800" dirty="0" smtClean="0">
                <a:solidFill>
                  <a:srgbClr val="000000"/>
                </a:solidFill>
                <a:latin typeface="Courier New"/>
              </a:rPr>
              <a:t> = </a:t>
            </a:r>
            <a:r>
              <a:rPr lang="en-GB" sz="1800" dirty="0" err="1" smtClean="0">
                <a:solidFill>
                  <a:srgbClr val="000000"/>
                </a:solidFill>
                <a:latin typeface="Courier New"/>
              </a:rPr>
              <a:t>rebar.get_Parameter</a:t>
            </a:r>
            <a:r>
              <a:rPr lang="en-GB" sz="1800" dirty="0" smtClean="0">
                <a:solidFill>
                  <a:srgbClr val="000000"/>
                </a:solidFill>
                <a:latin typeface="Courier New"/>
              </a:rPr>
              <a:t>(</a:t>
            </a:r>
            <a:r>
              <a:rPr lang="en-GB" sz="1800" dirty="0" err="1" smtClean="0">
                <a:solidFill>
                  <a:srgbClr val="000000"/>
                </a:solidFill>
                <a:latin typeface="Courier New"/>
              </a:rPr>
              <a:t>BuiltInParameter.REBAR_ELEM_LAYOUT_RULE</a:t>
            </a:r>
            <a:r>
              <a:rPr lang="en-GB" sz="1800" dirty="0" smtClean="0">
                <a:solidFill>
                  <a:srgbClr val="000000"/>
                </a:solidFill>
                <a:latin typeface="Courier New"/>
              </a:rPr>
              <a:t>);</a:t>
            </a:r>
          </a:p>
          <a:p>
            <a:r>
              <a:rPr lang="en-GB" sz="1800" dirty="0" err="1" smtClean="0">
                <a:solidFill>
                  <a:srgbClr val="000000"/>
                </a:solidFill>
                <a:latin typeface="Courier New"/>
              </a:rPr>
              <a:t>paramLayout.Set</a:t>
            </a:r>
            <a:r>
              <a:rPr lang="en-GB" sz="1800" dirty="0" smtClean="0">
                <a:solidFill>
                  <a:srgbClr val="000000"/>
                </a:solidFill>
                <a:latin typeface="Courier New"/>
              </a:rPr>
              <a:t>(1); </a:t>
            </a:r>
            <a:endParaRPr lang="en-US" sz="1800" dirty="0" smtClean="0">
              <a:solidFill>
                <a:srgbClr val="000000"/>
              </a:solidFill>
              <a:latin typeface="Courier New"/>
            </a:endParaRPr>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p:cNvPicPr>
            <a:picLocks noChangeAspect="1" noChangeArrowheads="1"/>
          </p:cNvPicPr>
          <p:nvPr/>
        </p:nvPicPr>
        <p:blipFill>
          <a:blip r:embed="rId2" cstate="print"/>
          <a:srcRect l="54500" t="3698" r="5622"/>
          <a:stretch>
            <a:fillRect/>
          </a:stretch>
        </p:blipFill>
        <p:spPr bwMode="auto">
          <a:xfrm>
            <a:off x="10925175" y="3440321"/>
            <a:ext cx="1981200" cy="5552866"/>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Rebar API Enhancements in 2011</a:t>
            </a:r>
            <a:endParaRPr lang="en-US" dirty="0"/>
          </a:p>
        </p:txBody>
      </p:sp>
      <p:sp>
        <p:nvSpPr>
          <p:cNvPr id="3" name="Content Placeholder 2"/>
          <p:cNvSpPr>
            <a:spLocks noGrp="1"/>
          </p:cNvSpPr>
          <p:nvPr>
            <p:ph idx="1"/>
          </p:nvPr>
        </p:nvSpPr>
        <p:spPr/>
        <p:txBody>
          <a:bodyPr/>
          <a:lstStyle/>
          <a:p>
            <a:r>
              <a:rPr lang="en-US" dirty="0" smtClean="0"/>
              <a:t>New Rebar methods to create new types</a:t>
            </a:r>
          </a:p>
          <a:p>
            <a:r>
              <a:rPr lang="en-US" dirty="0" smtClean="0"/>
              <a:t>Added</a:t>
            </a:r>
          </a:p>
          <a:p>
            <a:pPr lvl="2"/>
            <a:r>
              <a:rPr lang="en-US" dirty="0" err="1" smtClean="0"/>
              <a:t>NewRebarBarType</a:t>
            </a:r>
            <a:endParaRPr lang="en-US" dirty="0" smtClean="0"/>
          </a:p>
          <a:p>
            <a:pPr lvl="2"/>
            <a:r>
              <a:rPr lang="en-US" dirty="0" err="1" smtClean="0"/>
              <a:t>NewRebarHookType</a:t>
            </a:r>
            <a:r>
              <a:rPr lang="en-US" dirty="0" smtClean="0"/>
              <a:t> </a:t>
            </a:r>
          </a:p>
          <a:p>
            <a:pPr lvl="2"/>
            <a:r>
              <a:rPr lang="en-US" dirty="0" err="1" smtClean="0"/>
              <a:t>NewRebarCoverType</a:t>
            </a:r>
            <a:endParaRPr lang="en-US" dirty="0" smtClean="0"/>
          </a:p>
          <a:p>
            <a:r>
              <a:rPr lang="en-US" dirty="0" err="1" smtClean="0"/>
              <a:t>RebarType</a:t>
            </a:r>
            <a:r>
              <a:rPr lang="en-US" dirty="0" smtClean="0"/>
              <a:t> class exposes new interface (formerly available properties through parameters only)</a:t>
            </a:r>
          </a:p>
          <a:p>
            <a:pPr lvl="2"/>
            <a:r>
              <a:rPr lang="en-US" dirty="0" err="1" smtClean="0"/>
              <a:t>BarDiameter</a:t>
            </a:r>
            <a:endParaRPr lang="en-US" dirty="0" smtClean="0"/>
          </a:p>
          <a:p>
            <a:pPr lvl="2"/>
            <a:r>
              <a:rPr lang="en-US" dirty="0" err="1" smtClean="0"/>
              <a:t>StandardBendDiameter</a:t>
            </a:r>
            <a:endParaRPr lang="en-US" dirty="0" smtClean="0"/>
          </a:p>
          <a:p>
            <a:pPr lvl="2"/>
            <a:r>
              <a:rPr lang="en-US" dirty="0" smtClean="0"/>
              <a:t>…</a:t>
            </a:r>
          </a:p>
          <a:p>
            <a:r>
              <a:rPr lang="en-US" dirty="0" smtClean="0"/>
              <a:t>New methods to set the visibility of </a:t>
            </a:r>
            <a:r>
              <a:rPr lang="en-US" dirty="0" err="1" smtClean="0"/>
              <a:t>Rebars</a:t>
            </a:r>
            <a:endParaRPr lang="en-US" dirty="0" smtClean="0"/>
          </a:p>
          <a:p>
            <a:r>
              <a:rPr lang="en-US" dirty="0" smtClean="0"/>
              <a:t>New Rebar properties to work with spiral rebar</a:t>
            </a:r>
          </a:p>
          <a:p>
            <a:r>
              <a:rPr lang="en-US" dirty="0" err="1" smtClean="0"/>
              <a:t>SetLayoutRuleWithoutExaminingHost</a:t>
            </a:r>
            <a:r>
              <a:rPr lang="en-US" dirty="0" smtClean="0"/>
              <a:t>() replaced by </a:t>
            </a:r>
            <a:r>
              <a:rPr lang="en-US" dirty="0" err="1" smtClean="0"/>
              <a:t>setLayoutRuleAs</a:t>
            </a:r>
            <a:r>
              <a:rPr lang="en-US" dirty="0" smtClean="0"/>
              <a:t>…() methods</a:t>
            </a:r>
          </a:p>
          <a:p>
            <a:endParaRPr lang="en-US" dirty="0"/>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Generate Floor or Wall Rebar</a:t>
            </a:r>
            <a:endParaRPr lang="en-US" dirty="0"/>
          </a:p>
        </p:txBody>
      </p:sp>
      <p:sp>
        <p:nvSpPr>
          <p:cNvPr id="3" name="Content Placeholder 2"/>
          <p:cNvSpPr>
            <a:spLocks noGrp="1"/>
          </p:cNvSpPr>
          <p:nvPr>
            <p:ph idx="1"/>
          </p:nvPr>
        </p:nvSpPr>
        <p:spPr/>
        <p:txBody>
          <a:bodyPr/>
          <a:lstStyle/>
          <a:p>
            <a:r>
              <a:rPr lang="en-US" dirty="0" smtClean="0"/>
              <a:t>Class</a:t>
            </a:r>
          </a:p>
          <a:p>
            <a:pPr>
              <a:buNone/>
            </a:pPr>
            <a:r>
              <a:rPr lang="en-US" dirty="0" smtClean="0"/>
              <a:t>        </a:t>
            </a:r>
            <a:r>
              <a:rPr lang="en-US" sz="2800" dirty="0" err="1" smtClean="0">
                <a:solidFill>
                  <a:schemeClr val="accent4">
                    <a:lumMod val="60000"/>
                    <a:lumOff val="40000"/>
                  </a:schemeClr>
                </a:solidFill>
              </a:rPr>
              <a:t>Autodesk.Revit.Elements.Rebar</a:t>
            </a:r>
            <a:endParaRPr lang="en-US" sz="2800" dirty="0">
              <a:solidFill>
                <a:schemeClr val="accent4">
                  <a:lumMod val="60000"/>
                  <a:lumOff val="40000"/>
                </a:schemeClr>
              </a:solidFill>
            </a:endParaRPr>
          </a:p>
        </p:txBody>
      </p:sp>
      <p:sp>
        <p:nvSpPr>
          <p:cNvPr id="5" name="Rectangle 4"/>
          <p:cNvSpPr/>
          <p:nvPr/>
        </p:nvSpPr>
        <p:spPr>
          <a:xfrm>
            <a:off x="561975" y="3887787"/>
            <a:ext cx="11811000" cy="3139321"/>
          </a:xfrm>
          <a:prstGeom prst="rect">
            <a:avLst/>
          </a:prstGeom>
          <a:solidFill>
            <a:schemeClr val="bg1">
              <a:lumMod val="85000"/>
            </a:schemeClr>
          </a:solidFill>
        </p:spPr>
        <p:txBody>
          <a:bodyPr wrap="square">
            <a:spAutoFit/>
          </a:bodyPr>
          <a:lstStyle/>
          <a:p>
            <a:r>
              <a:rPr lang="en-US" sz="1800" b="1" dirty="0" smtClean="0">
                <a:solidFill>
                  <a:srgbClr val="000000"/>
                </a:solidFill>
                <a:latin typeface="Courier New"/>
              </a:rPr>
              <a:t>  XYZ p1, p2; Line curve;</a:t>
            </a:r>
          </a:p>
          <a:p>
            <a:r>
              <a:rPr lang="en-US" sz="1800" b="1" dirty="0" smtClean="0">
                <a:solidFill>
                  <a:srgbClr val="000000"/>
                </a:solidFill>
                <a:latin typeface="Courier New"/>
              </a:rPr>
              <a:t>  </a:t>
            </a:r>
            <a:r>
              <a:rPr lang="en-US" sz="1800" b="1" dirty="0" err="1" smtClean="0">
                <a:solidFill>
                  <a:srgbClr val="000000"/>
                </a:solidFill>
                <a:latin typeface="Courier New"/>
              </a:rPr>
              <a:t>CurveArray</a:t>
            </a:r>
            <a:r>
              <a:rPr lang="en-US" sz="1800" b="1" dirty="0" smtClean="0">
                <a:solidFill>
                  <a:srgbClr val="000000"/>
                </a:solidFill>
                <a:latin typeface="Courier New"/>
              </a:rPr>
              <a:t> curves = </a:t>
            </a:r>
            <a:r>
              <a:rPr lang="en-US" sz="1800" b="1" dirty="0" err="1" smtClean="0">
                <a:solidFill>
                  <a:srgbClr val="000000"/>
                </a:solidFill>
                <a:latin typeface="Courier New"/>
              </a:rPr>
              <a:t>m_appCreator.NewCurveArray</a:t>
            </a:r>
            <a:r>
              <a:rPr lang="en-US" sz="1800" b="1" dirty="0" smtClean="0">
                <a:solidFill>
                  <a:srgbClr val="000000"/>
                </a:solidFill>
                <a:latin typeface="Courier New"/>
              </a:rPr>
              <a:t>();</a:t>
            </a:r>
          </a:p>
          <a:p>
            <a:r>
              <a:rPr lang="en-US" sz="1800" b="1" dirty="0" smtClean="0">
                <a:solidFill>
                  <a:srgbClr val="000000"/>
                </a:solidFill>
                <a:latin typeface="Courier New"/>
              </a:rPr>
              <a:t>  for( </a:t>
            </a:r>
            <a:r>
              <a:rPr lang="en-US" sz="1800" b="1" dirty="0" err="1" smtClean="0">
                <a:solidFill>
                  <a:srgbClr val="000000"/>
                </a:solidFill>
                <a:latin typeface="Courier New"/>
              </a:rPr>
              <a:t>int</a:t>
            </a:r>
            <a:r>
              <a:rPr lang="en-US" sz="1800" b="1" dirty="0" smtClean="0">
                <a:solidFill>
                  <a:srgbClr val="000000"/>
                </a:solidFill>
                <a:latin typeface="Courier New"/>
              </a:rPr>
              <a:t> </a:t>
            </a:r>
            <a:r>
              <a:rPr lang="en-US" sz="1800" b="1" dirty="0" err="1" smtClean="0">
                <a:solidFill>
                  <a:srgbClr val="000000"/>
                </a:solidFill>
                <a:latin typeface="Courier New"/>
              </a:rPr>
              <a:t>i</a:t>
            </a:r>
            <a:r>
              <a:rPr lang="en-US" sz="1800" b="1" dirty="0" smtClean="0">
                <a:solidFill>
                  <a:srgbClr val="000000"/>
                </a:solidFill>
                <a:latin typeface="Courier New"/>
              </a:rPr>
              <a:t> = 0; </a:t>
            </a:r>
            <a:r>
              <a:rPr lang="en-US" sz="1800" b="1" dirty="0" err="1" smtClean="0">
                <a:solidFill>
                  <a:srgbClr val="000000"/>
                </a:solidFill>
                <a:latin typeface="Courier New"/>
              </a:rPr>
              <a:t>i</a:t>
            </a:r>
            <a:r>
              <a:rPr lang="en-US" sz="1800" b="1" dirty="0" smtClean="0">
                <a:solidFill>
                  <a:srgbClr val="000000"/>
                </a:solidFill>
                <a:latin typeface="Courier New"/>
              </a:rPr>
              <a:t> &lt; </a:t>
            </a:r>
            <a:r>
              <a:rPr lang="en-US" sz="1800" b="1" dirty="0" err="1" smtClean="0">
                <a:solidFill>
                  <a:srgbClr val="000000"/>
                </a:solidFill>
                <a:latin typeface="Courier New"/>
              </a:rPr>
              <a:t>points.Count</a:t>
            </a:r>
            <a:r>
              <a:rPr lang="en-US" sz="1800" b="1" dirty="0" smtClean="0">
                <a:solidFill>
                  <a:srgbClr val="000000"/>
                </a:solidFill>
                <a:latin typeface="Courier New"/>
              </a:rPr>
              <a:t> - 1; ++</a:t>
            </a:r>
            <a:r>
              <a:rPr lang="en-US" sz="1800" b="1" dirty="0" err="1" smtClean="0">
                <a:solidFill>
                  <a:srgbClr val="000000"/>
                </a:solidFill>
                <a:latin typeface="Courier New"/>
              </a:rPr>
              <a:t>i</a:t>
            </a:r>
            <a:r>
              <a:rPr lang="en-US" sz="1800" b="1" dirty="0" smtClean="0">
                <a:solidFill>
                  <a:srgbClr val="000000"/>
                </a:solidFill>
                <a:latin typeface="Courier New"/>
              </a:rPr>
              <a:t> )</a:t>
            </a:r>
          </a:p>
          <a:p>
            <a:r>
              <a:rPr lang="en-US" sz="1800" b="1" dirty="0" smtClean="0">
                <a:solidFill>
                  <a:srgbClr val="000000"/>
                </a:solidFill>
                <a:latin typeface="Courier New"/>
              </a:rPr>
              <a:t>  {</a:t>
            </a:r>
          </a:p>
          <a:p>
            <a:r>
              <a:rPr lang="en-US" sz="1800" b="1" dirty="0" smtClean="0">
                <a:solidFill>
                  <a:srgbClr val="000000"/>
                </a:solidFill>
                <a:latin typeface="Courier New"/>
              </a:rPr>
              <a:t>    p1 = new XYZ( points[</a:t>
            </a:r>
            <a:r>
              <a:rPr lang="en-US" sz="1800" b="1" dirty="0" err="1" smtClean="0">
                <a:solidFill>
                  <a:srgbClr val="000000"/>
                </a:solidFill>
                <a:latin typeface="Courier New"/>
              </a:rPr>
              <a:t>i</a:t>
            </a:r>
            <a:r>
              <a:rPr lang="en-US" sz="1800" b="1" dirty="0" smtClean="0">
                <a:solidFill>
                  <a:srgbClr val="000000"/>
                </a:solidFill>
                <a:latin typeface="Courier New"/>
              </a:rPr>
              <a:t>].X, points[</a:t>
            </a:r>
            <a:r>
              <a:rPr lang="en-US" sz="1800" b="1" dirty="0" err="1" smtClean="0">
                <a:solidFill>
                  <a:srgbClr val="000000"/>
                </a:solidFill>
                <a:latin typeface="Courier New"/>
              </a:rPr>
              <a:t>i</a:t>
            </a:r>
            <a:r>
              <a:rPr lang="en-US" sz="1800" b="1" dirty="0" smtClean="0">
                <a:solidFill>
                  <a:srgbClr val="000000"/>
                </a:solidFill>
                <a:latin typeface="Courier New"/>
              </a:rPr>
              <a:t>].Y, points[</a:t>
            </a:r>
            <a:r>
              <a:rPr lang="en-US" sz="1800" b="1" dirty="0" err="1" smtClean="0">
                <a:solidFill>
                  <a:srgbClr val="000000"/>
                </a:solidFill>
                <a:latin typeface="Courier New"/>
              </a:rPr>
              <a:t>i</a:t>
            </a:r>
            <a:r>
              <a:rPr lang="en-US" sz="1800" b="1" dirty="0" smtClean="0">
                <a:solidFill>
                  <a:srgbClr val="000000"/>
                </a:solidFill>
                <a:latin typeface="Courier New"/>
              </a:rPr>
              <a:t>].Z );</a:t>
            </a:r>
          </a:p>
          <a:p>
            <a:r>
              <a:rPr lang="en-US" sz="1800" b="1" dirty="0" smtClean="0">
                <a:solidFill>
                  <a:srgbClr val="000000"/>
                </a:solidFill>
                <a:latin typeface="Courier New"/>
              </a:rPr>
              <a:t>    p2 = new XYZ( points[</a:t>
            </a:r>
            <a:r>
              <a:rPr lang="en-US" sz="1800" b="1" dirty="0" err="1" smtClean="0">
                <a:solidFill>
                  <a:srgbClr val="000000"/>
                </a:solidFill>
                <a:latin typeface="Courier New"/>
              </a:rPr>
              <a:t>i</a:t>
            </a:r>
            <a:r>
              <a:rPr lang="en-US" sz="1800" b="1" dirty="0" smtClean="0">
                <a:solidFill>
                  <a:srgbClr val="000000"/>
                </a:solidFill>
                <a:latin typeface="Courier New"/>
              </a:rPr>
              <a:t> + 1].X, points[</a:t>
            </a:r>
            <a:r>
              <a:rPr lang="en-US" sz="1800" b="1" dirty="0" err="1" smtClean="0">
                <a:solidFill>
                  <a:srgbClr val="000000"/>
                </a:solidFill>
                <a:latin typeface="Courier New"/>
              </a:rPr>
              <a:t>i</a:t>
            </a:r>
            <a:r>
              <a:rPr lang="en-US" sz="1800" b="1" dirty="0" smtClean="0">
                <a:solidFill>
                  <a:srgbClr val="000000"/>
                </a:solidFill>
                <a:latin typeface="Courier New"/>
              </a:rPr>
              <a:t> + 1].Y, points[</a:t>
            </a:r>
            <a:r>
              <a:rPr lang="en-US" sz="1800" b="1" dirty="0" err="1" smtClean="0">
                <a:solidFill>
                  <a:srgbClr val="000000"/>
                </a:solidFill>
                <a:latin typeface="Courier New"/>
              </a:rPr>
              <a:t>i</a:t>
            </a:r>
            <a:r>
              <a:rPr lang="en-US" sz="1800" b="1" dirty="0" smtClean="0">
                <a:solidFill>
                  <a:srgbClr val="000000"/>
                </a:solidFill>
                <a:latin typeface="Courier New"/>
              </a:rPr>
              <a:t> + 1].Z );</a:t>
            </a:r>
          </a:p>
          <a:p>
            <a:r>
              <a:rPr lang="en-US" sz="1800" b="1" dirty="0" smtClean="0">
                <a:solidFill>
                  <a:srgbClr val="000000"/>
                </a:solidFill>
                <a:latin typeface="Courier New"/>
              </a:rPr>
              <a:t>    curve = </a:t>
            </a:r>
            <a:r>
              <a:rPr lang="en-US" sz="1800" b="1" dirty="0" err="1" smtClean="0">
                <a:solidFill>
                  <a:srgbClr val="000000"/>
                </a:solidFill>
                <a:latin typeface="Courier New"/>
              </a:rPr>
              <a:t>rvtDoc.CreateNewLine</a:t>
            </a:r>
            <a:r>
              <a:rPr lang="en-US" sz="1800" b="1" dirty="0" smtClean="0">
                <a:solidFill>
                  <a:srgbClr val="000000"/>
                </a:solidFill>
                <a:latin typeface="Courier New"/>
              </a:rPr>
              <a:t>( ref p1, ref p2, true );</a:t>
            </a:r>
          </a:p>
          <a:p>
            <a:r>
              <a:rPr lang="en-US" sz="1800" b="1" dirty="0" smtClean="0">
                <a:solidFill>
                  <a:srgbClr val="000000"/>
                </a:solidFill>
                <a:latin typeface="Courier New"/>
              </a:rPr>
              <a:t>    </a:t>
            </a:r>
            <a:r>
              <a:rPr lang="en-US" sz="1800" b="1" dirty="0" err="1" smtClean="0">
                <a:solidFill>
                  <a:srgbClr val="000000"/>
                </a:solidFill>
                <a:latin typeface="Courier New"/>
              </a:rPr>
              <a:t>curves.Append</a:t>
            </a:r>
            <a:r>
              <a:rPr lang="en-US" sz="1800" b="1" dirty="0" smtClean="0">
                <a:solidFill>
                  <a:srgbClr val="000000"/>
                </a:solidFill>
                <a:latin typeface="Courier New"/>
              </a:rPr>
              <a:t>( curve );</a:t>
            </a:r>
          </a:p>
          <a:p>
            <a:r>
              <a:rPr lang="en-US" sz="1800" b="1" dirty="0" smtClean="0">
                <a:solidFill>
                  <a:srgbClr val="000000"/>
                </a:solidFill>
                <a:latin typeface="Courier New"/>
              </a:rPr>
              <a:t>  }</a:t>
            </a:r>
          </a:p>
          <a:p>
            <a:r>
              <a:rPr lang="en-US" sz="1800" b="1" dirty="0" smtClean="0">
                <a:solidFill>
                  <a:srgbClr val="000000"/>
                </a:solidFill>
                <a:latin typeface="Courier New"/>
              </a:rPr>
              <a:t>  </a:t>
            </a:r>
            <a:endParaRPr lang="en-US" sz="1800" b="1" dirty="0" smtClean="0">
              <a:solidFill>
                <a:srgbClr val="00B050"/>
              </a:solidFill>
              <a:latin typeface="Courier New"/>
            </a:endParaRPr>
          </a:p>
          <a:p>
            <a:r>
              <a:rPr lang="en-US" sz="1800" b="1" dirty="0" smtClean="0">
                <a:solidFill>
                  <a:srgbClr val="000000"/>
                </a:solidFill>
                <a:latin typeface="Courier New"/>
              </a:rPr>
              <a:t>  return </a:t>
            </a:r>
            <a:r>
              <a:rPr lang="en-US" sz="1800" b="1" dirty="0" err="1" smtClean="0">
                <a:solidFill>
                  <a:srgbClr val="000000"/>
                </a:solidFill>
                <a:latin typeface="Courier New"/>
              </a:rPr>
              <a:t>rvtDoc.Create.</a:t>
            </a:r>
            <a:r>
              <a:rPr lang="en-US" sz="1800" b="1" dirty="0" err="1" smtClean="0">
                <a:solidFill>
                  <a:srgbClr val="C00000"/>
                </a:solidFill>
                <a:latin typeface="Courier New"/>
              </a:rPr>
              <a:t>NewPathReinforcement</a:t>
            </a:r>
            <a:r>
              <a:rPr lang="en-US" sz="1800" b="1" dirty="0" smtClean="0">
                <a:solidFill>
                  <a:srgbClr val="000000"/>
                </a:solidFill>
                <a:latin typeface="Courier New"/>
              </a:rPr>
              <a:t>( </a:t>
            </a:r>
            <a:r>
              <a:rPr lang="en-US" sz="1800" b="1" dirty="0" err="1" smtClean="0">
                <a:solidFill>
                  <a:srgbClr val="000000"/>
                </a:solidFill>
                <a:latin typeface="Courier New"/>
              </a:rPr>
              <a:t>m_host</a:t>
            </a:r>
            <a:r>
              <a:rPr lang="en-US" sz="1800" b="1" dirty="0" smtClean="0">
                <a:solidFill>
                  <a:srgbClr val="000000"/>
                </a:solidFill>
                <a:latin typeface="Courier New"/>
              </a:rPr>
              <a:t>, curves, </a:t>
            </a:r>
            <a:r>
              <a:rPr lang="en-US" sz="1800" b="1" dirty="0" err="1" smtClean="0">
                <a:solidFill>
                  <a:srgbClr val="000000"/>
                </a:solidFill>
                <a:latin typeface="Courier New"/>
              </a:rPr>
              <a:t>boolFlip</a:t>
            </a:r>
            <a:r>
              <a:rPr lang="en-US" sz="1800" b="1" dirty="0" smtClean="0">
                <a:solidFill>
                  <a:srgbClr val="000000"/>
                </a:solidFill>
                <a:latin typeface="Courier New"/>
              </a:rPr>
              <a:t> );</a:t>
            </a:r>
            <a:endParaRPr lang="en-US" sz="1800" dirty="0"/>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 Create Rebar Shape</a:t>
            </a:r>
            <a:endParaRPr lang="en-US" dirty="0"/>
          </a:p>
        </p:txBody>
      </p:sp>
      <p:sp>
        <p:nvSpPr>
          <p:cNvPr id="3" name="Content Placeholder 2"/>
          <p:cNvSpPr>
            <a:spLocks noGrp="1"/>
          </p:cNvSpPr>
          <p:nvPr>
            <p:ph idx="1"/>
          </p:nvPr>
        </p:nvSpPr>
        <p:spPr/>
        <p:txBody>
          <a:bodyPr/>
          <a:lstStyle/>
          <a:p>
            <a:pPr marL="703263" lvl="1" indent="-541338">
              <a:lnSpc>
                <a:spcPct val="80000"/>
              </a:lnSpc>
              <a:buNone/>
            </a:pPr>
            <a:r>
              <a:rPr lang="en-US" altLang="zh-CN" dirty="0" err="1" smtClean="0">
                <a:ea typeface="MS PGothic" pitchFamily="34" charset="-128"/>
              </a:rPr>
              <a:t>RebarShapeDefinitionBySegments</a:t>
            </a:r>
            <a:r>
              <a:rPr lang="en-US" altLang="zh-CN" dirty="0" smtClean="0">
                <a:ea typeface="MS PGothic" pitchFamily="34" charset="-128"/>
              </a:rPr>
              <a:t> </a:t>
            </a:r>
          </a:p>
          <a:p>
            <a:pPr marL="703263" lvl="1" indent="-541338">
              <a:buFont typeface="Wingdings" pitchFamily="2" charset="2"/>
              <a:buAutoNum type="arabicPeriod"/>
            </a:pPr>
            <a:r>
              <a:rPr lang="en-US" altLang="zh-CN" sz="2600" dirty="0" smtClean="0">
                <a:ea typeface="MS PGothic" pitchFamily="34" charset="-128"/>
              </a:rPr>
              <a:t>Create a </a:t>
            </a:r>
            <a:r>
              <a:rPr lang="en-US" altLang="zh-CN" sz="2600" dirty="0" err="1" smtClean="0">
                <a:ea typeface="MS PGothic" pitchFamily="34" charset="-128"/>
              </a:rPr>
              <a:t>RebarShape</a:t>
            </a:r>
            <a:r>
              <a:rPr lang="en-US" altLang="zh-CN" sz="2600" dirty="0" smtClean="0">
                <a:ea typeface="MS PGothic" pitchFamily="34" charset="-128"/>
              </a:rPr>
              <a:t/>
            </a:r>
            <a:br>
              <a:rPr lang="en-US" altLang="zh-CN" sz="2600" dirty="0" smtClean="0">
                <a:ea typeface="MS PGothic" pitchFamily="34" charset="-128"/>
              </a:rPr>
            </a:br>
            <a:r>
              <a:rPr lang="en-US" altLang="zh-CN" sz="2300" dirty="0" err="1" smtClean="0">
                <a:solidFill>
                  <a:srgbClr val="A60000"/>
                </a:solidFill>
                <a:latin typeface="Courier New" pitchFamily="49" charset="0"/>
                <a:ea typeface="MS PGothic" pitchFamily="34" charset="-128"/>
                <a:cs typeface="Courier New" pitchFamily="49" charset="0"/>
              </a:rPr>
              <a:t>RebarShape</a:t>
            </a:r>
            <a:r>
              <a:rPr lang="en-US" altLang="zh-CN" sz="2300" dirty="0" smtClean="0">
                <a:solidFill>
                  <a:srgbClr val="A60000"/>
                </a:solidFill>
                <a:latin typeface="Courier New" pitchFamily="49" charset="0"/>
                <a:ea typeface="MS PGothic" pitchFamily="34" charset="-128"/>
                <a:cs typeface="Courier New" pitchFamily="49" charset="0"/>
              </a:rPr>
              <a:t> </a:t>
            </a:r>
            <a:r>
              <a:rPr lang="en-US" altLang="zh-CN" sz="2300" dirty="0" err="1" smtClean="0">
                <a:solidFill>
                  <a:srgbClr val="A60000"/>
                </a:solidFill>
                <a:latin typeface="Courier New" pitchFamily="49" charset="0"/>
                <a:ea typeface="MS PGothic" pitchFamily="34" charset="-128"/>
                <a:cs typeface="Courier New" pitchFamily="49" charset="0"/>
              </a:rPr>
              <a:t>myShape</a:t>
            </a:r>
            <a:r>
              <a:rPr lang="en-US" altLang="zh-CN" sz="2300" dirty="0" smtClean="0">
                <a:solidFill>
                  <a:srgbClr val="A60000"/>
                </a:solidFill>
                <a:latin typeface="Courier New" pitchFamily="49" charset="0"/>
                <a:ea typeface="MS PGothic" pitchFamily="34" charset="-128"/>
                <a:cs typeface="Courier New" pitchFamily="49" charset="0"/>
              </a:rPr>
              <a:t> = </a:t>
            </a:r>
            <a:r>
              <a:rPr lang="en-US" altLang="zh-CN" sz="2300" dirty="0" err="1" smtClean="0">
                <a:solidFill>
                  <a:srgbClr val="A60000"/>
                </a:solidFill>
                <a:latin typeface="Courier New" pitchFamily="49" charset="0"/>
                <a:ea typeface="MS PGothic" pitchFamily="34" charset="-128"/>
                <a:cs typeface="Courier New" pitchFamily="49" charset="0"/>
              </a:rPr>
              <a:t>rvtDoc.Create.NewRebarShape</a:t>
            </a:r>
            <a:r>
              <a:rPr lang="en-US" altLang="zh-CN" sz="2300" dirty="0" smtClean="0">
                <a:solidFill>
                  <a:srgbClr val="A60000"/>
                </a:solidFill>
                <a:latin typeface="Courier New" pitchFamily="49" charset="0"/>
                <a:ea typeface="MS PGothic" pitchFamily="34" charset="-128"/>
                <a:cs typeface="Courier New" pitchFamily="49" charset="0"/>
              </a:rPr>
              <a:t>()</a:t>
            </a:r>
          </a:p>
          <a:p>
            <a:pPr marL="703263" lvl="1" indent="-541338">
              <a:buFont typeface="Wingdings" pitchFamily="2" charset="2"/>
              <a:buAutoNum type="arabicPeriod"/>
            </a:pPr>
            <a:r>
              <a:rPr lang="en-US" altLang="zh-CN" sz="2600" dirty="0" smtClean="0">
                <a:ea typeface="MS PGothic" pitchFamily="34" charset="-128"/>
              </a:rPr>
              <a:t>Create a </a:t>
            </a:r>
            <a:r>
              <a:rPr lang="en-US" altLang="zh-CN" sz="2600" dirty="0" err="1" smtClean="0">
                <a:ea typeface="MS PGothic" pitchFamily="34" charset="-128"/>
              </a:rPr>
              <a:t>RebarShapeDef</a:t>
            </a:r>
            <a:r>
              <a:rPr lang="en-US" altLang="zh-CN" sz="2600" dirty="0" smtClean="0">
                <a:ea typeface="MS PGothic" pitchFamily="34" charset="-128"/>
              </a:rPr>
              <a:t/>
            </a:r>
            <a:br>
              <a:rPr lang="en-US" altLang="zh-CN" sz="2600" dirty="0" smtClean="0">
                <a:ea typeface="MS PGothic" pitchFamily="34" charset="-128"/>
              </a:rPr>
            </a:br>
            <a:r>
              <a:rPr lang="en-US" altLang="zh-CN" sz="2300" dirty="0" err="1" smtClean="0">
                <a:solidFill>
                  <a:srgbClr val="A60000"/>
                </a:solidFill>
                <a:latin typeface="Courier New" pitchFamily="49" charset="0"/>
                <a:ea typeface="MS PGothic" pitchFamily="34" charset="-128"/>
              </a:rPr>
              <a:t>RebarShapeDefinitionBySegment</a:t>
            </a:r>
            <a:r>
              <a:rPr lang="en-US" altLang="zh-CN" sz="2300" dirty="0" smtClean="0">
                <a:solidFill>
                  <a:srgbClr val="A60000"/>
                </a:solidFill>
                <a:latin typeface="Courier New" pitchFamily="49" charset="0"/>
                <a:ea typeface="MS PGothic" pitchFamily="34" charset="-128"/>
              </a:rPr>
              <a:t> </a:t>
            </a:r>
            <a:r>
              <a:rPr lang="en-US" altLang="zh-CN" sz="2300" dirty="0" err="1" smtClean="0">
                <a:solidFill>
                  <a:srgbClr val="A60000"/>
                </a:solidFill>
                <a:latin typeface="Courier New" pitchFamily="49" charset="0"/>
                <a:ea typeface="MS PGothic" pitchFamily="34" charset="-128"/>
              </a:rPr>
              <a:t>myDef</a:t>
            </a:r>
            <a:r>
              <a:rPr lang="en-US" altLang="zh-CN" sz="2300" dirty="0" smtClean="0">
                <a:solidFill>
                  <a:srgbClr val="A60000"/>
                </a:solidFill>
                <a:latin typeface="Courier New" pitchFamily="49" charset="0"/>
                <a:ea typeface="MS PGothic" pitchFamily="34" charset="-128"/>
              </a:rPr>
              <a:t> </a:t>
            </a:r>
            <a:br>
              <a:rPr lang="en-US" altLang="zh-CN" sz="2300" dirty="0" smtClean="0">
                <a:solidFill>
                  <a:srgbClr val="A60000"/>
                </a:solidFill>
                <a:latin typeface="Courier New" pitchFamily="49" charset="0"/>
                <a:ea typeface="MS PGothic" pitchFamily="34" charset="-128"/>
              </a:rPr>
            </a:br>
            <a:r>
              <a:rPr lang="en-US" altLang="zh-CN" sz="2300" dirty="0" smtClean="0">
                <a:solidFill>
                  <a:srgbClr val="A60000"/>
                </a:solidFill>
                <a:latin typeface="Courier New" pitchFamily="49" charset="0"/>
                <a:ea typeface="MS PGothic" pitchFamily="34" charset="-128"/>
              </a:rPr>
              <a:t>  = </a:t>
            </a:r>
            <a:r>
              <a:rPr lang="en-US" altLang="zh-CN" sz="2300" dirty="0" err="1" smtClean="0">
                <a:solidFill>
                  <a:srgbClr val="A60000"/>
                </a:solidFill>
                <a:latin typeface="Courier New" pitchFamily="49" charset="0"/>
                <a:ea typeface="MS PGothic" pitchFamily="34" charset="-128"/>
              </a:rPr>
              <a:t>myShape.NewDefinitionBySegments</a:t>
            </a:r>
            <a:r>
              <a:rPr lang="en-US" altLang="zh-CN" sz="2300" dirty="0" smtClean="0">
                <a:solidFill>
                  <a:srgbClr val="A60000"/>
                </a:solidFill>
                <a:latin typeface="Courier New" pitchFamily="49" charset="0"/>
                <a:ea typeface="MS PGothic" pitchFamily="34" charset="-128"/>
              </a:rPr>
              <a:t>(</a:t>
            </a:r>
            <a:r>
              <a:rPr lang="en-US" altLang="zh-CN" sz="2300" dirty="0" err="1" smtClean="0">
                <a:solidFill>
                  <a:srgbClr val="A60000"/>
                </a:solidFill>
                <a:latin typeface="Courier New" pitchFamily="49" charset="0"/>
                <a:ea typeface="MS PGothic" pitchFamily="34" charset="-128"/>
              </a:rPr>
              <a:t>segmentCount</a:t>
            </a:r>
            <a:r>
              <a:rPr lang="en-US" altLang="zh-CN" sz="2300" dirty="0" smtClean="0">
                <a:solidFill>
                  <a:srgbClr val="A60000"/>
                </a:solidFill>
                <a:latin typeface="Courier New" pitchFamily="49" charset="0"/>
                <a:ea typeface="MS PGothic" pitchFamily="34" charset="-128"/>
              </a:rPr>
              <a:t>)</a:t>
            </a:r>
          </a:p>
          <a:p>
            <a:pPr marL="703263" lvl="1" indent="-541338">
              <a:buFont typeface="Wingdings" pitchFamily="2" charset="2"/>
              <a:buAutoNum type="arabicPeriod"/>
            </a:pPr>
            <a:r>
              <a:rPr lang="en-US" altLang="zh-CN" sz="2600" dirty="0" smtClean="0">
                <a:ea typeface="MS PGothic" pitchFamily="34" charset="-128"/>
              </a:rPr>
              <a:t>Add shared parameters by external def</a:t>
            </a:r>
            <a:br>
              <a:rPr lang="en-US" altLang="zh-CN" sz="2600" dirty="0" smtClean="0">
                <a:ea typeface="MS PGothic" pitchFamily="34" charset="-128"/>
              </a:rPr>
            </a:br>
            <a:r>
              <a:rPr lang="en-US" altLang="zh-CN" sz="2300" dirty="0" err="1" smtClean="0">
                <a:solidFill>
                  <a:srgbClr val="A60000"/>
                </a:solidFill>
                <a:latin typeface="Courier New" pitchFamily="49" charset="0"/>
                <a:ea typeface="MS PGothic" pitchFamily="34" charset="-128"/>
              </a:rPr>
              <a:t>myDef.AddParamater</a:t>
            </a:r>
            <a:r>
              <a:rPr lang="en-US" altLang="zh-CN" sz="2300" dirty="0" smtClean="0">
                <a:solidFill>
                  <a:srgbClr val="A60000"/>
                </a:solidFill>
                <a:latin typeface="Courier New" pitchFamily="49" charset="0"/>
                <a:ea typeface="MS PGothic" pitchFamily="34" charset="-128"/>
              </a:rPr>
              <a:t>( </a:t>
            </a:r>
            <a:r>
              <a:rPr lang="en-US" altLang="zh-CN" sz="2300" dirty="0" err="1" smtClean="0">
                <a:solidFill>
                  <a:srgbClr val="A60000"/>
                </a:solidFill>
                <a:latin typeface="Courier New" pitchFamily="49" charset="0"/>
                <a:ea typeface="MS PGothic" pitchFamily="34" charset="-128"/>
              </a:rPr>
              <a:t>externalDef</a:t>
            </a:r>
            <a:r>
              <a:rPr lang="en-US" altLang="zh-CN" sz="2300" dirty="0" smtClean="0">
                <a:solidFill>
                  <a:srgbClr val="A60000"/>
                </a:solidFill>
                <a:latin typeface="Courier New" pitchFamily="49" charset="0"/>
                <a:ea typeface="MS PGothic" pitchFamily="34" charset="-128"/>
              </a:rPr>
              <a:t>, value )</a:t>
            </a:r>
            <a:endParaRPr lang="en-US" altLang="zh-CN" sz="2600" dirty="0" smtClean="0">
              <a:ea typeface="MS PGothic" pitchFamily="34" charset="-128"/>
            </a:endParaRPr>
          </a:p>
          <a:p>
            <a:pPr marL="703263" lvl="1" indent="-541338">
              <a:buFont typeface="Wingdings" pitchFamily="2" charset="2"/>
              <a:buAutoNum type="arabicPeriod"/>
            </a:pPr>
            <a:r>
              <a:rPr lang="en-US" altLang="zh-CN" sz="2600" dirty="0" smtClean="0">
                <a:ea typeface="MS PGothic" pitchFamily="34" charset="-128"/>
              </a:rPr>
              <a:t>Add constraints to shape definition</a:t>
            </a:r>
            <a:br>
              <a:rPr lang="en-US" altLang="zh-CN" sz="2600" dirty="0" smtClean="0">
                <a:ea typeface="MS PGothic" pitchFamily="34" charset="-128"/>
              </a:rPr>
            </a:br>
            <a:r>
              <a:rPr lang="en-US" altLang="zh-CN" sz="2300" dirty="0" err="1" smtClean="0">
                <a:solidFill>
                  <a:srgbClr val="A60000"/>
                </a:solidFill>
                <a:latin typeface="Courier New" pitchFamily="49" charset="0"/>
                <a:ea typeface="MS PGothic" pitchFamily="34" charset="-128"/>
              </a:rPr>
              <a:t>myDef.AddConstraintToSegment</a:t>
            </a:r>
            <a:r>
              <a:rPr lang="en-US" altLang="zh-CN" sz="2300" dirty="0" smtClean="0">
                <a:solidFill>
                  <a:srgbClr val="A60000"/>
                </a:solidFill>
                <a:latin typeface="Courier New" pitchFamily="49" charset="0"/>
                <a:ea typeface="MS PGothic" pitchFamily="34" charset="-128"/>
              </a:rPr>
              <a:t/>
            </a:r>
            <a:br>
              <a:rPr lang="en-US" altLang="zh-CN" sz="2300" dirty="0" smtClean="0">
                <a:solidFill>
                  <a:srgbClr val="A60000"/>
                </a:solidFill>
                <a:latin typeface="Courier New" pitchFamily="49" charset="0"/>
                <a:ea typeface="MS PGothic" pitchFamily="34" charset="-128"/>
              </a:rPr>
            </a:br>
            <a:r>
              <a:rPr lang="en-US" altLang="zh-CN" sz="2300" dirty="0" err="1" smtClean="0">
                <a:solidFill>
                  <a:srgbClr val="A60000"/>
                </a:solidFill>
                <a:latin typeface="Courier New" pitchFamily="49" charset="0"/>
                <a:ea typeface="MS PGothic" pitchFamily="34" charset="-128"/>
              </a:rPr>
              <a:t>myDef.AddConstraintParallelToSegment</a:t>
            </a:r>
            <a:r>
              <a:rPr lang="en-US" altLang="zh-CN" sz="2300" dirty="0" smtClean="0">
                <a:solidFill>
                  <a:srgbClr val="A60000"/>
                </a:solidFill>
                <a:latin typeface="Courier New" pitchFamily="49" charset="0"/>
                <a:ea typeface="MS PGothic" pitchFamily="34" charset="-128"/>
              </a:rPr>
              <a:t/>
            </a:r>
            <a:br>
              <a:rPr lang="en-US" altLang="zh-CN" sz="2300" dirty="0" smtClean="0">
                <a:solidFill>
                  <a:srgbClr val="A60000"/>
                </a:solidFill>
                <a:latin typeface="Courier New" pitchFamily="49" charset="0"/>
                <a:ea typeface="MS PGothic" pitchFamily="34" charset="-128"/>
              </a:rPr>
            </a:br>
            <a:r>
              <a:rPr lang="en-US" altLang="zh-CN" sz="2300" dirty="0" err="1" smtClean="0">
                <a:solidFill>
                  <a:srgbClr val="A60000"/>
                </a:solidFill>
                <a:latin typeface="Courier New" pitchFamily="49" charset="0"/>
                <a:ea typeface="MS PGothic" pitchFamily="34" charset="-128"/>
              </a:rPr>
              <a:t>myDef.AddBendDefaultRadius</a:t>
            </a:r>
            <a:r>
              <a:rPr lang="en-US" altLang="zh-CN" sz="2300" dirty="0" smtClean="0">
                <a:solidFill>
                  <a:srgbClr val="A60000"/>
                </a:solidFill>
                <a:latin typeface="Courier New" pitchFamily="49" charset="0"/>
                <a:ea typeface="MS PGothic" pitchFamily="34" charset="-128"/>
              </a:rPr>
              <a:t/>
            </a:r>
            <a:br>
              <a:rPr lang="en-US" altLang="zh-CN" sz="2300" dirty="0" smtClean="0">
                <a:solidFill>
                  <a:srgbClr val="A60000"/>
                </a:solidFill>
                <a:latin typeface="Courier New" pitchFamily="49" charset="0"/>
                <a:ea typeface="MS PGothic" pitchFamily="34" charset="-128"/>
              </a:rPr>
            </a:br>
            <a:r>
              <a:rPr lang="en-US" altLang="zh-CN" sz="2300" dirty="0" err="1" smtClean="0">
                <a:solidFill>
                  <a:srgbClr val="A60000"/>
                </a:solidFill>
                <a:latin typeface="Courier New" pitchFamily="49" charset="0"/>
                <a:ea typeface="MS PGothic" pitchFamily="34" charset="-128"/>
              </a:rPr>
              <a:t>myDef.SetSegmentFixedDirection</a:t>
            </a:r>
            <a:r>
              <a:rPr lang="en-US" altLang="zh-CN" sz="2300" dirty="0" smtClean="0">
                <a:solidFill>
                  <a:srgbClr val="A60000"/>
                </a:solidFill>
                <a:latin typeface="Courier New" pitchFamily="49" charset="0"/>
                <a:ea typeface="MS PGothic" pitchFamily="34" charset="-128"/>
              </a:rPr>
              <a:t/>
            </a:r>
            <a:br>
              <a:rPr lang="en-US" altLang="zh-CN" sz="2300" dirty="0" smtClean="0">
                <a:solidFill>
                  <a:srgbClr val="A60000"/>
                </a:solidFill>
                <a:latin typeface="Courier New" pitchFamily="49" charset="0"/>
                <a:ea typeface="MS PGothic" pitchFamily="34" charset="-128"/>
              </a:rPr>
            </a:br>
            <a:r>
              <a:rPr lang="en-US" altLang="zh-CN" sz="2300" dirty="0" err="1" smtClean="0">
                <a:solidFill>
                  <a:srgbClr val="A60000"/>
                </a:solidFill>
                <a:latin typeface="Courier New" pitchFamily="49" charset="0"/>
                <a:ea typeface="MS PGothic" pitchFamily="34" charset="-128"/>
              </a:rPr>
              <a:t>myDef.AddListingDimentionBendToBend</a:t>
            </a:r>
            <a:endParaRPr lang="en-US" altLang="zh-CN" sz="2300" dirty="0" smtClean="0">
              <a:solidFill>
                <a:srgbClr val="A60000"/>
              </a:solidFill>
              <a:latin typeface="Courier New" pitchFamily="49" charset="0"/>
              <a:ea typeface="MS PGothic" pitchFamily="34" charset="-128"/>
            </a:endParaRPr>
          </a:p>
          <a:p>
            <a:pPr marL="703263" lvl="1" indent="-541338">
              <a:buFont typeface="Wingdings" pitchFamily="2" charset="2"/>
              <a:buAutoNum type="arabicPeriod"/>
            </a:pPr>
            <a:r>
              <a:rPr lang="en-US" altLang="zh-CN" sz="2600" dirty="0" smtClean="0">
                <a:ea typeface="MS PGothic" pitchFamily="34" charset="-128"/>
              </a:rPr>
              <a:t>Set Hook to </a:t>
            </a:r>
            <a:r>
              <a:rPr lang="en-US" altLang="zh-CN" sz="2600" dirty="0" err="1" smtClean="0">
                <a:ea typeface="MS PGothic" pitchFamily="34" charset="-128"/>
              </a:rPr>
              <a:t>RebarShape</a:t>
            </a:r>
            <a:r>
              <a:rPr lang="en-US" altLang="zh-CN" sz="2600" dirty="0" smtClean="0">
                <a:ea typeface="MS PGothic" pitchFamily="34" charset="-128"/>
              </a:rPr>
              <a:t> </a:t>
            </a:r>
            <a:br>
              <a:rPr lang="en-US" altLang="zh-CN" sz="2600" dirty="0" smtClean="0">
                <a:ea typeface="MS PGothic" pitchFamily="34" charset="-128"/>
              </a:rPr>
            </a:br>
            <a:r>
              <a:rPr lang="en-US" altLang="zh-CN" sz="2300" dirty="0" err="1" smtClean="0">
                <a:solidFill>
                  <a:srgbClr val="A60000"/>
                </a:solidFill>
                <a:latin typeface="Courier New" pitchFamily="49" charset="0"/>
                <a:ea typeface="MS PGothic" pitchFamily="34" charset="-128"/>
              </a:rPr>
              <a:t>myShape.set_HookAngle</a:t>
            </a:r>
            <a:r>
              <a:rPr lang="en-US" altLang="zh-CN" sz="2300" dirty="0" smtClean="0">
                <a:solidFill>
                  <a:srgbClr val="A60000"/>
                </a:solidFill>
                <a:latin typeface="Courier New" pitchFamily="49" charset="0"/>
                <a:ea typeface="MS PGothic" pitchFamily="34" charset="-128"/>
              </a:rPr>
              <a:t/>
            </a:r>
            <a:br>
              <a:rPr lang="en-US" altLang="zh-CN" sz="2300" dirty="0" smtClean="0">
                <a:solidFill>
                  <a:srgbClr val="A60000"/>
                </a:solidFill>
                <a:latin typeface="Courier New" pitchFamily="49" charset="0"/>
                <a:ea typeface="MS PGothic" pitchFamily="34" charset="-128"/>
              </a:rPr>
            </a:br>
            <a:r>
              <a:rPr lang="en-US" altLang="zh-CN" sz="2300" dirty="0" err="1" smtClean="0">
                <a:solidFill>
                  <a:srgbClr val="A60000"/>
                </a:solidFill>
                <a:latin typeface="Courier New" pitchFamily="49" charset="0"/>
                <a:ea typeface="MS PGothic" pitchFamily="34" charset="-128"/>
              </a:rPr>
              <a:t>myShape.set_HookOrientation</a:t>
            </a:r>
            <a:endParaRPr lang="en-US" altLang="zh-CN" dirty="0" smtClean="0">
              <a:ea typeface="MS PGothic" pitchFamily="34" charset="-128"/>
            </a:endParaRPr>
          </a:p>
          <a:p>
            <a:endParaRPr lang="en-US" dirty="0"/>
          </a:p>
        </p:txBody>
      </p:sp>
      <p:pic>
        <p:nvPicPr>
          <p:cNvPr id="4" name="Picture 3"/>
          <p:cNvPicPr/>
          <p:nvPr/>
        </p:nvPicPr>
        <p:blipFill>
          <a:blip r:embed="rId2" cstate="print"/>
          <a:srcRect l="81125" t="71666" r="1438" b="14750"/>
          <a:stretch>
            <a:fillRect/>
          </a:stretch>
        </p:blipFill>
        <p:spPr bwMode="auto">
          <a:xfrm>
            <a:off x="9324975" y="687387"/>
            <a:ext cx="3260705" cy="1905000"/>
          </a:xfrm>
          <a:prstGeom prst="rect">
            <a:avLst/>
          </a:prstGeom>
          <a:noFill/>
          <a:ln w="9525">
            <a:noFill/>
            <a:miter lim="800000"/>
            <a:headEnd/>
            <a:tailEnd/>
          </a:ln>
        </p:spPr>
      </p:pic>
      <p:pic>
        <p:nvPicPr>
          <p:cNvPr id="5" name="Picture 4"/>
          <p:cNvPicPr>
            <a:picLocks noChangeAspect="1" noChangeArrowheads="1"/>
          </p:cNvPicPr>
          <p:nvPr/>
        </p:nvPicPr>
        <p:blipFill>
          <a:blip r:embed="rId3" cstate="print"/>
          <a:srcRect/>
          <a:stretch>
            <a:fillRect/>
          </a:stretch>
        </p:blipFill>
        <p:spPr bwMode="auto">
          <a:xfrm>
            <a:off x="8553450" y="5945188"/>
            <a:ext cx="4457700" cy="2851150"/>
          </a:xfrm>
          <a:prstGeom prst="rect">
            <a:avLst/>
          </a:prstGeom>
          <a:noFill/>
          <a:ln w="9525">
            <a:noFill/>
            <a:miter lim="800000"/>
            <a:headEnd/>
            <a:tailEnd/>
          </a:ln>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Revit Structure 2011 API News</a:t>
            </a:r>
            <a:endParaRPr lang="en-US" dirty="0"/>
          </a:p>
        </p:txBody>
      </p:sp>
      <p:sp>
        <p:nvSpPr>
          <p:cNvPr id="3" name="Content Placeholder 2"/>
          <p:cNvSpPr>
            <a:spLocks noGrp="1"/>
          </p:cNvSpPr>
          <p:nvPr>
            <p:ph idx="1"/>
          </p:nvPr>
        </p:nvSpPr>
        <p:spPr/>
        <p:txBody>
          <a:bodyPr/>
          <a:lstStyle/>
          <a:p>
            <a:r>
              <a:rPr lang="en-US" sz="3200" dirty="0" smtClean="0"/>
              <a:t>Change of Namespaces</a:t>
            </a:r>
          </a:p>
          <a:p>
            <a:pPr lvl="1"/>
            <a:r>
              <a:rPr lang="en-US" sz="2900" dirty="0" smtClean="0"/>
              <a:t>Old namespace</a:t>
            </a:r>
          </a:p>
          <a:p>
            <a:pPr lvl="2"/>
            <a:r>
              <a:rPr lang="en-US" sz="2500" dirty="0" err="1" smtClean="0">
                <a:solidFill>
                  <a:schemeClr val="accent4">
                    <a:lumMod val="60000"/>
                    <a:lumOff val="40000"/>
                  </a:schemeClr>
                </a:solidFill>
              </a:rPr>
              <a:t>Autodesk.Revit.Elements</a:t>
            </a:r>
            <a:endParaRPr lang="en-US" sz="2500" dirty="0" smtClean="0">
              <a:solidFill>
                <a:schemeClr val="accent4">
                  <a:lumMod val="60000"/>
                  <a:lumOff val="40000"/>
                </a:schemeClr>
              </a:solidFill>
            </a:endParaRPr>
          </a:p>
          <a:p>
            <a:pPr lvl="1"/>
            <a:r>
              <a:rPr lang="en-US" dirty="0" smtClean="0"/>
              <a:t>New namespace</a:t>
            </a:r>
          </a:p>
          <a:p>
            <a:pPr lvl="2"/>
            <a:r>
              <a:rPr lang="en-US" dirty="0" err="1" smtClean="0">
                <a:solidFill>
                  <a:schemeClr val="accent4">
                    <a:lumMod val="60000"/>
                    <a:lumOff val="40000"/>
                  </a:schemeClr>
                </a:solidFill>
              </a:rPr>
              <a:t>Autodesk.Revit.DB.Structure</a:t>
            </a:r>
            <a:endParaRPr lang="en-US" sz="2000" b="1" dirty="0" smtClean="0">
              <a:solidFill>
                <a:schemeClr val="accent6">
                  <a:lumMod val="75000"/>
                </a:schemeClr>
              </a:solidFill>
            </a:endParaRPr>
          </a:p>
          <a:p>
            <a:r>
              <a:rPr lang="en-US" sz="3200" dirty="0" smtClean="0"/>
              <a:t>Changes in Analytical model classes</a:t>
            </a:r>
          </a:p>
          <a:p>
            <a:r>
              <a:rPr lang="en-US" sz="3200" dirty="0" smtClean="0"/>
              <a:t>Creation of new Rebar types and other enhancements</a:t>
            </a:r>
          </a:p>
          <a:p>
            <a:r>
              <a:rPr lang="en-US" sz="3200" dirty="0" smtClean="0"/>
              <a:t>New Filters to retrieve RST specific elements</a:t>
            </a:r>
          </a:p>
          <a:p>
            <a:pPr lvl="2"/>
            <a:r>
              <a:rPr lang="en-US" sz="2500" dirty="0" err="1" smtClean="0"/>
              <a:t>FamilyStructuralMaterialTypeFilter</a:t>
            </a:r>
            <a:endParaRPr lang="en-US" sz="2500" dirty="0" smtClean="0"/>
          </a:p>
          <a:p>
            <a:pPr lvl="2"/>
            <a:r>
              <a:rPr lang="en-US" sz="2500" dirty="0" err="1" smtClean="0"/>
              <a:t>StructuralInstanceUsageFilter</a:t>
            </a:r>
            <a:endParaRPr lang="en-US" sz="2500" dirty="0" smtClean="0"/>
          </a:p>
          <a:p>
            <a:pPr lvl="2"/>
            <a:r>
              <a:rPr lang="en-US" sz="2500" dirty="0" err="1" smtClean="0"/>
              <a:t>StructuralWallUsageFilter</a:t>
            </a:r>
            <a:endParaRPr lang="en-US" sz="2500" dirty="0" smtClean="0"/>
          </a:p>
          <a:p>
            <a:pPr lvl="2"/>
            <a:r>
              <a:rPr lang="en-US" sz="2500" smtClean="0"/>
              <a:t>StructuralMaterialTypeFilter</a:t>
            </a:r>
            <a:endParaRPr lang="en-US" sz="2500" dirty="0" smtClean="0"/>
          </a:p>
          <a:p>
            <a:endParaRPr lang="en-US" dirty="0"/>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 Create Rebar</a:t>
            </a:r>
            <a:endParaRPr lang="en-US" dirty="0"/>
          </a:p>
        </p:txBody>
      </p:sp>
      <p:sp>
        <p:nvSpPr>
          <p:cNvPr id="3" name="Content Placeholder 2"/>
          <p:cNvSpPr>
            <a:spLocks noGrp="1"/>
          </p:cNvSpPr>
          <p:nvPr>
            <p:ph idx="1"/>
          </p:nvPr>
        </p:nvSpPr>
        <p:spPr/>
        <p:txBody>
          <a:bodyPr/>
          <a:lstStyle/>
          <a:p>
            <a:r>
              <a:rPr lang="en-US" dirty="0" smtClean="0"/>
              <a:t>Create rebar for a selected column using the rebar shape created in the previous lab</a:t>
            </a:r>
            <a:endParaRPr lang="en-US" dirty="0"/>
          </a:p>
        </p:txBody>
      </p:sp>
      <p:sp>
        <p:nvSpPr>
          <p:cNvPr id="5" name="Rectangle 4"/>
          <p:cNvSpPr/>
          <p:nvPr/>
        </p:nvSpPr>
        <p:spPr>
          <a:xfrm>
            <a:off x="561975" y="3208476"/>
            <a:ext cx="11734800" cy="5632311"/>
          </a:xfrm>
          <a:prstGeom prst="rect">
            <a:avLst/>
          </a:prstGeom>
          <a:solidFill>
            <a:schemeClr val="bg1">
              <a:lumMod val="85000"/>
            </a:schemeClr>
          </a:solidFill>
        </p:spPr>
        <p:txBody>
          <a:bodyPr wrap="square">
            <a:spAutoFit/>
          </a:bodyPr>
          <a:lstStyle/>
          <a:p>
            <a:r>
              <a:rPr lang="en-US" sz="1800" dirty="0" smtClean="0">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RstUtils.GetRebarShape</a:t>
            </a:r>
            <a:r>
              <a:rPr lang="en-US" sz="1800" dirty="0" smtClean="0">
                <a:solidFill>
                  <a:srgbClr val="2B91AF"/>
                </a:solidFill>
                <a:latin typeface="Courier New" pitchFamily="49" charset="0"/>
                <a:cs typeface="Courier New" pitchFamily="49" charset="0"/>
              </a:rPr>
              <a:t>(</a:t>
            </a:r>
            <a:r>
              <a:rPr lang="en-US" sz="1800" dirty="0" err="1" smtClean="0">
                <a:solidFill>
                  <a:srgbClr val="2B91AF"/>
                </a:solidFill>
                <a:latin typeface="Courier New" pitchFamily="49" charset="0"/>
                <a:cs typeface="Courier New" pitchFamily="49" charset="0"/>
              </a:rPr>
              <a:t>RstUtils.msRebarShapeName</a:t>
            </a:r>
            <a:r>
              <a:rPr lang="en-US" sz="1800" dirty="0" smtClean="0">
                <a:solidFill>
                  <a:srgbClr val="2B91AF"/>
                </a:solidFill>
                <a:latin typeface="Courier New" pitchFamily="49" charset="0"/>
                <a:cs typeface="Courier New" pitchFamily="49" charset="0"/>
              </a:rPr>
              <a:t>, </a:t>
            </a:r>
            <a:r>
              <a:rPr lang="en-US" sz="1800" dirty="0" smtClean="0">
                <a:solidFill>
                  <a:srgbClr val="A31515"/>
                </a:solidFill>
                <a:latin typeface="Courier New" pitchFamily="49" charset="0"/>
                <a:cs typeface="Courier New" pitchFamily="49" charset="0"/>
              </a:rPr>
              <a:t>"10M", </a:t>
            </a:r>
            <a:r>
              <a:rPr lang="en-US" sz="1800" dirty="0" smtClean="0">
                <a:solidFill>
                  <a:srgbClr val="0000FF"/>
                </a:solidFill>
                <a:latin typeface="Courier New" pitchFamily="49" charset="0"/>
                <a:cs typeface="Courier New" pitchFamily="49" charset="0"/>
              </a:rPr>
              <a:t>out </a:t>
            </a:r>
            <a:r>
              <a:rPr lang="en-US" sz="1800" dirty="0" err="1" smtClean="0">
                <a:solidFill>
                  <a:srgbClr val="0000FF"/>
                </a:solidFill>
                <a:latin typeface="Courier New" pitchFamily="49" charset="0"/>
                <a:cs typeface="Courier New" pitchFamily="49" charset="0"/>
              </a:rPr>
              <a:t>barShape</a:t>
            </a:r>
            <a:r>
              <a:rPr lang="en-US" sz="1800" dirty="0" smtClean="0">
                <a:solidFill>
                  <a:srgbClr val="0000FF"/>
                </a:solidFill>
                <a:latin typeface="Courier New" pitchFamily="49" charset="0"/>
                <a:cs typeface="Courier New" pitchFamily="49" charset="0"/>
              </a:rPr>
              <a:t>, out     </a:t>
            </a:r>
            <a:r>
              <a:rPr lang="en-US" sz="1800" dirty="0" err="1" smtClean="0">
                <a:solidFill>
                  <a:srgbClr val="0000FF"/>
                </a:solidFill>
                <a:latin typeface="Courier New" pitchFamily="49" charset="0"/>
                <a:cs typeface="Courier New" pitchFamily="49" charset="0"/>
              </a:rPr>
              <a:t>barType</a:t>
            </a:r>
            <a:r>
              <a:rPr lang="en-US" sz="1800" dirty="0" smtClean="0">
                <a:solidFill>
                  <a:srgbClr val="0000FF"/>
                </a:solidFill>
                <a:latin typeface="Courier New" pitchFamily="49" charset="0"/>
                <a:cs typeface="Courier New" pitchFamily="49" charset="0"/>
              </a:rPr>
              <a:t>, doc);</a:t>
            </a:r>
          </a:p>
          <a:p>
            <a:endParaRPr lang="en-US" sz="1800" dirty="0" smtClean="0">
              <a:solidFill>
                <a:srgbClr val="0000FF"/>
              </a:solidFill>
              <a:latin typeface="Courier New" pitchFamily="49" charset="0"/>
              <a:cs typeface="Courier New" pitchFamily="49" charset="0"/>
            </a:endParaRPr>
          </a:p>
          <a:p>
            <a:r>
              <a:rPr lang="en-US" sz="1800" dirty="0" smtClean="0">
                <a:solidFill>
                  <a:srgbClr val="008000"/>
                </a:solidFill>
                <a:latin typeface="Courier New" pitchFamily="49" charset="0"/>
                <a:cs typeface="Courier New" pitchFamily="49" charset="0"/>
              </a:rPr>
              <a:t> //create rebar for column</a:t>
            </a:r>
          </a:p>
          <a:p>
            <a:r>
              <a:rPr lang="en-US" sz="1800" dirty="0" smtClean="0">
                <a:solidFill>
                  <a:srgbClr val="008000"/>
                </a:solidFill>
                <a:latin typeface="Courier New" pitchFamily="49" charset="0"/>
                <a:cs typeface="Courier New" pitchFamily="49" charset="0"/>
              </a:rPr>
              <a:t> //Get the rebar's origin and two direction </a:t>
            </a:r>
            <a:r>
              <a:rPr lang="en-US" sz="1800" dirty="0" err="1" smtClean="0">
                <a:solidFill>
                  <a:srgbClr val="008000"/>
                </a:solidFill>
                <a:latin typeface="Courier New" pitchFamily="49" charset="0"/>
                <a:cs typeface="Courier New" pitchFamily="49" charset="0"/>
              </a:rPr>
              <a:t>vecter</a:t>
            </a:r>
            <a:r>
              <a:rPr lang="en-US" sz="1800" dirty="0" smtClean="0">
                <a:solidFill>
                  <a:srgbClr val="008000"/>
                </a:solidFill>
                <a:latin typeface="Courier New" pitchFamily="49" charset="0"/>
                <a:cs typeface="Courier New" pitchFamily="49" charset="0"/>
              </a:rPr>
              <a:t>.</a:t>
            </a:r>
          </a:p>
          <a:p>
            <a:r>
              <a:rPr lang="en-US" sz="1800" dirty="0" smtClean="0">
                <a:solidFill>
                  <a:srgbClr val="008000"/>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GeometrySupport</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geometryData</a:t>
            </a:r>
            <a:r>
              <a:rPr lang="en-US" sz="1800" dirty="0" smtClean="0">
                <a:solidFill>
                  <a:srgbClr val="2B91AF"/>
                </a:solidFill>
                <a:latin typeface="Courier New" pitchFamily="49" charset="0"/>
                <a:cs typeface="Courier New" pitchFamily="49" charset="0"/>
              </a:rPr>
              <a:t> = </a:t>
            </a:r>
            <a:r>
              <a:rPr lang="en-US" sz="1800" dirty="0" smtClean="0">
                <a:solidFill>
                  <a:srgbClr val="0000FF"/>
                </a:solidFill>
                <a:latin typeface="Courier New" pitchFamily="49" charset="0"/>
                <a:cs typeface="Courier New" pitchFamily="49" charset="0"/>
              </a:rPr>
              <a:t>new </a:t>
            </a:r>
            <a:r>
              <a:rPr lang="en-US" sz="1800" b="1" dirty="0" err="1" smtClean="0">
                <a:solidFill>
                  <a:srgbClr val="2B91AF"/>
                </a:solidFill>
                <a:latin typeface="Courier New" pitchFamily="49" charset="0"/>
                <a:cs typeface="Courier New" pitchFamily="49" charset="0"/>
              </a:rPr>
              <a:t>GeometrySupport</a:t>
            </a:r>
            <a:r>
              <a:rPr lang="en-US" sz="1800" b="1" dirty="0" smtClean="0">
                <a:solidFill>
                  <a:srgbClr val="2B91AF"/>
                </a:solidFill>
                <a:latin typeface="Courier New" pitchFamily="49" charset="0"/>
                <a:cs typeface="Courier New" pitchFamily="49" charset="0"/>
              </a:rPr>
              <a:t>(column)</a:t>
            </a:r>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 List&lt;</a:t>
            </a:r>
            <a:r>
              <a:rPr lang="en-US" sz="1800" dirty="0" err="1" smtClean="0">
                <a:solidFill>
                  <a:srgbClr val="2B91AF"/>
                </a:solidFill>
                <a:latin typeface="Courier New" pitchFamily="49" charset="0"/>
                <a:cs typeface="Courier New" pitchFamily="49" charset="0"/>
              </a:rPr>
              <a:t>Autodesk.Revit.DB.XYZ</a:t>
            </a:r>
            <a:r>
              <a:rPr lang="en-US" sz="1800" dirty="0" smtClean="0">
                <a:solidFill>
                  <a:srgbClr val="2B91AF"/>
                </a:solidFill>
                <a:latin typeface="Courier New" pitchFamily="49" charset="0"/>
                <a:cs typeface="Courier New" pitchFamily="49" charset="0"/>
              </a:rPr>
              <a:t>&gt; </a:t>
            </a:r>
            <a:r>
              <a:rPr lang="en-US" sz="1800" dirty="0" err="1" smtClean="0">
                <a:solidFill>
                  <a:srgbClr val="2B91AF"/>
                </a:solidFill>
                <a:latin typeface="Courier New" pitchFamily="49" charset="0"/>
                <a:cs typeface="Courier New" pitchFamily="49" charset="0"/>
              </a:rPr>
              <a:t>profilePoints</a:t>
            </a:r>
            <a:r>
              <a:rPr lang="en-US" sz="1800" dirty="0" smtClean="0">
                <a:solidFill>
                  <a:srgbClr val="2B91AF"/>
                </a:solidFill>
                <a:latin typeface="Courier New" pitchFamily="49" charset="0"/>
                <a:cs typeface="Courier New" pitchFamily="49" charset="0"/>
              </a:rPr>
              <a:t> = </a:t>
            </a:r>
            <a:r>
              <a:rPr lang="en-US" sz="1800" b="1" dirty="0" err="1" smtClean="0">
                <a:solidFill>
                  <a:srgbClr val="2B91AF"/>
                </a:solidFill>
                <a:latin typeface="Courier New" pitchFamily="49" charset="0"/>
                <a:cs typeface="Courier New" pitchFamily="49" charset="0"/>
              </a:rPr>
              <a:t>geometryData.ProfilePoints</a:t>
            </a:r>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Autodesk.Revit.DB.XYZ</a:t>
            </a:r>
            <a:r>
              <a:rPr lang="en-US" sz="1800" dirty="0" smtClean="0">
                <a:solidFill>
                  <a:srgbClr val="2B91AF"/>
                </a:solidFill>
                <a:latin typeface="Courier New" pitchFamily="49" charset="0"/>
                <a:cs typeface="Courier New" pitchFamily="49" charset="0"/>
              </a:rPr>
              <a:t> origin = </a:t>
            </a:r>
            <a:r>
              <a:rPr lang="en-US" sz="1800" dirty="0" err="1" smtClean="0">
                <a:solidFill>
                  <a:srgbClr val="2B91AF"/>
                </a:solidFill>
                <a:latin typeface="Courier New" pitchFamily="49" charset="0"/>
                <a:cs typeface="Courier New" pitchFamily="49" charset="0"/>
              </a:rPr>
              <a:t>profilePoints</a:t>
            </a:r>
            <a:r>
              <a:rPr lang="en-US" sz="1800" dirty="0" smtClean="0">
                <a:solidFill>
                  <a:srgbClr val="2B91AF"/>
                </a:solidFill>
                <a:latin typeface="Courier New" pitchFamily="49" charset="0"/>
                <a:cs typeface="Courier New" pitchFamily="49" charset="0"/>
              </a:rPr>
              <a:t>[0];</a:t>
            </a:r>
          </a:p>
          <a:p>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Autodesk.Revit.DB.XYZ</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yVec</a:t>
            </a:r>
            <a:r>
              <a:rPr lang="en-US" sz="1800" dirty="0" smtClean="0">
                <a:solidFill>
                  <a:srgbClr val="2B91AF"/>
                </a:solidFill>
                <a:latin typeface="Courier New" pitchFamily="49" charset="0"/>
                <a:cs typeface="Courier New" pitchFamily="49" charset="0"/>
              </a:rPr>
              <a:t> = </a:t>
            </a:r>
            <a:r>
              <a:rPr lang="en-US" sz="1800" dirty="0" err="1" smtClean="0">
                <a:solidFill>
                  <a:srgbClr val="2B91AF"/>
                </a:solidFill>
                <a:latin typeface="Courier New" pitchFamily="49" charset="0"/>
                <a:cs typeface="Courier New" pitchFamily="49" charset="0"/>
              </a:rPr>
              <a:t>profilePoints</a:t>
            </a:r>
            <a:r>
              <a:rPr lang="en-US" sz="1800" dirty="0" smtClean="0">
                <a:solidFill>
                  <a:srgbClr val="2B91AF"/>
                </a:solidFill>
                <a:latin typeface="Courier New" pitchFamily="49" charset="0"/>
                <a:cs typeface="Courier New" pitchFamily="49" charset="0"/>
              </a:rPr>
              <a:t>[1] - origin;</a:t>
            </a:r>
          </a:p>
          <a:p>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Autodesk.Revit.DB.XYZ</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xVec</a:t>
            </a:r>
            <a:r>
              <a:rPr lang="en-US" sz="1800" dirty="0" smtClean="0">
                <a:solidFill>
                  <a:srgbClr val="2B91AF"/>
                </a:solidFill>
                <a:latin typeface="Courier New" pitchFamily="49" charset="0"/>
                <a:cs typeface="Courier New" pitchFamily="49" charset="0"/>
              </a:rPr>
              <a:t> = </a:t>
            </a:r>
            <a:r>
              <a:rPr lang="en-US" sz="1800" dirty="0" err="1" smtClean="0">
                <a:solidFill>
                  <a:srgbClr val="2B91AF"/>
                </a:solidFill>
                <a:latin typeface="Courier New" pitchFamily="49" charset="0"/>
                <a:cs typeface="Courier New" pitchFamily="49" charset="0"/>
              </a:rPr>
              <a:t>profilePoints</a:t>
            </a:r>
            <a:r>
              <a:rPr lang="en-US" sz="1800" dirty="0" smtClean="0">
                <a:solidFill>
                  <a:srgbClr val="2B91AF"/>
                </a:solidFill>
                <a:latin typeface="Courier New" pitchFamily="49" charset="0"/>
                <a:cs typeface="Courier New" pitchFamily="49" charset="0"/>
              </a:rPr>
              <a:t>[3] - origin;</a:t>
            </a:r>
          </a:p>
          <a:p>
            <a:endParaRPr lang="en-US" sz="1800" dirty="0" smtClean="0">
              <a:solidFill>
                <a:srgbClr val="2B91AF"/>
              </a:solidFill>
              <a:latin typeface="Courier New" pitchFamily="49" charset="0"/>
              <a:cs typeface="Courier New" pitchFamily="49" charset="0"/>
            </a:endParaRPr>
          </a:p>
          <a:p>
            <a:r>
              <a:rPr lang="en-US" sz="1800" dirty="0" smtClean="0">
                <a:solidFill>
                  <a:srgbClr val="2B91AF"/>
                </a:solidFill>
                <a:latin typeface="Courier New" pitchFamily="49" charset="0"/>
                <a:cs typeface="Courier New" pitchFamily="49" charset="0"/>
              </a:rPr>
              <a:t> Rebar </a:t>
            </a:r>
            <a:r>
              <a:rPr lang="en-US" sz="1800" dirty="0" err="1" smtClean="0">
                <a:solidFill>
                  <a:srgbClr val="2B91AF"/>
                </a:solidFill>
                <a:latin typeface="Courier New" pitchFamily="49" charset="0"/>
                <a:cs typeface="Courier New" pitchFamily="49" charset="0"/>
              </a:rPr>
              <a:t>createdRebar</a:t>
            </a:r>
            <a:r>
              <a:rPr lang="en-US" sz="1800" dirty="0" smtClean="0">
                <a:solidFill>
                  <a:srgbClr val="2B91AF"/>
                </a:solidFill>
                <a:latin typeface="Courier New" pitchFamily="49" charset="0"/>
                <a:cs typeface="Courier New" pitchFamily="49" charset="0"/>
              </a:rPr>
              <a:t> = </a:t>
            </a:r>
            <a:r>
              <a:rPr lang="en-US" sz="1800" b="1" dirty="0" err="1" smtClean="0">
                <a:solidFill>
                  <a:srgbClr val="2B91AF"/>
                </a:solidFill>
                <a:latin typeface="Courier New" pitchFamily="49" charset="0"/>
                <a:cs typeface="Courier New" pitchFamily="49" charset="0"/>
              </a:rPr>
              <a:t>doc.Create.NewRebar</a:t>
            </a:r>
            <a:r>
              <a:rPr lang="en-US" sz="1800" b="1" dirty="0" smtClean="0">
                <a:solidFill>
                  <a:srgbClr val="2B91AF"/>
                </a:solidFill>
                <a:latin typeface="Courier New" pitchFamily="49" charset="0"/>
                <a:cs typeface="Courier New" pitchFamily="49" charset="0"/>
              </a:rPr>
              <a:t>(</a:t>
            </a:r>
          </a:p>
          <a:p>
            <a:r>
              <a:rPr lang="en-US" sz="1800" b="1" dirty="0" smtClean="0">
                <a:solidFill>
                  <a:srgbClr val="2B91AF"/>
                </a:solidFill>
                <a:latin typeface="Courier New" pitchFamily="49" charset="0"/>
                <a:cs typeface="Courier New" pitchFamily="49" charset="0"/>
              </a:rPr>
              <a:t>     </a:t>
            </a:r>
            <a:r>
              <a:rPr lang="en-US" sz="1800" b="1" dirty="0" err="1" smtClean="0">
                <a:solidFill>
                  <a:srgbClr val="2B91AF"/>
                </a:solidFill>
                <a:latin typeface="Courier New" pitchFamily="49" charset="0"/>
                <a:cs typeface="Courier New" pitchFamily="49" charset="0"/>
              </a:rPr>
              <a:t>barShape</a:t>
            </a:r>
            <a:r>
              <a:rPr lang="en-US" sz="1800" b="1" dirty="0" smtClean="0">
                <a:solidFill>
                  <a:srgbClr val="2B91AF"/>
                </a:solidFill>
                <a:latin typeface="Courier New" pitchFamily="49" charset="0"/>
                <a:cs typeface="Courier New" pitchFamily="49" charset="0"/>
              </a:rPr>
              <a:t>, </a:t>
            </a:r>
            <a:r>
              <a:rPr lang="en-US" sz="1800" b="1" dirty="0" err="1" smtClean="0">
                <a:solidFill>
                  <a:srgbClr val="2B91AF"/>
                </a:solidFill>
                <a:latin typeface="Courier New" pitchFamily="49" charset="0"/>
                <a:cs typeface="Courier New" pitchFamily="49" charset="0"/>
              </a:rPr>
              <a:t>barType</a:t>
            </a:r>
            <a:r>
              <a:rPr lang="en-US" sz="1800" b="1" dirty="0" smtClean="0">
                <a:solidFill>
                  <a:srgbClr val="2B91AF"/>
                </a:solidFill>
                <a:latin typeface="Courier New" pitchFamily="49" charset="0"/>
                <a:cs typeface="Courier New" pitchFamily="49" charset="0"/>
              </a:rPr>
              <a:t>, column, origin, </a:t>
            </a:r>
            <a:r>
              <a:rPr lang="en-US" sz="1800" b="1" dirty="0" err="1" smtClean="0">
                <a:solidFill>
                  <a:srgbClr val="2B91AF"/>
                </a:solidFill>
                <a:latin typeface="Courier New" pitchFamily="49" charset="0"/>
                <a:cs typeface="Courier New" pitchFamily="49" charset="0"/>
              </a:rPr>
              <a:t>xVec</a:t>
            </a:r>
            <a:r>
              <a:rPr lang="en-US" sz="1800" b="1" dirty="0" smtClean="0">
                <a:solidFill>
                  <a:srgbClr val="2B91AF"/>
                </a:solidFill>
                <a:latin typeface="Courier New" pitchFamily="49" charset="0"/>
                <a:cs typeface="Courier New" pitchFamily="49" charset="0"/>
              </a:rPr>
              <a:t>, </a:t>
            </a:r>
            <a:r>
              <a:rPr lang="en-US" sz="1800" b="1" dirty="0" err="1" smtClean="0">
                <a:solidFill>
                  <a:srgbClr val="2B91AF"/>
                </a:solidFill>
                <a:latin typeface="Courier New" pitchFamily="49" charset="0"/>
                <a:cs typeface="Courier New" pitchFamily="49" charset="0"/>
              </a:rPr>
              <a:t>yVec</a:t>
            </a:r>
            <a:r>
              <a:rPr lang="en-US" sz="1800" b="1" dirty="0" smtClean="0">
                <a:solidFill>
                  <a:srgbClr val="2B91AF"/>
                </a:solidFill>
                <a:latin typeface="Courier New" pitchFamily="49" charset="0"/>
                <a:cs typeface="Courier New" pitchFamily="49" charset="0"/>
              </a:rPr>
              <a:t>)</a:t>
            </a:r>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doc.Regenerate</a:t>
            </a:r>
            <a:r>
              <a:rPr lang="en-US" sz="1800" dirty="0" smtClean="0">
                <a:solidFill>
                  <a:srgbClr val="2B91AF"/>
                </a:solidFill>
                <a:latin typeface="Courier New" pitchFamily="49" charset="0"/>
                <a:cs typeface="Courier New" pitchFamily="49" charset="0"/>
              </a:rPr>
              <a:t>();</a:t>
            </a:r>
          </a:p>
          <a:p>
            <a:endParaRPr lang="en-US" sz="1800" dirty="0" smtClean="0">
              <a:solidFill>
                <a:srgbClr val="2B91AF"/>
              </a:solidFill>
              <a:latin typeface="Courier New" pitchFamily="49" charset="0"/>
              <a:cs typeface="Courier New" pitchFamily="49" charset="0"/>
            </a:endParaRPr>
          </a:p>
          <a:p>
            <a:r>
              <a:rPr lang="en-US" sz="1800" dirty="0" smtClean="0">
                <a:solidFill>
                  <a:srgbClr val="2B91AF"/>
                </a:solidFill>
                <a:latin typeface="Courier New" pitchFamily="49" charset="0"/>
                <a:cs typeface="Courier New" pitchFamily="49" charset="0"/>
              </a:rPr>
              <a:t> </a:t>
            </a:r>
            <a:r>
              <a:rPr lang="en-US" sz="1800" dirty="0" smtClean="0">
                <a:solidFill>
                  <a:srgbClr val="008000"/>
                </a:solidFill>
                <a:latin typeface="Courier New" pitchFamily="49" charset="0"/>
                <a:cs typeface="Courier New" pitchFamily="49" charset="0"/>
              </a:rPr>
              <a:t>//layout the rebar to fit the column's section.</a:t>
            </a:r>
          </a:p>
          <a:p>
            <a:r>
              <a:rPr lang="en-US" sz="1800" dirty="0" smtClean="0">
                <a:solidFill>
                  <a:srgbClr val="008000"/>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createdRebar.</a:t>
            </a:r>
            <a:r>
              <a:rPr lang="en-US" sz="1800" b="1" dirty="0" err="1" smtClean="0">
                <a:solidFill>
                  <a:srgbClr val="0000FF"/>
                </a:solidFill>
                <a:latin typeface="Courier New" pitchFamily="49" charset="0"/>
                <a:cs typeface="Courier New" pitchFamily="49" charset="0"/>
              </a:rPr>
              <a:t>ScaleToBox</a:t>
            </a:r>
            <a:r>
              <a:rPr lang="en-US" sz="1800" dirty="0" smtClean="0">
                <a:solidFill>
                  <a:srgbClr val="0000FF"/>
                </a:solidFill>
                <a:latin typeface="Courier New" pitchFamily="49" charset="0"/>
                <a:cs typeface="Courier New" pitchFamily="49" charset="0"/>
              </a:rPr>
              <a:t>(origin, </a:t>
            </a:r>
            <a:r>
              <a:rPr lang="en-US" sz="1800" dirty="0" err="1" smtClean="0">
                <a:solidFill>
                  <a:srgbClr val="0000FF"/>
                </a:solidFill>
                <a:latin typeface="Courier New" pitchFamily="49" charset="0"/>
                <a:cs typeface="Courier New" pitchFamily="49" charset="0"/>
              </a:rPr>
              <a:t>xVec</a:t>
            </a:r>
            <a:r>
              <a:rPr lang="en-US" sz="1800" dirty="0" smtClean="0">
                <a:solidFill>
                  <a:srgbClr val="0000FF"/>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yVec</a:t>
            </a:r>
            <a:r>
              <a:rPr lang="en-US" sz="1800" dirty="0" smtClean="0">
                <a:solidFill>
                  <a:srgbClr val="0000FF"/>
                </a:solidFill>
                <a:latin typeface="Courier New" pitchFamily="49" charset="0"/>
                <a:cs typeface="Courier New" pitchFamily="49" charset="0"/>
              </a:rPr>
              <a:t>);</a:t>
            </a:r>
          </a:p>
          <a:p>
            <a:r>
              <a:rPr lang="en-US" sz="1800" dirty="0" smtClean="0">
                <a:solidFill>
                  <a:srgbClr val="008000"/>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double </a:t>
            </a:r>
            <a:r>
              <a:rPr lang="en-US" sz="1800" dirty="0" err="1" smtClean="0">
                <a:solidFill>
                  <a:srgbClr val="0000FF"/>
                </a:solidFill>
                <a:latin typeface="Courier New" pitchFamily="49" charset="0"/>
                <a:cs typeface="Courier New" pitchFamily="49" charset="0"/>
              </a:rPr>
              <a:t>barSpacing</a:t>
            </a:r>
            <a:r>
              <a:rPr lang="en-US" sz="1800" dirty="0" smtClean="0">
                <a:solidFill>
                  <a:srgbClr val="0000FF"/>
                </a:solidFill>
                <a:latin typeface="Courier New" pitchFamily="49" charset="0"/>
                <a:cs typeface="Courier New" pitchFamily="49" charset="0"/>
              </a:rPr>
              <a:t> = 0.1;</a:t>
            </a:r>
          </a:p>
          <a:p>
            <a:r>
              <a:rPr lang="en-US" sz="1800" dirty="0" smtClean="0">
                <a:solidFill>
                  <a:srgbClr val="0000FF"/>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int</a:t>
            </a:r>
            <a:r>
              <a:rPr lang="en-US" sz="1800" dirty="0" smtClean="0">
                <a:solidFill>
                  <a:srgbClr val="0000FF"/>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barNum</a:t>
            </a:r>
            <a:r>
              <a:rPr lang="en-US" sz="1800" dirty="0" smtClean="0">
                <a:solidFill>
                  <a:srgbClr val="0000FF"/>
                </a:solidFill>
                <a:latin typeface="Courier New" pitchFamily="49" charset="0"/>
                <a:cs typeface="Courier New" pitchFamily="49" charset="0"/>
              </a:rPr>
              <a:t> = (</a:t>
            </a:r>
            <a:r>
              <a:rPr lang="en-US" sz="1800" dirty="0" err="1" smtClean="0">
                <a:solidFill>
                  <a:srgbClr val="0000FF"/>
                </a:solidFill>
                <a:latin typeface="Courier New" pitchFamily="49" charset="0"/>
                <a:cs typeface="Courier New" pitchFamily="49" charset="0"/>
              </a:rPr>
              <a:t>int</a:t>
            </a:r>
            <a:r>
              <a:rPr lang="en-US" sz="1800" dirty="0" smtClean="0">
                <a:solidFill>
                  <a:srgbClr val="0000FF"/>
                </a:solidFill>
                <a:latin typeface="Courier New" pitchFamily="49" charset="0"/>
                <a:cs typeface="Courier New" pitchFamily="49" charset="0"/>
              </a:rPr>
              <a:t>)(</a:t>
            </a:r>
            <a:r>
              <a:rPr lang="en-US" sz="1800" dirty="0" err="1" smtClean="0">
                <a:solidFill>
                  <a:srgbClr val="0000FF"/>
                </a:solidFill>
                <a:latin typeface="Courier New" pitchFamily="49" charset="0"/>
                <a:cs typeface="Courier New" pitchFamily="49" charset="0"/>
              </a:rPr>
              <a:t>geometryData.DrivingLength</a:t>
            </a:r>
            <a:r>
              <a:rPr lang="en-US" sz="1800" dirty="0" smtClean="0">
                <a:solidFill>
                  <a:srgbClr val="0000FF"/>
                </a:solidFill>
                <a:latin typeface="Courier New" pitchFamily="49" charset="0"/>
                <a:cs typeface="Courier New" pitchFamily="49" charset="0"/>
              </a:rPr>
              <a:t> / </a:t>
            </a:r>
            <a:r>
              <a:rPr lang="en-US" sz="1800" dirty="0" err="1" smtClean="0">
                <a:solidFill>
                  <a:srgbClr val="0000FF"/>
                </a:solidFill>
                <a:latin typeface="Courier New" pitchFamily="49" charset="0"/>
                <a:cs typeface="Courier New" pitchFamily="49" charset="0"/>
              </a:rPr>
              <a:t>barSpacing</a:t>
            </a:r>
            <a:r>
              <a:rPr lang="en-US" sz="1800" dirty="0" smtClean="0">
                <a:solidFill>
                  <a:srgbClr val="0000FF"/>
                </a:solidFill>
                <a:latin typeface="Courier New" pitchFamily="49" charset="0"/>
                <a:cs typeface="Courier New" pitchFamily="49" charset="0"/>
              </a:rPr>
              <a:t>);</a:t>
            </a:r>
          </a:p>
          <a:p>
            <a:r>
              <a:rPr lang="en-US" sz="1800" dirty="0" smtClean="0">
                <a:solidFill>
                  <a:srgbClr val="0000FF"/>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createdRebar.</a:t>
            </a:r>
            <a:r>
              <a:rPr lang="en-US" sz="1800" b="1" dirty="0" err="1" smtClean="0">
                <a:solidFill>
                  <a:srgbClr val="0000FF"/>
                </a:solidFill>
                <a:latin typeface="Courier New" pitchFamily="49" charset="0"/>
                <a:cs typeface="Courier New" pitchFamily="49" charset="0"/>
              </a:rPr>
              <a:t>SetLayoutAsNumberWithSpacing</a:t>
            </a:r>
            <a:r>
              <a:rPr lang="en-US" sz="1800" dirty="0" smtClean="0">
                <a:solidFill>
                  <a:srgbClr val="0000FF"/>
                </a:solidFill>
                <a:latin typeface="Courier New" pitchFamily="49" charset="0"/>
                <a:cs typeface="Courier New" pitchFamily="49" charset="0"/>
              </a:rPr>
              <a:t>(</a:t>
            </a:r>
            <a:r>
              <a:rPr lang="en-US" sz="1800" dirty="0" err="1" smtClean="0">
                <a:solidFill>
                  <a:srgbClr val="0000FF"/>
                </a:solidFill>
                <a:latin typeface="Courier New" pitchFamily="49" charset="0"/>
                <a:cs typeface="Courier New" pitchFamily="49" charset="0"/>
              </a:rPr>
              <a:t>barNum</a:t>
            </a:r>
            <a:r>
              <a:rPr lang="en-US" sz="1800" dirty="0" smtClean="0">
                <a:solidFill>
                  <a:srgbClr val="0000FF"/>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barSpacing</a:t>
            </a:r>
            <a:r>
              <a:rPr lang="en-US" sz="1800" dirty="0" smtClean="0">
                <a:solidFill>
                  <a:srgbClr val="0000FF"/>
                </a:solidFill>
                <a:latin typeface="Courier New" pitchFamily="49" charset="0"/>
                <a:cs typeface="Courier New" pitchFamily="49" charset="0"/>
              </a:rPr>
              <a:t>, true, true, true);</a:t>
            </a:r>
            <a:endParaRPr lang="en-US" sz="1800" dirty="0">
              <a:latin typeface="Courier New" pitchFamily="49" charset="0"/>
              <a:cs typeface="Courier New" pitchFamily="49" charset="0"/>
            </a:endParaRPr>
          </a:p>
        </p:txBody>
      </p:sp>
      <p:pic>
        <p:nvPicPr>
          <p:cNvPr id="4" name="Picture 3"/>
          <p:cNvPicPr/>
          <p:nvPr/>
        </p:nvPicPr>
        <p:blipFill>
          <a:blip r:embed="rId2" cstate="print"/>
          <a:srcRect l="47813" t="16917" r="34062" b="10917"/>
          <a:stretch>
            <a:fillRect/>
          </a:stretch>
        </p:blipFill>
        <p:spPr bwMode="auto">
          <a:xfrm>
            <a:off x="11229975" y="3354387"/>
            <a:ext cx="1658625" cy="4953000"/>
          </a:xfrm>
          <a:prstGeom prst="rect">
            <a:avLst/>
          </a:prstGeom>
          <a:noFill/>
          <a:ln w="9525">
            <a:noFill/>
            <a:miter lim="800000"/>
            <a:headEnd/>
            <a:tailEnd/>
          </a:ln>
        </p:spPr>
      </p:pic>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Revit 2011 platform API usages in RST</a:t>
            </a:r>
          </a:p>
        </p:txBody>
      </p:sp>
      <p:sp>
        <p:nvSpPr>
          <p:cNvPr id="3" name="Rectangle 3"/>
          <p:cNvSpPr txBox="1">
            <a:spLocks noChangeArrowheads="1"/>
          </p:cNvSpPr>
          <p:nvPr/>
        </p:nvSpPr>
        <p:spPr>
          <a:xfrm>
            <a:off x="561975" y="5106987"/>
            <a:ext cx="103632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Dynamic</a:t>
            </a:r>
            <a:r>
              <a:rPr kumimoji="0" lang="en-GB" sz="2400" b="0" i="1" u="none" strike="noStrike" kern="0" cap="none" spc="0" normalizeH="0" noProof="0" dirty="0" smtClean="0">
                <a:ln>
                  <a:noFill/>
                </a:ln>
                <a:solidFill>
                  <a:schemeClr val="accent4"/>
                </a:solidFill>
                <a:effectLst/>
                <a:uLnTx/>
                <a:uFillTx/>
                <a:latin typeface="+mn-lt"/>
                <a:ea typeface="+mn-ea"/>
                <a:cs typeface="+mn-cs"/>
                <a:sym typeface="Arial" pitchFamily="34" charset="0"/>
              </a:rPr>
              <a:t> Model Update, Analysis Visualization Framework, Idling Event</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5"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Dynamic Model Update</a:t>
            </a:r>
            <a:endParaRPr lang="en-US" dirty="0"/>
          </a:p>
        </p:txBody>
      </p:sp>
      <p:sp>
        <p:nvSpPr>
          <p:cNvPr id="3" name="Content Placeholder 2"/>
          <p:cNvSpPr>
            <a:spLocks noGrp="1"/>
          </p:cNvSpPr>
          <p:nvPr>
            <p:ph idx="1"/>
          </p:nvPr>
        </p:nvSpPr>
        <p:spPr/>
        <p:txBody>
          <a:bodyPr/>
          <a:lstStyle/>
          <a:p>
            <a:r>
              <a:rPr lang="en-US" dirty="0" smtClean="0"/>
              <a:t>“Ability for a Revit API application to modify the Revit model as a reaction to changes happening in the model”.</a:t>
            </a:r>
          </a:p>
          <a:p>
            <a:pPr lvl="2"/>
            <a:r>
              <a:rPr lang="en-US" dirty="0" smtClean="0"/>
              <a:t>Helps track element addition, modification and deletion</a:t>
            </a:r>
          </a:p>
          <a:p>
            <a:endParaRPr lang="en-US" dirty="0" smtClean="0"/>
          </a:p>
          <a:p>
            <a:r>
              <a:rPr lang="en-US" dirty="0" smtClean="0"/>
              <a:t>Updaters: Ability to implement a method that is informed of the scope of changes </a:t>
            </a:r>
          </a:p>
          <a:p>
            <a:endParaRPr lang="en-US" dirty="0" smtClean="0"/>
          </a:p>
          <a:p>
            <a:r>
              <a:rPr lang="en-US" sz="3200" dirty="0" smtClean="0"/>
              <a:t>Register the Updater</a:t>
            </a:r>
          </a:p>
          <a:p>
            <a:pPr lvl="2"/>
            <a:r>
              <a:rPr lang="en-US" dirty="0" err="1" smtClean="0"/>
              <a:t>OnStartUp</a:t>
            </a:r>
            <a:r>
              <a:rPr lang="en-US" dirty="0" smtClean="0"/>
              <a:t> for application level scope</a:t>
            </a:r>
          </a:p>
          <a:p>
            <a:pPr lvl="2"/>
            <a:r>
              <a:rPr lang="en-US" dirty="0" err="1" smtClean="0"/>
              <a:t>ExternalCommand</a:t>
            </a:r>
            <a:r>
              <a:rPr lang="en-US" dirty="0" smtClean="0"/>
              <a:t> for command level scope</a:t>
            </a:r>
          </a:p>
          <a:p>
            <a:endParaRPr lang="en-US" dirty="0" smtClean="0"/>
          </a:p>
          <a:p>
            <a:r>
              <a:rPr lang="en-US" sz="3200" dirty="0" smtClean="0"/>
              <a:t>Add Trigger</a:t>
            </a:r>
          </a:p>
          <a:p>
            <a:pPr lvl="2"/>
            <a:r>
              <a:rPr lang="en-US" sz="2500" dirty="0" smtClean="0"/>
              <a:t>Change of Scope - list of </a:t>
            </a:r>
            <a:r>
              <a:rPr lang="en-US" sz="2500" dirty="0" err="1" smtClean="0"/>
              <a:t>ElementIds</a:t>
            </a:r>
            <a:r>
              <a:rPr lang="en-US" sz="2500" dirty="0" smtClean="0"/>
              <a:t> or list of elements via </a:t>
            </a:r>
            <a:r>
              <a:rPr lang="en-US" sz="2500" dirty="0" err="1" smtClean="0"/>
              <a:t>ElementFilter</a:t>
            </a:r>
            <a:r>
              <a:rPr lang="en-US" sz="2500" dirty="0" smtClean="0"/>
              <a:t>. </a:t>
            </a:r>
          </a:p>
          <a:p>
            <a:pPr lvl="2"/>
            <a:r>
              <a:rPr lang="en-US" sz="2500" dirty="0" smtClean="0"/>
              <a:t>Change of Type - addition, deletion and modification</a:t>
            </a:r>
          </a:p>
          <a:p>
            <a:endParaRPr lang="en-US" dirty="0"/>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 Dynamic Model Update in RST</a:t>
            </a:r>
            <a:endParaRPr lang="en-US" dirty="0"/>
          </a:p>
        </p:txBody>
      </p:sp>
      <p:sp>
        <p:nvSpPr>
          <p:cNvPr id="3" name="Content Placeholder 2"/>
          <p:cNvSpPr>
            <a:spLocks noGrp="1"/>
          </p:cNvSpPr>
          <p:nvPr>
            <p:ph idx="1"/>
          </p:nvPr>
        </p:nvSpPr>
        <p:spPr/>
        <p:txBody>
          <a:bodyPr/>
          <a:lstStyle/>
          <a:p>
            <a:endParaRPr lang="en-US" dirty="0"/>
          </a:p>
        </p:txBody>
      </p:sp>
      <p:pic>
        <p:nvPicPr>
          <p:cNvPr id="63490" name="Picture 2"/>
          <p:cNvPicPr>
            <a:picLocks noChangeAspect="1" noChangeArrowheads="1"/>
          </p:cNvPicPr>
          <p:nvPr/>
        </p:nvPicPr>
        <p:blipFill>
          <a:blip r:embed="rId2" cstate="print"/>
          <a:srcRect l="18188" t="27347" r="18812" b="17320"/>
          <a:stretch>
            <a:fillRect/>
          </a:stretch>
        </p:blipFill>
        <p:spPr bwMode="auto">
          <a:xfrm>
            <a:off x="409575" y="2516187"/>
            <a:ext cx="9601200" cy="6324600"/>
          </a:xfrm>
          <a:prstGeom prst="rect">
            <a:avLst/>
          </a:prstGeom>
          <a:noFill/>
          <a:ln w="9525">
            <a:noFill/>
            <a:miter lim="800000"/>
            <a:headEnd/>
            <a:tailEnd/>
          </a:ln>
        </p:spPr>
      </p:pic>
      <p:pic>
        <p:nvPicPr>
          <p:cNvPr id="63491" name="Picture 3"/>
          <p:cNvPicPr>
            <a:picLocks noChangeAspect="1" noChangeArrowheads="1"/>
          </p:cNvPicPr>
          <p:nvPr/>
        </p:nvPicPr>
        <p:blipFill>
          <a:blip r:embed="rId3" cstate="print"/>
          <a:srcRect l="31500" t="28667" r="19500" b="14667"/>
          <a:stretch>
            <a:fillRect/>
          </a:stretch>
        </p:blipFill>
        <p:spPr bwMode="auto">
          <a:xfrm>
            <a:off x="7465695" y="2146073"/>
            <a:ext cx="4907280" cy="4256314"/>
          </a:xfrm>
          <a:prstGeom prst="rect">
            <a:avLst/>
          </a:prstGeom>
          <a:noFill/>
          <a:ln w="9525">
            <a:noFill/>
            <a:miter lim="800000"/>
            <a:headEnd/>
            <a:tailEnd/>
          </a:ln>
        </p:spPr>
      </p:pic>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Analysis Visualization Framework </a:t>
            </a:r>
            <a:endParaRPr lang="en-US" dirty="0"/>
          </a:p>
        </p:txBody>
      </p:sp>
      <p:sp>
        <p:nvSpPr>
          <p:cNvPr id="3" name="Content Placeholder 2"/>
          <p:cNvSpPr>
            <a:spLocks noGrp="1"/>
          </p:cNvSpPr>
          <p:nvPr>
            <p:ph idx="1"/>
          </p:nvPr>
        </p:nvSpPr>
        <p:spPr/>
        <p:txBody>
          <a:bodyPr/>
          <a:lstStyle/>
          <a:p>
            <a:r>
              <a:rPr lang="en-US" dirty="0" smtClean="0"/>
              <a:t>New mechanism to display analysis results in model</a:t>
            </a:r>
          </a:p>
          <a:p>
            <a:r>
              <a:rPr lang="en-US" dirty="0" smtClean="0"/>
              <a:t>Provides control over display style, legends</a:t>
            </a:r>
          </a:p>
          <a:p>
            <a:r>
              <a:rPr lang="en-US" dirty="0" smtClean="0"/>
              <a:t>Transient nature of results</a:t>
            </a:r>
          </a:p>
          <a:p>
            <a:endParaRPr lang="en-US" dirty="0" smtClean="0"/>
          </a:p>
          <a:p>
            <a:r>
              <a:rPr lang="en-US" dirty="0" smtClean="0"/>
              <a:t>Primary APIs</a:t>
            </a:r>
          </a:p>
          <a:p>
            <a:pPr lvl="1"/>
            <a:r>
              <a:rPr lang="en-US" dirty="0" err="1" smtClean="0"/>
              <a:t>SpatialFieldManager</a:t>
            </a:r>
            <a:r>
              <a:rPr lang="en-US" dirty="0" smtClean="0"/>
              <a:t> class</a:t>
            </a:r>
          </a:p>
          <a:p>
            <a:pPr lvl="1"/>
            <a:r>
              <a:rPr lang="en-US" dirty="0" err="1" smtClean="0"/>
              <a:t>FieldDomainPoints</a:t>
            </a:r>
            <a:r>
              <a:rPr lang="en-US" dirty="0" smtClean="0"/>
              <a:t> class</a:t>
            </a:r>
          </a:p>
          <a:p>
            <a:pPr lvl="1"/>
            <a:r>
              <a:rPr lang="en-US" dirty="0" err="1" smtClean="0"/>
              <a:t>FieldValues</a:t>
            </a:r>
            <a:r>
              <a:rPr lang="en-US" dirty="0" smtClean="0"/>
              <a:t> class</a:t>
            </a:r>
          </a:p>
          <a:p>
            <a:pPr lvl="1"/>
            <a:r>
              <a:rPr lang="en-US" dirty="0" err="1" smtClean="0"/>
              <a:t>AddSpatialFieldPrimitive</a:t>
            </a:r>
            <a:r>
              <a:rPr lang="en-US" dirty="0" smtClean="0"/>
              <a:t> method</a:t>
            </a:r>
          </a:p>
          <a:p>
            <a:pPr lvl="1"/>
            <a:r>
              <a:rPr lang="en-US" dirty="0" err="1" smtClean="0"/>
              <a:t>UpdateSpatialFieldPrimitive</a:t>
            </a:r>
            <a:r>
              <a:rPr lang="en-US" dirty="0" smtClean="0"/>
              <a:t> method</a:t>
            </a:r>
          </a:p>
          <a:p>
            <a:pPr lvl="1"/>
            <a:r>
              <a:rPr lang="en-US" dirty="0" err="1" smtClean="0"/>
              <a:t>AnalysisDisplayStyle</a:t>
            </a:r>
            <a:r>
              <a:rPr lang="en-US" dirty="0" smtClean="0"/>
              <a:t> class</a:t>
            </a:r>
          </a:p>
        </p:txBody>
      </p:sp>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 Analysis Visualization Framework in RST</a:t>
            </a:r>
            <a:endParaRPr lang="en-US" dirty="0"/>
          </a:p>
        </p:txBody>
      </p:sp>
      <p:sp>
        <p:nvSpPr>
          <p:cNvPr id="3" name="Content Placeholder 2"/>
          <p:cNvSpPr>
            <a:spLocks noGrp="1"/>
          </p:cNvSpPr>
          <p:nvPr>
            <p:ph idx="1"/>
          </p:nvPr>
        </p:nvSpPr>
        <p:spPr/>
        <p:txBody>
          <a:bodyPr/>
          <a:lstStyle/>
          <a:p>
            <a:endParaRPr lang="en-US" dirty="0"/>
          </a:p>
        </p:txBody>
      </p:sp>
      <p:pic>
        <p:nvPicPr>
          <p:cNvPr id="64517" name="Picture 5"/>
          <p:cNvPicPr>
            <a:picLocks noChangeAspect="1" noChangeArrowheads="1"/>
          </p:cNvPicPr>
          <p:nvPr/>
        </p:nvPicPr>
        <p:blipFill>
          <a:blip r:embed="rId2" cstate="print"/>
          <a:srcRect l="14500" t="19333" r="3000" b="9333"/>
          <a:stretch>
            <a:fillRect/>
          </a:stretch>
        </p:blipFill>
        <p:spPr bwMode="auto">
          <a:xfrm>
            <a:off x="1857375" y="2516187"/>
            <a:ext cx="8812850" cy="5715000"/>
          </a:xfrm>
          <a:prstGeom prst="rect">
            <a:avLst/>
          </a:prstGeom>
          <a:noFill/>
          <a:ln w="9525">
            <a:noFill/>
            <a:miter lim="800000"/>
            <a:headEnd/>
            <a:tailEnd/>
          </a:ln>
        </p:spPr>
      </p:pic>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Idling Event</a:t>
            </a:r>
            <a:endParaRPr lang="en-US" dirty="0"/>
          </a:p>
        </p:txBody>
      </p:sp>
      <p:sp>
        <p:nvSpPr>
          <p:cNvPr id="3" name="Content Placeholder 2"/>
          <p:cNvSpPr>
            <a:spLocks noGrp="1"/>
          </p:cNvSpPr>
          <p:nvPr>
            <p:ph idx="1"/>
          </p:nvPr>
        </p:nvSpPr>
        <p:spPr/>
        <p:txBody>
          <a:bodyPr/>
          <a:lstStyle/>
          <a:p>
            <a:pPr>
              <a:buNone/>
            </a:pPr>
            <a:r>
              <a:rPr lang="en-US" dirty="0" err="1" smtClean="0"/>
              <a:t>Application.Idling</a:t>
            </a:r>
            <a:r>
              <a:rPr lang="en-US" dirty="0" smtClean="0"/>
              <a:t> </a:t>
            </a:r>
          </a:p>
          <a:p>
            <a:pPr>
              <a:buNone/>
            </a:pPr>
            <a:endParaRPr lang="en-US" dirty="0" smtClean="0"/>
          </a:p>
          <a:p>
            <a:pPr lvl="1"/>
            <a:r>
              <a:rPr lang="en-US" dirty="0" smtClean="0"/>
              <a:t>Raised when the API application can safely access the active document between user interactions. </a:t>
            </a:r>
          </a:p>
          <a:p>
            <a:pPr lvl="2">
              <a:buNone/>
            </a:pPr>
            <a:endParaRPr lang="en-US" dirty="0" smtClean="0"/>
          </a:p>
          <a:p>
            <a:pPr lvl="1"/>
            <a:r>
              <a:rPr lang="en-US" dirty="0" smtClean="0"/>
              <a:t>Allows changes to the document if a new transaction is opened.</a:t>
            </a:r>
          </a:p>
          <a:p>
            <a:pPr lvl="1"/>
            <a:endParaRPr lang="en-US" dirty="0" smtClean="0"/>
          </a:p>
          <a:p>
            <a:pPr lvl="1"/>
            <a:r>
              <a:rPr lang="en-US" dirty="0" smtClean="0"/>
              <a:t>If the handler requires intensive computation, the user perception of Revit slow down in responsiveness will be improved by splitting tasks across multiple event calls.</a:t>
            </a:r>
          </a:p>
          <a:p>
            <a:endParaRPr lang="en-US" dirty="0"/>
          </a:p>
        </p:txBody>
      </p:sp>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 Idling Event </a:t>
            </a:r>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p:nvPr/>
        </p:nvPicPr>
        <p:blipFill>
          <a:blip r:embed="rId2" cstate="print"/>
          <a:srcRect l="18688" t="30417" r="7375" b="26917"/>
          <a:stretch>
            <a:fillRect/>
          </a:stretch>
        </p:blipFill>
        <p:spPr bwMode="auto">
          <a:xfrm>
            <a:off x="561975" y="2820987"/>
            <a:ext cx="11811000" cy="5334000"/>
          </a:xfrm>
          <a:prstGeom prst="rect">
            <a:avLst/>
          </a:prstGeom>
          <a:noFill/>
          <a:ln w="9525">
            <a:noFill/>
            <a:miter lim="800000"/>
            <a:headEnd/>
            <a:tailEnd/>
          </a:ln>
        </p:spPr>
      </p:pic>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p>
        </p:txBody>
      </p:sp>
      <p:sp>
        <p:nvSpPr>
          <p:cNvPr id="3" name="Rectangle 3"/>
          <p:cNvSpPr txBox="1">
            <a:spLocks noChangeArrowheads="1"/>
          </p:cNvSpPr>
          <p:nvPr/>
        </p:nvSpPr>
        <p:spPr>
          <a:xfrm>
            <a:off x="561975" y="5106987"/>
            <a:ext cx="7983659"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lang="en-US" sz="2400" i="1" kern="0" dirty="0" smtClean="0">
                <a:solidFill>
                  <a:schemeClr val="accent4"/>
                </a:solidFill>
                <a:latin typeface="+mn-lt"/>
                <a:ea typeface="+mn-ea"/>
                <a:cs typeface="+mn-cs"/>
                <a:sym typeface="Arial" pitchFamily="34" charset="0"/>
              </a:rPr>
              <a:t>Where do we go next …</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5"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 have covered…</a:t>
            </a:r>
            <a:endParaRPr lang="en-US" dirty="0"/>
          </a:p>
        </p:txBody>
      </p:sp>
      <p:sp>
        <p:nvSpPr>
          <p:cNvPr id="3" name="Content Placeholder 2"/>
          <p:cNvSpPr>
            <a:spLocks noGrp="1"/>
          </p:cNvSpPr>
          <p:nvPr>
            <p:ph idx="1"/>
          </p:nvPr>
        </p:nvSpPr>
        <p:spPr/>
        <p:txBody>
          <a:bodyPr/>
          <a:lstStyle/>
          <a:p>
            <a:r>
              <a:rPr lang="en-US" dirty="0" smtClean="0"/>
              <a:t>Revit Structure (RST) 2011 API News</a:t>
            </a:r>
          </a:p>
          <a:p>
            <a:r>
              <a:rPr lang="en-US" dirty="0" smtClean="0"/>
              <a:t>Structural BIM workflow</a:t>
            </a:r>
          </a:p>
          <a:p>
            <a:r>
              <a:rPr lang="en-US" dirty="0" smtClean="0"/>
              <a:t>Basics</a:t>
            </a:r>
          </a:p>
          <a:p>
            <a:pPr lvl="1"/>
            <a:r>
              <a:rPr lang="en-US" dirty="0" smtClean="0"/>
              <a:t>Loads and Load Cases</a:t>
            </a:r>
          </a:p>
          <a:p>
            <a:pPr lvl="1"/>
            <a:r>
              <a:rPr lang="en-US" smtClean="0"/>
              <a:t>Structural Components</a:t>
            </a:r>
            <a:endParaRPr lang="en-US" dirty="0" smtClean="0"/>
          </a:p>
          <a:p>
            <a:pPr lvl="1"/>
            <a:r>
              <a:rPr lang="en-US" dirty="0" smtClean="0"/>
              <a:t>Analytical Models (with RST Link Application Demo)</a:t>
            </a:r>
          </a:p>
          <a:p>
            <a:pPr lvl="1"/>
            <a:r>
              <a:rPr lang="en-US" dirty="0" err="1" smtClean="0"/>
              <a:t>Rebars</a:t>
            </a:r>
            <a:endParaRPr lang="en-US" dirty="0" smtClean="0"/>
          </a:p>
          <a:p>
            <a:r>
              <a:rPr lang="en-US" dirty="0" smtClean="0"/>
              <a:t>Revit 2011 platform API usages in Revit Structure</a:t>
            </a:r>
          </a:p>
          <a:p>
            <a:pPr lvl="1"/>
            <a:r>
              <a:rPr lang="en-US" dirty="0" smtClean="0"/>
              <a:t>Analysis Visualization Framework</a:t>
            </a:r>
          </a:p>
          <a:p>
            <a:pPr lvl="1"/>
            <a:r>
              <a:rPr lang="en-US" dirty="0" smtClean="0"/>
              <a:t>Dynamic Model Update</a:t>
            </a:r>
          </a:p>
          <a:p>
            <a:pPr lvl="1"/>
            <a:r>
              <a:rPr lang="en-US" dirty="0" smtClean="0"/>
              <a:t>Idling Event</a:t>
            </a:r>
          </a:p>
          <a:p>
            <a:pPr lvl="1"/>
            <a:endParaRPr lang="en-US" sz="2100" dirty="0" smtClean="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Structural BIM Workflow</a:t>
            </a:r>
            <a:endParaRPr lang="en-US" dirty="0"/>
          </a:p>
        </p:txBody>
      </p:sp>
      <p:sp>
        <p:nvSpPr>
          <p:cNvPr id="3" name="Rectangle 3"/>
          <p:cNvSpPr txBox="1">
            <a:spLocks noChangeArrowheads="1"/>
          </p:cNvSpPr>
          <p:nvPr/>
        </p:nvSpPr>
        <p:spPr>
          <a:xfrm>
            <a:off x="561975" y="5106987"/>
            <a:ext cx="7983659"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5"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More </a:t>
            </a:r>
            <a:endParaRPr lang="en-US" dirty="0"/>
          </a:p>
        </p:txBody>
      </p:sp>
      <p:sp>
        <p:nvSpPr>
          <p:cNvPr id="3" name="Content Placeholder 2"/>
          <p:cNvSpPr>
            <a:spLocks noGrp="1"/>
          </p:cNvSpPr>
          <p:nvPr>
            <p:ph idx="1"/>
          </p:nvPr>
        </p:nvSpPr>
        <p:spPr/>
        <p:txBody>
          <a:bodyPr/>
          <a:lstStyle/>
          <a:p>
            <a:pPr>
              <a:buNone/>
              <a:defRPr/>
            </a:pPr>
            <a:r>
              <a:rPr lang="en-GB" dirty="0" smtClean="0"/>
              <a:t>Online Help, Developer's Guide and SDK Samples</a:t>
            </a:r>
          </a:p>
          <a:p>
            <a:pPr>
              <a:spcBef>
                <a:spcPts val="300"/>
              </a:spcBef>
            </a:pPr>
            <a:r>
              <a:rPr lang="en-GB" dirty="0" smtClean="0"/>
              <a:t>Recording of </a:t>
            </a:r>
            <a:r>
              <a:rPr lang="en-GB" dirty="0" err="1" smtClean="0"/>
              <a:t>Revit</a:t>
            </a:r>
            <a:r>
              <a:rPr lang="en-GB" dirty="0" smtClean="0"/>
              <a:t> API Webcast</a:t>
            </a:r>
          </a:p>
          <a:p>
            <a:pPr lvl="1">
              <a:spcBef>
                <a:spcPts val="300"/>
              </a:spcBef>
            </a:pPr>
            <a:r>
              <a:rPr lang="en-GB" sz="2000" dirty="0" smtClean="0">
                <a:hlinkClick r:id="rId3"/>
              </a:rPr>
              <a:t>http://www.adskconsulting.com/adn/cs/api_course_sched.php</a:t>
            </a:r>
            <a:endParaRPr lang="en-GB" sz="2000" dirty="0" smtClean="0"/>
          </a:p>
          <a:p>
            <a:pPr lvl="1">
              <a:spcBef>
                <a:spcPts val="300"/>
              </a:spcBef>
            </a:pPr>
            <a:r>
              <a:rPr lang="en-GB" sz="2000" dirty="0" smtClean="0"/>
              <a:t>What’s new in 2011, Family API, MEP, etc. </a:t>
            </a:r>
          </a:p>
          <a:p>
            <a:pPr>
              <a:buNone/>
              <a:defRPr/>
            </a:pPr>
            <a:r>
              <a:rPr lang="en-GB" dirty="0" smtClean="0"/>
              <a:t>Discussion Groups</a:t>
            </a:r>
          </a:p>
          <a:p>
            <a:pPr lvl="1">
              <a:defRPr/>
            </a:pPr>
            <a:r>
              <a:rPr lang="en-GB" sz="2000" noProof="1" smtClean="0">
                <a:hlinkClick r:id="rId4"/>
              </a:rPr>
              <a:t>http://discussion.autodesk.com</a:t>
            </a:r>
            <a:r>
              <a:rPr lang="en-US" sz="2000" noProof="1" smtClean="0"/>
              <a:t> &gt; Revit API</a:t>
            </a:r>
            <a:endParaRPr lang="en-GB" sz="2000" dirty="0" smtClean="0"/>
          </a:p>
          <a:p>
            <a:pPr>
              <a:buNone/>
              <a:defRPr/>
            </a:pPr>
            <a:r>
              <a:rPr lang="en-GB" dirty="0" smtClean="0"/>
              <a:t>API Training Classes</a:t>
            </a:r>
          </a:p>
          <a:p>
            <a:pPr lvl="1">
              <a:defRPr/>
            </a:pPr>
            <a:r>
              <a:rPr lang="en-GB" sz="2000" noProof="1" smtClean="0">
                <a:hlinkClick r:id="rId4"/>
              </a:rPr>
              <a:t>http://</a:t>
            </a:r>
            <a:r>
              <a:rPr lang="en-GB" sz="2000" noProof="1" smtClean="0">
                <a:hlinkClick r:id="rId5"/>
              </a:rPr>
              <a:t>www.autodesk.com/apitraining</a:t>
            </a:r>
            <a:endParaRPr lang="en-GB" sz="2000" noProof="1" smtClean="0"/>
          </a:p>
          <a:p>
            <a:pPr marL="0" indent="0">
              <a:lnSpc>
                <a:spcPct val="90000"/>
              </a:lnSpc>
              <a:defRPr/>
            </a:pPr>
            <a:r>
              <a:rPr lang="en-US" dirty="0" smtClean="0"/>
              <a:t>The Building Coder, Jeremy </a:t>
            </a:r>
            <a:r>
              <a:rPr lang="en-US" dirty="0" err="1" smtClean="0"/>
              <a:t>Tammik's</a:t>
            </a:r>
            <a:r>
              <a:rPr lang="en-US" dirty="0" smtClean="0"/>
              <a:t> </a:t>
            </a:r>
            <a:r>
              <a:rPr lang="en-GB" dirty="0" err="1" smtClean="0"/>
              <a:t>Revit</a:t>
            </a:r>
            <a:r>
              <a:rPr lang="en-GB" dirty="0" smtClean="0"/>
              <a:t> API Blog</a:t>
            </a:r>
          </a:p>
          <a:p>
            <a:pPr lvl="1">
              <a:lnSpc>
                <a:spcPct val="90000"/>
              </a:lnSpc>
              <a:defRPr/>
            </a:pPr>
            <a:r>
              <a:rPr lang="en-GB" sz="2000" noProof="1" smtClean="0">
                <a:hlinkClick r:id="rId6"/>
              </a:rPr>
              <a:t>http://thebuildingcoder.typepad.com</a:t>
            </a:r>
            <a:endParaRPr lang="en-US" sz="2000" dirty="0" smtClean="0"/>
          </a:p>
          <a:p>
            <a:pPr>
              <a:buNone/>
              <a:defRPr/>
            </a:pPr>
            <a:r>
              <a:rPr lang="en-GB" dirty="0" smtClean="0"/>
              <a:t>Autodesk Developer Network</a:t>
            </a:r>
          </a:p>
          <a:p>
            <a:pPr lvl="1">
              <a:defRPr/>
            </a:pPr>
            <a:r>
              <a:rPr lang="en-GB" sz="2000" noProof="1" smtClean="0">
                <a:hlinkClick r:id="rId4"/>
              </a:rPr>
              <a:t>http://</a:t>
            </a:r>
            <a:r>
              <a:rPr lang="en-GB" sz="2000" noProof="1" smtClean="0">
                <a:hlinkClick r:id="rId7"/>
              </a:rPr>
              <a:t>www.autodesk.com/</a:t>
            </a:r>
            <a:r>
              <a:rPr lang="en-US" sz="2000" dirty="0" err="1" smtClean="0">
                <a:hlinkClick r:id="rId7"/>
              </a:rPr>
              <a:t>joinadn</a:t>
            </a:r>
            <a:endParaRPr lang="en-US" sz="2000" dirty="0" smtClean="0"/>
          </a:p>
          <a:p>
            <a:pPr marL="0" indent="0">
              <a:lnSpc>
                <a:spcPct val="90000"/>
              </a:lnSpc>
              <a:defRPr/>
            </a:pPr>
            <a:r>
              <a:rPr lang="en-GB" dirty="0" err="1" smtClean="0"/>
              <a:t>DevHelp</a:t>
            </a:r>
            <a:r>
              <a:rPr lang="en-GB" dirty="0" smtClean="0"/>
              <a:t> Online for ADN members</a:t>
            </a:r>
          </a:p>
          <a:p>
            <a:pPr lvl="1">
              <a:lnSpc>
                <a:spcPct val="90000"/>
              </a:lnSpc>
              <a:defRPr/>
            </a:pPr>
            <a:r>
              <a:rPr lang="en-GB" sz="2000" noProof="1" smtClean="0">
                <a:hlinkClick r:id="rId6"/>
              </a:rPr>
              <a:t>http://adn.autodesk.com</a:t>
            </a:r>
            <a:endParaRPr lang="en-US" dirty="0" smtClean="0"/>
          </a:p>
        </p:txBody>
      </p:sp>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a:xfrm>
            <a:off x="1" y="2051133"/>
            <a:ext cx="13011150" cy="846317"/>
          </a:xfrm>
        </p:spPr>
        <p:txBody>
          <a:bodyPr/>
          <a:lstStyle/>
          <a:p>
            <a:pPr algn="ctr" eaLnBrk="1" hangingPunct="1"/>
            <a:r>
              <a:rPr lang="en-GB" smtClean="0"/>
              <a:t>Thank you!</a:t>
            </a:r>
          </a:p>
        </p:txBody>
      </p:sp>
      <p:sp>
        <p:nvSpPr>
          <p:cNvPr id="147459" name="Rectangle 3"/>
          <p:cNvSpPr>
            <a:spLocks noGrp="1" noChangeArrowheads="1"/>
          </p:cNvSpPr>
          <p:nvPr>
            <p:ph idx="1"/>
          </p:nvPr>
        </p:nvSpPr>
        <p:spPr>
          <a:xfrm>
            <a:off x="1" y="3743910"/>
            <a:ext cx="13011150" cy="1910933"/>
          </a:xfrm>
        </p:spPr>
        <p:txBody>
          <a:bodyPr/>
          <a:lstStyle/>
          <a:p>
            <a:pPr algn="ctr" eaLnBrk="1" hangingPunct="1">
              <a:buFontTx/>
              <a:buNone/>
            </a:pPr>
            <a:r>
              <a:rPr lang="en-GB" sz="3200" dirty="0" smtClean="0"/>
              <a:t>Thank you very much for your interest and attention!</a:t>
            </a:r>
          </a:p>
          <a:p>
            <a:pPr algn="ctr" eaLnBrk="1" hangingPunct="1">
              <a:buFontTx/>
              <a:buNone/>
            </a:pPr>
            <a:r>
              <a:rPr lang="en-GB" sz="3200" dirty="0" smtClean="0"/>
              <a:t>Much success with the Revit API and your application development!</a:t>
            </a:r>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3"/>
          <p:cNvSpPr>
            <a:spLocks noChangeArrowheads="1"/>
          </p:cNvSpPr>
          <p:nvPr/>
        </p:nvSpPr>
        <p:spPr bwMode="auto">
          <a:xfrm>
            <a:off x="1" y="1"/>
            <a:ext cx="13011150" cy="9756775"/>
          </a:xfrm>
          <a:prstGeom prst="rect">
            <a:avLst/>
          </a:prstGeom>
          <a:solidFill>
            <a:schemeClr val="tx1"/>
          </a:solidFill>
          <a:ln w="9525">
            <a:noFill/>
            <a:miter lim="800000"/>
            <a:headEnd/>
            <a:tailEnd/>
          </a:ln>
        </p:spPr>
        <p:txBody>
          <a:bodyPr wrap="none" lIns="130022" tIns="65012" rIns="130022" bIns="65012" anchor="ctr"/>
          <a:lstStyle/>
          <a:p>
            <a:endParaRPr lang="en-GB"/>
          </a:p>
        </p:txBody>
      </p:sp>
      <p:pic>
        <p:nvPicPr>
          <p:cNvPr id="148483" name="Picture 33" descr="PPT_LOGO_3b"/>
          <p:cNvPicPr>
            <a:picLocks noChangeAspect="1" noChangeArrowheads="1"/>
          </p:cNvPicPr>
          <p:nvPr/>
        </p:nvPicPr>
        <p:blipFill>
          <a:blip r:embed="rId3" cstate="print"/>
          <a:stretch>
            <a:fillRect/>
          </a:stretch>
        </p:blipFill>
        <p:spPr bwMode="auto">
          <a:xfrm>
            <a:off x="0" y="3478153"/>
            <a:ext cx="12996168" cy="2272942"/>
          </a:xfrm>
          <a:prstGeom prst="rect">
            <a:avLst/>
          </a:prstGeom>
          <a:noFill/>
          <a:ln>
            <a:noFill/>
          </a:ln>
        </p:spPr>
      </p:pic>
      <p:sp>
        <p:nvSpPr>
          <p:cNvPr id="4" name="Title 3"/>
          <p:cNvSpPr>
            <a:spLocks noGrp="1"/>
          </p:cNvSpPr>
          <p:nvPr>
            <p:ph type="title"/>
          </p:nvPr>
        </p:nvSpPr>
        <p:spPr/>
        <p:txBody>
          <a:bodyPr/>
          <a:lstStyle/>
          <a:p>
            <a:r>
              <a:rPr lang="en-GB" smtClean="0">
                <a:solidFill>
                  <a:schemeClr val="tx1"/>
                </a:solidFill>
              </a:rPr>
              <a:t>End of Presentation</a:t>
            </a:r>
            <a:endParaRPr lang="en-GB">
              <a:solidFill>
                <a:schemeClr val="tx1"/>
              </a:solidFill>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Structural Market Definition</a:t>
            </a:r>
            <a:endParaRPr lang="en-US" dirty="0"/>
          </a:p>
        </p:txBody>
      </p:sp>
      <p:sp>
        <p:nvSpPr>
          <p:cNvPr id="3" name="Content Placeholder 2"/>
          <p:cNvSpPr>
            <a:spLocks noGrp="1"/>
          </p:cNvSpPr>
          <p:nvPr>
            <p:ph idx="1"/>
          </p:nvPr>
        </p:nvSpPr>
        <p:spPr/>
        <p:txBody>
          <a:bodyPr/>
          <a:lstStyle/>
          <a:p>
            <a:endParaRPr lang="en-US" dirty="0"/>
          </a:p>
        </p:txBody>
      </p:sp>
      <p:sp>
        <p:nvSpPr>
          <p:cNvPr id="63" name="Line 2"/>
          <p:cNvSpPr>
            <a:spLocks noChangeShapeType="1"/>
          </p:cNvSpPr>
          <p:nvPr/>
        </p:nvSpPr>
        <p:spPr bwMode="auto">
          <a:xfrm flipV="1">
            <a:off x="9974262" y="6500809"/>
            <a:ext cx="442913" cy="0"/>
          </a:xfrm>
          <a:prstGeom prst="line">
            <a:avLst/>
          </a:prstGeom>
          <a:noFill/>
          <a:ln w="38100">
            <a:solidFill>
              <a:srgbClr val="EE0066"/>
            </a:solidFill>
            <a:round/>
            <a:headEnd/>
            <a:tailEnd/>
          </a:ln>
        </p:spPr>
        <p:txBody>
          <a:bodyPr lIns="91405" tIns="45703" rIns="91405" bIns="45703"/>
          <a:lstStyle/>
          <a:p>
            <a:endParaRPr lang="en-GB"/>
          </a:p>
        </p:txBody>
      </p:sp>
      <p:sp>
        <p:nvSpPr>
          <p:cNvPr id="64" name="Line 3"/>
          <p:cNvSpPr>
            <a:spLocks noChangeShapeType="1"/>
          </p:cNvSpPr>
          <p:nvPr/>
        </p:nvSpPr>
        <p:spPr bwMode="auto">
          <a:xfrm flipV="1">
            <a:off x="2085975" y="6478584"/>
            <a:ext cx="442912" cy="0"/>
          </a:xfrm>
          <a:prstGeom prst="line">
            <a:avLst/>
          </a:prstGeom>
          <a:noFill/>
          <a:ln w="38100">
            <a:solidFill>
              <a:srgbClr val="EE0066"/>
            </a:solidFill>
            <a:round/>
            <a:headEnd/>
            <a:tailEnd/>
          </a:ln>
        </p:spPr>
        <p:txBody>
          <a:bodyPr lIns="91405" tIns="45703" rIns="91405" bIns="45703"/>
          <a:lstStyle/>
          <a:p>
            <a:endParaRPr lang="en-GB"/>
          </a:p>
        </p:txBody>
      </p:sp>
      <p:sp>
        <p:nvSpPr>
          <p:cNvPr id="65" name="Line 4"/>
          <p:cNvSpPr>
            <a:spLocks noChangeShapeType="1"/>
          </p:cNvSpPr>
          <p:nvPr/>
        </p:nvSpPr>
        <p:spPr bwMode="auto">
          <a:xfrm flipV="1">
            <a:off x="9037637" y="4111625"/>
            <a:ext cx="349250" cy="269875"/>
          </a:xfrm>
          <a:prstGeom prst="line">
            <a:avLst/>
          </a:prstGeom>
          <a:noFill/>
          <a:ln w="38100">
            <a:solidFill>
              <a:srgbClr val="EE0066"/>
            </a:solidFill>
            <a:round/>
            <a:headEnd/>
            <a:tailEnd/>
          </a:ln>
        </p:spPr>
        <p:txBody>
          <a:bodyPr lIns="91405" tIns="45703" rIns="91405" bIns="45703"/>
          <a:lstStyle/>
          <a:p>
            <a:endParaRPr lang="en-GB"/>
          </a:p>
        </p:txBody>
      </p:sp>
      <p:sp>
        <p:nvSpPr>
          <p:cNvPr id="66" name="PubPieSlice"/>
          <p:cNvSpPr>
            <a:spLocks noEditPoints="1" noChangeArrowheads="1"/>
          </p:cNvSpPr>
          <p:nvPr/>
        </p:nvSpPr>
        <p:spPr bwMode="auto">
          <a:xfrm>
            <a:off x="2276475" y="3054350"/>
            <a:ext cx="7923212" cy="6853237"/>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21599" y="10859"/>
                </a:moveTo>
                <a:cubicBezTo>
                  <a:pt x="21599" y="10839"/>
                  <a:pt x="21600" y="10819"/>
                  <a:pt x="21600" y="10800"/>
                </a:cubicBezTo>
                <a:cubicBezTo>
                  <a:pt x="21600" y="4835"/>
                  <a:pt x="16764" y="0"/>
                  <a:pt x="10800" y="0"/>
                </a:cubicBezTo>
                <a:cubicBezTo>
                  <a:pt x="4837" y="-1"/>
                  <a:pt x="3" y="4831"/>
                  <a:pt x="0" y="10794"/>
                </a:cubicBezTo>
                <a:lnTo>
                  <a:pt x="10800" y="10800"/>
                </a:lnTo>
                <a:close/>
              </a:path>
            </a:pathLst>
          </a:custGeom>
          <a:noFill/>
          <a:ln w="38100">
            <a:solidFill>
              <a:srgbClr val="EE0066"/>
            </a:solidFill>
            <a:miter lim="800000"/>
            <a:headEnd/>
            <a:tailEnd/>
          </a:ln>
        </p:spPr>
        <p:txBody>
          <a:bodyPr lIns="91405" tIns="45703" rIns="91405" bIns="45703"/>
          <a:lstStyle/>
          <a:p>
            <a:endParaRPr lang="en-GB" sz="2000">
              <a:solidFill>
                <a:schemeClr val="tx1"/>
              </a:solidFill>
            </a:endParaRPr>
          </a:p>
        </p:txBody>
      </p:sp>
      <p:sp>
        <p:nvSpPr>
          <p:cNvPr id="67" name="PubPieSlice"/>
          <p:cNvSpPr>
            <a:spLocks noEditPoints="1" noChangeArrowheads="1"/>
          </p:cNvSpPr>
          <p:nvPr/>
        </p:nvSpPr>
        <p:spPr bwMode="auto">
          <a:xfrm>
            <a:off x="2452688" y="3238498"/>
            <a:ext cx="7542213" cy="6523037"/>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21599" y="10807"/>
                </a:moveTo>
                <a:cubicBezTo>
                  <a:pt x="21599" y="10804"/>
                  <a:pt x="21600" y="10802"/>
                  <a:pt x="21600" y="10800"/>
                </a:cubicBezTo>
                <a:cubicBezTo>
                  <a:pt x="21600" y="4835"/>
                  <a:pt x="16764" y="0"/>
                  <a:pt x="10800" y="0"/>
                </a:cubicBezTo>
                <a:cubicBezTo>
                  <a:pt x="4837" y="-1"/>
                  <a:pt x="3" y="4831"/>
                  <a:pt x="0" y="10794"/>
                </a:cubicBezTo>
                <a:lnTo>
                  <a:pt x="10800" y="10800"/>
                </a:lnTo>
                <a:close/>
              </a:path>
            </a:pathLst>
          </a:custGeom>
          <a:solidFill>
            <a:srgbClr val="00AADD">
              <a:alpha val="74901"/>
            </a:srgbClr>
          </a:solidFill>
          <a:ln w="38100">
            <a:solidFill>
              <a:srgbClr val="00AADD"/>
            </a:solidFill>
            <a:miter lim="800000"/>
            <a:headEnd/>
            <a:tailEnd/>
          </a:ln>
        </p:spPr>
        <p:txBody>
          <a:bodyPr lIns="91405" tIns="45703" rIns="91405" bIns="45703"/>
          <a:lstStyle/>
          <a:p>
            <a:endParaRPr lang="en-GB" sz="2000">
              <a:solidFill>
                <a:schemeClr val="tx1"/>
              </a:solidFill>
            </a:endParaRPr>
          </a:p>
        </p:txBody>
      </p:sp>
      <p:sp>
        <p:nvSpPr>
          <p:cNvPr id="68" name="Rectangle 7"/>
          <p:cNvSpPr>
            <a:spLocks noChangeArrowheads="1"/>
          </p:cNvSpPr>
          <p:nvPr/>
        </p:nvSpPr>
        <p:spPr bwMode="auto">
          <a:xfrm>
            <a:off x="3730625" y="4171947"/>
            <a:ext cx="1000125" cy="285750"/>
          </a:xfrm>
          <a:prstGeom prst="rect">
            <a:avLst/>
          </a:prstGeom>
          <a:noFill/>
          <a:ln w="9525">
            <a:noFill/>
            <a:miter lim="800000"/>
            <a:headEnd/>
            <a:tailEnd/>
          </a:ln>
          <a:effectLst>
            <a:outerShdw dist="12700" dir="5400000" algn="ctr" rotWithShape="0">
              <a:schemeClr val="tx1"/>
            </a:outerShdw>
          </a:effectLst>
        </p:spPr>
        <p:txBody>
          <a:bodyPr wrap="none" lIns="91405" tIns="45703" rIns="91405" bIns="45703" anchor="ctr">
            <a:spAutoFit/>
          </a:bodyPr>
          <a:lstStyle/>
          <a:p>
            <a:pPr algn="ctr">
              <a:lnSpc>
                <a:spcPct val="85000"/>
              </a:lnSpc>
              <a:defRPr/>
            </a:pPr>
            <a:r>
              <a:rPr lang="en-US" sz="1500" b="1"/>
              <a:t>Designer</a:t>
            </a:r>
          </a:p>
        </p:txBody>
      </p:sp>
      <p:sp>
        <p:nvSpPr>
          <p:cNvPr id="69" name="PubPieSlice"/>
          <p:cNvSpPr>
            <a:spLocks noEditPoints="1" noChangeArrowheads="1"/>
          </p:cNvSpPr>
          <p:nvPr/>
        </p:nvSpPr>
        <p:spPr bwMode="auto">
          <a:xfrm>
            <a:off x="3671887" y="4325934"/>
            <a:ext cx="5105400" cy="4343400"/>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21599" y="10772"/>
                </a:moveTo>
                <a:cubicBezTo>
                  <a:pt x="21585" y="4818"/>
                  <a:pt x="16754" y="0"/>
                  <a:pt x="10800" y="0"/>
                </a:cubicBezTo>
                <a:cubicBezTo>
                  <a:pt x="4837" y="-1"/>
                  <a:pt x="3" y="4831"/>
                  <a:pt x="0" y="10794"/>
                </a:cubicBezTo>
                <a:lnTo>
                  <a:pt x="10800" y="10800"/>
                </a:lnTo>
                <a:close/>
              </a:path>
            </a:pathLst>
          </a:custGeom>
          <a:solidFill>
            <a:srgbClr val="FFC000">
              <a:alpha val="79999"/>
            </a:srgbClr>
          </a:solidFill>
          <a:ln w="38100">
            <a:solidFill>
              <a:schemeClr val="hlink"/>
            </a:solidFill>
            <a:miter lim="800000"/>
            <a:headEnd/>
            <a:tailEnd/>
          </a:ln>
        </p:spPr>
        <p:txBody>
          <a:bodyPr lIns="91405" tIns="45703" rIns="91405" bIns="45703"/>
          <a:lstStyle/>
          <a:p>
            <a:endParaRPr lang="en-GB" sz="2000" dirty="0">
              <a:solidFill>
                <a:schemeClr val="accent4">
                  <a:lumMod val="75000"/>
                </a:schemeClr>
              </a:solidFill>
            </a:endParaRPr>
          </a:p>
        </p:txBody>
      </p:sp>
      <p:sp>
        <p:nvSpPr>
          <p:cNvPr id="70" name="Line 10"/>
          <p:cNvSpPr>
            <a:spLocks noChangeShapeType="1"/>
          </p:cNvSpPr>
          <p:nvPr/>
        </p:nvSpPr>
        <p:spPr bwMode="auto">
          <a:xfrm flipH="1" flipV="1">
            <a:off x="4627565" y="4791073"/>
            <a:ext cx="1635125" cy="1709737"/>
          </a:xfrm>
          <a:prstGeom prst="line">
            <a:avLst/>
          </a:prstGeom>
          <a:noFill/>
          <a:ln w="38100">
            <a:solidFill>
              <a:schemeClr val="tx1"/>
            </a:solidFill>
            <a:round/>
            <a:headEnd/>
            <a:tailEnd/>
          </a:ln>
        </p:spPr>
        <p:txBody>
          <a:bodyPr lIns="91405" tIns="45703" rIns="91405" bIns="45703"/>
          <a:lstStyle/>
          <a:p>
            <a:endParaRPr lang="en-GB"/>
          </a:p>
        </p:txBody>
      </p:sp>
      <p:sp>
        <p:nvSpPr>
          <p:cNvPr id="71" name="AutoShape 11"/>
          <p:cNvSpPr>
            <a:spLocks noChangeArrowheads="1"/>
          </p:cNvSpPr>
          <p:nvPr/>
        </p:nvSpPr>
        <p:spPr bwMode="auto">
          <a:xfrm rot="19044175">
            <a:off x="4784725" y="5229222"/>
            <a:ext cx="701675" cy="217487"/>
          </a:xfrm>
          <a:prstGeom prst="leftRightArrow">
            <a:avLst>
              <a:gd name="adj1" fmla="val 50000"/>
              <a:gd name="adj2" fmla="val 64526"/>
            </a:avLst>
          </a:prstGeom>
          <a:solidFill>
            <a:schemeClr val="bg1"/>
          </a:solidFill>
          <a:ln w="9525">
            <a:noFill/>
            <a:miter lim="800000"/>
            <a:headEnd/>
            <a:tailEnd/>
          </a:ln>
        </p:spPr>
        <p:txBody>
          <a:bodyPr wrap="none" lIns="91405" tIns="45703" rIns="91405" bIns="45703" anchor="ctr"/>
          <a:lstStyle/>
          <a:p>
            <a:endParaRPr lang="en-GB" sz="2000">
              <a:solidFill>
                <a:schemeClr val="tx1"/>
              </a:solidFill>
            </a:endParaRPr>
          </a:p>
        </p:txBody>
      </p:sp>
      <p:sp>
        <p:nvSpPr>
          <p:cNvPr id="72" name="Rectangle 12"/>
          <p:cNvSpPr>
            <a:spLocks noChangeArrowheads="1"/>
          </p:cNvSpPr>
          <p:nvPr/>
        </p:nvSpPr>
        <p:spPr bwMode="auto">
          <a:xfrm>
            <a:off x="3983037" y="5822948"/>
            <a:ext cx="1146397" cy="484714"/>
          </a:xfrm>
          <a:prstGeom prst="rect">
            <a:avLst/>
          </a:prstGeom>
          <a:noFill/>
          <a:ln w="9525">
            <a:noFill/>
            <a:miter lim="800000"/>
            <a:headEnd/>
            <a:tailEnd/>
          </a:ln>
          <a:effectLst>
            <a:outerShdw dist="17961" dir="2700000" algn="ctr" rotWithShape="0">
              <a:schemeClr val="tx1"/>
            </a:outerShdw>
          </a:effectLst>
        </p:spPr>
        <p:txBody>
          <a:bodyPr wrap="none" lIns="91405" tIns="45703" rIns="91405" bIns="45703" anchor="ctr">
            <a:spAutoFit/>
          </a:bodyPr>
          <a:lstStyle/>
          <a:p>
            <a:pPr algn="ctr">
              <a:lnSpc>
                <a:spcPct val="85000"/>
              </a:lnSpc>
              <a:defRPr/>
            </a:pPr>
            <a:r>
              <a:rPr lang="en-US" sz="1500" b="1"/>
              <a:t>Structural </a:t>
            </a:r>
          </a:p>
          <a:p>
            <a:pPr algn="ctr">
              <a:lnSpc>
                <a:spcPct val="85000"/>
              </a:lnSpc>
              <a:defRPr/>
            </a:pPr>
            <a:r>
              <a:rPr lang="en-US" sz="1500" b="1"/>
              <a:t>Analysis</a:t>
            </a:r>
          </a:p>
        </p:txBody>
      </p:sp>
      <p:sp>
        <p:nvSpPr>
          <p:cNvPr id="73" name="Rectangle 13"/>
          <p:cNvSpPr>
            <a:spLocks noChangeArrowheads="1"/>
          </p:cNvSpPr>
          <p:nvPr/>
        </p:nvSpPr>
        <p:spPr bwMode="auto">
          <a:xfrm>
            <a:off x="5454652" y="4559298"/>
            <a:ext cx="1584017" cy="484714"/>
          </a:xfrm>
          <a:prstGeom prst="rect">
            <a:avLst/>
          </a:prstGeom>
          <a:noFill/>
          <a:ln w="9525">
            <a:noFill/>
            <a:miter lim="800000"/>
            <a:headEnd/>
            <a:tailEnd/>
          </a:ln>
          <a:effectLst>
            <a:outerShdw dist="17961" dir="2700000" algn="ctr" rotWithShape="0">
              <a:schemeClr val="tx1"/>
            </a:outerShdw>
          </a:effectLst>
        </p:spPr>
        <p:txBody>
          <a:bodyPr wrap="none" lIns="91405" tIns="45703" rIns="91405" bIns="45703" anchor="ctr">
            <a:spAutoFit/>
          </a:bodyPr>
          <a:lstStyle/>
          <a:p>
            <a:pPr algn="ctr">
              <a:lnSpc>
                <a:spcPct val="85000"/>
              </a:lnSpc>
              <a:defRPr/>
            </a:pPr>
            <a:r>
              <a:rPr lang="en-US" sz="1500" b="1" dirty="0" smtClean="0"/>
              <a:t>Construction</a:t>
            </a:r>
          </a:p>
          <a:p>
            <a:pPr algn="ctr">
              <a:lnSpc>
                <a:spcPct val="85000"/>
              </a:lnSpc>
              <a:defRPr/>
            </a:pPr>
            <a:r>
              <a:rPr lang="en-US" sz="1500" b="1" dirty="0" smtClean="0"/>
              <a:t>Documentation</a:t>
            </a:r>
            <a:endParaRPr lang="en-US" sz="1500" b="1" dirty="0"/>
          </a:p>
        </p:txBody>
      </p:sp>
      <p:sp>
        <p:nvSpPr>
          <p:cNvPr id="74" name="Rectangle 14"/>
          <p:cNvSpPr>
            <a:spLocks noChangeArrowheads="1"/>
          </p:cNvSpPr>
          <p:nvPr/>
        </p:nvSpPr>
        <p:spPr bwMode="auto">
          <a:xfrm>
            <a:off x="2825751" y="5281609"/>
            <a:ext cx="998537" cy="285750"/>
          </a:xfrm>
          <a:prstGeom prst="rect">
            <a:avLst/>
          </a:prstGeom>
          <a:noFill/>
          <a:ln w="9525">
            <a:noFill/>
            <a:miter lim="800000"/>
            <a:headEnd/>
            <a:tailEnd/>
          </a:ln>
          <a:effectLst>
            <a:outerShdw dist="12700" dir="5400000" algn="ctr" rotWithShape="0">
              <a:schemeClr val="tx1"/>
            </a:outerShdw>
          </a:effectLst>
        </p:spPr>
        <p:txBody>
          <a:bodyPr wrap="none" lIns="91405" tIns="45703" rIns="91405" bIns="45703" anchor="ctr">
            <a:spAutoFit/>
          </a:bodyPr>
          <a:lstStyle/>
          <a:p>
            <a:pPr algn="ctr">
              <a:lnSpc>
                <a:spcPct val="85000"/>
              </a:lnSpc>
              <a:defRPr/>
            </a:pPr>
            <a:r>
              <a:rPr lang="en-US" sz="1500" b="1"/>
              <a:t>Engineer</a:t>
            </a:r>
          </a:p>
        </p:txBody>
      </p:sp>
      <p:sp>
        <p:nvSpPr>
          <p:cNvPr id="75" name="Rectangle 15"/>
          <p:cNvSpPr>
            <a:spLocks noChangeArrowheads="1"/>
          </p:cNvSpPr>
          <p:nvPr/>
        </p:nvSpPr>
        <p:spPr bwMode="auto">
          <a:xfrm>
            <a:off x="6618288" y="3670297"/>
            <a:ext cx="811213" cy="285750"/>
          </a:xfrm>
          <a:prstGeom prst="rect">
            <a:avLst/>
          </a:prstGeom>
          <a:noFill/>
          <a:ln w="9525">
            <a:noFill/>
            <a:miter lim="800000"/>
            <a:headEnd/>
            <a:tailEnd/>
          </a:ln>
          <a:effectLst>
            <a:outerShdw dist="12700" dir="5400000" algn="ctr" rotWithShape="0">
              <a:schemeClr val="tx1"/>
            </a:outerShdw>
          </a:effectLst>
        </p:spPr>
        <p:txBody>
          <a:bodyPr wrap="none" lIns="91405" tIns="45703" rIns="91405" bIns="45703" anchor="ctr">
            <a:spAutoFit/>
          </a:bodyPr>
          <a:lstStyle/>
          <a:p>
            <a:pPr algn="ctr">
              <a:lnSpc>
                <a:spcPct val="85000"/>
              </a:lnSpc>
              <a:defRPr/>
            </a:pPr>
            <a:r>
              <a:rPr lang="en-US" sz="1500" b="1" dirty="0"/>
              <a:t>Drafter</a:t>
            </a:r>
          </a:p>
        </p:txBody>
      </p:sp>
      <p:sp>
        <p:nvSpPr>
          <p:cNvPr id="76" name="Line 16"/>
          <p:cNvSpPr>
            <a:spLocks noChangeShapeType="1"/>
          </p:cNvSpPr>
          <p:nvPr/>
        </p:nvSpPr>
        <p:spPr bwMode="auto">
          <a:xfrm flipH="1" flipV="1">
            <a:off x="2909887" y="4689473"/>
            <a:ext cx="1143000" cy="647700"/>
          </a:xfrm>
          <a:prstGeom prst="line">
            <a:avLst/>
          </a:prstGeom>
          <a:noFill/>
          <a:ln w="38100">
            <a:solidFill>
              <a:schemeClr val="tx1"/>
            </a:solidFill>
            <a:round/>
            <a:headEnd/>
            <a:tailEnd/>
          </a:ln>
        </p:spPr>
        <p:txBody>
          <a:bodyPr lIns="91405" tIns="45703" rIns="91405" bIns="45703"/>
          <a:lstStyle/>
          <a:p>
            <a:endParaRPr lang="en-GB"/>
          </a:p>
        </p:txBody>
      </p:sp>
      <p:sp>
        <p:nvSpPr>
          <p:cNvPr id="77" name="Line 17"/>
          <p:cNvSpPr>
            <a:spLocks noChangeShapeType="1"/>
          </p:cNvSpPr>
          <p:nvPr/>
        </p:nvSpPr>
        <p:spPr bwMode="auto">
          <a:xfrm flipH="1" flipV="1">
            <a:off x="5016501" y="3287710"/>
            <a:ext cx="438150" cy="1114425"/>
          </a:xfrm>
          <a:prstGeom prst="line">
            <a:avLst/>
          </a:prstGeom>
          <a:noFill/>
          <a:ln w="38100">
            <a:solidFill>
              <a:schemeClr val="tx1"/>
            </a:solidFill>
            <a:round/>
            <a:headEnd/>
            <a:tailEnd/>
          </a:ln>
        </p:spPr>
        <p:txBody>
          <a:bodyPr lIns="91405" tIns="45703" rIns="91405" bIns="45703"/>
          <a:lstStyle/>
          <a:p>
            <a:endParaRPr lang="en-GB"/>
          </a:p>
        </p:txBody>
      </p:sp>
      <p:grpSp>
        <p:nvGrpSpPr>
          <p:cNvPr id="78" name="Group 18"/>
          <p:cNvGrpSpPr>
            <a:grpSpLocks/>
          </p:cNvGrpSpPr>
          <p:nvPr/>
        </p:nvGrpSpPr>
        <p:grpSpPr bwMode="auto">
          <a:xfrm>
            <a:off x="3290890" y="3414713"/>
            <a:ext cx="1400175" cy="400050"/>
            <a:chOff x="1119" y="1319"/>
            <a:chExt cx="882" cy="252"/>
          </a:xfrm>
        </p:grpSpPr>
        <p:sp>
          <p:nvSpPr>
            <p:cNvPr id="79" name="Rectangle 19"/>
            <p:cNvSpPr>
              <a:spLocks noChangeArrowheads="1"/>
            </p:cNvSpPr>
            <p:nvPr/>
          </p:nvSpPr>
          <p:spPr bwMode="auto">
            <a:xfrm rot="-1835144">
              <a:off x="1183" y="1411"/>
              <a:ext cx="792" cy="129"/>
            </a:xfrm>
            <a:prstGeom prst="rect">
              <a:avLst/>
            </a:prstGeom>
            <a:solidFill>
              <a:schemeClr val="tx2"/>
            </a:solidFill>
            <a:ln w="9525">
              <a:solidFill>
                <a:schemeClr val="tx1"/>
              </a:solidFill>
              <a:miter lim="800000"/>
              <a:headEnd/>
              <a:tailEnd/>
            </a:ln>
          </p:spPr>
          <p:txBody>
            <a:bodyPr wrap="none" anchor="ctr"/>
            <a:lstStyle/>
            <a:p>
              <a:endParaRPr lang="en-GB" sz="2000">
                <a:solidFill>
                  <a:schemeClr val="tx1"/>
                </a:solidFill>
              </a:endParaRPr>
            </a:p>
          </p:txBody>
        </p:sp>
        <p:sp>
          <p:nvSpPr>
            <p:cNvPr id="80" name="Text Box 20"/>
            <p:cNvSpPr txBox="1">
              <a:spLocks noChangeArrowheads="1"/>
            </p:cNvSpPr>
            <p:nvPr/>
          </p:nvSpPr>
          <p:spPr bwMode="auto">
            <a:xfrm rot="19855714">
              <a:off x="1119" y="1319"/>
              <a:ext cx="882" cy="252"/>
            </a:xfrm>
            <a:prstGeom prst="rect">
              <a:avLst/>
            </a:prstGeom>
            <a:solidFill>
              <a:schemeClr val="bg1"/>
            </a:solidFill>
            <a:ln w="9525">
              <a:noFill/>
              <a:miter lim="800000"/>
              <a:headEnd/>
              <a:tailEnd/>
            </a:ln>
            <a:scene3d>
              <a:camera prst="orthographicFront"/>
              <a:lightRig rig="threePt" dir="t"/>
            </a:scene3d>
            <a:sp3d contourW="12700">
              <a:contourClr>
                <a:schemeClr val="bg1"/>
              </a:contourClr>
            </a:sp3d>
          </p:spPr>
          <p:txBody>
            <a:bodyPr>
              <a:spAutoFit/>
            </a:bodyPr>
            <a:lstStyle/>
            <a:p>
              <a:pPr algn="ctr"/>
              <a:r>
                <a:rPr lang="en-US" sz="2000" b="1">
                  <a:solidFill>
                    <a:srgbClr val="EE0066"/>
                  </a:solidFill>
                </a:rPr>
                <a:t>Design</a:t>
              </a:r>
            </a:p>
          </p:txBody>
        </p:sp>
      </p:grpSp>
      <p:grpSp>
        <p:nvGrpSpPr>
          <p:cNvPr id="81" name="Group 21"/>
          <p:cNvGrpSpPr>
            <a:grpSpLocks/>
          </p:cNvGrpSpPr>
          <p:nvPr/>
        </p:nvGrpSpPr>
        <p:grpSpPr bwMode="auto">
          <a:xfrm>
            <a:off x="5286375" y="8383587"/>
            <a:ext cx="7008808" cy="400050"/>
            <a:chOff x="643" y="3648"/>
            <a:chExt cx="4415" cy="252"/>
          </a:xfrm>
        </p:grpSpPr>
        <p:sp>
          <p:nvSpPr>
            <p:cNvPr id="82" name="AutoShape 23"/>
            <p:cNvSpPr>
              <a:spLocks noChangeArrowheads="1"/>
            </p:cNvSpPr>
            <p:nvPr/>
          </p:nvSpPr>
          <p:spPr bwMode="auto">
            <a:xfrm>
              <a:off x="3707" y="3738"/>
              <a:ext cx="339" cy="97"/>
            </a:xfrm>
            <a:prstGeom prst="leftRightArrow">
              <a:avLst>
                <a:gd name="adj1" fmla="val 35417"/>
                <a:gd name="adj2" fmla="val 56096"/>
              </a:avLst>
            </a:prstGeom>
            <a:solidFill>
              <a:schemeClr val="tx1"/>
            </a:solidFill>
            <a:ln w="9525">
              <a:solidFill>
                <a:schemeClr val="tx1"/>
              </a:solidFill>
              <a:miter lim="800000"/>
              <a:headEnd/>
              <a:tailEnd/>
            </a:ln>
          </p:spPr>
          <p:txBody>
            <a:bodyPr wrap="none" anchor="ctr"/>
            <a:lstStyle/>
            <a:p>
              <a:endParaRPr lang="en-GB" sz="2000">
                <a:solidFill>
                  <a:schemeClr val="tx1"/>
                </a:solidFill>
              </a:endParaRPr>
            </a:p>
          </p:txBody>
        </p:sp>
        <p:sp>
          <p:nvSpPr>
            <p:cNvPr id="83" name="Text Box 24"/>
            <p:cNvSpPr txBox="1">
              <a:spLocks noChangeArrowheads="1"/>
            </p:cNvSpPr>
            <p:nvPr/>
          </p:nvSpPr>
          <p:spPr bwMode="auto">
            <a:xfrm>
              <a:off x="766" y="3648"/>
              <a:ext cx="831" cy="252"/>
            </a:xfrm>
            <a:prstGeom prst="rect">
              <a:avLst/>
            </a:prstGeom>
            <a:noFill/>
            <a:ln w="9525">
              <a:noFill/>
              <a:miter lim="800000"/>
              <a:headEnd/>
              <a:tailEnd/>
            </a:ln>
          </p:spPr>
          <p:txBody>
            <a:bodyPr wrap="none">
              <a:spAutoFit/>
            </a:bodyPr>
            <a:lstStyle/>
            <a:p>
              <a:r>
                <a:rPr lang="en-US" sz="2000">
                  <a:solidFill>
                    <a:schemeClr val="tx1"/>
                  </a:solidFill>
                  <a:latin typeface="+mj-lt"/>
                </a:rPr>
                <a:t>User Types</a:t>
              </a:r>
            </a:p>
          </p:txBody>
        </p:sp>
        <p:sp>
          <p:nvSpPr>
            <p:cNvPr id="84" name="Rectangle 25"/>
            <p:cNvSpPr>
              <a:spLocks noChangeArrowheads="1"/>
            </p:cNvSpPr>
            <p:nvPr/>
          </p:nvSpPr>
          <p:spPr bwMode="auto">
            <a:xfrm>
              <a:off x="2175" y="3727"/>
              <a:ext cx="102" cy="102"/>
            </a:xfrm>
            <a:prstGeom prst="rect">
              <a:avLst/>
            </a:prstGeom>
            <a:solidFill>
              <a:schemeClr val="hlink">
                <a:alpha val="70195"/>
              </a:schemeClr>
            </a:solidFill>
            <a:ln w="9525">
              <a:solidFill>
                <a:schemeClr val="hlink"/>
              </a:solidFill>
              <a:miter lim="800000"/>
              <a:headEnd/>
              <a:tailEnd/>
            </a:ln>
          </p:spPr>
          <p:txBody>
            <a:bodyPr wrap="none" anchor="ctr"/>
            <a:lstStyle/>
            <a:p>
              <a:endParaRPr lang="en-GB" sz="2000">
                <a:solidFill>
                  <a:schemeClr val="tx1"/>
                </a:solidFill>
              </a:endParaRPr>
            </a:p>
          </p:txBody>
        </p:sp>
        <p:sp>
          <p:nvSpPr>
            <p:cNvPr id="85" name="Text Box 26"/>
            <p:cNvSpPr txBox="1">
              <a:spLocks noChangeArrowheads="1"/>
            </p:cNvSpPr>
            <p:nvPr/>
          </p:nvSpPr>
          <p:spPr bwMode="auto">
            <a:xfrm>
              <a:off x="2300" y="3648"/>
              <a:ext cx="1037" cy="252"/>
            </a:xfrm>
            <a:prstGeom prst="rect">
              <a:avLst/>
            </a:prstGeom>
            <a:noFill/>
            <a:ln w="9525">
              <a:noFill/>
              <a:miter lim="800000"/>
              <a:headEnd/>
              <a:tailEnd/>
            </a:ln>
          </p:spPr>
          <p:txBody>
            <a:bodyPr wrap="none">
              <a:spAutoFit/>
            </a:bodyPr>
            <a:lstStyle/>
            <a:p>
              <a:r>
                <a:rPr lang="en-US" sz="2000">
                  <a:solidFill>
                    <a:schemeClr val="tx1"/>
                  </a:solidFill>
                  <a:latin typeface="+mj-lt"/>
                </a:rPr>
                <a:t>Industry Tasks</a:t>
              </a:r>
            </a:p>
          </p:txBody>
        </p:sp>
        <p:sp>
          <p:nvSpPr>
            <p:cNvPr id="86" name="Rectangle 27"/>
            <p:cNvSpPr>
              <a:spLocks noChangeArrowheads="1"/>
            </p:cNvSpPr>
            <p:nvPr/>
          </p:nvSpPr>
          <p:spPr bwMode="auto">
            <a:xfrm>
              <a:off x="643" y="3727"/>
              <a:ext cx="102" cy="102"/>
            </a:xfrm>
            <a:prstGeom prst="rect">
              <a:avLst/>
            </a:prstGeom>
            <a:solidFill>
              <a:srgbClr val="00AADD">
                <a:alpha val="79999"/>
              </a:srgbClr>
            </a:solidFill>
            <a:ln w="9525">
              <a:solidFill>
                <a:srgbClr val="00AADD"/>
              </a:solidFill>
              <a:miter lim="800000"/>
              <a:headEnd/>
              <a:tailEnd/>
            </a:ln>
          </p:spPr>
          <p:txBody>
            <a:bodyPr wrap="none" anchor="ctr"/>
            <a:lstStyle/>
            <a:p>
              <a:endParaRPr lang="en-GB" sz="2000">
                <a:solidFill>
                  <a:schemeClr val="tx1"/>
                </a:solidFill>
              </a:endParaRPr>
            </a:p>
          </p:txBody>
        </p:sp>
        <p:sp>
          <p:nvSpPr>
            <p:cNvPr id="87" name="Text Box 28"/>
            <p:cNvSpPr txBox="1">
              <a:spLocks noChangeArrowheads="1"/>
            </p:cNvSpPr>
            <p:nvPr/>
          </p:nvSpPr>
          <p:spPr bwMode="auto">
            <a:xfrm>
              <a:off x="4087" y="3648"/>
              <a:ext cx="971" cy="252"/>
            </a:xfrm>
            <a:prstGeom prst="rect">
              <a:avLst/>
            </a:prstGeom>
            <a:noFill/>
            <a:ln w="9525">
              <a:noFill/>
              <a:miter lim="800000"/>
              <a:headEnd/>
              <a:tailEnd/>
            </a:ln>
          </p:spPr>
          <p:txBody>
            <a:bodyPr wrap="none">
              <a:spAutoFit/>
            </a:bodyPr>
            <a:lstStyle/>
            <a:p>
              <a:r>
                <a:rPr lang="en-US" sz="2000">
                  <a:solidFill>
                    <a:schemeClr val="tx1"/>
                  </a:solidFill>
                  <a:latin typeface="+mj-lt"/>
                </a:rPr>
                <a:t>Coordination</a:t>
              </a:r>
            </a:p>
          </p:txBody>
        </p:sp>
      </p:grpSp>
      <p:sp>
        <p:nvSpPr>
          <p:cNvPr id="88" name="Line 29"/>
          <p:cNvSpPr>
            <a:spLocks noChangeShapeType="1"/>
          </p:cNvSpPr>
          <p:nvPr/>
        </p:nvSpPr>
        <p:spPr bwMode="auto">
          <a:xfrm flipV="1">
            <a:off x="6262687" y="4381497"/>
            <a:ext cx="2774950" cy="2119312"/>
          </a:xfrm>
          <a:prstGeom prst="line">
            <a:avLst/>
          </a:prstGeom>
          <a:noFill/>
          <a:ln w="38100">
            <a:solidFill>
              <a:schemeClr val="tx1"/>
            </a:solidFill>
            <a:round/>
            <a:headEnd/>
            <a:tailEnd/>
          </a:ln>
        </p:spPr>
        <p:txBody>
          <a:bodyPr lIns="91405" tIns="45703" rIns="91405" bIns="45703"/>
          <a:lstStyle/>
          <a:p>
            <a:endParaRPr lang="en-GB"/>
          </a:p>
        </p:txBody>
      </p:sp>
      <p:sp>
        <p:nvSpPr>
          <p:cNvPr id="89" name="Rectangle 30"/>
          <p:cNvSpPr>
            <a:spLocks noChangeArrowheads="1"/>
          </p:cNvSpPr>
          <p:nvPr/>
        </p:nvSpPr>
        <p:spPr bwMode="auto">
          <a:xfrm>
            <a:off x="8548688" y="5411786"/>
            <a:ext cx="1404481" cy="484714"/>
          </a:xfrm>
          <a:prstGeom prst="rect">
            <a:avLst/>
          </a:prstGeom>
          <a:noFill/>
          <a:ln w="9525">
            <a:noFill/>
            <a:miter lim="800000"/>
            <a:headEnd/>
            <a:tailEnd/>
          </a:ln>
          <a:effectLst>
            <a:outerShdw dist="12700" dir="5400000" algn="ctr" rotWithShape="0">
              <a:schemeClr val="tx1"/>
            </a:outerShdw>
          </a:effectLst>
        </p:spPr>
        <p:txBody>
          <a:bodyPr wrap="none" lIns="91405" tIns="45703" rIns="91405" bIns="45703" anchor="ctr">
            <a:spAutoFit/>
          </a:bodyPr>
          <a:lstStyle/>
          <a:p>
            <a:pPr algn="ctr">
              <a:lnSpc>
                <a:spcPct val="85000"/>
              </a:lnSpc>
              <a:defRPr/>
            </a:pPr>
            <a:r>
              <a:rPr lang="en-US" sz="1500" b="1" dirty="0"/>
              <a:t>Contractor</a:t>
            </a:r>
          </a:p>
          <a:p>
            <a:pPr algn="ctr">
              <a:lnSpc>
                <a:spcPct val="85000"/>
              </a:lnSpc>
              <a:defRPr/>
            </a:pPr>
            <a:r>
              <a:rPr lang="en-US" sz="1500" b="1" dirty="0"/>
              <a:t>Steel Detailer</a:t>
            </a:r>
          </a:p>
        </p:txBody>
      </p:sp>
      <p:sp>
        <p:nvSpPr>
          <p:cNvPr id="90" name="Rectangle 31"/>
          <p:cNvSpPr>
            <a:spLocks noChangeArrowheads="1"/>
          </p:cNvSpPr>
          <p:nvPr/>
        </p:nvSpPr>
        <p:spPr bwMode="auto">
          <a:xfrm>
            <a:off x="7100888" y="5822948"/>
            <a:ext cx="1614474" cy="484714"/>
          </a:xfrm>
          <a:prstGeom prst="rect">
            <a:avLst/>
          </a:prstGeom>
          <a:noFill/>
          <a:ln w="9525">
            <a:noFill/>
            <a:miter lim="800000"/>
            <a:headEnd/>
            <a:tailEnd/>
          </a:ln>
          <a:effectLst>
            <a:outerShdw dist="17961" dir="2700000" algn="ctr" rotWithShape="0">
              <a:schemeClr val="tx1"/>
            </a:outerShdw>
          </a:effectLst>
        </p:spPr>
        <p:txBody>
          <a:bodyPr wrap="none" lIns="91405" tIns="45703" rIns="91405" bIns="45703" anchor="ctr">
            <a:spAutoFit/>
          </a:bodyPr>
          <a:lstStyle/>
          <a:p>
            <a:pPr algn="ctr">
              <a:lnSpc>
                <a:spcPct val="85000"/>
              </a:lnSpc>
              <a:defRPr/>
            </a:pPr>
            <a:r>
              <a:rPr lang="en-US" sz="1500" b="1"/>
              <a:t>Fabrication and</a:t>
            </a:r>
          </a:p>
          <a:p>
            <a:pPr algn="ctr">
              <a:lnSpc>
                <a:spcPct val="85000"/>
              </a:lnSpc>
              <a:defRPr/>
            </a:pPr>
            <a:r>
              <a:rPr lang="en-US" sz="1500" b="1"/>
              <a:t>Shop Drawings</a:t>
            </a:r>
          </a:p>
        </p:txBody>
      </p:sp>
      <p:sp>
        <p:nvSpPr>
          <p:cNvPr id="91" name="AutoShape 32"/>
          <p:cNvSpPr>
            <a:spLocks noChangeArrowheads="1"/>
          </p:cNvSpPr>
          <p:nvPr/>
        </p:nvSpPr>
        <p:spPr bwMode="auto">
          <a:xfrm rot="3187806">
            <a:off x="7196934" y="5355431"/>
            <a:ext cx="701675" cy="217487"/>
          </a:xfrm>
          <a:prstGeom prst="leftRightArrow">
            <a:avLst>
              <a:gd name="adj1" fmla="val 50000"/>
              <a:gd name="adj2" fmla="val 64526"/>
            </a:avLst>
          </a:prstGeom>
          <a:solidFill>
            <a:schemeClr val="bg1"/>
          </a:solidFill>
          <a:ln w="9525">
            <a:noFill/>
            <a:miter lim="800000"/>
            <a:headEnd/>
            <a:tailEnd/>
          </a:ln>
        </p:spPr>
        <p:txBody>
          <a:bodyPr wrap="none" lIns="91405" tIns="45703" rIns="91405" bIns="45703" anchor="ctr"/>
          <a:lstStyle/>
          <a:p>
            <a:endParaRPr lang="en-GB" sz="2000">
              <a:solidFill>
                <a:schemeClr val="tx1"/>
              </a:solidFill>
            </a:endParaRPr>
          </a:p>
        </p:txBody>
      </p:sp>
      <p:grpSp>
        <p:nvGrpSpPr>
          <p:cNvPr id="92" name="Group 33"/>
          <p:cNvGrpSpPr>
            <a:grpSpLocks/>
          </p:cNvGrpSpPr>
          <p:nvPr/>
        </p:nvGrpSpPr>
        <p:grpSpPr bwMode="auto">
          <a:xfrm rot="5400000">
            <a:off x="9000331" y="4783923"/>
            <a:ext cx="1747838" cy="400050"/>
            <a:chOff x="1128" y="1319"/>
            <a:chExt cx="882" cy="252"/>
          </a:xfrm>
        </p:grpSpPr>
        <p:sp>
          <p:nvSpPr>
            <p:cNvPr id="93" name="Rectangle 34"/>
            <p:cNvSpPr>
              <a:spLocks noChangeArrowheads="1"/>
            </p:cNvSpPr>
            <p:nvPr/>
          </p:nvSpPr>
          <p:spPr bwMode="auto">
            <a:xfrm rot="-1835144">
              <a:off x="1183" y="1411"/>
              <a:ext cx="792" cy="129"/>
            </a:xfrm>
            <a:prstGeom prst="rect">
              <a:avLst/>
            </a:prstGeom>
            <a:solidFill>
              <a:schemeClr val="tx2"/>
            </a:solidFill>
            <a:ln w="9525">
              <a:solidFill>
                <a:schemeClr val="tx1"/>
              </a:solidFill>
              <a:miter lim="800000"/>
              <a:headEnd/>
              <a:tailEnd/>
            </a:ln>
          </p:spPr>
          <p:txBody>
            <a:bodyPr wrap="none" anchor="ctr"/>
            <a:lstStyle/>
            <a:p>
              <a:endParaRPr lang="en-GB" sz="2000">
                <a:solidFill>
                  <a:schemeClr val="tx1"/>
                </a:solidFill>
              </a:endParaRPr>
            </a:p>
          </p:txBody>
        </p:sp>
        <p:sp>
          <p:nvSpPr>
            <p:cNvPr id="94" name="Text Box 35"/>
            <p:cNvSpPr txBox="1">
              <a:spLocks noChangeArrowheads="1"/>
            </p:cNvSpPr>
            <p:nvPr/>
          </p:nvSpPr>
          <p:spPr bwMode="auto">
            <a:xfrm rot="19855714">
              <a:off x="1128" y="1319"/>
              <a:ext cx="882" cy="252"/>
            </a:xfrm>
            <a:prstGeom prst="rect">
              <a:avLst/>
            </a:prstGeom>
            <a:solidFill>
              <a:schemeClr val="bg1"/>
            </a:solidFill>
            <a:ln w="9525">
              <a:noFill/>
              <a:miter lim="800000"/>
              <a:headEnd/>
              <a:tailEnd/>
            </a:ln>
          </p:spPr>
          <p:txBody>
            <a:bodyPr>
              <a:spAutoFit/>
            </a:bodyPr>
            <a:lstStyle/>
            <a:p>
              <a:pPr algn="ctr"/>
              <a:r>
                <a:rPr lang="en-US" sz="2000" b="1">
                  <a:solidFill>
                    <a:srgbClr val="EE0066"/>
                  </a:solidFill>
                </a:rPr>
                <a:t>Fabrication</a:t>
              </a:r>
            </a:p>
          </p:txBody>
        </p:sp>
      </p:gr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Tasks and User Focus</a:t>
            </a:r>
            <a:endParaRPr lang="en-US" dirty="0"/>
          </a:p>
        </p:txBody>
      </p:sp>
      <p:sp>
        <p:nvSpPr>
          <p:cNvPr id="3" name="Content Placeholder 2"/>
          <p:cNvSpPr>
            <a:spLocks noGrp="1"/>
          </p:cNvSpPr>
          <p:nvPr>
            <p:ph idx="1"/>
          </p:nvPr>
        </p:nvSpPr>
        <p:spPr/>
        <p:txBody>
          <a:bodyPr/>
          <a:lstStyle/>
          <a:p>
            <a:endParaRPr lang="en-US" dirty="0"/>
          </a:p>
        </p:txBody>
      </p:sp>
      <p:sp>
        <p:nvSpPr>
          <p:cNvPr id="29" name="PubPieSlice"/>
          <p:cNvSpPr>
            <a:spLocks noEditPoints="1" noChangeArrowheads="1"/>
          </p:cNvSpPr>
          <p:nvPr/>
        </p:nvSpPr>
        <p:spPr bwMode="auto">
          <a:xfrm>
            <a:off x="2576513" y="3049587"/>
            <a:ext cx="7923212" cy="6853237"/>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21599" y="10859"/>
                </a:moveTo>
                <a:cubicBezTo>
                  <a:pt x="21599" y="10839"/>
                  <a:pt x="21600" y="10819"/>
                  <a:pt x="21600" y="10800"/>
                </a:cubicBezTo>
                <a:cubicBezTo>
                  <a:pt x="21600" y="4835"/>
                  <a:pt x="16764" y="0"/>
                  <a:pt x="10800" y="0"/>
                </a:cubicBezTo>
                <a:cubicBezTo>
                  <a:pt x="4837" y="-1"/>
                  <a:pt x="3" y="4831"/>
                  <a:pt x="0" y="10794"/>
                </a:cubicBezTo>
                <a:lnTo>
                  <a:pt x="10800" y="10800"/>
                </a:lnTo>
                <a:close/>
              </a:path>
            </a:pathLst>
          </a:custGeom>
          <a:noFill/>
          <a:ln w="38100">
            <a:solidFill>
              <a:srgbClr val="808080"/>
            </a:solidFill>
            <a:miter lim="800000"/>
            <a:headEnd/>
            <a:tailEnd/>
          </a:ln>
        </p:spPr>
        <p:txBody>
          <a:bodyPr lIns="91405" tIns="45703" rIns="91405" bIns="45703"/>
          <a:lstStyle/>
          <a:p>
            <a:endParaRPr lang="en-GB" sz="2000">
              <a:solidFill>
                <a:schemeClr val="tx1"/>
              </a:solidFill>
            </a:endParaRPr>
          </a:p>
        </p:txBody>
      </p:sp>
      <p:sp>
        <p:nvSpPr>
          <p:cNvPr id="30" name="PubPieSlice"/>
          <p:cNvSpPr>
            <a:spLocks noEditPoints="1" noChangeArrowheads="1"/>
          </p:cNvSpPr>
          <p:nvPr/>
        </p:nvSpPr>
        <p:spPr bwMode="auto">
          <a:xfrm>
            <a:off x="2543205" y="3049587"/>
            <a:ext cx="7923212" cy="6853237"/>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18989" y="3758"/>
                </a:moveTo>
                <a:cubicBezTo>
                  <a:pt x="16937" y="1372"/>
                  <a:pt x="13946" y="0"/>
                  <a:pt x="10800" y="0"/>
                </a:cubicBezTo>
                <a:cubicBezTo>
                  <a:pt x="4837" y="-1"/>
                  <a:pt x="3" y="4831"/>
                  <a:pt x="0" y="10794"/>
                </a:cubicBezTo>
                <a:lnTo>
                  <a:pt x="10800" y="10800"/>
                </a:lnTo>
                <a:close/>
              </a:path>
            </a:pathLst>
          </a:custGeom>
          <a:noFill/>
          <a:ln w="38100">
            <a:solidFill>
              <a:srgbClr val="EE0066"/>
            </a:solidFill>
            <a:miter lim="800000"/>
            <a:headEnd/>
            <a:tailEnd/>
          </a:ln>
        </p:spPr>
        <p:txBody>
          <a:bodyPr lIns="91405" tIns="45703" rIns="91405" bIns="45703"/>
          <a:lstStyle/>
          <a:p>
            <a:endParaRPr lang="en-GB" sz="2000">
              <a:solidFill>
                <a:schemeClr val="tx1"/>
              </a:solidFill>
            </a:endParaRPr>
          </a:p>
        </p:txBody>
      </p:sp>
      <p:sp>
        <p:nvSpPr>
          <p:cNvPr id="31" name="PubPieSlice"/>
          <p:cNvSpPr>
            <a:spLocks noEditPoints="1" noChangeArrowheads="1"/>
          </p:cNvSpPr>
          <p:nvPr/>
        </p:nvSpPr>
        <p:spPr bwMode="auto">
          <a:xfrm>
            <a:off x="2681288" y="3271835"/>
            <a:ext cx="7542213" cy="6523037"/>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21599" y="10820"/>
                </a:moveTo>
                <a:cubicBezTo>
                  <a:pt x="21599" y="10813"/>
                  <a:pt x="21600" y="10806"/>
                  <a:pt x="21600" y="10800"/>
                </a:cubicBezTo>
                <a:cubicBezTo>
                  <a:pt x="21600" y="4835"/>
                  <a:pt x="16764" y="0"/>
                  <a:pt x="10800" y="0"/>
                </a:cubicBezTo>
                <a:cubicBezTo>
                  <a:pt x="4837" y="-1"/>
                  <a:pt x="3" y="4831"/>
                  <a:pt x="0" y="10794"/>
                </a:cubicBezTo>
                <a:lnTo>
                  <a:pt x="10800" y="10800"/>
                </a:lnTo>
                <a:close/>
              </a:path>
            </a:pathLst>
          </a:custGeom>
          <a:solidFill>
            <a:srgbClr val="00AADD">
              <a:alpha val="74901"/>
            </a:srgbClr>
          </a:solidFill>
          <a:ln w="38100">
            <a:solidFill>
              <a:schemeClr val="tx1"/>
            </a:solidFill>
            <a:miter lim="800000"/>
            <a:headEnd/>
            <a:tailEnd/>
          </a:ln>
        </p:spPr>
        <p:txBody>
          <a:bodyPr lIns="91405" tIns="45703" rIns="91405" bIns="45703"/>
          <a:lstStyle/>
          <a:p>
            <a:endParaRPr lang="en-GB" sz="2000">
              <a:solidFill>
                <a:schemeClr val="tx1"/>
              </a:solidFill>
            </a:endParaRPr>
          </a:p>
        </p:txBody>
      </p:sp>
      <p:sp>
        <p:nvSpPr>
          <p:cNvPr id="32" name="Line 5"/>
          <p:cNvSpPr>
            <a:spLocks noChangeShapeType="1"/>
          </p:cNvSpPr>
          <p:nvPr/>
        </p:nvSpPr>
        <p:spPr bwMode="auto">
          <a:xfrm flipV="1">
            <a:off x="2314575" y="6483346"/>
            <a:ext cx="442912" cy="0"/>
          </a:xfrm>
          <a:prstGeom prst="line">
            <a:avLst/>
          </a:prstGeom>
          <a:noFill/>
          <a:ln w="38100">
            <a:solidFill>
              <a:srgbClr val="EE0066"/>
            </a:solidFill>
            <a:round/>
            <a:headEnd/>
            <a:tailEnd/>
          </a:ln>
        </p:spPr>
        <p:txBody>
          <a:bodyPr lIns="91405" tIns="45703" rIns="91405" bIns="45703"/>
          <a:lstStyle/>
          <a:p>
            <a:endParaRPr lang="en-GB"/>
          </a:p>
        </p:txBody>
      </p:sp>
      <p:sp>
        <p:nvSpPr>
          <p:cNvPr id="33" name="Line 6"/>
          <p:cNvSpPr>
            <a:spLocks noChangeShapeType="1"/>
          </p:cNvSpPr>
          <p:nvPr/>
        </p:nvSpPr>
        <p:spPr bwMode="auto">
          <a:xfrm flipV="1">
            <a:off x="9332912" y="4087812"/>
            <a:ext cx="349250" cy="269875"/>
          </a:xfrm>
          <a:prstGeom prst="line">
            <a:avLst/>
          </a:prstGeom>
          <a:noFill/>
          <a:ln w="38100">
            <a:solidFill>
              <a:srgbClr val="EE0066"/>
            </a:solidFill>
            <a:round/>
            <a:headEnd/>
            <a:tailEnd/>
          </a:ln>
        </p:spPr>
        <p:txBody>
          <a:bodyPr lIns="91405" tIns="45703" rIns="91405" bIns="45703"/>
          <a:lstStyle/>
          <a:p>
            <a:endParaRPr lang="en-GB"/>
          </a:p>
        </p:txBody>
      </p:sp>
      <p:sp>
        <p:nvSpPr>
          <p:cNvPr id="34" name="Rectangle 7"/>
          <p:cNvSpPr>
            <a:spLocks noChangeArrowheads="1"/>
          </p:cNvSpPr>
          <p:nvPr/>
        </p:nvSpPr>
        <p:spPr bwMode="auto">
          <a:xfrm>
            <a:off x="3997325" y="4176709"/>
            <a:ext cx="1000125" cy="285750"/>
          </a:xfrm>
          <a:prstGeom prst="rect">
            <a:avLst/>
          </a:prstGeom>
          <a:noFill/>
          <a:ln w="9525">
            <a:noFill/>
            <a:miter lim="800000"/>
            <a:headEnd/>
            <a:tailEnd/>
          </a:ln>
          <a:effectLst>
            <a:outerShdw dist="12700" dir="5400000" algn="ctr" rotWithShape="0">
              <a:schemeClr val="tx1"/>
            </a:outerShdw>
          </a:effectLst>
        </p:spPr>
        <p:txBody>
          <a:bodyPr wrap="none" lIns="91405" tIns="45703" rIns="91405" bIns="45703" anchor="ctr">
            <a:spAutoFit/>
          </a:bodyPr>
          <a:lstStyle/>
          <a:p>
            <a:pPr algn="ctr">
              <a:lnSpc>
                <a:spcPct val="85000"/>
              </a:lnSpc>
              <a:defRPr/>
            </a:pPr>
            <a:r>
              <a:rPr lang="en-US" sz="1500" b="1" dirty="0"/>
              <a:t>Designer</a:t>
            </a:r>
          </a:p>
        </p:txBody>
      </p:sp>
      <p:sp>
        <p:nvSpPr>
          <p:cNvPr id="35" name="Rectangle 9"/>
          <p:cNvSpPr>
            <a:spLocks noChangeArrowheads="1"/>
          </p:cNvSpPr>
          <p:nvPr/>
        </p:nvSpPr>
        <p:spPr bwMode="auto">
          <a:xfrm>
            <a:off x="2913062" y="5634034"/>
            <a:ext cx="998538" cy="285750"/>
          </a:xfrm>
          <a:prstGeom prst="rect">
            <a:avLst/>
          </a:prstGeom>
          <a:noFill/>
          <a:ln w="9525">
            <a:noFill/>
            <a:miter lim="800000"/>
            <a:headEnd/>
            <a:tailEnd/>
          </a:ln>
          <a:effectLst>
            <a:outerShdw dist="12700" dir="5400000" algn="ctr" rotWithShape="0">
              <a:schemeClr val="tx1"/>
            </a:outerShdw>
          </a:effectLst>
        </p:spPr>
        <p:txBody>
          <a:bodyPr wrap="none" lIns="91405" tIns="45703" rIns="91405" bIns="45703" anchor="ctr">
            <a:spAutoFit/>
          </a:bodyPr>
          <a:lstStyle/>
          <a:p>
            <a:pPr algn="ctr">
              <a:lnSpc>
                <a:spcPct val="85000"/>
              </a:lnSpc>
              <a:defRPr/>
            </a:pPr>
            <a:r>
              <a:rPr lang="en-US" sz="1500" b="1"/>
              <a:t>Engineer</a:t>
            </a:r>
          </a:p>
        </p:txBody>
      </p:sp>
      <p:sp>
        <p:nvSpPr>
          <p:cNvPr id="36" name="Rectangle 10"/>
          <p:cNvSpPr>
            <a:spLocks noChangeArrowheads="1"/>
          </p:cNvSpPr>
          <p:nvPr/>
        </p:nvSpPr>
        <p:spPr bwMode="auto">
          <a:xfrm>
            <a:off x="6705600" y="3746496"/>
            <a:ext cx="811212" cy="285750"/>
          </a:xfrm>
          <a:prstGeom prst="rect">
            <a:avLst/>
          </a:prstGeom>
          <a:noFill/>
          <a:ln w="9525">
            <a:noFill/>
            <a:miter lim="800000"/>
            <a:headEnd/>
            <a:tailEnd/>
          </a:ln>
          <a:effectLst>
            <a:outerShdw dist="12700" dir="5400000" algn="ctr" rotWithShape="0">
              <a:schemeClr val="tx1"/>
            </a:outerShdw>
          </a:effectLst>
        </p:spPr>
        <p:txBody>
          <a:bodyPr wrap="none" lIns="91405" tIns="45703" rIns="91405" bIns="45703" anchor="ctr">
            <a:spAutoFit/>
          </a:bodyPr>
          <a:lstStyle/>
          <a:p>
            <a:pPr algn="ctr">
              <a:lnSpc>
                <a:spcPct val="85000"/>
              </a:lnSpc>
              <a:defRPr/>
            </a:pPr>
            <a:r>
              <a:rPr lang="en-US" sz="1500" b="1" dirty="0"/>
              <a:t>Drafter</a:t>
            </a:r>
          </a:p>
        </p:txBody>
      </p:sp>
      <p:sp>
        <p:nvSpPr>
          <p:cNvPr id="37" name="Line 11"/>
          <p:cNvSpPr>
            <a:spLocks noChangeShapeType="1"/>
          </p:cNvSpPr>
          <p:nvPr/>
        </p:nvSpPr>
        <p:spPr bwMode="auto">
          <a:xfrm flipH="1" flipV="1">
            <a:off x="3138487" y="4722810"/>
            <a:ext cx="1143000" cy="647700"/>
          </a:xfrm>
          <a:prstGeom prst="line">
            <a:avLst/>
          </a:prstGeom>
          <a:noFill/>
          <a:ln w="38100">
            <a:solidFill>
              <a:schemeClr val="tx1"/>
            </a:solidFill>
            <a:round/>
            <a:headEnd/>
            <a:tailEnd/>
          </a:ln>
        </p:spPr>
        <p:txBody>
          <a:bodyPr lIns="91405" tIns="45703" rIns="91405" bIns="45703"/>
          <a:lstStyle/>
          <a:p>
            <a:endParaRPr lang="en-GB"/>
          </a:p>
        </p:txBody>
      </p:sp>
      <p:sp>
        <p:nvSpPr>
          <p:cNvPr id="38" name="Line 12"/>
          <p:cNvSpPr>
            <a:spLocks noChangeShapeType="1"/>
          </p:cNvSpPr>
          <p:nvPr/>
        </p:nvSpPr>
        <p:spPr bwMode="auto">
          <a:xfrm flipH="1" flipV="1">
            <a:off x="5245101" y="3321047"/>
            <a:ext cx="438150" cy="1114425"/>
          </a:xfrm>
          <a:prstGeom prst="line">
            <a:avLst/>
          </a:prstGeom>
          <a:noFill/>
          <a:ln w="38100">
            <a:solidFill>
              <a:schemeClr val="tx1"/>
            </a:solidFill>
            <a:round/>
            <a:headEnd/>
            <a:tailEnd/>
          </a:ln>
        </p:spPr>
        <p:txBody>
          <a:bodyPr lIns="91405" tIns="45703" rIns="91405" bIns="45703"/>
          <a:lstStyle/>
          <a:p>
            <a:endParaRPr lang="en-GB"/>
          </a:p>
        </p:txBody>
      </p:sp>
      <p:grpSp>
        <p:nvGrpSpPr>
          <p:cNvPr id="39" name="Group 13"/>
          <p:cNvGrpSpPr>
            <a:grpSpLocks/>
          </p:cNvGrpSpPr>
          <p:nvPr/>
        </p:nvGrpSpPr>
        <p:grpSpPr bwMode="auto">
          <a:xfrm>
            <a:off x="3519490" y="3448050"/>
            <a:ext cx="1400175" cy="400050"/>
            <a:chOff x="1119" y="1319"/>
            <a:chExt cx="882" cy="252"/>
          </a:xfrm>
          <a:effectLst>
            <a:outerShdw blurRad="50800" dir="5400000" algn="ctr" rotWithShape="0">
              <a:schemeClr val="bg1"/>
            </a:outerShdw>
          </a:effectLst>
        </p:grpSpPr>
        <p:sp>
          <p:nvSpPr>
            <p:cNvPr id="40" name="Rectangle 14"/>
            <p:cNvSpPr>
              <a:spLocks noChangeArrowheads="1"/>
            </p:cNvSpPr>
            <p:nvPr/>
          </p:nvSpPr>
          <p:spPr bwMode="auto">
            <a:xfrm rot="-1835144">
              <a:off x="1183" y="1411"/>
              <a:ext cx="792" cy="129"/>
            </a:xfrm>
            <a:prstGeom prst="rect">
              <a:avLst/>
            </a:prstGeom>
            <a:solidFill>
              <a:schemeClr val="tx2"/>
            </a:solidFill>
            <a:ln w="9525">
              <a:solidFill>
                <a:schemeClr val="tx1"/>
              </a:solidFill>
              <a:miter lim="800000"/>
              <a:headEnd/>
              <a:tailEnd/>
            </a:ln>
          </p:spPr>
          <p:txBody>
            <a:bodyPr wrap="none" anchor="ctr"/>
            <a:lstStyle/>
            <a:p>
              <a:endParaRPr lang="en-GB" sz="2000">
                <a:solidFill>
                  <a:schemeClr val="tx1"/>
                </a:solidFill>
              </a:endParaRPr>
            </a:p>
          </p:txBody>
        </p:sp>
        <p:sp>
          <p:nvSpPr>
            <p:cNvPr id="41" name="Text Box 15"/>
            <p:cNvSpPr txBox="1">
              <a:spLocks noChangeArrowheads="1"/>
            </p:cNvSpPr>
            <p:nvPr/>
          </p:nvSpPr>
          <p:spPr bwMode="auto">
            <a:xfrm rot="19855714">
              <a:off x="1119" y="1319"/>
              <a:ext cx="882" cy="252"/>
            </a:xfrm>
            <a:prstGeom prst="rect">
              <a:avLst/>
            </a:prstGeom>
            <a:solidFill>
              <a:schemeClr val="bg1"/>
            </a:solidFill>
            <a:ln w="9525">
              <a:solidFill>
                <a:schemeClr val="bg1"/>
              </a:solidFill>
              <a:miter lim="800000"/>
              <a:headEnd/>
              <a:tailEnd/>
            </a:ln>
          </p:spPr>
          <p:txBody>
            <a:bodyPr>
              <a:spAutoFit/>
            </a:bodyPr>
            <a:lstStyle/>
            <a:p>
              <a:pPr algn="ctr"/>
              <a:r>
                <a:rPr lang="en-US" sz="2000" b="1" dirty="0">
                  <a:solidFill>
                    <a:srgbClr val="EE0066"/>
                  </a:solidFill>
                </a:rPr>
                <a:t>Design</a:t>
              </a:r>
            </a:p>
          </p:txBody>
        </p:sp>
      </p:grpSp>
      <p:sp>
        <p:nvSpPr>
          <p:cNvPr id="42" name="Text Box 16"/>
          <p:cNvSpPr txBox="1">
            <a:spLocks noChangeArrowheads="1"/>
          </p:cNvSpPr>
          <p:nvPr/>
        </p:nvSpPr>
        <p:spPr bwMode="auto">
          <a:xfrm>
            <a:off x="9823426" y="8364512"/>
            <a:ext cx="2392059" cy="400075"/>
          </a:xfrm>
          <a:prstGeom prst="rect">
            <a:avLst/>
          </a:prstGeom>
          <a:noFill/>
          <a:ln w="9525">
            <a:noFill/>
            <a:miter lim="800000"/>
            <a:headEnd/>
            <a:tailEnd/>
          </a:ln>
        </p:spPr>
        <p:txBody>
          <a:bodyPr wrap="none" lIns="91405" tIns="45703" rIns="91405" bIns="45703">
            <a:spAutoFit/>
          </a:bodyPr>
          <a:lstStyle/>
          <a:p>
            <a:r>
              <a:rPr lang="en-US" sz="2000" dirty="0">
                <a:solidFill>
                  <a:schemeClr val="tx1"/>
                </a:solidFill>
                <a:latin typeface="+mj-lt"/>
              </a:rPr>
              <a:t>Revit Structure Focus</a:t>
            </a:r>
          </a:p>
        </p:txBody>
      </p:sp>
      <p:sp>
        <p:nvSpPr>
          <p:cNvPr id="43" name="Rectangle 17"/>
          <p:cNvSpPr>
            <a:spLocks noChangeArrowheads="1"/>
          </p:cNvSpPr>
          <p:nvPr/>
        </p:nvSpPr>
        <p:spPr bwMode="auto">
          <a:xfrm>
            <a:off x="9629775" y="8496787"/>
            <a:ext cx="161925" cy="161925"/>
          </a:xfrm>
          <a:prstGeom prst="rect">
            <a:avLst/>
          </a:prstGeom>
          <a:solidFill>
            <a:srgbClr val="00AADD">
              <a:alpha val="79999"/>
            </a:srgbClr>
          </a:solidFill>
          <a:ln w="9525">
            <a:solidFill>
              <a:srgbClr val="00AADD"/>
            </a:solidFill>
            <a:miter lim="800000"/>
            <a:headEnd/>
            <a:tailEnd/>
          </a:ln>
        </p:spPr>
        <p:txBody>
          <a:bodyPr wrap="none" lIns="91405" tIns="45703" rIns="91405" bIns="45703" anchor="ctr"/>
          <a:lstStyle/>
          <a:p>
            <a:endParaRPr lang="en-GB" sz="2000">
              <a:solidFill>
                <a:schemeClr val="tx1"/>
              </a:solidFill>
            </a:endParaRPr>
          </a:p>
        </p:txBody>
      </p:sp>
      <p:sp>
        <p:nvSpPr>
          <p:cNvPr id="44" name="Rectangle 18"/>
          <p:cNvSpPr>
            <a:spLocks noChangeArrowheads="1"/>
          </p:cNvSpPr>
          <p:nvPr/>
        </p:nvSpPr>
        <p:spPr bwMode="auto">
          <a:xfrm>
            <a:off x="5851528" y="4921248"/>
            <a:ext cx="1584016" cy="484714"/>
          </a:xfrm>
          <a:prstGeom prst="rect">
            <a:avLst/>
          </a:prstGeom>
          <a:noFill/>
          <a:ln w="9525">
            <a:noFill/>
            <a:miter lim="800000"/>
            <a:headEnd/>
            <a:tailEnd/>
          </a:ln>
          <a:effectLst>
            <a:outerShdw dist="17961" dir="2700000" algn="ctr" rotWithShape="0">
              <a:schemeClr val="tx1"/>
            </a:outerShdw>
          </a:effectLst>
        </p:spPr>
        <p:txBody>
          <a:bodyPr wrap="none" lIns="91405" tIns="45703" rIns="91405" bIns="45703" anchor="ctr">
            <a:spAutoFit/>
          </a:bodyPr>
          <a:lstStyle/>
          <a:p>
            <a:pPr algn="ctr">
              <a:lnSpc>
                <a:spcPct val="85000"/>
              </a:lnSpc>
              <a:defRPr/>
            </a:pPr>
            <a:r>
              <a:rPr lang="en-US" sz="1500" b="1" dirty="0"/>
              <a:t>Construction</a:t>
            </a:r>
          </a:p>
          <a:p>
            <a:pPr algn="ctr">
              <a:lnSpc>
                <a:spcPct val="85000"/>
              </a:lnSpc>
              <a:defRPr/>
            </a:pPr>
            <a:r>
              <a:rPr lang="en-US" sz="1500" b="1" dirty="0"/>
              <a:t>Documentation</a:t>
            </a:r>
          </a:p>
        </p:txBody>
      </p:sp>
      <p:sp>
        <p:nvSpPr>
          <p:cNvPr id="45" name="Line 19"/>
          <p:cNvSpPr>
            <a:spLocks noChangeShapeType="1"/>
          </p:cNvSpPr>
          <p:nvPr/>
        </p:nvSpPr>
        <p:spPr bwMode="auto">
          <a:xfrm flipH="1" flipV="1">
            <a:off x="4872040" y="4813296"/>
            <a:ext cx="1584325" cy="1690688"/>
          </a:xfrm>
          <a:prstGeom prst="line">
            <a:avLst/>
          </a:prstGeom>
          <a:noFill/>
          <a:ln w="38100">
            <a:solidFill>
              <a:schemeClr val="tx1"/>
            </a:solidFill>
            <a:round/>
            <a:headEnd/>
            <a:tailEnd/>
          </a:ln>
        </p:spPr>
        <p:txBody>
          <a:bodyPr lIns="91405" tIns="45703" rIns="91405" bIns="45703"/>
          <a:lstStyle/>
          <a:p>
            <a:endParaRPr lang="en-GB"/>
          </a:p>
        </p:txBody>
      </p:sp>
      <p:sp>
        <p:nvSpPr>
          <p:cNvPr id="46" name="PubPieSlice"/>
          <p:cNvSpPr>
            <a:spLocks noChangeAspect="1" noEditPoints="1" noChangeArrowheads="1"/>
          </p:cNvSpPr>
          <p:nvPr/>
        </p:nvSpPr>
        <p:spPr bwMode="auto">
          <a:xfrm>
            <a:off x="2614612" y="3257547"/>
            <a:ext cx="7658100" cy="6513513"/>
          </a:xfrm>
          <a:custGeom>
            <a:avLst/>
            <a:gdLst>
              <a:gd name="T0" fmla="*/ 2147483647 w 21600"/>
              <a:gd name="T1" fmla="*/ 2147483647 h 21600"/>
              <a:gd name="T2" fmla="*/ 2147483647 w 21600"/>
              <a:gd name="T3" fmla="*/ 2147483647 h 21600"/>
              <a:gd name="T4" fmla="*/ 2147483647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21599" y="10772"/>
                </a:moveTo>
                <a:cubicBezTo>
                  <a:pt x="21593" y="8157"/>
                  <a:pt x="20637" y="5633"/>
                  <a:pt x="18911" y="3668"/>
                </a:cubicBezTo>
                <a:lnTo>
                  <a:pt x="10800" y="10800"/>
                </a:lnTo>
                <a:close/>
              </a:path>
            </a:pathLst>
          </a:custGeom>
          <a:solidFill>
            <a:schemeClr val="bg2">
              <a:alpha val="70979"/>
            </a:schemeClr>
          </a:solidFill>
          <a:ln w="38100">
            <a:solidFill>
              <a:schemeClr val="tx1"/>
            </a:solidFill>
            <a:miter lim="800000"/>
            <a:headEnd/>
            <a:tailEnd/>
          </a:ln>
        </p:spPr>
        <p:txBody>
          <a:bodyPr lIns="91405" tIns="45703" rIns="91405" bIns="45703"/>
          <a:lstStyle/>
          <a:p>
            <a:endParaRPr lang="en-GB" sz="2000">
              <a:solidFill>
                <a:schemeClr val="tx1"/>
              </a:solidFill>
            </a:endParaRPr>
          </a:p>
        </p:txBody>
      </p:sp>
      <p:sp>
        <p:nvSpPr>
          <p:cNvPr id="47" name="PubPieSlice"/>
          <p:cNvSpPr>
            <a:spLocks noEditPoints="1" noChangeArrowheads="1"/>
          </p:cNvSpPr>
          <p:nvPr/>
        </p:nvSpPr>
        <p:spPr bwMode="auto">
          <a:xfrm>
            <a:off x="3932237" y="4335459"/>
            <a:ext cx="5105400" cy="4343400"/>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21599" y="10725"/>
                </a:moveTo>
                <a:cubicBezTo>
                  <a:pt x="21559" y="4790"/>
                  <a:pt x="16735" y="0"/>
                  <a:pt x="10800" y="0"/>
                </a:cubicBezTo>
                <a:cubicBezTo>
                  <a:pt x="4835" y="0"/>
                  <a:pt x="0" y="4835"/>
                  <a:pt x="0" y="10800"/>
                </a:cubicBezTo>
                <a:cubicBezTo>
                  <a:pt x="-1" y="10815"/>
                  <a:pt x="0" y="10831"/>
                  <a:pt x="0" y="10846"/>
                </a:cubicBezTo>
                <a:lnTo>
                  <a:pt x="10800" y="10800"/>
                </a:lnTo>
                <a:close/>
              </a:path>
            </a:pathLst>
          </a:custGeom>
          <a:noFill/>
          <a:ln w="38100">
            <a:solidFill>
              <a:schemeClr val="tx1"/>
            </a:solidFill>
            <a:miter lim="800000"/>
            <a:headEnd/>
            <a:tailEnd/>
          </a:ln>
        </p:spPr>
        <p:txBody>
          <a:bodyPr lIns="91405" tIns="45703" rIns="91405" bIns="45703"/>
          <a:lstStyle/>
          <a:p>
            <a:endParaRPr lang="en-GB" sz="2000">
              <a:solidFill>
                <a:schemeClr val="tx1"/>
              </a:solidFill>
            </a:endParaRPr>
          </a:p>
        </p:txBody>
      </p:sp>
      <p:sp>
        <p:nvSpPr>
          <p:cNvPr id="48" name="Rectangle 22"/>
          <p:cNvSpPr>
            <a:spLocks noChangeArrowheads="1"/>
          </p:cNvSpPr>
          <p:nvPr/>
        </p:nvSpPr>
        <p:spPr bwMode="auto">
          <a:xfrm>
            <a:off x="8824913" y="5445123"/>
            <a:ext cx="1404481" cy="484714"/>
          </a:xfrm>
          <a:prstGeom prst="rect">
            <a:avLst/>
          </a:prstGeom>
          <a:noFill/>
          <a:ln w="9525">
            <a:noFill/>
            <a:miter lim="800000"/>
            <a:headEnd/>
            <a:tailEnd/>
          </a:ln>
          <a:effectLst>
            <a:outerShdw dist="12700" dir="5400000" algn="ctr" rotWithShape="0">
              <a:schemeClr val="bg1"/>
            </a:outerShdw>
          </a:effectLst>
        </p:spPr>
        <p:txBody>
          <a:bodyPr wrap="none" lIns="91405" tIns="45703" rIns="91405" bIns="45703" anchor="ctr">
            <a:spAutoFit/>
          </a:bodyPr>
          <a:lstStyle/>
          <a:p>
            <a:pPr algn="ctr">
              <a:lnSpc>
                <a:spcPct val="85000"/>
              </a:lnSpc>
              <a:defRPr/>
            </a:pPr>
            <a:r>
              <a:rPr lang="en-US" sz="1500" b="1">
                <a:solidFill>
                  <a:srgbClr val="333333"/>
                </a:solidFill>
              </a:rPr>
              <a:t>Contractor</a:t>
            </a:r>
          </a:p>
          <a:p>
            <a:pPr algn="ctr">
              <a:lnSpc>
                <a:spcPct val="85000"/>
              </a:lnSpc>
              <a:defRPr/>
            </a:pPr>
            <a:r>
              <a:rPr lang="en-US" sz="1500" b="1">
                <a:solidFill>
                  <a:srgbClr val="333333"/>
                </a:solidFill>
              </a:rPr>
              <a:t>Steel Detailer</a:t>
            </a:r>
          </a:p>
        </p:txBody>
      </p:sp>
      <p:sp>
        <p:nvSpPr>
          <p:cNvPr id="49" name="Rectangle 23"/>
          <p:cNvSpPr>
            <a:spLocks noChangeArrowheads="1"/>
          </p:cNvSpPr>
          <p:nvPr/>
        </p:nvSpPr>
        <p:spPr bwMode="auto">
          <a:xfrm>
            <a:off x="7172359" y="5929316"/>
            <a:ext cx="1614474" cy="484714"/>
          </a:xfrm>
          <a:prstGeom prst="rect">
            <a:avLst/>
          </a:prstGeom>
          <a:noFill/>
          <a:ln w="9525">
            <a:noFill/>
            <a:miter lim="800000"/>
            <a:headEnd/>
            <a:tailEnd/>
          </a:ln>
          <a:effectLst>
            <a:outerShdw dist="12700" dir="5400000" algn="ctr" rotWithShape="0">
              <a:schemeClr val="bg1"/>
            </a:outerShdw>
          </a:effectLst>
        </p:spPr>
        <p:txBody>
          <a:bodyPr wrap="none" lIns="91405" tIns="45703" rIns="91405" bIns="45703" anchor="ctr">
            <a:spAutoFit/>
          </a:bodyPr>
          <a:lstStyle/>
          <a:p>
            <a:pPr algn="ctr">
              <a:lnSpc>
                <a:spcPct val="85000"/>
              </a:lnSpc>
              <a:defRPr/>
            </a:pPr>
            <a:r>
              <a:rPr lang="en-US" sz="1500" b="1">
                <a:solidFill>
                  <a:srgbClr val="333333"/>
                </a:solidFill>
              </a:rPr>
              <a:t>Fabrication and</a:t>
            </a:r>
          </a:p>
          <a:p>
            <a:pPr algn="ctr">
              <a:lnSpc>
                <a:spcPct val="85000"/>
              </a:lnSpc>
              <a:defRPr/>
            </a:pPr>
            <a:r>
              <a:rPr lang="en-US" sz="1500" b="1">
                <a:solidFill>
                  <a:srgbClr val="333333"/>
                </a:solidFill>
              </a:rPr>
              <a:t>Shop Drawings</a:t>
            </a:r>
          </a:p>
        </p:txBody>
      </p:sp>
      <p:sp>
        <p:nvSpPr>
          <p:cNvPr id="50" name="Text Box 26"/>
          <p:cNvSpPr txBox="1">
            <a:spLocks noChangeArrowheads="1"/>
          </p:cNvSpPr>
          <p:nvPr/>
        </p:nvSpPr>
        <p:spPr bwMode="auto">
          <a:xfrm rot="3655714">
            <a:off x="9279550" y="4723487"/>
            <a:ext cx="1588653" cy="400110"/>
          </a:xfrm>
          <a:prstGeom prst="rect">
            <a:avLst/>
          </a:prstGeom>
          <a:solidFill>
            <a:schemeClr val="bg1"/>
          </a:solidFill>
          <a:ln w="9525">
            <a:noFill/>
            <a:miter lim="800000"/>
            <a:headEnd/>
            <a:tailEnd/>
          </a:ln>
          <a:effectLst>
            <a:outerShdw blurRad="50800" dir="5400000" algn="ctr" rotWithShape="0">
              <a:schemeClr val="bg1"/>
            </a:outerShdw>
          </a:effectLst>
        </p:spPr>
        <p:txBody>
          <a:bodyPr wrap="square">
            <a:spAutoFit/>
          </a:bodyPr>
          <a:lstStyle/>
          <a:p>
            <a:pPr algn="ctr"/>
            <a:r>
              <a:rPr lang="en-US" sz="2000" b="1">
                <a:solidFill>
                  <a:schemeClr val="bg1">
                    <a:lumMod val="50000"/>
                  </a:schemeClr>
                </a:solidFill>
              </a:rPr>
              <a:t>Fabrication</a:t>
            </a:r>
          </a:p>
        </p:txBody>
      </p:sp>
      <p:sp>
        <p:nvSpPr>
          <p:cNvPr id="51" name="PubPieSlice"/>
          <p:cNvSpPr>
            <a:spLocks noChangeAspect="1" noEditPoints="1" noChangeArrowheads="1"/>
          </p:cNvSpPr>
          <p:nvPr/>
        </p:nvSpPr>
        <p:spPr bwMode="auto">
          <a:xfrm>
            <a:off x="4425950" y="4778374"/>
            <a:ext cx="4064000" cy="3457575"/>
          </a:xfrm>
          <a:custGeom>
            <a:avLst/>
            <a:gdLst>
              <a:gd name="T0" fmla="*/ 2147483647 w 21600"/>
              <a:gd name="T1" fmla="*/ 2147483647 h 21600"/>
              <a:gd name="T2" fmla="*/ 2147483647 w 21600"/>
              <a:gd name="T3" fmla="*/ 2147483647 h 21600"/>
              <a:gd name="T4" fmla="*/ 0 w 21600"/>
              <a:gd name="T5" fmla="*/ 2147483647 h 21600"/>
              <a:gd name="T6" fmla="*/ 0 60000 65536"/>
              <a:gd name="T7" fmla="*/ 0 60000 65536"/>
              <a:gd name="T8" fmla="*/ 0 60000 65536"/>
              <a:gd name="T9" fmla="*/ 3163 w 21600"/>
              <a:gd name="T10" fmla="*/ 3163 h 21600"/>
              <a:gd name="T11" fmla="*/ 18437 w 21600"/>
              <a:gd name="T12" fmla="*/ 18437 h 21600"/>
            </a:gdLst>
            <a:ahLst/>
            <a:cxnLst>
              <a:cxn ang="T6">
                <a:pos x="T0" y="T1"/>
              </a:cxn>
              <a:cxn ang="T7">
                <a:pos x="T2" y="T3"/>
              </a:cxn>
              <a:cxn ang="T8">
                <a:pos x="T4" y="T5"/>
              </a:cxn>
            </a:cxnLst>
            <a:rect l="T9" t="T10" r="T11" b="T12"/>
            <a:pathLst>
              <a:path w="21600" h="21600">
                <a:moveTo>
                  <a:pt x="4048" y="2370"/>
                </a:moveTo>
                <a:cubicBezTo>
                  <a:pt x="1491" y="4418"/>
                  <a:pt x="1" y="7517"/>
                  <a:pt x="0" y="10794"/>
                </a:cubicBezTo>
                <a:lnTo>
                  <a:pt x="10800" y="10800"/>
                </a:lnTo>
                <a:close/>
              </a:path>
            </a:pathLst>
          </a:custGeom>
          <a:solidFill>
            <a:schemeClr val="bg2">
              <a:alpha val="70979"/>
            </a:schemeClr>
          </a:solidFill>
          <a:ln w="38100">
            <a:solidFill>
              <a:schemeClr val="tx1"/>
            </a:solidFill>
            <a:prstDash val="dash"/>
            <a:miter lim="800000"/>
            <a:headEnd/>
            <a:tailEnd/>
          </a:ln>
        </p:spPr>
        <p:txBody>
          <a:bodyPr lIns="91405" tIns="45703" rIns="91405" bIns="45703"/>
          <a:lstStyle/>
          <a:p>
            <a:endParaRPr lang="en-GB" sz="2000">
              <a:solidFill>
                <a:schemeClr val="tx1"/>
              </a:solidFill>
            </a:endParaRPr>
          </a:p>
        </p:txBody>
      </p:sp>
      <p:sp>
        <p:nvSpPr>
          <p:cNvPr id="52" name="Rectangle 28"/>
          <p:cNvSpPr>
            <a:spLocks noChangeArrowheads="1"/>
          </p:cNvSpPr>
          <p:nvPr/>
        </p:nvSpPr>
        <p:spPr bwMode="auto">
          <a:xfrm>
            <a:off x="4611444" y="5919784"/>
            <a:ext cx="1146397" cy="484714"/>
          </a:xfrm>
          <a:prstGeom prst="rect">
            <a:avLst/>
          </a:prstGeom>
          <a:noFill/>
          <a:ln w="9525">
            <a:noFill/>
            <a:miter lim="800000"/>
            <a:headEnd/>
            <a:tailEnd/>
          </a:ln>
          <a:effectLst>
            <a:outerShdw dist="12700" dir="5400000" algn="ctr" rotWithShape="0">
              <a:schemeClr val="bg1"/>
            </a:outerShdw>
          </a:effectLst>
        </p:spPr>
        <p:txBody>
          <a:bodyPr wrap="none" lIns="91405" tIns="45703" rIns="91405" bIns="45703" anchor="ctr">
            <a:spAutoFit/>
          </a:bodyPr>
          <a:lstStyle/>
          <a:p>
            <a:pPr algn="ctr">
              <a:lnSpc>
                <a:spcPct val="85000"/>
              </a:lnSpc>
              <a:defRPr/>
            </a:pPr>
            <a:r>
              <a:rPr lang="en-US" sz="1500" b="1" dirty="0">
                <a:solidFill>
                  <a:srgbClr val="333333"/>
                </a:solidFill>
              </a:rPr>
              <a:t>Structural </a:t>
            </a:r>
          </a:p>
          <a:p>
            <a:pPr algn="ctr">
              <a:lnSpc>
                <a:spcPct val="85000"/>
              </a:lnSpc>
              <a:defRPr/>
            </a:pPr>
            <a:r>
              <a:rPr lang="en-US" sz="1500" b="1" dirty="0" smtClean="0">
                <a:solidFill>
                  <a:srgbClr val="333333"/>
                </a:solidFill>
              </a:rPr>
              <a:t>Analysis</a:t>
            </a:r>
            <a:endParaRPr lang="en-US" sz="1500" b="1" dirty="0">
              <a:solidFill>
                <a:srgbClr val="333333"/>
              </a:solidFill>
            </a:endParaRPr>
          </a:p>
        </p:txBody>
      </p:sp>
      <p:sp>
        <p:nvSpPr>
          <p:cNvPr id="53" name="Rectangle 29"/>
          <p:cNvSpPr>
            <a:spLocks noChangeArrowheads="1"/>
          </p:cNvSpPr>
          <p:nvPr/>
        </p:nvSpPr>
        <p:spPr bwMode="auto">
          <a:xfrm rot="18266995">
            <a:off x="3958432" y="5469728"/>
            <a:ext cx="1017587" cy="285750"/>
          </a:xfrm>
          <a:prstGeom prst="rect">
            <a:avLst/>
          </a:prstGeom>
          <a:noFill/>
          <a:ln w="9525">
            <a:noFill/>
            <a:miter lim="800000"/>
            <a:headEnd/>
            <a:tailEnd/>
          </a:ln>
          <a:effectLst>
            <a:outerShdw dist="17961" dir="2700000" algn="ctr" rotWithShape="0">
              <a:schemeClr val="tx1"/>
            </a:outerShdw>
          </a:effectLst>
        </p:spPr>
        <p:txBody>
          <a:bodyPr wrap="none" lIns="91405" tIns="45703" rIns="91405" bIns="45703" anchor="ctr">
            <a:spAutoFit/>
          </a:bodyPr>
          <a:lstStyle/>
          <a:p>
            <a:pPr algn="ctr">
              <a:lnSpc>
                <a:spcPct val="85000"/>
              </a:lnSpc>
              <a:defRPr/>
            </a:pPr>
            <a:r>
              <a:rPr lang="en-US" sz="1500" b="1"/>
              <a:t>Modeling</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ADSK_Dark">
  <a:themeElements>
    <a:clrScheme name="ADSK_COLORS">
      <a:dk1>
        <a:srgbClr val="000000"/>
      </a:dk1>
      <a:lt1>
        <a:srgbClr val="FFFFFF"/>
      </a:lt1>
      <a:dk2>
        <a:srgbClr val="000000"/>
      </a:dk2>
      <a:lt2>
        <a:srgbClr val="FFFFFF"/>
      </a:lt2>
      <a:accent1>
        <a:srgbClr val="FFAA00"/>
      </a:accent1>
      <a:accent2>
        <a:srgbClr val="EE5500"/>
      </a:accent2>
      <a:accent3>
        <a:srgbClr val="DD0000"/>
      </a:accent3>
      <a:accent4>
        <a:srgbClr val="004282"/>
      </a:accent4>
      <a:accent5>
        <a:srgbClr val="993388"/>
      </a:accent5>
      <a:accent6>
        <a:srgbClr val="118888"/>
      </a:accent6>
      <a:hlink>
        <a:srgbClr val="00B0F0"/>
      </a:hlink>
      <a:folHlink>
        <a:srgbClr val="993388"/>
      </a:folHlink>
    </a:clrScheme>
    <a:fontScheme name="ADSK_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ADSK_White">
  <a:themeElements>
    <a:clrScheme name="ADSK_COLORS">
      <a:dk1>
        <a:srgbClr val="000000"/>
      </a:dk1>
      <a:lt1>
        <a:srgbClr val="FFFFFF"/>
      </a:lt1>
      <a:dk2>
        <a:srgbClr val="000000"/>
      </a:dk2>
      <a:lt2>
        <a:srgbClr val="FFFFFF"/>
      </a:lt2>
      <a:accent1>
        <a:srgbClr val="DD0000"/>
      </a:accent1>
      <a:accent2>
        <a:srgbClr val="EE5500"/>
      </a:accent2>
      <a:accent3>
        <a:srgbClr val="FFAA00"/>
      </a:accent3>
      <a:accent4>
        <a:srgbClr val="004282"/>
      </a:accent4>
      <a:accent5>
        <a:srgbClr val="993388"/>
      </a:accent5>
      <a:accent6>
        <a:srgbClr val="118888"/>
      </a:accent6>
      <a:hlink>
        <a:srgbClr val="00B0F0"/>
      </a:hlink>
      <a:folHlink>
        <a:srgbClr val="993388"/>
      </a:folHlink>
    </a:clrScheme>
    <a:fontScheme name="ADSK_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Creative Catalog" ma:contentTypeID="0x0101003D62B9A716C08244A68E1D56ED354A9500A7EFD4C2F324CA44B4E995A506E2E1CF" ma:contentTypeVersion="31" ma:contentTypeDescription="" ma:contentTypeScope="" ma:versionID="17bc19fc9bd490bc1bda444d86d6b7f0">
  <xsd:schema xmlns:xsd="http://www.w3.org/2001/XMLSchema" xmlns:p="http://schemas.microsoft.com/office/2006/metadata/properties" xmlns:ns2="c8bab806-ca78-4cad-94f6-48e563f76e95" xmlns:ns4="f53a3603-67ad-45e2-accf-d44f8756b321" targetNamespace="http://schemas.microsoft.com/office/2006/metadata/properties" ma:root="true" ma:fieldsID="284905265c583129f8035dc0f09dfb0f" ns2:_="" ns4:_="">
    <xsd:import namespace="c8bab806-ca78-4cad-94f6-48e563f76e95"/>
    <xsd:import namespace="f53a3603-67ad-45e2-accf-d44f8756b321"/>
    <xsd:element name="properties">
      <xsd:complexType>
        <xsd:sequence>
          <xsd:element name="documentManagement">
            <xsd:complexType>
              <xsd:all>
                <xsd:element ref="ns2:Date_x0020_Published" minOccurs="0"/>
                <xsd:element ref="ns2:Media_x0020_Description" minOccurs="0"/>
                <xsd:element ref="ns4:Image" minOccurs="0"/>
                <xsd:element ref="ns4:Category" minOccurs="0"/>
                <xsd:element ref="ns4:Business_x0020_and_x0020_Industry" minOccurs="0"/>
              </xsd:all>
            </xsd:complexType>
          </xsd:element>
        </xsd:sequence>
      </xsd:complexType>
    </xsd:element>
  </xsd:schema>
  <xsd:schema xmlns:xsd="http://www.w3.org/2001/XMLSchema" xmlns:dms="http://schemas.microsoft.com/office/2006/documentManagement/types" targetNamespace="c8bab806-ca78-4cad-94f6-48e563f76e95" elementFormDefault="qualified">
    <xsd:import namespace="http://schemas.microsoft.com/office/2006/documentManagement/types"/>
    <xsd:element name="Date_x0020_Published" ma:index="8" nillable="true" ma:displayName="Date Published" ma:format="DateOnly" ma:internalName="Date_x0020_Published">
      <xsd:simpleType>
        <xsd:restriction base="dms:DateTime"/>
      </xsd:simpleType>
    </xsd:element>
    <xsd:element name="Media_x0020_Description" ma:index="10" nillable="true" ma:displayName="Media Description" ma:internalName="Media_x0020_Description" ma:readOnly="false">
      <xsd:simpleType>
        <xsd:restriction base="dms:Note"/>
      </xsd:simpleType>
    </xsd:element>
  </xsd:schema>
  <xsd:schema xmlns:xsd="http://www.w3.org/2001/XMLSchema" xmlns:dms="http://schemas.microsoft.com/office/2006/documentManagement/types" targetNamespace="f53a3603-67ad-45e2-accf-d44f8756b321" elementFormDefault="qualified">
    <xsd:import namespace="http://schemas.microsoft.com/office/2006/documentManagement/types"/>
    <xsd:element name="Image" ma:index="11" nillable="true" ma:displayName="Image" ma:format="Image" ma:internalName="Image">
      <xsd:complexType>
        <xsd:complexContent>
          <xsd:extension base="dms:URL">
            <xsd:sequence>
              <xsd:element name="Url" type="dms:ValidUrl" minOccurs="0" nillable="true"/>
              <xsd:element name="Description" type="xsd:string" nillable="true"/>
            </xsd:sequence>
          </xsd:extension>
        </xsd:complexContent>
      </xsd:complexType>
    </xsd:element>
    <xsd:element name="Category" ma:index="12" nillable="true" ma:displayName="Category" ma:internalName="Category">
      <xsd:simpleType>
        <xsd:restriction base="dms:Text">
          <xsd:maxLength value="255"/>
        </xsd:restriction>
      </xsd:simpleType>
    </xsd:element>
    <xsd:element name="Business_x0020_and_x0020_Industry" ma:index="13" nillable="true" ma:displayName="Business and Industry" ma:internalName="Business_x0020_and_x0020_Industry">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9" ma:displayName="Author"/>
        <xsd:element ref="dcterms:created" minOccurs="0" maxOccurs="1"/>
        <xsd:element ref="dc:identifier" minOccurs="0" maxOccurs="1"/>
        <xsd:element name="contentType" minOccurs="0" maxOccurs="1" type="xsd:string" ma:index="0" ma:displayName="Content Type"/>
        <xsd:element ref="dc:title" minOccurs="0" maxOccurs="1" ma:index="4" ma:displayName="Doc 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Image xmlns="f53a3603-67ad-45e2-accf-d44f8756b321">
      <Url>https://share.autodesk.com/Marketing/catalog/PublishingImages/09_25_08_AEC_Title_01.jpg</Url>
      <Description xsi:nil="true"/>
    </Image>
    <Date_x0020_Published xmlns="c8bab806-ca78-4cad-94f6-48e563f76e95">2009-05-14T07:00:00+00:00</Date_x0020_Published>
    <Media_x0020_Description xmlns="c8bab806-ca78-4cad-94f6-48e563f76e95">AEC Industry Title Slide -- General Overview Version</Media_x0020_Description>
    <Category xmlns="f53a3603-67ad-45e2-accf-d44f8756b321" xsi:nil="true"/>
    <Business_x0020_and_x0020_Industry xmlns="f53a3603-67ad-45e2-accf-d44f8756b321">Industry PowerPoint Title Slides</Business_x0020_and_x0020_Industry>
  </documentManagement>
</p:properties>
</file>

<file path=customXml/itemProps1.xml><?xml version="1.0" encoding="utf-8"?>
<ds:datastoreItem xmlns:ds="http://schemas.openxmlformats.org/officeDocument/2006/customXml" ds:itemID="{A9644739-F05B-4EE2-A361-57034C6141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8bab806-ca78-4cad-94f6-48e563f76e95"/>
    <ds:schemaRef ds:uri="f53a3603-67ad-45e2-accf-d44f8756b321"/>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1B23F64D-CA4A-4BF5-9636-FF31814D07BC}">
  <ds:schemaRefs>
    <ds:schemaRef ds:uri="http://schemas.microsoft.com/sharepoint/v3/contenttype/forms"/>
  </ds:schemaRefs>
</ds:datastoreItem>
</file>

<file path=customXml/itemProps3.xml><?xml version="1.0" encoding="utf-8"?>
<ds:datastoreItem xmlns:ds="http://schemas.openxmlformats.org/officeDocument/2006/customXml" ds:itemID="{6307AE55-A139-4AD7-ACEE-00E455099D23}">
  <ds:schemaRefs>
    <ds:schemaRef ds:uri="http://schemas.microsoft.com/office/2006/metadata/properties"/>
    <ds:schemaRef ds:uri="f53a3603-67ad-45e2-accf-d44f8756b321"/>
    <ds:schemaRef ds:uri="c8bab806-ca78-4cad-94f6-48e563f76e95"/>
  </ds:schemaRefs>
</ds:datastoreItem>
</file>

<file path=docProps/app.xml><?xml version="1.0" encoding="utf-8"?>
<Properties xmlns="http://schemas.openxmlformats.org/officeDocument/2006/extended-properties" xmlns:vt="http://schemas.openxmlformats.org/officeDocument/2006/docPropsVTypes">
  <Template/>
  <TotalTime>0</TotalTime>
  <Words>7812</Words>
  <Application>Microsoft Office PowerPoint</Application>
  <PresentationFormat>Custom</PresentationFormat>
  <Paragraphs>1058</Paragraphs>
  <Slides>72</Slides>
  <Notes>62</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72</vt:i4>
      </vt:variant>
    </vt:vector>
  </HeadingPairs>
  <TitlesOfParts>
    <vt:vector size="75" baseType="lpstr">
      <vt:lpstr>ADSK_Dark</vt:lpstr>
      <vt:lpstr>ADSK_White</vt:lpstr>
      <vt:lpstr>Bitmap Image</vt:lpstr>
      <vt:lpstr>RST API: Analytical Models and Rebars  From API Basics to Link Application  </vt:lpstr>
      <vt:lpstr>About the Presenter</vt:lpstr>
      <vt:lpstr>Prerequisite</vt:lpstr>
      <vt:lpstr>Agenda</vt:lpstr>
      <vt:lpstr>Revit Structure 2011 API News</vt:lpstr>
      <vt:lpstr>Revit Structure 2011 API News</vt:lpstr>
      <vt:lpstr>Structural BIM Workflow</vt:lpstr>
      <vt:lpstr>Structural Market Definition</vt:lpstr>
      <vt:lpstr>Tasks and User Focus</vt:lpstr>
      <vt:lpstr>Workflow</vt:lpstr>
      <vt:lpstr>Loads and Load Cases</vt:lpstr>
      <vt:lpstr>Load Grouping Objects Overview</vt:lpstr>
      <vt:lpstr>Lab – Load Case</vt:lpstr>
      <vt:lpstr>Lab – Load Usage  </vt:lpstr>
      <vt:lpstr>Lab – Load Combination </vt:lpstr>
      <vt:lpstr>Point Load Properties</vt:lpstr>
      <vt:lpstr>Lab – Create, Access and Modify Point Loads </vt:lpstr>
      <vt:lpstr>Lab – Create, Access and Modify Point Loads </vt:lpstr>
      <vt:lpstr>Lab – Create, Access and Modify Point Loads </vt:lpstr>
      <vt:lpstr>Structural Components</vt:lpstr>
      <vt:lpstr>Access Structural Elements </vt:lpstr>
      <vt:lpstr>Access Structural Elements </vt:lpstr>
      <vt:lpstr>Lab – List Structural Columns </vt:lpstr>
      <vt:lpstr>Lab – List Structural Walls </vt:lpstr>
      <vt:lpstr>Lab – List Boundary Conditions </vt:lpstr>
      <vt:lpstr>Analytical Model</vt:lpstr>
      <vt:lpstr>Analytical Model</vt:lpstr>
      <vt:lpstr>What is in the analytical model</vt:lpstr>
      <vt:lpstr>Analytical vs Physical Model</vt:lpstr>
      <vt:lpstr>Analytical vs Physical Model</vt:lpstr>
      <vt:lpstr>Data Exchange Workflow</vt:lpstr>
      <vt:lpstr>Analytical Model Enhancements in 2011</vt:lpstr>
      <vt:lpstr>Analytical Model Enhancements in 2011</vt:lpstr>
      <vt:lpstr>Analytical Model API Enhancements in 2011</vt:lpstr>
      <vt:lpstr>Analytical Model API Enhancements in 2011</vt:lpstr>
      <vt:lpstr>Lab – Access Analytical Model </vt:lpstr>
      <vt:lpstr>Lab – Access Support information</vt:lpstr>
      <vt:lpstr>Lab – Display the rigid link curve</vt:lpstr>
      <vt:lpstr>Lab – Edit Analytical Model</vt:lpstr>
      <vt:lpstr>Structural Analysis Link</vt:lpstr>
      <vt:lpstr>Structural Analysis Link</vt:lpstr>
      <vt:lpstr>Analysis Link  Introduction</vt:lpstr>
      <vt:lpstr>Analysis Link  Export</vt:lpstr>
      <vt:lpstr>Analysis Link  Import</vt:lpstr>
      <vt:lpstr>Analysis Link Practical Examples</vt:lpstr>
      <vt:lpstr>Analysis Link Practical Example</vt:lpstr>
      <vt:lpstr>Analysis Link RstLink modules</vt:lpstr>
      <vt:lpstr>Analysis Link RstLink Revit Export</vt:lpstr>
      <vt:lpstr>Analysis Link  RstLink AutoCAD Import</vt:lpstr>
      <vt:lpstr>Analysis Link Modify Cross Section</vt:lpstr>
      <vt:lpstr>Analysis Link Import Modified Data Into RST</vt:lpstr>
      <vt:lpstr>Analysis Link Analysis Software</vt:lpstr>
      <vt:lpstr>Rebar</vt:lpstr>
      <vt:lpstr>RST Rebar  Workflow</vt:lpstr>
      <vt:lpstr>The 3D Rebar Model</vt:lpstr>
      <vt:lpstr>Generate Beam or Column Rebar</vt:lpstr>
      <vt:lpstr>Rebar API Enhancements in 2011</vt:lpstr>
      <vt:lpstr>Generate Floor or Wall Rebar</vt:lpstr>
      <vt:lpstr>Lab – Create Rebar Shape</vt:lpstr>
      <vt:lpstr>Lab – Create Rebar</vt:lpstr>
      <vt:lpstr>Revit 2011 platform API usages in RST</vt:lpstr>
      <vt:lpstr>Dynamic Model Update</vt:lpstr>
      <vt:lpstr>Lab - Dynamic Model Update in RST</vt:lpstr>
      <vt:lpstr>Analysis Visualization Framework </vt:lpstr>
      <vt:lpstr>Lab - Analysis Visualization Framework in RST</vt:lpstr>
      <vt:lpstr>Idling Event</vt:lpstr>
      <vt:lpstr>Demo – Idling Event </vt:lpstr>
      <vt:lpstr>Conclusion</vt:lpstr>
      <vt:lpstr>We have covered…</vt:lpstr>
      <vt:lpstr>Learning More </vt:lpstr>
      <vt:lpstr>Thank you!</vt:lpstr>
      <vt:lpstr>End of Presentation</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AEC Industry Title Slide</dc:title>
  <dc:subject/>
  <dc:creator/>
  <cp:keywords/>
  <cp:lastModifiedBy/>
  <cp:revision>1</cp:revision>
  <dcterms:created xsi:type="dcterms:W3CDTF">2009-05-11T05:16:38Z</dcterms:created>
  <dcterms:modified xsi:type="dcterms:W3CDTF">2012-04-26T08:09:40Z</dcterms:modified>
  <cp:contentType>Creative Catalog</cp:contentTyp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0x0101003D62B9A716C08244A68E1D56ED354A9500A7EFD4C2F324CA44B4E995A506E2E1CF</vt:lpwstr>
  </property>
  <property fmtid="{D5CDD505-2E9C-101B-9397-08002B2CF9AE}" pid="3" name="PPT Category">
    <vt:lpwstr>2</vt:lpwstr>
  </property>
  <property fmtid="{D5CDD505-2E9C-101B-9397-08002B2CF9AE}" pid="4" name="Order">
    <vt:r8>300</vt:r8>
  </property>
  <property fmtid="{D5CDD505-2E9C-101B-9397-08002B2CF9AE}" pid="5" name="URL">
    <vt:lpwstr/>
  </property>
  <property fmtid="{D5CDD505-2E9C-101B-9397-08002B2CF9AE}" pid="6" name="Business &amp; Corporate Type">
    <vt:lpwstr>2</vt:lpwstr>
  </property>
</Properties>
</file>