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comments/comment4.xml" ContentType="application/vnd.openxmlformats-officedocument.presentationml.comments+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comments/comment3.xml" ContentType="application/vnd.openxmlformats-officedocument.presentationml.comments+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94"/>
  </p:notesMasterIdLst>
  <p:handoutMasterIdLst>
    <p:handoutMasterId r:id="rId95"/>
  </p:handoutMasterIdLst>
  <p:sldIdLst>
    <p:sldId id="314" r:id="rId6"/>
    <p:sldId id="331" r:id="rId7"/>
    <p:sldId id="333" r:id="rId8"/>
    <p:sldId id="334" r:id="rId9"/>
    <p:sldId id="319" r:id="rId10"/>
    <p:sldId id="356" r:id="rId11"/>
    <p:sldId id="337" r:id="rId12"/>
    <p:sldId id="367" r:id="rId13"/>
    <p:sldId id="335" r:id="rId14"/>
    <p:sldId id="339" r:id="rId15"/>
    <p:sldId id="343" r:id="rId16"/>
    <p:sldId id="340" r:id="rId17"/>
    <p:sldId id="342" r:id="rId18"/>
    <p:sldId id="341" r:id="rId19"/>
    <p:sldId id="376" r:id="rId20"/>
    <p:sldId id="371" r:id="rId21"/>
    <p:sldId id="377" r:id="rId22"/>
    <p:sldId id="372" r:id="rId23"/>
    <p:sldId id="373" r:id="rId24"/>
    <p:sldId id="374" r:id="rId25"/>
    <p:sldId id="380" r:id="rId26"/>
    <p:sldId id="375" r:id="rId27"/>
    <p:sldId id="378" r:id="rId28"/>
    <p:sldId id="379" r:id="rId29"/>
    <p:sldId id="381" r:id="rId30"/>
    <p:sldId id="383" r:id="rId31"/>
    <p:sldId id="382" r:id="rId32"/>
    <p:sldId id="385" r:id="rId33"/>
    <p:sldId id="386" r:id="rId34"/>
    <p:sldId id="387" r:id="rId35"/>
    <p:sldId id="396" r:id="rId36"/>
    <p:sldId id="323" r:id="rId37"/>
    <p:sldId id="365" r:id="rId38"/>
    <p:sldId id="384" r:id="rId39"/>
    <p:sldId id="366" r:id="rId40"/>
    <p:sldId id="322" r:id="rId41"/>
    <p:sldId id="347" r:id="rId42"/>
    <p:sldId id="388" r:id="rId43"/>
    <p:sldId id="399" r:id="rId44"/>
    <p:sldId id="400" r:id="rId45"/>
    <p:sldId id="394" r:id="rId46"/>
    <p:sldId id="401" r:id="rId47"/>
    <p:sldId id="403" r:id="rId48"/>
    <p:sldId id="402" r:id="rId49"/>
    <p:sldId id="395" r:id="rId50"/>
    <p:sldId id="393" r:id="rId51"/>
    <p:sldId id="404" r:id="rId52"/>
    <p:sldId id="389" r:id="rId53"/>
    <p:sldId id="405" r:id="rId54"/>
    <p:sldId id="392" r:id="rId55"/>
    <p:sldId id="324" r:id="rId56"/>
    <p:sldId id="346" r:id="rId57"/>
    <p:sldId id="391" r:id="rId58"/>
    <p:sldId id="406" r:id="rId59"/>
    <p:sldId id="407" r:id="rId60"/>
    <p:sldId id="408" r:id="rId61"/>
    <p:sldId id="409" r:id="rId62"/>
    <p:sldId id="410" r:id="rId63"/>
    <p:sldId id="415" r:id="rId64"/>
    <p:sldId id="412" r:id="rId65"/>
    <p:sldId id="414" r:id="rId66"/>
    <p:sldId id="416" r:id="rId67"/>
    <p:sldId id="325" r:id="rId68"/>
    <p:sldId id="417" r:id="rId69"/>
    <p:sldId id="363" r:id="rId70"/>
    <p:sldId id="420" r:id="rId71"/>
    <p:sldId id="421" r:id="rId72"/>
    <p:sldId id="422" r:id="rId73"/>
    <p:sldId id="423" r:id="rId74"/>
    <p:sldId id="424" r:id="rId75"/>
    <p:sldId id="326" r:id="rId76"/>
    <p:sldId id="355" r:id="rId77"/>
    <p:sldId id="425" r:id="rId78"/>
    <p:sldId id="426" r:id="rId79"/>
    <p:sldId id="428" r:id="rId80"/>
    <p:sldId id="429" r:id="rId81"/>
    <p:sldId id="327" r:id="rId82"/>
    <p:sldId id="320" r:id="rId83"/>
    <p:sldId id="328" r:id="rId84"/>
    <p:sldId id="360" r:id="rId85"/>
    <p:sldId id="350" r:id="rId86"/>
    <p:sldId id="351" r:id="rId87"/>
    <p:sldId id="357" r:id="rId88"/>
    <p:sldId id="329" r:id="rId89"/>
    <p:sldId id="370" r:id="rId90"/>
    <p:sldId id="368" r:id="rId91"/>
    <p:sldId id="369" r:id="rId92"/>
    <p:sldId id="330" r:id="rId93"/>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C9C9"/>
    <a:srgbClr val="FFAFAF"/>
    <a:srgbClr val="004282"/>
    <a:srgbClr val="EE0066"/>
    <a:srgbClr val="118888"/>
    <a:srgbClr val="77BB11"/>
    <a:srgbClr val="7F7F7F"/>
    <a:srgbClr val="FFAA00"/>
    <a:srgbClr val="EE55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914" autoAdjust="0"/>
    <p:restoredTop sz="77830" autoAdjust="0"/>
  </p:normalViewPr>
  <p:slideViewPr>
    <p:cSldViewPr>
      <p:cViewPr varScale="1">
        <p:scale>
          <a:sx n="49" d="100"/>
          <a:sy n="49" d="100"/>
        </p:scale>
        <p:origin x="-1074" y="-108"/>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handoutMaster" Target="handoutMasters/handout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notesMaster" Target="notesMasters/notesMaster1.xml"/><Relationship Id="rId9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09-04-27T12:09:28.437" idx="2">
    <p:pos x="10" y="10"/>
    <p:text>please mension internet audio. we want to encourage people to use it. </p:text>
  </p:cm>
</p:cmLst>
</file>

<file path=ppt/comments/comment2.xml><?xml version="1.0" encoding="utf-8"?>
<p:cmLst xmlns:a="http://schemas.openxmlformats.org/drawingml/2006/main" xmlns:r="http://schemas.openxmlformats.org/officeDocument/2006/relationships" xmlns:p="http://schemas.openxmlformats.org/presentationml/2006/main">
  <p:cm authorId="2" dt="2010-05-12T22:22:57.333" idx="1">
    <p:pos x="2984" y="460"/>
    <p:text>Please test those animation works with LiveMeeting.
If not, we can probably change it to multiple slides for the webcast.  </p:text>
  </p:cm>
</p:cmLst>
</file>

<file path=ppt/comments/comment3.xml><?xml version="1.0" encoding="utf-8"?>
<p:cmLst xmlns:a="http://schemas.openxmlformats.org/drawingml/2006/main" xmlns:r="http://schemas.openxmlformats.org/officeDocument/2006/relationships" xmlns:p="http://schemas.openxmlformats.org/presentationml/2006/main">
  <p:cm authorId="2" dt="2010-05-13T03:05:21.114" idx="3">
    <p:pos x="10" y="10"/>
    <p:text>taken from 2010. need to update</p:text>
  </p:cm>
</p:cmLst>
</file>

<file path=ppt/comments/comment4.xml><?xml version="1.0" encoding="utf-8"?>
<p:cmLst xmlns:a="http://schemas.openxmlformats.org/drawingml/2006/main" xmlns:r="http://schemas.openxmlformats.org/officeDocument/2006/relationships" xmlns:p="http://schemas.openxmlformats.org/presentationml/2006/main">
  <p:cm authorId="2" dt="2010-05-13T03:05:31.270" idx="4">
    <p:pos x="10" y="10"/>
    <p:text>taken from 2010. need to update.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5/17/2010</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5/17/2010</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AEC Title</a:t>
            </a:r>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The Autodesk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requires the Microsoft .NET Framework v3.5. </a:t>
            </a:r>
            <a:r>
              <a:rPr lang="en-GB" dirty="0" smtClean="0"/>
              <a:t>For examples of flavour specific API functionality, room-related functionality is available in RAC only, the analytical model only in RST,</a:t>
            </a:r>
            <a:r>
              <a:rPr lang="en-GB" baseline="0" dirty="0" smtClean="0"/>
              <a:t> systems only in RME.</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919163" y="746125"/>
            <a:ext cx="4967287" cy="3725863"/>
          </a:xfrm>
          <a:ln/>
        </p:spPr>
      </p:sp>
      <p:sp>
        <p:nvSpPr>
          <p:cNvPr id="152580" name="Rectangle 3"/>
          <p:cNvSpPr>
            <a:spLocks noGrp="1" noChangeArrowheads="1"/>
          </p:cNvSpPr>
          <p:nvPr>
            <p:ph type="body" idx="1"/>
          </p:nvPr>
        </p:nvSpPr>
        <p:spPr>
          <a:xfrm>
            <a:off x="906792" y="4721530"/>
            <a:ext cx="4992029" cy="4471675"/>
          </a:xfrm>
          <a:noFill/>
          <a:ln/>
        </p:spPr>
        <p:txBody>
          <a:bodyPr/>
          <a:lstStyle/>
          <a:p>
            <a:pPr eaLnBrk="1" hangingPunct="1"/>
            <a:r>
              <a:rPr lang="en-US" altLang="ja-JP" dirty="0" smtClean="0"/>
              <a:t>This conference is muted, so you cannot hear anybody else than me talking, and cannot provide feedback through the phone conference. We will unmute it and open it up for general discussion and questions and answers at the end. Meanwhile, written questions can be entered in the live meeting console and will be answered in real-time during the presentation by my colleagues. Thank you very much for that support! Since I will be switching back and forth between these slides and live demonstrations in Revit and Visual Studio, I will set my computer to low resolution and full screen mode to reduce bandwidth and speed up the display. This means I will not see the live meeting console and the feedback panel. My colleagues will be monitoring the livemeeting console and also answering questions online. We will post the materials from this presentation together with the audio recording. We encourage you to use the</a:t>
            </a:r>
            <a:r>
              <a:rPr lang="en-US" altLang="ja-JP" baseline="0" dirty="0" smtClean="0"/>
              <a:t> live meeting </a:t>
            </a:r>
            <a:r>
              <a:rPr lang="en-US" altLang="ja-JP" dirty="0" smtClean="0"/>
              <a:t>internet audio facility, rather than the telephone conference call.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steps – we cannot cover all in this one webcast. We will point to the learning resources and</a:t>
            </a:r>
            <a:r>
              <a:rPr lang="en-US" baseline="0" dirty="0" smtClean="0"/>
              <a:t> opportunities.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Here is a smaller subset of the most important database classes, i.e. non-geometrical</a:t>
            </a:r>
            <a:r>
              <a:rPr lang="en-GB" sz="1400" kern="1200" baseline="0" dirty="0" smtClean="0">
                <a:solidFill>
                  <a:schemeClr val="tx1"/>
                </a:solidFill>
                <a:latin typeface="+mn-lt"/>
                <a:ea typeface="+mn-ea"/>
                <a:cs typeface="+mn-cs"/>
              </a:rPr>
              <a:t> classes,</a:t>
            </a:r>
            <a:r>
              <a:rPr lang="en-GB" sz="1400" kern="1200" dirty="0" smtClean="0">
                <a:solidFill>
                  <a:schemeClr val="tx1"/>
                </a:solidFill>
                <a:latin typeface="+mn-lt"/>
                <a:ea typeface="+mn-ea"/>
                <a:cs typeface="+mn-cs"/>
              </a:rPr>
              <a:t> that appear in a typical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model programming task. The red classes are the most commonly used. The </a:t>
            </a:r>
            <a:r>
              <a:rPr lang="en-GB" sz="1400" kern="1200" dirty="0" err="1" smtClean="0">
                <a:solidFill>
                  <a:schemeClr val="tx1"/>
                </a:solidFill>
                <a:latin typeface="+mn-lt"/>
                <a:ea typeface="+mn-ea"/>
                <a:cs typeface="+mn-cs"/>
              </a:rPr>
              <a:t>RoofBase</a:t>
            </a:r>
            <a:r>
              <a:rPr lang="en-GB" sz="1400" kern="1200" dirty="0" smtClean="0">
                <a:solidFill>
                  <a:schemeClr val="tx1"/>
                </a:solidFill>
                <a:latin typeface="+mn-lt"/>
                <a:ea typeface="+mn-ea"/>
                <a:cs typeface="+mn-cs"/>
              </a:rPr>
              <a:t> class and its derived types </a:t>
            </a:r>
            <a:r>
              <a:rPr lang="en-GB" sz="1400" kern="1200" dirty="0" err="1" smtClean="0">
                <a:solidFill>
                  <a:schemeClr val="tx1"/>
                </a:solidFill>
                <a:latin typeface="+mn-lt"/>
                <a:ea typeface="+mn-ea"/>
                <a:cs typeface="+mn-cs"/>
              </a:rPr>
              <a:t>FootPrintRoof</a:t>
            </a:r>
            <a:r>
              <a:rPr lang="en-GB" sz="1400" kern="1200" dirty="0" smtClean="0">
                <a:solidFill>
                  <a:schemeClr val="tx1"/>
                </a:solidFill>
                <a:latin typeface="+mn-lt"/>
                <a:ea typeface="+mn-ea"/>
                <a:cs typeface="+mn-cs"/>
              </a:rPr>
              <a:t> and </a:t>
            </a:r>
            <a:r>
              <a:rPr lang="en-GB" sz="1400" kern="1200" dirty="0" err="1" smtClean="0">
                <a:solidFill>
                  <a:schemeClr val="tx1"/>
                </a:solidFill>
                <a:latin typeface="+mn-lt"/>
                <a:ea typeface="+mn-ea"/>
                <a:cs typeface="+mn-cs"/>
              </a:rPr>
              <a:t>ExtrusionRoof</a:t>
            </a:r>
            <a:r>
              <a:rPr lang="en-GB" sz="1400" kern="1200" dirty="0" smtClean="0">
                <a:solidFill>
                  <a:schemeClr val="tx1"/>
                </a:solidFill>
                <a:latin typeface="+mn-lt"/>
                <a:ea typeface="+mn-ea"/>
                <a:cs typeface="+mn-cs"/>
              </a:rPr>
              <a:t> were added in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2009. In the model, we see the host and component objects, such as windows and doors. These</a:t>
            </a:r>
            <a:r>
              <a:rPr lang="en-GB" sz="1400" kern="1200" baseline="0" dirty="0" smtClean="0">
                <a:solidFill>
                  <a:schemeClr val="tx1"/>
                </a:solidFill>
                <a:latin typeface="+mn-lt"/>
                <a:ea typeface="+mn-ea"/>
                <a:cs typeface="+mn-cs"/>
              </a:rPr>
              <a:t> are actually instances of types.</a:t>
            </a:r>
            <a:r>
              <a:rPr lang="en-GB" sz="1400" kern="1200" dirty="0" smtClean="0">
                <a:solidFill>
                  <a:schemeClr val="tx1"/>
                </a:solidFill>
                <a:latin typeface="+mn-lt"/>
                <a:ea typeface="+mn-ea"/>
                <a:cs typeface="+mn-cs"/>
              </a:rPr>
              <a:t> The family base and family are used to manage collections of related types. Symbol is a base class for all types, also known as symbols. Family symbol is the generic class for these, whereas wall and floor type are more specialised classes. Family instance represents an occurrence or usage instance of a generic family symbol, whereas wall and floor represent the same for a wall or floor type.</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39</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The second table shows a similar list with the symbol type and its corresponding category added.  The two columns on the right show the type and category of the symbol or family type used for each model </a:t>
            </a:r>
            <a:r>
              <a:rPr lang="en-US" dirty="0" err="1" smtClean="0"/>
              <a:t>elmeent</a:t>
            </a:r>
            <a:r>
              <a:rPr lang="en-US" dirty="0" smtClean="0"/>
              <a:t>, represented by a family or dedicated type instance. It shows the correspondence between the instance and symbol elements. The symbol used for a wall is </a:t>
            </a:r>
            <a:r>
              <a:rPr lang="en-US" dirty="0" err="1" smtClean="0"/>
              <a:t>WallType</a:t>
            </a:r>
            <a:r>
              <a:rPr lang="en-US" dirty="0" smtClean="0"/>
              <a:t>, floor uses </a:t>
            </a:r>
            <a:r>
              <a:rPr lang="en-US" dirty="0" err="1" smtClean="0"/>
              <a:t>FloorType</a:t>
            </a:r>
            <a:r>
              <a:rPr lang="en-US" dirty="0" smtClean="0"/>
              <a:t>, roof uses </a:t>
            </a:r>
            <a:r>
              <a:rPr lang="en-US" dirty="0" err="1" smtClean="0"/>
              <a:t>RoofType</a:t>
            </a:r>
            <a:r>
              <a:rPr lang="en-US" dirty="0" smtClean="0"/>
              <a:t>.  For component families such as door, window, column, desk and tree, the symbol type is </a:t>
            </a:r>
            <a:r>
              <a:rPr lang="en-US" dirty="0" err="1" smtClean="0"/>
              <a:t>FamilySymbol</a:t>
            </a:r>
            <a:r>
              <a:rPr lang="en-US" dirty="0" smtClean="0"/>
              <a:t>.  Again, in these cases you need to rely on the category to tell the different family symbols apart, while there are designed types for system families.</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we’ll look at the first and second.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51</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52</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63</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69</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70</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71</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72</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79</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81</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83</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84</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a:t>
            </a:r>
            <a:r>
              <a:rPr lang="en-GB" sz="1400" i="1" u="sng" kern="1200" dirty="0" err="1" smtClean="0">
                <a:solidFill>
                  <a:schemeClr val="tx1"/>
                </a:solidFill>
                <a:latin typeface="+mn-lt"/>
                <a:ea typeface="+mn-ea"/>
                <a:cs typeface="+mn-cs"/>
              </a:rPr>
              <a:t>Revit</a:t>
            </a:r>
            <a:r>
              <a:rPr lang="en-GB" sz="1400" i="1" u="sng" kern="1200" dirty="0" smtClean="0">
                <a:solidFill>
                  <a:schemeClr val="tx1"/>
                </a:solidFill>
                <a:latin typeface="+mn-lt"/>
                <a:ea typeface="+mn-ea"/>
                <a:cs typeface="+mn-cs"/>
              </a:rPr>
              <a:t> XXX 2010 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a:t>
            </a:r>
            <a:r>
              <a:rPr lang="en-US" sz="1400" kern="1200" dirty="0" err="1" smtClean="0">
                <a:solidFill>
                  <a:schemeClr val="tx1"/>
                </a:solidFill>
                <a:latin typeface="+mn-lt"/>
                <a:ea typeface="+mn-ea"/>
                <a:cs typeface="+mn-cs"/>
              </a:rPr>
              <a:t>the</a:t>
            </a:r>
            <a:r>
              <a:rPr lang="en-US" sz="1400" kern="1200" dirty="0" smtClean="0">
                <a:solidFill>
                  <a:schemeClr val="tx1"/>
                </a:solidFill>
                <a:latin typeface="+mn-lt"/>
                <a:ea typeface="+mn-ea"/>
                <a:cs typeface="+mn-cs"/>
              </a:rPr>
              <a:t>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88</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a:t>
            </a:r>
            <a:r>
              <a:rPr lang="en-GB" sz="1400" i="1" u="sng" kern="1200" dirty="0" err="1" smtClean="0">
                <a:solidFill>
                  <a:schemeClr val="tx1"/>
                </a:solidFill>
                <a:latin typeface="+mn-lt"/>
                <a:ea typeface="+mn-ea"/>
                <a:cs typeface="+mn-cs"/>
              </a:rPr>
              <a:t>Revit</a:t>
            </a:r>
            <a:r>
              <a:rPr lang="en-GB" sz="1400" i="1" u="sng" kern="1200" dirty="0" smtClean="0">
                <a:solidFill>
                  <a:schemeClr val="tx1"/>
                </a:solidFill>
                <a:latin typeface="+mn-lt"/>
                <a:ea typeface="+mn-ea"/>
                <a:cs typeface="+mn-cs"/>
              </a:rPr>
              <a:t> XXX 2010 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a:t>
            </a:r>
            <a:r>
              <a:rPr lang="en-US" sz="1400" kern="1200" dirty="0" err="1" smtClean="0">
                <a:solidFill>
                  <a:schemeClr val="tx1"/>
                </a:solidFill>
                <a:latin typeface="+mn-lt"/>
                <a:ea typeface="+mn-ea"/>
                <a:cs typeface="+mn-cs"/>
              </a:rPr>
              <a:t>the</a:t>
            </a:r>
            <a:r>
              <a:rPr lang="en-US" sz="1400" kern="1200" dirty="0" smtClean="0">
                <a:solidFill>
                  <a:schemeClr val="tx1"/>
                </a:solidFill>
                <a:latin typeface="+mn-lt"/>
                <a:ea typeface="+mn-ea"/>
                <a:cs typeface="+mn-cs"/>
              </a:rPr>
              <a:t>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Here are the top level contents of the SDK. The contents of the Getting Started document have changed from previous versions, because the RevitAPI.chm help file now includes a What's New section. This used to be in the Getting Started document. This information is</a:t>
            </a:r>
            <a:r>
              <a:rPr lang="en-US" baseline="0" dirty="0" smtClean="0"/>
              <a:t> duplicated in the Changes and Additions document. </a:t>
            </a:r>
            <a:r>
              <a:rPr lang="en-US" dirty="0" smtClean="0"/>
              <a:t>The Developer Guide is very comprehensive. The </a:t>
            </a:r>
            <a:r>
              <a:rPr lang="en-GB" dirty="0" smtClean="0"/>
              <a:t>Class Diagram provides an object model, actually the class hierarchy. </a:t>
            </a: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 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We have two flavours of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add-in, the external command and the external application. An external application can define a user interface by creating its own panel in the ribbon add-ins tab. Within the panel, widgets are defined which are hooked up with external commands implementing the application functionality. An external command listed in Revit.ini is always added to the add-ins tab under the External Tools</a:t>
            </a:r>
            <a:r>
              <a:rPr lang="en-GB" sz="1400" kern="1200" baseline="0" dirty="0" smtClean="0">
                <a:solidFill>
                  <a:schemeClr val="tx1"/>
                </a:solidFill>
                <a:latin typeface="+mn-lt"/>
                <a:ea typeface="+mn-ea"/>
                <a:cs typeface="+mn-cs"/>
              </a:rPr>
              <a:t> </a:t>
            </a:r>
            <a:r>
              <a:rPr lang="en-GB" sz="1400" kern="1200" baseline="0" dirty="0" err="1" smtClean="0">
                <a:solidFill>
                  <a:schemeClr val="tx1"/>
                </a:solidFill>
                <a:latin typeface="+mn-lt"/>
                <a:ea typeface="+mn-ea"/>
                <a:cs typeface="+mn-cs"/>
              </a:rPr>
              <a:t>pulldown</a:t>
            </a:r>
            <a:r>
              <a:rPr lang="en-GB" sz="1400" kern="1200" baseline="0" dirty="0" smtClean="0">
                <a:solidFill>
                  <a:schemeClr val="tx1"/>
                </a:solidFill>
                <a:latin typeface="+mn-lt"/>
                <a:ea typeface="+mn-ea"/>
                <a:cs typeface="+mn-cs"/>
              </a:rPr>
              <a:t>.</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baseline="0" dirty="0" smtClean="0">
                <a:solidFill>
                  <a:schemeClr val="tx1"/>
                </a:solidFill>
                <a:latin typeface="+mn-lt"/>
                <a:ea typeface="+mn-ea"/>
                <a:cs typeface="+mn-cs"/>
              </a:rPr>
              <a:t>Today we focus on 1 &amp; 2. </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a:p>
            <a:pPr lvl="4"/>
            <a:r>
              <a:rPr lang="en-US" dirty="0" smtClean="0">
                <a:sym typeface="Arial" pitchFamily="34" charset="0"/>
              </a:rPr>
              <a:t>Fifth level</a:t>
            </a:r>
          </a:p>
        </p:txBody>
      </p:sp>
      <p:pic>
        <p:nvPicPr>
          <p:cNvPr id="4" name="Picture 2"/>
          <p:cNvPicPr>
            <a:picLocks noChangeAspect="1" noChangeArrowheads="1"/>
          </p:cNvPicPr>
          <p:nvPr userDrawn="1"/>
        </p:nvPicPr>
        <p:blipFill>
          <a:blip r:embed="rId7"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5057775" y="9221787"/>
            <a:ext cx="2884764" cy="338554"/>
          </a:xfrm>
          <a:prstGeom prst="rect">
            <a:avLst/>
          </a:prstGeom>
          <a:noFill/>
        </p:spPr>
        <p:txBody>
          <a:bodyPr wrap="none" rtlCol="0">
            <a:spAutoFit/>
          </a:bodyPr>
          <a:lstStyle/>
          <a:p>
            <a:r>
              <a:rPr lang="en-US" sz="1600" dirty="0" smtClean="0"/>
              <a:t>Introduction to </a:t>
            </a:r>
            <a:r>
              <a:rPr lang="en-US" sz="1600" dirty="0" err="1" smtClean="0"/>
              <a:t>Revit</a:t>
            </a:r>
            <a:r>
              <a:rPr lang="en-US" sz="1600" dirty="0" smtClean="0"/>
              <a:t> 2011</a:t>
            </a:r>
            <a:r>
              <a:rPr lang="en-US" sz="1600" baseline="0" dirty="0" smtClean="0"/>
              <a:t> API</a:t>
            </a:r>
            <a:endParaRPr lang="en-US" sz="1600" i="1" dirty="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6"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7" name="TextBox 6"/>
          <p:cNvSpPr txBox="1"/>
          <p:nvPr userDrawn="1"/>
        </p:nvSpPr>
        <p:spPr>
          <a:xfrm>
            <a:off x="5057775" y="9221787"/>
            <a:ext cx="2884764" cy="338554"/>
          </a:xfrm>
          <a:prstGeom prst="rect">
            <a:avLst/>
          </a:prstGeom>
          <a:noFill/>
        </p:spPr>
        <p:txBody>
          <a:bodyPr wrap="none" rtlCol="0">
            <a:spAutoFit/>
          </a:bodyPr>
          <a:lstStyle/>
          <a:p>
            <a:r>
              <a:rPr lang="en-US" sz="1600" dirty="0" smtClean="0">
                <a:solidFill>
                  <a:schemeClr val="bg1"/>
                </a:solidFill>
              </a:rPr>
              <a:t>Introduction to </a:t>
            </a:r>
            <a:r>
              <a:rPr lang="en-US" sz="1600" dirty="0" err="1" smtClean="0">
                <a:solidFill>
                  <a:schemeClr val="bg1"/>
                </a:solidFill>
              </a:rPr>
              <a:t>Revit</a:t>
            </a:r>
            <a:r>
              <a:rPr lang="en-US" sz="1600" dirty="0" smtClean="0">
                <a:solidFill>
                  <a:schemeClr val="bg1"/>
                </a:solidFill>
              </a:rPr>
              <a:t> 2011</a:t>
            </a:r>
            <a:r>
              <a:rPr lang="en-US" sz="1600" baseline="0" dirty="0" smtClean="0">
                <a:solidFill>
                  <a:schemeClr val="bg1"/>
                </a:solidFill>
              </a:rPr>
              <a:t> API</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sz="4800" dirty="0" smtClean="0"/>
              <a:t>Introduction to </a:t>
            </a:r>
            <a:r>
              <a:rPr lang="en-US" sz="4800" dirty="0" err="1" smtClean="0"/>
              <a:t>Revit</a:t>
            </a:r>
            <a:r>
              <a:rPr lang="en-US" sz="4800" dirty="0" smtClean="0"/>
              <a:t> 2011 API</a:t>
            </a:r>
            <a:br>
              <a:rPr lang="en-US" sz="4800" dirty="0" smtClean="0"/>
            </a:br>
            <a:endParaRPr lang="en-US" sz="4800" dirty="0" smtClean="0"/>
          </a:p>
        </p:txBody>
      </p:sp>
      <p:sp>
        <p:nvSpPr>
          <p:cNvPr id="2052" name="Rectangle 4"/>
          <p:cNvSpPr>
            <a:spLocks noGrp="1" noChangeArrowheads="1"/>
          </p:cNvSpPr>
          <p:nvPr>
            <p:ph idx="1"/>
          </p:nvPr>
        </p:nvSpPr>
        <p:spPr>
          <a:xfrm>
            <a:off x="594361" y="4725639"/>
            <a:ext cx="9034109" cy="1067148"/>
          </a:xfrm>
        </p:spPr>
        <p:txBody>
          <a:bodyPr/>
          <a:lstStyle/>
          <a:p>
            <a:pPr marL="0" indent="0">
              <a:spcBef>
                <a:spcPct val="0"/>
              </a:spcBef>
              <a:buNone/>
            </a:pPr>
            <a:r>
              <a:rPr lang="en-US" i="1" dirty="0" smtClean="0"/>
              <a:t>Adam Nagy and Saikat Bhattacharya</a:t>
            </a:r>
          </a:p>
          <a:p>
            <a:pPr marL="0" indent="0">
              <a:spcBef>
                <a:spcPts val="201"/>
              </a:spcBef>
              <a:buNone/>
            </a:pPr>
            <a:r>
              <a:rPr lang="en-US" sz="2400" i="1" dirty="0" smtClean="0"/>
              <a:t>Developer Technical Services </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Documentation</a:t>
            </a:r>
            <a:endParaRPr lang="en-US" dirty="0"/>
          </a:p>
        </p:txBody>
      </p:sp>
      <p:sp>
        <p:nvSpPr>
          <p:cNvPr id="3" name="Content Placeholder 2"/>
          <p:cNvSpPr>
            <a:spLocks noGrp="1"/>
          </p:cNvSpPr>
          <p:nvPr>
            <p:ph idx="1"/>
          </p:nvPr>
        </p:nvSpPr>
        <p:spPr/>
        <p:txBody>
          <a:bodyPr/>
          <a:lstStyle/>
          <a:p>
            <a:pPr>
              <a:spcBef>
                <a:spcPts val="0"/>
              </a:spcBef>
              <a:buNone/>
            </a:pPr>
            <a:r>
              <a:rPr lang="en-GB" sz="2400" dirty="0" smtClean="0"/>
              <a:t>Read once</a:t>
            </a:r>
          </a:p>
          <a:p>
            <a:pPr lvl="1"/>
            <a:r>
              <a:rPr lang="en-GB" sz="1800" dirty="0" smtClean="0"/>
              <a:t>Read Me First.doc</a:t>
            </a:r>
          </a:p>
          <a:p>
            <a:pPr lvl="1"/>
            <a:r>
              <a:rPr lang="en-US" sz="1800" dirty="0" smtClean="0"/>
              <a:t>Getting Started with the </a:t>
            </a:r>
            <a:r>
              <a:rPr lang="en-US" sz="1800" dirty="0" err="1" smtClean="0"/>
              <a:t>Revit</a:t>
            </a:r>
            <a:r>
              <a:rPr lang="en-US" sz="1800" dirty="0" smtClean="0"/>
              <a:t> API.doc</a:t>
            </a:r>
          </a:p>
          <a:p>
            <a:pPr lvl="1"/>
            <a:r>
              <a:rPr lang="en-US" sz="1800" dirty="0" err="1" smtClean="0"/>
              <a:t>Revit</a:t>
            </a:r>
            <a:r>
              <a:rPr lang="en-US" sz="1800" dirty="0" smtClean="0"/>
              <a:t> Platform API Changes and Additions.doc</a:t>
            </a:r>
          </a:p>
          <a:p>
            <a:pPr lvl="1"/>
            <a:r>
              <a:rPr lang="en-GB" sz="1800" dirty="0" err="1" smtClean="0"/>
              <a:t>Revit</a:t>
            </a:r>
            <a:r>
              <a:rPr lang="en-GB" sz="1800" dirty="0" smtClean="0"/>
              <a:t> 2011 API Namespace Remapping.xlsx</a:t>
            </a:r>
          </a:p>
          <a:p>
            <a:pPr>
              <a:spcBef>
                <a:spcPts val="0"/>
              </a:spcBef>
            </a:pPr>
            <a:r>
              <a:rPr lang="en-US" sz="2400" dirty="0" smtClean="0"/>
              <a:t>Keep at hand always</a:t>
            </a:r>
          </a:p>
          <a:p>
            <a:pPr lvl="1"/>
            <a:r>
              <a:rPr lang="en-US" sz="1800" dirty="0" err="1" smtClean="0"/>
              <a:t>Revit</a:t>
            </a:r>
            <a:r>
              <a:rPr lang="en-US" sz="1800" dirty="0" smtClean="0"/>
              <a:t> 2011 API Developer Guide.pdf</a:t>
            </a:r>
            <a:endParaRPr lang="en-GB" sz="1800" dirty="0" smtClean="0">
              <a:solidFill>
                <a:schemeClr val="accent6">
                  <a:lumMod val="75000"/>
                </a:schemeClr>
              </a:solidFill>
            </a:endParaRPr>
          </a:p>
          <a:p>
            <a:pPr lvl="1"/>
            <a:r>
              <a:rPr lang="en-GB" sz="1800" dirty="0" smtClean="0"/>
              <a:t>RevitAPI.chm</a:t>
            </a:r>
          </a:p>
          <a:p>
            <a:pPr lvl="2"/>
            <a:r>
              <a:rPr lang="en-GB" sz="1600" dirty="0" smtClean="0"/>
              <a:t>What's New section is similar to </a:t>
            </a:r>
            <a:r>
              <a:rPr lang="en-US" sz="1600" dirty="0" smtClean="0"/>
              <a:t>Changes and Additions doc</a:t>
            </a:r>
            <a:endParaRPr lang="en-GB" sz="1600" dirty="0" smtClean="0"/>
          </a:p>
          <a:p>
            <a:pPr>
              <a:spcBef>
                <a:spcPts val="0"/>
              </a:spcBef>
            </a:pPr>
            <a:r>
              <a:rPr lang="en-GB" sz="2400" dirty="0" smtClean="0"/>
              <a:t>Read if needed</a:t>
            </a:r>
          </a:p>
          <a:p>
            <a:pPr lvl="1"/>
            <a:r>
              <a:rPr lang="en-GB" sz="1800" dirty="0" smtClean="0"/>
              <a:t>RevitAddInUtility.chm – installer</a:t>
            </a:r>
          </a:p>
          <a:p>
            <a:pPr lvl="1"/>
            <a:r>
              <a:rPr lang="en-GB" sz="1800" dirty="0" smtClean="0"/>
              <a:t>Autodesk Icon Guidelines.pdf – user interface</a:t>
            </a:r>
          </a:p>
          <a:p>
            <a:pPr lvl="1"/>
            <a:r>
              <a:rPr lang="en-GB" sz="1800" dirty="0" err="1" smtClean="0"/>
              <a:t>Revit</a:t>
            </a:r>
            <a:r>
              <a:rPr lang="en-GB" sz="1800" dirty="0" smtClean="0"/>
              <a:t> Structure – section definitions and material properties</a:t>
            </a:r>
          </a:p>
          <a:p>
            <a:pPr>
              <a:spcBef>
                <a:spcPts val="0"/>
              </a:spcBef>
            </a:pPr>
            <a:r>
              <a:rPr lang="en-US" sz="2400" dirty="0" smtClean="0"/>
              <a:t>Very important utilities</a:t>
            </a:r>
            <a:endParaRPr lang="en-GB" sz="2400" dirty="0" smtClean="0"/>
          </a:p>
          <a:p>
            <a:pPr lvl="1"/>
            <a:r>
              <a:rPr lang="en-GB" sz="1800" dirty="0" smtClean="0"/>
              <a:t>Add-In Manager</a:t>
            </a:r>
          </a:p>
          <a:p>
            <a:pPr lvl="1"/>
            <a:r>
              <a:rPr lang="en-GB" sz="1800" dirty="0" err="1" smtClean="0"/>
              <a:t>RevitLookup</a:t>
            </a:r>
            <a:endParaRPr lang="en-GB" sz="1800" dirty="0" smtClean="0"/>
          </a:p>
          <a:p>
            <a:pPr>
              <a:spcBef>
                <a:spcPts val="0"/>
              </a:spcBef>
            </a:pPr>
            <a:r>
              <a:rPr lang="en-GB" sz="2400" dirty="0" smtClean="0"/>
              <a:t>VSTA Samples</a:t>
            </a:r>
            <a:endParaRPr lang="en-GB" sz="1600" dirty="0" smtClean="0"/>
          </a:p>
          <a:p>
            <a:pPr>
              <a:spcBef>
                <a:spcPts val="0"/>
              </a:spcBef>
            </a:pPr>
            <a:r>
              <a:rPr lang="en-GB" sz="2400" dirty="0" smtClean="0"/>
              <a:t>Samples</a:t>
            </a:r>
          </a:p>
          <a:p>
            <a:pPr lvl="1"/>
            <a:r>
              <a:rPr lang="en-GB" sz="1600" dirty="0" smtClean="0"/>
              <a:t>RevitAPIDllsPathUpdater.exe; SamplesReadMe.htm; SDKSamples2011.sln</a:t>
            </a:r>
          </a:p>
          <a:p>
            <a:endParaRPr lang="en-US" sz="20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4143375" y="5978824"/>
            <a:ext cx="8496300" cy="293816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SDK Samples</a:t>
            </a:r>
            <a:endParaRPr lang="en-US" dirty="0"/>
          </a:p>
        </p:txBody>
      </p:sp>
      <p:sp>
        <p:nvSpPr>
          <p:cNvPr id="3" name="Content Placeholder 2"/>
          <p:cNvSpPr>
            <a:spLocks noGrp="1"/>
          </p:cNvSpPr>
          <p:nvPr>
            <p:ph idx="1"/>
          </p:nvPr>
        </p:nvSpPr>
        <p:spPr/>
        <p:txBody>
          <a:bodyPr/>
          <a:lstStyle/>
          <a:p>
            <a:r>
              <a:rPr lang="en-GB" dirty="0" smtClean="0"/>
              <a:t>Documentation</a:t>
            </a:r>
          </a:p>
          <a:p>
            <a:pPr lvl="1"/>
            <a:r>
              <a:rPr lang="en-GB" sz="2400" dirty="0" smtClean="0"/>
              <a:t>SamplesReadMe.htm</a:t>
            </a:r>
          </a:p>
          <a:p>
            <a:pPr lvl="1"/>
            <a:r>
              <a:rPr lang="en-GB" sz="2400" dirty="0" err="1" smtClean="0"/>
              <a:t>Revit</a:t>
            </a:r>
            <a:r>
              <a:rPr lang="en-GB" sz="2400" dirty="0" smtClean="0"/>
              <a:t> 2011 New Samples.doc</a:t>
            </a:r>
          </a:p>
          <a:p>
            <a:r>
              <a:rPr lang="en-US" dirty="0" smtClean="0"/>
              <a:t>Utility</a:t>
            </a:r>
            <a:endParaRPr lang="en-GB" dirty="0" smtClean="0"/>
          </a:p>
          <a:p>
            <a:pPr lvl="1"/>
            <a:r>
              <a:rPr lang="en-GB" sz="2400" dirty="0" smtClean="0"/>
              <a:t>RevitAPIDllsPathUpdater.exe</a:t>
            </a:r>
          </a:p>
          <a:p>
            <a:r>
              <a:rPr lang="en-US" dirty="0" smtClean="0"/>
              <a:t>Main samples solution</a:t>
            </a:r>
            <a:endParaRPr lang="en-GB" dirty="0" smtClean="0"/>
          </a:p>
          <a:p>
            <a:pPr lvl="1"/>
            <a:r>
              <a:rPr lang="en-GB" sz="2400" dirty="0" smtClean="0"/>
              <a:t>SDKSamples2011.sln</a:t>
            </a:r>
          </a:p>
          <a:p>
            <a:r>
              <a:rPr lang="en-US" dirty="0" smtClean="0"/>
              <a:t>And the samples themselves!</a:t>
            </a:r>
            <a:endParaRPr lang="en-GB" dirty="0" smtClean="0"/>
          </a:p>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Extending </a:t>
            </a:r>
            <a:r>
              <a:rPr lang="en-US" dirty="0" err="1" smtClean="0"/>
              <a:t>Revit</a:t>
            </a:r>
            <a:r>
              <a:rPr lang="en-US" dirty="0" smtClean="0"/>
              <a:t> </a:t>
            </a:r>
            <a:endParaRPr lang="en-US" dirty="0"/>
          </a:p>
        </p:txBody>
      </p:sp>
      <p:sp>
        <p:nvSpPr>
          <p:cNvPr id="3" name="Content Placeholder 2"/>
          <p:cNvSpPr>
            <a:spLocks noGrp="1"/>
          </p:cNvSpPr>
          <p:nvPr>
            <p:ph idx="1"/>
          </p:nvPr>
        </p:nvSpPr>
        <p:spPr/>
        <p:txBody>
          <a:bodyPr/>
          <a:lstStyle/>
          <a:p>
            <a:pPr>
              <a:buNone/>
            </a:pPr>
            <a:r>
              <a:rPr lang="en-GB" dirty="0" smtClean="0"/>
              <a:t>1. External command</a:t>
            </a:r>
          </a:p>
          <a:p>
            <a:pPr lvl="1"/>
            <a:r>
              <a:rPr lang="en-GB" sz="2400" dirty="0" smtClean="0"/>
              <a:t>Implement </a:t>
            </a:r>
            <a:r>
              <a:rPr lang="en-GB" sz="2400" dirty="0" err="1" smtClean="0"/>
              <a:t>IExternalCommand</a:t>
            </a:r>
            <a:endParaRPr lang="en-GB" sz="2400" dirty="0" smtClean="0"/>
          </a:p>
          <a:p>
            <a:pPr lvl="1"/>
            <a:r>
              <a:rPr lang="en-GB" sz="2400" dirty="0" smtClean="0"/>
              <a:t>Commands are added to the </a:t>
            </a:r>
            <a:r>
              <a:rPr lang="en-US" sz="2400" dirty="0" smtClean="0"/>
              <a:t>External Tools </a:t>
            </a:r>
            <a:r>
              <a:rPr lang="en-US" sz="2400" dirty="0" err="1" smtClean="0"/>
              <a:t>pulldown</a:t>
            </a:r>
            <a:r>
              <a:rPr lang="en-US" sz="2400" dirty="0" smtClean="0"/>
              <a:t> in the </a:t>
            </a:r>
            <a:r>
              <a:rPr lang="en-GB" sz="2400" dirty="0" smtClean="0"/>
              <a:t>ribbon A</a:t>
            </a:r>
            <a:r>
              <a:rPr lang="en-US" sz="2400" dirty="0" err="1" smtClean="0"/>
              <a:t>dd</a:t>
            </a:r>
            <a:r>
              <a:rPr lang="en-US" sz="2400" dirty="0" smtClean="0"/>
              <a:t>-Ins tab</a:t>
            </a:r>
            <a:endParaRPr lang="en-GB" sz="2400" dirty="0" smtClean="0"/>
          </a:p>
          <a:p>
            <a:pPr lvl="1"/>
            <a:r>
              <a:rPr lang="en-GB" sz="2400" dirty="0" smtClean="0"/>
              <a:t>Tools &gt; External Tools</a:t>
            </a:r>
            <a:br>
              <a:rPr lang="en-GB" sz="2400" dirty="0" smtClean="0"/>
            </a:br>
            <a:endParaRPr lang="en-GB" sz="2400" dirty="0" smtClean="0"/>
          </a:p>
          <a:p>
            <a:pPr>
              <a:buNone/>
            </a:pPr>
            <a:r>
              <a:rPr lang="en-GB" dirty="0" smtClean="0"/>
              <a:t>2. External application</a:t>
            </a:r>
          </a:p>
          <a:p>
            <a:pPr lvl="1"/>
            <a:r>
              <a:rPr lang="en-GB" sz="2400" dirty="0" smtClean="0"/>
              <a:t>Implement </a:t>
            </a:r>
            <a:r>
              <a:rPr lang="en-GB" sz="2400" dirty="0" err="1" smtClean="0"/>
              <a:t>IExternalApplication</a:t>
            </a:r>
            <a:endParaRPr lang="en-GB" sz="2400" dirty="0" smtClean="0"/>
          </a:p>
          <a:p>
            <a:pPr lvl="1"/>
            <a:r>
              <a:rPr lang="en-GB" sz="2400" dirty="0" smtClean="0"/>
              <a:t>Applications can </a:t>
            </a:r>
            <a:r>
              <a:rPr lang="en-US" sz="2400" dirty="0" smtClean="0"/>
              <a:t>create new panels in the ribbon Add-Ins tab</a:t>
            </a:r>
            <a:endParaRPr lang="en-GB" sz="2400" dirty="0" smtClean="0"/>
          </a:p>
          <a:p>
            <a:pPr lvl="1"/>
            <a:r>
              <a:rPr lang="en-GB" sz="2400" dirty="0" smtClean="0"/>
              <a:t>External applications make use of external commands, so 1. is a subset of 2.</a:t>
            </a:r>
          </a:p>
          <a:p>
            <a:pPr>
              <a:buNone/>
            </a:pPr>
            <a:r>
              <a:rPr lang="en-GB" sz="2400" dirty="0" smtClean="0"/>
              <a:t>1 &amp; 2 are listed in .add-in manifest files </a:t>
            </a:r>
            <a:br>
              <a:rPr lang="en-GB" sz="2400" dirty="0" smtClean="0"/>
            </a:br>
            <a:endParaRPr lang="en-GB" sz="2400" dirty="0" smtClean="0"/>
          </a:p>
          <a:p>
            <a:pPr>
              <a:buNone/>
            </a:pPr>
            <a:r>
              <a:rPr lang="en-US" dirty="0" smtClean="0"/>
              <a:t>3. Visual Studio Tools for Application (VSTA) macro </a:t>
            </a:r>
            <a:r>
              <a:rPr lang="en-US" sz="2400" baseline="30000" dirty="0" smtClean="0"/>
              <a:t>*) </a:t>
            </a:r>
            <a:r>
              <a:rPr lang="en-US" sz="2400" dirty="0" smtClean="0"/>
              <a:t>not today’s focus</a:t>
            </a:r>
            <a:endParaRPr lang="en-GB" dirty="0" smtClean="0"/>
          </a:p>
          <a:p>
            <a:pPr lvl="1"/>
            <a:r>
              <a:rPr lang="en-US" sz="2400" dirty="0" smtClean="0"/>
              <a:t>Two types of macros: application and document level</a:t>
            </a:r>
            <a:endParaRPr lang="en-GB" sz="2400" dirty="0" smtClean="0"/>
          </a:p>
          <a:p>
            <a:pPr lvl="1"/>
            <a:r>
              <a:rPr lang="en-US" sz="2400" dirty="0" smtClean="0"/>
              <a:t>Almost identical syntax and functionality as external command with few exceptions</a:t>
            </a:r>
          </a:p>
          <a:p>
            <a:pPr lvl="1"/>
            <a:r>
              <a:rPr lang="en-US" sz="2400" dirty="0" smtClean="0"/>
              <a:t>References the same RevitAPI.dll &amp; RevitAPIUI.dll since </a:t>
            </a:r>
            <a:r>
              <a:rPr lang="en-US" sz="2400" dirty="0" err="1" smtClean="0"/>
              <a:t>Revit</a:t>
            </a:r>
            <a:r>
              <a:rPr lang="en-US" sz="2400" dirty="0" smtClean="0"/>
              <a:t> 2011 </a:t>
            </a:r>
            <a:r>
              <a:rPr lang="en-US" sz="1800" dirty="0" smtClean="0"/>
              <a:t>(no more proxy </a:t>
            </a:r>
            <a:r>
              <a:rPr lang="en-US" sz="1800" dirty="0" err="1" smtClean="0"/>
              <a:t>dll</a:t>
            </a:r>
            <a:r>
              <a:rPr lang="en-US" sz="1800" dirty="0" smtClean="0"/>
              <a:t>)</a:t>
            </a:r>
          </a:p>
          <a:p>
            <a:pPr lvl="1">
              <a:buNone/>
            </a:pPr>
            <a:r>
              <a:rPr lang="en-US" sz="1800" dirty="0" smtClean="0"/>
              <a:t>  </a:t>
            </a:r>
            <a:endParaRPr lang="en-US" sz="2000" dirty="0" smtClean="0"/>
          </a:p>
          <a:p>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DLL</a:t>
            </a:r>
            <a:endParaRPr lang="en-US" dirty="0"/>
          </a:p>
        </p:txBody>
      </p:sp>
      <p:sp>
        <p:nvSpPr>
          <p:cNvPr id="3" name="Content Placeholder 2"/>
          <p:cNvSpPr>
            <a:spLocks noGrp="1"/>
          </p:cNvSpPr>
          <p:nvPr>
            <p:ph idx="1"/>
          </p:nvPr>
        </p:nvSpPr>
        <p:spPr/>
        <p:txBody>
          <a:bodyPr/>
          <a:lstStyle/>
          <a:p>
            <a:pPr marL="487647" lvl="1" indent="-325098"/>
            <a:r>
              <a:rPr lang="en-GB" sz="3100" dirty="0" smtClean="0"/>
              <a:t>.NET API</a:t>
            </a:r>
          </a:p>
          <a:p>
            <a:pPr marL="975292" lvl="2" indent="-325098"/>
            <a:r>
              <a:rPr lang="en-GB" sz="3100" dirty="0" smtClean="0"/>
              <a:t>Microsoft Visual Studio 2008 </a:t>
            </a:r>
          </a:p>
          <a:p>
            <a:pPr marL="975292" lvl="2" indent="-325098"/>
            <a:r>
              <a:rPr lang="en-GB" sz="3100" dirty="0" smtClean="0"/>
              <a:t>Microsoft .NET Framework 3.5</a:t>
            </a:r>
          </a:p>
          <a:p>
            <a:pPr marL="975292" lvl="2" indent="-325098"/>
            <a:r>
              <a:rPr lang="en-GB" sz="3100" dirty="0" smtClean="0"/>
              <a:t>C# or VB.NET, managed C++, any .NET compliant language</a:t>
            </a:r>
          </a:p>
          <a:p>
            <a:pPr marL="975292" lvl="2" indent="-325098"/>
            <a:r>
              <a:rPr lang="en-GB" sz="3100" dirty="0" smtClean="0"/>
              <a:t>Class library </a:t>
            </a:r>
          </a:p>
          <a:p>
            <a:pPr marL="975292" lvl="2" indent="-325098"/>
            <a:r>
              <a:rPr lang="en-GB" sz="3100" dirty="0" smtClean="0"/>
              <a:t>References</a:t>
            </a:r>
          </a:p>
          <a:p>
            <a:pPr marL="1485761" lvl="3" indent="-325098"/>
            <a:r>
              <a:rPr lang="en-GB" sz="2800" dirty="0" smtClean="0"/>
              <a:t>&lt;</a:t>
            </a:r>
            <a:r>
              <a:rPr lang="en-GB" sz="2800" dirty="0" err="1" smtClean="0"/>
              <a:t>revit</a:t>
            </a:r>
            <a:r>
              <a:rPr lang="en-GB" sz="2800" dirty="0" smtClean="0"/>
              <a:t> install folder&gt;\Program\RevitAPI.dll</a:t>
            </a:r>
          </a:p>
          <a:p>
            <a:pPr marL="1485761" lvl="3" indent="-325098"/>
            <a:r>
              <a:rPr lang="en-GB" sz="2800" dirty="0" smtClean="0"/>
              <a:t>&lt;</a:t>
            </a:r>
            <a:r>
              <a:rPr lang="en-GB" sz="2800" dirty="0" err="1" smtClean="0"/>
              <a:t>revit</a:t>
            </a:r>
            <a:r>
              <a:rPr lang="en-GB" sz="2800" dirty="0" smtClean="0"/>
              <a:t> install folder&gt;\Program\RevitAPIUI.dll</a:t>
            </a:r>
          </a:p>
          <a:p>
            <a:pPr marL="1485761" lvl="3" indent="-325098">
              <a:buNone/>
            </a:pPr>
            <a:r>
              <a:rPr lang="en-GB" sz="2800" dirty="0" smtClean="0"/>
              <a:t>(Remember to set 'Copy Local' to False) </a:t>
            </a:r>
            <a:br>
              <a:rPr lang="en-GB" sz="2800" dirty="0" smtClean="0"/>
            </a:br>
            <a:endParaRPr lang="en-GB" sz="2800" dirty="0" smtClean="0"/>
          </a:p>
          <a:p>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First Steps to Hello World: External</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command and add-ins manifest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Command</a:t>
            </a:r>
            <a:br>
              <a:rPr lang="en-US" dirty="0" smtClean="0"/>
            </a:br>
            <a:r>
              <a:rPr lang="en-US" sz="2800" b="0" i="1" dirty="0" smtClean="0">
                <a:solidFill>
                  <a:schemeClr val="accent4"/>
                </a:solidFill>
              </a:rPr>
              <a:t>Steps to Hello World </a:t>
            </a:r>
            <a:endParaRPr lang="en-US" b="0" i="1" dirty="0">
              <a:solidFill>
                <a:schemeClr val="accent4"/>
              </a:solidFill>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MSVS new class library </a:t>
            </a:r>
          </a:p>
          <a:p>
            <a:pPr marL="514350" indent="-514350">
              <a:buFont typeface="+mj-lt"/>
              <a:buAutoNum type="arabicPeriod"/>
            </a:pPr>
            <a:r>
              <a:rPr lang="en-US" dirty="0" smtClean="0"/>
              <a:t>References (minimum): </a:t>
            </a:r>
          </a:p>
          <a:p>
            <a:pPr marL="797220" lvl="1" indent="-514350"/>
            <a:r>
              <a:rPr lang="en-US" dirty="0" smtClean="0"/>
              <a:t>System.dll</a:t>
            </a:r>
          </a:p>
          <a:p>
            <a:pPr marL="797220" lvl="1" indent="-514350"/>
            <a:r>
              <a:rPr lang="en-US" dirty="0" smtClean="0"/>
              <a:t>RevitAPI.dll</a:t>
            </a:r>
          </a:p>
          <a:p>
            <a:pPr marL="797220" lvl="1" indent="-514350"/>
            <a:r>
              <a:rPr lang="en-US" dirty="0" err="1" smtClean="0"/>
              <a:t>RevitAPIUI</a:t>
            </a:r>
            <a:endParaRPr lang="en-US" dirty="0" smtClean="0"/>
          </a:p>
          <a:p>
            <a:pPr marL="514350" indent="-514350">
              <a:buFont typeface="+mj-lt"/>
              <a:buAutoNum type="arabicPeriod"/>
            </a:pPr>
            <a:r>
              <a:rPr lang="en-US" dirty="0" smtClean="0"/>
              <a:t>Namespaces (minimum): </a:t>
            </a:r>
            <a:r>
              <a:rPr lang="en-US" baseline="30000" dirty="0" smtClean="0"/>
              <a:t>(*)</a:t>
            </a:r>
          </a:p>
          <a:p>
            <a:pPr marL="797220" lvl="1" indent="-514350"/>
            <a:r>
              <a:rPr lang="en-US" dirty="0" err="1" smtClean="0"/>
              <a:t>Autodesk.Revit.DB</a:t>
            </a:r>
            <a:endParaRPr lang="en-US" dirty="0" smtClean="0"/>
          </a:p>
          <a:p>
            <a:pPr marL="797220" lvl="1" indent="-514350"/>
            <a:r>
              <a:rPr lang="en-US" dirty="0" err="1" smtClean="0"/>
              <a:t>Autodesk.Revit.UI</a:t>
            </a:r>
            <a:endParaRPr lang="en-US" dirty="0" smtClean="0"/>
          </a:p>
          <a:p>
            <a:pPr marL="797220" lvl="1" indent="-514350"/>
            <a:r>
              <a:rPr lang="en-US" dirty="0" err="1" smtClean="0"/>
              <a:t>Autodesk.Revit.ApplicationServices</a:t>
            </a:r>
            <a:endParaRPr lang="en-US" dirty="0" smtClean="0"/>
          </a:p>
          <a:p>
            <a:pPr marL="797220" lvl="1" indent="-514350"/>
            <a:r>
              <a:rPr lang="en-US" dirty="0" err="1" smtClean="0"/>
              <a:t>Autodesk.Revit.Attributes</a:t>
            </a:r>
            <a:endParaRPr lang="en-US" dirty="0" smtClean="0"/>
          </a:p>
          <a:p>
            <a:pPr marL="514350" indent="-514350">
              <a:buFont typeface="+mj-lt"/>
              <a:buAutoNum type="arabicPeriod"/>
            </a:pPr>
            <a:r>
              <a:rPr lang="en-US" dirty="0" smtClean="0"/>
              <a:t>Implement </a:t>
            </a:r>
            <a:r>
              <a:rPr lang="en-US" dirty="0" err="1" smtClean="0"/>
              <a:t>IExternalCommand</a:t>
            </a:r>
            <a:r>
              <a:rPr lang="en-US" dirty="0" smtClean="0"/>
              <a:t> and Execute() method</a:t>
            </a:r>
          </a:p>
          <a:p>
            <a:pPr marL="514350" indent="-514350">
              <a:buFont typeface="+mj-lt"/>
              <a:buAutoNum type="arabicPeriod"/>
            </a:pPr>
            <a:r>
              <a:rPr lang="en-US" dirty="0" smtClean="0"/>
              <a:t>Register with an “add-in manifest” file </a:t>
            </a:r>
          </a:p>
          <a:p>
            <a:pPr marL="514350" indent="-514350">
              <a:buNone/>
            </a:pPr>
            <a:r>
              <a:rPr lang="en-US" sz="2400" baseline="30000" dirty="0" smtClean="0">
                <a:solidFill>
                  <a:schemeClr val="bg1">
                    <a:lumMod val="50000"/>
                  </a:schemeClr>
                </a:solidFill>
              </a:rPr>
              <a:t>(*) </a:t>
            </a:r>
            <a:r>
              <a:rPr lang="en-US" sz="2400" dirty="0" smtClean="0">
                <a:solidFill>
                  <a:schemeClr val="bg1">
                    <a:lumMod val="50000"/>
                  </a:schemeClr>
                </a:solidFill>
              </a:rPr>
              <a:t>if you use VB.NET, set namespaces in project properties  </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18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Autodesk.Revit.Attributes.Regeneration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Autodesk.Revit.Attributes.RegenerationOption.Manual</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C#</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564923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&lt;C#&gt;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2400" b="1" dirty="0" smtClean="0">
              <a:latin typeface="Calibri"/>
              <a:ea typeface="MS Mincho"/>
              <a:cs typeface="Times New Roman"/>
            </a:endParaRPr>
          </a:p>
          <a:p>
            <a:pPr marL="0" marR="0">
              <a:lnSpc>
                <a:spcPct val="115000"/>
              </a:lnSpc>
              <a:spcBef>
                <a:spcPts val="0"/>
              </a:spcBef>
              <a:spcAft>
                <a:spcPts val="0"/>
              </a:spcAft>
            </a:pP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TransactionMode</a:t>
            </a:r>
            <a:r>
              <a:rPr lang="en-US" sz="1600" b="1" dirty="0" err="1" smtClean="0">
                <a:latin typeface="Courier New"/>
                <a:ea typeface="MS Mincho"/>
                <a:cs typeface="Times New Roman"/>
              </a:rPr>
              <a:t>.Automatic</a:t>
            </a:r>
            <a:r>
              <a:rPr lang="en-US" sz="1600" b="1" dirty="0" smtClean="0">
                <a:latin typeface="Courier New"/>
                <a:ea typeface="MS Mincho"/>
                <a:cs typeface="Times New Roman"/>
              </a:rPr>
              <a:t>)]</a:t>
            </a:r>
            <a:endParaRPr lang="en-US" sz="1600" b="1" dirty="0" smtClean="0">
              <a:latin typeface="Calibri"/>
              <a:ea typeface="MS Mincho"/>
              <a:cs typeface="Times New Roman"/>
            </a:endParaRPr>
          </a:p>
          <a:p>
            <a:pPr marL="0" marR="0">
              <a:lnSpc>
                <a:spcPct val="115000"/>
              </a:lnSpc>
              <a:spcBef>
                <a:spcPts val="0"/>
              </a:spcBef>
              <a:spcAft>
                <a:spcPts val="0"/>
              </a:spcAft>
            </a:pP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Regeneration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RegenerationOption</a:t>
            </a:r>
            <a:r>
              <a:rPr lang="en-US" sz="1600" b="1" dirty="0" err="1" smtClean="0">
                <a:latin typeface="Courier New"/>
                <a:ea typeface="MS Mincho"/>
                <a:cs typeface="Times New Roman"/>
              </a:rPr>
              <a:t>.Manual</a:t>
            </a:r>
            <a:r>
              <a:rPr lang="en-US" sz="1600" b="1" dirty="0" smtClean="0">
                <a:latin typeface="Courier New"/>
                <a:ea typeface="MS Mincho"/>
                <a:cs typeface="Times New Roman"/>
              </a:rPr>
              <a:t>)]</a:t>
            </a:r>
            <a:endParaRPr lang="en-US" sz="16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HelloWorld</a:t>
            </a:r>
            <a:r>
              <a:rPr lang="en-US" sz="1800" b="1"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IExternalCommand</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Result</a:t>
            </a:r>
            <a:r>
              <a:rPr lang="en-US" sz="1800" b="1" dirty="0" smtClean="0">
                <a:latin typeface="Courier New"/>
                <a:ea typeface="MS Mincho"/>
                <a:cs typeface="Times New Roman"/>
              </a:rPr>
              <a:t> Execute(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ExternalCommandData</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ref</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message,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a:t>
            </a:r>
            <a:r>
              <a:rPr lang="en-US" sz="1800" b="1" dirty="0" err="1" smtClean="0">
                <a:solidFill>
                  <a:srgbClr val="2B91AF"/>
                </a:solidFill>
                <a:latin typeface="Courier New"/>
                <a:ea typeface="MS Mincho"/>
                <a:cs typeface="Times New Roman"/>
              </a:rPr>
              <a:t>ElementSet</a:t>
            </a:r>
            <a:r>
              <a:rPr lang="en-US" sz="1800" b="1" dirty="0" smtClean="0">
                <a:latin typeface="Courier New"/>
                <a:ea typeface="MS Mincho"/>
                <a:cs typeface="Times New Roman"/>
              </a:rPr>
              <a:t> elements)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TaskDialog</a:t>
            </a:r>
            <a:r>
              <a:rPr lang="en-US" sz="1800" b="1" dirty="0" err="1" smtClean="0">
                <a:latin typeface="Courier New"/>
                <a:ea typeface="MS Mincho"/>
                <a:cs typeface="Times New Roman"/>
              </a:rPr>
              <a:t>.Show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Result</a:t>
            </a:r>
            <a:r>
              <a:rPr lang="en-US" sz="1800" b="1" dirty="0" err="1" smtClean="0">
                <a:latin typeface="Courier New"/>
                <a:ea typeface="MS Mincho"/>
                <a:cs typeface="Times New Roman"/>
              </a:rPr>
              <a:t>.Succeeded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b="1" dirty="0" smtClean="0">
                <a:latin typeface="Courier New"/>
                <a:ea typeface="MS Mincho"/>
                <a:cs typeface="Times New Roman"/>
              </a:rPr>
              <a:t>}</a:t>
            </a:r>
            <a:br>
              <a:rPr lang="en-US" sz="1800" b="1" dirty="0" smtClean="0">
                <a:latin typeface="Courier New"/>
                <a:ea typeface="MS Mincho"/>
                <a:cs typeface="Times New Roman"/>
              </a:rPr>
            </a:br>
            <a:r>
              <a:rPr lang="en-US" sz="1800" b="1" dirty="0" smtClean="0">
                <a:latin typeface="Calibri"/>
                <a:ea typeface="MS Mincho"/>
                <a:cs typeface="Times New Roman"/>
              </a:rPr>
              <a:t>&lt;/C#&gt;</a:t>
            </a:r>
            <a:endParaRPr lang="en-US" sz="1800" b="1"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err="1" smtClean="0">
                <a:solidFill>
                  <a:schemeClr val="accent4"/>
                </a:solidFill>
              </a:rPr>
              <a:t>IExternalCommand</a:t>
            </a:r>
            <a:r>
              <a:rPr lang="en-US" sz="2800" b="0" i="1" dirty="0" smtClean="0">
                <a:solidFill>
                  <a:schemeClr val="accent4"/>
                </a:solidFill>
              </a:rPr>
              <a:t> Class </a:t>
            </a:r>
            <a:endParaRPr lang="en-US" sz="2800"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Autodesk.Revit.Attributes.Regeneration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Autodesk.Revit.Attributes.RegenerationOption.Manual</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Autodesk.Revit.UI.ExternalCommandData</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ByRef</a:t>
            </a:r>
            <a:r>
              <a:rPr lang="en-US" sz="1800" dirty="0" smtClean="0">
                <a:solidFill>
                  <a:schemeClr val="bg1">
                    <a:lumMod val="75000"/>
                  </a:schemeClr>
                </a:solidFill>
                <a:latin typeface="Courier New"/>
                <a:ea typeface="MS Mincho"/>
                <a:cs typeface="Times New Roman"/>
              </a:rPr>
              <a:t> message As String,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elements As </a:t>
            </a:r>
            <a:r>
              <a:rPr lang="en-US" sz="1800" dirty="0" err="1" smtClean="0">
                <a:solidFill>
                  <a:schemeClr val="bg1">
                    <a:lumMod val="75000"/>
                  </a:schemeClr>
                </a:solidFill>
                <a:latin typeface="Courier New"/>
                <a:ea typeface="MS Mincho"/>
                <a:cs typeface="Times New Roman"/>
              </a:rPr>
              <a:t>Autodesk.Revit.DB.ElementSet</a:t>
            </a:r>
            <a:r>
              <a:rPr lang="en-US" sz="1800" dirty="0" smtClean="0">
                <a:solidFill>
                  <a:schemeClr val="bg1">
                    <a:lumMod val="75000"/>
                  </a:schemeClr>
                </a:solidFill>
                <a:latin typeface="Courier New"/>
                <a:ea typeface="MS Mincho"/>
                <a:cs typeface="Times New Roman"/>
              </a:rPr>
              <a:t>) _</a:t>
            </a:r>
            <a:br>
              <a:rPr lang="en-US" sz="1800" dirty="0" smtClean="0">
                <a:solidFill>
                  <a:schemeClr val="bg1">
                    <a:lumMod val="75000"/>
                  </a:schemeClr>
                </a:solidFill>
                <a:latin typeface="Courier New"/>
                <a:ea typeface="MS Mincho"/>
                <a:cs typeface="Times New Roman"/>
              </a:rPr>
            </a:b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Autodesk.Revit.UI.Result</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Autodesk.Revit.UI.IExternalCommand.Execute</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Autodesk.Revit.UI.TaskDialog.Show</a:t>
            </a:r>
            <a:r>
              <a:rPr lang="en-US" sz="1800"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Return </a:t>
            </a:r>
            <a:r>
              <a:rPr lang="en-US" sz="1800" dirty="0" err="1" smtClean="0">
                <a:solidFill>
                  <a:schemeClr val="bg1">
                    <a:lumMod val="75000"/>
                  </a:schemeClr>
                </a:solidFill>
                <a:latin typeface="Courier New"/>
                <a:ea typeface="MS Mincho"/>
                <a:cs typeface="Times New Roman"/>
              </a:rPr>
              <a:t>Result.Succeeded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End Function</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8" name="TextBox 7"/>
          <p:cNvSpPr txBox="1"/>
          <p:nvPr/>
        </p:nvSpPr>
        <p:spPr>
          <a:xfrm>
            <a:off x="5667375" y="3582987"/>
            <a:ext cx="5943600" cy="461665"/>
          </a:xfrm>
          <a:prstGeom prst="rect">
            <a:avLst/>
          </a:prstGeom>
          <a:noFill/>
        </p:spPr>
        <p:txBody>
          <a:bodyPr wrap="square" rtlCol="0">
            <a:spAutoFit/>
          </a:bodyPr>
          <a:lstStyle/>
          <a:p>
            <a:r>
              <a:rPr lang="en-US" sz="2400" dirty="0" smtClean="0">
                <a:latin typeface="+mn-lt"/>
              </a:rPr>
              <a:t>1.Derive a class from </a:t>
            </a:r>
            <a:r>
              <a:rPr lang="en-US" sz="2400" dirty="0" err="1" smtClean="0">
                <a:latin typeface="+mn-lt"/>
              </a:rPr>
              <a:t>IExternalCommand</a:t>
            </a:r>
            <a:endParaRPr lang="en-US" sz="2400" dirty="0">
              <a:latin typeface="+mn-lt"/>
            </a:endParaRPr>
          </a:p>
        </p:txBody>
      </p:sp>
      <p:sp>
        <p:nvSpPr>
          <p:cNvPr id="9" name="Rectangle 8"/>
          <p:cNvSpPr/>
          <p:nvPr/>
        </p:nvSpPr>
        <p:spPr bwMode="auto">
          <a:xfrm>
            <a:off x="333375" y="3201987"/>
            <a:ext cx="4953000" cy="4953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Execute() Method</a:t>
            </a:r>
            <a:endParaRPr lang="en-US"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Autodesk.Revit.Attributes.Regeneration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Autodesk.Revit.Attributes.RegenerationOption.Manual</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Public Class </a:t>
            </a:r>
            <a:r>
              <a:rPr lang="en-US" sz="1800" dirty="0" err="1" smtClean="0">
                <a:solidFill>
                  <a:schemeClr val="bg1">
                    <a:lumMod val="75000"/>
                  </a:schemeClr>
                </a:solidFill>
                <a:latin typeface="Courier New"/>
                <a:ea typeface="MS Mincho"/>
                <a:cs typeface="Times New Roman"/>
              </a:rPr>
              <a:t>HelloWorld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7" name="TextBox 6"/>
          <p:cNvSpPr txBox="1"/>
          <p:nvPr/>
        </p:nvSpPr>
        <p:spPr>
          <a:xfrm>
            <a:off x="6429375" y="3354387"/>
            <a:ext cx="5334000" cy="461665"/>
          </a:xfrm>
          <a:prstGeom prst="rect">
            <a:avLst/>
          </a:prstGeom>
          <a:noFill/>
        </p:spPr>
        <p:txBody>
          <a:bodyPr wrap="square" rtlCol="0">
            <a:spAutoFit/>
          </a:bodyPr>
          <a:lstStyle/>
          <a:p>
            <a:r>
              <a:rPr lang="en-US" sz="2400" dirty="0" smtClean="0">
                <a:latin typeface="+mn-lt"/>
              </a:rPr>
              <a:t>2.Implement Execute() method</a:t>
            </a:r>
            <a:endParaRPr lang="en-US" sz="2400" dirty="0">
              <a:latin typeface="+mn-lt"/>
            </a:endParaRPr>
          </a:p>
        </p:txBody>
      </p:sp>
      <p:sp>
        <p:nvSpPr>
          <p:cNvPr id="8" name="Rectangle 7"/>
          <p:cNvSpPr/>
          <p:nvPr/>
        </p:nvSpPr>
        <p:spPr bwMode="auto">
          <a:xfrm>
            <a:off x="866775" y="3963987"/>
            <a:ext cx="10134600" cy="3733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Rectangular Callout 12"/>
          <p:cNvSpPr/>
          <p:nvPr/>
        </p:nvSpPr>
        <p:spPr bwMode="auto">
          <a:xfrm>
            <a:off x="3457575" y="7316787"/>
            <a:ext cx="3124200" cy="1600200"/>
          </a:xfrm>
          <a:prstGeom prst="wedgeRectCallout">
            <a:avLst>
              <a:gd name="adj1" fmla="val -24371"/>
              <a:gd name="adj2" fmla="val -6356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Return value:</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Succeeded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Failed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Cancelled</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Rectangular Callout 13"/>
          <p:cNvSpPr/>
          <p:nvPr/>
        </p:nvSpPr>
        <p:spPr bwMode="auto">
          <a:xfrm>
            <a:off x="7953375" y="5259387"/>
            <a:ext cx="4800600" cy="3200400"/>
          </a:xfrm>
          <a:prstGeom prst="wedgeRectCallout">
            <a:avLst>
              <a:gd name="adj1" fmla="val -78580"/>
              <a:gd name="adj2" fmla="val -5054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Arguments: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1</a:t>
            </a:r>
            <a:r>
              <a:rPr lang="en-US" sz="2400" baseline="30000" dirty="0" smtClean="0">
                <a:solidFill>
                  <a:srgbClr val="000000"/>
                </a:solidFill>
                <a:latin typeface="Gill Sans" charset="0"/>
                <a:ea typeface="ヒラギノ角ゴ Pro W3" charset="0"/>
                <a:cs typeface="ヒラギノ角ゴ Pro W3" charset="0"/>
                <a:sym typeface="Gill Sans" charset="0"/>
              </a:rPr>
              <a:t>st</a:t>
            </a:r>
            <a:r>
              <a:rPr lang="en-US" sz="2400" dirty="0" smtClean="0">
                <a:solidFill>
                  <a:srgbClr val="000000"/>
                </a:solidFill>
                <a:latin typeface="Gill Sans" charset="0"/>
                <a:ea typeface="ヒラギノ角ゴ Pro W3" charset="0"/>
                <a:cs typeface="ヒラギノ角ゴ Pro W3" charset="0"/>
                <a:sym typeface="Gill Sans" charset="0"/>
              </a:rPr>
              <a:t> Access to the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object model</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2</a:t>
            </a:r>
            <a:r>
              <a:rPr lang="en-US" sz="2400" baseline="30000" dirty="0" smtClean="0">
                <a:solidFill>
                  <a:srgbClr val="000000"/>
                </a:solidFill>
                <a:latin typeface="Gill Sans" charset="0"/>
                <a:ea typeface="ヒラギノ角ゴ Pro W3" charset="0"/>
                <a:cs typeface="ヒラギノ角ゴ Pro W3" charset="0"/>
                <a:sym typeface="Gill Sans" charset="0"/>
              </a:rPr>
              <a:t>nd</a:t>
            </a:r>
            <a:r>
              <a:rPr lang="en-US" sz="2400" dirty="0" smtClean="0">
                <a:solidFill>
                  <a:srgbClr val="000000"/>
                </a:solidFill>
                <a:latin typeface="Gill Sans" charset="0"/>
                <a:ea typeface="ヒラギノ角ゴ Pro W3" charset="0"/>
                <a:cs typeface="ヒラギノ角ゴ Pro W3" charset="0"/>
                <a:sym typeface="Gill Sans" charset="0"/>
              </a:rPr>
              <a:t> Message to the user when a command fails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3</a:t>
            </a:r>
            <a:r>
              <a:rPr lang="en-US" sz="2400" baseline="30000" dirty="0" smtClean="0">
                <a:solidFill>
                  <a:srgbClr val="000000"/>
                </a:solidFill>
                <a:latin typeface="Gill Sans" charset="0"/>
                <a:ea typeface="ヒラギノ角ゴ Pro W3" charset="0"/>
                <a:cs typeface="ヒラギノ角ゴ Pro W3" charset="0"/>
                <a:sym typeface="Gill Sans" charset="0"/>
              </a:rPr>
              <a:t>rd</a:t>
            </a:r>
            <a:r>
              <a:rPr lang="en-US" sz="2400" dirty="0" smtClean="0">
                <a:solidFill>
                  <a:srgbClr val="000000"/>
                </a:solidFill>
                <a:latin typeface="Gill Sans" charset="0"/>
                <a:ea typeface="ヒラギノ角ゴ Pro W3" charset="0"/>
                <a:cs typeface="ヒラギノ角ゴ Pro W3" charset="0"/>
                <a:sym typeface="Gill Sans" charset="0"/>
              </a:rPr>
              <a:t> A set of elements to be highlighted when a command fails</a:t>
            </a:r>
          </a:p>
          <a:p>
            <a:pPr marL="457200" marR="0" indent="-457200" defTabSz="914400" rtl="0" eaLnBrk="1" fontAlgn="base" latinLnBrk="0" hangingPunct="1">
              <a:lnSpc>
                <a:spcPct val="100000"/>
              </a:lnSpc>
              <a:spcBef>
                <a:spcPct val="0"/>
              </a:spcBef>
              <a:spcAft>
                <a:spcPct val="0"/>
              </a:spcAft>
              <a:buClrTx/>
              <a:buSzTx/>
              <a:buFont typeface="+mj-lt"/>
              <a:buAutoNum type="arabicPeriod"/>
              <a:tabLst/>
            </a:pPr>
            <a:endParaRPr lang="en-US" sz="2400" dirty="0" smtClean="0">
              <a:solidFill>
                <a:srgbClr val="000000"/>
              </a:solidFill>
              <a:latin typeface="Gill Sans" charset="0"/>
              <a:ea typeface="ヒラギノ角ゴ Pro W3" charset="0"/>
              <a:cs typeface="ヒラギノ角ゴ Pro W3" charset="0"/>
              <a:sym typeface="Gill Sans" charset="0"/>
            </a:endParaRP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43639" y="409902"/>
            <a:ext cx="11850574" cy="1370130"/>
          </a:xfrm>
        </p:spPr>
        <p:txBody>
          <a:bodyPr/>
          <a:lstStyle/>
          <a:p>
            <a:pPr eaLnBrk="1" hangingPunct="1"/>
            <a:r>
              <a:rPr lang="en-US" altLang="ja-JP" dirty="0" smtClean="0">
                <a:ea typeface="ＭＳ Ｐゴシック" pitchFamily="34" charset="-128"/>
              </a:rPr>
              <a:t>Before we start</a:t>
            </a:r>
            <a:br>
              <a:rPr lang="en-US" altLang="ja-JP" dirty="0" smtClean="0">
                <a:ea typeface="ＭＳ Ｐゴシック" pitchFamily="34" charset="-128"/>
              </a:rPr>
            </a:br>
            <a:r>
              <a:rPr lang="en-US" altLang="ja-JP" sz="3200" dirty="0" smtClean="0">
                <a:solidFill>
                  <a:srgbClr val="00B0F0"/>
                </a:solidFill>
                <a:ea typeface="ＭＳ Ｐゴシック" pitchFamily="34" charset="-128"/>
              </a:rPr>
              <a:t>LiveMeeting and conference call – how to</a:t>
            </a:r>
            <a:endParaRPr lang="en-US" altLang="ja-JP" sz="3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5057775" y="4116387"/>
            <a:ext cx="4781806" cy="1101372"/>
          </a:xfrm>
          <a:prstGeom prst="rect">
            <a:avLst/>
          </a:prstGeom>
          <a:noFill/>
          <a:ln w="9525">
            <a:noFill/>
            <a:miter lim="800000"/>
            <a:headEnd/>
            <a:tailEnd/>
          </a:ln>
        </p:spPr>
        <p:txBody>
          <a:bodyPr lIns="0" tIns="0" rIns="0" bIns="0"/>
          <a:lstStyle/>
          <a:p>
            <a:pPr algn="l">
              <a:buNone/>
            </a:pPr>
            <a:r>
              <a:rPr lang="en-US" altLang="ja-JP" sz="2400" dirty="0">
                <a:ea typeface="ＭＳ Ｐゴシック" pitchFamily="34" charset="-128"/>
              </a:rPr>
              <a:t>Expand to full screen mode</a:t>
            </a:r>
          </a:p>
          <a:p>
            <a:pPr algn="l">
              <a:buNone/>
            </a:pPr>
            <a:r>
              <a:rPr lang="en-US" altLang="ja-JP" sz="2400" dirty="0">
                <a:ea typeface="ＭＳ Ｐゴシック" pitchFamily="34" charset="-128"/>
              </a:rPr>
              <a:t>Press ESC to </a:t>
            </a:r>
            <a:r>
              <a:rPr lang="en-US" altLang="ja-JP" sz="2400" dirty="0" smtClean="0">
                <a:ea typeface="ＭＳ Ｐゴシック" pitchFamily="34" charset="-128"/>
              </a:rPr>
              <a:t>return</a:t>
            </a:r>
            <a:endParaRPr lang="ja-JP" altLang="en-US" sz="2400">
              <a:ea typeface="ＭＳ Ｐゴシック" pitchFamily="34" charset="-128"/>
            </a:endParaRPr>
          </a:p>
        </p:txBody>
      </p:sp>
      <p:sp>
        <p:nvSpPr>
          <p:cNvPr id="5123" name="Rectangle 3"/>
          <p:cNvSpPr>
            <a:spLocks noChangeArrowheads="1"/>
          </p:cNvSpPr>
          <p:nvPr/>
        </p:nvSpPr>
        <p:spPr bwMode="auto">
          <a:xfrm>
            <a:off x="696464" y="2014594"/>
            <a:ext cx="3105586" cy="7275711"/>
          </a:xfrm>
          <a:prstGeom prst="rect">
            <a:avLst/>
          </a:prstGeom>
          <a:noFill/>
          <a:ln w="9525">
            <a:noFill/>
            <a:miter lim="800000"/>
            <a:headEnd/>
            <a:tailEnd/>
          </a:ln>
        </p:spPr>
        <p:txBody>
          <a:bodyPr lIns="0" tIns="0" rIns="0" bIns="0"/>
          <a:lstStyle/>
          <a:p>
            <a:pPr algn="l">
              <a:spcBef>
                <a:spcPct val="15000"/>
              </a:spcBef>
              <a:buNone/>
            </a:pPr>
            <a:endParaRPr lang="en-US" altLang="ja-JP" sz="2800" b="1" dirty="0">
              <a:ea typeface="ＭＳ Ｐゴシック" pitchFamily="34" charset="-128"/>
            </a:endParaRPr>
          </a:p>
        </p:txBody>
      </p:sp>
      <p:pic>
        <p:nvPicPr>
          <p:cNvPr id="18436" name="Picture 4"/>
          <p:cNvPicPr>
            <a:picLocks noChangeAspect="1" noChangeArrowheads="1"/>
          </p:cNvPicPr>
          <p:nvPr/>
        </p:nvPicPr>
        <p:blipFill>
          <a:blip r:embed="rId3" cstate="print"/>
          <a:srcRect/>
          <a:stretch>
            <a:fillRect/>
          </a:stretch>
        </p:blipFill>
        <p:spPr bwMode="auto">
          <a:xfrm>
            <a:off x="5057775" y="5335587"/>
            <a:ext cx="2209185" cy="1856497"/>
          </a:xfrm>
          <a:prstGeom prst="rect">
            <a:avLst/>
          </a:prstGeom>
          <a:noFill/>
          <a:ln w="9525">
            <a:noFill/>
            <a:miter lim="800000"/>
            <a:headEnd/>
            <a:tailEnd/>
          </a:ln>
          <a:effectLst/>
        </p:spPr>
      </p:pic>
      <p:pic>
        <p:nvPicPr>
          <p:cNvPr id="18438" name="Picture 6"/>
          <p:cNvPicPr>
            <a:picLocks noChangeAspect="1" noChangeArrowheads="1"/>
          </p:cNvPicPr>
          <p:nvPr/>
        </p:nvPicPr>
        <p:blipFill>
          <a:blip r:embed="rId4" cstate="print"/>
          <a:srcRect/>
          <a:stretch>
            <a:fillRect/>
          </a:stretch>
        </p:blipFill>
        <p:spPr bwMode="auto">
          <a:xfrm>
            <a:off x="8090138" y="5335587"/>
            <a:ext cx="4282837" cy="3441973"/>
          </a:xfrm>
          <a:prstGeom prst="rect">
            <a:avLst/>
          </a:prstGeom>
          <a:noFill/>
          <a:ln w="9525">
            <a:noFill/>
            <a:miter lim="800000"/>
            <a:headEnd/>
            <a:tailEnd/>
          </a:ln>
          <a:effectLst/>
        </p:spPr>
      </p:pic>
      <p:sp>
        <p:nvSpPr>
          <p:cNvPr id="19" name="Oval 18"/>
          <p:cNvSpPr/>
          <p:nvPr/>
        </p:nvSpPr>
        <p:spPr bwMode="auto">
          <a:xfrm>
            <a:off x="6489905" y="3354387"/>
            <a:ext cx="799644" cy="695622"/>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grpSp>
        <p:nvGrpSpPr>
          <p:cNvPr id="17" name="Group 16"/>
          <p:cNvGrpSpPr/>
          <p:nvPr/>
        </p:nvGrpSpPr>
        <p:grpSpPr>
          <a:xfrm>
            <a:off x="5057775" y="3354387"/>
            <a:ext cx="5388398" cy="695622"/>
            <a:chOff x="5057775" y="3354387"/>
            <a:chExt cx="5388398" cy="695622"/>
          </a:xfrm>
        </p:grpSpPr>
        <p:pic>
          <p:nvPicPr>
            <p:cNvPr id="18433" name="Picture 1"/>
            <p:cNvPicPr>
              <a:picLocks noChangeAspect="1" noChangeArrowheads="1"/>
            </p:cNvPicPr>
            <p:nvPr/>
          </p:nvPicPr>
          <p:blipFill>
            <a:blip r:embed="rId5" cstate="print"/>
            <a:srcRect/>
            <a:stretch>
              <a:fillRect/>
            </a:stretch>
          </p:blipFill>
          <p:spPr bwMode="auto">
            <a:xfrm>
              <a:off x="5057775" y="3354387"/>
              <a:ext cx="5388398" cy="623350"/>
            </a:xfrm>
            <a:prstGeom prst="rect">
              <a:avLst/>
            </a:prstGeom>
            <a:noFill/>
            <a:ln w="9525">
              <a:noFill/>
              <a:miter lim="800000"/>
              <a:headEnd/>
              <a:tailEnd/>
            </a:ln>
            <a:effectLst/>
          </p:spPr>
        </p:pic>
        <p:sp>
          <p:nvSpPr>
            <p:cNvPr id="20" name="Oval 19"/>
            <p:cNvSpPr/>
            <p:nvPr/>
          </p:nvSpPr>
          <p:spPr bwMode="auto">
            <a:xfrm>
              <a:off x="6449245" y="3354387"/>
              <a:ext cx="799644"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grpSp>
      <p:pic>
        <p:nvPicPr>
          <p:cNvPr id="15" name="Picture 14" descr="LiveMeetingAudio.png"/>
          <p:cNvPicPr>
            <a:picLocks noChangeAspect="1"/>
          </p:cNvPicPr>
          <p:nvPr/>
        </p:nvPicPr>
        <p:blipFill>
          <a:blip r:embed="rId6" cstate="print"/>
          <a:stretch>
            <a:fillRect/>
          </a:stretch>
        </p:blipFill>
        <p:spPr>
          <a:xfrm>
            <a:off x="5057775" y="1830387"/>
            <a:ext cx="3469216" cy="1104900"/>
          </a:xfrm>
          <a:prstGeom prst="rect">
            <a:avLst/>
          </a:prstGeom>
        </p:spPr>
      </p:pic>
      <p:sp>
        <p:nvSpPr>
          <p:cNvPr id="16" name="Content Placeholder 15"/>
          <p:cNvSpPr>
            <a:spLocks noGrp="1"/>
          </p:cNvSpPr>
          <p:nvPr>
            <p:ph idx="1"/>
          </p:nvPr>
        </p:nvSpPr>
        <p:spPr>
          <a:xfrm>
            <a:off x="513787" y="2350675"/>
            <a:ext cx="4091952" cy="6325064"/>
          </a:xfrm>
        </p:spPr>
        <p:txBody>
          <a:bodyPr/>
          <a:lstStyle/>
          <a:p>
            <a:r>
              <a:rPr lang="en-GB" smtClean="0"/>
              <a:t>Use Internet Audio</a:t>
            </a:r>
          </a:p>
          <a:p>
            <a:pPr rtl="0" eaLnBrk="1" latinLnBrk="0" hangingPunct="1">
              <a:spcBef>
                <a:spcPts val="6000"/>
              </a:spcBef>
            </a:pPr>
            <a:r>
              <a:rPr lang="en-US" sz="3600" kern="1200" smtClean="0">
                <a:solidFill>
                  <a:schemeClr val="tx1"/>
                </a:solidFill>
                <a:latin typeface="+mj-lt"/>
                <a:ea typeface="+mn-ea"/>
                <a:cs typeface="Arial" pitchFamily="34" charset="0"/>
              </a:rPr>
              <a:t>Full Screen Mode</a:t>
            </a:r>
            <a:endParaRPr lang="en-GB" smtClean="0"/>
          </a:p>
          <a:p>
            <a:pPr rtl="0" eaLnBrk="1" latinLnBrk="0" hangingPunct="1">
              <a:spcBef>
                <a:spcPts val="6000"/>
              </a:spcBef>
            </a:pPr>
            <a:r>
              <a:rPr lang="en-US" sz="3600" kern="1200" smtClean="0">
                <a:solidFill>
                  <a:schemeClr val="tx1"/>
                </a:solidFill>
                <a:latin typeface="+mj-lt"/>
                <a:ea typeface="+mn-ea"/>
                <a:cs typeface="Arial" pitchFamily="34" charset="0"/>
              </a:rPr>
              <a:t>Provide feedback</a:t>
            </a:r>
            <a:endParaRPr lang="en-GB" smtClean="0"/>
          </a:p>
          <a:p>
            <a:pPr rtl="0" eaLnBrk="1" latinLnBrk="0" hangingPunct="1">
              <a:spcBef>
                <a:spcPts val="6000"/>
              </a:spcBef>
            </a:pPr>
            <a:r>
              <a:rPr lang="en-US" sz="3600" kern="1200" smtClean="0">
                <a:solidFill>
                  <a:schemeClr val="tx1"/>
                </a:solidFill>
                <a:latin typeface="+mj-lt"/>
                <a:ea typeface="+mn-ea"/>
                <a:cs typeface="Arial" pitchFamily="34" charset="0"/>
              </a:rPr>
              <a:t>Real-time Q&amp;A</a:t>
            </a:r>
            <a:endParaRPr lang="en-GB" smtClean="0"/>
          </a:p>
          <a:p>
            <a:pPr rtl="0" eaLnBrk="1" latinLnBrk="0" hangingPunct="1">
              <a:spcBef>
                <a:spcPts val="6000"/>
              </a:spcBef>
            </a:pPr>
            <a:r>
              <a:rPr lang="en-US" sz="3600" kern="1200" smtClean="0">
                <a:solidFill>
                  <a:schemeClr val="tx1"/>
                </a:solidFill>
                <a:latin typeface="+mj-lt"/>
                <a:ea typeface="+mn-ea"/>
                <a:cs typeface="Arial" pitchFamily="34" charset="0"/>
              </a:rPr>
              <a:t>Mute phone *6</a:t>
            </a:r>
            <a:endParaRPr lang="en-GB"/>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Attributes</a:t>
            </a:r>
            <a:endParaRPr lang="en-US" sz="2800" b="0" i="1" dirty="0">
              <a:solidFill>
                <a:schemeClr val="accent4"/>
              </a:solidFill>
            </a:endParaRPr>
          </a:p>
        </p:txBody>
      </p:sp>
      <p:sp>
        <p:nvSpPr>
          <p:cNvPr id="5" name="TextBox 4"/>
          <p:cNvSpPr txBox="1"/>
          <p:nvPr/>
        </p:nvSpPr>
        <p:spPr>
          <a:xfrm>
            <a:off x="561975" y="2135187"/>
            <a:ext cx="11811000" cy="6432530"/>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Autodesk.Revit.Attributes.Regeneration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Autodesk.Revit.Attributes.RegenerationOption.Manual</a:t>
            </a:r>
            <a:r>
              <a:rPr lang="en-US" sz="1600" b="1" dirty="0" smtClean="0">
                <a:latin typeface="Courier New"/>
                <a:ea typeface="MS Mincho"/>
                <a:cs typeface="Times New Roman"/>
              </a:rPr>
              <a:t>)&gt; </a:t>
            </a:r>
            <a:r>
              <a:rPr lang="en-US" sz="1800" b="1" dirty="0" smtClean="0">
                <a:latin typeface="Courier New"/>
                <a:ea typeface="MS Mincho"/>
                <a:cs typeface="Times New Roman"/>
              </a:rPr>
              <a:t>_</a:t>
            </a:r>
            <a:endParaRPr lang="en-US" sz="1800" b="1"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Public 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TextBox 5"/>
          <p:cNvSpPr txBox="1"/>
          <p:nvPr/>
        </p:nvSpPr>
        <p:spPr>
          <a:xfrm>
            <a:off x="6505575" y="3659187"/>
            <a:ext cx="4267200" cy="461665"/>
          </a:xfrm>
          <a:prstGeom prst="rect">
            <a:avLst/>
          </a:prstGeom>
          <a:noFill/>
        </p:spPr>
        <p:txBody>
          <a:bodyPr wrap="square" rtlCol="0">
            <a:spAutoFit/>
          </a:bodyPr>
          <a:lstStyle/>
          <a:p>
            <a:r>
              <a:rPr lang="en-US" sz="2400" dirty="0" smtClean="0">
                <a:latin typeface="+mn-lt"/>
              </a:rPr>
              <a:t>3. Set attributes</a:t>
            </a:r>
            <a:endParaRPr lang="en-US" sz="2400" dirty="0">
              <a:latin typeface="+mn-lt"/>
            </a:endParaRPr>
          </a:p>
        </p:txBody>
      </p:sp>
      <p:sp>
        <p:nvSpPr>
          <p:cNvPr id="7" name="Rectangle 6"/>
          <p:cNvSpPr/>
          <p:nvPr/>
        </p:nvSpPr>
        <p:spPr bwMode="auto">
          <a:xfrm>
            <a:off x="333375" y="2668587"/>
            <a:ext cx="12268200" cy="762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3914775" y="4421187"/>
            <a:ext cx="8305800" cy="3276600"/>
          </a:xfrm>
          <a:prstGeom prst="wedgeRectCallout">
            <a:avLst>
              <a:gd name="adj1" fmla="val -36375"/>
              <a:gd name="adj2" fmla="val -73626"/>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a:r>
              <a:rPr lang="en-US" sz="2400" dirty="0" smtClean="0">
                <a:solidFill>
                  <a:srgbClr val="000000"/>
                </a:solidFill>
                <a:latin typeface="Gill Sans" charset="0"/>
                <a:ea typeface="ヒラギノ角ゴ Pro W3" charset="0"/>
                <a:cs typeface="ヒラギノ角ゴ Pro W3" charset="0"/>
                <a:sym typeface="Gill Sans" charset="0"/>
              </a:rPr>
              <a:t>A Transaction mode: controls the behavior transaction</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Automatic</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Manual</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t>
            </a:r>
            <a:r>
              <a:rPr lang="en-US" sz="2400" dirty="0" err="1" smtClean="0">
                <a:solidFill>
                  <a:srgbClr val="000000"/>
                </a:solidFill>
                <a:latin typeface="Gill Sans" charset="0"/>
                <a:ea typeface="ヒラギノ角ゴ Pro W3" charset="0"/>
                <a:cs typeface="ヒラギノ角ゴ Pro W3" charset="0"/>
                <a:sym typeface="Gill Sans" charset="0"/>
              </a:rPr>
              <a:t>ReadOnly</a:t>
            </a:r>
            <a:r>
              <a:rPr lang="en-US" sz="2400" dirty="0" smtClean="0">
                <a:solidFill>
                  <a:srgbClr val="000000"/>
                </a:solidFill>
                <a:latin typeface="Gill Sans" charset="0"/>
                <a:ea typeface="ヒラギノ角ゴ Pro W3" charset="0"/>
                <a:cs typeface="ヒラギノ角ゴ Pro W3" charset="0"/>
                <a:sym typeface="Gill Sans" charset="0"/>
              </a:rPr>
              <a:t/>
            </a:r>
            <a:br>
              <a:rPr lang="en-US" sz="2400" dirty="0" smtClean="0">
                <a:solidFill>
                  <a:srgbClr val="000000"/>
                </a:solidFill>
                <a:latin typeface="Gill Sans" charset="0"/>
                <a:ea typeface="ヒラギノ角ゴ Pro W3" charset="0"/>
                <a:cs typeface="ヒラギノ角ゴ Pro W3" charset="0"/>
                <a:sym typeface="Gill Sans" charset="0"/>
              </a:rPr>
            </a:br>
            <a:endParaRPr lang="en-US" sz="2400" dirty="0" smtClean="0">
              <a:solidFill>
                <a:srgbClr val="000000"/>
              </a:solidFill>
              <a:latin typeface="Gill Sans" charset="0"/>
              <a:ea typeface="ヒラギノ角ゴ Pro W3" charset="0"/>
              <a:cs typeface="ヒラギノ角ゴ Pro W3" charset="0"/>
              <a:sym typeface="Gill Sans" charset="0"/>
            </a:endParaRPr>
          </a:p>
          <a:p>
            <a:pPr defTabSz="914400"/>
            <a:r>
              <a:rPr lang="en-US" sz="2400" dirty="0" smtClean="0">
                <a:solidFill>
                  <a:srgbClr val="000000"/>
                </a:solidFill>
                <a:latin typeface="Gill Sans" charset="0"/>
                <a:ea typeface="ヒラギノ角ゴ Pro W3" charset="0"/>
                <a:cs typeface="ヒラギノ角ゴ Pro W3" charset="0"/>
                <a:sym typeface="Gill Sans" charset="0"/>
              </a:rPr>
              <a:t>Regeneration option: controls graphical re-</a:t>
            </a:r>
            <a:r>
              <a:rPr lang="en-US" sz="2400" dirty="0" err="1" smtClean="0">
                <a:solidFill>
                  <a:srgbClr val="000000"/>
                </a:solidFill>
                <a:latin typeface="Gill Sans" charset="0"/>
                <a:ea typeface="ヒラギノ角ゴ Pro W3" charset="0"/>
                <a:cs typeface="ヒラギノ角ゴ Pro W3" charset="0"/>
                <a:sym typeface="Gill Sans" charset="0"/>
              </a:rPr>
              <a:t>generatation</a:t>
            </a:r>
            <a:endParaRPr lang="en-US" sz="2400" dirty="0" smtClean="0">
              <a:solidFill>
                <a:srgbClr val="000000"/>
              </a:solidFill>
              <a:latin typeface="Gill Sans" charset="0"/>
              <a:ea typeface="ヒラギノ角ゴ Pro W3" charset="0"/>
              <a:cs typeface="ヒラギノ角ゴ Pro W3" charset="0"/>
              <a:sym typeface="Gill Sans" charset="0"/>
            </a:endParaRP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Automatic</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Manual </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Show Hello World</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401753"/>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solidFill>
                  <a:schemeClr val="bg1">
                    <a:lumMod val="75000"/>
                  </a:schemeClr>
                </a:solidFill>
                <a:latin typeface="Courier New"/>
                <a:ea typeface="MS Mincho"/>
                <a:cs typeface="Times New Roman"/>
              </a:rPr>
              <a:t>&lt;</a:t>
            </a:r>
            <a:r>
              <a:rPr lang="en-US" sz="1600" b="1" dirty="0" err="1" smtClean="0">
                <a:solidFill>
                  <a:schemeClr val="bg1">
                    <a:lumMod val="75000"/>
                  </a:schemeClr>
                </a:solidFill>
                <a:latin typeface="Courier New"/>
                <a:ea typeface="MS Mincho"/>
                <a:cs typeface="Times New Roman"/>
              </a:rPr>
              <a:t>Autodesk.Revit.Attributes.Transaction</a:t>
            </a:r>
            <a:r>
              <a:rPr lang="en-US" sz="1600" b="1" dirty="0" smtClean="0">
                <a:solidFill>
                  <a:schemeClr val="bg1">
                    <a:lumMod val="75000"/>
                  </a:schemeClr>
                </a:solidFill>
                <a:latin typeface="Courier New"/>
                <a:ea typeface="MS Mincho"/>
                <a:cs typeface="Times New Roman"/>
              </a:rPr>
              <a:t>(</a:t>
            </a:r>
            <a:r>
              <a:rPr lang="en-US" sz="1600" b="1" dirty="0" err="1" smtClean="0">
                <a:solidFill>
                  <a:schemeClr val="bg1">
                    <a:lumMod val="75000"/>
                  </a:schemeClr>
                </a:solidFill>
                <a:latin typeface="Courier New"/>
                <a:ea typeface="MS Mincho"/>
                <a:cs typeface="Times New Roman"/>
              </a:rPr>
              <a:t>Autodesk.Revit.Attributes.TransactionMode.Automatic</a:t>
            </a:r>
            <a:r>
              <a:rPr lang="en-US" sz="1600" b="1" dirty="0" smtClean="0">
                <a:solidFill>
                  <a:schemeClr val="bg1">
                    <a:lumMod val="75000"/>
                  </a:schemeClr>
                </a:solidFill>
                <a:latin typeface="Courier New"/>
                <a:ea typeface="MS Mincho"/>
                <a:cs typeface="Times New Roman"/>
              </a:rPr>
              <a:t>)&gt; _</a:t>
            </a:r>
            <a:endParaRPr lang="en-US" sz="16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solidFill>
                  <a:schemeClr val="bg1">
                    <a:lumMod val="75000"/>
                  </a:schemeClr>
                </a:solidFill>
                <a:latin typeface="Courier New"/>
                <a:ea typeface="MS Mincho"/>
                <a:cs typeface="Times New Roman"/>
              </a:rPr>
              <a:t>&lt;</a:t>
            </a:r>
            <a:r>
              <a:rPr lang="en-US" sz="1600" b="1" dirty="0" err="1" smtClean="0">
                <a:solidFill>
                  <a:schemeClr val="bg1">
                    <a:lumMod val="75000"/>
                  </a:schemeClr>
                </a:solidFill>
                <a:latin typeface="Courier New"/>
                <a:ea typeface="MS Mincho"/>
                <a:cs typeface="Times New Roman"/>
              </a:rPr>
              <a:t>Autodesk.Revit.Attributes.Regeneration</a:t>
            </a:r>
            <a:r>
              <a:rPr lang="en-US" sz="1600" b="1" dirty="0" smtClean="0">
                <a:solidFill>
                  <a:schemeClr val="bg1">
                    <a:lumMod val="75000"/>
                  </a:schemeClr>
                </a:solidFill>
                <a:latin typeface="Courier New"/>
                <a:ea typeface="MS Mincho"/>
                <a:cs typeface="Times New Roman"/>
              </a:rPr>
              <a:t>(</a:t>
            </a:r>
            <a:r>
              <a:rPr lang="en-US" sz="1600" b="1" dirty="0" err="1" smtClean="0">
                <a:solidFill>
                  <a:schemeClr val="bg1">
                    <a:lumMod val="75000"/>
                  </a:schemeClr>
                </a:solidFill>
                <a:latin typeface="Courier New"/>
                <a:ea typeface="MS Mincho"/>
                <a:cs typeface="Times New Roman"/>
              </a:rPr>
              <a:t>Autodesk.Revit.Attributes.RegenerationOption.Manual</a:t>
            </a:r>
            <a:r>
              <a:rPr lang="en-US" sz="1600" b="1" dirty="0" smtClean="0">
                <a:solidFill>
                  <a:schemeClr val="bg1">
                    <a:lumMod val="75000"/>
                  </a:schemeClr>
                </a:solidFill>
                <a:latin typeface="Courier New"/>
                <a:ea typeface="MS Mincho"/>
                <a:cs typeface="Times New Roman"/>
              </a:rPr>
              <a:t>)&gt; _</a:t>
            </a:r>
            <a:endParaRPr lang="en-US" sz="16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Public 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Rectangle 5"/>
          <p:cNvSpPr/>
          <p:nvPr/>
        </p:nvSpPr>
        <p:spPr bwMode="auto">
          <a:xfrm>
            <a:off x="333375" y="6097587"/>
            <a:ext cx="12268200" cy="6096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ular Callout 6"/>
          <p:cNvSpPr/>
          <p:nvPr/>
        </p:nvSpPr>
        <p:spPr bwMode="auto">
          <a:xfrm>
            <a:off x="5133975" y="7316787"/>
            <a:ext cx="3810000" cy="1371600"/>
          </a:xfrm>
          <a:prstGeom prst="wedgeRectCallout">
            <a:avLst>
              <a:gd name="adj1" fmla="val -30621"/>
              <a:gd name="adj2" fmla="val -10785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Task Dialog:</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 </a:t>
            </a:r>
          </a:p>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-style message box</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to say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“Hello World”</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TextBox 7"/>
          <p:cNvSpPr txBox="1"/>
          <p:nvPr/>
        </p:nvSpPr>
        <p:spPr>
          <a:xfrm>
            <a:off x="6505575" y="3659187"/>
            <a:ext cx="5486400" cy="461665"/>
          </a:xfrm>
          <a:prstGeom prst="rect">
            <a:avLst/>
          </a:prstGeom>
          <a:noFill/>
        </p:spPr>
        <p:txBody>
          <a:bodyPr wrap="square" rtlCol="0">
            <a:spAutoFit/>
          </a:bodyPr>
          <a:lstStyle/>
          <a:p>
            <a:r>
              <a:rPr lang="en-US" sz="2400" dirty="0" smtClean="0">
                <a:latin typeface="+mn-lt"/>
              </a:rPr>
              <a:t>4. Show a dialog with a message</a:t>
            </a:r>
            <a:endParaRPr lang="en-US" sz="2400"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Registration Mechanism </a:t>
            </a:r>
            <a:endParaRPr lang="en-US" sz="2800" b="0" i="1" dirty="0">
              <a:solidFill>
                <a:schemeClr val="accent4"/>
              </a:solidFill>
            </a:endParaRPr>
          </a:p>
        </p:txBody>
      </p:sp>
      <p:sp>
        <p:nvSpPr>
          <p:cNvPr id="3" name="Content Placeholder 2"/>
          <p:cNvSpPr>
            <a:spLocks noGrp="1"/>
          </p:cNvSpPr>
          <p:nvPr>
            <p:ph idx="1"/>
          </p:nvPr>
        </p:nvSpPr>
        <p:spPr/>
        <p:txBody>
          <a:bodyPr/>
          <a:lstStyle/>
          <a:p>
            <a:r>
              <a:rPr lang="en-US" dirty="0" smtClean="0"/>
              <a:t>New in 2011</a:t>
            </a:r>
          </a:p>
          <a:p>
            <a:r>
              <a:rPr lang="en-US" dirty="0" smtClean="0"/>
              <a:t>Automatically read by </a:t>
            </a:r>
            <a:r>
              <a:rPr lang="en-US" dirty="0" err="1" smtClean="0"/>
              <a:t>Revit</a:t>
            </a:r>
            <a:r>
              <a:rPr lang="en-US" dirty="0" smtClean="0"/>
              <a:t> at startup</a:t>
            </a:r>
          </a:p>
          <a:p>
            <a:r>
              <a:rPr lang="en-US" dirty="0" smtClean="0">
                <a:solidFill>
                  <a:schemeClr val="bg1">
                    <a:lumMod val="50000"/>
                  </a:schemeClr>
                </a:solidFill>
              </a:rPr>
              <a:t>(used of Revit.ini file remains in 2011. Will be discontinued in future releases)  </a:t>
            </a:r>
          </a:p>
          <a:p>
            <a:pPr>
              <a:buNone/>
            </a:pPr>
            <a:endParaRPr lang="en-US" dirty="0" smtClean="0"/>
          </a:p>
          <a:p>
            <a:pPr>
              <a:buNone/>
            </a:pPr>
            <a:r>
              <a:rPr lang="en-US" dirty="0" smtClean="0"/>
              <a:t>Two locations: All Users, and &lt;user&gt; specific location </a:t>
            </a:r>
          </a:p>
          <a:p>
            <a:pPr>
              <a:buNone/>
            </a:pPr>
            <a:r>
              <a:rPr lang="en-US" sz="2800" u="sng" dirty="0" smtClean="0"/>
              <a:t>Windows XP </a:t>
            </a:r>
          </a:p>
          <a:p>
            <a:pPr>
              <a:buNone/>
            </a:pPr>
            <a:r>
              <a:rPr lang="en-US" sz="2400" dirty="0" smtClean="0"/>
              <a:t>C:\Documents and Settings\All Users\Application Data\Autodesk\</a:t>
            </a:r>
            <a:r>
              <a:rPr lang="en-US" sz="2400" dirty="0" err="1" smtClean="0"/>
              <a:t>Revit</a:t>
            </a:r>
            <a:r>
              <a:rPr lang="en-US" sz="2400" dirty="0" smtClean="0"/>
              <a:t>\</a:t>
            </a:r>
            <a:r>
              <a:rPr lang="en-US" sz="2400" dirty="0" err="1" smtClean="0"/>
              <a:t>Addins</a:t>
            </a:r>
            <a:r>
              <a:rPr lang="en-US" sz="2400" dirty="0" smtClean="0"/>
              <a:t>\2011\</a:t>
            </a:r>
          </a:p>
          <a:p>
            <a:pPr>
              <a:buNone/>
            </a:pPr>
            <a:r>
              <a:rPr lang="en-US" sz="2400" dirty="0" smtClean="0"/>
              <a:t>C:\Documents and Settings\&lt;user&gt;\Application Data\Autodesk\</a:t>
            </a:r>
            <a:r>
              <a:rPr lang="en-US" sz="2400" dirty="0" err="1" smtClean="0"/>
              <a:t>Revit</a:t>
            </a:r>
            <a:r>
              <a:rPr lang="en-US" sz="2400" dirty="0" smtClean="0"/>
              <a:t>\</a:t>
            </a:r>
            <a:r>
              <a:rPr lang="en-US" sz="2400" dirty="0" err="1" smtClean="0"/>
              <a:t>Addins</a:t>
            </a:r>
            <a:r>
              <a:rPr lang="en-US" sz="2400" dirty="0" smtClean="0"/>
              <a:t>\2011\</a:t>
            </a:r>
          </a:p>
          <a:p>
            <a:pPr>
              <a:buNone/>
            </a:pPr>
            <a:endParaRPr lang="en-US" dirty="0" smtClean="0"/>
          </a:p>
          <a:p>
            <a:pPr>
              <a:buNone/>
            </a:pPr>
            <a:r>
              <a:rPr lang="en-US" sz="2800" u="sng" dirty="0" smtClean="0"/>
              <a:t>Vista/Windows 7</a:t>
            </a:r>
          </a:p>
          <a:p>
            <a:pPr>
              <a:buNone/>
            </a:pPr>
            <a:r>
              <a:rPr lang="en-US" sz="2400" dirty="0" smtClean="0"/>
              <a:t>C:\ProgramData\Autodesk\Revit\Addins\2011\</a:t>
            </a:r>
          </a:p>
          <a:p>
            <a:pPr>
              <a:buNone/>
            </a:pPr>
            <a:r>
              <a:rPr lang="en-US" sz="2400" dirty="0" smtClean="0"/>
              <a:t>C:\Users\&lt;user&gt;\</a:t>
            </a:r>
            <a:r>
              <a:rPr lang="en-US" sz="2400" dirty="0" err="1" smtClean="0"/>
              <a:t>AppData</a:t>
            </a:r>
            <a:r>
              <a:rPr lang="en-US" sz="2400" dirty="0" smtClean="0"/>
              <a:t>\Roaming\Autodesk\</a:t>
            </a:r>
            <a:r>
              <a:rPr lang="en-US" sz="2400" dirty="0" err="1" smtClean="0"/>
              <a:t>Revit</a:t>
            </a:r>
            <a:r>
              <a:rPr lang="en-US" sz="2400" dirty="0" smtClean="0"/>
              <a:t>\</a:t>
            </a:r>
            <a:r>
              <a:rPr lang="en-US" sz="2400" dirty="0" err="1" smtClean="0"/>
              <a:t>Addins</a:t>
            </a:r>
            <a:r>
              <a:rPr lang="en-US" sz="2400" dirty="0" smtClean="0"/>
              <a:t>\2011\</a:t>
            </a:r>
          </a:p>
          <a:p>
            <a:pPr>
              <a:buNone/>
            </a:pPr>
            <a:endParaRPr lang="en-US" sz="2400" dirty="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File </a:t>
            </a:r>
            <a:endParaRPr lang="en-US" sz="2800" b="0" i="1" dirty="0">
              <a:solidFill>
                <a:schemeClr val="accent4"/>
              </a:solidFill>
            </a:endParaRPr>
          </a:p>
        </p:txBody>
      </p:sp>
      <p:sp>
        <p:nvSpPr>
          <p:cNvPr id="3" name="Content Placeholder 2"/>
          <p:cNvSpPr>
            <a:spLocks noGrp="1"/>
          </p:cNvSpPr>
          <p:nvPr>
            <p:ph idx="1"/>
          </p:nvPr>
        </p:nvSpPr>
        <p:spPr/>
        <p:txBody>
          <a:bodyPr/>
          <a:lstStyle/>
          <a:p>
            <a:pPr>
              <a:buNone/>
            </a:pPr>
            <a:endParaRPr lang="en-US" sz="2400" dirty="0" smtClean="0"/>
          </a:p>
        </p:txBody>
      </p:sp>
      <p:sp>
        <p:nvSpPr>
          <p:cNvPr id="5" name="TextBox 4"/>
          <p:cNvSpPr txBox="1"/>
          <p:nvPr/>
        </p:nvSpPr>
        <p:spPr>
          <a:xfrm>
            <a:off x="561975" y="2135187"/>
            <a:ext cx="11811000" cy="2959272"/>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xml</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version</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1.0</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encoding</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utf-8</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standalone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no</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Type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Command</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Hello World</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r>
              <a:rPr lang="en-US" sz="1800" b="1" dirty="0" err="1" smtClean="0">
                <a:latin typeface="Courier New"/>
                <a:ea typeface="MS Mincho"/>
                <a:cs typeface="Times New Roman"/>
              </a:rPr>
              <a:t>RevitIntroVB.HelloWorld</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C:\RevitAPI 2011\</a:t>
            </a:r>
            <a:r>
              <a:rPr lang="en-US" sz="1800" b="1" dirty="0" err="1" smtClean="0">
                <a:latin typeface="Courier New"/>
                <a:ea typeface="MS Mincho"/>
                <a:cs typeface="Times New Roman"/>
              </a:rPr>
              <a:t>RevitIntro</a:t>
            </a:r>
            <a:r>
              <a:rPr lang="en-US" sz="1800" b="1" dirty="0" smtClean="0">
                <a:latin typeface="Courier New"/>
                <a:ea typeface="MS Mincho"/>
                <a:cs typeface="Times New Roman"/>
              </a:rPr>
              <a:t>\bin\HelloWorld.dll</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AddInId</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0B997216-52F3-412a-8A97-58558DC62D1E</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AddInId</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r>
              <a:rPr lang="en-US" sz="1800" b="1" dirty="0" smtClean="0"/>
              <a:t> </a:t>
            </a:r>
            <a:endParaRPr lang="en-US" sz="1800" b="1" dirty="0"/>
          </a:p>
        </p:txBody>
      </p:sp>
      <p:sp>
        <p:nvSpPr>
          <p:cNvPr id="8" name="Rectangular Callout 7"/>
          <p:cNvSpPr/>
          <p:nvPr/>
        </p:nvSpPr>
        <p:spPr bwMode="auto">
          <a:xfrm>
            <a:off x="2695575" y="5335587"/>
            <a:ext cx="7772400" cy="3505200"/>
          </a:xfrm>
          <a:prstGeom prst="wedgeRectCallout">
            <a:avLst>
              <a:gd name="adj1" fmla="val -34995"/>
              <a:gd name="adj2" fmla="val -71342"/>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tabLst/>
            </a:pPr>
            <a:r>
              <a:rPr lang="en-US" sz="2400" dirty="0" smtClean="0">
                <a:solidFill>
                  <a:srgbClr val="000000"/>
                </a:solidFill>
                <a:latin typeface="Gill Sans" charset="0"/>
                <a:ea typeface="ヒラギノ角ゴ Pro W3" charset="0"/>
                <a:cs typeface="ヒラギノ角ゴ Pro W3" charset="0"/>
                <a:sym typeface="Gill Sans" charset="0"/>
              </a:rPr>
              <a:t>Information about: </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Type of the add-in: command or application</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Text that appears in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under</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  [Add-Ins] tab &gt;&gt; [External Tools] panel  </a:t>
            </a: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Full</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class name including namespace</a:t>
            </a:r>
          </a:p>
          <a:p>
            <a:pPr lvl="1" indent="0" defTabSz="914400">
              <a:buFont typeface="Wingdings" pitchFamily="2" charset="2"/>
              <a:buChar char="§"/>
            </a:pPr>
            <a:r>
              <a:rPr lang="en-US" sz="2400" baseline="0" dirty="0" smtClean="0">
                <a:solidFill>
                  <a:srgbClr val="000000"/>
                </a:solidFill>
                <a:latin typeface="Gill Sans" charset="0"/>
                <a:ea typeface="ヒラギノ角ゴ Pro W3" charset="0"/>
                <a:cs typeface="ヒラギノ角ゴ Pro W3" charset="0"/>
                <a:sym typeface="Gill Sans" charset="0"/>
              </a:rPr>
              <a:t>Full</a:t>
            </a:r>
            <a:r>
              <a:rPr lang="en-US" sz="2400" dirty="0" smtClean="0">
                <a:solidFill>
                  <a:srgbClr val="000000"/>
                </a:solidFill>
                <a:latin typeface="Gill Sans" charset="0"/>
                <a:ea typeface="ヒラギノ角ゴ Pro W3" charset="0"/>
                <a:cs typeface="ヒラギノ角ゴ Pro W3" charset="0"/>
                <a:sym typeface="Gill Sans" charset="0"/>
              </a:rPr>
              <a:t> path to the </a:t>
            </a:r>
            <a:r>
              <a:rPr lang="en-US" sz="2400" dirty="0" err="1" smtClean="0">
                <a:solidFill>
                  <a:srgbClr val="000000"/>
                </a:solidFill>
                <a:latin typeface="Gill Sans" charset="0"/>
                <a:ea typeface="ヒラギノ角ゴ Pro W3" charset="0"/>
                <a:cs typeface="ヒラギノ角ゴ Pro W3" charset="0"/>
                <a:sym typeface="Gill Sans" charset="0"/>
              </a:rPr>
              <a:t>dll</a:t>
            </a:r>
            <a:endParaRPr lang="en-US" sz="2400" dirty="0" smtClean="0">
              <a:solidFill>
                <a:srgbClr val="000000"/>
              </a:solidFill>
              <a:latin typeface="Gill Sans" charset="0"/>
              <a:ea typeface="ヒラギノ角ゴ Pro W3" charset="0"/>
              <a:cs typeface="ヒラギノ角ゴ Pro W3" charset="0"/>
              <a:sym typeface="Gill Sans" charset="0"/>
            </a:endParaRP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GUID</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or a unique identifier of the command</a:t>
            </a:r>
            <a:endParaRPr lang="en-US" sz="2400" dirty="0" smtClean="0">
              <a:solidFill>
                <a:srgbClr val="000000"/>
              </a:solidFill>
              <a:latin typeface="Gill Sans" charset="0"/>
              <a:ea typeface="ヒラギノ角ゴ Pro W3" charset="0"/>
              <a:cs typeface="ヒラギノ角ゴ Pro W3" charset="0"/>
              <a:sym typeface="Gill Sans" charset="0"/>
            </a:endParaRPr>
          </a:p>
          <a:p>
            <a:pPr defTabSz="914400"/>
            <a:r>
              <a:rPr lang="en-US" sz="2400" dirty="0" smtClean="0">
                <a:solidFill>
                  <a:srgbClr val="000000"/>
                </a:solidFill>
                <a:latin typeface="Gill Sans" charset="0"/>
                <a:ea typeface="ヒラギノ角ゴ Pro W3" charset="0"/>
                <a:cs typeface="ヒラギノ角ゴ Pro W3" charset="0"/>
                <a:sym typeface="Gill Sans" charset="0"/>
              </a:rPr>
              <a:t>More options</a:t>
            </a:r>
          </a:p>
          <a:p>
            <a:pPr defTabSz="914400"/>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lang="en-US" sz="2400" dirty="0" smtClean="0">
                <a:solidFill>
                  <a:srgbClr val="000000"/>
                </a:solidFill>
                <a:latin typeface="Gill Sans" charset="0"/>
                <a:ea typeface="ヒラギノ角ゴ Pro W3" charset="0"/>
                <a:cs typeface="ヒラギノ角ゴ Pro W3" charset="0"/>
                <a:sym typeface="Gill Sans" charset="0"/>
              </a:rPr>
              <a:t>	See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Developer Guide section 3.4.1 (pp40)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Tools Panel</a:t>
            </a:r>
            <a:br>
              <a:rPr lang="en-US" dirty="0" smtClean="0"/>
            </a:br>
            <a:r>
              <a:rPr lang="en-US" sz="2800" b="0" i="1" dirty="0" smtClean="0">
                <a:solidFill>
                  <a:schemeClr val="accent4"/>
                </a:solidFill>
              </a:rPr>
              <a:t>Run Your Add-in</a:t>
            </a:r>
            <a:endParaRPr lang="en-US" sz="2800" b="0" i="1" dirty="0">
              <a:solidFill>
                <a:schemeClr val="accent4"/>
              </a:solidFill>
            </a:endParaRPr>
          </a:p>
        </p:txBody>
      </p:sp>
      <p:sp>
        <p:nvSpPr>
          <p:cNvPr id="3" name="Content Placeholder 2"/>
          <p:cNvSpPr>
            <a:spLocks noGrp="1"/>
          </p:cNvSpPr>
          <p:nvPr>
            <p:ph idx="1"/>
          </p:nvPr>
        </p:nvSpPr>
        <p:spPr/>
        <p:txBody>
          <a:bodyPr/>
          <a:lstStyle/>
          <a:p>
            <a:r>
              <a:rPr lang="en-US" dirty="0" smtClean="0"/>
              <a:t>Once .</a:t>
            </a:r>
            <a:r>
              <a:rPr lang="en-US" dirty="0" err="1" smtClean="0"/>
              <a:t>addin</a:t>
            </a:r>
            <a:r>
              <a:rPr lang="en-US" dirty="0" smtClean="0"/>
              <a:t> manifest is in place, you will see [Add-Ins] tab and [External Tools] panel. (not visible with no add-ins)</a:t>
            </a:r>
          </a:p>
          <a:p>
            <a:r>
              <a:rPr lang="en-US" dirty="0" smtClean="0"/>
              <a:t>Run your command from the pull down menu</a:t>
            </a:r>
            <a:endParaRPr lang="en-US" dirty="0"/>
          </a:p>
        </p:txBody>
      </p:sp>
      <p:pic>
        <p:nvPicPr>
          <p:cNvPr id="4" name="Picture 3" descr="Hello World External Tools.PNG"/>
          <p:cNvPicPr/>
          <p:nvPr/>
        </p:nvPicPr>
        <p:blipFill>
          <a:blip r:embed="rId3" cstate="print"/>
          <a:stretch>
            <a:fillRect/>
          </a:stretch>
        </p:blipFill>
        <p:spPr>
          <a:xfrm>
            <a:off x="561975" y="4164296"/>
            <a:ext cx="11734800" cy="2780744"/>
          </a:xfrm>
          <a:prstGeom prst="rect">
            <a:avLst/>
          </a:prstGeom>
        </p:spPr>
      </p:pic>
      <p:pic>
        <p:nvPicPr>
          <p:cNvPr id="5" name="Picture 4" descr="Hello World.PNG"/>
          <p:cNvPicPr/>
          <p:nvPr/>
        </p:nvPicPr>
        <p:blipFill>
          <a:blip r:embed="rId4" cstate="print"/>
          <a:stretch>
            <a:fillRect/>
          </a:stretch>
        </p:blipFill>
        <p:spPr>
          <a:xfrm>
            <a:off x="3457575" y="6069296"/>
            <a:ext cx="8382001" cy="1857091"/>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Carrying On …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External application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external command data</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78185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App - minimum external application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&lt;Transaction(</a:t>
            </a:r>
            <a:r>
              <a:rPr lang="en-US" sz="1800" dirty="0" err="1" smtClean="0">
                <a:latin typeface="Courier New"/>
                <a:ea typeface="MS Mincho"/>
                <a:cs typeface="Times New Roman"/>
              </a:rPr>
              <a:t>TransactionMode.Automatic</a:t>
            </a:r>
            <a:r>
              <a:rPr lang="en-US" sz="1800" dirty="0" smtClean="0">
                <a:latin typeface="Courier New"/>
                <a:ea typeface="MS Mincho"/>
                <a:cs typeface="Times New Roman"/>
              </a:rPr>
              <a:t>)&gt;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&lt;Regeneration(</a:t>
            </a:r>
            <a:r>
              <a:rPr lang="en-US" sz="1800" dirty="0" err="1" smtClean="0">
                <a:latin typeface="Courier New"/>
                <a:ea typeface="MS Mincho"/>
                <a:cs typeface="Times New Roman"/>
              </a:rPr>
              <a:t>RegenerationOption.Manual</a:t>
            </a:r>
            <a:r>
              <a:rPr lang="en-US" sz="1800" dirty="0" smtClean="0">
                <a:latin typeface="Courier New"/>
                <a:ea typeface="MS Mincho"/>
                <a:cs typeface="Times New Roman"/>
              </a:rPr>
              <a:t>)&gt;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latin typeface="Courier New"/>
                <a:ea typeface="MS Mincho"/>
                <a:cs typeface="Times New Roman"/>
              </a:rPr>
              <a:t>HelloWorldApp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b="1" dirty="0" err="1" smtClean="0">
                <a:latin typeface="Courier New"/>
                <a:ea typeface="MS Mincho"/>
                <a:cs typeface="Times New Roman"/>
              </a:rPr>
              <a:t>IExternalApplication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IExternalApplication.OnShutdown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OnStartup</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starts.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OnStartup</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IExternalApplication.OnStartup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"My Dialog Title"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"Hello World from App!"</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6" name="Rectangle 5"/>
          <p:cNvSpPr/>
          <p:nvPr/>
        </p:nvSpPr>
        <p:spPr bwMode="auto">
          <a:xfrm>
            <a:off x="333375" y="5945187"/>
            <a:ext cx="11582400" cy="2209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le 6"/>
          <p:cNvSpPr/>
          <p:nvPr/>
        </p:nvSpPr>
        <p:spPr bwMode="auto">
          <a:xfrm>
            <a:off x="333375" y="4116387"/>
            <a:ext cx="11582400" cy="1828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Rectangle 7"/>
          <p:cNvSpPr/>
          <p:nvPr/>
        </p:nvSpPr>
        <p:spPr bwMode="auto">
          <a:xfrm>
            <a:off x="333375" y="3430587"/>
            <a:ext cx="7010400" cy="685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9" name="Rectangular Callout 8"/>
          <p:cNvSpPr/>
          <p:nvPr/>
        </p:nvSpPr>
        <p:spPr bwMode="auto">
          <a:xfrm>
            <a:off x="7648575" y="2897187"/>
            <a:ext cx="4648200" cy="609600"/>
          </a:xfrm>
          <a:prstGeom prst="wedgeRectCallout">
            <a:avLst>
              <a:gd name="adj1" fmla="val -80207"/>
              <a:gd name="adj2" fmla="val 7250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Impliment</a:t>
            </a:r>
            <a:r>
              <a:rPr lang="en-US" sz="2400" dirty="0" smtClean="0">
                <a:solidFill>
                  <a:srgbClr val="000000"/>
                </a:solidFill>
                <a:latin typeface="Gill Sans" charset="0"/>
                <a:ea typeface="ヒラギノ角ゴ Pro W3" charset="0"/>
                <a:cs typeface="ヒラギノ角ゴ Pro W3" charset="0"/>
                <a:sym typeface="Gill Sans" charset="0"/>
              </a:rPr>
              <a:t> </a:t>
            </a:r>
            <a:r>
              <a:rPr lang="en-US" sz="2400" dirty="0" err="1" smtClean="0">
                <a:solidFill>
                  <a:srgbClr val="000000"/>
                </a:solidFill>
                <a:latin typeface="Gill Sans" charset="0"/>
                <a:ea typeface="ヒラギノ角ゴ Pro W3" charset="0"/>
                <a:cs typeface="ヒラギノ角ゴ Pro W3" charset="0"/>
                <a:sym typeface="Gill Sans" charset="0"/>
              </a:rPr>
              <a:t>IExternalApplication</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 name="Rectangular Callout 9"/>
          <p:cNvSpPr/>
          <p:nvPr/>
        </p:nvSpPr>
        <p:spPr bwMode="auto">
          <a:xfrm>
            <a:off x="7267575" y="5030787"/>
            <a:ext cx="5562600" cy="609600"/>
          </a:xfrm>
          <a:prstGeom prst="wedgeRectCallout">
            <a:avLst>
              <a:gd name="adj1" fmla="val -62313"/>
              <a:gd name="adj2" fmla="val 9774"/>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OnShutdown</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ends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4905375" y="8078787"/>
            <a:ext cx="5562600" cy="609600"/>
          </a:xfrm>
          <a:prstGeom prst="wedgeRectCallout">
            <a:avLst>
              <a:gd name="adj1" fmla="val -22264"/>
              <a:gd name="adj2" fmla="val -112953"/>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OnStartup</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starts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3" presetClass="exit" presetSubtype="10" fill="hold" grpId="1" nodeType="withEffect">
                                  <p:stCondLst>
                                    <p:cond delay="0"/>
                                  </p:stCondLst>
                                  <p:childTnLst>
                                    <p:animEffect transition="out" filter="blinds(horizontal)">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par>
                          <p:cTn id="23" fill="hold">
                            <p:stCondLst>
                              <p:cond delay="1000"/>
                            </p:stCondLst>
                            <p:childTnLst>
                              <p:par>
                                <p:cTn id="24" presetID="3"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1"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3" presetClass="entr" presetSubtype="1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0" grpId="0" animBg="1"/>
      <p:bldP spid="10" grpId="1"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67567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2400" b="1" dirty="0" smtClean="0">
                <a:latin typeface="Calibri"/>
                <a:ea typeface="MS Mincho"/>
                <a:cs typeface="Times New Roman"/>
              </a:rPr>
              <a:t>&lt;C#&gt;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#3 - minimum external application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r>
              <a:rPr lang="en-US" sz="1800" dirty="0" smtClean="0">
                <a:solidFill>
                  <a:srgbClr val="2B91AF"/>
                </a:solidFill>
                <a:latin typeface="Courier New"/>
                <a:ea typeface="MS Mincho"/>
                <a:cs typeface="Times New Roman"/>
              </a:rPr>
              <a:t>Transaction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TransactionMode</a:t>
            </a:r>
            <a:r>
              <a:rPr lang="en-US" sz="1800" dirty="0" err="1" smtClean="0">
                <a:latin typeface="Courier New"/>
                <a:ea typeface="MS Mincho"/>
                <a:cs typeface="Times New Roman"/>
              </a:rPr>
              <a:t>.Automatic</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r>
              <a:rPr lang="en-US" sz="1800" dirty="0" smtClean="0">
                <a:solidFill>
                  <a:srgbClr val="2B91AF"/>
                </a:solidFill>
                <a:latin typeface="Courier New"/>
                <a:ea typeface="MS Mincho"/>
                <a:cs typeface="Times New Roman"/>
              </a:rPr>
              <a:t>Regeneration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RegenerationOption</a:t>
            </a:r>
            <a:r>
              <a:rPr lang="en-US" sz="1800" dirty="0" err="1" smtClean="0">
                <a:latin typeface="Courier New"/>
                <a:ea typeface="MS Mincho"/>
                <a:cs typeface="Times New Roman"/>
              </a:rPr>
              <a:t>.Manual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HelloWorldApp</a:t>
            </a:r>
            <a:r>
              <a:rPr lang="en-US" sz="1800"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2B91AF"/>
                </a:solidFill>
                <a:latin typeface="Courier New"/>
                <a:ea typeface="MS Mincho"/>
                <a:cs typeface="Times New Roman"/>
              </a:rPr>
              <a:t>Result</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UIControlledApplication</a:t>
            </a:r>
            <a:r>
              <a:rPr lang="en-US" sz="1800"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Result</a:t>
            </a:r>
            <a:r>
              <a:rPr lang="en-US" sz="1800" dirty="0" err="1" smtClean="0">
                <a:latin typeface="Courier New"/>
                <a:ea typeface="MS Mincho"/>
                <a:cs typeface="Times New Roman"/>
              </a:rPr>
              <a:t>.Succeeded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OnStartup</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starts.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2B91AF"/>
                </a:solidFill>
                <a:latin typeface="Courier New"/>
                <a:ea typeface="MS Mincho"/>
                <a:cs typeface="Times New Roman"/>
              </a:rPr>
              <a:t>Result</a:t>
            </a:r>
            <a:r>
              <a:rPr lang="en-US" sz="1800" dirty="0" smtClean="0">
                <a:latin typeface="Courier New"/>
                <a:ea typeface="MS Mincho"/>
                <a:cs typeface="Times New Roman"/>
              </a:rPr>
              <a:t> </a:t>
            </a:r>
            <a:r>
              <a:rPr lang="en-US" sz="1800" b="1" dirty="0" err="1" smtClean="0">
                <a:latin typeface="Courier New"/>
                <a:ea typeface="MS Mincho"/>
                <a:cs typeface="Times New Roman"/>
              </a:rPr>
              <a:t>OnStartup</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UIControlledApplication</a:t>
            </a:r>
            <a:r>
              <a:rPr lang="en-US" sz="1800"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TaskDialog</a:t>
            </a:r>
            <a:r>
              <a:rPr lang="en-US" sz="1800" dirty="0" err="1" smtClean="0">
                <a:latin typeface="Courier New"/>
                <a:ea typeface="MS Mincho"/>
                <a:cs typeface="Times New Roman"/>
              </a:rPr>
              <a:t>.Show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"My Dialog Title"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"Hello World from App!"</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Result</a:t>
            </a:r>
            <a:r>
              <a:rPr lang="en-US" sz="1800" dirty="0" err="1" smtClean="0">
                <a:latin typeface="Courier New"/>
                <a:ea typeface="MS Mincho"/>
                <a:cs typeface="Times New Roman"/>
              </a:rPr>
              <a:t>.Succeeded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&lt;/C#&gt;</a:t>
            </a:r>
            <a:endParaRPr lang="en-US" sz="1800"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Manifest </a:t>
            </a:r>
            <a:endParaRPr lang="en-US" b="0" i="1" dirty="0">
              <a:solidFill>
                <a:schemeClr val="accent4"/>
              </a:solidFill>
            </a:endParaRPr>
          </a:p>
        </p:txBody>
      </p:sp>
      <p:sp>
        <p:nvSpPr>
          <p:cNvPr id="5" name="TextBox 4"/>
          <p:cNvSpPr txBox="1"/>
          <p:nvPr/>
        </p:nvSpPr>
        <p:spPr>
          <a:xfrm>
            <a:off x="561975" y="3512163"/>
            <a:ext cx="11811000" cy="228062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 </a:t>
            </a:r>
            <a:r>
              <a:rPr lang="en-US" sz="1800" dirty="0" smtClean="0">
                <a:solidFill>
                  <a:srgbClr val="FF0000"/>
                </a:solidFill>
                <a:latin typeface="Courier New"/>
                <a:ea typeface="MS Mincho"/>
                <a:cs typeface="Times New Roman"/>
              </a:rPr>
              <a:t>Type</a:t>
            </a:r>
            <a:r>
              <a:rPr lang="en-US" sz="1800" dirty="0" smtClean="0">
                <a:solidFill>
                  <a:srgbClr val="0000FF"/>
                </a:solidFill>
                <a:latin typeface="Courier New"/>
                <a:ea typeface="MS Mincho"/>
                <a:cs typeface="Times New Roman"/>
              </a:rPr>
              <a:t>=</a:t>
            </a:r>
            <a:r>
              <a:rPr lang="en-US" sz="1800" dirty="0" smtClean="0">
                <a:latin typeface="Courier New"/>
                <a:ea typeface="MS Mincho"/>
                <a:cs typeface="Times New Roman"/>
              </a:rPr>
              <a:t>"</a:t>
            </a:r>
            <a:r>
              <a:rPr lang="en-US" sz="1800" b="1" dirty="0" smtClean="0">
                <a:solidFill>
                  <a:srgbClr val="0000FF"/>
                </a:solidFill>
                <a:latin typeface="Courier New"/>
                <a:ea typeface="MS Mincho"/>
                <a:cs typeface="Times New Roman"/>
              </a:rPr>
              <a:t>Application</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Hello World App</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FullClassName</a:t>
            </a:r>
            <a:r>
              <a:rPr lang="en-US" sz="1800" dirty="0" smtClean="0">
                <a:solidFill>
                  <a:srgbClr val="0000FF"/>
                </a:solidFill>
                <a:latin typeface="Courier New"/>
                <a:ea typeface="MS Mincho"/>
                <a:cs typeface="Times New Roman"/>
              </a:rPr>
              <a:t>&gt;</a:t>
            </a:r>
            <a:r>
              <a:rPr lang="en-US" sz="1800" dirty="0" err="1" smtClean="0">
                <a:latin typeface="Courier New"/>
                <a:ea typeface="MS Mincho"/>
                <a:cs typeface="Times New Roman"/>
              </a:rPr>
              <a:t>RevitIntroVB.HelloWorldApp</a:t>
            </a:r>
            <a:r>
              <a:rPr lang="en-US" sz="1800" dirty="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FullClassName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smtClean="0">
                <a:solidFill>
                  <a:srgbClr val="A31515"/>
                </a:solidFill>
                <a:latin typeface="Courier New"/>
                <a:ea typeface="MS Mincho"/>
                <a:cs typeface="Times New Roman"/>
              </a:rPr>
              <a:t>Assembly</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D:\RevitAPI 2011\Training\Labs\</a:t>
            </a:r>
            <a:r>
              <a:rPr lang="en-US" sz="1800" dirty="0" err="1" smtClean="0">
                <a:latin typeface="Courier New"/>
                <a:ea typeface="MS Mincho"/>
                <a:cs typeface="Times New Roman"/>
              </a:rPr>
              <a:t>Revit</a:t>
            </a:r>
            <a:r>
              <a:rPr lang="en-US" sz="1800" dirty="0" smtClean="0">
                <a:latin typeface="Courier New"/>
                <a:ea typeface="MS Mincho"/>
                <a:cs typeface="Times New Roman"/>
              </a:rPr>
              <a:t> Intro Labs\</a:t>
            </a:r>
            <a:r>
              <a:rPr lang="en-US" sz="1800" dirty="0" err="1" smtClean="0">
                <a:latin typeface="Courier New"/>
                <a:ea typeface="MS Mincho"/>
                <a:cs typeface="Times New Roman"/>
              </a:rPr>
              <a:t>RevitIntro</a:t>
            </a:r>
            <a:r>
              <a:rPr lang="en-US" sz="1800" dirty="0" smtClean="0">
                <a:latin typeface="Courier New"/>
                <a:ea typeface="MS Mincho"/>
                <a:cs typeface="Times New Roman"/>
              </a:rPr>
              <a:t>\</a:t>
            </a:r>
            <a:r>
              <a:rPr lang="en-US" sz="1800" dirty="0" err="1" smtClean="0">
                <a:latin typeface="Courier New"/>
                <a:ea typeface="MS Mincho"/>
                <a:cs typeface="Times New Roman"/>
              </a:rPr>
              <a:t>RevitIntroVB</a:t>
            </a:r>
            <a:r>
              <a:rPr lang="en-US" sz="1800" dirty="0" smtClean="0">
                <a:latin typeface="Courier New"/>
                <a:ea typeface="MS Mincho"/>
                <a:cs typeface="Times New Roman"/>
              </a:rPr>
              <a:t>\bin\Debug\RevitIntroVB.dll</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Assembly</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AddInId</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08E8EFB1-FCC1-4b99-AD14-93523EE229AA</a:t>
            </a:r>
            <a:r>
              <a:rPr lang="en-US" sz="1800" dirty="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AddInId</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&gt;</a:t>
            </a:r>
            <a:endParaRPr lang="en-US" sz="1800" dirty="0"/>
          </a:p>
        </p:txBody>
      </p:sp>
      <p:sp>
        <p:nvSpPr>
          <p:cNvPr id="8" name="Rectangle 7"/>
          <p:cNvSpPr/>
          <p:nvPr/>
        </p:nvSpPr>
        <p:spPr bwMode="auto">
          <a:xfrm>
            <a:off x="333375" y="3359763"/>
            <a:ext cx="5638800" cy="9144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6" name="Rectangular Callout 5"/>
          <p:cNvSpPr/>
          <p:nvPr/>
        </p:nvSpPr>
        <p:spPr bwMode="auto">
          <a:xfrm>
            <a:off x="6734175" y="2135187"/>
            <a:ext cx="4038601" cy="1676400"/>
          </a:xfrm>
          <a:prstGeom prst="wedgeRectCallout">
            <a:avLst>
              <a:gd name="adj1" fmla="val -83940"/>
              <a:gd name="adj2" fmla="val 49705"/>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Type = “Application” instead of “Command”</a:t>
            </a:r>
          </a:p>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“Name” instead of “Text”</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err="1" smtClean="0"/>
              <a:t>ExternalCommandData</a:t>
            </a:r>
            <a:r>
              <a:rPr lang="en-US" dirty="0" smtClean="0"/>
              <a:t> = 1</a:t>
            </a:r>
            <a:r>
              <a:rPr lang="en-US" baseline="30000" dirty="0" smtClean="0"/>
              <a:t>st</a:t>
            </a:r>
            <a:r>
              <a:rPr lang="en-US" dirty="0" smtClean="0"/>
              <a:t> argument of Execute() method</a:t>
            </a:r>
          </a:p>
          <a:p>
            <a:r>
              <a:rPr lang="en-US" dirty="0" smtClean="0"/>
              <a:t>Top most object that allows us to access a </a:t>
            </a:r>
            <a:r>
              <a:rPr lang="en-US" dirty="0" err="1" smtClean="0"/>
              <a:t>Revit</a:t>
            </a:r>
            <a:r>
              <a:rPr lang="en-US" dirty="0" smtClean="0"/>
              <a:t> model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pic>
        <p:nvPicPr>
          <p:cNvPr id="115714" name="Picture 2" descr="D:\RevitAPI 2011\Training\Labs\Revit Intro Labs\Images\commandData5.PNG"/>
          <p:cNvPicPr>
            <a:picLocks noChangeAspect="1" noChangeArrowheads="1"/>
          </p:cNvPicPr>
          <p:nvPr/>
        </p:nvPicPr>
        <p:blipFill>
          <a:blip r:embed="rId3" cstate="print"/>
          <a:srcRect/>
          <a:stretch>
            <a:fillRect/>
          </a:stretch>
        </p:blipFill>
        <p:spPr bwMode="auto">
          <a:xfrm>
            <a:off x="1095375" y="3459652"/>
            <a:ext cx="10896600" cy="5457335"/>
          </a:xfrm>
          <a:prstGeom prst="rect">
            <a:avLst/>
          </a:prstGeom>
          <a:noFill/>
          <a:ln>
            <a:solidFill>
              <a:schemeClr val="bg1">
                <a:lumMod val="65000"/>
              </a:schemeClr>
            </a:solidFill>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Today’s presentations</a:t>
            </a:r>
            <a:r>
              <a:rPr lang="en-US" dirty="0" smtClean="0"/>
              <a:t>…</a:t>
            </a:r>
            <a:endParaRPr lang="en-US" dirty="0"/>
          </a:p>
        </p:txBody>
      </p:sp>
      <p:sp>
        <p:nvSpPr>
          <p:cNvPr id="3" name="Content Placeholder 2"/>
          <p:cNvSpPr>
            <a:spLocks noGrp="1"/>
          </p:cNvSpPr>
          <p:nvPr>
            <p:ph idx="1"/>
          </p:nvPr>
        </p:nvSpPr>
        <p:spPr/>
        <p:txBody>
          <a:bodyPr/>
          <a:lstStyle/>
          <a:p>
            <a:pPr>
              <a:buNone/>
            </a:pPr>
            <a:r>
              <a:rPr lang="en-US" dirty="0" smtClean="0"/>
              <a:t>Recorded and posted at: </a:t>
            </a:r>
          </a:p>
          <a:p>
            <a:pPr marL="609600" indent="-609600">
              <a:lnSpc>
                <a:spcPct val="200000"/>
              </a:lnSpc>
              <a:buNone/>
            </a:pPr>
            <a:r>
              <a:rPr lang="en-US" dirty="0" smtClean="0"/>
              <a:t>ADN Extranet</a:t>
            </a:r>
          </a:p>
          <a:p>
            <a:pPr marL="609600" indent="-609600">
              <a:buNone/>
            </a:pPr>
            <a:r>
              <a:rPr lang="en-US" dirty="0" smtClean="0"/>
              <a:t>	http://adn.autodesk.com</a:t>
            </a:r>
          </a:p>
          <a:p>
            <a:pPr marL="609600" indent="-609600">
              <a:buNone/>
            </a:pPr>
            <a:r>
              <a:rPr lang="en-US" dirty="0" smtClean="0"/>
              <a:t>	</a:t>
            </a:r>
            <a:r>
              <a:rPr lang="en-US" dirty="0" err="1" smtClean="0"/>
              <a:t>Revit</a:t>
            </a:r>
            <a:r>
              <a:rPr lang="en-US" dirty="0" smtClean="0"/>
              <a:t> &gt; Knowledgebase &gt; Whitepapers and Training Videos</a:t>
            </a:r>
          </a:p>
          <a:p>
            <a:pPr marL="609600" indent="-609600">
              <a:buNone/>
            </a:pPr>
            <a:endParaRPr lang="en-US" dirty="0" smtClean="0"/>
          </a:p>
          <a:p>
            <a:pPr marL="609600" indent="-609600">
              <a:buNone/>
            </a:pPr>
            <a:r>
              <a:rPr lang="en-US" dirty="0" smtClean="0"/>
              <a:t>Developer Center</a:t>
            </a:r>
            <a:endParaRPr lang="en-US" sz="2400" dirty="0" smtClean="0">
              <a:solidFill>
                <a:schemeClr val="tx1">
                  <a:lumMod val="65000"/>
                </a:schemeClr>
              </a:solidFill>
            </a:endParaRPr>
          </a:p>
          <a:p>
            <a:pPr marL="609600" indent="-609600">
              <a:buNone/>
            </a:pPr>
            <a:r>
              <a:rPr lang="en-US" dirty="0" smtClean="0"/>
              <a:t>	API Training &amp; Consulting &gt; Schedule </a:t>
            </a:r>
          </a:p>
          <a:p>
            <a:pPr marL="609600" indent="-609600">
              <a:buNone/>
            </a:pPr>
            <a:r>
              <a:rPr lang="en-US" dirty="0" smtClean="0"/>
              <a:t>	</a:t>
            </a:r>
            <a:r>
              <a:rPr lang="en-US" dirty="0" smtClean="0">
                <a:solidFill>
                  <a:srgbClr val="92D050"/>
                </a:solidFill>
              </a:rPr>
              <a:t>http://www.autodesk.com/joinadn</a:t>
            </a:r>
            <a:endParaRPr lang="en-US" sz="4000" dirty="0" smtClean="0">
              <a:solidFill>
                <a:srgbClr val="92D050"/>
              </a:solidFill>
            </a:endParaRPr>
          </a:p>
          <a:p>
            <a:pPr>
              <a:buNone/>
            </a:pPr>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Examples: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access to the version of </a:t>
            </a:r>
            <a:r>
              <a:rPr lang="en-US" sz="1800" dirty="0" err="1" smtClean="0">
                <a:solidFill>
                  <a:srgbClr val="008000"/>
                </a:solidFill>
                <a:latin typeface="Courier New"/>
                <a:ea typeface="MS Mincho"/>
              </a:rPr>
              <a:t>Revit</a:t>
            </a:r>
            <a:r>
              <a:rPr lang="en-US" sz="1800" dirty="0" smtClean="0">
                <a:solidFill>
                  <a:srgbClr val="008000"/>
                </a:solidFill>
                <a:latin typeface="Courier New"/>
                <a:ea typeface="MS Mincho"/>
              </a:rPr>
              <a:t> and the title of the document currently in use</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versionName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commandData.Application.Application.VersionName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documentTitle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commandData.Application.ActiveUIDocument.Document.Title</a:t>
            </a:r>
            <a:endParaRPr lang="en-US" sz="1800" b="1" dirty="0"/>
          </a:p>
        </p:txBody>
      </p:sp>
      <p:sp>
        <p:nvSpPr>
          <p:cNvPr id="7" name="TextBox 6"/>
          <p:cNvSpPr txBox="1"/>
          <p:nvPr/>
        </p:nvSpPr>
        <p:spPr>
          <a:xfrm>
            <a:off x="561975" y="5259387"/>
            <a:ext cx="11811000" cy="232217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print out wall types available in the current </a:t>
            </a:r>
            <a:r>
              <a:rPr lang="en-US" sz="1800" dirty="0" err="1" smtClean="0">
                <a:solidFill>
                  <a:srgbClr val="008000"/>
                </a:solidFill>
                <a:latin typeface="Courier New"/>
                <a:ea typeface="MS Mincho"/>
              </a:rPr>
              <a:t>rvt</a:t>
            </a:r>
            <a:r>
              <a:rPr lang="en-US" sz="1800" dirty="0" smtClean="0">
                <a:solidFill>
                  <a:srgbClr val="008000"/>
                </a:solidFill>
                <a:latin typeface="Courier New"/>
                <a:ea typeface="MS Mincho"/>
              </a:rPr>
              <a:t> project </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WallTypeSet</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For</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Each</a:t>
            </a:r>
            <a:r>
              <a:rPr lang="en-US" sz="1800" b="1" dirty="0" smtClean="0">
                <a:latin typeface="Courier New"/>
                <a:ea typeface="MS Mincho"/>
                <a:cs typeface="Times New Roman"/>
              </a:rPr>
              <a:t> </a:t>
            </a:r>
            <a:r>
              <a:rPr lang="en-US" sz="1800" b="1" dirty="0" err="1" smtClean="0">
                <a:latin typeface="Courier New"/>
                <a:ea typeface="MS Mincho"/>
                <a:cs typeface="Times New Roman"/>
              </a:rPr>
              <a:t>wType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s + </a:t>
            </a:r>
            <a:r>
              <a:rPr lang="en-US" sz="1800" b="1" dirty="0" err="1" smtClean="0">
                <a:latin typeface="Courier New"/>
                <a:ea typeface="MS Mincho"/>
                <a:cs typeface="Times New Roman"/>
              </a:rPr>
              <a:t>wType.Name</a:t>
            </a:r>
            <a:r>
              <a:rPr lang="en-US" sz="1800" b="1" dirty="0" smtClean="0">
                <a:latin typeface="Courier New"/>
                <a:ea typeface="MS Mincho"/>
                <a:cs typeface="Times New Roman"/>
              </a:rPr>
              <a:t> + </a:t>
            </a:r>
            <a:r>
              <a:rPr lang="en-US" sz="1800" b="1" dirty="0" err="1" smtClean="0">
                <a:latin typeface="Courier New"/>
                <a:ea typeface="MS Mincho"/>
                <a:cs typeface="Times New Roman"/>
              </a:rPr>
              <a:t>vbCr</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Next</a:t>
            </a:r>
            <a:endParaRPr lang="en-US" sz="1800" b="1"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Access to Application and Document in DB and UI portions</a:t>
            </a:r>
            <a:br>
              <a:rPr lang="en-US" dirty="0" smtClean="0"/>
            </a:br>
            <a:endParaRPr lang="en-US" dirty="0">
              <a:solidFill>
                <a:schemeClr val="bg1">
                  <a:lumMod val="65000"/>
                </a:schemeClr>
              </a:solidFill>
            </a:endParaRPr>
          </a:p>
        </p:txBody>
      </p:sp>
      <p:sp>
        <p:nvSpPr>
          <p:cNvPr id="2" name="Title 1"/>
          <p:cNvSpPr>
            <a:spLocks noGrp="1"/>
          </p:cNvSpPr>
          <p:nvPr>
            <p:ph type="title"/>
          </p:nvPr>
        </p:nvSpPr>
        <p:spPr/>
        <p:txBody>
          <a:bodyPr/>
          <a:lstStyle/>
          <a:p>
            <a:r>
              <a:rPr lang="en-US" dirty="0" err="1" smtClean="0"/>
              <a:t>CommandData</a:t>
            </a:r>
            <a:r>
              <a:rPr lang="en-US" dirty="0" smtClean="0"/>
              <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638175" y="3090777"/>
            <a:ext cx="11811000" cy="5826210"/>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ourier New"/>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Public Class </a:t>
            </a:r>
            <a:r>
              <a:rPr lang="en-US" sz="1800" dirty="0" err="1" smtClean="0">
                <a:solidFill>
                  <a:schemeClr val="bg1">
                    <a:lumMod val="75000"/>
                  </a:schemeClr>
                </a:solidFill>
                <a:latin typeface="Courier New"/>
                <a:ea typeface="MS Mincho"/>
                <a:cs typeface="Times New Roman"/>
              </a:rPr>
              <a:t>DBElement</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member variables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ExternalCommandData</a:t>
            </a:r>
            <a:r>
              <a:rPr lang="en-US" sz="1800" dirty="0" smtClean="0">
                <a:solidFill>
                  <a:schemeClr val="bg1">
                    <a:lumMod val="75000"/>
                  </a:schemeClr>
                </a:solidFill>
                <a:latin typeface="Courier New"/>
                <a:ea typeface="MS Mincho"/>
                <a:cs typeface="Times New Roman"/>
              </a:rPr>
              <a:t>, _</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smtClean="0">
                <a:solidFill>
                  <a:srgbClr val="008000"/>
                </a:solidFill>
                <a:latin typeface="Courier New"/>
                <a:ea typeface="MS Mincho"/>
                <a:cs typeface="Times New Roman"/>
              </a:rPr>
              <a:t>''  Get the access to the top most objects.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UIApplication</a:t>
            </a:r>
            <a:r>
              <a:rPr lang="en-US" sz="1800" b="1" dirty="0" smtClean="0">
                <a:latin typeface="Courier New"/>
                <a:ea typeface="MS Mincho"/>
                <a:cs typeface="Times New Roman"/>
              </a:rPr>
              <a:t> = </a:t>
            </a:r>
            <a:r>
              <a:rPr lang="en-US" sz="1800" b="1" dirty="0" err="1" smtClean="0">
                <a:latin typeface="Courier New"/>
                <a:ea typeface="MS Mincho"/>
                <a:cs typeface="Times New Roman"/>
              </a:rPr>
              <a:t>commandData.Application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UIDocument</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rvtUIApp.ActiveUIDocument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rvtUIDoc.Document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b="1"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b="1" dirty="0" smtClean="0"/>
              <a:t>Objective:</a:t>
            </a:r>
            <a:r>
              <a:rPr lang="en-US" dirty="0" smtClean="0"/>
              <a:t> learn THE basics of </a:t>
            </a:r>
            <a:r>
              <a:rPr lang="en-US" dirty="0" err="1" smtClean="0"/>
              <a:t>Revit</a:t>
            </a:r>
            <a:r>
              <a:rPr lang="en-US" dirty="0" smtClean="0"/>
              <a:t> API.  </a:t>
            </a:r>
          </a:p>
          <a:p>
            <a:pPr lvl="1"/>
            <a:r>
              <a:rPr lang="en-US" dirty="0" smtClean="0"/>
              <a:t>Implement an external command/application</a:t>
            </a:r>
          </a:p>
          <a:p>
            <a:pPr lvl="1"/>
            <a:r>
              <a:rPr lang="en-US" dirty="0" smtClean="0"/>
              <a:t>Implement an external application</a:t>
            </a:r>
          </a:p>
          <a:p>
            <a:pPr lvl="1"/>
            <a:r>
              <a:rPr lang="en-US" dirty="0" smtClean="0"/>
              <a:t>Apply attributes</a:t>
            </a:r>
          </a:p>
          <a:p>
            <a:pPr lvl="1"/>
            <a:r>
              <a:rPr lang="en-US" dirty="0" smtClean="0"/>
              <a:t>Write an add-in manifest file </a:t>
            </a:r>
          </a:p>
          <a:p>
            <a:pPr lvl="1"/>
            <a:r>
              <a:rPr lang="en-US" dirty="0" smtClean="0"/>
              <a:t>Access to the </a:t>
            </a:r>
            <a:r>
              <a:rPr lang="en-US" dirty="0" err="1" smtClean="0"/>
              <a:t>Revit</a:t>
            </a:r>
            <a:r>
              <a:rPr lang="en-US" dirty="0" smtClean="0"/>
              <a:t> object model</a:t>
            </a:r>
          </a:p>
          <a:p>
            <a:pPr>
              <a:buNone/>
            </a:pPr>
            <a:r>
              <a:rPr lang="en-US" sz="2700" dirty="0" smtClean="0">
                <a:solidFill>
                  <a:schemeClr val="accent6"/>
                </a:solidFill>
              </a:rPr>
              <a:t>Classes and methods: </a:t>
            </a:r>
          </a:p>
          <a:p>
            <a:pPr lvl="1"/>
            <a:r>
              <a:rPr lang="en-US" sz="2400" dirty="0" err="1" smtClean="0">
                <a:solidFill>
                  <a:schemeClr val="accent6"/>
                </a:solidFill>
              </a:rPr>
              <a:t>IExternalCommand</a:t>
            </a:r>
            <a:endParaRPr lang="en-US" sz="2400" dirty="0" smtClean="0">
              <a:solidFill>
                <a:schemeClr val="accent6"/>
              </a:solidFill>
            </a:endParaRPr>
          </a:p>
          <a:p>
            <a:pPr lvl="1"/>
            <a:r>
              <a:rPr lang="en-US" sz="2400" dirty="0" err="1" smtClean="0">
                <a:solidFill>
                  <a:schemeClr val="accent6"/>
                </a:solidFill>
              </a:rPr>
              <a:t>IExternalApplication</a:t>
            </a:r>
            <a:endParaRPr lang="en-US" sz="2400" dirty="0" smtClean="0">
              <a:solidFill>
                <a:schemeClr val="accent6"/>
              </a:solidFill>
            </a:endParaRPr>
          </a:p>
          <a:p>
            <a:pPr lvl="2"/>
            <a:r>
              <a:rPr lang="en-US" sz="2000" dirty="0" err="1" smtClean="0">
                <a:solidFill>
                  <a:schemeClr val="accent6"/>
                </a:solidFill>
              </a:rPr>
              <a:t>OnStartup</a:t>
            </a:r>
            <a:r>
              <a:rPr lang="en-US" sz="2000" dirty="0" smtClean="0">
                <a:solidFill>
                  <a:schemeClr val="accent6"/>
                </a:solidFill>
              </a:rPr>
              <a:t>()</a:t>
            </a:r>
          </a:p>
          <a:p>
            <a:pPr lvl="2"/>
            <a:r>
              <a:rPr lang="en-US" sz="2000" dirty="0" err="1" smtClean="0">
                <a:solidFill>
                  <a:schemeClr val="accent6"/>
                </a:solidFill>
              </a:rPr>
              <a:t>OnShutdown</a:t>
            </a:r>
            <a:r>
              <a:rPr lang="en-US" sz="2000" dirty="0" smtClean="0">
                <a:solidFill>
                  <a:schemeClr val="accent6"/>
                </a:solidFill>
              </a:rPr>
              <a:t>() </a:t>
            </a:r>
          </a:p>
          <a:p>
            <a:pPr lvl="1"/>
            <a:r>
              <a:rPr lang="en-US" sz="2400" dirty="0" smtClean="0">
                <a:solidFill>
                  <a:schemeClr val="accent6"/>
                </a:solidFill>
              </a:rPr>
              <a:t>Attributes</a:t>
            </a:r>
          </a:p>
          <a:p>
            <a:pPr lvl="2"/>
            <a:r>
              <a:rPr lang="en-US" sz="2000" dirty="0" err="1" smtClean="0">
                <a:solidFill>
                  <a:schemeClr val="accent6"/>
                </a:solidFill>
              </a:rPr>
              <a:t>TransactionMode</a:t>
            </a:r>
            <a:endParaRPr lang="en-US" sz="2000" dirty="0" smtClean="0">
              <a:solidFill>
                <a:schemeClr val="accent6"/>
              </a:solidFill>
            </a:endParaRPr>
          </a:p>
          <a:p>
            <a:pPr lvl="2"/>
            <a:r>
              <a:rPr lang="en-US" sz="2000" dirty="0" err="1" smtClean="0">
                <a:solidFill>
                  <a:schemeClr val="accent6"/>
                </a:solidFill>
              </a:rPr>
              <a:t>RegenerationOption</a:t>
            </a:r>
            <a:r>
              <a:rPr lang="en-US" sz="2000" dirty="0" smtClean="0">
                <a:solidFill>
                  <a:schemeClr val="accent6"/>
                </a:solidFill>
              </a:rPr>
              <a:t> </a:t>
            </a:r>
          </a:p>
          <a:p>
            <a:pPr lvl="1"/>
            <a:r>
              <a:rPr lang="en-US" sz="2400" dirty="0" err="1" smtClean="0">
                <a:solidFill>
                  <a:schemeClr val="accent6"/>
                </a:solidFill>
              </a:rPr>
              <a:t>ExternalCommandData</a:t>
            </a:r>
            <a:r>
              <a:rPr lang="en-US" sz="2400" dirty="0" smtClean="0">
                <a:solidFill>
                  <a:schemeClr val="accent6"/>
                </a:solidFill>
              </a:rPr>
              <a:t> </a:t>
            </a:r>
          </a:p>
          <a:p>
            <a:pPr>
              <a:buNone/>
            </a:pPr>
            <a:endParaRPr lang="en-US" sz="2700" dirty="0" smtClean="0">
              <a:solidFill>
                <a:schemeClr val="accent6"/>
              </a:solidFill>
            </a:endParaRPr>
          </a:p>
          <a:p>
            <a:pPr lvl="1"/>
            <a:endParaRPr lang="en-US" sz="2400" dirty="0" smtClean="0">
              <a:solidFill>
                <a:schemeClr val="accent6"/>
              </a:solidFill>
            </a:endParaRPr>
          </a:p>
        </p:txBody>
      </p:sp>
      <p:pic>
        <p:nvPicPr>
          <p:cNvPr id="6" name="Picture 5" descr="Hello World.PNG"/>
          <p:cNvPicPr/>
          <p:nvPr/>
        </p:nvPicPr>
        <p:blipFill>
          <a:blip r:embed="rId3" cstate="print"/>
          <a:stretch>
            <a:fillRect/>
          </a:stretch>
        </p:blipFill>
        <p:spPr>
          <a:xfrm>
            <a:off x="7572375" y="3070120"/>
            <a:ext cx="5410200" cy="1198667"/>
          </a:xfrm>
          <a:prstGeom prst="rect">
            <a:avLst/>
          </a:prstGeom>
        </p:spPr>
      </p:pic>
      <p:sp>
        <p:nvSpPr>
          <p:cNvPr id="2" name="Title 1"/>
          <p:cNvSpPr>
            <a:spLocks noGrp="1"/>
          </p:cNvSpPr>
          <p:nvPr>
            <p:ph type="title"/>
          </p:nvPr>
        </p:nvSpPr>
        <p:spPr/>
        <p:txBody>
          <a:bodyPr/>
          <a:lstStyle/>
          <a:p>
            <a:r>
              <a:rPr lang="en-US" dirty="0" smtClean="0"/>
              <a:t>Lab1 – Hello World: external command and application </a:t>
            </a:r>
            <a:endParaRPr lang="en-US" dirty="0"/>
          </a:p>
        </p:txBody>
      </p:sp>
      <p:pic>
        <p:nvPicPr>
          <p:cNvPr id="7" name="Picture 6" descr="commandDataVersion.PNG"/>
          <p:cNvPicPr/>
          <p:nvPr/>
        </p:nvPicPr>
        <p:blipFill>
          <a:blip r:embed="rId4" cstate="print"/>
          <a:stretch>
            <a:fillRect/>
          </a:stretch>
        </p:blipFill>
        <p:spPr>
          <a:xfrm>
            <a:off x="6385143" y="3887787"/>
            <a:ext cx="5149632" cy="1336232"/>
          </a:xfrm>
          <a:prstGeom prst="rect">
            <a:avLst/>
          </a:prstGeom>
        </p:spPr>
      </p:pic>
      <p:pic>
        <p:nvPicPr>
          <p:cNvPr id="8" name="Picture 7" descr="commandDataWallTypes.PNG"/>
          <p:cNvPicPr/>
          <p:nvPr/>
        </p:nvPicPr>
        <p:blipFill>
          <a:blip r:embed="rId5" cstate="print"/>
          <a:stretch>
            <a:fillRect/>
          </a:stretch>
        </p:blipFill>
        <p:spPr>
          <a:xfrm>
            <a:off x="9401175" y="4536535"/>
            <a:ext cx="3371131" cy="4380452"/>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Lookup, Add-In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Manager, SDKSamples2011.sln, and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RvtSamples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br>
              <a:rPr lang="en-US" dirty="0" smtClean="0"/>
            </a:br>
            <a:r>
              <a:rPr lang="en-US" sz="2800" b="0" i="1" dirty="0" smtClean="0">
                <a:solidFill>
                  <a:schemeClr val="accent4"/>
                </a:solidFill>
              </a:rPr>
              <a:t>Must Know </a:t>
            </a:r>
            <a:endParaRPr lang="en-US" dirty="0"/>
          </a:p>
        </p:txBody>
      </p:sp>
      <p:sp>
        <p:nvSpPr>
          <p:cNvPr id="3" name="Content Placeholder 2"/>
          <p:cNvSpPr>
            <a:spLocks noGrp="1"/>
          </p:cNvSpPr>
          <p:nvPr>
            <p:ph idx="1"/>
          </p:nvPr>
        </p:nvSpPr>
        <p:spPr/>
        <p:txBody>
          <a:bodyPr/>
          <a:lstStyle/>
          <a:p>
            <a:pPr lvl="0"/>
            <a:r>
              <a:rPr lang="en-US" b="1" dirty="0" err="1" smtClean="0"/>
              <a:t>RevitLookup</a:t>
            </a:r>
            <a:r>
              <a:rPr lang="en-US" dirty="0" smtClean="0"/>
              <a:t> – allows you to “snoop” into the </a:t>
            </a:r>
            <a:r>
              <a:rPr lang="en-US" dirty="0" err="1" smtClean="0"/>
              <a:t>Revit</a:t>
            </a:r>
            <a:r>
              <a:rPr lang="en-US" dirty="0" smtClean="0"/>
              <a:t> database structure. “must have” for any </a:t>
            </a:r>
            <a:r>
              <a:rPr lang="en-US" dirty="0" err="1" smtClean="0"/>
              <a:t>Revit</a:t>
            </a:r>
            <a:r>
              <a:rPr lang="en-US" dirty="0" smtClean="0"/>
              <a:t> API programmers. </a:t>
            </a:r>
          </a:p>
          <a:p>
            <a:pPr lvl="0"/>
            <a:r>
              <a:rPr lang="en-US" b="1" dirty="0" smtClean="0"/>
              <a:t>Add-In Manager</a:t>
            </a:r>
            <a:r>
              <a:rPr lang="en-US" dirty="0" smtClean="0"/>
              <a:t> – allows you to load unload your </a:t>
            </a:r>
            <a:r>
              <a:rPr lang="en-US" dirty="0" err="1" smtClean="0"/>
              <a:t>dll</a:t>
            </a:r>
            <a:r>
              <a:rPr lang="en-US" dirty="0" smtClean="0"/>
              <a:t> while running </a:t>
            </a:r>
            <a:r>
              <a:rPr lang="en-US" dirty="0" err="1" smtClean="0"/>
              <a:t>Revit</a:t>
            </a:r>
            <a:r>
              <a:rPr lang="en-US" dirty="0" smtClean="0"/>
              <a:t>, and to run command without registering an </a:t>
            </a:r>
            <a:r>
              <a:rPr lang="en-US" dirty="0" err="1" smtClean="0"/>
              <a:t>addin</a:t>
            </a:r>
            <a:endParaRPr lang="en-US" dirty="0" smtClean="0"/>
          </a:p>
          <a:p>
            <a:pPr lvl="0"/>
            <a:r>
              <a:rPr lang="en-US" b="1" dirty="0" smtClean="0"/>
              <a:t>SDKSamples2011.sln </a:t>
            </a:r>
            <a:r>
              <a:rPr lang="en-US" dirty="0" smtClean="0"/>
              <a:t>– allows you to build all the sample projects at once. </a:t>
            </a:r>
            <a:r>
              <a:rPr lang="en-US" b="1" dirty="0" smtClean="0"/>
              <a:t>RevitAPIDllsPathUpdater.exe</a:t>
            </a:r>
            <a:r>
              <a:rPr lang="en-US" dirty="0" smtClean="0"/>
              <a:t> is provided to update the location of references in each MSVS projects in case your installation of </a:t>
            </a:r>
            <a:r>
              <a:rPr lang="en-US" dirty="0" err="1" smtClean="0"/>
              <a:t>Revit</a:t>
            </a:r>
            <a:r>
              <a:rPr lang="en-US" dirty="0" smtClean="0"/>
              <a:t> is different from the default location or if you are using different verticals.  </a:t>
            </a:r>
          </a:p>
          <a:p>
            <a:pPr lvl="0"/>
            <a:r>
              <a:rPr lang="en-US" b="1" dirty="0" err="1" smtClean="0"/>
              <a:t>RvtSamples</a:t>
            </a:r>
            <a:r>
              <a:rPr lang="en-US" b="1" dirty="0" smtClean="0"/>
              <a:t> </a:t>
            </a:r>
            <a:r>
              <a:rPr lang="en-US" dirty="0" smtClean="0"/>
              <a:t>– application that creates a ribbon panel for all the samples for easy testing </a:t>
            </a:r>
          </a:p>
          <a:p>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t>
            </a:r>
            <a:endParaRPr lang="en-US" dirty="0"/>
          </a:p>
        </p:txBody>
      </p:sp>
      <p:sp>
        <p:nvSpPr>
          <p:cNvPr id="3" name="Content Placeholder 2"/>
          <p:cNvSpPr>
            <a:spLocks noGrp="1"/>
          </p:cNvSpPr>
          <p:nvPr>
            <p:ph idx="1"/>
          </p:nvPr>
        </p:nvSpPr>
        <p:spPr/>
        <p:txBody>
          <a:bodyPr/>
          <a:lstStyle/>
          <a:p>
            <a:r>
              <a:rPr lang="en-US" dirty="0" smtClean="0"/>
              <a:t>Include demo as needed or</a:t>
            </a:r>
          </a:p>
          <a:p>
            <a:r>
              <a:rPr lang="en-US" dirty="0" smtClean="0"/>
              <a:t>Point to it on the Add-ins tab on your installation. </a:t>
            </a:r>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Intro Labs Exercises </a:t>
            </a:r>
            <a:endParaRPr lang="en-US" dirty="0"/>
          </a:p>
        </p:txBody>
      </p:sp>
      <p:sp>
        <p:nvSpPr>
          <p:cNvPr id="3" name="Content Placeholder 2"/>
          <p:cNvSpPr>
            <a:spLocks noGrp="1"/>
          </p:cNvSpPr>
          <p:nvPr>
            <p:ph idx="1"/>
          </p:nvPr>
        </p:nvSpPr>
        <p:spPr/>
        <p:txBody>
          <a:bodyPr/>
          <a:lstStyle/>
          <a:p>
            <a:pPr>
              <a:buNone/>
            </a:pPr>
            <a:r>
              <a:rPr lang="en-US" dirty="0" smtClean="0"/>
              <a:t>Exercises to learn the fundamentals of </a:t>
            </a:r>
            <a:r>
              <a:rPr lang="en-US" dirty="0" err="1" smtClean="0"/>
              <a:t>Revit</a:t>
            </a:r>
            <a:r>
              <a:rPr lang="en-US" dirty="0" smtClean="0"/>
              <a:t> API:  </a:t>
            </a:r>
          </a:p>
          <a:p>
            <a:endParaRPr lang="en-US" dirty="0" smtClean="0"/>
          </a:p>
          <a:p>
            <a:r>
              <a:rPr lang="en-US" dirty="0" smtClean="0"/>
              <a:t>Lab1 – Hello world: external command and application  </a:t>
            </a:r>
          </a:p>
          <a:p>
            <a:r>
              <a:rPr lang="en-US" dirty="0" smtClean="0"/>
              <a:t>Lab2 – DB element  </a:t>
            </a:r>
          </a:p>
          <a:p>
            <a:r>
              <a:rPr lang="en-US" dirty="0" smtClean="0"/>
              <a:t>Lab3 – element filtering</a:t>
            </a:r>
          </a:p>
          <a:p>
            <a:r>
              <a:rPr lang="en-US" dirty="0" smtClean="0"/>
              <a:t>Lab4 – element modifications  </a:t>
            </a:r>
          </a:p>
          <a:p>
            <a:r>
              <a:rPr lang="en-US" dirty="0" smtClean="0"/>
              <a:t>Lab5 – model creation </a:t>
            </a:r>
          </a:p>
          <a:p>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Understanding the Representation of </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Element</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Basics</a:t>
            </a:r>
            <a:endParaRPr lang="en-US" dirty="0"/>
          </a:p>
        </p:txBody>
      </p:sp>
      <p:sp>
        <p:nvSpPr>
          <p:cNvPr id="3" name="Content Placeholder 2"/>
          <p:cNvSpPr>
            <a:spLocks noGrp="1"/>
          </p:cNvSpPr>
          <p:nvPr>
            <p:ph idx="1"/>
          </p:nvPr>
        </p:nvSpPr>
        <p:spPr/>
        <p:txBody>
          <a:bodyPr/>
          <a:lstStyle/>
          <a:p>
            <a:pPr>
              <a:buNone/>
            </a:pPr>
            <a:r>
              <a:rPr lang="en-US" dirty="0" smtClean="0"/>
              <a:t>In typical programming, we identify the given object by checking its class names. Does the same apply to </a:t>
            </a:r>
            <a:r>
              <a:rPr lang="en-US" dirty="0" err="1" smtClean="0"/>
              <a:t>Revit</a:t>
            </a:r>
            <a:r>
              <a:rPr lang="en-US" dirty="0" smtClean="0"/>
              <a:t> API? </a:t>
            </a:r>
          </a:p>
          <a:p>
            <a:pPr>
              <a:buNone/>
            </a:pPr>
            <a:r>
              <a:rPr lang="en-US" dirty="0" smtClean="0"/>
              <a:t>Answer is “no” </a:t>
            </a:r>
          </a:p>
          <a:p>
            <a:pPr>
              <a:buNone/>
            </a:pPr>
            <a:endParaRPr lang="en-US" dirty="0" smtClean="0"/>
          </a:p>
          <a:p>
            <a:pPr>
              <a:buNone/>
            </a:pPr>
            <a:r>
              <a:rPr lang="en-US" dirty="0" smtClean="0"/>
              <a:t>Let’s take a look to understand why …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Class Derivations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smtClean="0"/>
          </a:p>
          <a:p>
            <a:endParaRPr lang="en-US" dirty="0"/>
          </a:p>
        </p:txBody>
      </p:sp>
      <p:sp>
        <p:nvSpPr>
          <p:cNvPr id="61" name="TextBox 60"/>
          <p:cNvSpPr txBox="1"/>
          <p:nvPr/>
        </p:nvSpPr>
        <p:spPr>
          <a:xfrm>
            <a:off x="7921603" y="8001000"/>
            <a:ext cx="5089547" cy="892552"/>
          </a:xfrm>
          <a:prstGeom prst="rect">
            <a:avLst/>
          </a:prstGeom>
          <a:noFill/>
        </p:spPr>
        <p:txBody>
          <a:bodyPr wrap="square" rtlCol="0">
            <a:spAutoFit/>
          </a:bodyPr>
          <a:lstStyle/>
          <a:p>
            <a:r>
              <a:rPr lang="en-US" dirty="0" smtClean="0"/>
              <a:t>Host and component objects, standard and system</a:t>
            </a:r>
            <a:endParaRPr lang="en-GB" dirty="0"/>
          </a:p>
        </p:txBody>
      </p:sp>
      <p:sp>
        <p:nvSpPr>
          <p:cNvPr id="62" name="TextBox 61"/>
          <p:cNvSpPr txBox="1"/>
          <p:nvPr/>
        </p:nvSpPr>
        <p:spPr>
          <a:xfrm>
            <a:off x="344909" y="8021050"/>
            <a:ext cx="5048521" cy="492443"/>
          </a:xfrm>
          <a:prstGeom prst="rect">
            <a:avLst/>
          </a:prstGeom>
          <a:noFill/>
        </p:spPr>
        <p:txBody>
          <a:bodyPr wrap="square" rtlCol="0">
            <a:spAutoFit/>
          </a:bodyPr>
          <a:lstStyle/>
          <a:p>
            <a:r>
              <a:rPr lang="en-US" smtClean="0"/>
              <a:t>Families and types, aka symbols</a:t>
            </a:r>
            <a:endParaRPr lang="en-GB"/>
          </a:p>
        </p:txBody>
      </p:sp>
      <p:grpSp>
        <p:nvGrpSpPr>
          <p:cNvPr id="64" name="Group 63"/>
          <p:cNvGrpSpPr/>
          <p:nvPr/>
        </p:nvGrpSpPr>
        <p:grpSpPr>
          <a:xfrm>
            <a:off x="465585" y="1863976"/>
            <a:ext cx="11983590" cy="5680160"/>
            <a:chOff x="267035" y="1863976"/>
            <a:chExt cx="11983590" cy="5680160"/>
          </a:xfrm>
        </p:grpSpPr>
        <p:sp>
          <p:nvSpPr>
            <p:cNvPr id="4" name="Text Box 4"/>
            <p:cNvSpPr txBox="1">
              <a:spLocks noChangeArrowheads="1"/>
            </p:cNvSpPr>
            <p:nvPr/>
          </p:nvSpPr>
          <p:spPr bwMode="auto">
            <a:xfrm>
              <a:off x="5665802" y="1863976"/>
              <a:ext cx="1355328"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5" name="Text Box 5"/>
            <p:cNvSpPr txBox="1">
              <a:spLocks noChangeArrowheads="1"/>
            </p:cNvSpPr>
            <p:nvPr/>
          </p:nvSpPr>
          <p:spPr bwMode="auto">
            <a:xfrm>
              <a:off x="5665802" y="2832879"/>
              <a:ext cx="1355328"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6" name="Line 6"/>
            <p:cNvSpPr>
              <a:spLocks noChangeShapeType="1"/>
            </p:cNvSpPr>
            <p:nvPr/>
          </p:nvSpPr>
          <p:spPr bwMode="auto">
            <a:xfrm>
              <a:off x="6298288" y="2268251"/>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7" name="Line 7"/>
            <p:cNvSpPr>
              <a:spLocks noChangeShapeType="1"/>
            </p:cNvSpPr>
            <p:nvPr/>
          </p:nvSpPr>
          <p:spPr bwMode="auto">
            <a:xfrm flipH="1">
              <a:off x="4773545" y="2532493"/>
              <a:ext cx="3085630" cy="0"/>
            </a:xfrm>
            <a:prstGeom prst="line">
              <a:avLst/>
            </a:prstGeom>
            <a:noFill/>
            <a:ln w="9525">
              <a:solidFill>
                <a:schemeClr val="tx1"/>
              </a:solidFill>
              <a:round/>
              <a:headEnd/>
              <a:tailEnd/>
            </a:ln>
          </p:spPr>
          <p:txBody>
            <a:bodyPr lIns="130039" tIns="65020" rIns="130039" bIns="65020"/>
            <a:lstStyle/>
            <a:p>
              <a:endParaRPr lang="en-GB"/>
            </a:p>
          </p:txBody>
        </p:sp>
        <p:sp>
          <p:nvSpPr>
            <p:cNvPr id="8" name="Line 8"/>
            <p:cNvSpPr>
              <a:spLocks noChangeShapeType="1"/>
            </p:cNvSpPr>
            <p:nvPr/>
          </p:nvSpPr>
          <p:spPr bwMode="auto">
            <a:xfrm flipH="1">
              <a:off x="7886280"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9" name="Line 9"/>
            <p:cNvSpPr>
              <a:spLocks noChangeShapeType="1"/>
            </p:cNvSpPr>
            <p:nvPr/>
          </p:nvSpPr>
          <p:spPr bwMode="auto">
            <a:xfrm flipH="1">
              <a:off x="3779636"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0" name="Text Box 10"/>
            <p:cNvSpPr txBox="1">
              <a:spLocks noChangeArrowheads="1"/>
            </p:cNvSpPr>
            <p:nvPr/>
          </p:nvSpPr>
          <p:spPr bwMode="auto">
            <a:xfrm>
              <a:off x="9599610" y="3798090"/>
              <a:ext cx="1382397"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11" name="Text Box 11"/>
            <p:cNvSpPr txBox="1">
              <a:spLocks noChangeArrowheads="1"/>
            </p:cNvSpPr>
            <p:nvPr/>
          </p:nvSpPr>
          <p:spPr bwMode="auto">
            <a:xfrm>
              <a:off x="4139049" y="4667037"/>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12" name="Line 12"/>
            <p:cNvSpPr>
              <a:spLocks noChangeShapeType="1"/>
            </p:cNvSpPr>
            <p:nvPr/>
          </p:nvSpPr>
          <p:spPr bwMode="auto">
            <a:xfrm>
              <a:off x="4850595" y="4192748"/>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13" name="Line 13"/>
            <p:cNvSpPr>
              <a:spLocks noChangeShapeType="1"/>
            </p:cNvSpPr>
            <p:nvPr/>
          </p:nvSpPr>
          <p:spPr bwMode="auto">
            <a:xfrm flipH="1">
              <a:off x="3027678" y="4463768"/>
              <a:ext cx="3532889" cy="0"/>
            </a:xfrm>
            <a:prstGeom prst="line">
              <a:avLst/>
            </a:prstGeom>
            <a:noFill/>
            <a:ln w="9525">
              <a:solidFill>
                <a:schemeClr val="tx1"/>
              </a:solidFill>
              <a:round/>
              <a:headEnd/>
              <a:tailEnd/>
            </a:ln>
          </p:spPr>
          <p:txBody>
            <a:bodyPr lIns="130039" tIns="65020" rIns="130039" bIns="65020"/>
            <a:lstStyle/>
            <a:p>
              <a:endParaRPr lang="en-GB"/>
            </a:p>
          </p:txBody>
        </p:sp>
        <p:sp>
          <p:nvSpPr>
            <p:cNvPr id="14" name="Line 14"/>
            <p:cNvSpPr>
              <a:spLocks noChangeShapeType="1"/>
            </p:cNvSpPr>
            <p:nvPr/>
          </p:nvSpPr>
          <p:spPr bwMode="auto">
            <a:xfrm flipH="1">
              <a:off x="6438587" y="4463768"/>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5" name="Line 15"/>
            <p:cNvSpPr>
              <a:spLocks noChangeShapeType="1"/>
            </p:cNvSpPr>
            <p:nvPr/>
          </p:nvSpPr>
          <p:spPr bwMode="auto">
            <a:xfrm flipH="1">
              <a:off x="2331945" y="4463768"/>
              <a:ext cx="711548"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6" name="Line 16"/>
            <p:cNvSpPr>
              <a:spLocks noChangeShapeType="1"/>
            </p:cNvSpPr>
            <p:nvPr/>
          </p:nvSpPr>
          <p:spPr bwMode="auto">
            <a:xfrm>
              <a:off x="6298288" y="3237153"/>
              <a:ext cx="1651" cy="258523"/>
            </a:xfrm>
            <a:prstGeom prst="line">
              <a:avLst/>
            </a:prstGeom>
            <a:noFill/>
            <a:ln w="9525">
              <a:solidFill>
                <a:schemeClr val="tx1"/>
              </a:solidFill>
              <a:round/>
              <a:headEnd/>
              <a:tailEnd/>
            </a:ln>
          </p:spPr>
          <p:txBody>
            <a:bodyPr lIns="130039" tIns="65020" rIns="130039" bIns="65020"/>
            <a:lstStyle/>
            <a:p>
              <a:endParaRPr lang="en-GB"/>
            </a:p>
          </p:txBody>
        </p:sp>
        <p:sp>
          <p:nvSpPr>
            <p:cNvPr id="17" name="Line 17"/>
            <p:cNvSpPr>
              <a:spLocks noChangeShapeType="1"/>
            </p:cNvSpPr>
            <p:nvPr/>
          </p:nvSpPr>
          <p:spPr bwMode="auto">
            <a:xfrm flipH="1">
              <a:off x="931190" y="3495676"/>
              <a:ext cx="9066704" cy="3463"/>
            </a:xfrm>
            <a:prstGeom prst="line">
              <a:avLst/>
            </a:prstGeom>
            <a:noFill/>
            <a:ln w="9525">
              <a:solidFill>
                <a:schemeClr val="tx1"/>
              </a:solidFill>
              <a:round/>
              <a:headEnd/>
              <a:tailEnd/>
            </a:ln>
          </p:spPr>
          <p:txBody>
            <a:bodyPr lIns="130039" tIns="65020" rIns="130039" bIns="65020"/>
            <a:lstStyle/>
            <a:p>
              <a:endParaRPr lang="en-GB"/>
            </a:p>
          </p:txBody>
        </p:sp>
        <p:sp>
          <p:nvSpPr>
            <p:cNvPr id="18" name="Text Box 18"/>
            <p:cNvSpPr txBox="1">
              <a:spLocks noChangeArrowheads="1"/>
            </p:cNvSpPr>
            <p:nvPr/>
          </p:nvSpPr>
          <p:spPr bwMode="auto">
            <a:xfrm>
              <a:off x="5849021" y="4667037"/>
              <a:ext cx="1488601"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19" name="Text Box 19"/>
            <p:cNvSpPr txBox="1">
              <a:spLocks noChangeArrowheads="1"/>
            </p:cNvSpPr>
            <p:nvPr/>
          </p:nvSpPr>
          <p:spPr bwMode="auto">
            <a:xfrm>
              <a:off x="5632170" y="5651748"/>
              <a:ext cx="1863576"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20" name="Line 20"/>
            <p:cNvSpPr>
              <a:spLocks noChangeShapeType="1"/>
            </p:cNvSpPr>
            <p:nvPr/>
          </p:nvSpPr>
          <p:spPr bwMode="auto">
            <a:xfrm flipV="1">
              <a:off x="6560566"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21" name="Line 21"/>
            <p:cNvSpPr>
              <a:spLocks noChangeShapeType="1"/>
            </p:cNvSpPr>
            <p:nvPr/>
          </p:nvSpPr>
          <p:spPr bwMode="auto">
            <a:xfrm flipV="1">
              <a:off x="6504095"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2" name="Text Box 22"/>
            <p:cNvSpPr txBox="1">
              <a:spLocks noChangeArrowheads="1"/>
            </p:cNvSpPr>
            <p:nvPr/>
          </p:nvSpPr>
          <p:spPr bwMode="auto">
            <a:xfrm>
              <a:off x="2408747" y="4667036"/>
              <a:ext cx="1488603"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23" name="Line 23"/>
            <p:cNvSpPr>
              <a:spLocks noChangeShapeType="1"/>
            </p:cNvSpPr>
            <p:nvPr/>
          </p:nvSpPr>
          <p:spPr bwMode="auto">
            <a:xfrm flipV="1">
              <a:off x="3063820"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4" name="Text Box 24"/>
            <p:cNvSpPr txBox="1">
              <a:spLocks noChangeArrowheads="1"/>
            </p:cNvSpPr>
            <p:nvPr/>
          </p:nvSpPr>
          <p:spPr bwMode="auto">
            <a:xfrm>
              <a:off x="4139049" y="6700537"/>
              <a:ext cx="148860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25" name="Text Box 25"/>
            <p:cNvSpPr txBox="1">
              <a:spLocks noChangeArrowheads="1"/>
            </p:cNvSpPr>
            <p:nvPr/>
          </p:nvSpPr>
          <p:spPr bwMode="auto">
            <a:xfrm>
              <a:off x="5849022" y="6700538"/>
              <a:ext cx="1673829"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dirty="0">
                  <a:ea typeface="ＭＳ Ｐゴシック" pitchFamily="34" charset="-128"/>
                </a:rPr>
                <a:t>Cont. Footing Type</a:t>
              </a:r>
            </a:p>
          </p:txBody>
        </p:sp>
        <p:sp>
          <p:nvSpPr>
            <p:cNvPr id="26" name="Text Box 26"/>
            <p:cNvSpPr txBox="1">
              <a:spLocks noChangeArrowheads="1"/>
            </p:cNvSpPr>
            <p:nvPr/>
          </p:nvSpPr>
          <p:spPr bwMode="auto">
            <a:xfrm>
              <a:off x="2392933" y="6700537"/>
              <a:ext cx="1488601"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27" name="Line 28"/>
            <p:cNvSpPr>
              <a:spLocks noChangeShapeType="1"/>
            </p:cNvSpPr>
            <p:nvPr/>
          </p:nvSpPr>
          <p:spPr bwMode="auto">
            <a:xfrm flipH="1" flipV="1">
              <a:off x="3027678" y="6391123"/>
              <a:ext cx="3532889" cy="13551"/>
            </a:xfrm>
            <a:prstGeom prst="line">
              <a:avLst/>
            </a:prstGeom>
            <a:noFill/>
            <a:ln w="9525">
              <a:solidFill>
                <a:schemeClr val="tx1"/>
              </a:solidFill>
              <a:round/>
              <a:headEnd/>
              <a:tailEnd/>
            </a:ln>
          </p:spPr>
          <p:txBody>
            <a:bodyPr lIns="130039" tIns="65020" rIns="130039" bIns="65020"/>
            <a:lstStyle/>
            <a:p>
              <a:endParaRPr lang="en-GB"/>
            </a:p>
          </p:txBody>
        </p:sp>
        <p:sp>
          <p:nvSpPr>
            <p:cNvPr id="28" name="Line 29"/>
            <p:cNvSpPr>
              <a:spLocks noChangeShapeType="1"/>
            </p:cNvSpPr>
            <p:nvPr/>
          </p:nvSpPr>
          <p:spPr bwMode="auto">
            <a:xfrm flipH="1">
              <a:off x="6438587" y="6404671"/>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29" name="Line 30"/>
            <p:cNvSpPr>
              <a:spLocks noChangeShapeType="1"/>
            </p:cNvSpPr>
            <p:nvPr/>
          </p:nvSpPr>
          <p:spPr bwMode="auto">
            <a:xfrm flipH="1">
              <a:off x="2083468" y="6391119"/>
              <a:ext cx="98035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0" name="Line 31"/>
            <p:cNvSpPr>
              <a:spLocks noChangeShapeType="1"/>
            </p:cNvSpPr>
            <p:nvPr/>
          </p:nvSpPr>
          <p:spPr bwMode="auto">
            <a:xfrm flipV="1">
              <a:off x="6504095"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1" name="Line 32"/>
            <p:cNvSpPr>
              <a:spLocks noChangeShapeType="1"/>
            </p:cNvSpPr>
            <p:nvPr/>
          </p:nvSpPr>
          <p:spPr bwMode="auto">
            <a:xfrm flipV="1">
              <a:off x="3063820" y="6391120"/>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2" name="Text Box 33"/>
            <p:cNvSpPr txBox="1">
              <a:spLocks noChangeArrowheads="1"/>
            </p:cNvSpPr>
            <p:nvPr/>
          </p:nvSpPr>
          <p:spPr bwMode="auto">
            <a:xfrm>
              <a:off x="10624232" y="4592259"/>
              <a:ext cx="815456"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3" name="Text Box 34"/>
            <p:cNvSpPr txBox="1">
              <a:spLocks noChangeArrowheads="1"/>
            </p:cNvSpPr>
            <p:nvPr/>
          </p:nvSpPr>
          <p:spPr bwMode="auto">
            <a:xfrm>
              <a:off x="10624231" y="5242711"/>
              <a:ext cx="1626394"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 name="Text Box 35"/>
            <p:cNvSpPr txBox="1">
              <a:spLocks noChangeArrowheads="1"/>
            </p:cNvSpPr>
            <p:nvPr/>
          </p:nvSpPr>
          <p:spPr bwMode="auto">
            <a:xfrm>
              <a:off x="10624231" y="583895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5" name="Text Box 37"/>
            <p:cNvSpPr txBox="1">
              <a:spLocks noChangeArrowheads="1"/>
            </p:cNvSpPr>
            <p:nvPr/>
          </p:nvSpPr>
          <p:spPr bwMode="auto">
            <a:xfrm>
              <a:off x="10624231" y="650747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6" name="Text Box 38"/>
            <p:cNvSpPr txBox="1">
              <a:spLocks noChangeArrowheads="1"/>
            </p:cNvSpPr>
            <p:nvPr/>
          </p:nvSpPr>
          <p:spPr bwMode="auto">
            <a:xfrm>
              <a:off x="10624231" y="7139862"/>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7" name="Line 39"/>
            <p:cNvSpPr>
              <a:spLocks noChangeShapeType="1"/>
            </p:cNvSpPr>
            <p:nvPr/>
          </p:nvSpPr>
          <p:spPr bwMode="auto">
            <a:xfrm flipH="1">
              <a:off x="9973674"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8" name="Line 40"/>
            <p:cNvSpPr>
              <a:spLocks noChangeShapeType="1"/>
            </p:cNvSpPr>
            <p:nvPr/>
          </p:nvSpPr>
          <p:spPr bwMode="auto">
            <a:xfrm flipH="1">
              <a:off x="9973676" y="4818108"/>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39" name="Line 41"/>
            <p:cNvSpPr>
              <a:spLocks noChangeShapeType="1"/>
            </p:cNvSpPr>
            <p:nvPr/>
          </p:nvSpPr>
          <p:spPr bwMode="auto">
            <a:xfrm flipH="1" flipV="1">
              <a:off x="9976450" y="5467351"/>
              <a:ext cx="647782" cy="1211"/>
            </a:xfrm>
            <a:prstGeom prst="line">
              <a:avLst/>
            </a:prstGeom>
            <a:noFill/>
            <a:ln w="9525">
              <a:solidFill>
                <a:schemeClr val="tx1"/>
              </a:solidFill>
              <a:round/>
              <a:headEnd/>
              <a:tailEnd/>
            </a:ln>
          </p:spPr>
          <p:txBody>
            <a:bodyPr lIns="130039" tIns="65020" rIns="130039" bIns="65020"/>
            <a:lstStyle/>
            <a:p>
              <a:endParaRPr lang="en-GB"/>
            </a:p>
          </p:txBody>
        </p:sp>
        <p:sp>
          <p:nvSpPr>
            <p:cNvPr id="40" name="Line 42"/>
            <p:cNvSpPr>
              <a:spLocks noChangeShapeType="1"/>
            </p:cNvSpPr>
            <p:nvPr/>
          </p:nvSpPr>
          <p:spPr bwMode="auto">
            <a:xfrm flipH="1">
              <a:off x="9973676" y="6082875"/>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1" name="Line 43"/>
            <p:cNvSpPr>
              <a:spLocks noChangeShapeType="1"/>
            </p:cNvSpPr>
            <p:nvPr/>
          </p:nvSpPr>
          <p:spPr bwMode="auto">
            <a:xfrm flipH="1">
              <a:off x="9973676" y="6676866"/>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2" name="Line 44"/>
            <p:cNvSpPr>
              <a:spLocks noChangeShapeType="1"/>
            </p:cNvSpPr>
            <p:nvPr/>
          </p:nvSpPr>
          <p:spPr bwMode="auto">
            <a:xfrm flipH="1">
              <a:off x="9973676" y="7327317"/>
              <a:ext cx="650558"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3" name="Line 45"/>
            <p:cNvSpPr>
              <a:spLocks noChangeShapeType="1"/>
            </p:cNvSpPr>
            <p:nvPr/>
          </p:nvSpPr>
          <p:spPr bwMode="auto">
            <a:xfrm flipH="1">
              <a:off x="9973674"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4" name="Text Box 46"/>
            <p:cNvSpPr txBox="1">
              <a:spLocks noChangeArrowheads="1"/>
            </p:cNvSpPr>
            <p:nvPr/>
          </p:nvSpPr>
          <p:spPr bwMode="auto">
            <a:xfrm>
              <a:off x="267035" y="3785618"/>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45" name="Line 47"/>
            <p:cNvSpPr>
              <a:spLocks noChangeShapeType="1"/>
            </p:cNvSpPr>
            <p:nvPr/>
          </p:nvSpPr>
          <p:spPr bwMode="auto">
            <a:xfrm flipH="1" flipV="1">
              <a:off x="10000780" y="3494376"/>
              <a:ext cx="1880" cy="296574"/>
            </a:xfrm>
            <a:prstGeom prst="line">
              <a:avLst/>
            </a:prstGeom>
            <a:noFill/>
            <a:ln w="9525">
              <a:solidFill>
                <a:schemeClr val="tx1"/>
              </a:solidFill>
              <a:round/>
              <a:headEnd/>
              <a:tailEnd/>
            </a:ln>
          </p:spPr>
          <p:txBody>
            <a:bodyPr lIns="130039" tIns="65020" rIns="130039" bIns="65020"/>
            <a:lstStyle/>
            <a:p>
              <a:endParaRPr lang="en-GB"/>
            </a:p>
          </p:txBody>
        </p:sp>
        <p:sp>
          <p:nvSpPr>
            <p:cNvPr id="46" name="Text Box 48"/>
            <p:cNvSpPr txBox="1">
              <a:spLocks noChangeArrowheads="1"/>
            </p:cNvSpPr>
            <p:nvPr/>
          </p:nvSpPr>
          <p:spPr bwMode="auto">
            <a:xfrm>
              <a:off x="4136789" y="3788474"/>
              <a:ext cx="1488601"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Symbol</a:t>
              </a:r>
            </a:p>
          </p:txBody>
        </p:sp>
        <p:sp>
          <p:nvSpPr>
            <p:cNvPr id="47" name="Text Box 49"/>
            <p:cNvSpPr txBox="1">
              <a:spLocks noChangeArrowheads="1"/>
            </p:cNvSpPr>
            <p:nvPr/>
          </p:nvSpPr>
          <p:spPr bwMode="auto">
            <a:xfrm>
              <a:off x="267035" y="4657404"/>
              <a:ext cx="1488603"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48" name="Line 50"/>
            <p:cNvSpPr>
              <a:spLocks noChangeShapeType="1"/>
            </p:cNvSpPr>
            <p:nvPr/>
          </p:nvSpPr>
          <p:spPr bwMode="auto">
            <a:xfrm flipV="1">
              <a:off x="942439"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49" name="Line 51"/>
            <p:cNvSpPr>
              <a:spLocks noChangeShapeType="1"/>
            </p:cNvSpPr>
            <p:nvPr/>
          </p:nvSpPr>
          <p:spPr bwMode="auto">
            <a:xfrm flipV="1">
              <a:off x="931144" y="3501046"/>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0" name="Text Box 52"/>
            <p:cNvSpPr txBox="1">
              <a:spLocks noChangeArrowheads="1"/>
            </p:cNvSpPr>
            <p:nvPr/>
          </p:nvSpPr>
          <p:spPr bwMode="auto">
            <a:xfrm>
              <a:off x="7846534" y="3786520"/>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51" name="Text Box 53"/>
            <p:cNvSpPr txBox="1">
              <a:spLocks noChangeArrowheads="1"/>
            </p:cNvSpPr>
            <p:nvPr/>
          </p:nvSpPr>
          <p:spPr bwMode="auto">
            <a:xfrm>
              <a:off x="7846534" y="4658308"/>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52" name="Line 54"/>
            <p:cNvSpPr>
              <a:spLocks noChangeShapeType="1"/>
            </p:cNvSpPr>
            <p:nvPr/>
          </p:nvSpPr>
          <p:spPr bwMode="auto">
            <a:xfrm flipV="1">
              <a:off x="8521937"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53" name="Line 55"/>
            <p:cNvSpPr>
              <a:spLocks noChangeShapeType="1"/>
            </p:cNvSpPr>
            <p:nvPr/>
          </p:nvSpPr>
          <p:spPr bwMode="auto">
            <a:xfrm flipV="1">
              <a:off x="8510642" y="350194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4" name="Text Box 56"/>
            <p:cNvSpPr txBox="1">
              <a:spLocks noChangeArrowheads="1"/>
            </p:cNvSpPr>
            <p:nvPr/>
          </p:nvSpPr>
          <p:spPr bwMode="auto">
            <a:xfrm>
              <a:off x="7855006" y="5667862"/>
              <a:ext cx="1754563" cy="65453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55" name="Line 57"/>
            <p:cNvSpPr>
              <a:spLocks noChangeShapeType="1"/>
            </p:cNvSpPr>
            <p:nvPr/>
          </p:nvSpPr>
          <p:spPr bwMode="auto">
            <a:xfrm flipV="1">
              <a:off x="8517419"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56" name="Line 59"/>
            <p:cNvSpPr>
              <a:spLocks noChangeShapeType="1"/>
            </p:cNvSpPr>
            <p:nvPr/>
          </p:nvSpPr>
          <p:spPr bwMode="auto">
            <a:xfrm flipH="1">
              <a:off x="7774248" y="4461814"/>
              <a:ext cx="1208501" cy="0"/>
            </a:xfrm>
            <a:prstGeom prst="line">
              <a:avLst/>
            </a:prstGeom>
            <a:noFill/>
            <a:ln w="9525">
              <a:solidFill>
                <a:schemeClr val="tx1"/>
              </a:solidFill>
              <a:round/>
              <a:headEnd/>
              <a:tailEnd/>
            </a:ln>
          </p:spPr>
          <p:txBody>
            <a:bodyPr lIns="130039" tIns="65020" rIns="130039" bIns="65020"/>
            <a:lstStyle/>
            <a:p>
              <a:endParaRPr lang="en-GB"/>
            </a:p>
          </p:txBody>
        </p:sp>
        <p:sp>
          <p:nvSpPr>
            <p:cNvPr id="57" name="Line 60"/>
            <p:cNvSpPr>
              <a:spLocks noChangeShapeType="1"/>
            </p:cNvSpPr>
            <p:nvPr/>
          </p:nvSpPr>
          <p:spPr bwMode="auto">
            <a:xfrm flipH="1">
              <a:off x="8874322" y="4461814"/>
              <a:ext cx="5376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58" name="Line 62"/>
            <p:cNvSpPr>
              <a:spLocks noChangeShapeType="1"/>
            </p:cNvSpPr>
            <p:nvPr/>
          </p:nvSpPr>
          <p:spPr bwMode="auto">
            <a:xfrm>
              <a:off x="6713666" y="3503819"/>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9" name="Text Box 63"/>
            <p:cNvSpPr txBox="1">
              <a:spLocks noChangeArrowheads="1"/>
            </p:cNvSpPr>
            <p:nvPr/>
          </p:nvSpPr>
          <p:spPr bwMode="auto">
            <a:xfrm>
              <a:off x="5981792" y="3788391"/>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60" name="Line 16"/>
            <p:cNvSpPr>
              <a:spLocks noChangeShapeType="1"/>
            </p:cNvSpPr>
            <p:nvPr/>
          </p:nvSpPr>
          <p:spPr bwMode="auto">
            <a:xfrm>
              <a:off x="4849604" y="3499071"/>
              <a:ext cx="1651" cy="282354"/>
            </a:xfrm>
            <a:prstGeom prst="line">
              <a:avLst/>
            </a:prstGeom>
            <a:noFill/>
            <a:ln w="9525">
              <a:solidFill>
                <a:schemeClr val="tx1"/>
              </a:solidFill>
              <a:round/>
              <a:headEnd/>
              <a:tailEnd/>
            </a:ln>
          </p:spPr>
          <p:txBody>
            <a:bodyPr lIns="130039" tIns="65020" rIns="130039" bIns="65020"/>
            <a:lstStyle/>
            <a:p>
              <a:endParaRPr lang="en-GB"/>
            </a:p>
          </p:txBody>
        </p:sp>
        <p:cxnSp>
          <p:nvCxnSpPr>
            <p:cNvPr id="63" name="Straight Connector 62"/>
            <p:cNvCxnSpPr>
              <a:stCxn id="11" idx="2"/>
              <a:endCxn id="24" idx="0"/>
            </p:cNvCxnSpPr>
            <p:nvPr/>
          </p:nvCxnSpPr>
          <p:spPr>
            <a:xfrm rot="5400000">
              <a:off x="4198603" y="6015787"/>
              <a:ext cx="1369497" cy="1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Polls </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versus Symbol </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graphicFrame>
        <p:nvGraphicFramePr>
          <p:cNvPr id="4" name="Content Placeholder 3"/>
          <p:cNvGraphicFramePr>
            <a:graphicFrameLocks/>
          </p:cNvGraphicFramePr>
          <p:nvPr/>
        </p:nvGraphicFramePr>
        <p:xfrm>
          <a:off x="666197" y="1768819"/>
          <a:ext cx="11226987" cy="7148168"/>
        </p:xfrm>
        <a:graphic>
          <a:graphicData uri="http://schemas.openxmlformats.org/drawingml/2006/table">
            <a:tbl>
              <a:tblPr/>
              <a:tblGrid>
                <a:gridCol w="1403708"/>
                <a:gridCol w="3644832"/>
                <a:gridCol w="910738"/>
                <a:gridCol w="76802"/>
                <a:gridCol w="4111162"/>
                <a:gridCol w="1079745"/>
              </a:tblGrid>
              <a:tr h="22359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Element</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Symbol</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Kind of Element in UI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Element/TypeOf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Symbol/TypeOf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HostObject</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HostObjAttributes</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WallType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InsertableObject</a:t>
                      </a:r>
                      <a:r>
                        <a:rPr kumimoji="0" lang="en-US" sz="1300" b="0" i="0" u="none" strike="noStrike" cap="none" normalizeH="0" baseline="0" dirty="0" smtClean="0">
                          <a:ln>
                            <a:noFill/>
                          </a:ln>
                          <a:solidFill>
                            <a:schemeClr val="tx1"/>
                          </a:solidFill>
                          <a:effectLst/>
                          <a:latin typeface="Calibri" pitchFamily="34" charset="0"/>
                        </a:rPr>
                        <a:t> /</a:t>
                      </a:r>
                      <a:r>
                        <a:rPr kumimoji="0" lang="en-US" sz="1300" b="0" i="0" u="none" strike="noStrike" cap="none" normalizeH="0" baseline="0" dirty="0" err="1" smtClean="0">
                          <a:ln>
                            <a:noFill/>
                          </a:ln>
                          <a:solidFill>
                            <a:schemeClr val="accent4"/>
                          </a:solidFill>
                          <a:effectLst/>
                          <a:latin typeface="Calibri" pitchFamily="34" charset="0"/>
                        </a:rPr>
                        <a:t>FamilySymbol</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IndependentTag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Window</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WindowTag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Rectangular Straight  Wall 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HostObjAttributes/FloorType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HostObject/RoofBase/FootPrintRoof,ExtrusionRoof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HostObjAttributes/RoofType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Column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(Desk)</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(Tree)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Staies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LineAndTextAttrSymbol/GridType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ModelCurve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tx1"/>
                          </a:solidFill>
                          <a:effectLst/>
                          <a:latin typeface="Calibri" pitchFamily="34" charset="0"/>
                        </a:rPr>
                        <a:t>ModelLine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 Plane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ReferencePlane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 Planes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Section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Views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TextElement/TextNote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 Notes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LineAndTextAttrSymbol/TextElementType/TextNoteType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 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Model Group</a:t>
                      </a:r>
                      <a:r>
                        <a:rPr kumimoji="0" lang="en-US" sz="1300" b="0" i="0" u="none" strike="noStrike" cap="none" normalizeH="0" baseline="0" dirty="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Model Groups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Create…/Walls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Element   </a:t>
            </a:r>
            <a:endParaRPr lang="en-US" dirty="0"/>
          </a:p>
        </p:txBody>
      </p:sp>
      <p:sp>
        <p:nvSpPr>
          <p:cNvPr id="3" name="Content Placeholder 2"/>
          <p:cNvSpPr>
            <a:spLocks noGrp="1"/>
          </p:cNvSpPr>
          <p:nvPr>
            <p:ph idx="1"/>
          </p:nvPr>
        </p:nvSpPr>
        <p:spPr/>
        <p:txBody>
          <a:bodyPr/>
          <a:lstStyle/>
          <a:p>
            <a:r>
              <a:rPr lang="en-US" dirty="0" smtClean="0"/>
              <a:t>A system family is a built-in object in </a:t>
            </a:r>
            <a:r>
              <a:rPr lang="en-US" dirty="0" err="1" smtClean="0"/>
              <a:t>Revit</a:t>
            </a:r>
            <a:r>
              <a:rPr lang="en-US" dirty="0" smtClean="0"/>
              <a:t>. There is a designated class for it. You can use it to identify the element. </a:t>
            </a:r>
          </a:p>
          <a:p>
            <a:r>
              <a:rPr lang="en-US" dirty="0" smtClean="0"/>
              <a:t>A component family has a generic form as </a:t>
            </a:r>
            <a:r>
              <a:rPr lang="en-US" dirty="0" err="1" smtClean="0"/>
              <a:t>FamilyInstance</a:t>
            </a:r>
            <a:r>
              <a:rPr lang="en-US" dirty="0" smtClean="0"/>
              <a:t>/</a:t>
            </a:r>
            <a:r>
              <a:rPr lang="en-US" dirty="0" err="1" smtClean="0"/>
              <a:t>FamilySymbol</a:t>
            </a:r>
            <a:r>
              <a:rPr lang="en-US" dirty="0" smtClean="0"/>
              <a:t>. Category is the way to further identify the kind of object it is representing in </a:t>
            </a:r>
            <a:r>
              <a:rPr lang="en-US" dirty="0" err="1" smtClean="0"/>
              <a:t>Revit</a:t>
            </a:r>
            <a:r>
              <a:rPr lang="en-US" dirty="0" smtClean="0"/>
              <a:t>. </a:t>
            </a:r>
          </a:p>
          <a:p>
            <a:r>
              <a:rPr lang="en-US" dirty="0" smtClean="0"/>
              <a:t>Depending on an element you are interested in, you will need to check the following:</a:t>
            </a:r>
          </a:p>
          <a:p>
            <a:pPr lvl="2"/>
            <a:r>
              <a:rPr lang="en-US" sz="2800" dirty="0" smtClean="0"/>
              <a:t>Class name</a:t>
            </a:r>
          </a:p>
          <a:p>
            <a:pPr lvl="2"/>
            <a:r>
              <a:rPr lang="en-US" sz="2800" dirty="0" smtClean="0"/>
              <a:t>Category property  </a:t>
            </a:r>
          </a:p>
          <a:p>
            <a:pPr lvl="2"/>
            <a:r>
              <a:rPr lang="en-US" sz="2800" dirty="0" smtClean="0"/>
              <a:t>If an element is Element </a:t>
            </a:r>
            <a:br>
              <a:rPr lang="en-US" sz="2800" dirty="0" smtClean="0"/>
            </a:br>
            <a:r>
              <a:rPr lang="en-US" sz="2800" dirty="0" smtClean="0"/>
              <a:t>Type (Symbol) or not </a:t>
            </a:r>
          </a:p>
          <a:p>
            <a:pPr lvl="2"/>
            <a:endParaRPr lang="en-US" sz="2800" dirty="0" smtClean="0"/>
          </a:p>
          <a:p>
            <a:pPr lvl="1"/>
            <a:endParaRPr lang="en-US" dirty="0" smtClean="0"/>
          </a:p>
          <a:p>
            <a:pPr>
              <a:buNone/>
            </a:pPr>
            <a:endParaRPr lang="en-US" dirty="0" smtClean="0"/>
          </a:p>
          <a:p>
            <a:pPr lvl="0">
              <a:buNone/>
            </a:pPr>
            <a:endParaRPr lang="en-US" dirty="0" smtClean="0"/>
          </a:p>
          <a:p>
            <a:endParaRPr lang="en-US" dirty="0"/>
          </a:p>
        </p:txBody>
      </p:sp>
      <p:graphicFrame>
        <p:nvGraphicFramePr>
          <p:cNvPr id="4" name="Table 3"/>
          <p:cNvGraphicFramePr>
            <a:graphicFrameLocks noGrp="1"/>
          </p:cNvGraphicFramePr>
          <p:nvPr/>
        </p:nvGraphicFramePr>
        <p:xfrm>
          <a:off x="5591175" y="5411787"/>
          <a:ext cx="6581868" cy="3312414"/>
        </p:xfrm>
        <a:graphic>
          <a:graphicData uri="http://schemas.openxmlformats.org/drawingml/2006/table">
            <a:tbl>
              <a:tblPr/>
              <a:tblGrid>
                <a:gridCol w="1645467"/>
                <a:gridCol w="2347210"/>
                <a:gridCol w="2589191"/>
              </a:tblGrid>
              <a:tr h="367326">
                <a:tc>
                  <a:txBody>
                    <a:bodyPr/>
                    <a:lstStyle/>
                    <a:p>
                      <a:pPr marL="0" marR="0">
                        <a:lnSpc>
                          <a:spcPct val="115000"/>
                        </a:lnSpc>
                        <a:spcBef>
                          <a:spcPts val="0"/>
                        </a:spcBef>
                        <a:spcAft>
                          <a:spcPts val="0"/>
                        </a:spcAft>
                      </a:pPr>
                      <a:r>
                        <a:rPr lang="en-US" sz="2100" dirty="0">
                          <a:solidFill>
                            <a:srgbClr val="000000"/>
                          </a:solidFill>
                          <a:latin typeface="Calibri"/>
                          <a:ea typeface="Times New Roman"/>
                          <a:cs typeface="Times New Roman"/>
                        </a:rPr>
                        <a:t> </a:t>
                      </a:r>
                      <a:endParaRPr lang="en-US" sz="2100" dirty="0">
                        <a:latin typeface="Calibri"/>
                        <a:ea typeface="MS Mincho"/>
                        <a:cs typeface="Times New Roman"/>
                      </a:endParaRPr>
                    </a:p>
                  </a:txBody>
                  <a:tcPr marL="130669" marR="13066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System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Component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a:solidFill>
                            <a:srgbClr val="000000"/>
                          </a:solidFill>
                          <a:latin typeface="Calibri"/>
                          <a:ea typeface="Times New Roman"/>
                          <a:cs typeface="Times New Roman"/>
                        </a:rPr>
                        <a:t>Family Type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WallType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err="1">
                          <a:solidFill>
                            <a:srgbClr val="000000"/>
                          </a:solidFill>
                          <a:latin typeface="Calibri"/>
                          <a:ea typeface="Times New Roman"/>
                          <a:cs typeface="Times New Roman"/>
                        </a:rPr>
                        <a:t>FloorType</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FamilySymbol</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dirty="0">
                          <a:solidFill>
                            <a:srgbClr val="000000"/>
                          </a:solidFill>
                          <a:latin typeface="Calibri"/>
                          <a:ea typeface="Times New Roman"/>
                          <a:cs typeface="Times New Roman"/>
                        </a:rPr>
                        <a:t>Instance </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a:solidFill>
                            <a:srgbClr val="000000"/>
                          </a:solidFill>
                          <a:latin typeface="Calibri"/>
                          <a:ea typeface="Times New Roman"/>
                          <a:cs typeface="Times New Roman"/>
                        </a:rPr>
                        <a:t>Wall</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Floor</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FamilyInstance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an Element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1851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identify the type of the element known to the UI.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Sub</a:t>
            </a:r>
            <a:r>
              <a:rPr lang="en-US" sz="1800" b="1" dirty="0" smtClean="0">
                <a:latin typeface="Courier New"/>
                <a:ea typeface="MS Mincho"/>
                <a:cs typeface="Times New Roman"/>
              </a:rPr>
              <a:t> </a:t>
            </a:r>
            <a:r>
              <a:rPr lang="en-US" sz="1800" b="1" dirty="0" err="1" smtClean="0">
                <a:latin typeface="Courier New"/>
                <a:ea typeface="MS Mincho"/>
                <a:cs typeface="Times New Roman"/>
              </a:rPr>
              <a:t>IdentifyElement</a:t>
            </a:r>
            <a:r>
              <a:rPr lang="en-US" sz="1800" b="1" dirty="0" smtClean="0">
                <a:latin typeface="Courier New"/>
                <a:ea typeface="MS Mincho"/>
                <a:cs typeface="Times New Roman"/>
              </a:rPr>
              <a:t>(</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Wall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"Wall"</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Floor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"Floor"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RoofBase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"Roof"</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FamilyInstance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An instance of a component family is all </a:t>
            </a:r>
            <a:r>
              <a:rPr lang="en-US" sz="1800" b="1" dirty="0" err="1" smtClean="0">
                <a:solidFill>
                  <a:srgbClr val="008000"/>
                </a:solidFill>
                <a:latin typeface="Courier New"/>
                <a:ea typeface="MS Mincho"/>
                <a:cs typeface="Times New Roman"/>
              </a:rPr>
              <a:t>FamilyInstance</a:t>
            </a:r>
            <a:r>
              <a:rPr lang="en-US" sz="1800" b="1" dirty="0" smtClean="0">
                <a:solidFill>
                  <a:srgbClr val="008000"/>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We'll need to further check its category.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BuiltInCategory.OST_Doors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"Door"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BuiltInCategory.OST_Windows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"Window"</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BuiltInCategory.OST_Furniture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"Furniture"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Else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"Component family instance"</a:t>
            </a: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e.g. Plant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endParaRPr lang="en-US" sz="1800" b="1" dirty="0" smtClean="0">
              <a:latin typeface="Calibri"/>
              <a:ea typeface="MS Mincho"/>
              <a:cs typeface="Times New Roman"/>
            </a:endParaRPr>
          </a:p>
          <a:p>
            <a:pPr marL="0" marR="0">
              <a:lnSpc>
                <a:spcPct val="115000"/>
              </a:lnSpc>
              <a:spcBef>
                <a:spcPts val="0"/>
              </a:spcBef>
              <a:spcAft>
                <a:spcPts val="0"/>
              </a:spcAft>
            </a:pPr>
            <a:r>
              <a:rPr lang="en-US" sz="1400" b="1" dirty="0" smtClean="0">
                <a:latin typeface="Courier New"/>
                <a:ea typeface="MS Mincho"/>
                <a:cs typeface="Times New Roman"/>
              </a:rPr>
              <a:t>        ... </a:t>
            </a:r>
            <a:endParaRPr lang="en-US" sz="1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5" name="Title 1"/>
          <p:cNvSpPr txBox="1">
            <a:spLocks/>
          </p:cNvSpPr>
          <p:nvPr/>
        </p:nvSpPr>
        <p:spPr bwMode="auto">
          <a:xfrm>
            <a:off x="9096375" y="306387"/>
            <a:ext cx="3292475"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DB Element</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Identifying Element   </a:t>
            </a:r>
            <a:endParaRPr kumimoji="0" lang="en-US" sz="4000" b="1" i="0" u="none" strike="noStrike" kern="0" cap="none" spc="0" normalizeH="0" baseline="0" noProof="0" dirty="0">
              <a:ln>
                <a:noFill/>
              </a:ln>
              <a:solidFill>
                <a:schemeClr val="tx1"/>
              </a:solidFill>
              <a:effectLst/>
              <a:uLnTx/>
              <a:uFillTx/>
              <a:latin typeface="+mj-lt"/>
              <a:ea typeface="+mj-ea"/>
              <a:cs typeface="+mj-cs"/>
              <a:sym typeface="Arial" pitchFamily="34" charset="0"/>
            </a:endParaRPr>
          </a:p>
        </p:txBody>
      </p:sp>
      <p:pic>
        <p:nvPicPr>
          <p:cNvPr id="148482" name="Picture 2" descr="D:\RevitAPI 2011\Training\Labs\Revit Intro Labs\Images\DB Element Identify Element.PNG"/>
          <p:cNvPicPr>
            <a:picLocks noChangeAspect="1" noChangeArrowheads="1"/>
          </p:cNvPicPr>
          <p:nvPr/>
        </p:nvPicPr>
        <p:blipFill>
          <a:blip r:embed="rId2" cstate="print"/>
          <a:srcRect/>
          <a:stretch>
            <a:fillRect/>
          </a:stretch>
        </p:blipFill>
        <p:spPr bwMode="auto">
          <a:xfrm>
            <a:off x="6276975" y="1754187"/>
            <a:ext cx="6534665" cy="1447800"/>
          </a:xfrm>
          <a:prstGeom prst="rect">
            <a:avLst/>
          </a:prstGeom>
          <a:noFill/>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endParaRPr lang="en-US" b="0" i="1" dirty="0">
              <a:solidFill>
                <a:schemeClr val="accent4"/>
              </a:solidFill>
            </a:endParaRPr>
          </a:p>
        </p:txBody>
      </p:sp>
      <p:sp>
        <p:nvSpPr>
          <p:cNvPr id="3" name="Content Placeholder 2"/>
          <p:cNvSpPr>
            <a:spLocks noGrp="1"/>
          </p:cNvSpPr>
          <p:nvPr>
            <p:ph idx="1"/>
          </p:nvPr>
        </p:nvSpPr>
        <p:spPr/>
        <p:txBody>
          <a:bodyPr/>
          <a:lstStyle/>
          <a:p>
            <a:r>
              <a:rPr lang="en-US" dirty="0" smtClean="0"/>
              <a:t>Parameters property of an Element class largely corresponds to an element or family “properties” in the UI. </a:t>
            </a:r>
          </a:p>
          <a:p>
            <a:r>
              <a:rPr lang="en-US" dirty="0" smtClean="0"/>
              <a:t>In API, there are two ways to access those properties or parameters:  </a:t>
            </a:r>
          </a:p>
          <a:p>
            <a:pPr lvl="2"/>
            <a:r>
              <a:rPr lang="en-US" sz="2800" dirty="0" err="1" smtClean="0"/>
              <a:t>Element.Parameters</a:t>
            </a:r>
            <a:r>
              <a:rPr lang="en-US" sz="2800" dirty="0" smtClean="0"/>
              <a:t> – returns a set of parameters applicable to the given element. </a:t>
            </a:r>
          </a:p>
          <a:p>
            <a:pPr lvl="2"/>
            <a:r>
              <a:rPr lang="en-US" sz="2800" dirty="0" err="1" smtClean="0"/>
              <a:t>Element.Parameter</a:t>
            </a:r>
            <a:r>
              <a:rPr lang="en-US" sz="2800" dirty="0" smtClean="0"/>
              <a:t> </a:t>
            </a:r>
            <a:r>
              <a:rPr lang="en-US" sz="2800" dirty="0" smtClean="0"/>
              <a:t>– takes an argument that can identify the kind of parameter and returns the value of single parameter. </a:t>
            </a:r>
          </a:p>
          <a:p>
            <a:endParaRPr lang="en-US"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r>
              <a:rPr lang="en-US" sz="2800" b="0" i="1" dirty="0" smtClean="0">
                <a:solidFill>
                  <a:schemeClr val="accent4"/>
                </a:solidFill>
              </a:rPr>
              <a:t>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561975" y="2139305"/>
            <a:ext cx="11811000" cy="63017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all the parameter values of the element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ShowParameters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ParameterSet</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r>
              <a:rPr lang="en-US" sz="1800" b="1" dirty="0" err="1" smtClean="0">
                <a:latin typeface="Courier New"/>
                <a:ea typeface="MS Mincho"/>
                <a:cs typeface="Times New Roman"/>
              </a:rPr>
              <a:t>Parameters</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Each</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name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Definition</a:t>
            </a:r>
            <a:r>
              <a:rPr lang="en-US" sz="1800" dirty="0" err="1" smtClean="0">
                <a:latin typeface="Courier New"/>
                <a:ea typeface="MS Mincho"/>
                <a:cs typeface="Times New Roman"/>
              </a:rPr>
              <a:t>.Name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see the helper function below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latin typeface="Courier New"/>
                <a:ea typeface="MS Mincho"/>
                <a:cs typeface="Times New Roman"/>
              </a:rPr>
              <a:t>param</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name + </a:t>
            </a:r>
            <a:r>
              <a:rPr lang="en-US" sz="1800" dirty="0" smtClean="0">
                <a:solidFill>
                  <a:srgbClr val="A31515"/>
                </a:solidFill>
                <a:latin typeface="Courier New"/>
                <a:ea typeface="MS Mincho"/>
                <a:cs typeface="Times New Roman"/>
              </a:rPr>
              <a:t>" = "</a:t>
            </a:r>
            <a:r>
              <a:rPr lang="en-US" sz="1800" dirty="0" smtClean="0">
                <a:latin typeface="Courier New"/>
                <a:ea typeface="MS Mincho"/>
                <a:cs typeface="Times New Roman"/>
              </a:rPr>
              <a:t> +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Next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Revit</a:t>
            </a:r>
            <a:r>
              <a:rPr lang="en-US" sz="1800" dirty="0" smtClean="0">
                <a:solidFill>
                  <a:srgbClr val="A31515"/>
                </a:solidFill>
                <a:latin typeface="Courier New"/>
                <a:ea typeface="MS Mincho"/>
                <a:cs typeface="Times New Roman"/>
              </a:rPr>
              <a:t> Intro Lab"</a:t>
            </a:r>
            <a:r>
              <a:rPr lang="en-US" sz="1800" dirty="0" smtClean="0">
                <a:latin typeface="Courier New"/>
                <a:ea typeface="MS Mincho"/>
                <a:cs typeface="Times New Roman"/>
              </a:rPr>
              <a:t>, 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endParaRPr lang="en-US" sz="1800"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Parameters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0"/>
            <a:ext cx="13011150" cy="89701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Helper function: return a string from of a given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to get to the parameter value, we need to pause it depending 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its </a:t>
            </a:r>
            <a:r>
              <a:rPr lang="en-US" sz="1800" dirty="0" err="1" smtClean="0">
                <a:solidFill>
                  <a:srgbClr val="008000"/>
                </a:solidFill>
                <a:latin typeface="Courier New"/>
                <a:ea typeface="MS Mincho"/>
                <a:cs typeface="Times New Roman"/>
              </a:rPr>
              <a:t>strage</a:t>
            </a:r>
            <a:r>
              <a:rPr lang="en-US" sz="1800" dirty="0" smtClean="0">
                <a:solidFill>
                  <a:srgbClr val="008000"/>
                </a:solidFill>
                <a:latin typeface="Courier New"/>
                <a:ea typeface="MS Mincho"/>
                <a:cs typeface="Times New Roman"/>
              </a:rPr>
              <a:t> 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StorageType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b="1" dirty="0" err="1" smtClean="0">
                <a:latin typeface="Courier New"/>
                <a:ea typeface="MS Mincho"/>
                <a:cs typeface="Times New Roman"/>
              </a:rPr>
              <a:t>StorageType.Double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dVal.ToString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iVal.ToString</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sVal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sVal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idVal.IntegerValue.ToString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Else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a:buNone/>
            </a:pPr>
            <a:r>
              <a:rPr lang="en-US" dirty="0" smtClean="0"/>
              <a:t>There are four ways to access individual parameters:  </a:t>
            </a:r>
          </a:p>
          <a:p>
            <a:pPr lvl="1"/>
            <a:r>
              <a:rPr lang="en-US" dirty="0" smtClean="0"/>
              <a:t>Parameter(</a:t>
            </a:r>
            <a:r>
              <a:rPr lang="en-US" b="1" dirty="0" err="1" smtClean="0"/>
              <a:t>BuiltInParameter</a:t>
            </a:r>
            <a:r>
              <a:rPr lang="en-US" dirty="0" smtClean="0"/>
              <a:t>) – retrieve a parameter using the parameter Id. </a:t>
            </a:r>
          </a:p>
          <a:p>
            <a:pPr lvl="1"/>
            <a:r>
              <a:rPr lang="en-US" dirty="0" smtClean="0"/>
              <a:t>Parameter(String) – retrieve using the name. </a:t>
            </a:r>
          </a:p>
          <a:p>
            <a:pPr lvl="1"/>
            <a:r>
              <a:rPr lang="en-US" dirty="0" smtClean="0"/>
              <a:t>Parameter(Definition) – retrieve from its definition.</a:t>
            </a:r>
          </a:p>
          <a:p>
            <a:pPr lvl="1"/>
            <a:r>
              <a:rPr lang="en-US" dirty="0" smtClean="0"/>
              <a:t>Parameter(GUID) – retrieve shared parameter using GUID.</a:t>
            </a:r>
          </a:p>
          <a:p>
            <a:pPr lvl="1">
              <a:buNone/>
            </a:pPr>
            <a:endParaRPr lang="en-US" dirty="0" smtClean="0"/>
          </a:p>
          <a:p>
            <a:pPr>
              <a:buNone/>
            </a:pPr>
            <a:r>
              <a:rPr lang="en-US" dirty="0" err="1" smtClean="0"/>
              <a:t>RevitLookup</a:t>
            </a:r>
            <a:r>
              <a:rPr lang="en-US" dirty="0" smtClean="0"/>
              <a:t> tool comes handy to explore and find out which </a:t>
            </a:r>
            <a:r>
              <a:rPr lang="en-US" dirty="0" err="1" smtClean="0"/>
              <a:t>BuiltInParameter</a:t>
            </a:r>
            <a:r>
              <a:rPr lang="en-US" dirty="0" smtClean="0"/>
              <a:t> corresponds to which parameter name </a:t>
            </a:r>
          </a:p>
        </p:txBody>
      </p:sp>
      <p:pic>
        <p:nvPicPr>
          <p:cNvPr id="4" name="Picture 3" descr="DB Element RevitLookup Param definition.PNG"/>
          <p:cNvPicPr/>
          <p:nvPr/>
        </p:nvPicPr>
        <p:blipFill>
          <a:blip r:embed="rId3" cstate="print"/>
          <a:stretch>
            <a:fillRect/>
          </a:stretch>
        </p:blipFill>
        <p:spPr>
          <a:xfrm>
            <a:off x="2085975" y="6585007"/>
            <a:ext cx="8534400" cy="2255780"/>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561975" y="2139305"/>
            <a:ext cx="11811000" cy="678185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examples of retrieving a specific parameter </a:t>
            </a:r>
            <a:r>
              <a:rPr lang="en-US" sz="1800" dirty="0" err="1" smtClean="0">
                <a:solidFill>
                  <a:srgbClr val="008000"/>
                </a:solidFill>
                <a:latin typeface="Courier New"/>
                <a:ea typeface="MS Mincho"/>
                <a:cs typeface="Times New Roman"/>
              </a:rPr>
              <a:t>individlly</a:t>
            </a:r>
            <a:r>
              <a:rPr lang="en-US" sz="1800" dirty="0" smtClean="0">
                <a:solidFill>
                  <a:srgbClr val="008000"/>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RetrieveParameter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comments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by name.  (Mark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"Mark"</a:t>
            </a:r>
            <a:r>
              <a:rPr lang="en-US" sz="1800" b="1"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by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BuiltInParameter.ALL_MODEL_INSTANCE_COMMENTS</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using the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 you can sometimes access one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that is not in the parameters set.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BuiltInParameter.SYMBOL_FAMILY_AND_TYPE_NAMES_PARAM</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p>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sp>
        <p:nvSpPr>
          <p:cNvPr id="3" name="Content Placeholder 2"/>
          <p:cNvSpPr>
            <a:spLocks noGrp="1"/>
          </p:cNvSpPr>
          <p:nvPr>
            <p:ph idx="1"/>
          </p:nvPr>
        </p:nvSpPr>
        <p:spPr/>
        <p:txBody>
          <a:bodyPr/>
          <a:lstStyle/>
          <a:p>
            <a:pPr lvl="0"/>
            <a:r>
              <a:rPr lang="en-US" dirty="0" smtClean="0"/>
              <a:t>Location property  </a:t>
            </a:r>
          </a:p>
          <a:p>
            <a:pPr lvl="0"/>
            <a:r>
              <a:rPr lang="en-US" dirty="0" smtClean="0"/>
              <a:t>Location is further derived in two forms:  </a:t>
            </a:r>
          </a:p>
          <a:p>
            <a:pPr lvl="2"/>
            <a:r>
              <a:rPr lang="en-US" sz="2800" dirty="0" err="1" smtClean="0"/>
              <a:t>LocationPoint</a:t>
            </a:r>
            <a:r>
              <a:rPr lang="en-US" sz="2800" dirty="0" smtClean="0"/>
              <a:t> - point-based location (e.g., furniture) </a:t>
            </a:r>
          </a:p>
          <a:p>
            <a:pPr lvl="2"/>
            <a:r>
              <a:rPr lang="en-US" sz="2800" dirty="0" err="1" smtClean="0"/>
              <a:t>LocationCurve</a:t>
            </a:r>
            <a:r>
              <a:rPr lang="en-US" sz="2800" dirty="0" smtClean="0"/>
              <a:t> – line-based location  (e.g., wall) </a:t>
            </a:r>
          </a:p>
          <a:p>
            <a:pPr lvl="0"/>
            <a:r>
              <a:rPr lang="en-US" dirty="0" smtClean="0"/>
              <a:t>You will need to cast to </a:t>
            </a:r>
            <a:r>
              <a:rPr lang="en-US" dirty="0" err="1" smtClean="0"/>
              <a:t>LocationPoint</a:t>
            </a:r>
            <a:r>
              <a:rPr lang="en-US" dirty="0" smtClean="0"/>
              <a:t> or </a:t>
            </a:r>
            <a:r>
              <a:rPr lang="en-US" dirty="0" err="1" smtClean="0"/>
              <a:t>LocationCurve</a:t>
            </a:r>
            <a:r>
              <a:rPr lang="en-US" dirty="0" smtClean="0"/>
              <a:t> in order to access more properties.</a:t>
            </a:r>
            <a:endParaRPr lang="en-US"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endParaRPr lang="en-US" dirty="0"/>
          </a:p>
        </p:txBody>
      </p:sp>
      <p:sp>
        <p:nvSpPr>
          <p:cNvPr id="4" name="TextBox 3"/>
          <p:cNvSpPr txBox="1"/>
          <p:nvPr/>
        </p:nvSpPr>
        <p:spPr>
          <a:xfrm>
            <a:off x="0" y="-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2400" b="1"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the location information of the given element.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ShowLocation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"Location Information: "</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Location = </a:t>
            </a:r>
            <a:r>
              <a:rPr lang="en-US" sz="1800" b="1" dirty="0" err="1" smtClean="0">
                <a:latin typeface="Courier New"/>
                <a:ea typeface="MS Mincho"/>
                <a:cs typeface="Times New Roman"/>
              </a:rPr>
              <a:t>elem.Location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we have a location point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locPoint</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b="1" dirty="0" err="1" smtClean="0">
                <a:latin typeface="Courier New"/>
                <a:ea typeface="MS Mincho"/>
                <a:cs typeface="Times New Roman"/>
              </a:rPr>
              <a:t>locPoint.Point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b="1" dirty="0" err="1" smtClean="0">
                <a:latin typeface="Courier New"/>
                <a:ea typeface="MS Mincho"/>
                <a:cs typeface="Times New Roman"/>
              </a:rPr>
              <a:t>locPoint.Rotation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ElseIf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we have a location curve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crv</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Curve = </a:t>
            </a:r>
            <a:r>
              <a:rPr lang="en-US" sz="1800" b="1" dirty="0" err="1" smtClean="0">
                <a:latin typeface="Courier New"/>
                <a:ea typeface="MS Mincho"/>
                <a:cs typeface="Times New Roman"/>
              </a:rPr>
              <a:t>locCurve.Curve</a:t>
            </a:r>
            <a:endParaRPr lang="en-US" sz="1800" b="1"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(0)/Start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b="1" dirty="0" err="1" smtClean="0">
                <a:latin typeface="Courier New"/>
                <a:ea typeface="MS Mincho"/>
                <a:cs typeface="Times New Roman"/>
              </a:rPr>
              <a:t>crv.EndPoint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(1)/End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dirty="0" err="1" smtClean="0">
                <a:latin typeface="Courier New"/>
                <a:ea typeface="MS Mincho"/>
                <a:cs typeface="Times New Roman"/>
              </a:rPr>
              <a:t>crv.EndPoint</a:t>
            </a:r>
            <a:r>
              <a:rPr lang="en-US" sz="1800" dirty="0" smtClean="0">
                <a:latin typeface="Courier New"/>
                <a:ea typeface="MS Mincho"/>
                <a:cs typeface="Times New Roman"/>
              </a:rPr>
              <a:t>(1))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"Length = "</a:t>
            </a:r>
            <a:r>
              <a:rPr lang="en-US" sz="1800" dirty="0" smtClean="0">
                <a:latin typeface="Courier New"/>
                <a:ea typeface="MS Mincho"/>
                <a:cs typeface="Times New Roman"/>
              </a:rPr>
              <a:t> + </a:t>
            </a:r>
            <a:r>
              <a:rPr lang="en-US" sz="1800" b="1" dirty="0" err="1" smtClean="0">
                <a:latin typeface="Courier New"/>
                <a:ea typeface="MS Mincho"/>
                <a:cs typeface="Times New Roman"/>
              </a:rPr>
              <a:t>crv.Length</a:t>
            </a:r>
            <a:r>
              <a:rPr lang="en-US" sz="1800" dirty="0" err="1" smtClean="0">
                <a:latin typeface="Courier New"/>
                <a:ea typeface="MS Mincho"/>
                <a:cs typeface="Times New Roman"/>
              </a:rPr>
              <a:t>.ToString</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b="1" dirty="0" smtClean="0">
                <a:latin typeface="Calibri"/>
                <a:ea typeface="MS Mincho"/>
                <a:cs typeface="Times New Roman"/>
              </a:rPr>
              <a:t>&lt;/VB.NET&gt;</a:t>
            </a:r>
            <a:r>
              <a:rPr lang="en-US" sz="2400" dirty="0" smtClean="0">
                <a:latin typeface="Calibri"/>
                <a:ea typeface="MS Mincho"/>
                <a:cs typeface="Times New Roman"/>
              </a:rPr>
              <a:t> </a:t>
            </a:r>
          </a:p>
          <a:p>
            <a:pPr marL="0" marR="0">
              <a:lnSpc>
                <a:spcPct val="115000"/>
              </a:lnSpc>
              <a:spcBef>
                <a:spcPts val="0"/>
              </a:spcBef>
              <a:spcAft>
                <a:spcPts val="0"/>
              </a:spcAft>
            </a:pPr>
            <a:endParaRPr lang="en-US" sz="2400" dirty="0" smtClean="0">
              <a:latin typeface="Calibri"/>
              <a:ea typeface="MS Mincho"/>
              <a:cs typeface="Times New Roman"/>
            </a:endParaRPr>
          </a:p>
        </p:txBody>
      </p:sp>
      <p:sp>
        <p:nvSpPr>
          <p:cNvPr id="2" name="Title 1"/>
          <p:cNvSpPr>
            <a:spLocks noGrp="1"/>
          </p:cNvSpPr>
          <p:nvPr>
            <p:ph type="title"/>
          </p:nvPr>
        </p:nvSpPr>
        <p:spPr>
          <a:xfrm>
            <a:off x="9324975" y="382587"/>
            <a:ext cx="3200400" cy="1417320"/>
          </a:xfrm>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pic>
        <p:nvPicPr>
          <p:cNvPr id="5" name="Picture 4" descr="DB Element Location.PNG"/>
          <p:cNvPicPr/>
          <p:nvPr/>
        </p:nvPicPr>
        <p:blipFill>
          <a:blip r:embed="rId2" cstate="print"/>
          <a:stretch>
            <a:fillRect/>
          </a:stretch>
        </p:blipFill>
        <p:spPr>
          <a:xfrm>
            <a:off x="6962775" y="2744787"/>
            <a:ext cx="5901637" cy="2438400"/>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spcBef>
                <a:spcPct val="10000"/>
              </a:spcBef>
              <a:buNone/>
            </a:pPr>
            <a:r>
              <a:rPr lang="en-GB" dirty="0" smtClean="0"/>
              <a:t>Introduction</a:t>
            </a:r>
          </a:p>
          <a:p>
            <a:pPr lvl="1">
              <a:spcBef>
                <a:spcPct val="10000"/>
              </a:spcBef>
            </a:pPr>
            <a:r>
              <a:rPr lang="en-GB" sz="2400" dirty="0" smtClean="0"/>
              <a:t>Products, SDK, documentation and samples</a:t>
            </a:r>
          </a:p>
          <a:p>
            <a:pPr>
              <a:spcBef>
                <a:spcPct val="10000"/>
              </a:spcBef>
              <a:buNone/>
            </a:pPr>
            <a:r>
              <a:rPr lang="en-GB" dirty="0" smtClean="0"/>
              <a:t>Getting Started and Hello World</a:t>
            </a:r>
          </a:p>
          <a:p>
            <a:pPr lvl="1">
              <a:spcBef>
                <a:spcPct val="10000"/>
              </a:spcBef>
            </a:pPr>
            <a:r>
              <a:rPr lang="en-GB" sz="2400" dirty="0" smtClean="0"/>
              <a:t>Development environment, </a:t>
            </a:r>
            <a:r>
              <a:rPr lang="en-GB" sz="2400" dirty="0" err="1" smtClean="0"/>
              <a:t>Revit</a:t>
            </a:r>
            <a:r>
              <a:rPr lang="en-GB" sz="2400" dirty="0" smtClean="0"/>
              <a:t> Add-</a:t>
            </a:r>
            <a:r>
              <a:rPr lang="en-GB" sz="2400" dirty="0" err="1" smtClean="0"/>
              <a:t>inds</a:t>
            </a:r>
            <a:r>
              <a:rPr lang="en-GB" sz="2400" dirty="0" smtClean="0"/>
              <a:t>: external command and application, add-ins manifest, </a:t>
            </a:r>
            <a:r>
              <a:rPr lang="en-GB" sz="2400" dirty="0" err="1" smtClean="0"/>
              <a:t>RvtSamples</a:t>
            </a:r>
            <a:r>
              <a:rPr lang="en-GB" sz="2400" dirty="0" smtClean="0"/>
              <a:t> and </a:t>
            </a:r>
            <a:r>
              <a:rPr lang="en-GB" sz="2400" dirty="0" err="1" smtClean="0"/>
              <a:t>RevitLookup</a:t>
            </a:r>
            <a:r>
              <a:rPr lang="en-GB" sz="2400" dirty="0" smtClean="0"/>
              <a:t> (formally known as </a:t>
            </a:r>
            <a:r>
              <a:rPr lang="en-GB" sz="2400" dirty="0" err="1" smtClean="0"/>
              <a:t>RvtMgdDbg</a:t>
            </a:r>
            <a:r>
              <a:rPr lang="en-GB" sz="2400" dirty="0" smtClean="0"/>
              <a:t>)</a:t>
            </a:r>
          </a:p>
          <a:p>
            <a:pPr>
              <a:spcBef>
                <a:spcPct val="10000"/>
              </a:spcBef>
              <a:buNone/>
            </a:pPr>
            <a:r>
              <a:rPr lang="en-GB" dirty="0" smtClean="0"/>
              <a:t>Database Fundamentals </a:t>
            </a:r>
          </a:p>
          <a:p>
            <a:pPr lvl="1">
              <a:spcBef>
                <a:spcPct val="10000"/>
              </a:spcBef>
            </a:pPr>
            <a:r>
              <a:rPr lang="en-GB" sz="2400" dirty="0" smtClean="0"/>
              <a:t>Understanding the representation of </a:t>
            </a:r>
            <a:r>
              <a:rPr lang="en-GB" sz="2400" dirty="0" err="1" smtClean="0"/>
              <a:t>Revit</a:t>
            </a:r>
            <a:r>
              <a:rPr lang="en-GB" sz="2400" dirty="0" smtClean="0"/>
              <a:t> element</a:t>
            </a:r>
          </a:p>
          <a:p>
            <a:pPr lvl="1">
              <a:spcBef>
                <a:spcPct val="10000"/>
              </a:spcBef>
            </a:pPr>
            <a:r>
              <a:rPr lang="en-GB" sz="2400" dirty="0" smtClean="0"/>
              <a:t>Element iteration, filtering and queries </a:t>
            </a:r>
          </a:p>
          <a:p>
            <a:pPr lvl="1">
              <a:spcBef>
                <a:spcPct val="10000"/>
              </a:spcBef>
            </a:pPr>
            <a:r>
              <a:rPr lang="en-GB" sz="2400" dirty="0" smtClean="0"/>
              <a:t>Element modification</a:t>
            </a:r>
          </a:p>
          <a:p>
            <a:pPr lvl="1">
              <a:spcBef>
                <a:spcPct val="10000"/>
              </a:spcBef>
            </a:pPr>
            <a:r>
              <a:rPr lang="en-GB" sz="2400" dirty="0" smtClean="0"/>
              <a:t>Model creation </a:t>
            </a:r>
          </a:p>
          <a:p>
            <a:pPr>
              <a:spcBef>
                <a:spcPct val="10000"/>
              </a:spcBef>
              <a:buNone/>
            </a:pPr>
            <a:r>
              <a:rPr lang="en-GB" sz="2700" dirty="0" smtClean="0">
                <a:solidFill>
                  <a:schemeClr val="accent2">
                    <a:lumMod val="75000"/>
                  </a:schemeClr>
                </a:solidFill>
              </a:rPr>
              <a:t>Break </a:t>
            </a:r>
          </a:p>
          <a:p>
            <a:pPr>
              <a:buNone/>
            </a:pPr>
            <a:r>
              <a:rPr lang="en-US" dirty="0" smtClean="0"/>
              <a:t>UI Topics</a:t>
            </a:r>
          </a:p>
          <a:p>
            <a:pPr lvl="1"/>
            <a:r>
              <a:rPr lang="en-US" sz="2100" dirty="0" smtClean="0"/>
              <a:t>Ribbon, selection, task dialog, event and dynamic model update</a:t>
            </a:r>
          </a:p>
          <a:p>
            <a:pPr>
              <a:buNone/>
            </a:pPr>
            <a:r>
              <a:rPr lang="en-US" dirty="0" smtClean="0"/>
              <a:t>Next Steps </a:t>
            </a:r>
          </a:p>
          <a:p>
            <a:pPr lvl="1"/>
            <a:endParaRPr lang="en-US" sz="2100" dirty="0"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Geometry </a:t>
            </a:r>
            <a:endParaRPr lang="en-US" dirty="0"/>
          </a:p>
        </p:txBody>
      </p:sp>
      <p:sp>
        <p:nvSpPr>
          <p:cNvPr id="3" name="Content Placeholder 2"/>
          <p:cNvSpPr>
            <a:spLocks noGrp="1"/>
          </p:cNvSpPr>
          <p:nvPr>
            <p:ph idx="1"/>
          </p:nvPr>
        </p:nvSpPr>
        <p:spPr/>
        <p:txBody>
          <a:bodyPr/>
          <a:lstStyle/>
          <a:p>
            <a:pPr lvl="0"/>
            <a:r>
              <a:rPr lang="en-US" dirty="0" smtClean="0"/>
              <a:t>Geometry Options – specify the detail level (Fine, Medium and Fine)</a:t>
            </a:r>
          </a:p>
          <a:p>
            <a:pPr lvl="0"/>
            <a:r>
              <a:rPr lang="en-US" dirty="0" smtClean="0"/>
              <a:t>Kinds of Geometry object: </a:t>
            </a:r>
          </a:p>
          <a:p>
            <a:pPr lvl="2"/>
            <a:r>
              <a:rPr lang="en-US" dirty="0" smtClean="0"/>
              <a:t>Solid</a:t>
            </a:r>
          </a:p>
          <a:p>
            <a:pPr lvl="2"/>
            <a:r>
              <a:rPr lang="en-US" dirty="0" smtClean="0"/>
              <a:t>Geometry Instance (a instance of another element (symbol), such as a window and a door</a:t>
            </a:r>
          </a:p>
          <a:p>
            <a:pPr lvl="2"/>
            <a:r>
              <a:rPr lang="en-US" dirty="0" smtClean="0"/>
              <a:t>Curve</a:t>
            </a:r>
          </a:p>
          <a:p>
            <a:pPr lvl="2"/>
            <a:r>
              <a:rPr lang="en-US" dirty="0" smtClean="0"/>
              <a:t>Mesh. </a:t>
            </a:r>
          </a:p>
          <a:p>
            <a:r>
              <a:rPr lang="en-US" dirty="0" smtClean="0"/>
              <a:t>Further drill down of Solids/Faces/Edges - use </a:t>
            </a:r>
            <a:r>
              <a:rPr lang="en-US" dirty="0" err="1" smtClean="0"/>
              <a:t>RevitLookup</a:t>
            </a:r>
            <a:r>
              <a:rPr lang="en-US" dirty="0" smtClean="0"/>
              <a:t>.</a:t>
            </a:r>
          </a:p>
          <a:p>
            <a:r>
              <a:rPr lang="en-US" dirty="0" err="1" smtClean="0"/>
              <a:t>RevitCommands</a:t>
            </a:r>
            <a:r>
              <a:rPr lang="en-US" dirty="0" smtClean="0"/>
              <a:t> sample has a simple example. </a:t>
            </a:r>
          </a:p>
          <a:p>
            <a:r>
              <a:rPr lang="en-US" dirty="0" smtClean="0"/>
              <a:t>The following samples show geometry access with a little viewer: </a:t>
            </a:r>
          </a:p>
          <a:p>
            <a:pPr lvl="2"/>
            <a:r>
              <a:rPr lang="en-US" dirty="0" err="1" smtClean="0"/>
              <a:t>ElementViewer</a:t>
            </a:r>
            <a:endParaRPr lang="en-US" dirty="0" smtClean="0"/>
          </a:p>
          <a:p>
            <a:pPr lvl="2"/>
            <a:r>
              <a:rPr lang="en-US" dirty="0" err="1" smtClean="0"/>
              <a:t>RoomViewer</a:t>
            </a:r>
            <a:endParaRPr lang="en-US" dirty="0" smtClean="0"/>
          </a:p>
          <a:p>
            <a:pPr lvl="2"/>
            <a:r>
              <a:rPr lang="en-US" dirty="0" err="1" smtClean="0"/>
              <a:t>AnalyticalViewer</a:t>
            </a:r>
            <a:r>
              <a:rPr lang="en-US" dirty="0" smtClean="0"/>
              <a:t> </a:t>
            </a:r>
          </a:p>
          <a:p>
            <a:pPr lvl="2"/>
            <a:endParaRPr lang="en-US"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descr="DB Element and Type Parameters.PNG"/>
          <p:cNvPicPr/>
          <p:nvPr/>
        </p:nvPicPr>
        <p:blipFill>
          <a:blip r:embed="rId3" cstate="print"/>
          <a:stretch>
            <a:fillRect/>
          </a:stretch>
        </p:blipFill>
        <p:spPr>
          <a:xfrm>
            <a:off x="7267755" y="3811587"/>
            <a:ext cx="5743395" cy="5148806"/>
          </a:xfrm>
          <a:prstGeom prst="rect">
            <a:avLst/>
          </a:prstGeom>
        </p:spPr>
      </p:pic>
      <p:pic>
        <p:nvPicPr>
          <p:cNvPr id="8" name="Picture 7" descr="DB Element Basic Info Identify.PNG"/>
          <p:cNvPicPr/>
          <p:nvPr/>
        </p:nvPicPr>
        <p:blipFill>
          <a:blip r:embed="rId4" cstate="print"/>
          <a:stretch>
            <a:fillRect/>
          </a:stretch>
        </p:blipFill>
        <p:spPr>
          <a:xfrm>
            <a:off x="7267575" y="611187"/>
            <a:ext cx="5337954" cy="2024544"/>
          </a:xfrm>
          <a:prstGeom prst="rect">
            <a:avLst/>
          </a:prstGeom>
        </p:spPr>
      </p:pic>
      <p:sp>
        <p:nvSpPr>
          <p:cNvPr id="2" name="Title 1"/>
          <p:cNvSpPr>
            <a:spLocks noGrp="1"/>
          </p:cNvSpPr>
          <p:nvPr>
            <p:ph type="title"/>
          </p:nvPr>
        </p:nvSpPr>
        <p:spPr/>
        <p:txBody>
          <a:bodyPr/>
          <a:lstStyle/>
          <a:p>
            <a:r>
              <a:rPr lang="en-US" dirty="0" smtClean="0"/>
              <a:t>Lab2 – DB Element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how an element is </a:t>
            </a:r>
            <a:br>
              <a:rPr lang="en-US" dirty="0" smtClean="0"/>
            </a:br>
            <a:r>
              <a:rPr lang="en-US" dirty="0" smtClean="0"/>
              <a:t>represented in the </a:t>
            </a:r>
            <a:r>
              <a:rPr lang="en-US" dirty="0" err="1" smtClean="0"/>
              <a:t>Revit</a:t>
            </a:r>
            <a:r>
              <a:rPr lang="en-US" dirty="0" smtClean="0"/>
              <a:t> and how to retrieve information about it   </a:t>
            </a:r>
          </a:p>
          <a:p>
            <a:pPr lvl="1"/>
            <a:r>
              <a:rPr lang="en-US" dirty="0" smtClean="0"/>
              <a:t>Identify element</a:t>
            </a:r>
          </a:p>
          <a:p>
            <a:pPr lvl="1"/>
            <a:r>
              <a:rPr lang="en-US" dirty="0" smtClean="0"/>
              <a:t>Retrieve:</a:t>
            </a:r>
          </a:p>
          <a:p>
            <a:pPr lvl="2"/>
            <a:r>
              <a:rPr lang="en-US" dirty="0" smtClean="0"/>
              <a:t>a set of properties of an element</a:t>
            </a:r>
          </a:p>
          <a:p>
            <a:pPr lvl="2"/>
            <a:r>
              <a:rPr lang="en-US" dirty="0" smtClean="0"/>
              <a:t>a specific property of an element</a:t>
            </a:r>
          </a:p>
          <a:p>
            <a:pPr lvl="2"/>
            <a:r>
              <a:rPr lang="en-US" dirty="0" smtClean="0"/>
              <a:t>location information </a:t>
            </a:r>
          </a:p>
          <a:p>
            <a:pPr lvl="2"/>
            <a:r>
              <a:rPr lang="en-US" dirty="0" smtClean="0"/>
              <a:t>geometry information</a:t>
            </a:r>
          </a:p>
          <a:p>
            <a:pPr>
              <a:buNone/>
            </a:pPr>
            <a:r>
              <a:rPr lang="en-US" sz="2700" dirty="0" smtClean="0">
                <a:solidFill>
                  <a:schemeClr val="accent6"/>
                </a:solidFill>
              </a:rPr>
              <a:t>Classes and methods: </a:t>
            </a:r>
          </a:p>
          <a:p>
            <a:pPr lvl="1"/>
            <a:r>
              <a:rPr lang="en-US" sz="2400" dirty="0" err="1" smtClean="0">
                <a:solidFill>
                  <a:schemeClr val="accent6"/>
                </a:solidFill>
              </a:rPr>
              <a:t>elem.GetType</a:t>
            </a:r>
            <a:r>
              <a:rPr lang="en-US" sz="2400" dirty="0" smtClean="0">
                <a:solidFill>
                  <a:schemeClr val="accent6"/>
                </a:solidFill>
              </a:rPr>
              <a:t>(), .Category(), .Id(), .</a:t>
            </a:r>
            <a:r>
              <a:rPr lang="en-US" sz="2400" dirty="0" err="1" smtClean="0">
                <a:solidFill>
                  <a:schemeClr val="accent6"/>
                </a:solidFill>
              </a:rPr>
              <a:t>GetTypeId</a:t>
            </a:r>
            <a:r>
              <a:rPr lang="en-US" sz="2400" dirty="0" smtClean="0">
                <a:solidFill>
                  <a:schemeClr val="accent6"/>
                </a:solidFill>
              </a:rPr>
              <a:t>()</a:t>
            </a:r>
          </a:p>
          <a:p>
            <a:pPr lvl="1"/>
            <a:r>
              <a:rPr lang="en-US" sz="2400" dirty="0" smtClean="0">
                <a:solidFill>
                  <a:schemeClr val="accent6"/>
                </a:solidFill>
              </a:rPr>
              <a:t>Wall, Floor, </a:t>
            </a:r>
            <a:r>
              <a:rPr lang="en-US" sz="2400" dirty="0" err="1" smtClean="0">
                <a:solidFill>
                  <a:schemeClr val="accent6"/>
                </a:solidFill>
              </a:rPr>
              <a:t>RoofBase</a:t>
            </a:r>
            <a:r>
              <a:rPr lang="en-US" sz="2400" dirty="0" smtClean="0">
                <a:solidFill>
                  <a:schemeClr val="accent6"/>
                </a:solidFill>
              </a:rPr>
              <a:t>, </a:t>
            </a:r>
            <a:r>
              <a:rPr lang="en-US" sz="2400" dirty="0" err="1" smtClean="0">
                <a:solidFill>
                  <a:schemeClr val="accent6"/>
                </a:solidFill>
              </a:rPr>
              <a:t>FamilyInstance</a:t>
            </a:r>
            <a:endParaRPr lang="en-US" sz="2400" dirty="0" smtClean="0">
              <a:solidFill>
                <a:schemeClr val="accent6"/>
              </a:solidFill>
            </a:endParaRPr>
          </a:p>
          <a:p>
            <a:pPr lvl="1"/>
            <a:r>
              <a:rPr lang="en-US" sz="2400" dirty="0" err="1" smtClean="0">
                <a:solidFill>
                  <a:schemeClr val="accent6"/>
                </a:solidFill>
              </a:rPr>
              <a:t>WallType</a:t>
            </a:r>
            <a:r>
              <a:rPr lang="en-US" sz="2400" dirty="0" smtClean="0">
                <a:solidFill>
                  <a:schemeClr val="accent6"/>
                </a:solidFill>
              </a:rPr>
              <a:t>, </a:t>
            </a:r>
            <a:r>
              <a:rPr lang="en-US" sz="2400" dirty="0" err="1" smtClean="0">
                <a:solidFill>
                  <a:schemeClr val="accent6"/>
                </a:solidFill>
              </a:rPr>
              <a:t>FloorType</a:t>
            </a:r>
            <a:r>
              <a:rPr lang="en-US" sz="2400" dirty="0" smtClean="0">
                <a:solidFill>
                  <a:schemeClr val="accent6"/>
                </a:solidFill>
              </a:rPr>
              <a:t>, </a:t>
            </a:r>
            <a:r>
              <a:rPr lang="en-US" sz="2400" dirty="0" err="1" smtClean="0">
                <a:solidFill>
                  <a:schemeClr val="accent6"/>
                </a:solidFill>
              </a:rPr>
              <a:t>RoofType</a:t>
            </a:r>
            <a:r>
              <a:rPr lang="en-US" sz="2400" dirty="0" smtClean="0">
                <a:solidFill>
                  <a:schemeClr val="accent6"/>
                </a:solidFill>
              </a:rPr>
              <a:t>, </a:t>
            </a:r>
            <a:r>
              <a:rPr lang="en-US" sz="2400" dirty="0" err="1" smtClean="0">
                <a:solidFill>
                  <a:schemeClr val="accent6"/>
                </a:solidFill>
              </a:rPr>
              <a:t>FamilySymbol</a:t>
            </a:r>
            <a:endParaRPr lang="en-US" sz="2400" dirty="0" smtClean="0">
              <a:solidFill>
                <a:schemeClr val="accent6"/>
              </a:solidFill>
            </a:endParaRPr>
          </a:p>
          <a:p>
            <a:pPr lvl="1"/>
            <a:r>
              <a:rPr lang="en-US" sz="2400" dirty="0" smtClean="0">
                <a:solidFill>
                  <a:schemeClr val="accent6"/>
                </a:solidFill>
              </a:rPr>
              <a:t>Parameter</a:t>
            </a:r>
          </a:p>
          <a:p>
            <a:pPr lvl="1"/>
            <a:r>
              <a:rPr lang="en-US" sz="2400" dirty="0" smtClean="0">
                <a:solidFill>
                  <a:schemeClr val="accent6"/>
                </a:solidFill>
              </a:rPr>
              <a:t>Location, </a:t>
            </a:r>
            <a:r>
              <a:rPr lang="en-US" sz="2400" dirty="0" err="1" smtClean="0">
                <a:solidFill>
                  <a:schemeClr val="accent6"/>
                </a:solidFill>
              </a:rPr>
              <a:t>LocationCurve</a:t>
            </a:r>
            <a:r>
              <a:rPr lang="en-US" sz="2400" dirty="0" smtClean="0">
                <a:solidFill>
                  <a:schemeClr val="accent6"/>
                </a:solidFill>
              </a:rPr>
              <a:t>, </a:t>
            </a:r>
            <a:r>
              <a:rPr lang="en-US" sz="2400" dirty="0" err="1" smtClean="0">
                <a:solidFill>
                  <a:schemeClr val="accent6"/>
                </a:solidFill>
              </a:rPr>
              <a:t>LocationPoint</a:t>
            </a:r>
            <a:r>
              <a:rPr lang="en-US" sz="2400" dirty="0" smtClean="0">
                <a:solidFill>
                  <a:schemeClr val="accent6"/>
                </a:solidFill>
              </a:rPr>
              <a:t>  </a:t>
            </a:r>
          </a:p>
          <a:p>
            <a:pPr lvl="1"/>
            <a:r>
              <a:rPr lang="en-US" sz="2400" dirty="0" err="1" smtClean="0">
                <a:solidFill>
                  <a:schemeClr val="accent6"/>
                </a:solidFill>
              </a:rPr>
              <a:t>GeometryElement</a:t>
            </a:r>
            <a:r>
              <a:rPr lang="en-US" sz="2400" dirty="0" smtClean="0">
                <a:solidFill>
                  <a:schemeClr val="accent6"/>
                </a:solidFill>
              </a:rPr>
              <a:t>  </a:t>
            </a:r>
          </a:p>
          <a:p>
            <a:pPr lvl="1"/>
            <a:endParaRPr lang="en-US" sz="2400" dirty="0" smtClean="0">
              <a:solidFill>
                <a:schemeClr val="accent6"/>
              </a:solidFill>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Element Iterations, Filtering and Queries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Retrieving an Element</a:t>
            </a:r>
            <a:endParaRPr lang="en-US" dirty="0"/>
          </a:p>
        </p:txBody>
      </p:sp>
      <p:sp>
        <p:nvSpPr>
          <p:cNvPr id="3" name="Content Placeholder 2"/>
          <p:cNvSpPr>
            <a:spLocks noGrp="1"/>
          </p:cNvSpPr>
          <p:nvPr>
            <p:ph idx="1"/>
          </p:nvPr>
        </p:nvSpPr>
        <p:spPr/>
        <p:txBody>
          <a:bodyPr/>
          <a:lstStyle/>
          <a:p>
            <a:pPr lvl="0"/>
            <a:r>
              <a:rPr lang="en-US" dirty="0" smtClean="0"/>
              <a:t>Elements in </a:t>
            </a:r>
            <a:r>
              <a:rPr lang="en-US" dirty="0" err="1" smtClean="0"/>
              <a:t>Revit</a:t>
            </a:r>
            <a:r>
              <a:rPr lang="en-US" dirty="0" smtClean="0"/>
              <a:t> is bundled in one sack  </a:t>
            </a:r>
          </a:p>
          <a:p>
            <a:pPr lvl="0"/>
            <a:r>
              <a:rPr lang="en-US" dirty="0" smtClean="0"/>
              <a:t>To retrieve an element of interest, you will need to iterate, filter and/or query them. </a:t>
            </a:r>
          </a:p>
          <a:p>
            <a:pPr lvl="0"/>
            <a:r>
              <a:rPr lang="en-US" dirty="0" smtClean="0"/>
              <a:t>Typically, we would like to: </a:t>
            </a:r>
          </a:p>
          <a:p>
            <a:pPr marL="1165458" lvl="2" indent="-514350">
              <a:buFont typeface="+mj-lt"/>
              <a:buAutoNum type="arabicPeriod"/>
            </a:pPr>
            <a:r>
              <a:rPr lang="en-US" sz="2800" dirty="0" smtClean="0"/>
              <a:t>Retrieve a list of family types </a:t>
            </a:r>
            <a:r>
              <a:rPr lang="en-US" sz="2800" dirty="0" smtClean="0">
                <a:solidFill>
                  <a:schemeClr val="bg1">
                    <a:lumMod val="65000"/>
                  </a:schemeClr>
                </a:solidFill>
              </a:rPr>
              <a:t>(e.g., wall types, door types) </a:t>
            </a:r>
          </a:p>
          <a:p>
            <a:pPr marL="1165458" lvl="2" indent="-514350">
              <a:buFont typeface="+mj-lt"/>
              <a:buAutoNum type="arabicPeriod"/>
            </a:pPr>
            <a:r>
              <a:rPr lang="en-US" sz="2800" dirty="0" smtClean="0"/>
              <a:t>Retrieve instances of a specific object class </a:t>
            </a:r>
            <a:br>
              <a:rPr lang="en-US" sz="2800" dirty="0" smtClean="0"/>
            </a:br>
            <a:r>
              <a:rPr lang="en-US" sz="2800" dirty="0" smtClean="0">
                <a:solidFill>
                  <a:schemeClr val="bg1">
                    <a:lumMod val="65000"/>
                  </a:schemeClr>
                </a:solidFill>
              </a:rPr>
              <a:t>(e.g., all the walls, all the doors) </a:t>
            </a:r>
          </a:p>
          <a:p>
            <a:pPr marL="1165458" lvl="2" indent="-514350">
              <a:buFont typeface="+mj-lt"/>
              <a:buAutoNum type="arabicPeriod"/>
            </a:pPr>
            <a:r>
              <a:rPr lang="en-US" sz="2800" dirty="0" smtClean="0"/>
              <a:t>Find a specific family type with a given name </a:t>
            </a:r>
            <a:br>
              <a:rPr lang="en-US" sz="2800" dirty="0" smtClean="0"/>
            </a:br>
            <a:r>
              <a:rPr lang="en-US" dirty="0" smtClean="0">
                <a:solidFill>
                  <a:schemeClr val="bg1">
                    <a:lumMod val="65000"/>
                  </a:schemeClr>
                </a:solidFill>
              </a:rPr>
              <a:t>(e.g., “Basic Wall: Generic – 200mm”, “</a:t>
            </a:r>
            <a:r>
              <a:rPr lang="en-US" dirty="0" err="1" smtClean="0">
                <a:solidFill>
                  <a:schemeClr val="bg1">
                    <a:lumMod val="65000"/>
                  </a:schemeClr>
                </a:solidFill>
              </a:rPr>
              <a:t>M_Single</a:t>
            </a:r>
            <a:r>
              <a:rPr lang="en-US" dirty="0" smtClean="0">
                <a:solidFill>
                  <a:schemeClr val="bg1">
                    <a:lumMod val="65000"/>
                  </a:schemeClr>
                </a:solidFill>
              </a:rPr>
              <a:t>-Flush: 0915 x 2134mm”) </a:t>
            </a:r>
            <a:endParaRPr lang="en-US" sz="2800" dirty="0" smtClean="0">
              <a:solidFill>
                <a:schemeClr val="bg1">
                  <a:lumMod val="65000"/>
                </a:schemeClr>
              </a:solidFill>
            </a:endParaRPr>
          </a:p>
          <a:p>
            <a:pPr marL="1165458" lvl="2" indent="-514350">
              <a:buFont typeface="+mj-lt"/>
              <a:buAutoNum type="arabicPeriod"/>
            </a:pPr>
            <a:r>
              <a:rPr lang="en-US" sz="2800" dirty="0" smtClean="0"/>
              <a:t>Find specific instances </a:t>
            </a:r>
            <a:r>
              <a:rPr lang="en-US" dirty="0" smtClean="0">
                <a:solidFill>
                  <a:schemeClr val="bg1">
                    <a:lumMod val="65000"/>
                  </a:schemeClr>
                </a:solidFill>
              </a:rPr>
              <a:t>(e.g., “Level 1” “View  Plan 1”) </a:t>
            </a:r>
            <a:endParaRPr lang="en-US" sz="2800" dirty="0" smtClean="0">
              <a:solidFill>
                <a:schemeClr val="bg1">
                  <a:lumMod val="65000"/>
                </a:schemeClr>
              </a:solidFill>
            </a:endParaRPr>
          </a:p>
          <a:p>
            <a:pPr lvl="0"/>
            <a:r>
              <a:rPr lang="en-US" dirty="0" smtClean="0"/>
              <a:t> Similar to identifying element, you will need to consider a different approach depending on whether an element is a  component-based or system-based. </a:t>
            </a:r>
            <a:endParaRPr lang="en-US"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1.1 A List of Family Types - System Family </a:t>
            </a:r>
            <a:endParaRPr lang="en-US" dirty="0"/>
          </a:p>
        </p:txBody>
      </p:sp>
      <p:sp>
        <p:nvSpPr>
          <p:cNvPr id="3" name="Content Placeholder 2"/>
          <p:cNvSpPr>
            <a:spLocks noGrp="1"/>
          </p:cNvSpPr>
          <p:nvPr>
            <p:ph idx="1"/>
          </p:nvPr>
        </p:nvSpPr>
        <p:spPr/>
        <p:txBody>
          <a:bodyPr/>
          <a:lstStyle/>
          <a:p>
            <a:pPr lvl="0"/>
            <a:r>
              <a:rPr lang="en-US" dirty="0" smtClean="0"/>
              <a:t>Collect all the wall types </a:t>
            </a:r>
            <a:r>
              <a:rPr lang="en-US" dirty="0" smtClean="0">
                <a:solidFill>
                  <a:schemeClr val="bg1">
                    <a:lumMod val="65000"/>
                  </a:schemeClr>
                </a:solidFill>
              </a:rPr>
              <a:t>(2</a:t>
            </a:r>
            <a:r>
              <a:rPr lang="en-US" baseline="30000" dirty="0" smtClean="0">
                <a:solidFill>
                  <a:schemeClr val="bg1">
                    <a:lumMod val="65000"/>
                  </a:schemeClr>
                </a:solidFill>
              </a:rPr>
              <a:t>nd</a:t>
            </a:r>
            <a:r>
              <a:rPr lang="en-US" dirty="0" smtClean="0">
                <a:solidFill>
                  <a:schemeClr val="bg1">
                    <a:lumMod val="65000"/>
                  </a:schemeClr>
                </a:solidFill>
              </a:rPr>
              <a:t> and 3</a:t>
            </a:r>
            <a:r>
              <a:rPr lang="en-US" baseline="30000" dirty="0" smtClean="0">
                <a:solidFill>
                  <a:schemeClr val="bg1">
                    <a:lumMod val="65000"/>
                  </a:schemeClr>
                </a:solidFill>
              </a:rPr>
              <a:t>rd</a:t>
            </a:r>
            <a:r>
              <a:rPr lang="en-US" dirty="0" smtClean="0">
                <a:solidFill>
                  <a:schemeClr val="bg1">
                    <a:lumMod val="65000"/>
                  </a:schemeClr>
                </a:solidFill>
              </a:rPr>
              <a:t> using shortcuts) </a:t>
            </a:r>
            <a:endParaRPr lang="en-US" dirty="0">
              <a:solidFill>
                <a:schemeClr val="bg1">
                  <a:lumMod val="65000"/>
                </a:schemeClr>
              </a:solidFill>
            </a:endParaRPr>
          </a:p>
        </p:txBody>
      </p:sp>
      <p:sp>
        <p:nvSpPr>
          <p:cNvPr id="4" name="TextBox 3"/>
          <p:cNvSpPr txBox="1"/>
          <p:nvPr/>
        </p:nvSpPr>
        <p:spPr>
          <a:xfrm>
            <a:off x="561975" y="3125787"/>
            <a:ext cx="11811000" cy="16737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a:t>
            </a:r>
            <a:r>
              <a:rPr lang="en-US" sz="1800" b="1" dirty="0" smtClean="0">
                <a:latin typeface="Courier New"/>
                <a:ea typeface="MS Mincho"/>
                <a:cs typeface="Times New Roman"/>
              </a:rPr>
              <a:t>.WherePasses</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ElementClassFilter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wallTypes1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wallTypeCollector1.ToElements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r>
              <a:rPr lang="en-US" sz="1800" dirty="0" smtClean="0">
                <a:latin typeface="Courier New"/>
                <a:ea typeface="MS Mincho"/>
                <a:cs typeface="Times New Roman"/>
              </a:rPr>
              <a:t> </a:t>
            </a:r>
            <a:endParaRPr lang="en-US" sz="1800" dirty="0"/>
          </a:p>
        </p:txBody>
      </p:sp>
      <p:sp>
        <p:nvSpPr>
          <p:cNvPr id="5" name="TextBox 4"/>
          <p:cNvSpPr txBox="1"/>
          <p:nvPr/>
        </p:nvSpPr>
        <p:spPr>
          <a:xfrm>
            <a:off x="561975" y="5411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latin typeface="Courier New"/>
                <a:ea typeface="MS Mincho"/>
                <a:cs typeface="Times New Roman"/>
              </a:rPr>
              <a:t>       </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smtClean="0">
                <a:latin typeface="Courier New"/>
                <a:ea typeface="MS Mincho"/>
                <a:cs typeface="Times New Roman"/>
              </a:rPr>
              <a:t>wallTypeCollector2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p>
          <a:p>
            <a:r>
              <a:rPr lang="en-US" sz="1800" dirty="0" smtClean="0">
                <a:latin typeface="Courier New"/>
                <a:ea typeface="MS Mincho"/>
                <a:cs typeface="Times New Roman"/>
              </a:rPr>
              <a:t>        wallTypeCollector2.OfClass(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6" name="TextBox 5"/>
          <p:cNvSpPr txBox="1"/>
          <p:nvPr/>
        </p:nvSpPr>
        <p:spPr>
          <a:xfrm>
            <a:off x="561975" y="7316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t>        </a:t>
            </a:r>
            <a:r>
              <a:rPr lang="en-US" sz="1800" dirty="0" smtClean="0"/>
              <a:t>      </a:t>
            </a:r>
            <a:r>
              <a:rPr lang="en-US" sz="1800" dirty="0" smtClean="0">
                <a:solidFill>
                  <a:srgbClr val="0000FF"/>
                </a:solidFill>
                <a:latin typeface="Courier New"/>
                <a:ea typeface="MS Mincho"/>
                <a:cs typeface="Times New Roman"/>
              </a:rPr>
              <a:t> </a:t>
            </a:r>
            <a:r>
              <a:rPr lang="en-US" sz="1800" dirty="0" smtClean="0">
                <a:solidFill>
                  <a:srgbClr val="0000FF"/>
                </a:solidFill>
                <a:latin typeface="Courier New"/>
                <a:ea typeface="MS Mincho"/>
                <a:cs typeface="Times New Roman"/>
              </a:rPr>
              <a:t>Dim </a:t>
            </a:r>
            <a:r>
              <a:rPr lang="en-US" sz="1800" dirty="0" smtClean="0">
                <a:latin typeface="Courier New" pitchFamily="49" charset="0"/>
                <a:cs typeface="Courier New" pitchFamily="49" charset="0"/>
              </a:rPr>
              <a:t>wallTypeCollector3 = </a:t>
            </a:r>
            <a:r>
              <a:rPr lang="en-US" sz="1800" dirty="0" smtClean="0">
                <a:latin typeface="Courier New" pitchFamily="49" charset="0"/>
                <a:cs typeface="Courier New" pitchFamily="49" charset="0"/>
              </a:rPr>
              <a:t>_ </a:t>
            </a:r>
            <a:br>
              <a:rPr lang="en-US" sz="1800" dirty="0" smtClean="0">
                <a:latin typeface="Courier New" pitchFamily="49" charset="0"/>
                <a:cs typeface="Courier New" pitchFamily="49" charset="0"/>
              </a:rPr>
            </a:b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WallType</a:t>
            </a:r>
            <a:r>
              <a:rPr lang="en-US" sz="1800" dirty="0" smtClean="0">
                <a:latin typeface="Courier New" pitchFamily="49" charset="0"/>
                <a:cs typeface="Courier New" pitchFamily="49" charset="0"/>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1.2 A List of Family Types - Component Family </a:t>
            </a:r>
            <a:endParaRPr lang="en-US" dirty="0"/>
          </a:p>
        </p:txBody>
      </p:sp>
      <p:sp>
        <p:nvSpPr>
          <p:cNvPr id="3" name="Content Placeholder 2"/>
          <p:cNvSpPr>
            <a:spLocks noGrp="1"/>
          </p:cNvSpPr>
          <p:nvPr>
            <p:ph idx="1"/>
          </p:nvPr>
        </p:nvSpPr>
        <p:spPr/>
        <p:txBody>
          <a:bodyPr/>
          <a:lstStyle/>
          <a:p>
            <a:pPr lvl="0"/>
            <a:r>
              <a:rPr lang="en-US" dirty="0" smtClean="0"/>
              <a:t>Collect all the door types </a:t>
            </a:r>
            <a:endParaRPr lang="en-US" dirty="0"/>
          </a:p>
        </p:txBody>
      </p:sp>
      <p:sp>
        <p:nvSpPr>
          <p:cNvPr id="4" name="TextBox 3"/>
          <p:cNvSpPr txBox="1"/>
          <p:nvPr/>
        </p:nvSpPr>
        <p:spPr>
          <a:xfrm>
            <a:off x="561975" y="3125787"/>
            <a:ext cx="11811000" cy="1754326"/>
          </a:xfrm>
          <a:prstGeom prst="rect">
            <a:avLst/>
          </a:prstGeom>
          <a:solidFill>
            <a:schemeClr val="bg2">
              <a:lumMod val="85000"/>
            </a:schemeClr>
          </a:solidFill>
          <a:ln>
            <a:noFill/>
          </a:ln>
        </p:spPr>
        <p:txBody>
          <a:bodyPr wrap="square" rtlCol="0">
            <a:spAutoFit/>
          </a:bodyPr>
          <a:lstStyle/>
          <a:p>
            <a:r>
              <a:rPr lang="en-US" sz="1800" dirty="0" smtClean="0">
                <a:latin typeface="Calibri" pitchFamily="34" charset="0"/>
                <a:cs typeface="Calibri" pitchFamily="34" charset="0"/>
              </a:rPr>
              <a:t>&lt;VB.NET&gt;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Dim</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dirty="0" smtClean="0">
                <a:latin typeface="Courier New" pitchFamily="49" charset="0"/>
                <a:cs typeface="Courier New" pitchFamily="49" charset="0"/>
              </a:rPr>
              <a:t> =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FamilySymbol</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OfCategory</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BuiltInCategory.OST_Doors</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 Dim </a:t>
            </a:r>
            <a:r>
              <a:rPr lang="en-US" sz="1800" dirty="0" err="1" smtClean="0">
                <a:latin typeface="Courier New" pitchFamily="49" charset="0"/>
                <a:cs typeface="Courier New" pitchFamily="49" charset="0"/>
              </a:rPr>
              <a:t>doorTypes</a:t>
            </a: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As</a:t>
            </a:r>
            <a:r>
              <a:rPr lang="en-US" sz="1800" dirty="0" smtClean="0">
                <a:latin typeface="Courier New" pitchFamily="49" charset="0"/>
                <a:cs typeface="Courier New" pitchFamily="49" charset="0"/>
              </a:rPr>
              <a:t> </a:t>
            </a:r>
            <a:r>
              <a:rPr lang="en-US" sz="1800" dirty="0" err="1" smtClean="0">
                <a:solidFill>
                  <a:srgbClr val="0000FF"/>
                </a:solidFill>
                <a:latin typeface="Courier New"/>
                <a:ea typeface="MS Mincho"/>
                <a:cs typeface="Times New Roman"/>
              </a:rPr>
              <a:t>IList</a:t>
            </a:r>
            <a:r>
              <a:rPr lang="en-US" sz="1800" dirty="0" smtClean="0">
                <a:latin typeface="Courier New" pitchFamily="49" charset="0"/>
                <a:cs typeface="Courier New" pitchFamily="49" charset="0"/>
              </a:rPr>
              <a:t>(Of Element) = </a:t>
            </a:r>
            <a:r>
              <a:rPr lang="en-US" sz="1800" dirty="0" err="1" smtClean="0">
                <a:latin typeface="Courier New" pitchFamily="49" charset="0"/>
                <a:cs typeface="Courier New" pitchFamily="49" charset="0"/>
              </a:rPr>
              <a:t>doorTypeCollector.ToElements</a:t>
            </a:r>
            <a:endParaRPr lang="en-US" sz="1800" dirty="0" smtClean="0">
              <a:latin typeface="Courier New" pitchFamily="49" charset="0"/>
              <a:cs typeface="Courier New" pitchFamily="49" charset="0"/>
            </a:endParaRPr>
          </a:p>
          <a:p>
            <a:r>
              <a:rPr lang="en-US" sz="1800" dirty="0" smtClean="0">
                <a:latin typeface="Calibri" pitchFamily="34" charset="0"/>
                <a:cs typeface="Calibri" pitchFamily="34" charset="0"/>
              </a:rPr>
              <a:t>&lt;/VB.NET&gt; </a:t>
            </a:r>
            <a:endParaRPr lang="en-US" sz="1800"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2.1 List of Instances of a Specific Object Class - System Family </a:t>
            </a:r>
            <a:endParaRPr lang="en-US" dirty="0"/>
          </a:p>
        </p:txBody>
      </p:sp>
      <p:sp>
        <p:nvSpPr>
          <p:cNvPr id="3" name="Content Placeholder 2"/>
          <p:cNvSpPr>
            <a:spLocks noGrp="1"/>
          </p:cNvSpPr>
          <p:nvPr>
            <p:ph idx="1"/>
          </p:nvPr>
        </p:nvSpPr>
        <p:spPr/>
        <p:txBody>
          <a:bodyPr/>
          <a:lstStyle/>
          <a:p>
            <a:pPr lvl="0"/>
            <a:r>
              <a:rPr lang="en-US" dirty="0" smtClean="0"/>
              <a:t>Collect all the instances of wall</a:t>
            </a:r>
            <a:endParaRPr lang="en-US" dirty="0"/>
          </a:p>
        </p:txBody>
      </p:sp>
      <p:sp>
        <p:nvSpPr>
          <p:cNvPr id="4" name="TextBox 3"/>
          <p:cNvSpPr txBox="1"/>
          <p:nvPr/>
        </p:nvSpPr>
        <p:spPr>
          <a:xfrm>
            <a:off x="561975" y="3125787"/>
            <a:ext cx="11811000" cy="13665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smtClean="0">
                <a:latin typeface="Courier New"/>
                <a:ea typeface="MS Mincho"/>
                <a:cs typeface="Times New Roman"/>
              </a:rPr>
              <a:t>Wall</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wallCollector.ToElements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2.2 List of Instances of a Specific Object Class - Component Family </a:t>
            </a:r>
            <a:endParaRPr lang="en-US" dirty="0"/>
          </a:p>
        </p:txBody>
      </p:sp>
      <p:sp>
        <p:nvSpPr>
          <p:cNvPr id="3" name="Content Placeholder 2"/>
          <p:cNvSpPr>
            <a:spLocks noGrp="1"/>
          </p:cNvSpPr>
          <p:nvPr>
            <p:ph idx="1"/>
          </p:nvPr>
        </p:nvSpPr>
        <p:spPr/>
        <p:txBody>
          <a:bodyPr/>
          <a:lstStyle/>
          <a:p>
            <a:pPr lvl="0"/>
            <a:r>
              <a:rPr lang="en-US" dirty="0" smtClean="0"/>
              <a:t>Collect all the instances of door </a:t>
            </a:r>
            <a:endParaRPr lang="en-US" dirty="0"/>
          </a:p>
        </p:txBody>
      </p:sp>
      <p:sp>
        <p:nvSpPr>
          <p:cNvPr id="4" name="TextBox 3"/>
          <p:cNvSpPr txBox="1"/>
          <p:nvPr/>
        </p:nvSpPr>
        <p:spPr>
          <a:xfrm>
            <a:off x="561975" y="3125787"/>
            <a:ext cx="11811000" cy="20036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err="1" smtClean="0">
                <a:latin typeface="Courier New"/>
                <a:ea typeface="MS Mincho"/>
                <a:cs typeface="Times New Roman"/>
              </a:rPr>
              <a:t>FamilyInstance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b="1" dirty="0" err="1" smtClean="0">
                <a:latin typeface="Courier New"/>
                <a:ea typeface="MS Mincho"/>
                <a:cs typeface="Times New Roman"/>
              </a:rPr>
              <a:t>OfCategory</a:t>
            </a:r>
            <a:r>
              <a:rPr lang="en-US" sz="1800" dirty="0" smtClean="0">
                <a:latin typeface="Courier New"/>
                <a:ea typeface="MS Mincho"/>
                <a:cs typeface="Times New Roman"/>
              </a:rPr>
              <a:t>(</a:t>
            </a:r>
            <a:r>
              <a:rPr lang="en-US" sz="1800" b="1"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3.1 Find a Specific Family Type – System Family Type  </a:t>
            </a:r>
            <a:endParaRPr lang="en-US" dirty="0"/>
          </a:p>
        </p:txBody>
      </p:sp>
      <p:sp>
        <p:nvSpPr>
          <p:cNvPr id="3" name="Content Placeholder 2"/>
          <p:cNvSpPr>
            <a:spLocks noGrp="1"/>
          </p:cNvSpPr>
          <p:nvPr>
            <p:ph idx="1"/>
          </p:nvPr>
        </p:nvSpPr>
        <p:spPr/>
        <p:txBody>
          <a:bodyPr/>
          <a:lstStyle/>
          <a:p>
            <a:pPr lvl="0"/>
            <a:r>
              <a:rPr lang="en-US" dirty="0" smtClean="0"/>
              <a:t>Find a wall type e.g., “Basic Wall: Generic – 200mm”</a:t>
            </a:r>
          </a:p>
          <a:p>
            <a:pPr lvl="0">
              <a:buNone/>
            </a:pPr>
            <a:endParaRPr lang="en-US" dirty="0"/>
          </a:p>
        </p:txBody>
      </p:sp>
      <p:sp>
        <p:nvSpPr>
          <p:cNvPr id="4" name="TextBox 3"/>
          <p:cNvSpPr txBox="1"/>
          <p:nvPr/>
        </p:nvSpPr>
        <p:spPr>
          <a:xfrm>
            <a:off x="561975" y="2641033"/>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Function</a:t>
            </a:r>
            <a:r>
              <a:rPr lang="en-US" sz="1800" dirty="0" smtClean="0">
                <a:latin typeface="Courier New"/>
                <a:ea typeface="MS Mincho"/>
                <a:cs typeface="Times New Roman"/>
              </a:rPr>
              <a:t> FindFamilyType_Wall_v1(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a collector with class.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LINQ query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wallTypeElems1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wallTypeCollector1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wallTypeName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result will go here.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If</a:t>
            </a:r>
            <a:r>
              <a:rPr lang="en-US" sz="1800" dirty="0" smtClean="0">
                <a:latin typeface="Courier New"/>
                <a:ea typeface="MS Mincho"/>
                <a:cs typeface="Times New Roman"/>
              </a:rPr>
              <a:t> wallTypeElems1.Count &gt; 0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wallType1 = wallTypeElems1.First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wallType1</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775" y="1677987"/>
            <a:ext cx="11811000" cy="752513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FindFamilyType_Door_v1(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the collection with class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doorFamilyCollector1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doorFamilyCollector1.OfCategory(</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parse the collection for the given name</a:t>
            </a:r>
            <a:r>
              <a:rPr lang="en-US" sz="2400" b="1" dirty="0" smtClean="0">
                <a:latin typeface="Calibri"/>
                <a:ea typeface="MS Mincho"/>
                <a:cs typeface="Times New Roman"/>
              </a:rPr>
              <a:t> </a:t>
            </a:r>
            <a:r>
              <a:rPr lang="en-US" sz="1800" b="1" dirty="0" smtClean="0">
                <a:solidFill>
                  <a:srgbClr val="008000"/>
                </a:solidFill>
                <a:latin typeface="Courier New"/>
                <a:ea typeface="MS Mincho"/>
                <a:cs typeface="Times New Roman"/>
              </a:rPr>
              <a:t>using LINQ query here.  </a:t>
            </a: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doorTypeElems</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doorFamilyCollector1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doorTypeName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And</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AsString.</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doorFamilyName</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doorTypeElems.ToList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doorTypeList.Count</a:t>
            </a:r>
            <a:r>
              <a:rPr lang="en-US" sz="1800" dirty="0" smtClean="0">
                <a:latin typeface="Courier New"/>
                <a:ea typeface="MS Mincho"/>
                <a:cs typeface="Times New Roman"/>
              </a:rPr>
              <a:t> &gt; 0 </a:t>
            </a:r>
            <a:r>
              <a:rPr lang="en-US" sz="1800" dirty="0" smtClean="0">
                <a:solidFill>
                  <a:srgbClr val="0000FF"/>
                </a:solidFill>
                <a:latin typeface="Courier New"/>
                <a:ea typeface="MS Mincho"/>
                <a:cs typeface="Times New Roman"/>
              </a:rPr>
              <a:t>Then</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should have only one.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doorType1 =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(0) </a:t>
            </a:r>
            <a:r>
              <a:rPr lang="en-US" sz="1800" dirty="0" smtClean="0">
                <a:solidFill>
                  <a:srgbClr val="008000"/>
                </a:solidFill>
                <a:latin typeface="Courier New"/>
                <a:ea typeface="MS Mincho"/>
                <a:cs typeface="Times New Roman"/>
              </a:rPr>
              <a:t>' found it.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doorType1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p>
          <a:p>
            <a:pPr marL="0" marR="0">
              <a:lnSpc>
                <a:spcPct val="115000"/>
              </a:lnSpc>
              <a:spcBef>
                <a:spcPts val="0"/>
              </a:spcBef>
              <a:spcAft>
                <a:spcPts val="0"/>
              </a:spcAft>
            </a:pPr>
            <a:r>
              <a:rPr lang="en-US" sz="1800" dirty="0" smtClean="0">
                <a:latin typeface="Calibri"/>
                <a:ea typeface="MS Mincho"/>
                <a:cs typeface="Times New Roman"/>
              </a:rPr>
              <a:t>&lt;/VB.NET&gt; </a:t>
            </a:r>
          </a:p>
        </p:txBody>
      </p:sp>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3.2 Find a Specific Family Type – Component Family  </a:t>
            </a:r>
            <a:endParaRPr lang="en-US" dirty="0"/>
          </a:p>
        </p:txBody>
      </p:sp>
      <p:sp>
        <p:nvSpPr>
          <p:cNvPr id="5" name="Rectangle 4"/>
          <p:cNvSpPr/>
          <p:nvPr/>
        </p:nvSpPr>
        <p:spPr>
          <a:xfrm>
            <a:off x="4600574" y="8119744"/>
            <a:ext cx="8410575" cy="492443"/>
          </a:xfrm>
          <a:prstGeom prst="rect">
            <a:avLst/>
          </a:prstGeom>
        </p:spPr>
        <p:txBody>
          <a:bodyPr wrap="square">
            <a:spAutoFit/>
          </a:bodyPr>
          <a:lstStyle/>
          <a:p>
            <a:pPr>
              <a:buFont typeface="Wingdings" pitchFamily="2" charset="2"/>
              <a:buChar char="§"/>
            </a:pPr>
            <a:r>
              <a:rPr lang="en-US" dirty="0" smtClean="0"/>
              <a:t> Find a door type, e.g., “</a:t>
            </a:r>
            <a:r>
              <a:rPr lang="en-US" dirty="0" err="1" smtClean="0"/>
              <a:t>M_Single</a:t>
            </a:r>
            <a:r>
              <a:rPr lang="en-US" dirty="0" smtClean="0"/>
              <a:t>-Flush: 0915 x 2134” </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Products, SDK</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a:t>
            </a:r>
            <a:r>
              <a:rPr lang="en-US" sz="2400" i="1" kern="0" dirty="0" smtClean="0">
                <a:solidFill>
                  <a:schemeClr val="accent4"/>
                </a:solidFill>
                <a:latin typeface="+mn-lt"/>
                <a:ea typeface="+mn-ea"/>
                <a:cs typeface="+mn-cs"/>
                <a:sym typeface="Arial" pitchFamily="34" charset="0"/>
              </a:rPr>
              <a:t>a</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ssembly</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dlls</a:t>
            </a:r>
            <a:r>
              <a:rPr lang="en-US" sz="2400" i="1" kern="0" dirty="0" smtClean="0">
                <a:solidFill>
                  <a:schemeClr val="accent4"/>
                </a:solidFill>
                <a:latin typeface="+mn-lt"/>
                <a:ea typeface="+mn-ea"/>
                <a:cs typeface="+mn-cs"/>
                <a:sym typeface="Arial" pitchFamily="34" charset="0"/>
              </a:rPr>
              <a:t> </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4.1 Find Instances of a Given Family Type</a:t>
            </a:r>
            <a:endParaRPr lang="en-US" dirty="0"/>
          </a:p>
        </p:txBody>
      </p:sp>
      <p:sp>
        <p:nvSpPr>
          <p:cNvPr id="3" name="Content Placeholder 2"/>
          <p:cNvSpPr>
            <a:spLocks noGrp="1"/>
          </p:cNvSpPr>
          <p:nvPr>
            <p:ph idx="1"/>
          </p:nvPr>
        </p:nvSpPr>
        <p:spPr/>
        <p:txBody>
          <a:bodyPr/>
          <a:lstStyle/>
          <a:p>
            <a:pPr lvl="0">
              <a:buNone/>
            </a:pPr>
            <a:endParaRPr lang="en-US" dirty="0"/>
          </a:p>
        </p:txBody>
      </p:sp>
      <p:sp>
        <p:nvSpPr>
          <p:cNvPr id="4" name="TextBox 3"/>
          <p:cNvSpPr txBox="1"/>
          <p:nvPr/>
        </p:nvSpPr>
        <p:spPr>
          <a:xfrm>
            <a:off x="561975" y="2135187"/>
            <a:ext cx="11811000" cy="671978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 with the given Class, family type and Category (optional).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FindInstancesOfType</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idFamilyType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family type id. using LINQ query here.</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elems</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collector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BuiltInParameter.SYMBOL_ID_PARAM</a:t>
            </a:r>
            <a:r>
              <a:rPr lang="en-US" sz="1800" b="1" dirty="0" smtClean="0">
                <a:latin typeface="Courier New"/>
                <a:ea typeface="MS Mincho"/>
                <a:cs typeface="Times New Roman"/>
              </a:rPr>
              <a:t>). _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AsElementId.</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idType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6779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indent="-282894" defTabSz="914400">
              <a:spcBef>
                <a:spcPts val="499"/>
              </a:spcBef>
              <a:buClr>
                <a:schemeClr val="tx2"/>
              </a:buClr>
              <a:buSzPct val="80000"/>
              <a:buFont typeface="Wingdings" pitchFamily="2" charset="2"/>
              <a:buChar char="§"/>
            </a:pPr>
            <a:r>
              <a:rPr lang="en-US" sz="3100" kern="0" dirty="0" smtClean="0">
                <a:latin typeface="+mn-lt"/>
                <a:ea typeface="+mn-ea"/>
                <a:cs typeface="+mn-cs"/>
                <a:sym typeface="Arial" pitchFamily="34" charset="0"/>
              </a:rPr>
              <a:t>e</a:t>
            </a: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.g., Find doors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type </a:t>
            </a:r>
            <a:r>
              <a:rPr lang="en-US" sz="3200" dirty="0" smtClean="0"/>
              <a:t>“</a:t>
            </a:r>
            <a:r>
              <a:rPr lang="en-US" sz="3200" dirty="0" err="1" smtClean="0"/>
              <a:t>M_Single</a:t>
            </a:r>
            <a:r>
              <a:rPr lang="en-US" sz="3200" dirty="0" smtClean="0"/>
              <a:t>-Flush: 0915 x 2134” </a:t>
            </a: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4.2 Find Elements with a Given Class and Name</a:t>
            </a:r>
            <a:endParaRPr lang="en-US" dirty="0"/>
          </a:p>
        </p:txBody>
      </p:sp>
      <p:sp>
        <p:nvSpPr>
          <p:cNvPr id="4" name="TextBox 3"/>
          <p:cNvSpPr txBox="1"/>
          <p:nvPr/>
        </p:nvSpPr>
        <p:spPr>
          <a:xfrm>
            <a:off x="561975" y="2401639"/>
            <a:ext cx="11811000" cy="65915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elements with given class, name, category (optional).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FindElements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Document,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names. using LINQ query here.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elems</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From</a:t>
            </a:r>
            <a:r>
              <a:rPr lang="en-US" sz="1800" dirty="0" smtClean="0">
                <a:latin typeface="Courier New"/>
                <a:ea typeface="MS Mincho"/>
                <a:cs typeface="Times New Roman"/>
              </a:rPr>
              <a:t> element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collector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Where</a:t>
            </a:r>
            <a:r>
              <a:rPr lang="en-US" sz="1800" dirty="0" smtClean="0">
                <a:latin typeface="Courier New"/>
                <a:ea typeface="MS Mincho"/>
                <a:cs typeface="Times New Roman"/>
              </a:rPr>
              <a:t> </a:t>
            </a:r>
            <a:r>
              <a:rPr lang="en-US" sz="1800" dirty="0" err="1" smtClean="0">
                <a:latin typeface="Courier New"/>
                <a:ea typeface="MS Mincho"/>
                <a:cs typeface="Times New Roman"/>
              </a:rPr>
              <a:t>element.Name.</a:t>
            </a:r>
            <a:r>
              <a:rPr lang="en-US" sz="1800" dirty="0" err="1" smtClean="0">
                <a:solidFill>
                  <a:srgbClr val="0000FF"/>
                </a:solidFill>
                <a:latin typeface="Courier New"/>
                <a:ea typeface="MS Mincho"/>
                <a:cs typeface="Times New Roman"/>
              </a:rPr>
              <a:t>Equals</a:t>
            </a:r>
            <a:r>
              <a:rPr lang="en-US" sz="1800" dirty="0" smtClean="0">
                <a:latin typeface="Courier New"/>
                <a:ea typeface="MS Mincho"/>
                <a:cs typeface="Times New Roman"/>
              </a:rPr>
              <a:t>(</a:t>
            </a:r>
            <a:r>
              <a:rPr lang="en-US" sz="1800" dirty="0" err="1" smtClean="0">
                <a:latin typeface="Courier New"/>
                <a:ea typeface="MS Mincho"/>
                <a:cs typeface="Times New Roman"/>
              </a:rPr>
              <a:t>targetName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Find levels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a:t>
            </a:r>
            <a:r>
              <a:rPr lang="en-US" sz="3100" kern="0" dirty="0" smtClean="0">
                <a:latin typeface="+mn-lt"/>
                <a:ea typeface="+mn-ea"/>
                <a:cs typeface="+mn-cs"/>
                <a:sym typeface="Arial" pitchFamily="34" charset="0"/>
              </a:rPr>
              <a:t>name </a:t>
            </a: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More Options</a:t>
            </a:r>
            <a:endParaRPr lang="en-US" dirty="0"/>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r>
              <a:rPr lang="en-US" sz="3200" dirty="0" smtClean="0"/>
              <a:t>We have learned how to use the following classes:</a:t>
            </a:r>
          </a:p>
          <a:p>
            <a:pPr lvl="2">
              <a:buFont typeface="Wingdings" pitchFamily="2" charset="2"/>
              <a:buChar char="§"/>
            </a:pPr>
            <a:r>
              <a:rPr lang="en-US" sz="2800" dirty="0" err="1" smtClean="0"/>
              <a:t>FilteredElementCollector</a:t>
            </a:r>
            <a:endParaRPr lang="en-US" sz="2800" dirty="0" smtClean="0"/>
          </a:p>
          <a:p>
            <a:pPr lvl="2">
              <a:buFont typeface="Wingdings" pitchFamily="2" charset="2"/>
              <a:buChar char="§"/>
            </a:pPr>
            <a:r>
              <a:rPr lang="en-US" sz="2800" dirty="0" err="1" smtClean="0"/>
              <a:t>ElementClassFilter</a:t>
            </a:r>
            <a:endParaRPr lang="en-US" sz="2800" dirty="0" smtClean="0"/>
          </a:p>
          <a:p>
            <a:pPr lvl="2">
              <a:buFont typeface="Wingdings" pitchFamily="2" charset="2"/>
              <a:buChar char="§"/>
            </a:pPr>
            <a:r>
              <a:rPr lang="en-US" sz="2800" dirty="0" err="1" smtClean="0"/>
              <a:t>ElemetCategoryFilter</a:t>
            </a:r>
            <a:endParaRPr lang="en-US" sz="3200" dirty="0" smtClean="0"/>
          </a:p>
          <a:p>
            <a:r>
              <a:rPr lang="en-US" sz="3200" dirty="0" smtClean="0"/>
              <a:t>There are more different kinds of filters, such as: </a:t>
            </a:r>
          </a:p>
          <a:p>
            <a:pPr lvl="2">
              <a:buFont typeface="Wingdings" pitchFamily="2" charset="2"/>
              <a:buChar char="§"/>
            </a:pPr>
            <a:r>
              <a:rPr lang="en-US" sz="2800" dirty="0" err="1" smtClean="0"/>
              <a:t>BoundingBoxContainsPointFilter</a:t>
            </a:r>
            <a:endParaRPr lang="en-US" sz="2800" dirty="0" smtClean="0"/>
          </a:p>
          <a:p>
            <a:pPr lvl="2">
              <a:buFont typeface="Wingdings" pitchFamily="2" charset="2"/>
              <a:buChar char="§"/>
            </a:pPr>
            <a:r>
              <a:rPr lang="en-US" sz="2800" dirty="0" err="1" smtClean="0"/>
              <a:t>ElementDesignOptionFilter</a:t>
            </a:r>
            <a:endParaRPr lang="en-US" sz="2800" dirty="0" smtClean="0"/>
          </a:p>
          <a:p>
            <a:pPr lvl="2">
              <a:buFont typeface="Wingdings" pitchFamily="2" charset="2"/>
              <a:buChar char="§"/>
            </a:pPr>
            <a:r>
              <a:rPr lang="en-US" sz="2800" dirty="0" err="1" smtClean="0"/>
              <a:t>ElementIsCurveDrivenFilter</a:t>
            </a:r>
            <a:endParaRPr lang="en-US" sz="2800" dirty="0" smtClean="0"/>
          </a:p>
          <a:p>
            <a:pPr lvl="2">
              <a:buFont typeface="Wingdings" pitchFamily="2" charset="2"/>
              <a:buChar char="§"/>
            </a:pPr>
            <a:r>
              <a:rPr lang="en-US" sz="2800" dirty="0" err="1" smtClean="0"/>
              <a:t>ElementIsElementTypeFilter</a:t>
            </a:r>
            <a:endParaRPr lang="en-US" sz="2800" dirty="0" smtClean="0"/>
          </a:p>
          <a:p>
            <a:pPr lvl="2">
              <a:buFont typeface="Wingdings" pitchFamily="2" charset="2"/>
              <a:buChar char="§"/>
            </a:pPr>
            <a:r>
              <a:rPr lang="en-US" sz="2800" dirty="0" err="1" smtClean="0"/>
              <a:t>ElementParameterFilter</a:t>
            </a:r>
            <a:endParaRPr lang="en-US" sz="2800" dirty="0" smtClean="0"/>
          </a:p>
          <a:p>
            <a:pPr lvl="2">
              <a:buFont typeface="Wingdings" pitchFamily="2" charset="2"/>
              <a:buChar char="§"/>
            </a:pPr>
            <a:r>
              <a:rPr lang="en-US" sz="2800" dirty="0" smtClean="0"/>
              <a:t>… </a:t>
            </a:r>
          </a:p>
          <a:p>
            <a:r>
              <a:rPr lang="en-US" sz="3200" dirty="0" smtClean="0"/>
              <a:t>cf.  Section 6 (pp77 ~ 88) of Developer Guide.</a:t>
            </a:r>
          </a:p>
          <a:p>
            <a:endParaRPr lang="en-US" sz="3200" dirty="0" smtClean="0"/>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Filtering 3 filters.PNG"/>
          <p:cNvPicPr/>
          <p:nvPr/>
        </p:nvPicPr>
        <p:blipFill>
          <a:blip r:embed="rId3" cstate="print"/>
          <a:stretch>
            <a:fillRect/>
          </a:stretch>
        </p:blipFill>
        <p:spPr>
          <a:xfrm>
            <a:off x="6429375" y="3659187"/>
            <a:ext cx="6592374" cy="4800600"/>
          </a:xfrm>
          <a:prstGeom prst="rect">
            <a:avLst/>
          </a:prstGeom>
        </p:spPr>
      </p:pic>
      <p:sp>
        <p:nvSpPr>
          <p:cNvPr id="2" name="Title 1"/>
          <p:cNvSpPr>
            <a:spLocks noGrp="1"/>
          </p:cNvSpPr>
          <p:nvPr>
            <p:ph type="title"/>
          </p:nvPr>
        </p:nvSpPr>
        <p:spPr/>
        <p:txBody>
          <a:bodyPr/>
          <a:lstStyle/>
          <a:p>
            <a:r>
              <a:rPr lang="en-US" dirty="0" smtClean="0"/>
              <a:t>Lab3 – Element Filtering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how to filter elements   </a:t>
            </a:r>
          </a:p>
          <a:p>
            <a:pPr lvl="1"/>
            <a:r>
              <a:rPr lang="en-US" dirty="0" smtClean="0"/>
              <a:t>Retrieve family types</a:t>
            </a:r>
          </a:p>
          <a:p>
            <a:pPr lvl="1"/>
            <a:r>
              <a:rPr lang="en-US" dirty="0" smtClean="0"/>
              <a:t>Retrieve instances of a specific object type </a:t>
            </a:r>
          </a:p>
          <a:p>
            <a:pPr lvl="1"/>
            <a:r>
              <a:rPr lang="en-US" dirty="0" smtClean="0"/>
              <a:t>Find specific family type </a:t>
            </a:r>
          </a:p>
          <a:p>
            <a:pPr lvl="1"/>
            <a:r>
              <a:rPr lang="en-US" dirty="0" smtClean="0"/>
              <a:t>Find specific instances </a:t>
            </a:r>
          </a:p>
          <a:p>
            <a:pPr lvl="1">
              <a:buNone/>
            </a:pPr>
            <a:r>
              <a:rPr lang="en-US" dirty="0" smtClean="0">
                <a:solidFill>
                  <a:schemeClr val="accent2">
                    <a:lumMod val="75000"/>
                  </a:schemeClr>
                </a:solidFill>
              </a:rPr>
              <a:t>You will need lots of hands-on </a:t>
            </a:r>
            <a:br>
              <a:rPr lang="en-US" dirty="0" smtClean="0">
                <a:solidFill>
                  <a:schemeClr val="accent2">
                    <a:lumMod val="75000"/>
                  </a:schemeClr>
                </a:solidFill>
              </a:rPr>
            </a:br>
            <a:r>
              <a:rPr lang="en-US" dirty="0" smtClean="0">
                <a:solidFill>
                  <a:schemeClr val="accent2">
                    <a:lumMod val="75000"/>
                  </a:schemeClr>
                </a:solidFill>
              </a:rPr>
              <a:t>exercise for filtering</a:t>
            </a: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rvtDoc.WallTypes</a:t>
            </a:r>
            <a:endParaRPr lang="en-US" sz="2400" dirty="0" smtClean="0">
              <a:solidFill>
                <a:schemeClr val="accent6"/>
              </a:solidFill>
            </a:endParaRPr>
          </a:p>
          <a:p>
            <a:pPr lvl="1"/>
            <a:r>
              <a:rPr lang="en-US" sz="2400" dirty="0" err="1" smtClean="0">
                <a:solidFill>
                  <a:schemeClr val="accent6"/>
                </a:solidFill>
              </a:rPr>
              <a:t>FilteredElementCollector</a:t>
            </a:r>
            <a:endParaRPr lang="en-US" sz="2400" dirty="0" smtClean="0">
              <a:solidFill>
                <a:schemeClr val="accent6"/>
              </a:solidFill>
            </a:endParaRPr>
          </a:p>
          <a:p>
            <a:pPr lvl="1"/>
            <a:r>
              <a:rPr lang="en-US" sz="2400" dirty="0" err="1" smtClean="0">
                <a:solidFill>
                  <a:schemeClr val="accent6"/>
                </a:solidFill>
              </a:rPr>
              <a:t>ElementClassFilter</a:t>
            </a:r>
            <a:endParaRPr lang="en-US" sz="2400" dirty="0" smtClean="0">
              <a:solidFill>
                <a:schemeClr val="accent6"/>
              </a:solidFill>
            </a:endParaRPr>
          </a:p>
          <a:p>
            <a:pPr lvl="1"/>
            <a:r>
              <a:rPr lang="en-US" sz="2400" dirty="0" err="1" smtClean="0">
                <a:solidFill>
                  <a:schemeClr val="accent6"/>
                </a:solidFill>
              </a:rPr>
              <a:t>ElementCategoryFilter</a:t>
            </a:r>
            <a:endParaRPr lang="en-US" sz="2400" dirty="0" smtClean="0">
              <a:solidFill>
                <a:schemeClr val="accent6"/>
              </a:solidFill>
            </a:endParaRPr>
          </a:p>
          <a:p>
            <a:pPr lvl="1"/>
            <a:r>
              <a:rPr lang="en-US" sz="2400" dirty="0" err="1" smtClean="0">
                <a:solidFill>
                  <a:schemeClr val="accent6"/>
                </a:solidFill>
              </a:rPr>
              <a:t>ElementParameterFilter</a:t>
            </a:r>
            <a:r>
              <a:rPr lang="en-US" sz="2400" dirty="0" smtClean="0">
                <a:solidFill>
                  <a:schemeClr val="accent6"/>
                </a:solidFill>
              </a:rPr>
              <a:t> </a:t>
            </a:r>
          </a:p>
          <a:p>
            <a:pPr lvl="1"/>
            <a:r>
              <a:rPr lang="en-US" sz="2400" dirty="0" err="1" smtClean="0">
                <a:solidFill>
                  <a:schemeClr val="accent6"/>
                </a:solidFill>
              </a:rPr>
              <a:t>FilteredElementIterator</a:t>
            </a:r>
            <a:endParaRPr lang="en-US" sz="2400" dirty="0" smtClean="0">
              <a:solidFill>
                <a:schemeClr val="accent6"/>
              </a:solidFill>
            </a:endParaRPr>
          </a:p>
          <a:p>
            <a:pPr lvl="1"/>
            <a:r>
              <a:rPr lang="en-US" sz="2400" dirty="0" smtClean="0">
                <a:solidFill>
                  <a:schemeClr val="accent6"/>
                </a:solidFill>
              </a:rPr>
              <a:t>LINQ query </a:t>
            </a:r>
          </a:p>
          <a:p>
            <a:pPr lvl="1"/>
            <a:endParaRPr lang="en-US" sz="2400" dirty="0" smtClean="0">
              <a:solidFill>
                <a:schemeClr val="accent6"/>
              </a:solidFill>
            </a:endParaRPr>
          </a:p>
          <a:p>
            <a:pPr lvl="1">
              <a:buNone/>
            </a:pPr>
            <a:endParaRPr lang="en-US" sz="2400" dirty="0" smtClean="0">
              <a:solidFill>
                <a:schemeClr val="accent6"/>
              </a:solidFill>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modify an element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mentModification sample.PNG"/>
          <p:cNvPicPr/>
          <p:nvPr/>
        </p:nvPicPr>
        <p:blipFill>
          <a:blip r:embed="rId2" cstate="print"/>
          <a:stretch>
            <a:fillRect/>
          </a:stretch>
        </p:blipFill>
        <p:spPr>
          <a:xfrm>
            <a:off x="5591175" y="4040187"/>
            <a:ext cx="7392773" cy="4953000"/>
          </a:xfrm>
          <a:prstGeom prst="rect">
            <a:avLst/>
          </a:prstGeom>
        </p:spPr>
      </p:pic>
      <p:sp>
        <p:nvSpPr>
          <p:cNvPr id="2" name="Title 1"/>
          <p:cNvSpPr>
            <a:spLocks noGrp="1"/>
          </p:cNvSpPr>
          <p:nvPr>
            <p:ph type="title"/>
          </p:nvPr>
        </p:nvSpPr>
        <p:spPr/>
        <p:txBody>
          <a:bodyPr/>
          <a:lstStyle/>
          <a:p>
            <a:r>
              <a:rPr lang="en-US" dirty="0" smtClean="0"/>
              <a:t>Element Modification</a:t>
            </a:r>
            <a:br>
              <a:rPr lang="en-US" dirty="0" smtClean="0"/>
            </a:br>
            <a:r>
              <a:rPr lang="en-US" sz="2800" b="0" i="1" dirty="0" smtClean="0">
                <a:solidFill>
                  <a:schemeClr val="accent4"/>
                </a:solidFill>
              </a:rPr>
              <a:t>Element Level vs. Document Level Modification </a:t>
            </a:r>
            <a:r>
              <a:rPr lang="en-US" dirty="0" smtClean="0">
                <a:solidFill>
                  <a:schemeClr val="accent4"/>
                </a:solidFill>
              </a:rPr>
              <a:t> </a:t>
            </a:r>
            <a:endParaRPr lang="en-US" dirty="0">
              <a:solidFill>
                <a:schemeClr val="accent4"/>
              </a:solidFill>
            </a:endParaRPr>
          </a:p>
        </p:txBody>
      </p:sp>
      <p:sp>
        <p:nvSpPr>
          <p:cNvPr id="3" name="Content Placeholder 2"/>
          <p:cNvSpPr>
            <a:spLocks noGrp="1"/>
          </p:cNvSpPr>
          <p:nvPr>
            <p:ph idx="1"/>
          </p:nvPr>
        </p:nvSpPr>
        <p:spPr/>
        <p:txBody>
          <a:bodyPr/>
          <a:lstStyle/>
          <a:p>
            <a:pPr lvl="0">
              <a:buNone/>
            </a:pPr>
            <a:r>
              <a:rPr lang="en-US" dirty="0" smtClean="0"/>
              <a:t>Two approaches to modify an element: </a:t>
            </a:r>
          </a:p>
          <a:p>
            <a:pPr lvl="2"/>
            <a:r>
              <a:rPr lang="en-US" sz="2800" dirty="0" smtClean="0"/>
              <a:t>by changing its properties, parameters and location at each element level   </a:t>
            </a:r>
          </a:p>
          <a:p>
            <a:pPr lvl="2"/>
            <a:r>
              <a:rPr lang="en-US" sz="2800" dirty="0" smtClean="0"/>
              <a:t>using Document level methods, such as Move and Rotate</a:t>
            </a:r>
            <a:br>
              <a:rPr lang="en-US" sz="2800" dirty="0" smtClean="0"/>
            </a:br>
            <a:endParaRPr lang="en-US" sz="2800" dirty="0" smtClean="0"/>
          </a:p>
          <a:p>
            <a:pPr lvl="0">
              <a:buNone/>
            </a:pPr>
            <a:r>
              <a:rPr lang="en-US" dirty="0" smtClean="0"/>
              <a:t>At each element level, </a:t>
            </a:r>
            <a:br>
              <a:rPr lang="en-US" dirty="0" smtClean="0"/>
            </a:br>
            <a:r>
              <a:rPr lang="en-US" dirty="0" smtClean="0"/>
              <a:t>you can change:  </a:t>
            </a:r>
          </a:p>
          <a:p>
            <a:pPr lvl="2"/>
            <a:r>
              <a:rPr lang="en-US" sz="2800" dirty="0" smtClean="0"/>
              <a:t>Family type</a:t>
            </a:r>
          </a:p>
          <a:p>
            <a:pPr lvl="2"/>
            <a:r>
              <a:rPr lang="en-US" sz="2800" dirty="0" smtClean="0"/>
              <a:t>Parameters</a:t>
            </a:r>
          </a:p>
          <a:p>
            <a:pPr lvl="2"/>
            <a:r>
              <a:rPr lang="en-US" sz="2800" dirty="0" smtClean="0"/>
              <a:t>Location</a:t>
            </a:r>
          </a:p>
          <a:p>
            <a:pPr lvl="2"/>
            <a:endParaRPr lang="en-US" dirty="0" smtClean="0"/>
          </a:p>
          <a:p>
            <a:pPr lvl="0">
              <a:buNone/>
            </a:pPr>
            <a:r>
              <a:rPr lang="en-US" dirty="0" smtClean="0"/>
              <a:t>By Document methods: </a:t>
            </a:r>
          </a:p>
          <a:p>
            <a:pPr lvl="2"/>
            <a:r>
              <a:rPr lang="en-US" sz="2800" dirty="0" smtClean="0"/>
              <a:t>Move, Rotate, Mirror, Array, Array without </a:t>
            </a:r>
            <a:br>
              <a:rPr lang="en-US" sz="2800" dirty="0" smtClean="0"/>
            </a:br>
            <a:r>
              <a:rPr lang="en-US" sz="2800" dirty="0" smtClean="0"/>
              <a:t>associate (this will not create a group)</a:t>
            </a:r>
            <a:endParaRPr 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Family Type</a:t>
            </a:r>
            <a:endParaRPr lang="en-US" dirty="0"/>
          </a:p>
        </p:txBody>
      </p:sp>
      <p:sp>
        <p:nvSpPr>
          <p:cNvPr id="3" name="Content Placeholder 2"/>
          <p:cNvSpPr>
            <a:spLocks noGrp="1"/>
          </p:cNvSpPr>
          <p:nvPr>
            <p:ph idx="1"/>
          </p:nvPr>
        </p:nvSpPr>
        <p:spPr/>
        <p:txBody>
          <a:bodyPr/>
          <a:lstStyle/>
          <a:p>
            <a:pPr lvl="0"/>
            <a:r>
              <a:rPr lang="en-US" dirty="0" smtClean="0"/>
              <a:t>Change the family type of an instance (e.g., a wall and a door)  </a:t>
            </a:r>
            <a:endParaRPr lang="en-US" dirty="0"/>
          </a:p>
        </p:txBody>
      </p:sp>
      <p:sp>
        <p:nvSpPr>
          <p:cNvPr id="4" name="TextBox 3"/>
          <p:cNvSpPr txBox="1"/>
          <p:nvPr/>
        </p:nvSpPr>
        <p:spPr>
          <a:xfrm>
            <a:off x="561975" y="2623638"/>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wall.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wall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newWallType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"Basic Wall"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"Exterior - Brick on CMU"</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aWall.WallType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
        <p:nvSpPr>
          <p:cNvPr id="5" name="TextBox 4"/>
          <p:cNvSpPr txBox="1"/>
          <p:nvPr/>
        </p:nvSpPr>
        <p:spPr>
          <a:xfrm>
            <a:off x="561975" y="5734090"/>
            <a:ext cx="11811000" cy="325909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door.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door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"0762 x 2032mm", </a:t>
            </a:r>
            <a:r>
              <a:rPr lang="en-US" sz="1800" dirty="0" smtClean="0">
                <a:latin typeface="Courier New"/>
                <a:ea typeface="MS Mincho"/>
                <a:cs typeface="Times New Roman"/>
              </a:rPr>
              <a:t>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aDoor.Symbol</a:t>
            </a:r>
            <a:r>
              <a:rPr lang="en-US" sz="1800" b="1" dirty="0" smtClean="0">
                <a:latin typeface="Courier New"/>
                <a:ea typeface="MS Mincho"/>
                <a:cs typeface="Times New Roman"/>
              </a:rPr>
              <a:t> = </a:t>
            </a:r>
            <a:r>
              <a:rPr lang="en-US" sz="1800" b="1" dirty="0" err="1" smtClean="0">
                <a:latin typeface="Courier New"/>
                <a:ea typeface="MS Mincho"/>
                <a:cs typeface="Times New Roman"/>
              </a:rPr>
              <a:t>newDoorType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Parameter</a:t>
            </a:r>
            <a:endParaRPr lang="en-US" dirty="0"/>
          </a:p>
        </p:txBody>
      </p:sp>
      <p:sp>
        <p:nvSpPr>
          <p:cNvPr id="3" name="Content Placeholder 2"/>
          <p:cNvSpPr>
            <a:spLocks noGrp="1"/>
          </p:cNvSpPr>
          <p:nvPr>
            <p:ph idx="1"/>
          </p:nvPr>
        </p:nvSpPr>
        <p:spPr/>
        <p:txBody>
          <a:bodyPr/>
          <a:lstStyle/>
          <a:p>
            <a:pPr lvl="0"/>
            <a:r>
              <a:rPr lang="en-US" dirty="0" smtClean="0"/>
              <a:t>Change a parameter of an element (e.g., a wall and a door)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err="1" smtClean="0">
                <a:latin typeface="Courier New"/>
                <a:ea typeface="MS Mincho"/>
                <a:cs typeface="Times New Roman"/>
              </a:rPr>
              <a:t>aWall.</a:t>
            </a:r>
            <a:r>
              <a:rPr lang="en-US" sz="1800" b="1" dirty="0" err="1" smtClean="0">
                <a:latin typeface="Courier New"/>
                <a:ea typeface="MS Mincho"/>
                <a:cs typeface="Times New Roman"/>
              </a:rPr>
              <a:t>Parameter</a:t>
            </a:r>
            <a:r>
              <a:rPr lang="en-US" sz="1800" dirty="0" smtClean="0">
                <a:latin typeface="Courier New"/>
                <a:ea typeface="MS Mincho"/>
                <a:cs typeface="Times New Roman"/>
              </a:rPr>
              <a:t>(</a:t>
            </a:r>
            <a:r>
              <a:rPr lang="en-US" sz="1800" b="1" dirty="0" err="1" smtClean="0">
                <a:latin typeface="Courier New"/>
                <a:ea typeface="MS Mincho"/>
                <a:cs typeface="Times New Roman"/>
              </a:rPr>
              <a:t>BuiltInParameter.WALL_TOP_OFFSET</a:t>
            </a:r>
            <a:r>
              <a:rPr lang="en-US" sz="1800" dirty="0" smtClean="0">
                <a:latin typeface="Courier New"/>
                <a:ea typeface="MS Mincho"/>
                <a:cs typeface="Times New Roman"/>
              </a:rPr>
              <a:t>).</a:t>
            </a:r>
            <a:r>
              <a:rPr lang="en-US" sz="1800" b="1" dirty="0" smtClean="0">
                <a:latin typeface="Courier New"/>
                <a:ea typeface="MS Mincho"/>
                <a:cs typeface="Times New Roman"/>
              </a:rPr>
              <a:t>Set</a:t>
            </a:r>
            <a:r>
              <a:rPr lang="en-US" sz="1800" dirty="0" smtClean="0">
                <a:latin typeface="Courier New"/>
                <a:ea typeface="MS Mincho"/>
                <a:cs typeface="Times New Roman"/>
              </a:rPr>
              <a:t>(14.0)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BuiltInParameter.ALL_MODEL_INSTANCE_COMMENTS</a:t>
            </a:r>
            <a:r>
              <a:rPr lang="en-US" sz="1800" dirty="0" smtClean="0">
                <a:latin typeface="Courier New"/>
                <a:ea typeface="MS Mincho"/>
                <a:cs typeface="Times New Roman"/>
              </a:rPr>
              <a:t>).Set(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"Modified by API"</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Location Curve</a:t>
            </a:r>
            <a:endParaRPr lang="en-US" dirty="0"/>
          </a:p>
        </p:txBody>
      </p:sp>
      <p:sp>
        <p:nvSpPr>
          <p:cNvPr id="3" name="Content Placeholder 2"/>
          <p:cNvSpPr>
            <a:spLocks noGrp="1"/>
          </p:cNvSpPr>
          <p:nvPr>
            <p:ph idx="1"/>
          </p:nvPr>
        </p:nvSpPr>
        <p:spPr/>
        <p:txBody>
          <a:bodyPr/>
          <a:lstStyle/>
          <a:p>
            <a:pPr lvl="0"/>
            <a:r>
              <a:rPr lang="en-US" dirty="0" smtClean="0"/>
              <a:t>Change a value of location information (e.g., a wall)  </a:t>
            </a:r>
            <a:endParaRPr lang="en-US" dirty="0"/>
          </a:p>
        </p:txBody>
      </p:sp>
      <p:sp>
        <p:nvSpPr>
          <p:cNvPr id="4" name="TextBox 3"/>
          <p:cNvSpPr txBox="1"/>
          <p:nvPr/>
        </p:nvSpPr>
        <p:spPr>
          <a:xfrm>
            <a:off x="561975" y="3049587"/>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wallLocation</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a:t>
            </a:r>
            <a:r>
              <a:rPr lang="en-US" sz="1800" b="1" dirty="0" err="1" smtClean="0">
                <a:latin typeface="Courier New"/>
                <a:ea typeface="MS Mincho"/>
                <a:cs typeface="Times New Roman"/>
              </a:rPr>
              <a:t>aWall.Location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new line bound.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XYZ(20.0,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newWallLine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(newPt1, newPt2)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change the curve.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wallLocation.Curve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newWallLine</a:t>
            </a: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Document Level – Move and </a:t>
            </a:r>
            <a:r>
              <a:rPr lang="en-US" sz="2800" b="0" i="1" dirty="0" smtClean="0">
                <a:solidFill>
                  <a:schemeClr val="accent4"/>
                </a:solidFill>
              </a:rPr>
              <a:t>Rotate</a:t>
            </a:r>
            <a:endParaRPr lang="en-US" dirty="0"/>
          </a:p>
        </p:txBody>
      </p:sp>
      <p:sp>
        <p:nvSpPr>
          <p:cNvPr id="3" name="Content Placeholder 2"/>
          <p:cNvSpPr>
            <a:spLocks noGrp="1"/>
          </p:cNvSpPr>
          <p:nvPr>
            <p:ph idx="1"/>
          </p:nvPr>
        </p:nvSpPr>
        <p:spPr/>
        <p:txBody>
          <a:bodyPr/>
          <a:lstStyle/>
          <a:p>
            <a:pPr lvl="0"/>
            <a:r>
              <a:rPr lang="en-US" dirty="0" smtClean="0"/>
              <a:t>Move and rotate an element (e.g., a wall)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move by displacement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XYZ(10.0, 10.0,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m_rvtDoc.Move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v)</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5" name="TextBox 4"/>
          <p:cNvSpPr txBox="1"/>
          <p:nvPr/>
        </p:nvSpPr>
        <p:spPr>
          <a:xfrm>
            <a:off x="561975" y="5022110"/>
            <a:ext cx="11811000" cy="2303451"/>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rotate by 15 degree around z-axis.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 </a:t>
            </a:r>
            <a:r>
              <a:rPr lang="en-US" sz="1800" dirty="0" err="1" smtClean="0">
                <a:latin typeface="Courier New"/>
                <a:ea typeface="MS Mincho"/>
                <a:cs typeface="Times New Roman"/>
              </a:rPr>
              <a:t>XYZ.Zero</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 </a:t>
            </a:r>
            <a:r>
              <a:rPr lang="en-US" sz="1800" dirty="0" err="1" smtClean="0">
                <a:latin typeface="Courier New"/>
                <a:ea typeface="MS Mincho"/>
                <a:cs typeface="Times New Roman"/>
              </a:rPr>
              <a:t>XYZ.BasisZ</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axis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dirty="0" err="1" smtClean="0">
                <a:latin typeface="Courier New"/>
                <a:ea typeface="MS Mincho"/>
                <a:cs typeface="Times New Roman"/>
              </a:rPr>
              <a:t>m_rvtApp.Create.NewLineBound</a:t>
            </a:r>
            <a:r>
              <a:rPr lang="en-US" sz="1800" dirty="0" smtClean="0">
                <a:latin typeface="Courier New"/>
                <a:ea typeface="MS Mincho"/>
                <a:cs typeface="Times New Roman"/>
              </a:rPr>
              <a:t>(pt1, 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m_rvtDoc.Rotate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axis, </a:t>
            </a:r>
            <a:r>
              <a:rPr lang="en-US" sz="1800" b="1" dirty="0" err="1" smtClean="0">
                <a:latin typeface="Courier New"/>
                <a:ea typeface="MS Mincho"/>
                <a:cs typeface="Times New Roman"/>
              </a:rPr>
              <a:t>Math.PI</a:t>
            </a:r>
            <a:r>
              <a:rPr lang="en-US" sz="1800" b="1" dirty="0" smtClean="0">
                <a:latin typeface="Courier New"/>
                <a:ea typeface="MS Mincho"/>
                <a:cs typeface="Times New Roman"/>
              </a:rPr>
              <a:t> / 12.0)</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Products </a:t>
            </a:r>
            <a:endParaRPr lang="en-US" dirty="0"/>
          </a:p>
        </p:txBody>
      </p:sp>
      <p:sp>
        <p:nvSpPr>
          <p:cNvPr id="3" name="Content Placeholder 2"/>
          <p:cNvSpPr>
            <a:spLocks noGrp="1"/>
          </p:cNvSpPr>
          <p:nvPr>
            <p:ph idx="1"/>
          </p:nvPr>
        </p:nvSpPr>
        <p:spPr/>
        <p:txBody>
          <a:bodyPr/>
          <a:lstStyle/>
          <a:p>
            <a:pPr>
              <a:buNone/>
            </a:pPr>
            <a:r>
              <a:rPr lang="en-GB" dirty="0" smtClean="0"/>
              <a:t>Three flavours of </a:t>
            </a:r>
            <a:r>
              <a:rPr lang="en-GB" dirty="0" err="1" smtClean="0"/>
              <a:t>Revit</a:t>
            </a:r>
            <a:r>
              <a:rPr lang="en-GB" dirty="0" smtClean="0"/>
              <a:t> product and API </a:t>
            </a:r>
          </a:p>
          <a:p>
            <a:pPr marL="722313" lvl="1" indent="-361950">
              <a:spcBef>
                <a:spcPts val="600"/>
              </a:spcBef>
            </a:pPr>
            <a:r>
              <a:rPr lang="en-GB" dirty="0" err="1" smtClean="0"/>
              <a:t>Revit</a:t>
            </a:r>
            <a:r>
              <a:rPr lang="en-GB" dirty="0" smtClean="0"/>
              <a:t> Architecture</a:t>
            </a:r>
          </a:p>
          <a:p>
            <a:pPr marL="722313" lvl="1" indent="-361950">
              <a:spcBef>
                <a:spcPts val="600"/>
              </a:spcBef>
            </a:pPr>
            <a:r>
              <a:rPr lang="en-GB" dirty="0" err="1" smtClean="0"/>
              <a:t>Revit</a:t>
            </a:r>
            <a:r>
              <a:rPr lang="en-GB" dirty="0" smtClean="0"/>
              <a:t> MEP (Mechanical, Electrical, Plumbing) </a:t>
            </a:r>
          </a:p>
          <a:p>
            <a:pPr marL="722313" lvl="1" indent="-361950">
              <a:spcBef>
                <a:spcPts val="600"/>
              </a:spcBef>
            </a:pPr>
            <a:r>
              <a:rPr lang="en-GB" dirty="0" err="1" smtClean="0"/>
              <a:t>Revit</a:t>
            </a:r>
            <a:r>
              <a:rPr lang="en-GB" dirty="0" smtClean="0"/>
              <a:t> Structure</a:t>
            </a:r>
          </a:p>
          <a:p>
            <a:pPr>
              <a:spcBef>
                <a:spcPts val="600"/>
              </a:spcBef>
              <a:buNone/>
            </a:pPr>
            <a:r>
              <a:rPr lang="en-GB" dirty="0" smtClean="0"/>
              <a:t>Product build and distribution</a:t>
            </a:r>
          </a:p>
          <a:p>
            <a:pPr marL="722313" lvl="1" indent="-361950">
              <a:spcBef>
                <a:spcPts val="600"/>
              </a:spcBef>
            </a:pPr>
            <a:r>
              <a:rPr lang="en-GB" dirty="0" smtClean="0"/>
              <a:t>DVD version posted to ADN member web site</a:t>
            </a:r>
          </a:p>
          <a:p>
            <a:pPr marL="1071563" lvl="2" indent="-349250">
              <a:spcBef>
                <a:spcPts val="600"/>
              </a:spcBef>
            </a:pPr>
            <a:r>
              <a:rPr lang="en-GB" altLang="ja-JP" dirty="0" smtClean="0">
                <a:ea typeface="ＭＳ Ｐゴシック" pitchFamily="34" charset="-128"/>
              </a:rPr>
              <a:t>Software &amp; Support &gt; </a:t>
            </a:r>
            <a:r>
              <a:rPr lang="en-GB" altLang="ja-JP" dirty="0" err="1" smtClean="0">
                <a:ea typeface="ＭＳ Ｐゴシック" pitchFamily="34" charset="-128"/>
              </a:rPr>
              <a:t>Revit</a:t>
            </a:r>
            <a:r>
              <a:rPr lang="en-GB" altLang="ja-JP" dirty="0" smtClean="0">
                <a:ea typeface="ＭＳ Ｐゴシック" pitchFamily="34" charset="-128"/>
              </a:rPr>
              <a:t> &gt; Downloads</a:t>
            </a:r>
          </a:p>
          <a:p>
            <a:pPr marL="1071563" lvl="2" indent="-349250">
              <a:spcBef>
                <a:spcPts val="600"/>
              </a:spcBef>
            </a:pPr>
            <a:r>
              <a:rPr lang="en-GB" altLang="ja-JP" dirty="0" smtClean="0">
                <a:ea typeface="ＭＳ Ｐゴシック" pitchFamily="34" charset="-128"/>
              </a:rPr>
              <a:t>Posted once only at initial product release time </a:t>
            </a:r>
          </a:p>
          <a:p>
            <a:pPr marL="722313" lvl="1" indent="-361950">
              <a:spcBef>
                <a:spcPts val="600"/>
              </a:spcBef>
            </a:pPr>
            <a:r>
              <a:rPr lang="en-GB" dirty="0" smtClean="0"/>
              <a:t>Web version and Web Update version on Autodesk home page</a:t>
            </a:r>
          </a:p>
          <a:p>
            <a:pPr marL="1071563" lvl="2" indent="-349250">
              <a:spcBef>
                <a:spcPts val="600"/>
              </a:spcBef>
            </a:pPr>
            <a:r>
              <a:rPr lang="en-US" dirty="0" smtClean="0"/>
              <a:t>Products </a:t>
            </a:r>
            <a:r>
              <a:rPr lang="en-GB" altLang="ja-JP" dirty="0" smtClean="0">
                <a:ea typeface="ＭＳ Ｐゴシック" pitchFamily="34" charset="-128"/>
              </a:rPr>
              <a:t>&gt;</a:t>
            </a:r>
            <a:r>
              <a:rPr lang="en-US" dirty="0" smtClean="0"/>
              <a:t> Autodesk </a:t>
            </a:r>
            <a:r>
              <a:rPr lang="en-US" dirty="0" err="1" smtClean="0"/>
              <a:t>Revit</a:t>
            </a:r>
            <a:r>
              <a:rPr lang="en-US" dirty="0" smtClean="0"/>
              <a:t> Architecture/MEP/Structure </a:t>
            </a:r>
            <a:r>
              <a:rPr lang="en-GB" altLang="ja-JP" dirty="0" smtClean="0">
                <a:ea typeface="ＭＳ Ｐゴシック" pitchFamily="34" charset="-128"/>
              </a:rPr>
              <a:t>&gt;</a:t>
            </a:r>
            <a:r>
              <a:rPr lang="en-US" dirty="0" smtClean="0"/>
              <a:t> Product Download</a:t>
            </a:r>
          </a:p>
          <a:p>
            <a:pPr marL="1071563" lvl="2" indent="-349250">
              <a:spcBef>
                <a:spcPts val="600"/>
              </a:spcBef>
            </a:pPr>
            <a:r>
              <a:rPr lang="en-GB" dirty="0" smtClean="0"/>
              <a:t>Latest download version from the public product site</a:t>
            </a:r>
          </a:p>
          <a:p>
            <a:pPr marL="1071563" lvl="2" indent="-349250">
              <a:spcBef>
                <a:spcPts val="600"/>
              </a:spcBef>
            </a:pPr>
            <a:r>
              <a:rPr lang="en-GB" dirty="0" smtClean="0"/>
              <a:t>Service pack technology since 2009 WU2. No more full install</a:t>
            </a:r>
          </a:p>
          <a:p>
            <a:pPr>
              <a:buNone/>
            </a:pPr>
            <a:endParaRPr lang="en-US"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Regeneration of Graphics</a:t>
            </a:r>
            <a:endParaRPr lang="en-US" dirty="0"/>
          </a:p>
        </p:txBody>
      </p:sp>
      <p:sp>
        <p:nvSpPr>
          <p:cNvPr id="3" name="Content Placeholder 2"/>
          <p:cNvSpPr>
            <a:spLocks noGrp="1"/>
          </p:cNvSpPr>
          <p:nvPr>
            <p:ph idx="1"/>
          </p:nvPr>
        </p:nvSpPr>
        <p:spPr/>
        <p:txBody>
          <a:bodyPr/>
          <a:lstStyle/>
          <a:p>
            <a:r>
              <a:rPr lang="en-US" dirty="0" smtClean="0"/>
              <a:t>When you modify an element that results changes in a model geometry and you need to access to the updated geometry, the graphics need to be regenerated. </a:t>
            </a:r>
          </a:p>
          <a:p>
            <a:r>
              <a:rPr lang="en-US" dirty="0" smtClean="0"/>
              <a:t>You can control this by calling </a:t>
            </a:r>
            <a:r>
              <a:rPr lang="en-US" dirty="0" err="1" smtClean="0"/>
              <a:t>Document.Regenerate</a:t>
            </a:r>
            <a:r>
              <a:rPr lang="en-US" dirty="0" smtClean="0"/>
              <a:t>() method with Attributes setting </a:t>
            </a:r>
            <a:r>
              <a:rPr lang="en-US" dirty="0" err="1" smtClean="0"/>
              <a:t>RegenerationOption.Manual</a:t>
            </a:r>
            <a:r>
              <a:rPr lang="en-US" dirty="0" smtClean="0"/>
              <a:t>. </a:t>
            </a:r>
          </a:p>
          <a:p>
            <a:endParaRPr lang="en-US" dirty="0" smtClean="0"/>
          </a:p>
          <a:p>
            <a:endParaRPr lang="en-US" dirty="0" smtClean="0"/>
          </a:p>
          <a:p>
            <a:r>
              <a:rPr lang="en-US" dirty="0" smtClean="0"/>
              <a:t>When </a:t>
            </a:r>
            <a:r>
              <a:rPr lang="en-US" dirty="0" err="1" smtClean="0"/>
              <a:t>RegenerationOption.Automatic</a:t>
            </a:r>
            <a:r>
              <a:rPr lang="en-US" dirty="0" smtClean="0"/>
              <a:t> is used, </a:t>
            </a:r>
            <a:r>
              <a:rPr lang="en-US" dirty="0" err="1" smtClean="0"/>
              <a:t>Revit</a:t>
            </a:r>
            <a:r>
              <a:rPr lang="en-US" dirty="0" smtClean="0"/>
              <a:t> will try its best to update graphics whenever needed.</a:t>
            </a:r>
          </a:p>
          <a:p>
            <a:endParaRPr lang="en-US" dirty="0" smtClean="0"/>
          </a:p>
        </p:txBody>
      </p:sp>
      <p:sp>
        <p:nvSpPr>
          <p:cNvPr id="4" name="TextBox 3"/>
          <p:cNvSpPr txBox="1"/>
          <p:nvPr/>
        </p:nvSpPr>
        <p:spPr>
          <a:xfrm>
            <a:off x="561975" y="4935093"/>
            <a:ext cx="11811000" cy="40049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m_rvtDoc.Regenerate</a:t>
            </a:r>
            <a:r>
              <a:rPr lang="en-US" sz="1800" dirty="0" smtClean="0">
                <a:latin typeface="Courier New"/>
                <a:ea typeface="MS Mincho"/>
                <a:cs typeface="Times New Roman"/>
              </a:rPr>
              <a:t>()</a:t>
            </a:r>
            <a:endParaRPr lang="en-US" sz="1800"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ElementModification sample.PNG"/>
          <p:cNvPicPr/>
          <p:nvPr/>
        </p:nvPicPr>
        <p:blipFill>
          <a:blip r:embed="rId3" cstate="print"/>
          <a:stretch>
            <a:fillRect/>
          </a:stretch>
        </p:blipFill>
        <p:spPr>
          <a:xfrm>
            <a:off x="6048375" y="3788874"/>
            <a:ext cx="6858000" cy="4594713"/>
          </a:xfrm>
          <a:prstGeom prst="rect">
            <a:avLst/>
          </a:prstGeom>
        </p:spPr>
      </p:pic>
      <p:sp>
        <p:nvSpPr>
          <p:cNvPr id="2" name="Title 1"/>
          <p:cNvSpPr>
            <a:spLocks noGrp="1"/>
          </p:cNvSpPr>
          <p:nvPr>
            <p:ph type="title"/>
          </p:nvPr>
        </p:nvSpPr>
        <p:spPr/>
        <p:txBody>
          <a:bodyPr/>
          <a:lstStyle/>
          <a:p>
            <a:r>
              <a:rPr lang="en-US" dirty="0" smtClean="0"/>
              <a:t>Lab4 – Element Modification </a:t>
            </a:r>
            <a:endParaRPr lang="en-US" dirty="0"/>
          </a:p>
        </p:txBody>
      </p:sp>
      <p:sp>
        <p:nvSpPr>
          <p:cNvPr id="3" name="Content Placeholder 2"/>
          <p:cNvSpPr>
            <a:spLocks noGrp="1"/>
          </p:cNvSpPr>
          <p:nvPr>
            <p:ph idx="1"/>
          </p:nvPr>
        </p:nvSpPr>
        <p:spPr/>
        <p:txBody>
          <a:bodyPr/>
          <a:lstStyle/>
          <a:p>
            <a:pPr>
              <a:buNone/>
            </a:pPr>
            <a:r>
              <a:rPr lang="en-US" b="1" dirty="0" smtClean="0"/>
              <a:t>Objective: </a:t>
            </a:r>
            <a:r>
              <a:rPr lang="en-US" dirty="0" smtClean="0"/>
              <a:t>learn how to modify elements</a:t>
            </a:r>
          </a:p>
          <a:p>
            <a:pPr lvl="1"/>
            <a:r>
              <a:rPr lang="en-US" dirty="0" smtClean="0"/>
              <a:t>Modify an element’s properties, parameters and location</a:t>
            </a:r>
          </a:p>
          <a:p>
            <a:pPr lvl="1"/>
            <a:r>
              <a:rPr lang="en-US" dirty="0" smtClean="0"/>
              <a:t>Modify an element using Document level methods</a:t>
            </a:r>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aWall.WallType</a:t>
            </a:r>
            <a:r>
              <a:rPr lang="en-US" sz="2400" dirty="0" smtClean="0">
                <a:solidFill>
                  <a:schemeClr val="accent6"/>
                </a:solidFill>
              </a:rPr>
              <a:t>, </a:t>
            </a:r>
            <a:r>
              <a:rPr lang="en-US" sz="2400" dirty="0" err="1" smtClean="0">
                <a:solidFill>
                  <a:schemeClr val="accent6"/>
                </a:solidFill>
              </a:rPr>
              <a:t>aDoor.Symbol</a:t>
            </a:r>
            <a:r>
              <a:rPr lang="en-US" sz="2400" dirty="0" smtClean="0">
                <a:solidFill>
                  <a:schemeClr val="accent6"/>
                </a:solidFill>
              </a:rPr>
              <a:t> </a:t>
            </a:r>
          </a:p>
          <a:p>
            <a:pPr lvl="1"/>
            <a:r>
              <a:rPr lang="en-US" sz="2400" dirty="0" err="1" smtClean="0">
                <a:solidFill>
                  <a:schemeClr val="accent6"/>
                </a:solidFill>
              </a:rPr>
              <a:t>aWall.Parameter</a:t>
            </a:r>
            <a:r>
              <a:rPr lang="en-US" sz="2400" dirty="0" smtClean="0">
                <a:solidFill>
                  <a:schemeClr val="accent6"/>
                </a:solidFill>
              </a:rPr>
              <a:t>(</a:t>
            </a:r>
            <a:br>
              <a:rPr lang="en-US" sz="2400" dirty="0" smtClean="0">
                <a:solidFill>
                  <a:schemeClr val="accent6"/>
                </a:solidFill>
              </a:rPr>
            </a:br>
            <a:r>
              <a:rPr lang="en-US" sz="2400" dirty="0" smtClean="0">
                <a:solidFill>
                  <a:schemeClr val="accent6"/>
                </a:solidFill>
              </a:rPr>
              <a:t>    </a:t>
            </a:r>
            <a:r>
              <a:rPr lang="en-US" sz="2400" dirty="0" err="1" smtClean="0">
                <a:solidFill>
                  <a:schemeClr val="accent6"/>
                </a:solidFill>
              </a:rPr>
              <a:t>BuiltInParameter.WALL_TOP_OFFSET</a:t>
            </a:r>
            <a:r>
              <a:rPr lang="en-US" sz="2400" dirty="0" smtClean="0">
                <a:solidFill>
                  <a:schemeClr val="accent6"/>
                </a:solidFill>
              </a:rPr>
              <a:t>).Set(14.0) </a:t>
            </a:r>
          </a:p>
          <a:p>
            <a:pPr lvl="1"/>
            <a:r>
              <a:rPr lang="en-US" sz="2400" dirty="0" err="1" smtClean="0">
                <a:solidFill>
                  <a:schemeClr val="accent6"/>
                </a:solidFill>
              </a:rPr>
              <a:t>LocationCurve</a:t>
            </a:r>
            <a:endParaRPr lang="en-US" sz="2400" dirty="0" smtClean="0">
              <a:solidFill>
                <a:schemeClr val="accent6"/>
              </a:solidFill>
            </a:endParaRPr>
          </a:p>
          <a:p>
            <a:pPr lvl="1"/>
            <a:r>
              <a:rPr lang="en-US" sz="2400" dirty="0" err="1" smtClean="0">
                <a:solidFill>
                  <a:schemeClr val="accent6"/>
                </a:solidFill>
              </a:rPr>
              <a:t>LocationPoint</a:t>
            </a:r>
            <a:endParaRPr lang="en-US" sz="2400" dirty="0" smtClean="0">
              <a:solidFill>
                <a:schemeClr val="accent6"/>
              </a:solidFill>
            </a:endParaRPr>
          </a:p>
          <a:p>
            <a:pPr lvl="1"/>
            <a:r>
              <a:rPr lang="en-US" sz="2400" dirty="0" err="1" smtClean="0">
                <a:solidFill>
                  <a:schemeClr val="accent6"/>
                </a:solidFill>
              </a:rPr>
              <a:t>rvtApp.Create.NewLineBound</a:t>
            </a:r>
            <a:r>
              <a:rPr lang="en-US" sz="2400" dirty="0" smtClean="0">
                <a:solidFill>
                  <a:schemeClr val="accent6"/>
                </a:solidFill>
              </a:rPr>
              <a:t>(pt1, pt2)</a:t>
            </a:r>
          </a:p>
          <a:p>
            <a:pPr lvl="1"/>
            <a:r>
              <a:rPr lang="en-US" sz="2400" dirty="0" err="1" smtClean="0">
                <a:solidFill>
                  <a:schemeClr val="accent6"/>
                </a:solidFill>
              </a:rPr>
              <a:t>rvtDoc.Move</a:t>
            </a:r>
            <a:r>
              <a:rPr lang="en-US" sz="2400" dirty="0" smtClean="0">
                <a:solidFill>
                  <a:schemeClr val="accent6"/>
                </a:solidFill>
              </a:rPr>
              <a:t>(), .Rotate()</a:t>
            </a:r>
          </a:p>
          <a:p>
            <a:pPr lvl="1"/>
            <a:r>
              <a:rPr lang="en-US" sz="2400" dirty="0" err="1" smtClean="0">
                <a:solidFill>
                  <a:schemeClr val="accent6"/>
                </a:solidFill>
              </a:rPr>
              <a:t>rvtDoc.Regenerate</a:t>
            </a:r>
            <a:r>
              <a:rPr lang="en-US" sz="2400" dirty="0" smtClean="0">
                <a:solidFill>
                  <a:schemeClr val="accent6"/>
                </a:solidFill>
              </a:rPr>
              <a:t>()</a:t>
            </a:r>
          </a:p>
          <a:p>
            <a:pPr lvl="1"/>
            <a:endParaRPr lang="en-US" sz="2400" dirty="0" smtClean="0">
              <a:solidFill>
                <a:schemeClr val="accent6"/>
              </a:solidFill>
            </a:endParaRPr>
          </a:p>
          <a:p>
            <a:pPr lvl="1"/>
            <a:endParaRPr lang="en-US" sz="2400" dirty="0" smtClean="0">
              <a:solidFill>
                <a:schemeClr val="accent6"/>
              </a:solidFill>
            </a:endParaRPr>
          </a:p>
          <a:p>
            <a:pPr lvl="1">
              <a:buNone/>
            </a:pPr>
            <a:endParaRPr lang="en-US" sz="2400" dirty="0" smtClean="0">
              <a:solidFill>
                <a:schemeClr val="accent6"/>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a:t>
            </a:r>
            <a:r>
              <a:rPr lang="en-US" sz="2400" i="1" kern="0" noProof="0" dirty="0" smtClean="0">
                <a:solidFill>
                  <a:schemeClr val="accent4"/>
                </a:solidFill>
                <a:latin typeface="+mn-lt"/>
                <a:ea typeface="+mn-ea"/>
                <a:cs typeface="+mn-cs"/>
                <a:sym typeface="Arial" pitchFamily="34" charset="0"/>
              </a:rPr>
              <a:t>create instances of </a:t>
            </a:r>
            <a:r>
              <a:rPr lang="en-US" sz="2400" i="1" kern="0" noProof="0" dirty="0" err="1" smtClean="0">
                <a:solidFill>
                  <a:schemeClr val="accent4"/>
                </a:solidFill>
                <a:latin typeface="+mn-lt"/>
                <a:ea typeface="+mn-ea"/>
                <a:cs typeface="+mn-cs"/>
                <a:sym typeface="Arial" pitchFamily="34" charset="0"/>
              </a:rPr>
              <a:t>Revit</a:t>
            </a:r>
            <a:r>
              <a:rPr lang="en-US" sz="2400" i="1" kern="0" noProof="0" dirty="0" smtClean="0">
                <a:solidFill>
                  <a:schemeClr val="accent4"/>
                </a:solidFill>
                <a:latin typeface="+mn-lt"/>
                <a:ea typeface="+mn-ea"/>
                <a:cs typeface="+mn-cs"/>
                <a:sym typeface="Arial" pitchFamily="34" charset="0"/>
              </a:rPr>
              <a:t> elements</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delCreation.PNG"/>
          <p:cNvPicPr/>
          <p:nvPr/>
        </p:nvPicPr>
        <p:blipFill>
          <a:blip r:embed="rId2" cstate="print"/>
          <a:stretch>
            <a:fillRect/>
          </a:stretch>
        </p:blipFill>
        <p:spPr>
          <a:xfrm>
            <a:off x="5743575" y="4359370"/>
            <a:ext cx="7054622" cy="4557617"/>
          </a:xfrm>
          <a:prstGeom prst="rect">
            <a:avLst/>
          </a:prstGeom>
        </p:spPr>
      </p:pic>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Instances of  </a:t>
            </a:r>
            <a:r>
              <a:rPr lang="en-US" sz="2800" b="0" i="1" dirty="0" err="1" smtClean="0">
                <a:solidFill>
                  <a:schemeClr val="accent4"/>
                </a:solidFill>
              </a:rPr>
              <a:t>Revit</a:t>
            </a:r>
            <a:r>
              <a:rPr lang="en-US" sz="2800" b="0" i="1" dirty="0" smtClean="0">
                <a:solidFill>
                  <a:schemeClr val="accent4"/>
                </a:solidFill>
              </a:rPr>
              <a:t> Elements</a:t>
            </a:r>
            <a:endParaRPr lang="en-US" dirty="0">
              <a:solidFill>
                <a:schemeClr val="accent4"/>
              </a:solidFill>
            </a:endParaRPr>
          </a:p>
        </p:txBody>
      </p:sp>
      <p:sp>
        <p:nvSpPr>
          <p:cNvPr id="3" name="Content Placeholder 2"/>
          <p:cNvSpPr>
            <a:spLocks noGrp="1"/>
          </p:cNvSpPr>
          <p:nvPr>
            <p:ph idx="1"/>
          </p:nvPr>
        </p:nvSpPr>
        <p:spPr/>
        <p:txBody>
          <a:bodyPr/>
          <a:lstStyle/>
          <a:p>
            <a:r>
              <a:rPr lang="en-US" dirty="0" smtClean="0"/>
              <a:t>Create a new geometry element: </a:t>
            </a:r>
          </a:p>
          <a:p>
            <a:pPr lvl="2">
              <a:buNone/>
            </a:pPr>
            <a:r>
              <a:rPr lang="en-US" sz="2800" dirty="0" err="1" smtClean="0"/>
              <a:t>Application.Create.NewXxx</a:t>
            </a:r>
            <a:r>
              <a:rPr lang="en-US" sz="2800" dirty="0" smtClean="0"/>
              <a:t>() e.g., </a:t>
            </a:r>
            <a:r>
              <a:rPr lang="en-US" sz="2800" dirty="0" err="1" smtClean="0"/>
              <a:t>NewLineBound</a:t>
            </a:r>
            <a:r>
              <a:rPr lang="en-US" sz="2800" dirty="0" smtClean="0"/>
              <a:t>()</a:t>
            </a:r>
          </a:p>
          <a:p>
            <a:r>
              <a:rPr lang="en-US" dirty="0" smtClean="0"/>
              <a:t>Create a new model element: </a:t>
            </a:r>
          </a:p>
          <a:p>
            <a:pPr lvl="2">
              <a:buNone/>
            </a:pPr>
            <a:r>
              <a:rPr lang="en-US" sz="2800" dirty="0" err="1" smtClean="0"/>
              <a:t>Document.Create.NewXxx</a:t>
            </a:r>
            <a:r>
              <a:rPr lang="en-US" sz="2800" dirty="0" smtClean="0"/>
              <a:t>() e.g., </a:t>
            </a:r>
            <a:r>
              <a:rPr lang="en-US" sz="2800" dirty="0" err="1" smtClean="0"/>
              <a:t>NewWall</a:t>
            </a:r>
            <a:r>
              <a:rPr lang="en-US" sz="2800" dirty="0" smtClean="0"/>
              <a:t>(), </a:t>
            </a:r>
            <a:r>
              <a:rPr lang="en-US" sz="2800" dirty="0" err="1" smtClean="0"/>
              <a:t>NewFamilyInstance</a:t>
            </a:r>
            <a:r>
              <a:rPr lang="en-US" sz="2800" dirty="0" smtClean="0"/>
              <a:t>() </a:t>
            </a:r>
          </a:p>
          <a:p>
            <a:pPr lvl="2">
              <a:buNone/>
            </a:pPr>
            <a:endParaRPr lang="en-US" dirty="0" smtClean="0"/>
          </a:p>
          <a:p>
            <a:r>
              <a:rPr lang="en-US" dirty="0" smtClean="0"/>
              <a:t>Multiple overloaded methods, each for a specific condition and/or apply only certain types of elements. </a:t>
            </a:r>
          </a:p>
          <a:p>
            <a:pPr lvl="2">
              <a:buNone/>
            </a:pPr>
            <a:r>
              <a:rPr lang="en-US" sz="2800" dirty="0" smtClean="0"/>
              <a:t>e.g., 5 </a:t>
            </a:r>
            <a:r>
              <a:rPr lang="en-US" sz="2800" dirty="0" err="1" smtClean="0"/>
              <a:t>NewWall</a:t>
            </a:r>
            <a:r>
              <a:rPr lang="en-US" sz="2800" dirty="0" smtClean="0"/>
              <a:t>(), 9 </a:t>
            </a:r>
            <a:r>
              <a:rPr lang="en-US" sz="2800" dirty="0" err="1" smtClean="0"/>
              <a:t>NewFamilyInstance</a:t>
            </a:r>
            <a:r>
              <a:rPr lang="en-US" sz="2800" dirty="0" smtClean="0"/>
              <a:t>()</a:t>
            </a:r>
          </a:p>
          <a:p>
            <a:pPr lvl="1">
              <a:buNone/>
            </a:pPr>
            <a:r>
              <a:rPr lang="en-US" dirty="0" smtClean="0"/>
              <a:t>cf. Dev Guide p177</a:t>
            </a:r>
          </a:p>
          <a:p>
            <a:endParaRPr lang="en-US" dirty="0" smtClean="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7"/>
            <a:ext cx="13011150" cy="899159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dirty="0" smtClean="0">
                <a:solidFill>
                  <a:srgbClr val="008000"/>
                </a:solidFill>
                <a:latin typeface="Courier New"/>
                <a:ea typeface="MS Mincho"/>
                <a:cs typeface="Times New Roman"/>
              </a:rPr>
              <a:t>''  create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CreateWalls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levels we want to work 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1"</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2"</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four corner of walls.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List(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XYZ)(5)</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False </a:t>
            </a:r>
            <a:r>
              <a:rPr lang="en-US" sz="1800" dirty="0" smtClean="0">
                <a:solidFill>
                  <a:srgbClr val="008000"/>
                </a:solidFill>
                <a:latin typeface="Courier New"/>
                <a:ea typeface="MS Mincho"/>
                <a:cs typeface="Times New Roman"/>
              </a:rPr>
              <a:t>''  flag for structural wall or not. </a:t>
            </a:r>
            <a:endParaRPr lang="en-US" sz="2400" dirty="0" smtClean="0">
              <a:latin typeface="Calibri"/>
              <a:ea typeface="MS Mincho"/>
              <a:cs typeface="Times New Roman"/>
            </a:endParaRPr>
          </a:p>
          <a:p>
            <a:pPr marL="0" marR="0">
              <a:lnSpc>
                <a:spcPct val="115000"/>
              </a:lnSpc>
              <a:spcBef>
                <a:spcPts val="0"/>
              </a:spcBef>
              <a:spcAft>
                <a:spcPts val="0"/>
              </a:spcAft>
            </a:pP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loop through list of points and define four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err="1" smtClean="0">
                <a:latin typeface="Courier New"/>
                <a:ea typeface="MS Mincho"/>
                <a:cs typeface="Times New Roman"/>
              </a:rPr>
              <a:t>i</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0 </a:t>
            </a:r>
            <a:r>
              <a:rPr lang="en-US" sz="1800" dirty="0" smtClean="0">
                <a:solidFill>
                  <a:srgbClr val="0000FF"/>
                </a:solidFill>
                <a:latin typeface="Courier New"/>
                <a:ea typeface="MS Mincho"/>
                <a:cs typeface="Times New Roman"/>
              </a:rPr>
              <a:t>To</a:t>
            </a:r>
            <a:r>
              <a:rPr lang="en-US" sz="1800" dirty="0" smtClean="0">
                <a:latin typeface="Courier New"/>
                <a:ea typeface="MS Mincho"/>
                <a:cs typeface="Times New Roman"/>
              </a:rPr>
              <a:t> 3</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a base curve from two points.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baseCurve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(pts(</a:t>
            </a:r>
            <a:r>
              <a:rPr lang="en-US" sz="1800" dirty="0" err="1" smtClean="0">
                <a:latin typeface="Courier New"/>
                <a:ea typeface="MS Mincho"/>
                <a:cs typeface="Times New Roman"/>
              </a:rPr>
              <a:t>i</a:t>
            </a:r>
            <a:r>
              <a:rPr lang="en-US" sz="1800" dirty="0" smtClean="0">
                <a:latin typeface="Courier New"/>
                <a:ea typeface="MS Mincho"/>
                <a:cs typeface="Times New Roman"/>
              </a:rPr>
              <a:t>), pts(</a:t>
            </a:r>
            <a:r>
              <a:rPr lang="en-US" sz="1800" dirty="0" err="1" smtClean="0">
                <a:latin typeface="Courier New"/>
                <a:ea typeface="MS Mincho"/>
                <a:cs typeface="Times New Roman"/>
              </a:rPr>
              <a:t>i</a:t>
            </a:r>
            <a:r>
              <a:rPr lang="en-US" sz="1800" dirty="0" smtClean="0">
                <a:latin typeface="Courier New"/>
                <a:ea typeface="MS Mincho"/>
                <a:cs typeface="Times New Roman"/>
              </a:rPr>
              <a:t> + 1))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wall using the one of overloaded methods.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b="1" dirty="0" err="1" smtClean="0">
                <a:latin typeface="Courier New"/>
                <a:ea typeface="MS Mincho"/>
                <a:cs typeface="Times New Roman"/>
              </a:rPr>
              <a:t>m_rvtDoc.Create.NewWall</a:t>
            </a:r>
            <a:r>
              <a:rPr lang="en-US" sz="1800" dirty="0" smtClean="0">
                <a:latin typeface="Courier New"/>
                <a:ea typeface="MS Mincho"/>
                <a:cs typeface="Times New Roman"/>
              </a:rPr>
              <a:t>(</a:t>
            </a:r>
            <a:r>
              <a:rPr lang="en-US" sz="1800" dirty="0" err="1" smtClean="0">
                <a:latin typeface="Courier New"/>
                <a:ea typeface="MS Mincho"/>
                <a:cs typeface="Times New Roman"/>
              </a:rPr>
              <a:t>baseCurve</a:t>
            </a:r>
            <a:r>
              <a:rPr lang="en-US" sz="1800" dirty="0" smtClean="0">
                <a:latin typeface="Courier New"/>
                <a:ea typeface="MS Mincho"/>
                <a:cs typeface="Times New Roman"/>
              </a:rPr>
              <a:t>, level1,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the Top Constraint to Level 2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BuiltInParameter.WALL_HEIGHT_TYPE</a:t>
            </a:r>
            <a:r>
              <a:rPr lang="en-US" sz="1800" dirty="0" smtClean="0">
                <a:latin typeface="Courier New"/>
                <a:ea typeface="MS Mincho"/>
                <a:cs typeface="Times New Roman"/>
              </a:rPr>
              <a:t>).Set(level2.Id)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Next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This is important. we need these lines to have </a:t>
            </a:r>
            <a:r>
              <a:rPr lang="en-US" sz="1800" b="1" dirty="0" err="1" smtClean="0">
                <a:solidFill>
                  <a:srgbClr val="008000"/>
                </a:solidFill>
                <a:latin typeface="Courier New"/>
                <a:ea typeface="MS Mincho"/>
                <a:cs typeface="Times New Roman"/>
              </a:rPr>
              <a:t>shrinkwrap</a:t>
            </a:r>
            <a:r>
              <a:rPr lang="en-US" sz="1800" b="1" dirty="0" smtClean="0">
                <a:solidFill>
                  <a:srgbClr val="008000"/>
                </a:solidFill>
                <a:latin typeface="Courier New"/>
                <a:ea typeface="MS Mincho"/>
                <a:cs typeface="Times New Roman"/>
              </a:rPr>
              <a:t> working.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m_rvtDoc.Regenerate</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m_rvtDoc.AutoJoinElements</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r>
            <a:br>
              <a:rPr lang="en-US" sz="1800" dirty="0" smtClean="0">
                <a:latin typeface="Courier New"/>
                <a:ea typeface="MS Mincho"/>
                <a:cs typeface="Times New Roman"/>
              </a:rPr>
            </a:br>
            <a:r>
              <a:rPr lang="en-US" sz="1800" dirty="0" smtClean="0">
                <a:latin typeface="Calibri"/>
                <a:ea typeface="MS Mincho"/>
                <a:cs typeface="Times New Roman"/>
              </a:rPr>
              <a:t>&lt;/VB.NET&gt; </a:t>
            </a:r>
          </a:p>
        </p:txBody>
      </p:sp>
      <p:sp>
        <p:nvSpPr>
          <p:cNvPr id="6"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New Walls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8"/>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door to the center of the given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AddDoor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door type to use.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"0915 x 2134mm"</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br>
              <a:rPr lang="en-US" sz="1800" dirty="0" smtClean="0">
                <a:latin typeface="Courier New"/>
                <a:ea typeface="MS Mincho"/>
                <a:cs typeface="Times New Roman"/>
              </a:rPr>
            </a:b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start and end points of the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LocationCurve</a:t>
            </a:r>
            <a:r>
              <a:rPr lang="en-US" sz="1800" dirty="0" smtClean="0">
                <a:latin typeface="Courier New"/>
                <a:ea typeface="MS Mincho"/>
                <a:cs typeface="Times New Roman"/>
              </a:rPr>
              <a:t> = </a:t>
            </a:r>
            <a:r>
              <a:rPr lang="en-US" sz="1800" dirty="0" err="1" smtClean="0">
                <a:latin typeface="Courier New"/>
                <a:ea typeface="MS Mincho"/>
                <a:cs typeface="Times New Roman"/>
              </a:rPr>
              <a:t>hostWall.Location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calculate the mid point.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(pt1 + pt2) / 2.0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want to set the reference as a bottom of the wall or level1.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idLevel1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_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hostWall.Parameter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BuiltInParameter.WALL_BASE_CONSTRAINT</a:t>
            </a:r>
            <a:r>
              <a:rPr lang="en-US" sz="1800" dirty="0" smtClean="0">
                <a:latin typeface="Courier New"/>
                <a:ea typeface="MS Mincho"/>
                <a:cs typeface="Times New Roman"/>
              </a:rPr>
              <a:t>).</a:t>
            </a:r>
            <a:r>
              <a:rPr lang="en-US" sz="1800" dirty="0" err="1" smtClean="0">
                <a:latin typeface="Courier New"/>
                <a:ea typeface="MS Mincho"/>
                <a:cs typeface="Times New Roman"/>
              </a:rPr>
              <a:t>AsElementId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m_rvtDoc.Element</a:t>
            </a:r>
            <a:r>
              <a:rPr lang="en-US" sz="1800" dirty="0" smtClean="0">
                <a:latin typeface="Courier New"/>
                <a:ea typeface="MS Mincho"/>
                <a:cs typeface="Times New Roman"/>
              </a:rPr>
              <a:t>(idLevel1)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finally, create a door.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b="1" dirty="0" err="1" smtClean="0">
                <a:latin typeface="Courier New"/>
                <a:ea typeface="MS Mincho"/>
                <a:cs typeface="Times New Roman"/>
              </a:rPr>
              <a:t>m_rvtDoc.Create.NewFamilyInstance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pt,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level1, </a:t>
            </a:r>
            <a:r>
              <a:rPr lang="en-US" sz="1800" dirty="0" err="1" smtClean="0">
                <a:latin typeface="Courier New"/>
                <a:ea typeface="MS Mincho"/>
                <a:cs typeface="Times New Roman"/>
              </a:rPr>
              <a:t>StructuralType.NonStructural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endParaRPr lang="en-US" sz="1800" dirty="0" smtClean="0">
              <a:latin typeface="Calibri"/>
              <a:ea typeface="MS Mincho"/>
              <a:cs typeface="Times New Roman"/>
            </a:endParaRPr>
          </a:p>
        </p:txBody>
      </p:sp>
      <p:sp>
        <p:nvSpPr>
          <p:cNvPr id="5"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A New Door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Parameter </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ModelCreation.PNG"/>
          <p:cNvPicPr/>
          <p:nvPr/>
        </p:nvPicPr>
        <p:blipFill>
          <a:blip r:embed="rId3" cstate="print"/>
          <a:stretch>
            <a:fillRect/>
          </a:stretch>
        </p:blipFill>
        <p:spPr>
          <a:xfrm>
            <a:off x="5591175" y="1449387"/>
            <a:ext cx="7038975" cy="4547508"/>
          </a:xfrm>
          <a:prstGeom prst="rect">
            <a:avLst/>
          </a:prstGeom>
        </p:spPr>
      </p:pic>
      <p:sp>
        <p:nvSpPr>
          <p:cNvPr id="2" name="Title 1"/>
          <p:cNvSpPr>
            <a:spLocks noGrp="1"/>
          </p:cNvSpPr>
          <p:nvPr>
            <p:ph type="title"/>
          </p:nvPr>
        </p:nvSpPr>
        <p:spPr/>
        <p:txBody>
          <a:bodyPr/>
          <a:lstStyle/>
          <a:p>
            <a:r>
              <a:rPr lang="en-US" dirty="0" smtClean="0"/>
              <a:t>Lab5 – Model Creation  </a:t>
            </a:r>
            <a:endParaRPr lang="en-US" dirty="0"/>
          </a:p>
        </p:txBody>
      </p:sp>
      <p:sp>
        <p:nvSpPr>
          <p:cNvPr id="3" name="Content Placeholder 2"/>
          <p:cNvSpPr>
            <a:spLocks noGrp="1"/>
          </p:cNvSpPr>
          <p:nvPr>
            <p:ph idx="1"/>
          </p:nvPr>
        </p:nvSpPr>
        <p:spPr/>
        <p:txBody>
          <a:bodyPr/>
          <a:lstStyle/>
          <a:p>
            <a:pPr>
              <a:buNone/>
            </a:pPr>
            <a:r>
              <a:rPr lang="en-US" b="1" dirty="0" smtClean="0"/>
              <a:t>Objective: learn how to create a </a:t>
            </a:r>
            <a:r>
              <a:rPr lang="en-US" b="1" dirty="0" err="1" smtClean="0"/>
              <a:t>Revit</a:t>
            </a:r>
            <a:r>
              <a:rPr lang="en-US" b="1" dirty="0" smtClean="0"/>
              <a:t> model </a:t>
            </a:r>
            <a:endParaRPr lang="en-US" dirty="0" smtClean="0"/>
          </a:p>
          <a:p>
            <a:pPr lvl="1"/>
            <a:r>
              <a:rPr lang="en-US" dirty="0" smtClean="0"/>
              <a:t>Create instances of </a:t>
            </a:r>
            <a:br>
              <a:rPr lang="en-US" dirty="0" smtClean="0"/>
            </a:br>
            <a:r>
              <a:rPr lang="en-US" dirty="0" smtClean="0"/>
              <a:t>architectural elements</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rvtDoc.Create.NewWall</a:t>
            </a:r>
            <a:r>
              <a:rPr lang="en-US" sz="2400" dirty="0" smtClean="0">
                <a:solidFill>
                  <a:schemeClr val="accent6"/>
                </a:solidFill>
              </a:rPr>
              <a:t>() </a:t>
            </a:r>
          </a:p>
          <a:p>
            <a:pPr lvl="1"/>
            <a:r>
              <a:rPr lang="en-US" sz="2400" dirty="0" err="1" smtClean="0">
                <a:solidFill>
                  <a:schemeClr val="accent6"/>
                </a:solidFill>
              </a:rPr>
              <a:t>rvtDoc.Create.NewFamilyInstance</a:t>
            </a:r>
            <a:r>
              <a:rPr lang="en-US" sz="2400" dirty="0" smtClean="0">
                <a:solidFill>
                  <a:schemeClr val="accent6"/>
                </a:solidFill>
              </a:rPr>
              <a:t>()</a:t>
            </a:r>
          </a:p>
          <a:p>
            <a:pPr lvl="1"/>
            <a:r>
              <a:rPr lang="en-US" sz="2400" dirty="0" err="1" smtClean="0">
                <a:solidFill>
                  <a:schemeClr val="accent6"/>
                </a:solidFill>
              </a:rPr>
              <a:t>rvtDoc.Create.NewFootPrintRoof</a:t>
            </a:r>
            <a:r>
              <a:rPr lang="en-US" sz="2400" dirty="0" smtClean="0">
                <a:solidFill>
                  <a:schemeClr val="accent6"/>
                </a:solidFill>
              </a:rPr>
              <a:t>() </a:t>
            </a:r>
          </a:p>
          <a:p>
            <a:pPr lvl="1"/>
            <a:r>
              <a:rPr lang="en-US" sz="2400" dirty="0" err="1" smtClean="0">
                <a:solidFill>
                  <a:schemeClr val="accent6"/>
                </a:solidFill>
              </a:rPr>
              <a:t>rvtDoc.Regenerate</a:t>
            </a:r>
            <a:r>
              <a:rPr lang="en-US" sz="2400" dirty="0" smtClean="0">
                <a:solidFill>
                  <a:schemeClr val="accent6"/>
                </a:solidFill>
              </a:rPr>
              <a:t>()</a:t>
            </a:r>
          </a:p>
          <a:p>
            <a:pPr lvl="1"/>
            <a:r>
              <a:rPr lang="en-US" sz="2400" dirty="0" err="1" smtClean="0">
                <a:solidFill>
                  <a:schemeClr val="accent6"/>
                </a:solidFill>
              </a:rPr>
              <a:t>rvtDoc.AutoJoinElements</a:t>
            </a:r>
            <a:r>
              <a:rPr lang="en-US" sz="2400" dirty="0" smtClean="0">
                <a:solidFill>
                  <a:schemeClr val="accent6"/>
                </a:solidFill>
              </a:rPr>
              <a:t>() </a:t>
            </a:r>
          </a:p>
          <a:p>
            <a:pPr lvl="1"/>
            <a:endParaRPr lang="en-US" sz="2400" dirty="0" smtClean="0">
              <a:solidFill>
                <a:schemeClr val="accent6"/>
              </a:solidFill>
            </a:endParaRPr>
          </a:p>
          <a:p>
            <a:pPr lvl="1">
              <a:buNone/>
            </a:pPr>
            <a:endParaRPr lang="en-US" sz="2400" dirty="0" smtClean="0">
              <a:solidFill>
                <a:schemeClr val="accent6"/>
              </a:solidFill>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Intro Labs  </a:t>
            </a:r>
            <a:endParaRPr lang="en-US" dirty="0"/>
          </a:p>
        </p:txBody>
      </p:sp>
      <p:sp>
        <p:nvSpPr>
          <p:cNvPr id="3" name="Content Placeholder 2"/>
          <p:cNvSpPr>
            <a:spLocks noGrp="1"/>
          </p:cNvSpPr>
          <p:nvPr>
            <p:ph idx="1"/>
          </p:nvPr>
        </p:nvSpPr>
        <p:spPr/>
        <p:txBody>
          <a:bodyPr/>
          <a:lstStyle/>
          <a:p>
            <a:r>
              <a:rPr lang="en-US" dirty="0" err="1" smtClean="0"/>
              <a:t>Revit</a:t>
            </a:r>
            <a:r>
              <a:rPr lang="en-US" dirty="0" smtClean="0"/>
              <a:t> API fundamentals </a:t>
            </a:r>
          </a:p>
          <a:p>
            <a:pPr lvl="1"/>
            <a:r>
              <a:rPr lang="en-US" dirty="0" err="1" smtClean="0"/>
              <a:t>Revit</a:t>
            </a:r>
            <a:r>
              <a:rPr lang="en-US" dirty="0" smtClean="0"/>
              <a:t> Add-ins: external command/application, attributes, add-in manifest and object model </a:t>
            </a:r>
          </a:p>
          <a:p>
            <a:pPr lvl="1"/>
            <a:r>
              <a:rPr lang="en-US" dirty="0" smtClean="0"/>
              <a:t>Representation of </a:t>
            </a:r>
            <a:r>
              <a:rPr lang="en-US" dirty="0" err="1" smtClean="0"/>
              <a:t>Revit</a:t>
            </a:r>
            <a:r>
              <a:rPr lang="en-US" dirty="0" smtClean="0"/>
              <a:t> elements  </a:t>
            </a:r>
          </a:p>
          <a:p>
            <a:pPr lvl="1"/>
            <a:r>
              <a:rPr lang="en-US" dirty="0" smtClean="0"/>
              <a:t>Element iteration, filtering and queries </a:t>
            </a:r>
          </a:p>
          <a:p>
            <a:pPr lvl="1"/>
            <a:r>
              <a:rPr lang="en-US" dirty="0" smtClean="0"/>
              <a:t>Element modification</a:t>
            </a:r>
          </a:p>
          <a:p>
            <a:pPr lvl="1"/>
            <a:r>
              <a:rPr lang="en-US" dirty="0" smtClean="0"/>
              <a:t>Model creation </a:t>
            </a:r>
          </a:p>
          <a:p>
            <a:r>
              <a:rPr lang="en-US" dirty="0" smtClean="0"/>
              <a:t>Exercises: </a:t>
            </a:r>
          </a:p>
          <a:p>
            <a:pPr lvl="1"/>
            <a:r>
              <a:rPr lang="en-US" dirty="0" smtClean="0"/>
              <a:t>Lab1 – “Hello World”</a:t>
            </a:r>
          </a:p>
          <a:p>
            <a:pPr lvl="1"/>
            <a:r>
              <a:rPr lang="en-US" dirty="0" smtClean="0"/>
              <a:t>Lab2 – DB element  </a:t>
            </a:r>
          </a:p>
          <a:p>
            <a:pPr lvl="1"/>
            <a:r>
              <a:rPr lang="en-US" dirty="0" smtClean="0"/>
              <a:t>Lab3 – element filtering </a:t>
            </a:r>
          </a:p>
          <a:p>
            <a:pPr lvl="1"/>
            <a:r>
              <a:rPr lang="en-US" dirty="0" smtClean="0"/>
              <a:t>Lab4 – element modification </a:t>
            </a:r>
          </a:p>
          <a:p>
            <a:pPr lvl="1"/>
            <a:r>
              <a:rPr lang="en-US" dirty="0" smtClean="0"/>
              <a:t>Lab5 – model creation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31111" y="228623"/>
            <a:ext cx="11276330" cy="998465"/>
          </a:xfrm>
        </p:spPr>
        <p:txBody>
          <a:bodyPr/>
          <a:lstStyle/>
          <a:p>
            <a:pPr eaLnBrk="1" hangingPunct="1"/>
            <a:r>
              <a:rPr lang="en-GB" dirty="0" err="1" smtClean="0"/>
              <a:t>Revit</a:t>
            </a:r>
            <a:r>
              <a:rPr lang="en-GB" dirty="0" smtClean="0"/>
              <a:t> API Getting Started Samples</a:t>
            </a:r>
          </a:p>
        </p:txBody>
      </p:sp>
      <p:sp>
        <p:nvSpPr>
          <p:cNvPr id="851971" name="Rectangle 3"/>
          <p:cNvSpPr>
            <a:spLocks noGrp="1" noChangeArrowheads="1"/>
          </p:cNvSpPr>
          <p:nvPr>
            <p:ph idx="1"/>
          </p:nvPr>
        </p:nvSpPr>
        <p:spPr>
          <a:xfrm>
            <a:off x="443640" y="1409653"/>
            <a:ext cx="11866348" cy="7546203"/>
          </a:xfrm>
        </p:spPr>
        <p:txBody>
          <a:bodyPr/>
          <a:lstStyle/>
          <a:p>
            <a:pPr marL="87646" indent="-325098"/>
            <a:r>
              <a:rPr lang="en-GB" sz="2800" dirty="0" smtClean="0"/>
              <a:t>[You can list some samples that you can recommend as a good starting point here]  </a:t>
            </a:r>
          </a:p>
          <a:p>
            <a:pPr marL="87646" indent="-325098"/>
            <a:endParaRPr lang="en-GB" sz="2800"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Assembly </a:t>
            </a:r>
            <a:r>
              <a:rPr lang="en-US" dirty="0" err="1" smtClean="0"/>
              <a:t>Dll’s</a:t>
            </a:r>
            <a:endParaRPr lang="en-US" dirty="0"/>
          </a:p>
        </p:txBody>
      </p:sp>
      <p:sp>
        <p:nvSpPr>
          <p:cNvPr id="3" name="Content Placeholder 2"/>
          <p:cNvSpPr>
            <a:spLocks noGrp="1"/>
          </p:cNvSpPr>
          <p:nvPr>
            <p:ph idx="1"/>
          </p:nvPr>
        </p:nvSpPr>
        <p:spPr/>
        <p:txBody>
          <a:bodyPr/>
          <a:lstStyle/>
          <a:p>
            <a:pPr>
              <a:spcBef>
                <a:spcPts val="1800"/>
              </a:spcBef>
              <a:defRPr/>
            </a:pPr>
            <a:r>
              <a:rPr lang="en-GB" dirty="0" err="1" smtClean="0"/>
              <a:t>Revit</a:t>
            </a:r>
            <a:r>
              <a:rPr lang="en-GB" dirty="0" smtClean="0"/>
              <a:t> API assembly </a:t>
            </a:r>
            <a:r>
              <a:rPr lang="en-GB" dirty="0" err="1" smtClean="0"/>
              <a:t>dll’s</a:t>
            </a:r>
            <a:r>
              <a:rPr lang="en-GB" dirty="0" smtClean="0"/>
              <a:t> are present in every </a:t>
            </a:r>
            <a:r>
              <a:rPr lang="en-GB" dirty="0" err="1" smtClean="0"/>
              <a:t>Revit</a:t>
            </a:r>
            <a:r>
              <a:rPr lang="en-GB" dirty="0" smtClean="0"/>
              <a:t> installation </a:t>
            </a:r>
          </a:p>
          <a:p>
            <a:pPr lvl="1">
              <a:spcBef>
                <a:spcPts val="1800"/>
              </a:spcBef>
              <a:defRPr/>
            </a:pPr>
            <a:r>
              <a:rPr lang="en-GB" dirty="0" smtClean="0"/>
              <a:t>RevitAPI.dll</a:t>
            </a:r>
          </a:p>
          <a:p>
            <a:pPr lvl="1">
              <a:spcBef>
                <a:spcPts val="1800"/>
              </a:spcBef>
              <a:defRPr/>
            </a:pPr>
            <a:r>
              <a:rPr lang="en-GB" dirty="0" smtClean="0"/>
              <a:t>RevitAPIUI.dll</a:t>
            </a:r>
          </a:p>
          <a:p>
            <a:r>
              <a:rPr lang="en-US" dirty="0" smtClean="0"/>
              <a:t>Since </a:t>
            </a:r>
            <a:r>
              <a:rPr lang="en-US" dirty="0" err="1" smtClean="0"/>
              <a:t>Revit</a:t>
            </a:r>
            <a:r>
              <a:rPr lang="en-US" dirty="0" smtClean="0"/>
              <a:t> 2011, </a:t>
            </a:r>
            <a:r>
              <a:rPr lang="en-US" dirty="0" err="1" smtClean="0"/>
              <a:t>dll’s</a:t>
            </a:r>
            <a:r>
              <a:rPr lang="en-US" dirty="0" smtClean="0"/>
              <a:t> are split between DB and UI modules. With </a:t>
            </a:r>
            <a:r>
              <a:rPr lang="en-US" dirty="0" err="1" smtClean="0"/>
              <a:t>Revit</a:t>
            </a:r>
            <a:r>
              <a:rPr lang="en-US" dirty="0" smtClean="0"/>
              <a:t> 2010 and before, only RevitAPI.dll exists.</a:t>
            </a:r>
          </a:p>
          <a:p>
            <a:pPr>
              <a:spcBef>
                <a:spcPts val="1800"/>
              </a:spcBef>
              <a:defRPr/>
            </a:pPr>
            <a:r>
              <a:rPr lang="en-GB" sz="3400" dirty="0" err="1" smtClean="0"/>
              <a:t>Revit</a:t>
            </a:r>
            <a:r>
              <a:rPr lang="en-GB" sz="3400" dirty="0" smtClean="0"/>
              <a:t> Architecture, Structure and MEP flavours</a:t>
            </a:r>
          </a:p>
          <a:p>
            <a:pPr marL="975292" lvl="2" indent="-325098"/>
            <a:r>
              <a:rPr lang="en-GB" sz="3100" dirty="0" smtClean="0"/>
              <a:t>Same API </a:t>
            </a:r>
            <a:r>
              <a:rPr lang="en-GB" sz="3100" dirty="0" err="1" smtClean="0"/>
              <a:t>dll’s</a:t>
            </a:r>
            <a:endParaRPr lang="en-GB" sz="3100" dirty="0" smtClean="0"/>
          </a:p>
          <a:p>
            <a:pPr marL="975292" lvl="2" indent="-325098"/>
            <a:r>
              <a:rPr lang="en-GB" sz="3100" dirty="0" smtClean="0"/>
              <a:t>Certain functionality only in Architecture, MEP or Structure </a:t>
            </a:r>
            <a:endParaRPr lang="en-US" dirty="0" smtClean="0"/>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C:\Documents and Settings\haradam\Local Settings\Temporary Internet Files\Content.IE5\2AX7UFM5\MC900293200[1].wmf"/>
          <p:cNvPicPr>
            <a:picLocks noChangeAspect="1" noChangeArrowheads="1"/>
          </p:cNvPicPr>
          <p:nvPr/>
        </p:nvPicPr>
        <p:blipFill>
          <a:blip r:embed="rId2" cstate="print"/>
          <a:srcRect/>
          <a:stretch>
            <a:fillRect/>
          </a:stretch>
        </p:blipFill>
        <p:spPr bwMode="auto">
          <a:xfrm>
            <a:off x="8410575" y="3506787"/>
            <a:ext cx="1572768" cy="1781251"/>
          </a:xfrm>
          <a:prstGeom prst="rect">
            <a:avLst/>
          </a:prstGeom>
          <a:noFill/>
        </p:spPr>
      </p:pic>
      <p:sp>
        <p:nvSpPr>
          <p:cNvPr id="6" name="Content Placeholder 5"/>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Taking a break for </a:t>
            </a:r>
            <a:r>
              <a:rPr lang="en-US" b="1" dirty="0" smtClean="0">
                <a:solidFill>
                  <a:srgbClr val="C00000"/>
                </a:solidFill>
              </a:rPr>
              <a:t>5</a:t>
            </a:r>
            <a:r>
              <a:rPr lang="en-US" dirty="0" smtClean="0"/>
              <a:t> min…</a:t>
            </a:r>
            <a:endParaRPr lang="en-US" dirty="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UI</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Ribbon,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selection, </a:t>
            </a:r>
            <a:r>
              <a:rPr lang="en-US" sz="2400" i="1" kern="0" dirty="0" smtClean="0">
                <a:solidFill>
                  <a:schemeClr val="accent4"/>
                </a:solidFill>
                <a:latin typeface="+mn-lt"/>
                <a:ea typeface="+mn-ea"/>
                <a:cs typeface="+mn-cs"/>
                <a:sym typeface="Arial" pitchFamily="34" charset="0"/>
              </a:rPr>
              <a:t>task dialog and </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event and dynamic model update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err="1" smtClean="0"/>
              <a:t>Saikat’s</a:t>
            </a:r>
            <a:r>
              <a:rPr lang="en-US" dirty="0" smtClean="0"/>
              <a:t> </a:t>
            </a:r>
            <a:r>
              <a:rPr lang="en-US" dirty="0" err="1" smtClean="0"/>
              <a:t>ppt</a:t>
            </a:r>
            <a:r>
              <a:rPr lang="en-US" dirty="0" smtClean="0"/>
              <a:t> come here</a:t>
            </a:r>
            <a:endParaRPr lang="en-US" dirty="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Where do we go next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1" name="Rectangle 3"/>
          <p:cNvSpPr>
            <a:spLocks noGrp="1" noChangeArrowheads="1"/>
          </p:cNvSpPr>
          <p:nvPr>
            <p:ph idx="1"/>
          </p:nvPr>
        </p:nvSpPr>
        <p:spPr>
          <a:xfrm>
            <a:off x="443640" y="1531180"/>
            <a:ext cx="11980651" cy="6669891"/>
          </a:xfrm>
        </p:spPr>
        <p:txBody>
          <a:bodyPr/>
          <a:lstStyle/>
          <a:p>
            <a:pPr marL="87646" indent="-325098"/>
            <a:r>
              <a:rPr lang="en-GB" sz="2400" dirty="0" smtClean="0"/>
              <a:t>Put information about:</a:t>
            </a:r>
          </a:p>
          <a:p>
            <a:pPr marL="87646" indent="-325098"/>
            <a:r>
              <a:rPr lang="en-GB" sz="2400" dirty="0" err="1" smtClean="0"/>
              <a:t>DevCamp</a:t>
            </a:r>
            <a:endParaRPr lang="en-GB" sz="2400" dirty="0" smtClean="0"/>
          </a:p>
          <a:p>
            <a:pPr marL="87646" indent="-325098"/>
            <a:r>
              <a:rPr lang="en-GB" sz="2400" dirty="0" err="1" smtClean="0"/>
              <a:t>DevLab</a:t>
            </a:r>
            <a:endParaRPr lang="en-GB" sz="2400" dirty="0" smtClean="0"/>
          </a:p>
          <a:p>
            <a:pPr marL="87646" indent="-325098"/>
            <a:r>
              <a:rPr lang="en-GB" sz="2400" dirty="0" err="1" smtClean="0"/>
              <a:t>Avilable</a:t>
            </a:r>
            <a:r>
              <a:rPr lang="en-GB" sz="2400" dirty="0" smtClean="0"/>
              <a:t> materials  </a:t>
            </a:r>
          </a:p>
        </p:txBody>
      </p:sp>
      <p:sp>
        <p:nvSpPr>
          <p:cNvPr id="21506" name="Rectangle 2"/>
          <p:cNvSpPr>
            <a:spLocks noGrp="1" noChangeArrowheads="1"/>
          </p:cNvSpPr>
          <p:nvPr>
            <p:ph type="title"/>
          </p:nvPr>
        </p:nvSpPr>
        <p:spPr>
          <a:xfrm>
            <a:off x="294576" y="194234"/>
            <a:ext cx="11276330" cy="998465"/>
          </a:xfrm>
        </p:spPr>
        <p:txBody>
          <a:bodyPr/>
          <a:lstStyle/>
          <a:p>
            <a:pPr eaLnBrk="1" hangingPunct="1"/>
            <a:r>
              <a:rPr lang="en-GB" dirty="0" smtClean="0"/>
              <a:t>Where do we go next </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Announcements comes here</a:t>
            </a:r>
            <a:endParaRPr lang="en-US" dirty="0"/>
          </a:p>
        </p:txBody>
      </p:sp>
      <p:sp>
        <p:nvSpPr>
          <p:cNvPr id="3" name="Content Placeholder 2"/>
          <p:cNvSpPr>
            <a:spLocks noGrp="1"/>
          </p:cNvSpPr>
          <p:nvPr>
            <p:ph idx="1"/>
          </p:nvPr>
        </p:nvSpPr>
        <p:spPr/>
        <p:txBody>
          <a:bodyPr/>
          <a:lstStyle/>
          <a:p>
            <a:r>
              <a:rPr lang="en-US" dirty="0" smtClean="0"/>
              <a:t>API </a:t>
            </a:r>
            <a:r>
              <a:rPr lang="en-US" dirty="0" err="1" smtClean="0"/>
              <a:t>wishlist</a:t>
            </a:r>
            <a:r>
              <a:rPr lang="en-US" dirty="0" smtClean="0"/>
              <a:t> survey till May 30</a:t>
            </a:r>
          </a:p>
          <a:p>
            <a:r>
              <a:rPr lang="en-US" dirty="0" err="1" smtClean="0"/>
              <a:t>DevCamp</a:t>
            </a:r>
            <a:r>
              <a:rPr lang="en-US" dirty="0" smtClean="0"/>
              <a:t> </a:t>
            </a:r>
          </a:p>
          <a:p>
            <a:r>
              <a:rPr lang="en-US" dirty="0" err="1" smtClean="0"/>
              <a:t>DevLabs</a:t>
            </a:r>
            <a:r>
              <a:rPr lang="en-US" dirty="0" smtClean="0"/>
              <a:t> Waltham, MA</a:t>
            </a:r>
          </a:p>
          <a:p>
            <a:r>
              <a:rPr lang="en-US" dirty="0" err="1" smtClean="0"/>
              <a:t>DevLabs</a:t>
            </a:r>
            <a:r>
              <a:rPr lang="en-US" dirty="0" smtClean="0"/>
              <a:t> Germany </a:t>
            </a:r>
          </a:p>
          <a:p>
            <a:r>
              <a:rPr lang="en-US" dirty="0" err="1" smtClean="0"/>
              <a:t>DevLabs</a:t>
            </a:r>
            <a:r>
              <a:rPr lang="en-US" dirty="0" smtClean="0"/>
              <a:t> where else? </a:t>
            </a:r>
          </a:p>
          <a:p>
            <a:r>
              <a:rPr lang="en-US" dirty="0" smtClean="0"/>
              <a:t>List of other training schedules?  </a:t>
            </a:r>
          </a:p>
          <a:p>
            <a:pPr>
              <a:buNone/>
            </a:pPr>
            <a:r>
              <a:rPr lang="en-US" dirty="0" smtClean="0"/>
              <a:t>Waltham/China/Bangalore/Brazil? </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Polls </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message comes here </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cstate="print"/>
          <a:stretch>
            <a:fillRect/>
          </a:stretch>
        </p:blipFill>
        <p:spPr>
          <a:xfrm>
            <a:off x="0" y="1587"/>
            <a:ext cx="13011149" cy="9753600"/>
          </a:xfrm>
          <a:prstGeom prst="rect">
            <a:avLst/>
          </a:prstGeom>
        </p:spPr>
      </p:pic>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and SDK </a:t>
            </a:r>
            <a:endParaRPr lang="en-US" dirty="0"/>
          </a:p>
        </p:txBody>
      </p:sp>
      <p:sp>
        <p:nvSpPr>
          <p:cNvPr id="3" name="Content Placeholder 2"/>
          <p:cNvSpPr>
            <a:spLocks noGrp="1"/>
          </p:cNvSpPr>
          <p:nvPr>
            <p:ph idx="1"/>
          </p:nvPr>
        </p:nvSpPr>
        <p:spPr/>
        <p:txBody>
          <a:bodyPr/>
          <a:lstStyle/>
          <a:p>
            <a:pPr>
              <a:buNone/>
              <a:defRPr/>
            </a:pPr>
            <a:r>
              <a:rPr lang="en-GB" dirty="0" smtClean="0"/>
              <a:t>The SDK is provided with the product</a:t>
            </a:r>
          </a:p>
          <a:p>
            <a:pPr lvl="1">
              <a:defRPr/>
            </a:pPr>
            <a:r>
              <a:rPr lang="en-US" dirty="0" smtClean="0"/>
              <a:t>From Installer under “Install Tools and Utilities”</a:t>
            </a:r>
          </a:p>
          <a:p>
            <a:pPr lvl="1"/>
            <a:r>
              <a:rPr lang="en-US" dirty="0" smtClean="0"/>
              <a:t>Web and download version</a:t>
            </a:r>
            <a:endParaRPr lang="en-GB" dirty="0" smtClean="0"/>
          </a:p>
          <a:p>
            <a:pPr lvl="2">
              <a:buNone/>
            </a:pPr>
            <a:r>
              <a:rPr lang="en-US" dirty="0" smtClean="0"/>
              <a:t>&lt;extraction folder&gt;\support\SDK\RevitSDK.zip</a:t>
            </a:r>
          </a:p>
          <a:p>
            <a:pPr lvl="2">
              <a:buNone/>
            </a:pPr>
            <a:r>
              <a:rPr lang="en-GB" dirty="0" smtClean="0"/>
              <a:t>or Revit2010SDK.exe</a:t>
            </a:r>
          </a:p>
          <a:p>
            <a:pPr>
              <a:spcBef>
                <a:spcPts val="1800"/>
              </a:spcBef>
              <a:defRPr/>
            </a:pPr>
            <a:r>
              <a:rPr lang="en-GB" dirty="0" smtClean="0"/>
              <a:t>SDK Installer in </a:t>
            </a:r>
            <a:r>
              <a:rPr lang="en-GB" dirty="0" err="1" smtClean="0"/>
              <a:t>Revit</a:t>
            </a:r>
            <a:r>
              <a:rPr lang="en-GB" dirty="0" smtClean="0"/>
              <a:t> 2011 RTM temporary setup files</a:t>
            </a:r>
          </a:p>
          <a:p>
            <a:pPr lvl="1">
              <a:defRPr/>
            </a:pPr>
            <a:r>
              <a:rPr lang="en-GB" sz="2400" dirty="0" smtClean="0"/>
              <a:t>C:\Autodesk\RAC_2011_English_Win_32bit\support\SDK\RevitSDK.exe</a:t>
            </a:r>
          </a:p>
          <a:p>
            <a:pPr>
              <a:spcBef>
                <a:spcPts val="1800"/>
              </a:spcBef>
              <a:defRPr/>
            </a:pPr>
            <a:r>
              <a:rPr lang="en-GB" dirty="0" smtClean="0"/>
              <a:t>Latest SDK update will be posted to </a:t>
            </a:r>
            <a:r>
              <a:rPr lang="en-GB" dirty="0" err="1" smtClean="0"/>
              <a:t>Revit</a:t>
            </a:r>
            <a:r>
              <a:rPr lang="en-GB" dirty="0" smtClean="0"/>
              <a:t> Developer </a:t>
            </a:r>
            <a:r>
              <a:rPr lang="en-GB" dirty="0" err="1" smtClean="0"/>
              <a:t>Center</a:t>
            </a:r>
            <a:endParaRPr lang="en-GB" dirty="0" smtClean="0"/>
          </a:p>
          <a:p>
            <a:pPr lvl="1">
              <a:defRPr/>
            </a:pPr>
            <a:r>
              <a:rPr lang="en-GB" sz="2400" dirty="0" smtClean="0">
                <a:hlinkClick r:id="rId3"/>
              </a:rPr>
              <a:t>http://www.autodesk.com/developrevit</a:t>
            </a:r>
            <a:r>
              <a:rPr lang="en-GB" sz="2400" dirty="0" smtClean="0"/>
              <a:t> </a:t>
            </a:r>
          </a:p>
          <a:p>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2.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customXml/itemProps2.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1B23F64D-CA4A-4BF5-9636-FF31814D07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5687</Words>
  <Application>Microsoft Office PowerPoint</Application>
  <PresentationFormat>Custom</PresentationFormat>
  <Paragraphs>1253</Paragraphs>
  <Slides>88</Slides>
  <Notes>50</Notes>
  <HiddenSlides>9</HiddenSlides>
  <MMClips>0</MMClips>
  <ScaleCrop>false</ScaleCrop>
  <HeadingPairs>
    <vt:vector size="4" baseType="variant">
      <vt:variant>
        <vt:lpstr>Theme</vt:lpstr>
      </vt:variant>
      <vt:variant>
        <vt:i4>2</vt:i4>
      </vt:variant>
      <vt:variant>
        <vt:lpstr>Slide Titles</vt:lpstr>
      </vt:variant>
      <vt:variant>
        <vt:i4>88</vt:i4>
      </vt:variant>
    </vt:vector>
  </HeadingPairs>
  <TitlesOfParts>
    <vt:vector size="90" baseType="lpstr">
      <vt:lpstr>ADSK_Dark</vt:lpstr>
      <vt:lpstr>ADSK_White</vt:lpstr>
      <vt:lpstr>Introduction to Revit 2011 API </vt:lpstr>
      <vt:lpstr>Before we start LiveMeeting and conference call – how to</vt:lpstr>
      <vt:lpstr>Today’s presentations…</vt:lpstr>
      <vt:lpstr>Polls </vt:lpstr>
      <vt:lpstr>Agenda</vt:lpstr>
      <vt:lpstr>Overview</vt:lpstr>
      <vt:lpstr>Revit Products </vt:lpstr>
      <vt:lpstr>Revit API Assembly Dll’s</vt:lpstr>
      <vt:lpstr>Revit API and SDK </vt:lpstr>
      <vt:lpstr>SDK Documentation</vt:lpstr>
      <vt:lpstr>SDK Samples</vt:lpstr>
      <vt:lpstr>Extending Revit </vt:lpstr>
      <vt:lpstr>Revit API DLL</vt:lpstr>
      <vt:lpstr>Getting Started</vt:lpstr>
      <vt:lpstr>External Command Steps to Hello World </vt:lpstr>
      <vt:lpstr>Implementing External Command Minimum Code in VB.NET </vt:lpstr>
      <vt:lpstr>Implementing External Command Minimum Code in C#</vt:lpstr>
      <vt:lpstr>Implementing External Command IExternalCommand Class </vt:lpstr>
      <vt:lpstr>Implementing External Command Execute() Method</vt:lpstr>
      <vt:lpstr>Implementing External Command Attributes</vt:lpstr>
      <vt:lpstr>Implementing External Command Show Hello World</vt:lpstr>
      <vt:lpstr>Add-in Manifest Registration Mechanism </vt:lpstr>
      <vt:lpstr>Add-in Manifest .addin File </vt:lpstr>
      <vt:lpstr>External Tools Panel Run Your Add-in</vt:lpstr>
      <vt:lpstr>Carrying On … </vt:lpstr>
      <vt:lpstr>External Application Minimum Code in VB.NET</vt:lpstr>
      <vt:lpstr>External Application Minimum Code in VB.NET </vt:lpstr>
      <vt:lpstr>External Application .addin Manifest </vt:lpstr>
      <vt:lpstr>Command Data Access to the Revit Object Model </vt:lpstr>
      <vt:lpstr>Command Data Access to the Revit Object Model </vt:lpstr>
      <vt:lpstr>CommandData Access to the Revit Object Model   </vt:lpstr>
      <vt:lpstr>Lab1 – Hello World: external command and application </vt:lpstr>
      <vt:lpstr>Tools </vt:lpstr>
      <vt:lpstr>Tools  Must Know </vt:lpstr>
      <vt:lpstr>Demo </vt:lpstr>
      <vt:lpstr>Revit Intro Labs Exercises </vt:lpstr>
      <vt:lpstr>DB Element</vt:lpstr>
      <vt:lpstr>DB Element Element Basics</vt:lpstr>
      <vt:lpstr>DB Element Class Derivations</vt:lpstr>
      <vt:lpstr>DB Element Element versus Symbol </vt:lpstr>
      <vt:lpstr>DB Element Identifying Element   </vt:lpstr>
      <vt:lpstr>DB Element Identifying an Element  </vt:lpstr>
      <vt:lpstr>DB Element Element.Parameters</vt:lpstr>
      <vt:lpstr>DB Element Element.Parameters   </vt:lpstr>
      <vt:lpstr>DB Element Parameters   </vt:lpstr>
      <vt:lpstr>DB Element Element.Parameter and Built-In Parameters  </vt:lpstr>
      <vt:lpstr>DB Element Element.Parameter and Built-In Parameters    </vt:lpstr>
      <vt:lpstr>DB Element Location </vt:lpstr>
      <vt:lpstr>DB Element Location </vt:lpstr>
      <vt:lpstr>DB Element Geometry </vt:lpstr>
      <vt:lpstr>Lab2 – DB Element </vt:lpstr>
      <vt:lpstr>Element Filtering </vt:lpstr>
      <vt:lpstr>Element Filtering  Retrieving an Element</vt:lpstr>
      <vt:lpstr>Element Filtering  1.1 A List of Family Types - System Family </vt:lpstr>
      <vt:lpstr>Element Filtering  1.2 A List of Family Types - Component Family </vt:lpstr>
      <vt:lpstr>Element Filtering  2.1 List of Instances of a Specific Object Class - System Family </vt:lpstr>
      <vt:lpstr>Element Filtering  2.2 List of Instances of a Specific Object Class - Component Family </vt:lpstr>
      <vt:lpstr>Element Filtering  3.1 Find a Specific Family Type – System Family Type  </vt:lpstr>
      <vt:lpstr>Element Filtering  3.2 Find a Specific Family Type – Component Family  </vt:lpstr>
      <vt:lpstr>Element Filtering  4.1 Find Instances of a Given Family Type</vt:lpstr>
      <vt:lpstr>Element Filtering  4.2 Find Elements with a Given Class and Name</vt:lpstr>
      <vt:lpstr>Element Filtering  More Options</vt:lpstr>
      <vt:lpstr>Lab3 – Element Filtering </vt:lpstr>
      <vt:lpstr>Element Modification</vt:lpstr>
      <vt:lpstr>Element Modification Element Level vs. Document Level Modification  </vt:lpstr>
      <vt:lpstr>Element Modification  Element Level – Family Type</vt:lpstr>
      <vt:lpstr>Element Modification  Element Level – Parameter</vt:lpstr>
      <vt:lpstr>Element Modification  Element Level – Location Curve</vt:lpstr>
      <vt:lpstr>Element Modification  Document Level – Move and Rotate</vt:lpstr>
      <vt:lpstr>Element Modification  Regeneration of Graphics</vt:lpstr>
      <vt:lpstr>Lab4 – Element Modification </vt:lpstr>
      <vt:lpstr>Model Creation</vt:lpstr>
      <vt:lpstr>Model Creation Create Instances of  Revit Elements</vt:lpstr>
      <vt:lpstr>Model Creation Create a Wall </vt:lpstr>
      <vt:lpstr>Model Creation Create a Wall </vt:lpstr>
      <vt:lpstr>Shared Parameter </vt:lpstr>
      <vt:lpstr>Lab5 – Model Creation  </vt:lpstr>
      <vt:lpstr>Revit API Intro Labs  </vt:lpstr>
      <vt:lpstr>Revit API Getting Started Samples</vt:lpstr>
      <vt:lpstr>Slide 80</vt:lpstr>
      <vt:lpstr>Revit UI</vt:lpstr>
      <vt:lpstr>Slide 82</vt:lpstr>
      <vt:lpstr>Conclusion</vt:lpstr>
      <vt:lpstr>Where do we go next </vt:lpstr>
      <vt:lpstr>Announcements comes here</vt:lpstr>
      <vt:lpstr>Polls </vt:lpstr>
      <vt:lpstr>Thank you message comes here </vt:lpstr>
      <vt:lpstr>Slide 88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2010-05-17T14:34:44Z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