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notesSlides/notesSlide102.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Override PartName="/ppt/comments/comment1.xml" ContentType="application/vnd.openxmlformats-officedocument.presentationml.comments+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microsoft.com/office/2006/relationships/ui/userCustomization" Target="userCustomization/customUI.xml"/><Relationship Id="rId1" Type="http://schemas.openxmlformats.org/officeDocument/2006/relationships/officeDocument" Target="ppt/presentation.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7" r:id="rId1"/>
  </p:sldMasterIdLst>
  <p:notesMasterIdLst>
    <p:notesMasterId r:id="rId109"/>
  </p:notesMasterIdLst>
  <p:handoutMasterIdLst>
    <p:handoutMasterId r:id="rId110"/>
  </p:handoutMasterIdLst>
  <p:sldIdLst>
    <p:sldId id="427" r:id="rId2"/>
    <p:sldId id="610" r:id="rId3"/>
    <p:sldId id="611" r:id="rId4"/>
    <p:sldId id="612" r:id="rId5"/>
    <p:sldId id="263" r:id="rId6"/>
    <p:sldId id="515" r:id="rId7"/>
    <p:sldId id="598" r:id="rId8"/>
    <p:sldId id="264" r:id="rId9"/>
    <p:sldId id="265" r:id="rId10"/>
    <p:sldId id="266" r:id="rId11"/>
    <p:sldId id="267" r:id="rId12"/>
    <p:sldId id="268" r:id="rId13"/>
    <p:sldId id="597" r:id="rId14"/>
    <p:sldId id="609" r:id="rId15"/>
    <p:sldId id="269" r:id="rId16"/>
    <p:sldId id="530" r:id="rId17"/>
    <p:sldId id="270" r:id="rId18"/>
    <p:sldId id="271" r:id="rId19"/>
    <p:sldId id="274" r:id="rId20"/>
    <p:sldId id="272" r:id="rId21"/>
    <p:sldId id="273" r:id="rId22"/>
    <p:sldId id="275" r:id="rId23"/>
    <p:sldId id="276" r:id="rId24"/>
    <p:sldId id="591" r:id="rId25"/>
    <p:sldId id="592" r:id="rId26"/>
    <p:sldId id="595" r:id="rId27"/>
    <p:sldId id="426" r:id="rId28"/>
    <p:sldId id="593" r:id="rId29"/>
    <p:sldId id="596" r:id="rId30"/>
    <p:sldId id="279" r:id="rId31"/>
    <p:sldId id="277" r:id="rId32"/>
    <p:sldId id="370" r:id="rId33"/>
    <p:sldId id="594" r:id="rId34"/>
    <p:sldId id="372" r:id="rId35"/>
    <p:sldId id="373" r:id="rId36"/>
    <p:sldId id="280" r:id="rId37"/>
    <p:sldId id="434" r:id="rId38"/>
    <p:sldId id="284" r:id="rId39"/>
    <p:sldId id="587" r:id="rId40"/>
    <p:sldId id="285" r:id="rId41"/>
    <p:sldId id="286" r:id="rId42"/>
    <p:sldId id="287" r:id="rId43"/>
    <p:sldId id="365" r:id="rId44"/>
    <p:sldId id="288" r:id="rId45"/>
    <p:sldId id="428" r:id="rId46"/>
    <p:sldId id="377" r:id="rId47"/>
    <p:sldId id="289" r:id="rId48"/>
    <p:sldId id="294" r:id="rId49"/>
    <p:sldId id="291" r:id="rId50"/>
    <p:sldId id="296" r:id="rId51"/>
    <p:sldId id="297" r:id="rId52"/>
    <p:sldId id="412" r:id="rId53"/>
    <p:sldId id="413" r:id="rId54"/>
    <p:sldId id="415" r:id="rId55"/>
    <p:sldId id="298" r:id="rId56"/>
    <p:sldId id="299" r:id="rId57"/>
    <p:sldId id="300" r:id="rId58"/>
    <p:sldId id="603" r:id="rId59"/>
    <p:sldId id="301" r:id="rId60"/>
    <p:sldId id="302" r:id="rId61"/>
    <p:sldId id="308" r:id="rId62"/>
    <p:sldId id="309" r:id="rId63"/>
    <p:sldId id="310" r:id="rId64"/>
    <p:sldId id="311" r:id="rId65"/>
    <p:sldId id="312" r:id="rId66"/>
    <p:sldId id="313" r:id="rId67"/>
    <p:sldId id="314" r:id="rId68"/>
    <p:sldId id="315" r:id="rId69"/>
    <p:sldId id="316" r:id="rId70"/>
    <p:sldId id="317" r:id="rId71"/>
    <p:sldId id="318" r:id="rId72"/>
    <p:sldId id="319" r:id="rId73"/>
    <p:sldId id="320" r:id="rId74"/>
    <p:sldId id="321" r:id="rId75"/>
    <p:sldId id="322" r:id="rId76"/>
    <p:sldId id="323" r:id="rId77"/>
    <p:sldId id="324" r:id="rId78"/>
    <p:sldId id="437" r:id="rId79"/>
    <p:sldId id="326" r:id="rId80"/>
    <p:sldId id="327" r:id="rId81"/>
    <p:sldId id="328" r:id="rId82"/>
    <p:sldId id="329" r:id="rId83"/>
    <p:sldId id="330" r:id="rId84"/>
    <p:sldId id="331" r:id="rId85"/>
    <p:sldId id="369" r:id="rId86"/>
    <p:sldId id="332" r:id="rId87"/>
    <p:sldId id="333" r:id="rId88"/>
    <p:sldId id="339" r:id="rId89"/>
    <p:sldId id="340" r:id="rId90"/>
    <p:sldId id="341" r:id="rId91"/>
    <p:sldId id="342" r:id="rId92"/>
    <p:sldId id="343" r:id="rId93"/>
    <p:sldId id="344" r:id="rId94"/>
    <p:sldId id="345" r:id="rId95"/>
    <p:sldId id="346" r:id="rId96"/>
    <p:sldId id="347" r:id="rId97"/>
    <p:sldId id="366" r:id="rId98"/>
    <p:sldId id="367" r:id="rId99"/>
    <p:sldId id="528" r:id="rId100"/>
    <p:sldId id="605" r:id="rId101"/>
    <p:sldId id="582" r:id="rId102"/>
    <p:sldId id="584" r:id="rId103"/>
    <p:sldId id="604" r:id="rId104"/>
    <p:sldId id="359" r:id="rId105"/>
    <p:sldId id="516" r:id="rId106"/>
    <p:sldId id="360" r:id="rId107"/>
    <p:sldId id="362" r:id="rId108"/>
  </p:sldIdLst>
  <p:sldSz cx="13003213" cy="9756775"/>
  <p:notesSz cx="6858000" cy="9144000"/>
  <p:defaultTextStyle>
    <a:defPPr>
      <a:defRPr lang="en-US"/>
    </a:defPPr>
    <a:lvl1pPr marL="0" algn="l" defTabSz="1300390" rtl="0" eaLnBrk="1" latinLnBrk="0" hangingPunct="1">
      <a:defRPr sz="2600" kern="1200">
        <a:solidFill>
          <a:schemeClr val="tx1"/>
        </a:solidFill>
        <a:latin typeface="+mn-lt"/>
        <a:ea typeface="+mn-ea"/>
        <a:cs typeface="+mn-cs"/>
      </a:defRPr>
    </a:lvl1pPr>
    <a:lvl2pPr marL="650196" algn="l" defTabSz="1300390" rtl="0" eaLnBrk="1" latinLnBrk="0" hangingPunct="1">
      <a:defRPr sz="2600" kern="1200">
        <a:solidFill>
          <a:schemeClr val="tx1"/>
        </a:solidFill>
        <a:latin typeface="+mn-lt"/>
        <a:ea typeface="+mn-ea"/>
        <a:cs typeface="+mn-cs"/>
      </a:defRPr>
    </a:lvl2pPr>
    <a:lvl3pPr marL="1300390" algn="l" defTabSz="1300390" rtl="0" eaLnBrk="1" latinLnBrk="0" hangingPunct="1">
      <a:defRPr sz="2600" kern="1200">
        <a:solidFill>
          <a:schemeClr val="tx1"/>
        </a:solidFill>
        <a:latin typeface="+mn-lt"/>
        <a:ea typeface="+mn-ea"/>
        <a:cs typeface="+mn-cs"/>
      </a:defRPr>
    </a:lvl3pPr>
    <a:lvl4pPr marL="1950586" algn="l" defTabSz="1300390" rtl="0" eaLnBrk="1" latinLnBrk="0" hangingPunct="1">
      <a:defRPr sz="2600" kern="1200">
        <a:solidFill>
          <a:schemeClr val="tx1"/>
        </a:solidFill>
        <a:latin typeface="+mn-lt"/>
        <a:ea typeface="+mn-ea"/>
        <a:cs typeface="+mn-cs"/>
      </a:defRPr>
    </a:lvl4pPr>
    <a:lvl5pPr marL="2600782" algn="l" defTabSz="1300390" rtl="0" eaLnBrk="1" latinLnBrk="0" hangingPunct="1">
      <a:defRPr sz="2600" kern="1200">
        <a:solidFill>
          <a:schemeClr val="tx1"/>
        </a:solidFill>
        <a:latin typeface="+mn-lt"/>
        <a:ea typeface="+mn-ea"/>
        <a:cs typeface="+mn-cs"/>
      </a:defRPr>
    </a:lvl5pPr>
    <a:lvl6pPr marL="3250978" algn="l" defTabSz="1300390" rtl="0" eaLnBrk="1" latinLnBrk="0" hangingPunct="1">
      <a:defRPr sz="2600" kern="1200">
        <a:solidFill>
          <a:schemeClr val="tx1"/>
        </a:solidFill>
        <a:latin typeface="+mn-lt"/>
        <a:ea typeface="+mn-ea"/>
        <a:cs typeface="+mn-cs"/>
      </a:defRPr>
    </a:lvl6pPr>
    <a:lvl7pPr marL="3901173" algn="l" defTabSz="1300390" rtl="0" eaLnBrk="1" latinLnBrk="0" hangingPunct="1">
      <a:defRPr sz="2600" kern="1200">
        <a:solidFill>
          <a:schemeClr val="tx1"/>
        </a:solidFill>
        <a:latin typeface="+mn-lt"/>
        <a:ea typeface="+mn-ea"/>
        <a:cs typeface="+mn-cs"/>
      </a:defRPr>
    </a:lvl7pPr>
    <a:lvl8pPr marL="4551369" algn="l" defTabSz="1300390" rtl="0" eaLnBrk="1" latinLnBrk="0" hangingPunct="1">
      <a:defRPr sz="2600" kern="1200">
        <a:solidFill>
          <a:schemeClr val="tx1"/>
        </a:solidFill>
        <a:latin typeface="+mn-lt"/>
        <a:ea typeface="+mn-ea"/>
        <a:cs typeface="+mn-cs"/>
      </a:defRPr>
    </a:lvl8pPr>
    <a:lvl9pPr marL="5201563" algn="l" defTabSz="1300390" rtl="0" eaLnBrk="1" latinLnBrk="0" hangingPunct="1">
      <a:defRPr sz="26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aradam" initials="mh"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000000"/>
    <a:srgbClr val="C0C0C0"/>
    <a:srgbClr val="DDDDDD"/>
    <a:srgbClr val="B2B2B2"/>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281" autoAdjust="0"/>
    <p:restoredTop sz="79898" autoAdjust="0"/>
  </p:normalViewPr>
  <p:slideViewPr>
    <p:cSldViewPr snapToObjects="1">
      <p:cViewPr varScale="1">
        <p:scale>
          <a:sx n="38" d="100"/>
          <a:sy n="38" d="100"/>
        </p:scale>
        <p:origin x="-768" y="-126"/>
      </p:cViewPr>
      <p:guideLst>
        <p:guide orient="horz" pos="3073"/>
        <p:guide pos="4096"/>
      </p:guideLst>
    </p:cSldViewPr>
  </p:slideViewPr>
  <p:outlineViewPr>
    <p:cViewPr>
      <p:scale>
        <a:sx n="33" d="100"/>
        <a:sy n="33" d="100"/>
      </p:scale>
      <p:origin x="0" y="183144"/>
    </p:cViewPr>
  </p:outlineViewPr>
  <p:notesTextViewPr>
    <p:cViewPr>
      <p:scale>
        <a:sx n="100" d="100"/>
        <a:sy n="100" d="100"/>
      </p:scale>
      <p:origin x="0" y="0"/>
    </p:cViewPr>
  </p:notesTextViewPr>
  <p:sorterViewPr>
    <p:cViewPr>
      <p:scale>
        <a:sx n="66" d="100"/>
        <a:sy n="66" d="100"/>
      </p:scale>
      <p:origin x="0" y="28866"/>
    </p:cViewPr>
  </p:sorterViewPr>
  <p:notesViewPr>
    <p:cSldViewPr snapToObjects="1">
      <p:cViewPr varScale="1">
        <p:scale>
          <a:sx n="84" d="100"/>
          <a:sy n="84" d="100"/>
        </p:scale>
        <p:origin x="-2244" y="-90"/>
      </p:cViewPr>
      <p:guideLst>
        <p:guide orient="horz" pos="2880"/>
        <p:guide pos="2160"/>
      </p:guideLst>
    </p:cSldViewPr>
  </p:notesViewPr>
  <p:gridSpacing cx="36868100" cy="368681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handoutMaster" Target="handoutMasters/handoutMaster1.xml"/><Relationship Id="rId115"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notesMaster" Target="notesMasters/notesMaster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09-04-27T16:07:36.214" idx="16">
    <p:pos x="10" y="10"/>
    <p:text>since we cannot see this any way, just mention that there is dialog.png will be enough?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D23590-DF55-4AE9-8EC9-EE3E95167B4A}" type="datetimeFigureOut">
              <a:rPr lang="en-US" smtClean="0"/>
              <a:pPr/>
              <a:t>2010-10-11</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GB" smtClean="0"/>
              <a:t>Revit Programming Introduction</a:t>
            </a:r>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4A987DF-2A1D-45C4-8EDA-8E112167FF15}" type="slidenum">
              <a:rPr lang="en-GB" smtClean="0"/>
              <a:pPr/>
              <a:t>‹#›</a:t>
            </a:fld>
            <a:endParaRPr lang="en-GB"/>
          </a:p>
        </p:txBody>
      </p:sp>
    </p:spTree>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1197483-41CE-47F9-8EF2-FCDEAE320FFA}" type="datetimeFigureOut">
              <a:rPr lang="en-US" smtClean="0"/>
              <a:pPr/>
              <a:t>2010-10-11</a:t>
            </a:fld>
            <a:endParaRPr lang="en-US"/>
          </a:p>
        </p:txBody>
      </p:sp>
      <p:sp>
        <p:nvSpPr>
          <p:cNvPr id="4" name="Slide Image Placeholder 3"/>
          <p:cNvSpPr>
            <a:spLocks noGrp="1" noRot="1" noChangeAspect="1"/>
          </p:cNvSpPr>
          <p:nvPr>
            <p:ph type="sldImg" idx="2"/>
          </p:nvPr>
        </p:nvSpPr>
        <p:spPr>
          <a:xfrm>
            <a:off x="1144588" y="685800"/>
            <a:ext cx="45688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smtClean="0"/>
              <a:t>Revit Programming Introduction</a:t>
            </a: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A0E5043-F1D3-4DBB-BE5C-D1DA0412B1F9}" type="slidenum">
              <a:rPr lang="en-US" smtClean="0"/>
              <a:pPr/>
              <a:t>‹#›</a:t>
            </a:fld>
            <a:endParaRPr lang="en-US"/>
          </a:p>
        </p:txBody>
      </p:sp>
    </p:spTree>
  </p:cSld>
  <p:clrMap bg1="lt1" tx1="dk1" bg2="lt2" tx2="dk2" accent1="accent1" accent2="accent2" accent3="accent3" accent4="accent4" accent5="accent5" accent6="accent6" hlink="hlink" folHlink="folHlink"/>
  <p:hf hdr="0" dt="0"/>
  <p:notesStyle>
    <a:lvl1pPr marL="0" algn="l" defTabSz="1300390" rtl="0" eaLnBrk="1" latinLnBrk="0" hangingPunct="1">
      <a:defRPr sz="1700" kern="1200">
        <a:solidFill>
          <a:schemeClr val="tx1"/>
        </a:solidFill>
        <a:latin typeface="+mn-lt"/>
        <a:ea typeface="+mn-ea"/>
        <a:cs typeface="+mn-cs"/>
      </a:defRPr>
    </a:lvl1pPr>
    <a:lvl2pPr marL="650196" algn="l" defTabSz="1300390" rtl="0" eaLnBrk="1" latinLnBrk="0" hangingPunct="1">
      <a:defRPr sz="1700" kern="1200">
        <a:solidFill>
          <a:schemeClr val="tx1"/>
        </a:solidFill>
        <a:latin typeface="+mn-lt"/>
        <a:ea typeface="+mn-ea"/>
        <a:cs typeface="+mn-cs"/>
      </a:defRPr>
    </a:lvl2pPr>
    <a:lvl3pPr marL="1300390" algn="l" defTabSz="1300390" rtl="0" eaLnBrk="1" latinLnBrk="0" hangingPunct="1">
      <a:defRPr sz="1700" kern="1200">
        <a:solidFill>
          <a:schemeClr val="tx1"/>
        </a:solidFill>
        <a:latin typeface="+mn-lt"/>
        <a:ea typeface="+mn-ea"/>
        <a:cs typeface="+mn-cs"/>
      </a:defRPr>
    </a:lvl3pPr>
    <a:lvl4pPr marL="1950586" algn="l" defTabSz="1300390" rtl="0" eaLnBrk="1" latinLnBrk="0" hangingPunct="1">
      <a:defRPr sz="1700" kern="1200">
        <a:solidFill>
          <a:schemeClr val="tx1"/>
        </a:solidFill>
        <a:latin typeface="+mn-lt"/>
        <a:ea typeface="+mn-ea"/>
        <a:cs typeface="+mn-cs"/>
      </a:defRPr>
    </a:lvl4pPr>
    <a:lvl5pPr marL="2600782" algn="l" defTabSz="1300390" rtl="0" eaLnBrk="1" latinLnBrk="0" hangingPunct="1">
      <a:defRPr sz="1700" kern="1200">
        <a:solidFill>
          <a:schemeClr val="tx1"/>
        </a:solidFill>
        <a:latin typeface="+mn-lt"/>
        <a:ea typeface="+mn-ea"/>
        <a:cs typeface="+mn-cs"/>
      </a:defRPr>
    </a:lvl5pPr>
    <a:lvl6pPr marL="3250978" algn="l" defTabSz="1300390" rtl="0" eaLnBrk="1" latinLnBrk="0" hangingPunct="1">
      <a:defRPr sz="1700" kern="1200">
        <a:solidFill>
          <a:schemeClr val="tx1"/>
        </a:solidFill>
        <a:latin typeface="+mn-lt"/>
        <a:ea typeface="+mn-ea"/>
        <a:cs typeface="+mn-cs"/>
      </a:defRPr>
    </a:lvl6pPr>
    <a:lvl7pPr marL="3901173" algn="l" defTabSz="1300390" rtl="0" eaLnBrk="1" latinLnBrk="0" hangingPunct="1">
      <a:defRPr sz="1700" kern="1200">
        <a:solidFill>
          <a:schemeClr val="tx1"/>
        </a:solidFill>
        <a:latin typeface="+mn-lt"/>
        <a:ea typeface="+mn-ea"/>
        <a:cs typeface="+mn-cs"/>
      </a:defRPr>
    </a:lvl7pPr>
    <a:lvl8pPr marL="4551369" algn="l" defTabSz="1300390" rtl="0" eaLnBrk="1" latinLnBrk="0" hangingPunct="1">
      <a:defRPr sz="1700" kern="1200">
        <a:solidFill>
          <a:schemeClr val="tx1"/>
        </a:solidFill>
        <a:latin typeface="+mn-lt"/>
        <a:ea typeface="+mn-ea"/>
        <a:cs typeface="+mn-cs"/>
      </a:defRPr>
    </a:lvl8pPr>
    <a:lvl9pPr marL="5201563" algn="l" defTabSz="1300390"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p:txBody>
          <a:bodyPr/>
          <a:lstStyle/>
          <a:p>
            <a:pPr>
              <a:defRPr/>
            </a:pPr>
            <a:fld id="{4FED0540-2AFE-466A-AE5D-22704371DD47}" type="slidenum">
              <a:rPr lang="en-US" smtClean="0"/>
              <a:pPr>
                <a:defRPr/>
              </a:pPr>
              <a:t>1</a:t>
            </a:fld>
            <a:endParaRPr lang="en-US" smtClean="0"/>
          </a:p>
        </p:txBody>
      </p:sp>
      <p:sp>
        <p:nvSpPr>
          <p:cNvPr id="16387" name="Rectangle 2"/>
          <p:cNvSpPr>
            <a:spLocks noGrp="1" noRot="1" noChangeAspect="1" noChangeArrowheads="1" noTextEdit="1"/>
          </p:cNvSpPr>
          <p:nvPr>
            <p:ph type="sldImg"/>
          </p:nvPr>
        </p:nvSpPr>
        <p:spPr>
          <a:xfrm>
            <a:off x="1692275" y="685800"/>
            <a:ext cx="3568700" cy="2678113"/>
          </a:xfrm>
          <a:ln/>
        </p:spPr>
      </p:sp>
      <p:sp>
        <p:nvSpPr>
          <p:cNvPr id="16388" name="Rectangle 3"/>
          <p:cNvSpPr>
            <a:spLocks noGrp="1" noChangeArrowheads="1"/>
          </p:cNvSpPr>
          <p:nvPr>
            <p:ph type="body" idx="1"/>
          </p:nvPr>
        </p:nvSpPr>
        <p:spPr>
          <a:noFill/>
          <a:ln/>
        </p:spPr>
        <p:txBody>
          <a:bodyPr/>
          <a:lstStyle/>
          <a:p>
            <a:pPr eaLnBrk="1" hangingPunct="1">
              <a:spcBef>
                <a:spcPct val="0"/>
              </a:spcBef>
            </a:pPr>
            <a:endParaRPr lang="en-US" sz="180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5C4321A7-EDB4-4049-AE4F-CB4B8409588C}" type="slidenum">
              <a:rPr lang="en-US" smtClean="0"/>
              <a:pPr/>
              <a:t>11</a:t>
            </a:fld>
            <a:endParaRPr lang="en-US" dirty="0" smtClean="0"/>
          </a:p>
        </p:txBody>
      </p:sp>
      <p:sp>
        <p:nvSpPr>
          <p:cNvPr id="160771" name="Rectangle 2"/>
          <p:cNvSpPr>
            <a:spLocks noGrp="1" noRot="1" noChangeAspect="1" noChangeArrowheads="1" noTextEdit="1"/>
          </p:cNvSpPr>
          <p:nvPr>
            <p:ph type="sldImg"/>
          </p:nvPr>
        </p:nvSpPr>
        <p:spPr>
          <a:xfrm>
            <a:off x="1692275" y="685800"/>
            <a:ext cx="3567113" cy="2676525"/>
          </a:xfrm>
          <a:ln/>
        </p:spPr>
      </p:sp>
      <p:sp>
        <p:nvSpPr>
          <p:cNvPr id="160772"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dirty="0" smtClean="0">
                <a:solidFill>
                  <a:schemeClr val="tx1"/>
                </a:solidFill>
                <a:latin typeface="+mn-lt"/>
                <a:ea typeface="+mn-ea"/>
                <a:cs typeface="+mn-cs"/>
              </a:rPr>
              <a:t>The Revit SDK is basically purely for support and documentation purposes. All you actually need to develop a Revit add-in is the development environment and </a:t>
            </a:r>
            <a:r>
              <a:rPr lang="en-US" sz="1700" kern="1200" smtClean="0">
                <a:solidFill>
                  <a:schemeClr val="tx1"/>
                </a:solidFill>
                <a:latin typeface="+mn-lt"/>
                <a:ea typeface="+mn-ea"/>
                <a:cs typeface="+mn-cs"/>
              </a:rPr>
              <a:t>the Revit API assembly DLLs, </a:t>
            </a:r>
            <a:r>
              <a:rPr lang="en-US" sz="1700" kern="1200" dirty="0" smtClean="0">
                <a:solidFill>
                  <a:schemeClr val="tx1"/>
                </a:solidFill>
                <a:latin typeface="+mn-lt"/>
                <a:ea typeface="+mn-ea"/>
                <a:cs typeface="+mn-cs"/>
              </a:rPr>
              <a:t>nothing </a:t>
            </a:r>
            <a:r>
              <a:rPr lang="en-US" sz="1700" kern="1200" smtClean="0">
                <a:solidFill>
                  <a:schemeClr val="tx1"/>
                </a:solidFill>
                <a:latin typeface="+mn-lt"/>
                <a:ea typeface="+mn-ea"/>
                <a:cs typeface="+mn-cs"/>
              </a:rPr>
              <a:t>else. The SDK includes addinional information and tools.</a:t>
            </a:r>
            <a:endParaRPr lang="en-US" sz="1700" kern="1200" dirty="0" smtClean="0">
              <a:solidFill>
                <a:schemeClr val="tx1"/>
              </a:solidFill>
              <a:latin typeface="+mn-lt"/>
              <a:ea typeface="+mn-ea"/>
              <a:cs typeface="+mn-cs"/>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smtClean="0"/>
              <a:t>The 23 new samples reflect the main focus of the API development</a:t>
            </a:r>
            <a:r>
              <a:rPr lang="en-GB" baseline="0" smtClean="0"/>
              <a:t> for Revit 2010: family API and conceptual design, ribbon, events, MEP. Events, FamilyCreation and Massing are separate subdirectories, the other samples are located in the main SDK Samples folder. To compile them all, you can use the main solution file. To load them into Revit, you can use the RvtSamples external application. We already discussed the ribbon and events samples. We will look at the family, form creation, and MEP ones in the later sections of the presentation. One sample that does not fall into any of these categories is RaytraceBounce, which demonstrates a new general-purpose model inspection method.</a:t>
            </a:r>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102</a:t>
            </a:fld>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baseline="0" smtClean="0"/>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103</a:t>
            </a:fld>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3C27B437-3597-42DE-BE17-EF9231B86CF7}" type="slidenum">
              <a:rPr lang="en-US" smtClean="0"/>
              <a:pPr/>
              <a:t>104</a:t>
            </a:fld>
            <a:endParaRPr lang="en-US" smtClean="0"/>
          </a:p>
        </p:txBody>
      </p:sp>
      <p:sp>
        <p:nvSpPr>
          <p:cNvPr id="293891" name="Rectangle 2"/>
          <p:cNvSpPr>
            <a:spLocks noGrp="1" noRot="1" noChangeAspect="1" noChangeArrowheads="1" noTextEdit="1"/>
          </p:cNvSpPr>
          <p:nvPr>
            <p:ph type="sldImg"/>
          </p:nvPr>
        </p:nvSpPr>
        <p:spPr>
          <a:xfrm>
            <a:off x="1692275" y="685800"/>
            <a:ext cx="3567113" cy="2676525"/>
          </a:xfrm>
          <a:ln/>
        </p:spPr>
      </p:sp>
      <p:sp>
        <p:nvSpPr>
          <p:cNvPr id="293892" name="Rectangle 3"/>
          <p:cNvSpPr>
            <a:spLocks noGrp="1" noChangeArrowheads="1"/>
          </p:cNvSpPr>
          <p:nvPr>
            <p:ph type="body" idx="1"/>
          </p:nvPr>
        </p:nvSpPr>
        <p:spPr>
          <a:noFill/>
          <a:ln/>
        </p:spPr>
        <p:txBody>
          <a:bodyPr/>
          <a:lstStyle/>
          <a:p>
            <a:pPr eaLnBrk="1" hangingPunct="1"/>
            <a:r>
              <a:rPr lang="en-US" smtClean="0"/>
              <a:t>Point out that the webcast is *this* webcast. The bottom two items are for members only, the top ones are all publicly available.</a:t>
            </a: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0DF6E190-E7EC-4F16-93BF-BE8D2631FEB1}" type="slidenum">
              <a:rPr lang="en-US" smtClean="0"/>
              <a:pPr/>
              <a:t>105</a:t>
            </a:fld>
            <a:endParaRPr lang="en-US" dirty="0" smtClean="0"/>
          </a:p>
        </p:txBody>
      </p:sp>
      <p:sp>
        <p:nvSpPr>
          <p:cNvPr id="158723" name="Rectangle 2"/>
          <p:cNvSpPr>
            <a:spLocks noGrp="1" noRot="1" noChangeAspect="1" noChangeArrowheads="1" noTextEdit="1"/>
          </p:cNvSpPr>
          <p:nvPr>
            <p:ph type="sldImg"/>
          </p:nvPr>
        </p:nvSpPr>
        <p:spPr>
          <a:xfrm>
            <a:off x="1692275" y="685800"/>
            <a:ext cx="3567113" cy="2676525"/>
          </a:xfrm>
          <a:ln/>
        </p:spPr>
      </p:sp>
      <p:sp>
        <p:nvSpPr>
          <p:cNvPr id="158724" name="Rectangle 3"/>
          <p:cNvSpPr>
            <a:spLocks noGrp="1" noChangeArrowheads="1"/>
          </p:cNvSpPr>
          <p:nvPr>
            <p:ph type="body" idx="1"/>
          </p:nvPr>
        </p:nvSpPr>
        <p:spPr>
          <a:noFill/>
          <a:ln/>
        </p:spPr>
        <p:txBody>
          <a:bodyPr/>
          <a:lstStyle/>
          <a:p>
            <a:pPr eaLnBrk="1" hangingPunct="1"/>
            <a:endParaRPr lang="en-GB" dirty="0"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a:noFill/>
        </p:spPr>
        <p:txBody>
          <a:bodyPr/>
          <a:lstStyle/>
          <a:p>
            <a:fld id="{4908679F-EA2B-4D9D-8874-6D194A7EE3AB}" type="slidenum">
              <a:rPr lang="en-US" smtClean="0"/>
              <a:pPr/>
              <a:t>106</a:t>
            </a:fld>
            <a:endParaRPr lang="en-US" smtClean="0"/>
          </a:p>
        </p:txBody>
      </p:sp>
      <p:sp>
        <p:nvSpPr>
          <p:cNvPr id="294915" name="Rectangle 2"/>
          <p:cNvSpPr>
            <a:spLocks noGrp="1" noRot="1" noChangeAspect="1" noChangeArrowheads="1" noTextEdit="1"/>
          </p:cNvSpPr>
          <p:nvPr>
            <p:ph type="sldImg"/>
          </p:nvPr>
        </p:nvSpPr>
        <p:spPr>
          <a:xfrm>
            <a:off x="1692275" y="685800"/>
            <a:ext cx="3567113" cy="2676525"/>
          </a:xfrm>
          <a:ln/>
        </p:spPr>
      </p:sp>
      <p:sp>
        <p:nvSpPr>
          <p:cNvPr id="29491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a:noFill/>
        </p:spPr>
        <p:txBody>
          <a:bodyPr/>
          <a:lstStyle/>
          <a:p>
            <a:fld id="{C03DB88A-727D-43F2-8BD7-42ABC2F987CC}" type="slidenum">
              <a:rPr lang="en-US" smtClean="0"/>
              <a:pPr/>
              <a:t>107</a:t>
            </a:fld>
            <a:endParaRPr lang="en-US" smtClean="0"/>
          </a:p>
        </p:txBody>
      </p:sp>
      <p:sp>
        <p:nvSpPr>
          <p:cNvPr id="295939" name="Rectangle 2"/>
          <p:cNvSpPr>
            <a:spLocks noGrp="1" noRot="1" noChangeAspect="1" noChangeArrowheads="1" noTextEdit="1"/>
          </p:cNvSpPr>
          <p:nvPr>
            <p:ph type="sldImg"/>
          </p:nvPr>
        </p:nvSpPr>
        <p:spPr>
          <a:xfrm>
            <a:off x="1693863" y="685800"/>
            <a:ext cx="3563937" cy="2676525"/>
          </a:xfrm>
          <a:solidFill>
            <a:srgbClr val="FFFFFF"/>
          </a:solidFill>
          <a:ln/>
        </p:spPr>
      </p:sp>
      <p:sp>
        <p:nvSpPr>
          <p:cNvPr id="2959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B70A711C-203F-40A6-A7F9-5A8BAFDC7DA9}" type="slidenum">
              <a:rPr lang="en-US" smtClean="0"/>
              <a:pPr/>
              <a:t>12</a:t>
            </a:fld>
            <a:endParaRPr lang="en-US" dirty="0" smtClean="0"/>
          </a:p>
        </p:txBody>
      </p:sp>
      <p:sp>
        <p:nvSpPr>
          <p:cNvPr id="161795" name="Rectangle 2"/>
          <p:cNvSpPr>
            <a:spLocks noGrp="1" noRot="1" noChangeAspect="1" noChangeArrowheads="1" noTextEdit="1"/>
          </p:cNvSpPr>
          <p:nvPr>
            <p:ph type="sldImg"/>
          </p:nvPr>
        </p:nvSpPr>
        <p:spPr>
          <a:xfrm>
            <a:off x="1692275" y="685800"/>
            <a:ext cx="3567113" cy="2676525"/>
          </a:xfrm>
          <a:ln/>
        </p:spPr>
      </p:sp>
      <p:sp>
        <p:nvSpPr>
          <p:cNvPr id="161796" name="Rectangle 3"/>
          <p:cNvSpPr>
            <a:spLocks noGrp="1" noChangeArrowheads="1"/>
          </p:cNvSpPr>
          <p:nvPr>
            <p:ph type="body" idx="1"/>
          </p:nvPr>
        </p:nvSpPr>
        <p:spPr>
          <a:noFill/>
          <a:ln/>
        </p:spPr>
        <p:txBody>
          <a:bodyPr/>
          <a:lstStyle/>
          <a:p>
            <a:pPr eaLnBrk="1" hangingPunct="1"/>
            <a:r>
              <a:rPr lang="en-US" dirty="0" smtClean="0"/>
              <a:t>Here are the top level contents of the SDK</a:t>
            </a:r>
            <a:r>
              <a:rPr lang="en-US" smtClean="0"/>
              <a:t>. The Developer Guide is very comprehensive. </a:t>
            </a:r>
            <a:r>
              <a:rPr lang="en-GB" sz="1700" kern="1200" smtClean="0">
                <a:solidFill>
                  <a:schemeClr val="tx1"/>
                </a:solidFill>
                <a:latin typeface="+mn-lt"/>
                <a:ea typeface="+mn-ea"/>
                <a:cs typeface="+mn-cs"/>
              </a:rPr>
              <a:t>The </a:t>
            </a:r>
            <a:r>
              <a:rPr lang="en-GB" sz="1700" kern="1200" dirty="0" smtClean="0">
                <a:solidFill>
                  <a:schemeClr val="tx1"/>
                </a:solidFill>
                <a:latin typeface="+mn-lt"/>
                <a:ea typeface="+mn-ea"/>
                <a:cs typeface="+mn-cs"/>
              </a:rPr>
              <a:t>Revit SDK </a:t>
            </a:r>
            <a:r>
              <a:rPr lang="en-GB" sz="1700" kern="1200" smtClean="0">
                <a:solidFill>
                  <a:schemeClr val="tx1"/>
                </a:solidFill>
                <a:latin typeface="+mn-lt"/>
                <a:ea typeface="+mn-ea"/>
                <a:cs typeface="+mn-cs"/>
              </a:rPr>
              <a:t>samples provide a huge knowledge base on </a:t>
            </a:r>
            <a:r>
              <a:rPr lang="en-GB" sz="1700" kern="1200" dirty="0" smtClean="0">
                <a:solidFill>
                  <a:schemeClr val="tx1"/>
                </a:solidFill>
                <a:latin typeface="+mn-lt"/>
                <a:ea typeface="+mn-ea"/>
                <a:cs typeface="+mn-cs"/>
              </a:rPr>
              <a:t>how to address specific programming tasks using the Revit API. The API documentation in the help file lists all the classes and their methods and properties</a:t>
            </a:r>
            <a:r>
              <a:rPr lang="en-GB" sz="1700" kern="1200" smtClean="0">
                <a:solidFill>
                  <a:schemeClr val="tx1"/>
                </a:solidFill>
                <a:latin typeface="+mn-lt"/>
                <a:ea typeface="+mn-ea"/>
                <a:cs typeface="+mn-cs"/>
              </a:rPr>
              <a:t>, and the developer guide and samples explain and demonstrate </a:t>
            </a:r>
            <a:r>
              <a:rPr lang="en-GB" sz="1700" kern="1200" dirty="0" smtClean="0">
                <a:solidFill>
                  <a:schemeClr val="tx1"/>
                </a:solidFill>
                <a:latin typeface="+mn-lt"/>
                <a:ea typeface="+mn-ea"/>
                <a:cs typeface="+mn-cs"/>
              </a:rPr>
              <a:t>how they work together to solve specific </a:t>
            </a:r>
            <a:r>
              <a:rPr lang="en-GB" sz="1700" kern="1200" smtClean="0">
                <a:solidFill>
                  <a:schemeClr val="tx1"/>
                </a:solidFill>
                <a:latin typeface="+mn-lt"/>
                <a:ea typeface="+mn-ea"/>
                <a:cs typeface="+mn-cs"/>
              </a:rPr>
              <a:t>tasks.</a:t>
            </a:r>
            <a:endParaRPr lang="en-GB" sz="1700" kern="1200" dirty="0" smtClean="0">
              <a:solidFill>
                <a:schemeClr val="tx1"/>
              </a:solidFill>
              <a:latin typeface="+mn-lt"/>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B70A711C-203F-40A6-A7F9-5A8BAFDC7DA9}" type="slidenum">
              <a:rPr lang="en-US" smtClean="0"/>
              <a:pPr/>
              <a:t>13</a:t>
            </a:fld>
            <a:endParaRPr lang="en-US" dirty="0" smtClean="0"/>
          </a:p>
        </p:txBody>
      </p:sp>
      <p:sp>
        <p:nvSpPr>
          <p:cNvPr id="161795" name="Rectangle 2"/>
          <p:cNvSpPr>
            <a:spLocks noGrp="1" noRot="1" noChangeAspect="1" noChangeArrowheads="1" noTextEdit="1"/>
          </p:cNvSpPr>
          <p:nvPr>
            <p:ph type="sldImg"/>
          </p:nvPr>
        </p:nvSpPr>
        <p:spPr>
          <a:xfrm>
            <a:off x="1692275" y="685800"/>
            <a:ext cx="3567113" cy="2676525"/>
          </a:xfrm>
          <a:ln/>
        </p:spPr>
      </p:sp>
      <p:sp>
        <p:nvSpPr>
          <p:cNvPr id="161796" name="Rectangle 3"/>
          <p:cNvSpPr>
            <a:spLocks noGrp="1" noChangeArrowheads="1"/>
          </p:cNvSpPr>
          <p:nvPr>
            <p:ph type="body" idx="1"/>
          </p:nvPr>
        </p:nvSpPr>
        <p:spPr>
          <a:noFill/>
          <a:ln/>
        </p:spPr>
        <p:txBody>
          <a:bodyPr/>
          <a:lstStyle/>
          <a:p>
            <a:pPr eaLnBrk="1" hangingPunct="1"/>
            <a:r>
              <a:rPr lang="en-GB" sz="1700" kern="1200" smtClean="0">
                <a:solidFill>
                  <a:schemeClr val="tx1"/>
                </a:solidFill>
                <a:latin typeface="+mn-lt"/>
                <a:ea typeface="+mn-ea"/>
                <a:cs typeface="+mn-cs"/>
              </a:rPr>
              <a:t>The </a:t>
            </a:r>
            <a:r>
              <a:rPr lang="en-GB" sz="1700" kern="1200" dirty="0" smtClean="0">
                <a:solidFill>
                  <a:schemeClr val="tx1"/>
                </a:solidFill>
                <a:latin typeface="+mn-lt"/>
                <a:ea typeface="+mn-ea"/>
                <a:cs typeface="+mn-cs"/>
              </a:rPr>
              <a:t>Revit SDK </a:t>
            </a:r>
            <a:r>
              <a:rPr lang="en-GB" sz="1700" kern="1200" smtClean="0">
                <a:solidFill>
                  <a:schemeClr val="tx1"/>
                </a:solidFill>
                <a:latin typeface="+mn-lt"/>
                <a:ea typeface="+mn-ea"/>
                <a:cs typeface="+mn-cs"/>
              </a:rPr>
              <a:t>samples provide a huge knowledge base on </a:t>
            </a:r>
            <a:r>
              <a:rPr lang="en-GB" sz="1700" kern="1200" dirty="0" smtClean="0">
                <a:solidFill>
                  <a:schemeClr val="tx1"/>
                </a:solidFill>
                <a:latin typeface="+mn-lt"/>
                <a:ea typeface="+mn-ea"/>
                <a:cs typeface="+mn-cs"/>
              </a:rPr>
              <a:t>how to address specific programming tasks using the Revit API. The API documentation in the help file lists all the classes and their methods and properties</a:t>
            </a:r>
            <a:r>
              <a:rPr lang="en-GB" sz="1700" kern="1200" smtClean="0">
                <a:solidFill>
                  <a:schemeClr val="tx1"/>
                </a:solidFill>
                <a:latin typeface="+mn-lt"/>
                <a:ea typeface="+mn-ea"/>
                <a:cs typeface="+mn-cs"/>
              </a:rPr>
              <a:t>, and the developer guide and samples explain and demonstrate </a:t>
            </a:r>
            <a:r>
              <a:rPr lang="en-GB" sz="1700" kern="1200" dirty="0" smtClean="0">
                <a:solidFill>
                  <a:schemeClr val="tx1"/>
                </a:solidFill>
                <a:latin typeface="+mn-lt"/>
                <a:ea typeface="+mn-ea"/>
                <a:cs typeface="+mn-cs"/>
              </a:rPr>
              <a:t>how they work together to solve specific </a:t>
            </a:r>
            <a:r>
              <a:rPr lang="en-GB" sz="1700" kern="1200" smtClean="0">
                <a:solidFill>
                  <a:schemeClr val="tx1"/>
                </a:solidFill>
                <a:latin typeface="+mn-lt"/>
                <a:ea typeface="+mn-ea"/>
                <a:cs typeface="+mn-cs"/>
              </a:rPr>
              <a:t>tasks.</a:t>
            </a:r>
            <a:endParaRPr lang="en-GB" sz="1700" kern="1200" dirty="0" smtClean="0">
              <a:solidFill>
                <a:schemeClr val="tx1"/>
              </a:solidFill>
              <a:latin typeface="+mn-lt"/>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B63E1780-793E-4349-851F-2046ED8BA70B}" type="slidenum">
              <a:rPr lang="en-US" smtClean="0"/>
              <a:pPr/>
              <a:t>15</a:t>
            </a:fld>
            <a:endParaRPr lang="en-US" dirty="0" smtClean="0"/>
          </a:p>
        </p:txBody>
      </p:sp>
      <p:sp>
        <p:nvSpPr>
          <p:cNvPr id="162819" name="Rectangle 2"/>
          <p:cNvSpPr>
            <a:spLocks noGrp="1" noRot="1" noChangeAspect="1" noChangeArrowheads="1" noTextEdit="1"/>
          </p:cNvSpPr>
          <p:nvPr>
            <p:ph type="sldImg"/>
          </p:nvPr>
        </p:nvSpPr>
        <p:spPr>
          <a:xfrm>
            <a:off x="1144588" y="685800"/>
            <a:ext cx="4568825" cy="3429000"/>
          </a:xfrm>
          <a:ln/>
        </p:spPr>
      </p:sp>
      <p:sp>
        <p:nvSpPr>
          <p:cNvPr id="162820" name="Rectangle 3"/>
          <p:cNvSpPr>
            <a:spLocks noGrp="1" noChangeArrowheads="1"/>
          </p:cNvSpPr>
          <p:nvPr>
            <p:ph type="body" idx="1"/>
          </p:nvPr>
        </p:nvSpPr>
        <p:spPr>
          <a:xfrm>
            <a:off x="913772" y="4343716"/>
            <a:ext cx="5030456" cy="4113855"/>
          </a:xfrm>
          <a:noFill/>
          <a:ln/>
        </p:spPr>
        <p:txBody>
          <a:bodyPr/>
          <a:lstStyle/>
          <a:p>
            <a:r>
              <a:rPr lang="en-GB" sz="1700" kern="1200" smtClean="0">
                <a:solidFill>
                  <a:schemeClr val="tx1"/>
                </a:solidFill>
                <a:latin typeface="+mn-lt"/>
                <a:ea typeface="+mn-ea"/>
                <a:cs typeface="+mn-cs"/>
              </a:rPr>
              <a:t>A </a:t>
            </a:r>
            <a:r>
              <a:rPr lang="en-GB" sz="1700" kern="1200" dirty="0" smtClean="0">
                <a:solidFill>
                  <a:schemeClr val="tx1"/>
                </a:solidFill>
                <a:latin typeface="+mn-lt"/>
                <a:ea typeface="+mn-ea"/>
                <a:cs typeface="+mn-cs"/>
              </a:rPr>
              <a:t>little bit on the history of the Revit API. The API has been and still is evolving very strongly, since Revit 8.0, and </a:t>
            </a:r>
            <a:r>
              <a:rPr lang="en-GB" sz="1700" kern="1200" smtClean="0">
                <a:solidFill>
                  <a:schemeClr val="tx1"/>
                </a:solidFill>
                <a:latin typeface="+mn-lt"/>
                <a:ea typeface="+mn-ea"/>
                <a:cs typeface="+mn-cs"/>
              </a:rPr>
              <a:t>has reached </a:t>
            </a:r>
            <a:r>
              <a:rPr lang="en-GB" sz="1700" kern="1200" dirty="0" smtClean="0">
                <a:solidFill>
                  <a:schemeClr val="tx1"/>
                </a:solidFill>
                <a:latin typeface="+mn-lt"/>
                <a:ea typeface="+mn-ea"/>
                <a:cs typeface="+mn-cs"/>
              </a:rPr>
              <a:t>a certain maturity now. We are in the long-term process of restructuring Revit to make it more API driven, i.e. create a kernel providing the API on top of which the various Revit flavours can be implemented, instead of implementing the API as the outermost layer on top of the completed product.	</a:t>
            </a:r>
            <a:endParaRPr lang="en-GB" sz="1700" kern="1200" dirty="0">
              <a:solidFill>
                <a:schemeClr val="tx1"/>
              </a:solidFill>
              <a:latin typeface="+mn-lt"/>
              <a:ea typeface="+mn-ea"/>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C6D1E87C-4E48-4B08-8132-6E8B35791EEC}" type="slidenum">
              <a:rPr lang="en-US" smtClean="0"/>
              <a:pPr/>
              <a:t>16</a:t>
            </a:fld>
            <a:endParaRPr lang="en-US" smtClean="0"/>
          </a:p>
        </p:txBody>
      </p:sp>
      <p:sp>
        <p:nvSpPr>
          <p:cNvPr id="71683" name="Rectangle 2"/>
          <p:cNvSpPr>
            <a:spLocks noGrp="1" noRot="1" noChangeAspect="1" noChangeArrowheads="1" noTextEdit="1"/>
          </p:cNvSpPr>
          <p:nvPr>
            <p:ph type="sldImg"/>
          </p:nvPr>
        </p:nvSpPr>
        <p:spPr>
          <a:xfrm>
            <a:off x="1141413" y="684213"/>
            <a:ext cx="4575175" cy="3432175"/>
          </a:xfrm>
          <a:ln/>
        </p:spPr>
      </p:sp>
      <p:sp>
        <p:nvSpPr>
          <p:cNvPr id="71684" name="Rectangle 3"/>
          <p:cNvSpPr>
            <a:spLocks noGrp="1" noChangeArrowheads="1"/>
          </p:cNvSpPr>
          <p:nvPr>
            <p:ph type="body" idx="1"/>
          </p:nvPr>
        </p:nvSpPr>
        <p:spPr>
          <a:xfrm>
            <a:off x="913772" y="4343716"/>
            <a:ext cx="5030456" cy="4115430"/>
          </a:xfrm>
          <a:noFill/>
          <a:ln/>
        </p:spPr>
        <p:txBody>
          <a:bodyPr/>
          <a:lstStyle/>
          <a:p>
            <a:pPr eaLnBrk="1" hangingPunct="1"/>
            <a:endParaRPr lang="en-US" dirty="0" smtClean="0"/>
          </a:p>
          <a:p>
            <a:pPr eaLnBrk="1" hangingPunct="1"/>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5CE5B937-B79E-4B71-A006-CA9C7CF9C484}" type="slidenum">
              <a:rPr lang="en-US" smtClean="0"/>
              <a:pPr/>
              <a:t>17</a:t>
            </a:fld>
            <a:endParaRPr lang="en-US" dirty="0" smtClean="0"/>
          </a:p>
        </p:txBody>
      </p:sp>
      <p:sp>
        <p:nvSpPr>
          <p:cNvPr id="163843" name="Rectangle 2"/>
          <p:cNvSpPr>
            <a:spLocks noGrp="1" noRot="1" noChangeAspect="1" noChangeArrowheads="1" noTextEdit="1"/>
          </p:cNvSpPr>
          <p:nvPr>
            <p:ph type="sldImg"/>
          </p:nvPr>
        </p:nvSpPr>
        <p:spPr>
          <a:xfrm>
            <a:off x="1692275" y="685800"/>
            <a:ext cx="3567113" cy="2676525"/>
          </a:xfrm>
          <a:ln/>
        </p:spPr>
      </p:sp>
      <p:sp>
        <p:nvSpPr>
          <p:cNvPr id="163844"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dirty="0" smtClean="0">
                <a:solidFill>
                  <a:schemeClr val="tx1"/>
                </a:solidFill>
                <a:latin typeface="+mn-lt"/>
                <a:ea typeface="+mn-ea"/>
                <a:cs typeface="+mn-cs"/>
              </a:rPr>
              <a:t>That concludes the introduction. Now let us start looking at real development issues and take our first steps up to a simple “Hello World” </a:t>
            </a:r>
            <a:r>
              <a:rPr lang="en-US" sz="1700" kern="1200" smtClean="0">
                <a:solidFill>
                  <a:schemeClr val="tx1"/>
                </a:solidFill>
                <a:latin typeface="+mn-lt"/>
                <a:ea typeface="+mn-ea"/>
                <a:cs typeface="+mn-cs"/>
              </a:rPr>
              <a:t>example. The </a:t>
            </a:r>
            <a:r>
              <a:rPr lang="en-US" sz="1700" kern="1200" dirty="0" smtClean="0">
                <a:solidFill>
                  <a:schemeClr val="tx1"/>
                </a:solidFill>
                <a:latin typeface="+mn-lt"/>
                <a:ea typeface="+mn-ea"/>
                <a:cs typeface="+mn-cs"/>
              </a:rPr>
              <a:t>accompanying labs demonstrate the concepts discussed. They can also be used for self-learning, and as a reference to answer the most common Revit API beginner’s questions.</a:t>
            </a:r>
            <a:endParaRPr lang="en-GB" sz="1700" kern="1200" dirty="0" smtClean="0">
              <a:solidFill>
                <a:schemeClr val="tx1"/>
              </a:solidFill>
              <a:latin typeface="+mn-lt"/>
              <a:ea typeface="+mn-ea"/>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352E5ECF-761D-4E06-8D88-D835B9626A97}" type="slidenum">
              <a:rPr lang="en-US" smtClean="0"/>
              <a:pPr/>
              <a:t>18</a:t>
            </a:fld>
            <a:endParaRPr lang="en-US" dirty="0" smtClean="0"/>
          </a:p>
        </p:txBody>
      </p:sp>
      <p:sp>
        <p:nvSpPr>
          <p:cNvPr id="164867" name="Rectangle 2"/>
          <p:cNvSpPr>
            <a:spLocks noGrp="1" noRot="1" noChangeAspect="1" noChangeArrowheads="1" noTextEdit="1"/>
          </p:cNvSpPr>
          <p:nvPr>
            <p:ph type="sldImg"/>
          </p:nvPr>
        </p:nvSpPr>
        <p:spPr>
          <a:xfrm>
            <a:off x="1144588" y="685800"/>
            <a:ext cx="4568825" cy="3429000"/>
          </a:xfrm>
          <a:ln/>
        </p:spPr>
      </p:sp>
      <p:sp>
        <p:nvSpPr>
          <p:cNvPr id="164868" name="Rectangle 3"/>
          <p:cNvSpPr>
            <a:spLocks noGrp="1" noChangeArrowheads="1"/>
          </p:cNvSpPr>
          <p:nvPr>
            <p:ph type="body" idx="1"/>
          </p:nvPr>
        </p:nvSpPr>
        <p:spPr>
          <a:xfrm>
            <a:off x="913772" y="4343716"/>
            <a:ext cx="5030456" cy="4113855"/>
          </a:xfrm>
          <a:noFill/>
          <a:ln/>
        </p:spPr>
        <p:txBody>
          <a:bodyPr/>
          <a:lstStyle/>
          <a:p>
            <a:pPr eaLnBrk="1" hangingPunct="1"/>
            <a:r>
              <a:rPr lang="fr-FR" dirty="0" smtClean="0"/>
              <a:t>The </a:t>
            </a:r>
            <a:r>
              <a:rPr lang="en-GB" noProof="0" dirty="0" smtClean="0"/>
              <a:t>recommended</a:t>
            </a:r>
            <a:r>
              <a:rPr lang="fr-FR" dirty="0" smtClean="0"/>
              <a:t> </a:t>
            </a:r>
            <a:r>
              <a:rPr lang="fr-FR" dirty="0" err="1" smtClean="0"/>
              <a:t>development</a:t>
            </a:r>
            <a:r>
              <a:rPr lang="fr-FR" smtClean="0"/>
              <a:t> environment is Microsoft Visual Studio 2008 (may also be Express) and C# or VB.NET. </a:t>
            </a:r>
            <a:r>
              <a:rPr lang="en-US" smtClean="0"/>
              <a:t>More detailed setup information is provided in the Getting Started document. </a:t>
            </a:r>
            <a:r>
              <a:rPr lang="fr-FR" smtClean="0"/>
              <a:t>Other languages can be used, of course, since the .NET framework is language independent. A Revit application consists of one or more .NET assemblies implementing a certain interface. To make it known to Revit, some information needs to be added to Revit.ini. In this section, we will look at the topics listed above in more detail. These commands defined by Lab 1 are simple 'hello world' style commands to ensure that the development environment and Revit.ini is correctly set up, and to examine the external command input and output.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778CFE99-3D8E-4313-9C78-4DCCA4D71989}" type="slidenum">
              <a:rPr lang="en-US" smtClean="0"/>
              <a:pPr/>
              <a:t>19</a:t>
            </a:fld>
            <a:endParaRPr lang="en-US" dirty="0" smtClean="0"/>
          </a:p>
        </p:txBody>
      </p:sp>
      <p:sp>
        <p:nvSpPr>
          <p:cNvPr id="167939" name="Rectangle 2"/>
          <p:cNvSpPr>
            <a:spLocks noGrp="1" noRot="1" noChangeAspect="1" noChangeArrowheads="1" noTextEdit="1"/>
          </p:cNvSpPr>
          <p:nvPr>
            <p:ph type="sldImg"/>
          </p:nvPr>
        </p:nvSpPr>
        <p:spPr>
          <a:xfrm>
            <a:off x="1692275" y="685800"/>
            <a:ext cx="3567113" cy="2676525"/>
          </a:xfrm>
          <a:ln/>
        </p:spPr>
      </p:sp>
      <p:sp>
        <p:nvSpPr>
          <p:cNvPr id="167940" name="Rectangle 3"/>
          <p:cNvSpPr>
            <a:spLocks noGrp="1" noChangeArrowheads="1"/>
          </p:cNvSpPr>
          <p:nvPr>
            <p:ph type="body" idx="1"/>
          </p:nvPr>
        </p:nvSpPr>
        <p:spPr>
          <a:noFill/>
          <a:ln/>
        </p:spPr>
        <p:txBody>
          <a:bodyPr/>
          <a:lstStyle/>
          <a:p>
            <a:r>
              <a:rPr lang="en-GB" sz="1700" kern="1200" dirty="0" smtClean="0">
                <a:solidFill>
                  <a:schemeClr val="tx1"/>
                </a:solidFill>
                <a:latin typeface="+mn-lt"/>
                <a:ea typeface="+mn-ea"/>
                <a:cs typeface="+mn-cs"/>
              </a:rPr>
              <a:t>We have two flavours of Revit add-in, the external command and the external </a:t>
            </a:r>
            <a:r>
              <a:rPr lang="en-GB" sz="1700" kern="1200" smtClean="0">
                <a:solidFill>
                  <a:schemeClr val="tx1"/>
                </a:solidFill>
                <a:latin typeface="+mn-lt"/>
                <a:ea typeface="+mn-ea"/>
                <a:cs typeface="+mn-cs"/>
              </a:rPr>
              <a:t>application. An </a:t>
            </a:r>
            <a:r>
              <a:rPr lang="en-GB" sz="1700" kern="1200" dirty="0" smtClean="0">
                <a:solidFill>
                  <a:schemeClr val="tx1"/>
                </a:solidFill>
                <a:latin typeface="+mn-lt"/>
                <a:ea typeface="+mn-ea"/>
                <a:cs typeface="+mn-cs"/>
              </a:rPr>
              <a:t>external application can define a user interface </a:t>
            </a:r>
            <a:r>
              <a:rPr lang="en-GB" sz="1700" kern="1200" smtClean="0">
                <a:solidFill>
                  <a:schemeClr val="tx1"/>
                </a:solidFill>
                <a:latin typeface="+mn-lt"/>
                <a:ea typeface="+mn-ea"/>
                <a:cs typeface="+mn-cs"/>
              </a:rPr>
              <a:t>by creating its own panel in the ribbon add-ins tab. Within the panel, widgets are defined which are hooked </a:t>
            </a:r>
            <a:r>
              <a:rPr lang="en-GB" sz="1700" kern="1200" dirty="0" smtClean="0">
                <a:solidFill>
                  <a:schemeClr val="tx1"/>
                </a:solidFill>
                <a:latin typeface="+mn-lt"/>
                <a:ea typeface="+mn-ea"/>
                <a:cs typeface="+mn-cs"/>
              </a:rPr>
              <a:t>up with external </a:t>
            </a:r>
            <a:r>
              <a:rPr lang="en-GB" sz="1700" kern="1200" smtClean="0">
                <a:solidFill>
                  <a:schemeClr val="tx1"/>
                </a:solidFill>
                <a:latin typeface="+mn-lt"/>
                <a:ea typeface="+mn-ea"/>
                <a:cs typeface="+mn-cs"/>
              </a:rPr>
              <a:t>commands implementing </a:t>
            </a:r>
            <a:r>
              <a:rPr lang="en-GB" sz="1700" kern="1200" dirty="0" smtClean="0">
                <a:solidFill>
                  <a:schemeClr val="tx1"/>
                </a:solidFill>
                <a:latin typeface="+mn-lt"/>
                <a:ea typeface="+mn-ea"/>
                <a:cs typeface="+mn-cs"/>
              </a:rPr>
              <a:t>the application </a:t>
            </a:r>
            <a:r>
              <a:rPr lang="en-GB" sz="1700" kern="1200" smtClean="0">
                <a:solidFill>
                  <a:schemeClr val="tx1"/>
                </a:solidFill>
                <a:latin typeface="+mn-lt"/>
                <a:ea typeface="+mn-ea"/>
                <a:cs typeface="+mn-cs"/>
              </a:rPr>
              <a:t>functionality. An </a:t>
            </a:r>
            <a:r>
              <a:rPr lang="en-GB" sz="1700" kern="1200" dirty="0" smtClean="0">
                <a:solidFill>
                  <a:schemeClr val="tx1"/>
                </a:solidFill>
                <a:latin typeface="+mn-lt"/>
                <a:ea typeface="+mn-ea"/>
                <a:cs typeface="+mn-cs"/>
              </a:rPr>
              <a:t>external </a:t>
            </a:r>
            <a:r>
              <a:rPr lang="en-GB" sz="1700" kern="1200" smtClean="0">
                <a:solidFill>
                  <a:schemeClr val="tx1"/>
                </a:solidFill>
                <a:latin typeface="+mn-lt"/>
                <a:ea typeface="+mn-ea"/>
                <a:cs typeface="+mn-cs"/>
              </a:rPr>
              <a:t>command without an external application defining a user interface for it is </a:t>
            </a:r>
            <a:r>
              <a:rPr lang="en-GB" sz="1700" kern="1200" dirty="0" smtClean="0">
                <a:solidFill>
                  <a:schemeClr val="tx1"/>
                </a:solidFill>
                <a:latin typeface="+mn-lt"/>
                <a:ea typeface="+mn-ea"/>
                <a:cs typeface="+mn-cs"/>
              </a:rPr>
              <a:t>always added to </a:t>
            </a:r>
            <a:r>
              <a:rPr lang="en-GB" sz="1700" kern="1200" smtClean="0">
                <a:solidFill>
                  <a:schemeClr val="tx1"/>
                </a:solidFill>
                <a:latin typeface="+mn-lt"/>
                <a:ea typeface="+mn-ea"/>
                <a:cs typeface="+mn-cs"/>
              </a:rPr>
              <a:t>the add-ins tab under the External Tools</a:t>
            </a:r>
            <a:r>
              <a:rPr lang="en-GB" sz="1700" kern="1200" baseline="0" smtClean="0">
                <a:solidFill>
                  <a:schemeClr val="tx1"/>
                </a:solidFill>
                <a:latin typeface="+mn-lt"/>
                <a:ea typeface="+mn-ea"/>
                <a:cs typeface="+mn-cs"/>
              </a:rPr>
              <a:t> pulldown.</a:t>
            </a:r>
            <a:endParaRPr lang="en-GB" sz="1700" kern="1200" dirty="0" smtClean="0">
              <a:solidFill>
                <a:schemeClr val="tx1"/>
              </a:solidFill>
              <a:latin typeface="+mn-lt"/>
              <a:ea typeface="+mn-ea"/>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p>
            <a:fld id="{C0C8414B-2B74-47DB-9C7A-B34284D656BE}" type="slidenum">
              <a:rPr lang="en-US" smtClean="0"/>
              <a:pPr/>
              <a:t>20</a:t>
            </a:fld>
            <a:endParaRPr lang="en-US" smtClean="0"/>
          </a:p>
        </p:txBody>
      </p:sp>
      <p:sp>
        <p:nvSpPr>
          <p:cNvPr id="165891" name="Rectangle 2"/>
          <p:cNvSpPr>
            <a:spLocks noGrp="1" noRot="1" noChangeAspect="1" noChangeArrowheads="1" noTextEdit="1"/>
          </p:cNvSpPr>
          <p:nvPr>
            <p:ph type="sldImg"/>
          </p:nvPr>
        </p:nvSpPr>
        <p:spPr>
          <a:xfrm>
            <a:off x="1144588" y="685800"/>
            <a:ext cx="4568825" cy="3429000"/>
          </a:xfrm>
          <a:ln/>
        </p:spPr>
      </p:sp>
      <p:sp>
        <p:nvSpPr>
          <p:cNvPr id="165892" name="Rectangle 3"/>
          <p:cNvSpPr>
            <a:spLocks noGrp="1" noChangeArrowheads="1"/>
          </p:cNvSpPr>
          <p:nvPr>
            <p:ph type="body" idx="1"/>
          </p:nvPr>
        </p:nvSpPr>
        <p:spPr>
          <a:xfrm>
            <a:off x="913772" y="4343716"/>
            <a:ext cx="5030456" cy="4113855"/>
          </a:xfrm>
          <a:noFill/>
          <a:ln/>
        </p:spPr>
        <p:txBody>
          <a:bodyPr/>
          <a:lstStyle/>
          <a:p>
            <a:pPr eaLnBrk="1" hangingPunct="1"/>
            <a:r>
              <a:rPr lang="en-US" sz="1700" kern="1200" smtClean="0">
                <a:solidFill>
                  <a:schemeClr val="tx1"/>
                </a:solidFill>
                <a:latin typeface="+mn-lt"/>
                <a:ea typeface="+mn-ea"/>
                <a:cs typeface="+mn-cs"/>
              </a:rPr>
              <a:t>The Autodesk Revit API requires the Microsoft .NET Framework v3.5. </a:t>
            </a:r>
            <a:r>
              <a:rPr lang="en-GB" smtClean="0"/>
              <a:t>For examples of flavour specific API functionality, room-related functionality is available in RAC only, the analytical model only in RST,</a:t>
            </a:r>
            <a:r>
              <a:rPr lang="en-GB" baseline="0" smtClean="0"/>
              <a:t> systems only in RME.</a:t>
            </a:r>
            <a:endParaRPr lang="en-GB"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B1E3AA4B-BAAE-45F5-B434-EA25150489BD}" type="slidenum">
              <a:rPr lang="en-US" smtClean="0"/>
              <a:pPr/>
              <a:t>21</a:t>
            </a:fld>
            <a:endParaRPr lang="en-US" smtClean="0"/>
          </a:p>
        </p:txBody>
      </p:sp>
      <p:sp>
        <p:nvSpPr>
          <p:cNvPr id="166915" name="Rectangle 2"/>
          <p:cNvSpPr>
            <a:spLocks noGrp="1" noRot="1" noChangeAspect="1" noChangeArrowheads="1" noTextEdit="1"/>
          </p:cNvSpPr>
          <p:nvPr>
            <p:ph type="sldImg"/>
          </p:nvPr>
        </p:nvSpPr>
        <p:spPr>
          <a:xfrm>
            <a:off x="1144588" y="685800"/>
            <a:ext cx="4568825" cy="3429000"/>
          </a:xfrm>
          <a:ln/>
        </p:spPr>
      </p:sp>
      <p:sp>
        <p:nvSpPr>
          <p:cNvPr id="166916"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3E2C8106-3170-4758-AB97-6215B243D670}" type="slidenum">
              <a:rPr lang="en-US" smtClean="0"/>
              <a:pPr/>
              <a:t>2</a:t>
            </a:fld>
            <a:endParaRPr lang="en-US" dirty="0" smtClean="0"/>
          </a:p>
        </p:txBody>
      </p:sp>
      <p:sp>
        <p:nvSpPr>
          <p:cNvPr id="155651" name="Rectangle 2"/>
          <p:cNvSpPr>
            <a:spLocks noGrp="1" noRot="1" noChangeAspect="1" noChangeArrowheads="1" noTextEdit="1"/>
          </p:cNvSpPr>
          <p:nvPr>
            <p:ph type="sldImg"/>
          </p:nvPr>
        </p:nvSpPr>
        <p:spPr>
          <a:xfrm>
            <a:off x="1692275" y="685800"/>
            <a:ext cx="3567113" cy="2676525"/>
          </a:xfrm>
          <a:ln/>
        </p:spPr>
      </p:sp>
      <p:sp>
        <p:nvSpPr>
          <p:cNvPr id="155652" name="Rectangle 3"/>
          <p:cNvSpPr>
            <a:spLocks noGrp="1" noChangeArrowheads="1"/>
          </p:cNvSpPr>
          <p:nvPr>
            <p:ph type="body" idx="1"/>
          </p:nvPr>
        </p:nvSpPr>
        <p:spPr>
          <a:noFill/>
          <a:ln/>
        </p:spPr>
        <p:txBody>
          <a:bodyPr/>
          <a:lstStyle/>
          <a:p>
            <a:pPr eaLnBrk="1" hangingPunct="1"/>
            <a:endParaRPr lang="en-GB"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22</a:t>
            </a:fld>
            <a:endParaRPr lang="en-US" smtClean="0"/>
          </a:p>
        </p:txBody>
      </p:sp>
      <p:sp>
        <p:nvSpPr>
          <p:cNvPr id="168963" name="Rectangle 2"/>
          <p:cNvSpPr>
            <a:spLocks noGrp="1" noRot="1" noChangeAspect="1" noChangeArrowheads="1" noTextEdit="1"/>
          </p:cNvSpPr>
          <p:nvPr>
            <p:ph type="sldImg"/>
          </p:nvPr>
        </p:nvSpPr>
        <p:spPr>
          <a:xfrm>
            <a:off x="1144588" y="685800"/>
            <a:ext cx="4568825" cy="3429000"/>
          </a:xfrm>
          <a:ln/>
        </p:spPr>
      </p:sp>
      <p:sp>
        <p:nvSpPr>
          <p:cNvPr id="168964" name="Rectangle 3"/>
          <p:cNvSpPr>
            <a:spLocks noGrp="1" noChangeArrowheads="1"/>
          </p:cNvSpPr>
          <p:nvPr>
            <p:ph type="body" idx="1"/>
          </p:nvPr>
        </p:nvSpPr>
        <p:spPr>
          <a:xfrm>
            <a:off x="913772" y="4343716"/>
            <a:ext cx="5030456" cy="4113855"/>
          </a:xfrm>
          <a:noFill/>
          <a:ln/>
        </p:spPr>
        <p:txBody>
          <a:bodyPr/>
          <a:lstStyle/>
          <a:p>
            <a:pPr eaLnBrk="1" hangingPunct="1"/>
            <a:r>
              <a:rPr lang="fr-FR" smtClean="0"/>
              <a:t>Each command is implemented in an own class. The class derives from IExternalCommand. It implements the method Execute(). This method is called when the command is invoked. It takes one input and two output parameters and returns a result signalling success, cancel or failure.</a:t>
            </a:r>
          </a:p>
          <a:p>
            <a:r>
              <a:rPr lang="en-US" sz="1700" kern="1200" smtClean="0">
                <a:solidFill>
                  <a:schemeClr val="tx1"/>
                </a:solidFill>
                <a:latin typeface="+mn-lt"/>
                <a:ea typeface="+mn-ea"/>
                <a:cs typeface="+mn-cs"/>
              </a:rPr>
              <a:t>The input argument is an ExternalCommandData instance, which gives the application access to the Revit application and documents and so on, as we will see further on.</a:t>
            </a:r>
            <a:endParaRPr lang="en-GB" sz="1700" kern="1200" smtClean="0">
              <a:solidFill>
                <a:schemeClr val="tx1"/>
              </a:solidFill>
              <a:latin typeface="+mn-lt"/>
              <a:ea typeface="+mn-ea"/>
              <a:cs typeface="+mn-cs"/>
            </a:endParaRPr>
          </a:p>
          <a:p>
            <a:r>
              <a:rPr lang="en-US" sz="1700" kern="1200" smtClean="0">
                <a:solidFill>
                  <a:schemeClr val="tx1"/>
                </a:solidFill>
                <a:latin typeface="+mn-lt"/>
                <a:ea typeface="+mn-ea"/>
                <a:cs typeface="+mn-cs"/>
              </a:rPr>
              <a:t>The two return arguments are only used in case the method returns a failure code, in which case the string message is displayed to the user in a standard Revit error message dialogue, and the ElementSet elements are highlighted, to enable the application to show the user which objects may be causing a problem.</a:t>
            </a:r>
            <a:endParaRPr lang="en-GB" sz="1700" kern="1200" smtClean="0">
              <a:solidFill>
                <a:schemeClr val="tx1"/>
              </a:solidFill>
              <a:latin typeface="+mn-lt"/>
              <a:ea typeface="+mn-ea"/>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p>
            <a:fld id="{CE940E0B-1BBD-495F-9ABB-3142DA5F2AE9}" type="slidenum">
              <a:rPr lang="en-US" smtClean="0"/>
              <a:pPr/>
              <a:t>23</a:t>
            </a:fld>
            <a:endParaRPr lang="en-US" smtClean="0"/>
          </a:p>
        </p:txBody>
      </p:sp>
      <p:sp>
        <p:nvSpPr>
          <p:cNvPr id="169987" name="Rectangle 2"/>
          <p:cNvSpPr>
            <a:spLocks noGrp="1" noRot="1" noChangeAspect="1" noChangeArrowheads="1" noTextEdit="1"/>
          </p:cNvSpPr>
          <p:nvPr>
            <p:ph type="sldImg"/>
          </p:nvPr>
        </p:nvSpPr>
        <p:spPr>
          <a:xfrm>
            <a:off x="1692275" y="685800"/>
            <a:ext cx="3567113" cy="2676525"/>
          </a:xfrm>
          <a:ln/>
        </p:spPr>
      </p:sp>
      <p:sp>
        <p:nvSpPr>
          <p:cNvPr id="169988" name="Rectangle 3"/>
          <p:cNvSpPr>
            <a:spLocks noGrp="1" noChangeArrowheads="1"/>
          </p:cNvSpPr>
          <p:nvPr>
            <p:ph type="body" idx="1"/>
          </p:nvPr>
        </p:nvSpPr>
        <p:spPr>
          <a:noFill/>
          <a:ln/>
        </p:spPr>
        <p:txBody>
          <a:bodyPr/>
          <a:lstStyle/>
          <a:p>
            <a:pPr eaLnBrk="1" hangingPunct="1"/>
            <a:r>
              <a:rPr lang="en-GB" smtClean="0"/>
              <a:t>The second and third parameters to an external command are for passing back an error message and a set of elements to highlight to the user. They are only displayed in the Revit UI if the command returns 'Failed'.</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AE9590C3-B36D-4DB1-94EB-E3698DF91BBA}" type="slidenum">
              <a:rPr lang="en-US" smtClean="0"/>
              <a:pPr/>
              <a:t>24</a:t>
            </a:fld>
            <a:endParaRPr lang="en-US" smtClean="0"/>
          </a:p>
        </p:txBody>
      </p:sp>
      <p:sp>
        <p:nvSpPr>
          <p:cNvPr id="173059" name="Rectangle 2"/>
          <p:cNvSpPr>
            <a:spLocks noGrp="1" noRot="1" noChangeAspect="1" noChangeArrowheads="1" noTextEdit="1"/>
          </p:cNvSpPr>
          <p:nvPr>
            <p:ph type="sldImg"/>
          </p:nvPr>
        </p:nvSpPr>
        <p:spPr>
          <a:xfrm>
            <a:off x="1144588" y="685800"/>
            <a:ext cx="4568825" cy="3429000"/>
          </a:xfrm>
          <a:ln/>
        </p:spPr>
      </p:sp>
      <p:sp>
        <p:nvSpPr>
          <p:cNvPr id="173060" name="Rectangle 3"/>
          <p:cNvSpPr>
            <a:spLocks noGrp="1" noChangeArrowheads="1"/>
          </p:cNvSpPr>
          <p:nvPr>
            <p:ph type="body" idx="1"/>
          </p:nvPr>
        </p:nvSpPr>
        <p:spPr>
          <a:xfrm>
            <a:off x="913772" y="4343716"/>
            <a:ext cx="5030456" cy="4113855"/>
          </a:xfrm>
          <a:noFill/>
          <a:ln/>
        </p:spPr>
        <p:txBody>
          <a:bodyPr/>
          <a:lstStyle/>
          <a:p>
            <a:pPr eaLnBrk="1" hangingPunct="1"/>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AE9590C3-B36D-4DB1-94EB-E3698DF91BBA}" type="slidenum">
              <a:rPr lang="en-US" smtClean="0"/>
              <a:pPr/>
              <a:t>25</a:t>
            </a:fld>
            <a:endParaRPr lang="en-US" smtClean="0"/>
          </a:p>
        </p:txBody>
      </p:sp>
      <p:sp>
        <p:nvSpPr>
          <p:cNvPr id="173059" name="Rectangle 2"/>
          <p:cNvSpPr>
            <a:spLocks noGrp="1" noRot="1" noChangeAspect="1" noChangeArrowheads="1" noTextEdit="1"/>
          </p:cNvSpPr>
          <p:nvPr>
            <p:ph type="sldImg"/>
          </p:nvPr>
        </p:nvSpPr>
        <p:spPr>
          <a:xfrm>
            <a:off x="1144588" y="685800"/>
            <a:ext cx="4568825" cy="3429000"/>
          </a:xfrm>
          <a:ln/>
        </p:spPr>
      </p:sp>
      <p:sp>
        <p:nvSpPr>
          <p:cNvPr id="173060" name="Rectangle 3"/>
          <p:cNvSpPr>
            <a:spLocks noGrp="1" noChangeArrowheads="1"/>
          </p:cNvSpPr>
          <p:nvPr>
            <p:ph type="body" idx="1"/>
          </p:nvPr>
        </p:nvSpPr>
        <p:spPr>
          <a:xfrm>
            <a:off x="913772" y="4343716"/>
            <a:ext cx="5030456" cy="4113855"/>
          </a:xfrm>
          <a:noFill/>
          <a:ln/>
        </p:spPr>
        <p:txBody>
          <a:bodyPr/>
          <a:lstStyle/>
          <a:p>
            <a:pPr eaLnBrk="1" hangingPunct="1"/>
            <a:r>
              <a:rPr lang="en-US" baseline="0" smtClean="0"/>
              <a:t>This is non-optional and also has a lot of benefits. You may be aware of the SuspendUpdating feature which disables Revit from regenerating every time we initiate some action. That mode is still available in Revit 2011. There is also a new feature now which manually sets the regeneration option so that you can decide when you want Revit to regenerate. This is defined by an attribute of the new command registration mechanism. You can request Revit to regenerate every time on its own or you can manually regenerate when you think it is appropriate. Moving forward, SuspendUpdating will become obsolete with focus now shifting to RegenerationOption.</a:t>
            </a:r>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AE9590C3-B36D-4DB1-94EB-E3698DF91BBA}" type="slidenum">
              <a:rPr lang="en-US" smtClean="0"/>
              <a:pPr/>
              <a:t>26</a:t>
            </a:fld>
            <a:endParaRPr lang="en-US" smtClean="0"/>
          </a:p>
        </p:txBody>
      </p:sp>
      <p:sp>
        <p:nvSpPr>
          <p:cNvPr id="173059" name="Rectangle 2"/>
          <p:cNvSpPr>
            <a:spLocks noGrp="1" noRot="1" noChangeAspect="1" noChangeArrowheads="1" noTextEdit="1"/>
          </p:cNvSpPr>
          <p:nvPr>
            <p:ph type="sldImg"/>
          </p:nvPr>
        </p:nvSpPr>
        <p:spPr>
          <a:xfrm>
            <a:off x="1144588" y="685800"/>
            <a:ext cx="4568825" cy="3429000"/>
          </a:xfrm>
          <a:ln/>
        </p:spPr>
      </p:sp>
      <p:sp>
        <p:nvSpPr>
          <p:cNvPr id="173060" name="Rectangle 3"/>
          <p:cNvSpPr>
            <a:spLocks noGrp="1" noChangeArrowheads="1"/>
          </p:cNvSpPr>
          <p:nvPr>
            <p:ph type="body" idx="1"/>
          </p:nvPr>
        </p:nvSpPr>
        <p:spPr>
          <a:xfrm>
            <a:off x="913772" y="4343716"/>
            <a:ext cx="5030456" cy="4113855"/>
          </a:xfrm>
          <a:noFill/>
          <a:ln/>
        </p:spPr>
        <p:txBody>
          <a:bodyPr/>
          <a:lstStyle/>
          <a:p>
            <a:pPr eaLnBrk="1" hangingPunct="1"/>
            <a:r>
              <a:rPr lang="en-GB" smtClean="0"/>
              <a:t>Once we have created the application and/or command assemblies, we need to make them known to Revit. This can be achieved in several different ways. An external command on its own appears in the add-ins tab External Tools pulldown. It can also be accessed through an external application, with no such entry, or both.</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p>
            <a:fld id="{8FAB548D-93FB-48FE-9FBC-931A71922931}" type="slidenum">
              <a:rPr lang="en-US" smtClean="0"/>
              <a:pPr/>
              <a:t>27</a:t>
            </a:fld>
            <a:endParaRPr lang="en-US" smtClean="0"/>
          </a:p>
        </p:txBody>
      </p:sp>
      <p:sp>
        <p:nvSpPr>
          <p:cNvPr id="177155" name="Rectangle 2"/>
          <p:cNvSpPr>
            <a:spLocks noGrp="1" noRot="1" noChangeAspect="1" noChangeArrowheads="1" noTextEdit="1"/>
          </p:cNvSpPr>
          <p:nvPr>
            <p:ph type="sldImg"/>
          </p:nvPr>
        </p:nvSpPr>
        <p:spPr>
          <a:xfrm>
            <a:off x="1144588" y="685800"/>
            <a:ext cx="4568825" cy="3429000"/>
          </a:xfrm>
          <a:ln/>
        </p:spPr>
      </p:sp>
      <p:sp>
        <p:nvSpPr>
          <p:cNvPr id="177156"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endParaRPr lang="en-GB"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AE9590C3-B36D-4DB1-94EB-E3698DF91BBA}" type="slidenum">
              <a:rPr lang="en-US" smtClean="0"/>
              <a:pPr/>
              <a:t>28</a:t>
            </a:fld>
            <a:endParaRPr lang="en-US" smtClean="0"/>
          </a:p>
        </p:txBody>
      </p:sp>
      <p:sp>
        <p:nvSpPr>
          <p:cNvPr id="173059" name="Rectangle 2"/>
          <p:cNvSpPr>
            <a:spLocks noGrp="1" noRot="1" noChangeAspect="1" noChangeArrowheads="1" noTextEdit="1"/>
          </p:cNvSpPr>
          <p:nvPr>
            <p:ph type="sldImg"/>
          </p:nvPr>
        </p:nvSpPr>
        <p:spPr>
          <a:xfrm>
            <a:off x="1144588" y="685800"/>
            <a:ext cx="4568825" cy="3429000"/>
          </a:xfrm>
          <a:ln/>
        </p:spPr>
      </p:sp>
      <p:sp>
        <p:nvSpPr>
          <p:cNvPr id="173060"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AE9590C3-B36D-4DB1-94EB-E3698DF91BBA}" type="slidenum">
              <a:rPr lang="en-US" smtClean="0"/>
              <a:pPr/>
              <a:t>29</a:t>
            </a:fld>
            <a:endParaRPr lang="en-US" smtClean="0"/>
          </a:p>
        </p:txBody>
      </p:sp>
      <p:sp>
        <p:nvSpPr>
          <p:cNvPr id="173059" name="Rectangle 2"/>
          <p:cNvSpPr>
            <a:spLocks noGrp="1" noRot="1" noChangeAspect="1" noChangeArrowheads="1" noTextEdit="1"/>
          </p:cNvSpPr>
          <p:nvPr>
            <p:ph type="sldImg"/>
          </p:nvPr>
        </p:nvSpPr>
        <p:spPr>
          <a:xfrm>
            <a:off x="1144588" y="685800"/>
            <a:ext cx="4568825" cy="3429000"/>
          </a:xfrm>
          <a:ln/>
        </p:spPr>
      </p:sp>
      <p:sp>
        <p:nvSpPr>
          <p:cNvPr id="173060"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AE9590C3-B36D-4DB1-94EB-E3698DF91BBA}" type="slidenum">
              <a:rPr lang="en-US" smtClean="0"/>
              <a:pPr/>
              <a:t>30</a:t>
            </a:fld>
            <a:endParaRPr lang="en-US" smtClean="0"/>
          </a:p>
        </p:txBody>
      </p:sp>
      <p:sp>
        <p:nvSpPr>
          <p:cNvPr id="173059" name="Rectangle 2"/>
          <p:cNvSpPr>
            <a:spLocks noGrp="1" noRot="1" noChangeAspect="1" noChangeArrowheads="1" noTextEdit="1"/>
          </p:cNvSpPr>
          <p:nvPr>
            <p:ph type="sldImg"/>
          </p:nvPr>
        </p:nvSpPr>
        <p:spPr>
          <a:xfrm>
            <a:off x="1144588" y="685800"/>
            <a:ext cx="4568825" cy="3429000"/>
          </a:xfrm>
          <a:ln/>
        </p:spPr>
      </p:sp>
      <p:sp>
        <p:nvSpPr>
          <p:cNvPr id="173060"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p>
            <a:fld id="{99F9D705-A90E-4F0F-9EFE-5464E784C438}" type="slidenum">
              <a:rPr lang="en-US" smtClean="0"/>
              <a:pPr/>
              <a:t>31</a:t>
            </a:fld>
            <a:endParaRPr lang="en-US" smtClean="0"/>
          </a:p>
        </p:txBody>
      </p:sp>
      <p:sp>
        <p:nvSpPr>
          <p:cNvPr id="171011" name="Rectangle 2"/>
          <p:cNvSpPr>
            <a:spLocks noGrp="1" noRot="1" noChangeAspect="1" noChangeArrowheads="1" noTextEdit="1"/>
          </p:cNvSpPr>
          <p:nvPr>
            <p:ph type="sldImg"/>
          </p:nvPr>
        </p:nvSpPr>
        <p:spPr>
          <a:xfrm>
            <a:off x="1692275" y="685800"/>
            <a:ext cx="3567113" cy="2676525"/>
          </a:xfrm>
          <a:ln/>
        </p:spPr>
      </p:sp>
      <p:sp>
        <p:nvSpPr>
          <p:cNvPr id="171012" name="Rectangle 3"/>
          <p:cNvSpPr>
            <a:spLocks noGrp="1" noChangeArrowheads="1"/>
          </p:cNvSpPr>
          <p:nvPr>
            <p:ph type="body" idx="1"/>
          </p:nvPr>
        </p:nvSpPr>
        <p:spPr>
          <a:noFill/>
          <a:ln/>
        </p:spPr>
        <p:txBody>
          <a:bodyPr/>
          <a:lstStyle/>
          <a:p>
            <a:pPr eaLnBrk="1" hangingPunct="1"/>
            <a:r>
              <a:rPr lang="en-GB" smtClean="0"/>
              <a:t>An external application also appear in the add-ins tab. It can create its</a:t>
            </a:r>
            <a:r>
              <a:rPr lang="en-GB" baseline="0" smtClean="0"/>
              <a:t> own panels</a:t>
            </a:r>
            <a:r>
              <a:rPr lang="en-GB" smtClean="0"/>
              <a:t>. The objects are hooked up with external command implementations which are invoked and receive the same input and output parameters as normal external commands added to the external tools pulldown.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3E2C8106-3170-4758-AB97-6215B243D670}" type="slidenum">
              <a:rPr lang="en-US" smtClean="0"/>
              <a:pPr/>
              <a:t>3</a:t>
            </a:fld>
            <a:endParaRPr lang="en-US" dirty="0" smtClean="0"/>
          </a:p>
        </p:txBody>
      </p:sp>
      <p:sp>
        <p:nvSpPr>
          <p:cNvPr id="155651" name="Rectangle 2"/>
          <p:cNvSpPr>
            <a:spLocks noGrp="1" noRot="1" noChangeAspect="1" noChangeArrowheads="1" noTextEdit="1"/>
          </p:cNvSpPr>
          <p:nvPr>
            <p:ph type="sldImg"/>
          </p:nvPr>
        </p:nvSpPr>
        <p:spPr>
          <a:xfrm>
            <a:off x="1692275" y="685800"/>
            <a:ext cx="3567113" cy="2676525"/>
          </a:xfrm>
          <a:ln/>
        </p:spPr>
      </p:sp>
      <p:sp>
        <p:nvSpPr>
          <p:cNvPr id="155652" name="Rectangle 3"/>
          <p:cNvSpPr>
            <a:spLocks noGrp="1" noChangeArrowheads="1"/>
          </p:cNvSpPr>
          <p:nvPr>
            <p:ph type="body" idx="1"/>
          </p:nvPr>
        </p:nvSpPr>
        <p:spPr>
          <a:noFill/>
          <a:ln/>
        </p:spPr>
        <p:txBody>
          <a:bodyPr/>
          <a:lstStyle/>
          <a:p>
            <a:pPr eaLnBrk="1" hangingPunct="1"/>
            <a:endParaRPr lang="en-GB"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AE9590C3-B36D-4DB1-94EB-E3698DF91BBA}" type="slidenum">
              <a:rPr lang="en-US" smtClean="0"/>
              <a:pPr/>
              <a:t>32</a:t>
            </a:fld>
            <a:endParaRPr lang="en-US" smtClean="0"/>
          </a:p>
        </p:txBody>
      </p:sp>
      <p:sp>
        <p:nvSpPr>
          <p:cNvPr id="173059" name="Rectangle 2"/>
          <p:cNvSpPr>
            <a:spLocks noGrp="1" noRot="1" noChangeAspect="1" noChangeArrowheads="1" noTextEdit="1"/>
          </p:cNvSpPr>
          <p:nvPr>
            <p:ph type="sldImg"/>
          </p:nvPr>
        </p:nvSpPr>
        <p:spPr>
          <a:xfrm>
            <a:off x="1144588" y="685800"/>
            <a:ext cx="4568825" cy="3429000"/>
          </a:xfrm>
          <a:ln/>
        </p:spPr>
      </p:sp>
      <p:sp>
        <p:nvSpPr>
          <p:cNvPr id="173060"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p>
            <a:fld id="{8FAB548D-93FB-48FE-9FBC-931A71922931}" type="slidenum">
              <a:rPr lang="en-US" smtClean="0"/>
              <a:pPr/>
              <a:t>33</a:t>
            </a:fld>
            <a:endParaRPr lang="en-US" smtClean="0"/>
          </a:p>
        </p:txBody>
      </p:sp>
      <p:sp>
        <p:nvSpPr>
          <p:cNvPr id="177155" name="Rectangle 2"/>
          <p:cNvSpPr>
            <a:spLocks noGrp="1" noRot="1" noChangeAspect="1" noChangeArrowheads="1" noTextEdit="1"/>
          </p:cNvSpPr>
          <p:nvPr>
            <p:ph type="sldImg"/>
          </p:nvPr>
        </p:nvSpPr>
        <p:spPr>
          <a:xfrm>
            <a:off x="1144588" y="685800"/>
            <a:ext cx="4568825" cy="3429000"/>
          </a:xfrm>
          <a:ln/>
        </p:spPr>
      </p:sp>
      <p:sp>
        <p:nvSpPr>
          <p:cNvPr id="177156"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endParaRPr lang="en-GB"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The RvtSamples application and RvtSamples.txt is included in the Revit SDK ... show contents on screen</a:t>
            </a:r>
            <a:r>
              <a:rPr lang="en-US" baseline="0" smtClean="0"/>
              <a:t> in explorer </a:t>
            </a:r>
            <a:r>
              <a:rPr lang="en-US" sz="1800" smtClean="0"/>
              <a:t>... so, SDKSamples2010.sln provides accesss to search and debug all sample source code, and RvtSamples enables running every single sample</a:t>
            </a:r>
            <a:endParaRPr lang="en-GB" sz="1400" smtClean="0"/>
          </a:p>
          <a:p>
            <a:endParaRPr lang="en-GB"/>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34</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p>
            <a:fld id="{CF7272BF-2F2B-4911-8733-EF5879FFFD41}" type="slidenum">
              <a:rPr lang="en-US" smtClean="0"/>
              <a:pPr/>
              <a:t>35</a:t>
            </a:fld>
            <a:endParaRPr lang="en-US" smtClean="0"/>
          </a:p>
        </p:txBody>
      </p:sp>
      <p:sp>
        <p:nvSpPr>
          <p:cNvPr id="251907" name="Rectangle 2"/>
          <p:cNvSpPr>
            <a:spLocks noGrp="1" noRot="1" noChangeAspect="1" noChangeArrowheads="1" noTextEdit="1"/>
          </p:cNvSpPr>
          <p:nvPr>
            <p:ph type="sldImg"/>
          </p:nvPr>
        </p:nvSpPr>
        <p:spPr>
          <a:xfrm>
            <a:off x="1692275" y="685800"/>
            <a:ext cx="3567113" cy="2676525"/>
          </a:xfrm>
          <a:ln/>
        </p:spPr>
      </p:sp>
      <p:sp>
        <p:nvSpPr>
          <p:cNvPr id="251908" name="Rectangle 3"/>
          <p:cNvSpPr>
            <a:spLocks noGrp="1" noChangeArrowheads="1"/>
          </p:cNvSpPr>
          <p:nvPr>
            <p:ph type="body" idx="1"/>
          </p:nvPr>
        </p:nvSpPr>
        <p:spPr>
          <a:noFill/>
          <a:ln/>
        </p:spPr>
        <p:txBody>
          <a:bodyPr/>
          <a:lstStyle/>
          <a:p>
            <a:pPr eaLnBrk="1" hangingPunct="1"/>
            <a:r>
              <a:rPr lang="en-GB" smtClean="0"/>
              <a:t>RevitLookup,</a:t>
            </a:r>
            <a:r>
              <a:rPr lang="en-GB" baseline="0" smtClean="0"/>
              <a:t> formerly </a:t>
            </a:r>
            <a:r>
              <a:rPr lang="en-GB" smtClean="0"/>
              <a:t>RvtMgdDbg, is a utility similar to the well-known ArxDbg and MgdDbg utilities provided for AutoCAD, written by the same author and his team. It is a Revit extension application which defines its own ribbon panel.</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fld id="{D9BEBD5E-522C-406E-A2CA-A4D6E99175FD}" type="slidenum">
              <a:rPr lang="en-US" smtClean="0"/>
              <a:pPr/>
              <a:t>36</a:t>
            </a:fld>
            <a:endParaRPr lang="en-US" smtClean="0"/>
          </a:p>
        </p:txBody>
      </p:sp>
      <p:sp>
        <p:nvSpPr>
          <p:cNvPr id="174083" name="Rectangle 2"/>
          <p:cNvSpPr>
            <a:spLocks noGrp="1" noRot="1" noChangeAspect="1" noChangeArrowheads="1" noTextEdit="1"/>
          </p:cNvSpPr>
          <p:nvPr>
            <p:ph type="sldImg"/>
          </p:nvPr>
        </p:nvSpPr>
        <p:spPr>
          <a:xfrm>
            <a:off x="1144588" y="685800"/>
            <a:ext cx="4568825" cy="3429000"/>
          </a:xfrm>
          <a:ln/>
        </p:spPr>
      </p:sp>
      <p:sp>
        <p:nvSpPr>
          <p:cNvPr id="174084"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GB" sz="1700" kern="1200" smtClean="0">
                <a:solidFill>
                  <a:schemeClr val="tx1"/>
                </a:solidFill>
                <a:latin typeface="+mn-lt"/>
                <a:ea typeface="+mn-ea"/>
                <a:cs typeface="+mn-cs"/>
              </a:rPr>
              <a:t>Now we are ready for our “Hello World” exercise. Here are some SDK samples and labs for getting started.</a:t>
            </a:r>
            <a:r>
              <a:rPr lang="en-GB" sz="1700" kern="1200" baseline="0" smtClean="0">
                <a:solidFill>
                  <a:schemeClr val="tx1"/>
                </a:solidFill>
                <a:latin typeface="+mn-lt"/>
                <a:ea typeface="+mn-ea"/>
                <a:cs typeface="+mn-cs"/>
              </a:rPr>
              <a:t> </a:t>
            </a:r>
            <a:r>
              <a:rPr lang="en-GB" sz="1700" kern="1200" smtClean="0">
                <a:solidFill>
                  <a:schemeClr val="tx1"/>
                </a:solidFill>
                <a:latin typeface="+mn-lt"/>
                <a:ea typeface="+mn-ea"/>
                <a:cs typeface="+mn-cs"/>
              </a:rPr>
              <a:t>Lab 1-1 demonstrates a minimal “Hello World” command.</a:t>
            </a:r>
            <a:r>
              <a:rPr lang="en-GB" sz="1700" kern="1200" baseline="0">
                <a:solidFill>
                  <a:schemeClr val="tx1"/>
                </a:solidFill>
                <a:latin typeface="+mn-lt"/>
                <a:ea typeface="+mn-ea"/>
                <a:cs typeface="+mn-cs"/>
              </a:rPr>
              <a:t> </a:t>
            </a:r>
            <a:r>
              <a:rPr lang="en-GB" sz="1700" kern="1200" smtClean="0">
                <a:solidFill>
                  <a:schemeClr val="tx1"/>
                </a:solidFill>
                <a:latin typeface="+mn-lt"/>
                <a:ea typeface="+mn-ea"/>
                <a:cs typeface="+mn-cs"/>
              </a:rPr>
              <a:t>Lab 1-2 explores the command argument issues.</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p>
            <a:fld id="{CF7272BF-2F2B-4911-8733-EF5879FFFD41}" type="slidenum">
              <a:rPr lang="en-US" smtClean="0"/>
              <a:pPr/>
              <a:t>37</a:t>
            </a:fld>
            <a:endParaRPr lang="en-US" smtClean="0"/>
          </a:p>
        </p:txBody>
      </p:sp>
      <p:sp>
        <p:nvSpPr>
          <p:cNvPr id="251907" name="Rectangle 2"/>
          <p:cNvSpPr>
            <a:spLocks noGrp="1" noRot="1" noChangeAspect="1" noChangeArrowheads="1" noTextEdit="1"/>
          </p:cNvSpPr>
          <p:nvPr>
            <p:ph type="sldImg"/>
          </p:nvPr>
        </p:nvSpPr>
        <p:spPr>
          <a:xfrm>
            <a:off x="1692275" y="685800"/>
            <a:ext cx="3567113" cy="2676525"/>
          </a:xfrm>
          <a:ln/>
        </p:spPr>
      </p:sp>
      <p:sp>
        <p:nvSpPr>
          <p:cNvPr id="25190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FE13D6B2-5A13-45D7-91D4-15FB0E5D4200}" type="slidenum">
              <a:rPr lang="en-US" smtClean="0"/>
              <a:pPr/>
              <a:t>38</a:t>
            </a:fld>
            <a:endParaRPr lang="en-US" smtClean="0"/>
          </a:p>
        </p:txBody>
      </p:sp>
      <p:sp>
        <p:nvSpPr>
          <p:cNvPr id="178179" name="Rectangle 2"/>
          <p:cNvSpPr>
            <a:spLocks noGrp="1" noRot="1" noChangeAspect="1" noChangeArrowheads="1" noTextEdit="1"/>
          </p:cNvSpPr>
          <p:nvPr>
            <p:ph type="sldImg"/>
          </p:nvPr>
        </p:nvSpPr>
        <p:spPr>
          <a:xfrm>
            <a:off x="1692275" y="685800"/>
            <a:ext cx="3567113" cy="2676525"/>
          </a:xfrm>
          <a:ln/>
        </p:spPr>
      </p:sp>
      <p:sp>
        <p:nvSpPr>
          <p:cNvPr id="178180"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Now that we understand how to create the bare bones of our add-in and how it sets up its initial communication with the Revit application, let us explore and analyse the contents of the Revit database.</a:t>
            </a:r>
            <a:endParaRPr lang="en-GB" sz="1700" kern="1200" smtClean="0">
              <a:solidFill>
                <a:schemeClr val="tx1"/>
              </a:solidFill>
              <a:latin typeface="+mn-lt"/>
              <a:ea typeface="+mn-ea"/>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fld id="{425B0870-2D70-4523-B0E6-48B1BFC2B599}" type="slidenum">
              <a:rPr lang="en-US" smtClean="0"/>
              <a:pPr/>
              <a:t>39</a:t>
            </a:fld>
            <a:endParaRPr lang="en-US" smtClean="0"/>
          </a:p>
        </p:txBody>
      </p:sp>
      <p:sp>
        <p:nvSpPr>
          <p:cNvPr id="179203" name="Rectangle 2"/>
          <p:cNvSpPr>
            <a:spLocks noGrp="1" noRot="1" noChangeAspect="1" noChangeArrowheads="1" noTextEdit="1"/>
          </p:cNvSpPr>
          <p:nvPr>
            <p:ph type="sldImg"/>
          </p:nvPr>
        </p:nvSpPr>
        <p:spPr>
          <a:xfrm>
            <a:off x="1144588" y="685800"/>
            <a:ext cx="4568825" cy="3429000"/>
          </a:xfrm>
          <a:ln/>
        </p:spPr>
      </p:sp>
      <p:sp>
        <p:nvSpPr>
          <p:cNvPr id="179204" name="Rectangle 3"/>
          <p:cNvSpPr>
            <a:spLocks noGrp="1" noChangeArrowheads="1"/>
          </p:cNvSpPr>
          <p:nvPr>
            <p:ph type="body" idx="1"/>
          </p:nvPr>
        </p:nvSpPr>
        <p:spPr>
          <a:xfrm>
            <a:off x="913772" y="4343716"/>
            <a:ext cx="5030456" cy="4113855"/>
          </a:xfrm>
          <a:noFill/>
          <a:ln/>
        </p:spPr>
        <p:txBody>
          <a:bodyPr/>
          <a:lstStyle/>
          <a:p>
            <a:r>
              <a:rPr lang="en-US" i="1" dirty="0" smtClean="0"/>
              <a:t>Element: </a:t>
            </a:r>
            <a:r>
              <a:rPr lang="en-US" dirty="0" smtClean="0"/>
              <a:t>When creating a project, you add Revit MEP parametric building elements to the design. Revit MEP classifies elements by categories, families, and types.</a:t>
            </a:r>
          </a:p>
          <a:p>
            <a:r>
              <a:rPr lang="en-US" i="1" dirty="0" smtClean="0"/>
              <a:t>Category</a:t>
            </a:r>
            <a:r>
              <a:rPr lang="en-US" dirty="0" smtClean="0"/>
              <a:t>: A category is a group of elements that you use to model or document a building design. For example, categories of model elements include mechanical equipment and air terminals. Categories of annotation elements include tags and symbols.</a:t>
            </a:r>
          </a:p>
          <a:p>
            <a:r>
              <a:rPr lang="en-US" i="1" dirty="0" smtClean="0"/>
              <a:t>Family</a:t>
            </a:r>
            <a:r>
              <a:rPr lang="en-US" dirty="0" smtClean="0"/>
              <a:t>: Families are classes of elements in a category. A family groups elements with a common set of parameters (properties), identical use, and similar graphical representation. Different elements in a family may have different values for some or all properties, but the set of properties—their names and meaning—is the same. For example, a lighting fixture could be considered one family, although the pendant lights that compose the family come in different sizes and materials.</a:t>
            </a:r>
          </a:p>
          <a:p>
            <a:r>
              <a:rPr lang="en-US" dirty="0" smtClean="0"/>
              <a:t>There are 3 kinds of families:</a:t>
            </a:r>
          </a:p>
          <a:p>
            <a:r>
              <a:rPr lang="en-US" dirty="0" smtClean="0"/>
              <a:t>Loadable families can be loaded into a project and created from family templates. You can determine the set of properties and the graphical representation of the family. </a:t>
            </a:r>
          </a:p>
          <a:p>
            <a:r>
              <a:rPr lang="en-US" dirty="0" smtClean="0"/>
              <a:t>System families include ducts, pipes, and wires. They are not available for loading or creating as separate files. </a:t>
            </a:r>
          </a:p>
          <a:p>
            <a:pPr lvl="1"/>
            <a:r>
              <a:rPr lang="en-US" dirty="0" smtClean="0"/>
              <a:t>Revit MEP predefines the set of properties and the graphical representation of system families. </a:t>
            </a:r>
          </a:p>
          <a:p>
            <a:pPr lvl="1"/>
            <a:r>
              <a:rPr lang="en-US" dirty="0" smtClean="0"/>
              <a:t>You can use the predefined types to generate new types that belong to this family within the project. For example, the behavior of a plumbing fitting is predefined in the system. However, you can create different types of fittings with different compositions. </a:t>
            </a:r>
          </a:p>
          <a:p>
            <a:pPr lvl="1"/>
            <a:r>
              <a:rPr lang="en-US" dirty="0" smtClean="0"/>
              <a:t>System families can be transferred between projects.</a:t>
            </a:r>
          </a:p>
          <a:p>
            <a:r>
              <a:rPr lang="en-US" dirty="0" smtClean="0"/>
              <a:t>In-place families are custom families that you create in the context of a project. Create an in-place family when your project needs unique geometry that you do not expect to reuse or geometry that must maintain one of more relationships to other project geometry. </a:t>
            </a:r>
          </a:p>
          <a:p>
            <a:pPr lvl="1"/>
            <a:r>
              <a:rPr lang="en-US" dirty="0" smtClean="0"/>
              <a:t>Because in-place families are intended for limited use in a project, each in-place family contains only a single type. You can create multiple in-place families in your projects, and you can place copies of the same in-place family element in your projects. Unlike system and standard component families, you cannot duplicate in-place family types to create multiple types.</a:t>
            </a:r>
          </a:p>
          <a:p>
            <a:r>
              <a:rPr lang="en-US" i="1" dirty="0" smtClean="0"/>
              <a:t>Type</a:t>
            </a:r>
            <a:r>
              <a:rPr lang="en-US" dirty="0" smtClean="0"/>
              <a:t>: Each family can have several types. A type can be a specific size of a family, such as a A0 title block. A type can also be a style, such as default aligned or default angular style for dimensions.</a:t>
            </a:r>
          </a:p>
          <a:p>
            <a:r>
              <a:rPr lang="en-US" i="1" dirty="0" smtClean="0"/>
              <a:t>Instance</a:t>
            </a:r>
            <a:r>
              <a:rPr lang="en-US" dirty="0" smtClean="0"/>
              <a:t>: Instances are the actual items (individual elements) that are placed in the project and have specific locations in the design (model instances) or on a drawing sheet (annotation instances).</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fld id="{425B0870-2D70-4523-B0E6-48B1BFC2B599}" type="slidenum">
              <a:rPr lang="en-US" smtClean="0"/>
              <a:pPr/>
              <a:t>40</a:t>
            </a:fld>
            <a:endParaRPr lang="en-US" smtClean="0"/>
          </a:p>
        </p:txBody>
      </p:sp>
      <p:sp>
        <p:nvSpPr>
          <p:cNvPr id="179203" name="Rectangle 2"/>
          <p:cNvSpPr>
            <a:spLocks noGrp="1" noRot="1" noChangeAspect="1" noChangeArrowheads="1" noTextEdit="1"/>
          </p:cNvSpPr>
          <p:nvPr>
            <p:ph type="sldImg"/>
          </p:nvPr>
        </p:nvSpPr>
        <p:spPr>
          <a:xfrm>
            <a:off x="1144588" y="685800"/>
            <a:ext cx="4568825" cy="3429000"/>
          </a:xfrm>
          <a:ln/>
        </p:spPr>
      </p:sp>
      <p:sp>
        <p:nvSpPr>
          <p:cNvPr id="179204" name="Rectangle 3"/>
          <p:cNvSpPr>
            <a:spLocks noGrp="1" noChangeArrowheads="1"/>
          </p:cNvSpPr>
          <p:nvPr>
            <p:ph type="body" idx="1"/>
          </p:nvPr>
        </p:nvSpPr>
        <p:spPr>
          <a:xfrm>
            <a:off x="913772" y="4343716"/>
            <a:ext cx="5030456" cy="4113855"/>
          </a:xfrm>
          <a:noFill/>
          <a:ln/>
        </p:spPr>
        <p:txBody>
          <a:bodyPr/>
          <a:lstStyle/>
          <a:p>
            <a:pPr eaLnBrk="1" hangingPunct="1"/>
            <a:r>
              <a:rPr lang="en-GB" sz="1700" kern="1200" smtClean="0">
                <a:solidFill>
                  <a:schemeClr val="tx1"/>
                </a:solidFill>
                <a:latin typeface="+mn-lt"/>
                <a:ea typeface="+mn-ea"/>
                <a:cs typeface="+mn-cs"/>
              </a:rPr>
              <a:t>We saw that the only input to the external command is the external command data argument. </a:t>
            </a:r>
            <a:r>
              <a:rPr lang="en-GB" smtClean="0"/>
              <a:t>We will explore how to access the application, current document and their properties through this command data argument passed in to an external command. Then we will explore more detailed access to the Revit BIM and its data. The entire content of the Revit BIM is stored in a database and accessed through the Revit Document. Most of the objects are accessible through the document Elements collection property. Often, one is interested in elements of a particular type, so a common task is iterating over the elements collection and filtering for a specific type and/or property.</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ED1558C4-D0F1-4EA8-89D9-EB8DD7A04798}" type="slidenum">
              <a:rPr lang="en-US" smtClean="0"/>
              <a:pPr/>
              <a:t>41</a:t>
            </a:fld>
            <a:endParaRPr lang="en-US" smtClean="0"/>
          </a:p>
        </p:txBody>
      </p:sp>
      <p:sp>
        <p:nvSpPr>
          <p:cNvPr id="180227" name="Rectangle 2"/>
          <p:cNvSpPr>
            <a:spLocks noGrp="1" noRot="1" noChangeAspect="1" noChangeArrowheads="1" noTextEdit="1"/>
          </p:cNvSpPr>
          <p:nvPr>
            <p:ph type="sldImg"/>
          </p:nvPr>
        </p:nvSpPr>
        <p:spPr>
          <a:xfrm>
            <a:off x="1692275" y="685800"/>
            <a:ext cx="3567113" cy="2676525"/>
          </a:xfrm>
          <a:ln/>
        </p:spPr>
      </p:sp>
      <p:sp>
        <p:nvSpPr>
          <p:cNvPr id="180228" name="Rectangle 3"/>
          <p:cNvSpPr>
            <a:spLocks noGrp="1" noChangeArrowheads="1"/>
          </p:cNvSpPr>
          <p:nvPr>
            <p:ph type="body" idx="1"/>
          </p:nvPr>
        </p:nvSpPr>
        <p:spPr>
          <a:noFill/>
          <a:ln/>
        </p:spPr>
        <p:txBody>
          <a:bodyPr/>
          <a:lstStyle/>
          <a:p>
            <a:pPr eaLnBrk="1" hangingPunct="1"/>
            <a:r>
              <a:rPr lang="en-GB" smtClean="0"/>
              <a:t>Here is an overview of the Revit classes provided by the API. The model is rather large and unreadable at this scale. Let us look at a subset of interesting classes and highlight some of them.</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46169BF-83E8-4111-9919-9671CAD9D039}" type="slidenum">
              <a:rPr lang="en-US" smtClean="0"/>
              <a:pPr/>
              <a:t>5</a:t>
            </a:fld>
            <a:endParaRPr lang="en-US" dirty="0" smtClean="0"/>
          </a:p>
        </p:txBody>
      </p:sp>
      <p:sp>
        <p:nvSpPr>
          <p:cNvPr id="151555" name="Rectangle 2"/>
          <p:cNvSpPr>
            <a:spLocks noGrp="1" noRot="1" noChangeAspect="1" noChangeArrowheads="1" noTextEdit="1"/>
          </p:cNvSpPr>
          <p:nvPr>
            <p:ph type="sldImg"/>
          </p:nvPr>
        </p:nvSpPr>
        <p:spPr>
          <a:xfrm>
            <a:off x="1692275" y="685800"/>
            <a:ext cx="3567113" cy="2676525"/>
          </a:xfrm>
          <a:ln/>
        </p:spPr>
      </p:sp>
      <p:sp>
        <p:nvSpPr>
          <p:cNvPr id="151556" name="Rectangle 3"/>
          <p:cNvSpPr>
            <a:spLocks noGrp="1" noChangeArrowheads="1"/>
          </p:cNvSpPr>
          <p:nvPr>
            <p:ph type="body" idx="1"/>
          </p:nvPr>
        </p:nvSpPr>
        <p:spPr>
          <a:noFill/>
          <a:ln/>
        </p:spPr>
        <p:txBody>
          <a:bodyPr/>
          <a:lstStyle/>
          <a:p>
            <a:pPr eaLnBrk="1" hangingPunct="1"/>
            <a:r>
              <a:rPr lang="en-GB" smtClean="0"/>
              <a:t>It is my pleasure to work in the AEC workgroup of the DevTech team supporting the Autodesk Developer Network ADN.</a:t>
            </a:r>
          </a:p>
        </p:txBody>
      </p:sp>
      <p:sp>
        <p:nvSpPr>
          <p:cNvPr id="5" name="Footer Placeholder 4"/>
          <p:cNvSpPr>
            <a:spLocks noGrp="1"/>
          </p:cNvSpPr>
          <p:nvPr>
            <p:ph type="ftr" sz="quarter" idx="10"/>
          </p:nvPr>
        </p:nvSpPr>
        <p:spPr/>
        <p:txBody>
          <a:bodyPr/>
          <a:lstStyle/>
          <a:p>
            <a:r>
              <a:rPr lang="en-US" smtClean="0"/>
              <a:t>Revit Programming Introduction</a:t>
            </a:r>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13BE83BF-6C24-40D4-A70C-D2A66BDA98B5}" type="slidenum">
              <a:rPr lang="en-US" smtClean="0"/>
              <a:pPr/>
              <a:t>42</a:t>
            </a:fld>
            <a:endParaRPr lang="en-US" smtClean="0"/>
          </a:p>
        </p:txBody>
      </p:sp>
      <p:sp>
        <p:nvSpPr>
          <p:cNvPr id="181251" name="Rectangle 2"/>
          <p:cNvSpPr>
            <a:spLocks noGrp="1" noRot="1" noChangeAspect="1" noChangeArrowheads="1" noTextEdit="1"/>
          </p:cNvSpPr>
          <p:nvPr>
            <p:ph type="sldImg"/>
          </p:nvPr>
        </p:nvSpPr>
        <p:spPr>
          <a:xfrm>
            <a:off x="1692275" y="685800"/>
            <a:ext cx="3567113" cy="2676525"/>
          </a:xfrm>
          <a:ln/>
        </p:spPr>
      </p:sp>
      <p:sp>
        <p:nvSpPr>
          <p:cNvPr id="181252" name="Rectangle 3"/>
          <p:cNvSpPr>
            <a:spLocks noGrp="1" noChangeArrowheads="1"/>
          </p:cNvSpPr>
          <p:nvPr>
            <p:ph type="body" idx="1"/>
          </p:nvPr>
        </p:nvSpPr>
        <p:spPr>
          <a:noFill/>
          <a:ln/>
        </p:spPr>
        <p:txBody>
          <a:bodyPr/>
          <a:lstStyle/>
          <a:p>
            <a:pPr eaLnBrk="1" hangingPunct="1"/>
            <a:r>
              <a:rPr lang="en-GB" smtClean="0"/>
              <a:t>This is a subset selected from the Revit object model. Some of the interesting classes have been highlighted, and the list has been split into several sublists at crucial points. It shows that some objects are available only in the RAC or only in the RST environment, such as RoomTagType in RAC, RebarTagType, the analytical model and the loads and boundary conditions in RST. Everything is derived from APIObject. All physical BIM objects are derived from Element. A separate version of Application and Document is provided in the Creation namespace, for creating new elements.</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D0D66B37-3C78-4EA0-97F3-B35E746A8139}" type="slidenum">
              <a:rPr lang="en-US" smtClean="0"/>
              <a:pPr/>
              <a:t>43</a:t>
            </a:fld>
            <a:endParaRPr lang="en-US" smtClean="0"/>
          </a:p>
        </p:txBody>
      </p:sp>
      <p:sp>
        <p:nvSpPr>
          <p:cNvPr id="183299" name="Rectangle 2"/>
          <p:cNvSpPr>
            <a:spLocks noGrp="1" noRot="1" noChangeAspect="1" noChangeArrowheads="1" noTextEdit="1"/>
          </p:cNvSpPr>
          <p:nvPr>
            <p:ph type="sldImg"/>
          </p:nvPr>
        </p:nvSpPr>
        <p:spPr>
          <a:xfrm>
            <a:off x="1692275" y="685800"/>
            <a:ext cx="3567113" cy="2676525"/>
          </a:xfrm>
          <a:ln/>
        </p:spPr>
      </p:sp>
      <p:sp>
        <p:nvSpPr>
          <p:cNvPr id="183300" name="Rectangle 3"/>
          <p:cNvSpPr>
            <a:spLocks noGrp="1" noChangeArrowheads="1"/>
          </p:cNvSpPr>
          <p:nvPr>
            <p:ph type="body" idx="1"/>
          </p:nvPr>
        </p:nvSpPr>
        <p:spPr>
          <a:noFill/>
          <a:ln/>
        </p:spPr>
        <p:txBody>
          <a:bodyPr/>
          <a:lstStyle/>
          <a:p>
            <a:r>
              <a:rPr lang="en-US" sz="1700" kern="1200" smtClean="0">
                <a:solidFill>
                  <a:schemeClr val="tx1"/>
                </a:solidFill>
                <a:latin typeface="+mn-lt"/>
                <a:ea typeface="+mn-ea"/>
                <a:cs typeface="+mn-cs"/>
              </a:rPr>
              <a:t>Here are some of the important tree nodes and parent classes in the Revit object model. Some objects are available only in the RAC or only in the RST environments, such as RoomTagType in RAC, RebarTagType, the analytical model and the loads and boundary conditions in RST.</a:t>
            </a:r>
            <a:endParaRPr lang="en-GB" sz="1700" kern="1200" smtClean="0">
              <a:solidFill>
                <a:schemeClr val="tx1"/>
              </a:solidFill>
              <a:latin typeface="+mn-lt"/>
              <a:ea typeface="+mn-ea"/>
              <a:cs typeface="+mn-cs"/>
            </a:endParaRPr>
          </a:p>
          <a:p>
            <a:r>
              <a:rPr lang="en-US" sz="1700" kern="1200" smtClean="0">
                <a:solidFill>
                  <a:schemeClr val="tx1"/>
                </a:solidFill>
                <a:latin typeface="+mn-lt"/>
                <a:ea typeface="+mn-ea"/>
                <a:cs typeface="+mn-cs"/>
              </a:rPr>
              <a:t>Everything is derived from APIObject. All physical BIM objects are derived from Element. Geometry objects are in memory only, not stored in the database, created on the fly. A separate version of Application and Document is provided in the Creation namespace, for creating new elements.</a:t>
            </a:r>
            <a:endParaRPr lang="en-GB" sz="1700" kern="1200">
              <a:solidFill>
                <a:schemeClr val="tx1"/>
              </a:solidFill>
              <a:latin typeface="+mn-lt"/>
              <a:ea typeface="+mn-ea"/>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A2466D44-2052-4802-BEBB-436E22F17919}" type="slidenum">
              <a:rPr lang="en-US" smtClean="0"/>
              <a:pPr/>
              <a:t>44</a:t>
            </a:fld>
            <a:endParaRPr lang="en-US" smtClean="0"/>
          </a:p>
        </p:txBody>
      </p:sp>
      <p:sp>
        <p:nvSpPr>
          <p:cNvPr id="182275" name="Rectangle 2"/>
          <p:cNvSpPr>
            <a:spLocks noGrp="1" noRot="1" noChangeAspect="1" noChangeArrowheads="1" noTextEdit="1"/>
          </p:cNvSpPr>
          <p:nvPr>
            <p:ph type="sldImg"/>
          </p:nvPr>
        </p:nvSpPr>
        <p:spPr>
          <a:xfrm>
            <a:off x="1692275" y="685800"/>
            <a:ext cx="3567113" cy="2676525"/>
          </a:xfrm>
          <a:ln/>
        </p:spPr>
      </p:sp>
      <p:sp>
        <p:nvSpPr>
          <p:cNvPr id="182276" name="Rectangle 3"/>
          <p:cNvSpPr>
            <a:spLocks noGrp="1" noChangeArrowheads="1"/>
          </p:cNvSpPr>
          <p:nvPr>
            <p:ph type="body" idx="1"/>
          </p:nvPr>
        </p:nvSpPr>
        <p:spPr>
          <a:noFill/>
          <a:ln/>
        </p:spPr>
        <p:txBody>
          <a:bodyPr/>
          <a:lstStyle/>
          <a:p>
            <a:r>
              <a:rPr lang="en-GB" sz="1700" kern="1200" smtClean="0">
                <a:solidFill>
                  <a:schemeClr val="tx1"/>
                </a:solidFill>
                <a:latin typeface="+mn-lt"/>
                <a:ea typeface="+mn-ea"/>
                <a:cs typeface="+mn-cs"/>
              </a:rPr>
              <a:t>Here is a smaller subset of the most important database classes, i.e. non-geometrical</a:t>
            </a:r>
            <a:r>
              <a:rPr lang="en-GB" sz="1700" kern="1200" baseline="0" smtClean="0">
                <a:solidFill>
                  <a:schemeClr val="tx1"/>
                </a:solidFill>
                <a:latin typeface="+mn-lt"/>
                <a:ea typeface="+mn-ea"/>
                <a:cs typeface="+mn-cs"/>
              </a:rPr>
              <a:t> classes,</a:t>
            </a:r>
            <a:r>
              <a:rPr lang="en-GB" sz="1700" kern="1200" smtClean="0">
                <a:solidFill>
                  <a:schemeClr val="tx1"/>
                </a:solidFill>
                <a:latin typeface="+mn-lt"/>
                <a:ea typeface="+mn-ea"/>
                <a:cs typeface="+mn-cs"/>
              </a:rPr>
              <a:t> that appear in a typical Revit model programming task. The red classes are the most commonly used. The RoofBase class and its derived types FootPrintRoof and ExtrusionRoof were added in Revit 2009. In the model, we see the host and component objects, such as windows and doors. These</a:t>
            </a:r>
            <a:r>
              <a:rPr lang="en-GB" sz="1700" kern="1200" baseline="0" smtClean="0">
                <a:solidFill>
                  <a:schemeClr val="tx1"/>
                </a:solidFill>
                <a:latin typeface="+mn-lt"/>
                <a:ea typeface="+mn-ea"/>
                <a:cs typeface="+mn-cs"/>
              </a:rPr>
              <a:t> are actually instances of types.</a:t>
            </a:r>
            <a:r>
              <a:rPr lang="en-GB" sz="1700" kern="1200" smtClean="0">
                <a:solidFill>
                  <a:schemeClr val="tx1"/>
                </a:solidFill>
                <a:latin typeface="+mn-lt"/>
                <a:ea typeface="+mn-ea"/>
                <a:cs typeface="+mn-cs"/>
              </a:rPr>
              <a:t> The family base and family are used to manage collections of related types. Symbol is a base class for all types, also known as symbols. </a:t>
            </a:r>
            <a:r>
              <a:rPr lang="en-GB" sz="1700" kern="1200" dirty="0" smtClean="0">
                <a:solidFill>
                  <a:schemeClr val="tx1"/>
                </a:solidFill>
                <a:latin typeface="+mn-lt"/>
                <a:ea typeface="+mn-ea"/>
                <a:cs typeface="+mn-cs"/>
              </a:rPr>
              <a:t>Family symbol is the generic class for these, whereas wall and floor type are more specialised classes. Family instance represents an occurrence or usage instance of a generic family symbol, whereas wall and floor represent the same for a wall or floor type.</a:t>
            </a:r>
            <a:endParaRPr lang="en-GB" sz="1700" kern="1200" dirty="0">
              <a:solidFill>
                <a:schemeClr val="tx1"/>
              </a:solidFill>
              <a:latin typeface="+mn-lt"/>
              <a:ea typeface="+mn-ea"/>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A2466D44-2052-4802-BEBB-436E22F17919}" type="slidenum">
              <a:rPr lang="en-US" smtClean="0"/>
              <a:pPr/>
              <a:t>45</a:t>
            </a:fld>
            <a:endParaRPr lang="en-US" smtClean="0"/>
          </a:p>
        </p:txBody>
      </p:sp>
      <p:sp>
        <p:nvSpPr>
          <p:cNvPr id="182275" name="Rectangle 2"/>
          <p:cNvSpPr>
            <a:spLocks noGrp="1" noRot="1" noChangeAspect="1" noChangeArrowheads="1" noTextEdit="1"/>
          </p:cNvSpPr>
          <p:nvPr>
            <p:ph type="sldImg"/>
          </p:nvPr>
        </p:nvSpPr>
        <p:spPr>
          <a:xfrm>
            <a:off x="1692275" y="685800"/>
            <a:ext cx="3567113" cy="2676525"/>
          </a:xfrm>
          <a:ln/>
        </p:spPr>
      </p:sp>
      <p:sp>
        <p:nvSpPr>
          <p:cNvPr id="182276" name="Rectangle 3"/>
          <p:cNvSpPr>
            <a:spLocks noGrp="1" noChangeArrowheads="1"/>
          </p:cNvSpPr>
          <p:nvPr>
            <p:ph type="body" idx="1"/>
          </p:nvPr>
        </p:nvSpPr>
        <p:spPr>
          <a:noFill/>
          <a:ln/>
        </p:spPr>
        <p:txBody>
          <a:bodyPr/>
          <a:lstStyle/>
          <a:p>
            <a:r>
              <a:rPr lang="en-GB" sz="1700" kern="1200" dirty="0" smtClean="0">
                <a:solidFill>
                  <a:schemeClr val="tx1"/>
                </a:solidFill>
                <a:latin typeface="+mn-lt"/>
                <a:ea typeface="+mn-ea"/>
                <a:cs typeface="+mn-cs"/>
              </a:rPr>
              <a:t>Here is a classification of some of the typical visible elements in a model.</a:t>
            </a:r>
          </a:p>
          <a:p>
            <a:r>
              <a:rPr lang="en-US" dirty="0" smtClean="0"/>
              <a:t>In projects, Revit uses 3 types of elements:</a:t>
            </a:r>
          </a:p>
          <a:p>
            <a:r>
              <a:rPr lang="en-US" i="1" dirty="0" smtClean="0"/>
              <a:t>Model elements</a:t>
            </a:r>
            <a:r>
              <a:rPr lang="en-US" dirty="0" smtClean="0"/>
              <a:t> represent the actual 3D geometry of the building. They display in relevant views of the design. For example, sinks, boilers, ducts, sprinklers, and electrical panels. </a:t>
            </a:r>
          </a:p>
          <a:p>
            <a:r>
              <a:rPr lang="en-US" i="1" dirty="0" smtClean="0"/>
              <a:t>Datum elements</a:t>
            </a:r>
            <a:r>
              <a:rPr lang="en-US" dirty="0" smtClean="0"/>
              <a:t> help to define project context. For example, grids, levels, and reference planes are datum elements. </a:t>
            </a:r>
          </a:p>
          <a:p>
            <a:r>
              <a:rPr lang="en-US" i="1" dirty="0" smtClean="0"/>
              <a:t>View-specific elements</a:t>
            </a:r>
            <a:r>
              <a:rPr lang="en-US" dirty="0" smtClean="0"/>
              <a:t> display only in the views in which they are placed. They help to describe or document the design. For example, dimensions, tags, and 2D detail components are view-specific elements.</a:t>
            </a:r>
          </a:p>
          <a:p>
            <a:r>
              <a:rPr lang="en-US" dirty="0" smtClean="0"/>
              <a:t>There are 2 types of model elements:</a:t>
            </a:r>
          </a:p>
          <a:p>
            <a:r>
              <a:rPr lang="en-US" i="1" dirty="0" smtClean="0"/>
              <a:t>Hosts</a:t>
            </a:r>
            <a:r>
              <a:rPr lang="en-US" dirty="0" smtClean="0"/>
              <a:t> (or host elements) are generally built in place at the construction site. For example, walls and ceilings are hosts. </a:t>
            </a:r>
          </a:p>
          <a:p>
            <a:r>
              <a:rPr lang="en-US" i="1" dirty="0" smtClean="0"/>
              <a:t>Model components</a:t>
            </a:r>
            <a:r>
              <a:rPr lang="en-US" dirty="0" smtClean="0"/>
              <a:t> are all the other types of elements in the building model. For example, sinks, boilers, ducts, sprinklers, and electrical panels.</a:t>
            </a:r>
          </a:p>
          <a:p>
            <a:r>
              <a:rPr lang="en-US" dirty="0" smtClean="0"/>
              <a:t>There are 2 types of view-specific elements:</a:t>
            </a:r>
          </a:p>
          <a:p>
            <a:r>
              <a:rPr lang="en-US" i="1" dirty="0" smtClean="0"/>
              <a:t>Annotation elements</a:t>
            </a:r>
            <a:r>
              <a:rPr lang="en-US" dirty="0" smtClean="0"/>
              <a:t> are 2D components that document the model and maintain scale on paper. For example, dimensions, tags, and keynotes are annotation elements. </a:t>
            </a:r>
          </a:p>
          <a:p>
            <a:r>
              <a:rPr lang="en-US" i="1" dirty="0" smtClean="0"/>
              <a:t>Details</a:t>
            </a:r>
            <a:r>
              <a:rPr lang="en-US" dirty="0" smtClean="0"/>
              <a:t> are 2D items that provide details about the building model in a particular view. Examples include detail lines, filled regions, and 2D detail components.</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D0D66B37-3C78-4EA0-97F3-B35E746A8139}" type="slidenum">
              <a:rPr lang="en-US" smtClean="0"/>
              <a:pPr/>
              <a:t>46</a:t>
            </a:fld>
            <a:endParaRPr lang="en-US" dirty="0" smtClean="0"/>
          </a:p>
        </p:txBody>
      </p:sp>
      <p:sp>
        <p:nvSpPr>
          <p:cNvPr id="183299" name="Rectangle 2"/>
          <p:cNvSpPr>
            <a:spLocks noGrp="1" noRot="1" noChangeAspect="1" noChangeArrowheads="1" noTextEdit="1"/>
          </p:cNvSpPr>
          <p:nvPr>
            <p:ph type="sldImg"/>
          </p:nvPr>
        </p:nvSpPr>
        <p:spPr>
          <a:xfrm>
            <a:off x="1692275" y="685800"/>
            <a:ext cx="3567113" cy="2676525"/>
          </a:xfrm>
          <a:ln/>
        </p:spPr>
      </p:sp>
      <p:sp>
        <p:nvSpPr>
          <p:cNvPr id="183300" name="Rectangle 3"/>
          <p:cNvSpPr>
            <a:spLocks noGrp="1" noChangeArrowheads="1"/>
          </p:cNvSpPr>
          <p:nvPr>
            <p:ph type="body" idx="1"/>
          </p:nvPr>
        </p:nvSpPr>
        <p:spPr>
          <a:noFill/>
          <a:ln/>
        </p:spPr>
        <p:txBody>
          <a:bodyPr/>
          <a:lstStyle/>
          <a:p>
            <a:pPr eaLnBrk="1" hangingPunct="1"/>
            <a:r>
              <a:rPr lang="en-GB" dirty="0" smtClean="0"/>
              <a:t>So, how do we access all these objects? We start off with the external command data argument passed in to the external command.</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D0D66B37-3C78-4EA0-97F3-B35E746A8139}" type="slidenum">
              <a:rPr lang="en-US" smtClean="0"/>
              <a:pPr/>
              <a:t>47</a:t>
            </a:fld>
            <a:endParaRPr lang="en-US" dirty="0" smtClean="0"/>
          </a:p>
        </p:txBody>
      </p:sp>
      <p:sp>
        <p:nvSpPr>
          <p:cNvPr id="183299" name="Rectangle 2"/>
          <p:cNvSpPr>
            <a:spLocks noGrp="1" noRot="1" noChangeAspect="1" noChangeArrowheads="1" noTextEdit="1"/>
          </p:cNvSpPr>
          <p:nvPr>
            <p:ph type="sldImg"/>
          </p:nvPr>
        </p:nvSpPr>
        <p:spPr>
          <a:xfrm>
            <a:off x="1692275" y="685800"/>
            <a:ext cx="3567113" cy="2676525"/>
          </a:xfrm>
          <a:ln/>
        </p:spPr>
      </p:sp>
      <p:sp>
        <p:nvSpPr>
          <p:cNvPr id="183300" name="Rectangle 3"/>
          <p:cNvSpPr>
            <a:spLocks noGrp="1" noChangeArrowheads="1"/>
          </p:cNvSpPr>
          <p:nvPr>
            <p:ph type="body" idx="1"/>
          </p:nvPr>
        </p:nvSpPr>
        <p:spPr>
          <a:noFill/>
          <a:ln/>
        </p:spPr>
        <p:txBody>
          <a:bodyPr/>
          <a:lstStyle/>
          <a:p>
            <a:pPr eaLnBrk="1" hangingPunct="1"/>
            <a:r>
              <a:rPr lang="en-US" smtClean="0"/>
              <a:t>The Revit API makes use of generic collections and introduce optimised filtered element access in the 2009 version.</a:t>
            </a:r>
            <a:endParaRPr lang="en-GB"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C500DB7F-73AC-4D70-AC34-E073ED815A68}" type="slidenum">
              <a:rPr lang="en-US" smtClean="0"/>
              <a:pPr/>
              <a:t>48</a:t>
            </a:fld>
            <a:endParaRPr lang="en-US" smtClean="0"/>
          </a:p>
        </p:txBody>
      </p:sp>
      <p:sp>
        <p:nvSpPr>
          <p:cNvPr id="188419" name="Rectangle 2"/>
          <p:cNvSpPr>
            <a:spLocks noGrp="1" noRot="1" noChangeAspect="1" noChangeArrowheads="1" noTextEdit="1"/>
          </p:cNvSpPr>
          <p:nvPr>
            <p:ph type="sldImg"/>
          </p:nvPr>
        </p:nvSpPr>
        <p:spPr>
          <a:xfrm>
            <a:off x="1144588" y="685800"/>
            <a:ext cx="4568825" cy="3429000"/>
          </a:xfrm>
          <a:ln/>
        </p:spPr>
      </p:sp>
      <p:sp>
        <p:nvSpPr>
          <p:cNvPr id="188420" name="Rectangle 3"/>
          <p:cNvSpPr>
            <a:spLocks noGrp="1" noChangeArrowheads="1"/>
          </p:cNvSpPr>
          <p:nvPr>
            <p:ph type="body" idx="1"/>
          </p:nvPr>
        </p:nvSpPr>
        <p:spPr>
          <a:xfrm>
            <a:off x="913772" y="4343716"/>
            <a:ext cx="5030456" cy="4113855"/>
          </a:xfrm>
          <a:noFill/>
          <a:ln/>
        </p:spPr>
        <p:txBody>
          <a:bodyPr/>
          <a:lstStyle/>
          <a:p>
            <a:r>
              <a:rPr lang="en-GB" sz="1700" kern="1200" smtClean="0">
                <a:solidFill>
                  <a:schemeClr val="tx1"/>
                </a:solidFill>
                <a:latin typeface="+mn-lt"/>
                <a:ea typeface="+mn-ea"/>
                <a:cs typeface="+mn-cs"/>
              </a:rPr>
              <a:t>ElementIterator </a:t>
            </a:r>
            <a:r>
              <a:rPr lang="en-US" sz="1700" kern="1200" smtClean="0">
                <a:solidFill>
                  <a:schemeClr val="tx1"/>
                </a:solidFill>
                <a:latin typeface="+mn-lt"/>
                <a:ea typeface="+mn-ea"/>
                <a:cs typeface="+mn-cs"/>
              </a:rPr>
              <a:t>and </a:t>
            </a:r>
            <a:r>
              <a:rPr lang="en-GB" sz="1700" kern="1200" smtClean="0">
                <a:solidFill>
                  <a:schemeClr val="tx1"/>
                </a:solidFill>
                <a:latin typeface="+mn-lt"/>
                <a:ea typeface="+mn-ea"/>
                <a:cs typeface="+mn-cs"/>
              </a:rPr>
              <a:t>ElementFilterIterator occur in many of the SDK samples. The command defined in Lab 2-1 iterates over commandData.Application.ActiveDocument.Elements and prints out a line for each element encountered to C:\tmp\RevitElements.txt.</a:t>
            </a:r>
            <a:endParaRPr lang="en-GB" sz="1700" kern="1200">
              <a:solidFill>
                <a:schemeClr val="tx1"/>
              </a:solidFill>
              <a:latin typeface="+mn-lt"/>
              <a:ea typeface="+mn-ea"/>
              <a:cs typeface="+mn-cs"/>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D1DB513C-0632-4DB1-AC8A-07E5ABA832E5}" type="slidenum">
              <a:rPr lang="en-US" smtClean="0"/>
              <a:pPr/>
              <a:t>49</a:t>
            </a:fld>
            <a:endParaRPr lang="en-US" dirty="0" smtClean="0"/>
          </a:p>
        </p:txBody>
      </p:sp>
      <p:sp>
        <p:nvSpPr>
          <p:cNvPr id="185347" name="Rectangle 2"/>
          <p:cNvSpPr>
            <a:spLocks noGrp="1" noRot="1" noChangeAspect="1" noChangeArrowheads="1" noTextEdit="1"/>
          </p:cNvSpPr>
          <p:nvPr>
            <p:ph type="sldImg"/>
          </p:nvPr>
        </p:nvSpPr>
        <p:spPr>
          <a:xfrm>
            <a:off x="1692275" y="685800"/>
            <a:ext cx="3567113" cy="2676525"/>
          </a:xfrm>
          <a:ln/>
        </p:spPr>
      </p:sp>
      <p:sp>
        <p:nvSpPr>
          <p:cNvPr id="185348" name="Rectangle 3"/>
          <p:cNvSpPr>
            <a:spLocks noGrp="1" noChangeArrowheads="1"/>
          </p:cNvSpPr>
          <p:nvPr>
            <p:ph type="body" idx="1"/>
          </p:nvPr>
        </p:nvSpPr>
        <p:spPr>
          <a:noFill/>
          <a:ln/>
        </p:spPr>
        <p:txBody>
          <a:bodyPr/>
          <a:lstStyle/>
          <a:p>
            <a:r>
              <a:rPr lang="en-US" sz="1700" kern="1200" dirty="0" smtClean="0">
                <a:solidFill>
                  <a:schemeClr val="tx1"/>
                </a:solidFill>
                <a:latin typeface="+mn-lt"/>
                <a:ea typeface="+mn-ea"/>
                <a:cs typeface="+mn-cs"/>
              </a:rPr>
              <a:t>The identification of elements and determining what type they have, or iterating the entire building model and extracting the specific instances that we are interested in, depends on the objects type. In some cases, we use standard object oriented techniques, simply querying their type or class. In others, we use the object category, which is a Revit API element property. Sometimes, a combination of the two is used, or additional parameters are queried.</a:t>
            </a:r>
            <a:endParaRPr lang="en-GB" sz="1700" kern="1200" dirty="0" smtClean="0">
              <a:solidFill>
                <a:schemeClr val="tx1"/>
              </a:solidFill>
              <a:latin typeface="+mn-lt"/>
              <a:ea typeface="+mn-ea"/>
              <a:cs typeface="+mn-cs"/>
            </a:endParaRPr>
          </a:p>
          <a:p>
            <a:r>
              <a:rPr lang="en-US" sz="1700" kern="1200" dirty="0" smtClean="0">
                <a:solidFill>
                  <a:schemeClr val="tx1"/>
                </a:solidFill>
                <a:latin typeface="+mn-lt"/>
                <a:ea typeface="+mn-ea"/>
                <a:cs typeface="+mn-cs"/>
              </a:rPr>
              <a:t>More details on this are discussed in the separate presentation </a:t>
            </a:r>
            <a:r>
              <a:rPr lang="en-US" dirty="0" smtClean="0"/>
              <a:t>DE305-1 </a:t>
            </a:r>
            <a:r>
              <a:rPr lang="en-US" sz="1700" kern="1200" dirty="0" smtClean="0">
                <a:solidFill>
                  <a:schemeClr val="tx1"/>
                </a:solidFill>
                <a:latin typeface="+mn-lt"/>
                <a:ea typeface="+mn-ea"/>
                <a:cs typeface="+mn-cs"/>
              </a:rPr>
              <a:t>A Closer Look at the Database with the Revit API.</a:t>
            </a:r>
            <a:endParaRPr lang="en-GB" sz="1700" kern="1200" dirty="0" smtClean="0">
              <a:solidFill>
                <a:schemeClr val="tx1"/>
              </a:solidFill>
              <a:latin typeface="+mn-lt"/>
              <a:ea typeface="+mn-ea"/>
              <a:cs typeface="+mn-cs"/>
            </a:endParaRPr>
          </a:p>
          <a:p>
            <a:pPr eaLnBrk="1" hangingPunct="1"/>
            <a:endParaRPr lang="en-GB"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fld id="{93B07411-2930-4EB7-980F-C89FC6330D54}" type="slidenum">
              <a:rPr lang="en-US" smtClean="0"/>
              <a:pPr/>
              <a:t>50</a:t>
            </a:fld>
            <a:endParaRPr lang="en-US" smtClean="0"/>
          </a:p>
        </p:txBody>
      </p:sp>
      <p:sp>
        <p:nvSpPr>
          <p:cNvPr id="190467" name="Rectangle 2"/>
          <p:cNvSpPr>
            <a:spLocks noGrp="1" noRot="1" noChangeAspect="1" noChangeArrowheads="1" noTextEdit="1"/>
          </p:cNvSpPr>
          <p:nvPr>
            <p:ph type="sldImg"/>
          </p:nvPr>
        </p:nvSpPr>
        <p:spPr>
          <a:xfrm>
            <a:off x="1144588" y="685800"/>
            <a:ext cx="4568825" cy="3429000"/>
          </a:xfrm>
          <a:ln/>
        </p:spPr>
      </p:sp>
      <p:sp>
        <p:nvSpPr>
          <p:cNvPr id="190468" name="Rectangle 3"/>
          <p:cNvSpPr>
            <a:spLocks noGrp="1" noChangeArrowheads="1"/>
          </p:cNvSpPr>
          <p:nvPr>
            <p:ph type="body" idx="1"/>
          </p:nvPr>
        </p:nvSpPr>
        <p:spPr>
          <a:xfrm>
            <a:off x="913772" y="4343716"/>
            <a:ext cx="5030456" cy="4113855"/>
          </a:xfrm>
          <a:noFill/>
          <a:ln/>
        </p:spPr>
        <p:txBody>
          <a:bodyPr/>
          <a:lstStyle/>
          <a:p>
            <a:r>
              <a:rPr lang="en-GB" sz="1700" kern="1200" dirty="0" smtClean="0">
                <a:solidFill>
                  <a:schemeClr val="tx1"/>
                </a:solidFill>
                <a:latin typeface="+mn-lt"/>
                <a:ea typeface="+mn-ea"/>
                <a:cs typeface="+mn-cs"/>
              </a:rPr>
              <a:t>Lab 2-2 demonstrates how to extract all elements with a 3D geometry, i.e. visible objects like walls, doors, windows, furniture, etc. This </a:t>
            </a:r>
            <a:r>
              <a:rPr lang="en-GB" sz="1700" kern="1200" smtClean="0">
                <a:solidFill>
                  <a:schemeClr val="tx1"/>
                </a:solidFill>
                <a:latin typeface="+mn-lt"/>
                <a:ea typeface="+mn-ea"/>
                <a:cs typeface="+mn-cs"/>
              </a:rPr>
              <a:t>lab collets all non-ElementType elements and then applies additional checks. </a:t>
            </a:r>
            <a:r>
              <a:rPr lang="en-GB" sz="1700" kern="1200" dirty="0" smtClean="0">
                <a:solidFill>
                  <a:schemeClr val="tx1"/>
                </a:solidFill>
                <a:latin typeface="+mn-lt"/>
                <a:ea typeface="+mn-ea"/>
                <a:cs typeface="+mn-cs"/>
              </a:rPr>
              <a:t>This is a common operation in Revit programming. The exact details of the selection criteria obviously depend on your specific needs.</a:t>
            </a:r>
            <a:endParaRPr lang="en-GB" sz="1700" kern="1200" dirty="0">
              <a:solidFill>
                <a:schemeClr val="tx1"/>
              </a:solidFill>
              <a:latin typeface="+mn-lt"/>
              <a:ea typeface="+mn-ea"/>
              <a:cs typeface="+mn-cs"/>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5DEFB77D-CAEF-465F-8FB1-6F35085B76AF}" type="slidenum">
              <a:rPr lang="en-US" smtClean="0"/>
              <a:pPr/>
              <a:t>51</a:t>
            </a:fld>
            <a:endParaRPr lang="en-US" smtClean="0"/>
          </a:p>
        </p:txBody>
      </p:sp>
      <p:sp>
        <p:nvSpPr>
          <p:cNvPr id="191491" name="Rectangle 2"/>
          <p:cNvSpPr>
            <a:spLocks noGrp="1" noRot="1" noChangeAspect="1" noChangeArrowheads="1" noTextEdit="1"/>
          </p:cNvSpPr>
          <p:nvPr>
            <p:ph type="sldImg"/>
          </p:nvPr>
        </p:nvSpPr>
        <p:spPr>
          <a:xfrm>
            <a:off x="1144588" y="685800"/>
            <a:ext cx="4568825" cy="3429000"/>
          </a:xfrm>
          <a:ln/>
        </p:spPr>
      </p:sp>
      <p:sp>
        <p:nvSpPr>
          <p:cNvPr id="191492"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0DF6E190-E7EC-4F16-93BF-BE8D2631FEB1}" type="slidenum">
              <a:rPr lang="en-US" smtClean="0"/>
              <a:pPr/>
              <a:t>6</a:t>
            </a:fld>
            <a:endParaRPr lang="en-US" dirty="0" smtClean="0"/>
          </a:p>
        </p:txBody>
      </p:sp>
      <p:sp>
        <p:nvSpPr>
          <p:cNvPr id="158723" name="Rectangle 2"/>
          <p:cNvSpPr>
            <a:spLocks noGrp="1" noRot="1" noChangeAspect="1" noChangeArrowheads="1" noTextEdit="1"/>
          </p:cNvSpPr>
          <p:nvPr>
            <p:ph type="sldImg"/>
          </p:nvPr>
        </p:nvSpPr>
        <p:spPr>
          <a:xfrm>
            <a:off x="1692275" y="685800"/>
            <a:ext cx="3567113" cy="2676525"/>
          </a:xfrm>
          <a:ln/>
        </p:spPr>
      </p:sp>
      <p:sp>
        <p:nvSpPr>
          <p:cNvPr id="158724" name="Rectangle 3"/>
          <p:cNvSpPr>
            <a:spLocks noGrp="1" noChangeArrowheads="1"/>
          </p:cNvSpPr>
          <p:nvPr>
            <p:ph type="body" idx="1"/>
          </p:nvPr>
        </p:nvSpPr>
        <p:spPr>
          <a:noFill/>
          <a:ln/>
        </p:spPr>
        <p:txBody>
          <a:bodyPr/>
          <a:lstStyle/>
          <a:p>
            <a:pPr eaLnBrk="1" hangingPunct="1"/>
            <a:endParaRPr lang="en-GB"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52</a:t>
            </a:fld>
            <a:endParaRPr lang="en-US" smtClean="0"/>
          </a:p>
        </p:txBody>
      </p:sp>
      <p:sp>
        <p:nvSpPr>
          <p:cNvPr id="289795" name="Rectangle 2"/>
          <p:cNvSpPr>
            <a:spLocks noGrp="1" noRot="1" noChangeAspect="1" noChangeArrowheads="1" noTextEdit="1"/>
          </p:cNvSpPr>
          <p:nvPr>
            <p:ph type="sldImg"/>
          </p:nvPr>
        </p:nvSpPr>
        <p:spPr>
          <a:xfrm>
            <a:off x="1693863" y="685800"/>
            <a:ext cx="3563937" cy="2676525"/>
          </a:xfrm>
          <a:ln/>
        </p:spPr>
      </p:sp>
      <p:sp>
        <p:nvSpPr>
          <p:cNvPr id="289796"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GB" sz="1700" kern="1200" smtClean="0">
                <a:solidFill>
                  <a:schemeClr val="tx1"/>
                </a:solidFill>
                <a:latin typeface="+mn-lt"/>
                <a:ea typeface="+mn-ea"/>
                <a:cs typeface="+mn-cs"/>
              </a:rPr>
              <a:t>The Revit element filtering provides filtered access to elements. Several different types of filters are available. Filters can be atomic, based on category name, built-in category, family name, symbol name, type, structural classification, or parameter value. When searching for elements based on parameter value, the comparison criterion can be specified as equal, gt, ge, lt, le, ne, etc. The execution speed of the new element filtering is significantly higher than the element iteration in previous versions. All aspects of the functionality are demonstrated by the new SDK sample application ElementsFilter.</a:t>
            </a:r>
            <a:endParaRPr lang="en-US" altLang="zh-CN"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GB" sz="1600" smtClean="0"/>
              <a:t>Here is a very simple example of using the new filtering feature, selecting all walls from the Revit database. In 2008, one would have used a loop to pick out the walls from the collection of all document elements.</a:t>
            </a:r>
            <a:r>
              <a:rPr lang="en-GB" sz="1600" baseline="0" smtClean="0"/>
              <a:t> </a:t>
            </a:r>
            <a:r>
              <a:rPr lang="en-GB" sz="1600" smtClean="0"/>
              <a:t>In 2009, using filtering, this method is more concise, no loop is required, and only wall elements are returned.</a:t>
            </a:r>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53</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GB" sz="1600" smtClean="0"/>
              <a:t>Here is the same example in VB syntax.</a:t>
            </a:r>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54</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D3D03910-5D0A-4789-80E4-5194C359CF61}" type="slidenum">
              <a:rPr lang="en-US" smtClean="0"/>
              <a:pPr/>
              <a:t>55</a:t>
            </a:fld>
            <a:endParaRPr lang="en-US" smtClean="0"/>
          </a:p>
        </p:txBody>
      </p:sp>
      <p:sp>
        <p:nvSpPr>
          <p:cNvPr id="192515" name="Rectangle 2"/>
          <p:cNvSpPr>
            <a:spLocks noGrp="1" noRot="1" noChangeAspect="1" noChangeArrowheads="1" noTextEdit="1"/>
          </p:cNvSpPr>
          <p:nvPr>
            <p:ph type="sldImg"/>
          </p:nvPr>
        </p:nvSpPr>
        <p:spPr>
          <a:xfrm>
            <a:off x="1144588" y="685800"/>
            <a:ext cx="4568825" cy="3429000"/>
          </a:xfrm>
          <a:ln/>
        </p:spPr>
      </p:sp>
      <p:sp>
        <p:nvSpPr>
          <p:cNvPr id="192516" name="Rectangle 3"/>
          <p:cNvSpPr>
            <a:spLocks noGrp="1" noChangeArrowheads="1"/>
          </p:cNvSpPr>
          <p:nvPr>
            <p:ph type="body" idx="1"/>
          </p:nvPr>
        </p:nvSpPr>
        <p:spPr>
          <a:xfrm>
            <a:off x="913772" y="4343716"/>
            <a:ext cx="5030456" cy="4113855"/>
          </a:xfrm>
          <a:noFill/>
          <a:ln/>
        </p:spPr>
        <p:txBody>
          <a:bodyPr/>
          <a:lstStyle/>
          <a:p>
            <a:r>
              <a:rPr lang="en-US" sz="1700" kern="1200" smtClean="0">
                <a:solidFill>
                  <a:schemeClr val="tx1"/>
                </a:solidFill>
                <a:latin typeface="+mn-lt"/>
                <a:ea typeface="+mn-ea"/>
                <a:cs typeface="+mn-cs"/>
              </a:rPr>
              <a:t>Lab 2-3 extracts walls by checking for each element for its class, and doors by checking its category. This is s</a:t>
            </a:r>
            <a:r>
              <a:rPr lang="fr-FR" sz="1700" kern="1200" smtClean="0">
                <a:solidFill>
                  <a:schemeClr val="tx1"/>
                </a:solidFill>
                <a:latin typeface="+mn-lt"/>
                <a:ea typeface="+mn-ea"/>
                <a:cs typeface="+mn-cs"/>
              </a:rPr>
              <a:t>imilar to Lab 2-2, but now we check for a an even more specific type or a built-in category.</a:t>
            </a:r>
            <a:endParaRPr lang="en-GB" sz="1700" kern="1200">
              <a:solidFill>
                <a:schemeClr val="tx1"/>
              </a:solidFill>
              <a:latin typeface="+mn-lt"/>
              <a:ea typeface="+mn-ea"/>
              <a:cs typeface="+mn-cs"/>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4B1214B6-7531-4BFF-960B-F2F46AEDDB07}" type="slidenum">
              <a:rPr lang="en-US" smtClean="0"/>
              <a:pPr/>
              <a:t>56</a:t>
            </a:fld>
            <a:endParaRPr lang="en-US" smtClean="0"/>
          </a:p>
        </p:txBody>
      </p:sp>
      <p:sp>
        <p:nvSpPr>
          <p:cNvPr id="193539" name="Rectangle 2"/>
          <p:cNvSpPr>
            <a:spLocks noGrp="1" noRot="1" noChangeAspect="1" noChangeArrowheads="1" noTextEdit="1"/>
          </p:cNvSpPr>
          <p:nvPr>
            <p:ph type="sldImg"/>
          </p:nvPr>
        </p:nvSpPr>
        <p:spPr>
          <a:xfrm>
            <a:off x="1144588" y="685800"/>
            <a:ext cx="4568825" cy="3429000"/>
          </a:xfrm>
          <a:ln/>
        </p:spPr>
      </p:sp>
      <p:sp>
        <p:nvSpPr>
          <p:cNvPr id="193540" name="Rectangle 3"/>
          <p:cNvSpPr>
            <a:spLocks noGrp="1" noChangeArrowheads="1"/>
          </p:cNvSpPr>
          <p:nvPr>
            <p:ph type="body" idx="1"/>
          </p:nvPr>
        </p:nvSpPr>
        <p:spPr>
          <a:xfrm>
            <a:off x="913772" y="4343716"/>
            <a:ext cx="5030456" cy="4113855"/>
          </a:xfrm>
          <a:noFill/>
          <a:ln/>
        </p:spPr>
        <p:txBody>
          <a:bodyPr/>
          <a:lstStyle/>
          <a:p>
            <a:pPr eaLnBrk="1" hangingPunct="1"/>
            <a:endParaRPr lang="fr-FR"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34F2AD5E-2279-49DB-99E7-E657B484697A}" type="slidenum">
              <a:rPr lang="en-US" smtClean="0"/>
              <a:pPr/>
              <a:t>57</a:t>
            </a:fld>
            <a:endParaRPr lang="en-US" smtClean="0"/>
          </a:p>
        </p:txBody>
      </p:sp>
      <p:sp>
        <p:nvSpPr>
          <p:cNvPr id="194563" name="Rectangle 2"/>
          <p:cNvSpPr>
            <a:spLocks noGrp="1" noRot="1" noChangeAspect="1" noChangeArrowheads="1" noTextEdit="1"/>
          </p:cNvSpPr>
          <p:nvPr>
            <p:ph type="sldImg"/>
          </p:nvPr>
        </p:nvSpPr>
        <p:spPr>
          <a:xfrm>
            <a:off x="1144588" y="685800"/>
            <a:ext cx="4568825" cy="3429000"/>
          </a:xfrm>
          <a:ln/>
        </p:spPr>
      </p:sp>
      <p:sp>
        <p:nvSpPr>
          <p:cNvPr id="194564" name="Rectangle 3"/>
          <p:cNvSpPr>
            <a:spLocks noGrp="1" noChangeArrowheads="1"/>
          </p:cNvSpPr>
          <p:nvPr>
            <p:ph type="body" idx="1"/>
          </p:nvPr>
        </p:nvSpPr>
        <p:spPr>
          <a:xfrm>
            <a:off x="913772" y="4343716"/>
            <a:ext cx="5030456" cy="4113855"/>
          </a:xfrm>
          <a:noFill/>
          <a:ln/>
        </p:spPr>
        <p:txBody>
          <a:bodyPr/>
          <a:lstStyle/>
          <a:p>
            <a:pPr eaLnBrk="1" hangingPunct="1"/>
            <a:endParaRPr lang="fr-FR"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3E2C8106-3170-4758-AB97-6215B243D670}" type="slidenum">
              <a:rPr lang="en-US" smtClean="0"/>
              <a:pPr/>
              <a:t>58</a:t>
            </a:fld>
            <a:endParaRPr lang="en-US" dirty="0" smtClean="0"/>
          </a:p>
        </p:txBody>
      </p:sp>
      <p:sp>
        <p:nvSpPr>
          <p:cNvPr id="155651" name="Rectangle 2"/>
          <p:cNvSpPr>
            <a:spLocks noGrp="1" noRot="1" noChangeAspect="1" noChangeArrowheads="1" noTextEdit="1"/>
          </p:cNvSpPr>
          <p:nvPr>
            <p:ph type="sldImg"/>
          </p:nvPr>
        </p:nvSpPr>
        <p:spPr>
          <a:xfrm>
            <a:off x="1692275" y="685800"/>
            <a:ext cx="3567113" cy="2676525"/>
          </a:xfrm>
          <a:ln/>
        </p:spPr>
      </p:sp>
      <p:sp>
        <p:nvSpPr>
          <p:cNvPr id="155652" name="Rectangle 3"/>
          <p:cNvSpPr>
            <a:spLocks noGrp="1" noChangeArrowheads="1"/>
          </p:cNvSpPr>
          <p:nvPr>
            <p:ph type="body" idx="1"/>
          </p:nvPr>
        </p:nvSpPr>
        <p:spPr>
          <a:noFill/>
          <a:ln/>
        </p:spPr>
        <p:txBody>
          <a:bodyPr/>
          <a:lstStyle/>
          <a:p>
            <a:pPr eaLnBrk="1" hangingPunct="1"/>
            <a:endParaRPr lang="en-GB" dirty="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p:spPr>
        <p:txBody>
          <a:bodyPr/>
          <a:lstStyle/>
          <a:p>
            <a:fld id="{07911166-94F7-4C2C-86AE-802C3D524BDB}" type="slidenum">
              <a:rPr lang="en-US" smtClean="0"/>
              <a:pPr/>
              <a:t>59</a:t>
            </a:fld>
            <a:endParaRPr lang="en-US" smtClean="0"/>
          </a:p>
        </p:txBody>
      </p:sp>
      <p:sp>
        <p:nvSpPr>
          <p:cNvPr id="195587" name="Rectangle 2"/>
          <p:cNvSpPr>
            <a:spLocks noGrp="1" noRot="1" noChangeAspect="1" noChangeArrowheads="1" noTextEdit="1"/>
          </p:cNvSpPr>
          <p:nvPr>
            <p:ph type="sldImg"/>
          </p:nvPr>
        </p:nvSpPr>
        <p:spPr>
          <a:xfrm>
            <a:off x="1144588" y="685800"/>
            <a:ext cx="4568825" cy="3429000"/>
          </a:xfrm>
          <a:ln/>
        </p:spPr>
      </p:sp>
      <p:sp>
        <p:nvSpPr>
          <p:cNvPr id="195588"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fld id="{AC9419B6-4589-432A-9807-692CAF008A49}" type="slidenum">
              <a:rPr lang="en-US" smtClean="0"/>
              <a:pPr/>
              <a:t>60</a:t>
            </a:fld>
            <a:endParaRPr lang="en-US" smtClean="0"/>
          </a:p>
        </p:txBody>
      </p:sp>
      <p:sp>
        <p:nvSpPr>
          <p:cNvPr id="196611" name="Rectangle 2"/>
          <p:cNvSpPr>
            <a:spLocks noGrp="1" noRot="1" noChangeAspect="1" noChangeArrowheads="1" noTextEdit="1"/>
          </p:cNvSpPr>
          <p:nvPr>
            <p:ph type="sldImg"/>
          </p:nvPr>
        </p:nvSpPr>
        <p:spPr>
          <a:xfrm>
            <a:off x="1144588" y="685800"/>
            <a:ext cx="4568825" cy="3429000"/>
          </a:xfrm>
          <a:ln/>
        </p:spPr>
      </p:sp>
      <p:sp>
        <p:nvSpPr>
          <p:cNvPr id="196612" name="Rectangle 3"/>
          <p:cNvSpPr>
            <a:spLocks noGrp="1" noChangeArrowheads="1"/>
          </p:cNvSpPr>
          <p:nvPr>
            <p:ph type="body" idx="1"/>
          </p:nvPr>
        </p:nvSpPr>
        <p:spPr>
          <a:xfrm>
            <a:off x="913772" y="4343716"/>
            <a:ext cx="5030456" cy="4113855"/>
          </a:xfrm>
          <a:noFill/>
          <a:ln/>
        </p:spPr>
        <p:txBody>
          <a:bodyPr/>
          <a:lstStyle/>
          <a:p>
            <a:pPr eaLnBrk="1" hangingPunct="1"/>
            <a:r>
              <a:rPr lang="en-GB" smtClean="0"/>
              <a:t>To run Lab 2-5, select a wall. It must be constrained to a level at the top: Element Properties... &gt; Constraints &gt; Top Constraint, otherwise an error message is displayed. Load the column family named "M_Wood Timber Column" and the type named "191 x 292mm" prior to running the command, or else highlight the error message displayed, or modify the names to refer to some family type that is loaded. The selected wall is used to define three columns at its end and mid points, then the wall is moved out of the way to clearly display the columns.</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p>
            <a:fld id="{2B8CB713-CB2B-4F24-897E-CAA2EF6A57D4}" type="slidenum">
              <a:rPr lang="en-US" smtClean="0"/>
              <a:pPr/>
              <a:t>61</a:t>
            </a:fld>
            <a:endParaRPr lang="en-US" smtClean="0"/>
          </a:p>
        </p:txBody>
      </p:sp>
      <p:sp>
        <p:nvSpPr>
          <p:cNvPr id="202755" name="Rectangle 2"/>
          <p:cNvSpPr>
            <a:spLocks noGrp="1" noRot="1" noChangeAspect="1" noChangeArrowheads="1" noTextEdit="1"/>
          </p:cNvSpPr>
          <p:nvPr>
            <p:ph type="sldImg"/>
          </p:nvPr>
        </p:nvSpPr>
        <p:spPr>
          <a:xfrm>
            <a:off x="1692275" y="685800"/>
            <a:ext cx="3567113" cy="2676525"/>
          </a:xfrm>
          <a:ln/>
        </p:spPr>
      </p:sp>
      <p:sp>
        <p:nvSpPr>
          <p:cNvPr id="202756"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As we saw above, many visible objects in the Revit BIM are instances of symbols or types. These types are grouped into families. Each family defines a number of symbols or types. When an element is inserted into the model, the user specifies which family it belongs to, and which specific type it has, so the inserted object is an instance of this family and type. </a:t>
            </a:r>
            <a:r>
              <a:rPr lang="en-GB" sz="1700" kern="1200" smtClean="0">
                <a:solidFill>
                  <a:schemeClr val="tx1"/>
                </a:solidFill>
                <a:latin typeface="+mn-lt"/>
                <a:ea typeface="+mn-ea"/>
                <a:cs typeface="+mn-cs"/>
              </a:rPr>
              <a:t>If it is a component family, its class is FamilyInstance</a:t>
            </a:r>
            <a:r>
              <a:rPr lang="en-US" sz="1700" kern="1200" smtClean="0">
                <a:solidFill>
                  <a:schemeClr val="tx1"/>
                </a:solidFill>
                <a:latin typeface="+mn-lt"/>
                <a:ea typeface="+mn-ea"/>
                <a:cs typeface="+mn-cs"/>
              </a:rPr>
              <a:t>. In this section, we discuss the management of families and types.</a:t>
            </a:r>
            <a:endParaRPr lang="en-GB" sz="1700" kern="1200" smtClean="0">
              <a:solidFill>
                <a:schemeClr val="tx1"/>
              </a:solidFill>
              <a:latin typeface="+mn-lt"/>
              <a:ea typeface="+mn-ea"/>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3E2C8106-3170-4758-AB97-6215B243D670}" type="slidenum">
              <a:rPr lang="en-US" smtClean="0"/>
              <a:pPr/>
              <a:t>7</a:t>
            </a:fld>
            <a:endParaRPr lang="en-US" dirty="0" smtClean="0"/>
          </a:p>
        </p:txBody>
      </p:sp>
      <p:sp>
        <p:nvSpPr>
          <p:cNvPr id="155651" name="Rectangle 2"/>
          <p:cNvSpPr>
            <a:spLocks noGrp="1" noRot="1" noChangeAspect="1" noChangeArrowheads="1" noTextEdit="1"/>
          </p:cNvSpPr>
          <p:nvPr>
            <p:ph type="sldImg"/>
          </p:nvPr>
        </p:nvSpPr>
        <p:spPr>
          <a:xfrm>
            <a:off x="1692275" y="685800"/>
            <a:ext cx="3567113" cy="2676525"/>
          </a:xfrm>
          <a:ln/>
        </p:spPr>
      </p:sp>
      <p:sp>
        <p:nvSpPr>
          <p:cNvPr id="155652" name="Rectangle 3"/>
          <p:cNvSpPr>
            <a:spLocks noGrp="1" noChangeArrowheads="1"/>
          </p:cNvSpPr>
          <p:nvPr>
            <p:ph type="body" idx="1"/>
          </p:nvPr>
        </p:nvSpPr>
        <p:spPr>
          <a:noFill/>
          <a:ln/>
        </p:spPr>
        <p:txBody>
          <a:bodyPr/>
          <a:lstStyle/>
          <a:p>
            <a:pPr eaLnBrk="1" hangingPunct="1"/>
            <a:endParaRPr lang="en-GB"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a:spLocks noGrp="1" noChangeArrowheads="1"/>
          </p:cNvSpPr>
          <p:nvPr>
            <p:ph type="sldNum" sz="quarter" idx="5"/>
          </p:nvPr>
        </p:nvSpPr>
        <p:spPr>
          <a:noFill/>
        </p:spPr>
        <p:txBody>
          <a:bodyPr/>
          <a:lstStyle/>
          <a:p>
            <a:fld id="{B58CE174-7773-492B-8BB9-0AA0E4D57E4D}" type="slidenum">
              <a:rPr lang="en-US" smtClean="0"/>
              <a:pPr/>
              <a:t>62</a:t>
            </a:fld>
            <a:endParaRPr lang="en-US" smtClean="0"/>
          </a:p>
        </p:txBody>
      </p:sp>
      <p:sp>
        <p:nvSpPr>
          <p:cNvPr id="203779" name="Rectangle 2"/>
          <p:cNvSpPr>
            <a:spLocks noGrp="1" noRot="1" noChangeAspect="1" noChangeArrowheads="1" noTextEdit="1"/>
          </p:cNvSpPr>
          <p:nvPr>
            <p:ph type="sldImg"/>
          </p:nvPr>
        </p:nvSpPr>
        <p:spPr>
          <a:xfrm>
            <a:off x="1144588" y="685800"/>
            <a:ext cx="4568825" cy="3429000"/>
          </a:xfrm>
          <a:ln/>
        </p:spPr>
      </p:sp>
      <p:sp>
        <p:nvSpPr>
          <p:cNvPr id="203780" name="Rectangle 3"/>
          <p:cNvSpPr>
            <a:spLocks noGrp="1" noChangeArrowheads="1"/>
          </p:cNvSpPr>
          <p:nvPr>
            <p:ph type="body" idx="1"/>
          </p:nvPr>
        </p:nvSpPr>
        <p:spPr>
          <a:xfrm>
            <a:off x="913772" y="4343716"/>
            <a:ext cx="5030456" cy="4113855"/>
          </a:xfrm>
          <a:noFill/>
          <a:ln/>
        </p:spPr>
        <p:txBody>
          <a:bodyPr/>
          <a:lstStyle/>
          <a:p>
            <a:pPr eaLnBrk="1" hangingPunct="1"/>
            <a:r>
              <a:rPr lang="fr-FR" smtClean="0"/>
              <a:t>In order to insert the column in the last example, we already had the need to determine a suitable family type for it. If the family or that specific type was not available, we had to prompt the user to load it manually. This procedure can be automated. In this section, we explore the handling of families and types in more detail. </a:t>
            </a:r>
            <a:r>
              <a:rPr lang="en-US" sz="1700" kern="1200" smtClean="0">
                <a:solidFill>
                  <a:schemeClr val="tx1"/>
                </a:solidFill>
                <a:latin typeface="+mn-lt"/>
                <a:ea typeface="+mn-ea"/>
                <a:cs typeface="+mn-cs"/>
              </a:rPr>
              <a:t>There are two types of families: standard ones, which are stored in external Revit family files with the extension *.rfa, and built-in system families.</a:t>
            </a:r>
            <a:endParaRPr lang="en-GB" sz="1700" kern="1200" smtClean="0">
              <a:solidFill>
                <a:schemeClr val="tx1"/>
              </a:solidFill>
              <a:latin typeface="+mn-lt"/>
              <a:ea typeface="+mn-ea"/>
              <a:cs typeface="+mn-cs"/>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p:spPr>
        <p:txBody>
          <a:bodyPr/>
          <a:lstStyle/>
          <a:p>
            <a:fld id="{7AAB0D28-9E79-446F-8A97-CF47C6E50404}" type="slidenum">
              <a:rPr lang="en-US" smtClean="0"/>
              <a:pPr/>
              <a:t>63</a:t>
            </a:fld>
            <a:endParaRPr lang="en-US" smtClean="0"/>
          </a:p>
        </p:txBody>
      </p:sp>
      <p:sp>
        <p:nvSpPr>
          <p:cNvPr id="204803" name="Rectangle 2"/>
          <p:cNvSpPr>
            <a:spLocks noGrp="1" noRot="1" noChangeAspect="1" noChangeArrowheads="1" noTextEdit="1"/>
          </p:cNvSpPr>
          <p:nvPr>
            <p:ph type="sldImg"/>
          </p:nvPr>
        </p:nvSpPr>
        <p:spPr>
          <a:xfrm>
            <a:off x="1144588" y="685800"/>
            <a:ext cx="4568825" cy="3429000"/>
          </a:xfrm>
          <a:ln/>
        </p:spPr>
      </p:sp>
      <p:sp>
        <p:nvSpPr>
          <p:cNvPr id="204804"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a:noFill/>
        </p:spPr>
        <p:txBody>
          <a:bodyPr/>
          <a:lstStyle/>
          <a:p>
            <a:fld id="{E85AAC55-C2D9-4B7E-A969-C9F23209D88B}" type="slidenum">
              <a:rPr lang="en-US" smtClean="0"/>
              <a:pPr/>
              <a:t>64</a:t>
            </a:fld>
            <a:endParaRPr lang="en-US" smtClean="0"/>
          </a:p>
        </p:txBody>
      </p:sp>
      <p:sp>
        <p:nvSpPr>
          <p:cNvPr id="205827" name="Rectangle 2"/>
          <p:cNvSpPr>
            <a:spLocks noGrp="1" noRot="1" noChangeAspect="1" noChangeArrowheads="1" noTextEdit="1"/>
          </p:cNvSpPr>
          <p:nvPr>
            <p:ph type="sldImg"/>
          </p:nvPr>
        </p:nvSpPr>
        <p:spPr>
          <a:xfrm>
            <a:off x="1144588" y="685800"/>
            <a:ext cx="4568825" cy="3429000"/>
          </a:xfrm>
          <a:ln/>
        </p:spPr>
      </p:sp>
      <p:sp>
        <p:nvSpPr>
          <p:cNvPr id="205828" name="Rectangle 3"/>
          <p:cNvSpPr>
            <a:spLocks noGrp="1" noChangeArrowheads="1"/>
          </p:cNvSpPr>
          <p:nvPr>
            <p:ph type="body" idx="1"/>
          </p:nvPr>
        </p:nvSpPr>
        <p:spPr>
          <a:xfrm>
            <a:off x="913772" y="4343716"/>
            <a:ext cx="5030456" cy="4113855"/>
          </a:xfrm>
          <a:noFill/>
          <a:ln/>
        </p:spPr>
        <p:txBody>
          <a:bodyPr/>
          <a:lstStyle/>
          <a:p>
            <a:pPr defTabSz="905713" fontAlgn="base">
              <a:spcBef>
                <a:spcPct val="30000"/>
              </a:spcBef>
              <a:spcAft>
                <a:spcPct val="0"/>
              </a:spcAft>
              <a:defRPr/>
            </a:pPr>
            <a:r>
              <a:rPr lang="en-GB" smtClean="0"/>
              <a:t>We iterate over the document elements in two loops. In the first, we simple determine all the families. The Category property is NOT implemented for the Family class. Therefore, in the second loop, we retrieve and list all the symbols of each family, and retrieve the family category from the first of its symbols.</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p:spPr>
        <p:txBody>
          <a:bodyPr/>
          <a:lstStyle/>
          <a:p>
            <a:fld id="{66BF9659-11B9-4687-8C31-7887F14672D2}" type="slidenum">
              <a:rPr lang="en-US" smtClean="0"/>
              <a:pPr/>
              <a:t>65</a:t>
            </a:fld>
            <a:endParaRPr lang="en-US" smtClean="0"/>
          </a:p>
        </p:txBody>
      </p:sp>
      <p:sp>
        <p:nvSpPr>
          <p:cNvPr id="206851" name="Rectangle 2"/>
          <p:cNvSpPr>
            <a:spLocks noGrp="1" noRot="1" noChangeAspect="1" noChangeArrowheads="1" noTextEdit="1"/>
          </p:cNvSpPr>
          <p:nvPr>
            <p:ph type="sldImg"/>
          </p:nvPr>
        </p:nvSpPr>
        <p:spPr>
          <a:xfrm>
            <a:off x="1144588" y="685800"/>
            <a:ext cx="4568825" cy="3429000"/>
          </a:xfrm>
          <a:ln/>
        </p:spPr>
      </p:sp>
      <p:sp>
        <p:nvSpPr>
          <p:cNvPr id="206852" name="Rectangle 3"/>
          <p:cNvSpPr>
            <a:spLocks noGrp="1" noChangeArrowheads="1"/>
          </p:cNvSpPr>
          <p:nvPr>
            <p:ph type="body" idx="1"/>
          </p:nvPr>
        </p:nvSpPr>
        <p:spPr>
          <a:xfrm>
            <a:off x="913772" y="4343716"/>
            <a:ext cx="5030456" cy="4113855"/>
          </a:xfrm>
          <a:noFill/>
          <a:ln/>
        </p:spPr>
        <p:txBody>
          <a:bodyPr/>
          <a:lstStyle/>
          <a:p>
            <a:pPr eaLnBrk="1" hangingPunct="1"/>
            <a:r>
              <a:rPr lang="en-GB" smtClean="0"/>
              <a:t>Here, in the second loop, we retrieve and list all the symbols of each family, and retrieve the family category from the first of its symbols. We can cancel out of this loop once we have seen enough.</a:t>
            </a:r>
          </a:p>
          <a:p>
            <a:pPr eaLnBrk="1" hangingPunct="1"/>
            <a:endParaRPr lang="en-GB"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p:cNvSpPr>
            <a:spLocks noGrp="1" noChangeArrowheads="1"/>
          </p:cNvSpPr>
          <p:nvPr>
            <p:ph type="sldNum" sz="quarter" idx="5"/>
          </p:nvPr>
        </p:nvSpPr>
        <p:spPr>
          <a:noFill/>
        </p:spPr>
        <p:txBody>
          <a:bodyPr/>
          <a:lstStyle/>
          <a:p>
            <a:fld id="{9C9D0BBB-F971-4FEA-9EB4-13F3AE543011}" type="slidenum">
              <a:rPr lang="en-US" smtClean="0"/>
              <a:pPr/>
              <a:t>66</a:t>
            </a:fld>
            <a:endParaRPr lang="en-US" smtClean="0"/>
          </a:p>
        </p:txBody>
      </p:sp>
      <p:sp>
        <p:nvSpPr>
          <p:cNvPr id="207875" name="Rectangle 2"/>
          <p:cNvSpPr>
            <a:spLocks noGrp="1" noRot="1" noChangeAspect="1" noChangeArrowheads="1" noTextEdit="1"/>
          </p:cNvSpPr>
          <p:nvPr>
            <p:ph type="sldImg"/>
          </p:nvPr>
        </p:nvSpPr>
        <p:spPr>
          <a:xfrm>
            <a:off x="1144588" y="685800"/>
            <a:ext cx="4568825" cy="3429000"/>
          </a:xfrm>
          <a:ln/>
        </p:spPr>
      </p:sp>
      <p:sp>
        <p:nvSpPr>
          <p:cNvPr id="207876" name="Rectangle 3"/>
          <p:cNvSpPr>
            <a:spLocks noGrp="1" noChangeArrowheads="1"/>
          </p:cNvSpPr>
          <p:nvPr>
            <p:ph type="body" idx="1"/>
          </p:nvPr>
        </p:nvSpPr>
        <p:spPr>
          <a:xfrm>
            <a:off x="913772" y="4343716"/>
            <a:ext cx="5030456" cy="4113855"/>
          </a:xfrm>
          <a:noFill/>
          <a:ln/>
        </p:spPr>
        <p:txBody>
          <a:bodyPr/>
          <a:lstStyle/>
          <a:p>
            <a:r>
              <a:rPr lang="en-US" sz="1700" kern="1200" smtClean="0">
                <a:solidFill>
                  <a:schemeClr val="tx1"/>
                </a:solidFill>
                <a:latin typeface="+mn-lt"/>
                <a:ea typeface="+mn-ea"/>
                <a:cs typeface="+mn-cs"/>
              </a:rPr>
              <a:t>This is demonstrated in Lab 3-2. This lab loads an entire family and a single symbol from another family, determined by the global variables gsWholeFamilyFileToLoad1, gsWholeFamilyFileToLoad2, gsFamilyFileToLoadSingleSymbol, gsSymbolName.</a:t>
            </a:r>
            <a:endParaRPr lang="en-GB" sz="1700" kern="1200">
              <a:solidFill>
                <a:schemeClr val="tx1"/>
              </a:solidFill>
              <a:latin typeface="+mn-lt"/>
              <a:ea typeface="+mn-ea"/>
              <a:cs typeface="+mn-cs"/>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a:noFill/>
        </p:spPr>
        <p:txBody>
          <a:bodyPr/>
          <a:lstStyle/>
          <a:p>
            <a:fld id="{FA8452E7-C48C-4B69-87E3-908C99559024}" type="slidenum">
              <a:rPr lang="en-US" smtClean="0"/>
              <a:pPr/>
              <a:t>67</a:t>
            </a:fld>
            <a:endParaRPr lang="en-US" smtClean="0"/>
          </a:p>
        </p:txBody>
      </p:sp>
      <p:sp>
        <p:nvSpPr>
          <p:cNvPr id="208899" name="Rectangle 2"/>
          <p:cNvSpPr>
            <a:spLocks noGrp="1" noRot="1" noChangeAspect="1" noChangeArrowheads="1" noTextEdit="1"/>
          </p:cNvSpPr>
          <p:nvPr>
            <p:ph type="sldImg"/>
          </p:nvPr>
        </p:nvSpPr>
        <p:spPr>
          <a:xfrm>
            <a:off x="1144588" y="685800"/>
            <a:ext cx="4568825" cy="3429000"/>
          </a:xfrm>
          <a:ln/>
        </p:spPr>
      </p:sp>
      <p:sp>
        <p:nvSpPr>
          <p:cNvPr id="208900"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Lab 3-3 shows how to determine the Family and Type of an element, and how to list all the symbols applicable to a specific category, such as Windows.</a:t>
            </a:r>
            <a:endParaRPr lang="en-GB" sz="1700" kern="1200" smtClean="0">
              <a:solidFill>
                <a:schemeClr val="tx1"/>
              </a:solidFill>
              <a:latin typeface="+mn-lt"/>
              <a:ea typeface="+mn-ea"/>
              <a:cs typeface="+mn-cs"/>
            </a:endParaRPr>
          </a:p>
          <a:p>
            <a:pPr eaLnBrk="1" hangingPunct="1"/>
            <a:r>
              <a:rPr lang="en-GB" smtClean="0"/>
              <a:t>Before running this command, create a wall with a window in it and select the window. First of all, all the loaded window types are determined, i.e. all the symbols defined by the window family. This is done by iterating over all elements and determining all FamilySymbol instances whose category equals the windows one. Secondly, the selected window's family symbol and from that the family itself is queried and displayed.</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a:spLocks noGrp="1" noChangeArrowheads="1"/>
          </p:cNvSpPr>
          <p:nvPr>
            <p:ph type="sldNum" sz="quarter" idx="5"/>
          </p:nvPr>
        </p:nvSpPr>
        <p:spPr>
          <a:noFill/>
        </p:spPr>
        <p:txBody>
          <a:bodyPr/>
          <a:lstStyle/>
          <a:p>
            <a:fld id="{9D0252F0-E7AE-4E8D-B9D4-47C21A146AFE}" type="slidenum">
              <a:rPr lang="en-US" smtClean="0"/>
              <a:pPr/>
              <a:t>68</a:t>
            </a:fld>
            <a:endParaRPr lang="en-US" smtClean="0"/>
          </a:p>
        </p:txBody>
      </p:sp>
      <p:sp>
        <p:nvSpPr>
          <p:cNvPr id="209923" name="Rectangle 2"/>
          <p:cNvSpPr>
            <a:spLocks noGrp="1" noRot="1" noChangeAspect="1" noChangeArrowheads="1" noTextEdit="1"/>
          </p:cNvSpPr>
          <p:nvPr>
            <p:ph type="sldImg"/>
          </p:nvPr>
        </p:nvSpPr>
        <p:spPr>
          <a:xfrm>
            <a:off x="1144588" y="685800"/>
            <a:ext cx="4568825" cy="3429000"/>
          </a:xfrm>
          <a:ln/>
        </p:spPr>
      </p:sp>
      <p:sp>
        <p:nvSpPr>
          <p:cNvPr id="209924" name="Rectangle 3"/>
          <p:cNvSpPr>
            <a:spLocks noGrp="1" noChangeArrowheads="1"/>
          </p:cNvSpPr>
          <p:nvPr>
            <p:ph type="body" idx="1"/>
          </p:nvPr>
        </p:nvSpPr>
        <p:spPr>
          <a:xfrm>
            <a:off x="913772" y="4343716"/>
            <a:ext cx="5030456" cy="4113855"/>
          </a:xfrm>
          <a:noFill/>
          <a:ln/>
        </p:spPr>
        <p:txBody>
          <a:bodyPr/>
          <a:lstStyle/>
          <a:p>
            <a:r>
              <a:rPr lang="en-US" sz="1700" kern="1200" smtClean="0">
                <a:solidFill>
                  <a:schemeClr val="tx1"/>
                </a:solidFill>
                <a:latin typeface="+mn-lt"/>
                <a:ea typeface="+mn-ea"/>
                <a:cs typeface="+mn-cs"/>
              </a:rPr>
              <a:t>Here is an example of determining all the loaded window types, i.e. all the symbols defined by the window family. This is done by iterating over all elements and determining all FamilySymbol instances whose category equals the windows one.</a:t>
            </a:r>
            <a:endParaRPr lang="en-GB" sz="1700" kern="1200" smtClean="0">
              <a:solidFill>
                <a:schemeClr val="tx1"/>
              </a:solidFill>
              <a:latin typeface="+mn-lt"/>
              <a:ea typeface="+mn-ea"/>
              <a:cs typeface="+mn-cs"/>
            </a:endParaRPr>
          </a:p>
          <a:p>
            <a:r>
              <a:rPr lang="en-US" sz="1700" kern="1200" smtClean="0">
                <a:solidFill>
                  <a:schemeClr val="tx1"/>
                </a:solidFill>
                <a:latin typeface="+mn-lt"/>
                <a:ea typeface="+mn-ea"/>
                <a:cs typeface="+mn-cs"/>
              </a:rPr>
              <a:t>Note that the category can be checked and compared in several different ways. In general, the best way is to make use of the language independent BuiltInCategory enumeration and avoid using the language dependent Name property for comparison, since the category objects themselves can be compared directly.</a:t>
            </a:r>
            <a:endParaRPr lang="en-GB"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7"/>
          <p:cNvSpPr>
            <a:spLocks noGrp="1" noChangeArrowheads="1"/>
          </p:cNvSpPr>
          <p:nvPr>
            <p:ph type="sldNum" sz="quarter" idx="5"/>
          </p:nvPr>
        </p:nvSpPr>
        <p:spPr>
          <a:noFill/>
        </p:spPr>
        <p:txBody>
          <a:bodyPr/>
          <a:lstStyle/>
          <a:p>
            <a:fld id="{32A9B445-A9E2-4806-B62C-3B77BEC9A496}" type="slidenum">
              <a:rPr lang="en-US" smtClean="0"/>
              <a:pPr/>
              <a:t>69</a:t>
            </a:fld>
            <a:endParaRPr lang="en-US" smtClean="0"/>
          </a:p>
        </p:txBody>
      </p:sp>
      <p:sp>
        <p:nvSpPr>
          <p:cNvPr id="210947" name="Rectangle 2"/>
          <p:cNvSpPr>
            <a:spLocks noGrp="1" noRot="1" noChangeAspect="1" noChangeArrowheads="1" noTextEdit="1"/>
          </p:cNvSpPr>
          <p:nvPr>
            <p:ph type="sldImg"/>
          </p:nvPr>
        </p:nvSpPr>
        <p:spPr>
          <a:xfrm>
            <a:off x="1144588" y="685800"/>
            <a:ext cx="4568825" cy="3429000"/>
          </a:xfrm>
          <a:ln/>
        </p:spPr>
      </p:sp>
      <p:sp>
        <p:nvSpPr>
          <p:cNvPr id="210948"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GB" smtClean="0"/>
              <a:t>We can query and display the selected window's family symbol and from that the family itself. </a:t>
            </a:r>
            <a:r>
              <a:rPr lang="en-GB" sz="1700" kern="1200" smtClean="0">
                <a:solidFill>
                  <a:schemeClr val="tx1"/>
                </a:solidFill>
                <a:latin typeface="+mn-lt"/>
                <a:ea typeface="+mn-ea"/>
                <a:cs typeface="+mn-cs"/>
              </a:rPr>
              <a:t>The family and symbol assigned to a specific family instance are available as properties on the given element and its symbol. For instance, to determine a selected window’s family and type, we read the Symbol property of the given element and its symbol’s Family property.</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p:cNvSpPr>
            <a:spLocks noGrp="1" noChangeArrowheads="1"/>
          </p:cNvSpPr>
          <p:nvPr>
            <p:ph type="sldNum" sz="quarter" idx="5"/>
          </p:nvPr>
        </p:nvSpPr>
        <p:spPr>
          <a:noFill/>
        </p:spPr>
        <p:txBody>
          <a:bodyPr/>
          <a:lstStyle/>
          <a:p>
            <a:fld id="{C5BDE953-316A-483D-B807-4E94921B7D0A}" type="slidenum">
              <a:rPr lang="en-US" smtClean="0"/>
              <a:pPr/>
              <a:t>70</a:t>
            </a:fld>
            <a:endParaRPr lang="en-US" smtClean="0"/>
          </a:p>
        </p:txBody>
      </p:sp>
      <p:sp>
        <p:nvSpPr>
          <p:cNvPr id="211971" name="Rectangle 2"/>
          <p:cNvSpPr>
            <a:spLocks noGrp="1" noRot="1" noChangeAspect="1" noChangeArrowheads="1" noTextEdit="1"/>
          </p:cNvSpPr>
          <p:nvPr>
            <p:ph type="sldImg"/>
          </p:nvPr>
        </p:nvSpPr>
        <p:spPr>
          <a:xfrm>
            <a:off x="1144588" y="685800"/>
            <a:ext cx="4568825" cy="3429000"/>
          </a:xfrm>
          <a:ln/>
        </p:spPr>
      </p:sp>
      <p:sp>
        <p:nvSpPr>
          <p:cNvPr id="211972"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The family type of a family instance can also be changed by modifying its Symbol property. </a:t>
            </a:r>
            <a:r>
              <a:rPr lang="en-GB" smtClean="0"/>
              <a:t>Before running this command, create a wall with a window in it, load some additional window families so there is some material to play with, and select the window. Any other symbol instance can also be selected. First the selected symbol instance category is determined. From that, a list of all other applicable types is determined by iterating over all elements and assembling a dictionary of them. This is a two-step process, identifying the matching families first, and then for each matching family adding all its symbols. With this information in place, a dialogue is displayed allowing the user to select any one of the applicable symbols. If one is selected, it is applied to the selected instance, changing its symbol.</a:t>
            </a: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p:cNvSpPr>
            <a:spLocks noGrp="1" noChangeArrowheads="1"/>
          </p:cNvSpPr>
          <p:nvPr>
            <p:ph type="sldNum" sz="quarter" idx="5"/>
          </p:nvPr>
        </p:nvSpPr>
        <p:spPr>
          <a:noFill/>
        </p:spPr>
        <p:txBody>
          <a:bodyPr/>
          <a:lstStyle/>
          <a:p>
            <a:fld id="{27A89139-EFFD-4425-A923-D330BD1B87CA}" type="slidenum">
              <a:rPr lang="en-US" smtClean="0"/>
              <a:pPr/>
              <a:t>71</a:t>
            </a:fld>
            <a:endParaRPr lang="en-US" smtClean="0"/>
          </a:p>
        </p:txBody>
      </p:sp>
      <p:sp>
        <p:nvSpPr>
          <p:cNvPr id="212995" name="Rectangle 2"/>
          <p:cNvSpPr>
            <a:spLocks noGrp="1" noRot="1" noChangeAspect="1" noChangeArrowheads="1" noTextEdit="1"/>
          </p:cNvSpPr>
          <p:nvPr>
            <p:ph type="sldImg"/>
          </p:nvPr>
        </p:nvSpPr>
        <p:spPr>
          <a:xfrm>
            <a:off x="1144588" y="685800"/>
            <a:ext cx="4568825" cy="3429000"/>
          </a:xfrm>
          <a:ln/>
        </p:spPr>
      </p:sp>
      <p:sp>
        <p:nvSpPr>
          <p:cNvPr id="212996" name="Rectangle 3"/>
          <p:cNvSpPr>
            <a:spLocks noGrp="1" noChangeArrowheads="1"/>
          </p:cNvSpPr>
          <p:nvPr>
            <p:ph type="body" idx="1"/>
          </p:nvPr>
        </p:nvSpPr>
        <p:spPr>
          <a:xfrm>
            <a:off x="913772" y="4343716"/>
            <a:ext cx="5030456" cy="4113855"/>
          </a:xfrm>
          <a:noFill/>
          <a:ln/>
        </p:spPr>
        <p:txBody>
          <a:bodyPr/>
          <a:lstStyle/>
          <a:p>
            <a:pPr eaLnBrk="1" hangingPunct="1"/>
            <a:r>
              <a:rPr lang="en-GB" smtClean="0"/>
              <a:t>We ensure a single element is selected, that it is a family instance, and determine its category.</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3E2C8106-3170-4758-AB97-6215B243D670}" type="slidenum">
              <a:rPr lang="en-US" smtClean="0"/>
              <a:pPr/>
              <a:t>8</a:t>
            </a:fld>
            <a:endParaRPr lang="en-US" dirty="0" smtClean="0"/>
          </a:p>
        </p:txBody>
      </p:sp>
      <p:sp>
        <p:nvSpPr>
          <p:cNvPr id="155651" name="Rectangle 2"/>
          <p:cNvSpPr>
            <a:spLocks noGrp="1" noRot="1" noChangeAspect="1" noChangeArrowheads="1" noTextEdit="1"/>
          </p:cNvSpPr>
          <p:nvPr>
            <p:ph type="sldImg"/>
          </p:nvPr>
        </p:nvSpPr>
        <p:spPr>
          <a:xfrm>
            <a:off x="1692275" y="685800"/>
            <a:ext cx="3567113" cy="2676525"/>
          </a:xfrm>
          <a:ln/>
        </p:spPr>
      </p:sp>
      <p:sp>
        <p:nvSpPr>
          <p:cNvPr id="155652" name="Rectangle 3"/>
          <p:cNvSpPr>
            <a:spLocks noGrp="1" noChangeArrowheads="1"/>
          </p:cNvSpPr>
          <p:nvPr>
            <p:ph type="body" idx="1"/>
          </p:nvPr>
        </p:nvSpPr>
        <p:spPr>
          <a:noFill/>
          <a:ln/>
        </p:spPr>
        <p:txBody>
          <a:bodyPr/>
          <a:lstStyle/>
          <a:p>
            <a:pPr eaLnBrk="1" hangingPunct="1"/>
            <a:r>
              <a:rPr lang="en-US" dirty="0" smtClean="0"/>
              <a:t>What are the initial steps in creating a Revit application? The first thing is to understand is what material is provided by the SDK, the API architecture, and where to obtain more information. Then we explore how to set up the development environment and create a first "Hello world" type application. After that, we will look into the Revit database structure and its data and elements. The samples provide a valuable knowledgebase on how to solve Revit programming </a:t>
            </a:r>
            <a:r>
              <a:rPr lang="en-US" smtClean="0"/>
              <a:t>tasks. Then we go through the basics, which are unchanged from the previous release. After the break, we dive into the host of new topics.</a:t>
            </a:r>
            <a:endParaRPr lang="en-GB" dirty="0"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a:noFill/>
        </p:spPr>
        <p:txBody>
          <a:bodyPr/>
          <a:lstStyle/>
          <a:p>
            <a:fld id="{719F0763-9889-46D4-9236-230079F9D132}" type="slidenum">
              <a:rPr lang="en-US" smtClean="0"/>
              <a:pPr/>
              <a:t>72</a:t>
            </a:fld>
            <a:endParaRPr lang="en-US" smtClean="0"/>
          </a:p>
        </p:txBody>
      </p:sp>
      <p:sp>
        <p:nvSpPr>
          <p:cNvPr id="214019" name="Rectangle 2"/>
          <p:cNvSpPr>
            <a:spLocks noGrp="1" noRot="1" noChangeAspect="1" noChangeArrowheads="1" noTextEdit="1"/>
          </p:cNvSpPr>
          <p:nvPr>
            <p:ph type="sldImg"/>
          </p:nvPr>
        </p:nvSpPr>
        <p:spPr>
          <a:xfrm>
            <a:off x="1144588" y="685800"/>
            <a:ext cx="4568825" cy="3429000"/>
          </a:xfrm>
          <a:ln/>
        </p:spPr>
      </p:sp>
      <p:sp>
        <p:nvSpPr>
          <p:cNvPr id="214020" name="Rectangle 3"/>
          <p:cNvSpPr>
            <a:spLocks noGrp="1" noChangeArrowheads="1"/>
          </p:cNvSpPr>
          <p:nvPr>
            <p:ph type="body" idx="1"/>
          </p:nvPr>
        </p:nvSpPr>
        <p:spPr>
          <a:xfrm>
            <a:off x="913772" y="4343716"/>
            <a:ext cx="5030456" cy="4113855"/>
          </a:xfrm>
          <a:noFill/>
          <a:ln/>
        </p:spPr>
        <p:txBody>
          <a:bodyPr/>
          <a:lstStyle/>
          <a:p>
            <a:pPr eaLnBrk="1" hangingPunct="1"/>
            <a:r>
              <a:rPr lang="en-GB" smtClean="0"/>
              <a:t>For the selected symbol instance category, a list of all applicable types is determined by iterating over all elements and assembling a dictionary of them. </a:t>
            </a:r>
            <a:r>
              <a:rPr lang="en-GB" noProof="1" smtClean="0"/>
              <a:t>There are many ways </a:t>
            </a:r>
            <a:r>
              <a:rPr lang="en-US" smtClean="0"/>
              <a:t>how </a:t>
            </a:r>
            <a:r>
              <a:rPr lang="en-US" noProof="1" smtClean="0"/>
              <a:t>to store the matching objects, but we choose whatever is most suitable for the relevant UI: We could use Revit's generic Map class, but it</a:t>
            </a:r>
            <a:r>
              <a:rPr lang="en-US" smtClean="0"/>
              <a:t> i</a:t>
            </a:r>
            <a:r>
              <a:rPr lang="en-US" noProof="1" smtClean="0"/>
              <a:t>s probably more efficient to use the .NET strongly-typed Dictionary with KEY = Family name (String)</a:t>
            </a:r>
            <a:r>
              <a:rPr lang="en-US" smtClean="0"/>
              <a:t> and </a:t>
            </a:r>
            <a:r>
              <a:rPr lang="en-US" noProof="1" smtClean="0"/>
              <a:t>VALUE = ArrayList (implements iList so we can elegantly bind it to combobox) of corresponding FamilySymbol obects</a:t>
            </a:r>
            <a:r>
              <a:rPr lang="en-US" smtClean="0"/>
              <a:t>. </a:t>
            </a:r>
            <a:r>
              <a:rPr lang="en-GB" smtClean="0"/>
              <a:t>This is a two-step process, identifying the matching families first, and then for each matching family adding all its symbols. With this information in place, a dialogue is displayed allowing the user to select any one of the applicable symbols. If one is selected, it is applied to the selected instance, changing its symbol.</a:t>
            </a: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7"/>
          <p:cNvSpPr>
            <a:spLocks noGrp="1" noChangeArrowheads="1"/>
          </p:cNvSpPr>
          <p:nvPr>
            <p:ph type="sldNum" sz="quarter" idx="5"/>
          </p:nvPr>
        </p:nvSpPr>
        <p:spPr>
          <a:noFill/>
        </p:spPr>
        <p:txBody>
          <a:bodyPr/>
          <a:lstStyle/>
          <a:p>
            <a:fld id="{5A7D70C7-F404-4627-A68F-19CE4127AA3F}" type="slidenum">
              <a:rPr lang="en-US" smtClean="0"/>
              <a:pPr/>
              <a:t>73</a:t>
            </a:fld>
            <a:endParaRPr lang="en-US" smtClean="0"/>
          </a:p>
        </p:txBody>
      </p:sp>
      <p:sp>
        <p:nvSpPr>
          <p:cNvPr id="215043" name="Rectangle 2"/>
          <p:cNvSpPr>
            <a:spLocks noGrp="1" noRot="1" noChangeAspect="1" noChangeArrowheads="1" noTextEdit="1"/>
          </p:cNvSpPr>
          <p:nvPr>
            <p:ph type="sldImg"/>
          </p:nvPr>
        </p:nvSpPr>
        <p:spPr>
          <a:xfrm>
            <a:off x="1144588" y="685800"/>
            <a:ext cx="4568825" cy="3429000"/>
          </a:xfrm>
          <a:ln/>
        </p:spPr>
      </p:sp>
      <p:sp>
        <p:nvSpPr>
          <p:cNvPr id="215044" name="Rectangle 3"/>
          <p:cNvSpPr>
            <a:spLocks noGrp="1" noChangeArrowheads="1"/>
          </p:cNvSpPr>
          <p:nvPr>
            <p:ph type="body" idx="1"/>
          </p:nvPr>
        </p:nvSpPr>
        <p:spPr>
          <a:xfrm>
            <a:off x="913772" y="4343716"/>
            <a:ext cx="5030456" cy="4113855"/>
          </a:xfrm>
          <a:noFill/>
          <a:ln/>
        </p:spPr>
        <p:txBody>
          <a:bodyPr/>
          <a:lstStyle/>
          <a:p>
            <a:pPr eaLnBrk="1" hangingPunct="1"/>
            <a:r>
              <a:rPr lang="en-GB" smtClean="0"/>
              <a:t>With this information in place, a dialogue is displayed allowing the user to select any one of the applicable symbols.</a:t>
            </a:r>
          </a:p>
          <a:p>
            <a:pPr eaLnBrk="1" hangingPunct="1"/>
            <a:r>
              <a:rPr lang="en-GB" smtClean="0"/>
              <a:t>If one is selected, it is applied to the selected instance, changing its symbol.</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a:noFill/>
        </p:spPr>
        <p:txBody>
          <a:bodyPr/>
          <a:lstStyle/>
          <a:p>
            <a:fld id="{F91D7505-973D-4D75-BF69-021B581C1A2E}" type="slidenum">
              <a:rPr lang="en-US" smtClean="0"/>
              <a:pPr/>
              <a:t>74</a:t>
            </a:fld>
            <a:endParaRPr lang="en-US" smtClean="0"/>
          </a:p>
        </p:txBody>
      </p:sp>
      <p:sp>
        <p:nvSpPr>
          <p:cNvPr id="216067" name="Rectangle 2"/>
          <p:cNvSpPr>
            <a:spLocks noGrp="1" noRot="1" noChangeAspect="1" noChangeArrowheads="1" noTextEdit="1"/>
          </p:cNvSpPr>
          <p:nvPr>
            <p:ph type="sldImg"/>
          </p:nvPr>
        </p:nvSpPr>
        <p:spPr>
          <a:xfrm>
            <a:off x="1144588" y="685800"/>
            <a:ext cx="4568825" cy="3429000"/>
          </a:xfrm>
          <a:ln/>
        </p:spPr>
      </p:sp>
      <p:sp>
        <p:nvSpPr>
          <p:cNvPr id="216068"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Above, we discussed listing and manipulating standard families and types and family instances. Similar principles apply when working with system families.</a:t>
            </a:r>
            <a:endParaRPr lang="en-GB" sz="1700" kern="1200" smtClean="0">
              <a:solidFill>
                <a:schemeClr val="tx1"/>
              </a:solidFill>
              <a:latin typeface="+mn-lt"/>
              <a:ea typeface="+mn-ea"/>
              <a:cs typeface="+mn-cs"/>
            </a:endParaRPr>
          </a:p>
          <a:p>
            <a:r>
              <a:rPr lang="en-US" sz="1700" kern="1200" smtClean="0">
                <a:solidFill>
                  <a:schemeClr val="tx1"/>
                </a:solidFill>
                <a:latin typeface="+mn-lt"/>
                <a:ea typeface="+mn-ea"/>
                <a:cs typeface="+mn-cs"/>
              </a:rPr>
              <a:t>Before running this command, draw four walls and a floor and select them all. First, all wall types defined in the current document are listed and the last one is stored for later use. Then all floor types including foundations (slab) defined in the current document are listed and the last one is stored for later use. Finally, all the selected wall and floor types are changed to the stored ones.</a:t>
            </a:r>
            <a:endParaRPr lang="en-GB" sz="1700" kern="1200">
              <a:solidFill>
                <a:schemeClr val="tx1"/>
              </a:solidFill>
              <a:latin typeface="+mn-lt"/>
              <a:ea typeface="+mn-ea"/>
              <a:cs typeface="+mn-cs"/>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p:spPr>
        <p:txBody>
          <a:bodyPr/>
          <a:lstStyle/>
          <a:p>
            <a:fld id="{FA151294-1E96-4CEA-A129-C086414E3C57}" type="slidenum">
              <a:rPr lang="en-US" smtClean="0"/>
              <a:pPr/>
              <a:t>75</a:t>
            </a:fld>
            <a:endParaRPr lang="en-US" smtClean="0"/>
          </a:p>
        </p:txBody>
      </p:sp>
      <p:sp>
        <p:nvSpPr>
          <p:cNvPr id="217091" name="Rectangle 2"/>
          <p:cNvSpPr>
            <a:spLocks noGrp="1" noRot="1" noChangeAspect="1" noChangeArrowheads="1" noTextEdit="1"/>
          </p:cNvSpPr>
          <p:nvPr>
            <p:ph type="sldImg"/>
          </p:nvPr>
        </p:nvSpPr>
        <p:spPr>
          <a:xfrm>
            <a:off x="1144588" y="685800"/>
            <a:ext cx="4568825" cy="3429000"/>
          </a:xfrm>
          <a:ln/>
        </p:spPr>
      </p:sp>
      <p:sp>
        <p:nvSpPr>
          <p:cNvPr id="217092" name="Rectangle 3"/>
          <p:cNvSpPr>
            <a:spLocks noGrp="1" noChangeArrowheads="1"/>
          </p:cNvSpPr>
          <p:nvPr>
            <p:ph type="body" idx="1"/>
          </p:nvPr>
        </p:nvSpPr>
        <p:spPr>
          <a:xfrm>
            <a:off x="913772" y="4343716"/>
            <a:ext cx="5030456" cy="4113855"/>
          </a:xfrm>
          <a:noFill/>
          <a:ln/>
        </p:spPr>
        <p:txBody>
          <a:bodyPr/>
          <a:lstStyle/>
          <a:p>
            <a:pPr eaLnBrk="1" hangingPunct="1"/>
            <a:r>
              <a:rPr lang="en-GB" smtClean="0"/>
              <a:t>All wall types defined in the current document are listed and the last one is stored for later use.</a:t>
            </a: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a:noFill/>
        </p:spPr>
        <p:txBody>
          <a:bodyPr/>
          <a:lstStyle/>
          <a:p>
            <a:fld id="{D7ACFD87-6897-4E74-AD52-A889D1419DBD}" type="slidenum">
              <a:rPr lang="en-US" smtClean="0"/>
              <a:pPr/>
              <a:t>76</a:t>
            </a:fld>
            <a:endParaRPr lang="en-US" smtClean="0"/>
          </a:p>
        </p:txBody>
      </p:sp>
      <p:sp>
        <p:nvSpPr>
          <p:cNvPr id="218115" name="Rectangle 2"/>
          <p:cNvSpPr>
            <a:spLocks noGrp="1" noRot="1" noChangeAspect="1" noChangeArrowheads="1" noTextEdit="1"/>
          </p:cNvSpPr>
          <p:nvPr>
            <p:ph type="sldImg"/>
          </p:nvPr>
        </p:nvSpPr>
        <p:spPr>
          <a:xfrm>
            <a:off x="1144588" y="685800"/>
            <a:ext cx="4568825" cy="3429000"/>
          </a:xfrm>
          <a:ln/>
        </p:spPr>
      </p:sp>
      <p:sp>
        <p:nvSpPr>
          <p:cNvPr id="218116" name="Rectangle 3"/>
          <p:cNvSpPr>
            <a:spLocks noGrp="1" noChangeArrowheads="1"/>
          </p:cNvSpPr>
          <p:nvPr>
            <p:ph type="body" idx="1"/>
          </p:nvPr>
        </p:nvSpPr>
        <p:spPr>
          <a:xfrm>
            <a:off x="913772" y="4343716"/>
            <a:ext cx="5030456" cy="4113855"/>
          </a:xfrm>
          <a:noFill/>
          <a:ln/>
        </p:spPr>
        <p:txBody>
          <a:bodyPr/>
          <a:lstStyle/>
          <a:p>
            <a:pPr eaLnBrk="1" hangingPunct="1"/>
            <a:r>
              <a:rPr lang="en-GB" smtClean="0"/>
              <a:t>All floor types including foundations (slab) defined in the current document are listed and the last one is stored for later use.</a:t>
            </a: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7"/>
          <p:cNvSpPr>
            <a:spLocks noGrp="1" noChangeArrowheads="1"/>
          </p:cNvSpPr>
          <p:nvPr>
            <p:ph type="sldNum" sz="quarter" idx="5"/>
          </p:nvPr>
        </p:nvSpPr>
        <p:spPr>
          <a:noFill/>
        </p:spPr>
        <p:txBody>
          <a:bodyPr/>
          <a:lstStyle/>
          <a:p>
            <a:fld id="{198909D5-EF13-4F43-B561-3BD2387B706C}" type="slidenum">
              <a:rPr lang="en-US" smtClean="0"/>
              <a:pPr/>
              <a:t>77</a:t>
            </a:fld>
            <a:endParaRPr lang="en-US" smtClean="0"/>
          </a:p>
        </p:txBody>
      </p:sp>
      <p:sp>
        <p:nvSpPr>
          <p:cNvPr id="219139" name="Rectangle 2"/>
          <p:cNvSpPr>
            <a:spLocks noGrp="1" noRot="1" noChangeAspect="1" noChangeArrowheads="1" noTextEdit="1"/>
          </p:cNvSpPr>
          <p:nvPr>
            <p:ph type="sldImg"/>
          </p:nvPr>
        </p:nvSpPr>
        <p:spPr>
          <a:xfrm>
            <a:off x="1144588" y="685800"/>
            <a:ext cx="4568825" cy="3429000"/>
          </a:xfrm>
          <a:ln/>
        </p:spPr>
      </p:sp>
      <p:sp>
        <p:nvSpPr>
          <p:cNvPr id="219140" name="Rectangle 3"/>
          <p:cNvSpPr>
            <a:spLocks noGrp="1" noChangeArrowheads="1"/>
          </p:cNvSpPr>
          <p:nvPr>
            <p:ph type="body" idx="1"/>
          </p:nvPr>
        </p:nvSpPr>
        <p:spPr>
          <a:xfrm>
            <a:off x="913772" y="4343716"/>
            <a:ext cx="5030456" cy="4113855"/>
          </a:xfrm>
          <a:noFill/>
          <a:ln/>
        </p:spPr>
        <p:txBody>
          <a:bodyPr/>
          <a:lstStyle/>
          <a:p>
            <a:pPr eaLnBrk="1" hangingPunct="1"/>
            <a:r>
              <a:rPr lang="en-GB" smtClean="0"/>
              <a:t>Finally, all the selected wall and floor types are changed to the stored ones.</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a:noFill/>
        </p:spPr>
        <p:txBody>
          <a:bodyPr/>
          <a:lstStyle/>
          <a:p>
            <a:fld id="{F91D7505-973D-4D75-BF69-021B581C1A2E}" type="slidenum">
              <a:rPr lang="en-US" smtClean="0"/>
              <a:pPr/>
              <a:t>78</a:t>
            </a:fld>
            <a:endParaRPr lang="en-US" smtClean="0"/>
          </a:p>
        </p:txBody>
      </p:sp>
      <p:sp>
        <p:nvSpPr>
          <p:cNvPr id="216067" name="Rectangle 2"/>
          <p:cNvSpPr>
            <a:spLocks noGrp="1" noRot="1" noChangeAspect="1" noChangeArrowheads="1" noTextEdit="1"/>
          </p:cNvSpPr>
          <p:nvPr>
            <p:ph type="sldImg"/>
          </p:nvPr>
        </p:nvSpPr>
        <p:spPr>
          <a:xfrm>
            <a:off x="1144588" y="685800"/>
            <a:ext cx="4568825" cy="3429000"/>
          </a:xfrm>
          <a:ln/>
        </p:spPr>
      </p:sp>
      <p:sp>
        <p:nvSpPr>
          <p:cNvPr id="216068"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GB" sz="1700" kern="1200" smtClean="0">
                <a:solidFill>
                  <a:schemeClr val="tx1"/>
                </a:solidFill>
                <a:latin typeface="+mn-lt"/>
                <a:ea typeface="+mn-ea"/>
                <a:cs typeface="+mn-cs"/>
              </a:rPr>
              <a:t>A quick answer to a very frequently asked question.</a:t>
            </a:r>
            <a:endParaRPr lang="en-GB" sz="1700" kern="1200">
              <a:solidFill>
                <a:schemeClr val="tx1"/>
              </a:solidFill>
              <a:latin typeface="+mn-lt"/>
              <a:ea typeface="+mn-ea"/>
              <a:cs typeface="+mn-cs"/>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a:spLocks noGrp="1" noChangeArrowheads="1"/>
          </p:cNvSpPr>
          <p:nvPr>
            <p:ph type="sldNum" sz="quarter" idx="5"/>
          </p:nvPr>
        </p:nvSpPr>
        <p:spPr>
          <a:noFill/>
        </p:spPr>
        <p:txBody>
          <a:bodyPr/>
          <a:lstStyle/>
          <a:p>
            <a:fld id="{9EC1CABA-661B-4E68-8D76-162A7E2B4268}" type="slidenum">
              <a:rPr lang="en-US" smtClean="0"/>
              <a:pPr/>
              <a:t>79</a:t>
            </a:fld>
            <a:endParaRPr lang="en-US" smtClean="0"/>
          </a:p>
        </p:txBody>
      </p:sp>
      <p:sp>
        <p:nvSpPr>
          <p:cNvPr id="221187" name="Rectangle 2"/>
          <p:cNvSpPr>
            <a:spLocks noGrp="1" noRot="1" noChangeAspect="1" noChangeArrowheads="1" noTextEdit="1"/>
          </p:cNvSpPr>
          <p:nvPr>
            <p:ph type="sldImg"/>
          </p:nvPr>
        </p:nvSpPr>
        <p:spPr>
          <a:xfrm>
            <a:off x="1692275" y="685800"/>
            <a:ext cx="3567113" cy="2676525"/>
          </a:xfrm>
          <a:ln/>
        </p:spPr>
      </p:sp>
      <p:sp>
        <p:nvSpPr>
          <p:cNvPr id="221188"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The main data container on every Revit building element is its collection of parameters. This section explores the Revit database parameters</a:t>
            </a:r>
            <a:r>
              <a:rPr lang="en-US" sz="1700" kern="1200" baseline="0" smtClean="0">
                <a:solidFill>
                  <a:schemeClr val="tx1"/>
                </a:solidFill>
                <a:latin typeface="+mn-lt"/>
                <a:ea typeface="+mn-ea"/>
                <a:cs typeface="+mn-cs"/>
              </a:rPr>
              <a:t> and how they are associated with Revit database elements.</a:t>
            </a:r>
            <a:endParaRPr lang="en-GB" sz="1700" kern="1200" smtClean="0">
              <a:solidFill>
                <a:schemeClr val="tx1"/>
              </a:solidFill>
              <a:latin typeface="+mn-lt"/>
              <a:ea typeface="+mn-ea"/>
              <a:cs typeface="+mn-cs"/>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p:spPr>
        <p:txBody>
          <a:bodyPr/>
          <a:lstStyle/>
          <a:p>
            <a:fld id="{EF4AD3E6-68A4-41F7-AF7C-4B61AD0025F5}" type="slidenum">
              <a:rPr lang="en-US" smtClean="0"/>
              <a:pPr/>
              <a:t>80</a:t>
            </a:fld>
            <a:endParaRPr lang="en-US" smtClean="0"/>
          </a:p>
        </p:txBody>
      </p:sp>
      <p:sp>
        <p:nvSpPr>
          <p:cNvPr id="222211" name="Rectangle 2"/>
          <p:cNvSpPr>
            <a:spLocks noGrp="1" noRot="1" noChangeAspect="1" noChangeArrowheads="1" noTextEdit="1"/>
          </p:cNvSpPr>
          <p:nvPr>
            <p:ph type="sldImg"/>
          </p:nvPr>
        </p:nvSpPr>
        <p:spPr>
          <a:xfrm>
            <a:off x="1144588" y="685800"/>
            <a:ext cx="4568825" cy="3429000"/>
          </a:xfrm>
          <a:ln/>
        </p:spPr>
      </p:sp>
      <p:sp>
        <p:nvSpPr>
          <p:cNvPr id="222212" name="Rectangle 3"/>
          <p:cNvSpPr>
            <a:spLocks noGrp="1" noChangeArrowheads="1"/>
          </p:cNvSpPr>
          <p:nvPr>
            <p:ph type="body" idx="1"/>
          </p:nvPr>
        </p:nvSpPr>
        <p:spPr>
          <a:xfrm>
            <a:off x="913772" y="4343716"/>
            <a:ext cx="5030456" cy="4113855"/>
          </a:xfrm>
          <a:noFill/>
          <a:ln/>
        </p:spPr>
        <p:txBody>
          <a:bodyPr/>
          <a:lstStyle/>
          <a:p>
            <a:pPr eaLnBrk="1" hangingPunct="1"/>
            <a:r>
              <a:rPr lang="en-GB" smtClean="0"/>
              <a:t>We explore different methods of accessing and modifying parameters, exporting them to external applications, importing modified data back in again, and handling shared, hidden, and per-document parameters. </a:t>
            </a:r>
            <a:r>
              <a:rPr lang="en-US" sz="1700" kern="1200" smtClean="0">
                <a:solidFill>
                  <a:schemeClr val="tx1"/>
                </a:solidFill>
                <a:latin typeface="+mn-lt"/>
                <a:ea typeface="+mn-ea"/>
                <a:cs typeface="+mn-cs"/>
              </a:rPr>
              <a:t>The SDK sample FireRating demonstrates a full parameter manipulion use case by implementing a suite of three commands for adding a new shared ‘fire rating’ parameter to all door objects in the Revit model, exporting the current door fire ratings to an external application, and importing the externally modified values back into the Revit model.</a:t>
            </a:r>
            <a:endParaRPr lang="en-GB" sz="1700" kern="1200" smtClean="0">
              <a:solidFill>
                <a:schemeClr val="tx1"/>
              </a:solidFill>
              <a:latin typeface="+mn-lt"/>
              <a:ea typeface="+mn-ea"/>
              <a:cs typeface="+mn-cs"/>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noFill/>
        </p:spPr>
        <p:txBody>
          <a:bodyPr/>
          <a:lstStyle/>
          <a:p>
            <a:fld id="{771608F2-4AA3-430E-9001-3E9C4DB3B7EF}" type="slidenum">
              <a:rPr lang="en-US" smtClean="0"/>
              <a:pPr/>
              <a:t>81</a:t>
            </a:fld>
            <a:endParaRPr lang="en-US" smtClean="0"/>
          </a:p>
        </p:txBody>
      </p:sp>
      <p:sp>
        <p:nvSpPr>
          <p:cNvPr id="223235" name="Rectangle 2"/>
          <p:cNvSpPr>
            <a:spLocks noGrp="1" noRot="1" noChangeAspect="1" noChangeArrowheads="1" noTextEdit="1"/>
          </p:cNvSpPr>
          <p:nvPr>
            <p:ph type="sldImg"/>
          </p:nvPr>
        </p:nvSpPr>
        <p:spPr>
          <a:xfrm>
            <a:off x="1144588" y="685800"/>
            <a:ext cx="4568825" cy="3429000"/>
          </a:xfrm>
          <a:ln/>
        </p:spPr>
      </p:sp>
      <p:sp>
        <p:nvSpPr>
          <p:cNvPr id="223236" name="Rectangle 3"/>
          <p:cNvSpPr>
            <a:spLocks noGrp="1" noChangeArrowheads="1"/>
          </p:cNvSpPr>
          <p:nvPr>
            <p:ph type="body" idx="1"/>
          </p:nvPr>
        </p:nvSpPr>
        <p:spPr>
          <a:xfrm>
            <a:off x="913772" y="4343716"/>
            <a:ext cx="5030456" cy="4113855"/>
          </a:xfrm>
          <a:noFill/>
          <a:ln/>
        </p:spPr>
        <p:txBody>
          <a:bodyPr/>
          <a:lstStyle/>
          <a:p>
            <a:r>
              <a:rPr lang="en-US" sz="1700" kern="1200" smtClean="0">
                <a:solidFill>
                  <a:schemeClr val="tx1"/>
                </a:solidFill>
                <a:latin typeface="+mn-lt"/>
                <a:ea typeface="+mn-ea"/>
                <a:cs typeface="+mn-cs"/>
              </a:rPr>
              <a:t>Individual parameters can be accessed in different ways: by localised name, by built-in parameter id, by definition or by GUID. You can also loop over the entire element Parameters collection. Lab 4-1 lists all selected elements' parameters. In addition, it demonstrates retrieving a built-in parameter as well as a parameter by localised name, BuiltInParameter.FAMILY_BASE_LEVEL_OFFSET_PARAM and "Base Offset" respectively. Select a column to display both of these.</a:t>
            </a:r>
            <a:endParaRPr lang="en-GB" sz="1700" kern="1200">
              <a:solidFill>
                <a:schemeClr val="tx1"/>
              </a:solidFill>
              <a:latin typeface="+mn-lt"/>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0DF6E190-E7EC-4F16-93BF-BE8D2631FEB1}" type="slidenum">
              <a:rPr lang="en-US" smtClean="0"/>
              <a:pPr/>
              <a:t>9</a:t>
            </a:fld>
            <a:endParaRPr lang="en-US" dirty="0" smtClean="0"/>
          </a:p>
        </p:txBody>
      </p:sp>
      <p:sp>
        <p:nvSpPr>
          <p:cNvPr id="158723" name="Rectangle 2"/>
          <p:cNvSpPr>
            <a:spLocks noGrp="1" noRot="1" noChangeAspect="1" noChangeArrowheads="1" noTextEdit="1"/>
          </p:cNvSpPr>
          <p:nvPr>
            <p:ph type="sldImg"/>
          </p:nvPr>
        </p:nvSpPr>
        <p:spPr>
          <a:xfrm>
            <a:off x="1692275" y="685800"/>
            <a:ext cx="3567113" cy="2676525"/>
          </a:xfrm>
          <a:ln/>
        </p:spPr>
      </p:sp>
      <p:sp>
        <p:nvSpPr>
          <p:cNvPr id="158724" name="Rectangle 3"/>
          <p:cNvSpPr>
            <a:spLocks noGrp="1" noChangeArrowheads="1"/>
          </p:cNvSpPr>
          <p:nvPr>
            <p:ph type="body" idx="1"/>
          </p:nvPr>
        </p:nvSpPr>
        <p:spPr>
          <a:noFill/>
          <a:ln/>
        </p:spPr>
        <p:txBody>
          <a:bodyPr/>
          <a:lstStyle/>
          <a:p>
            <a:pPr eaLnBrk="1" hangingPunct="1"/>
            <a:endParaRPr lang="en-GB" dirty="0"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noFill/>
        </p:spPr>
        <p:txBody>
          <a:bodyPr/>
          <a:lstStyle/>
          <a:p>
            <a:fld id="{EA520D03-C4F4-49ED-84CF-1A04A4756A11}" type="slidenum">
              <a:rPr lang="en-US" smtClean="0"/>
              <a:pPr/>
              <a:t>82</a:t>
            </a:fld>
            <a:endParaRPr lang="en-US" smtClean="0"/>
          </a:p>
        </p:txBody>
      </p:sp>
      <p:sp>
        <p:nvSpPr>
          <p:cNvPr id="224259" name="Rectangle 2"/>
          <p:cNvSpPr>
            <a:spLocks noGrp="1" noRot="1" noChangeAspect="1" noChangeArrowheads="1" noTextEdit="1"/>
          </p:cNvSpPr>
          <p:nvPr>
            <p:ph type="sldImg"/>
          </p:nvPr>
        </p:nvSpPr>
        <p:spPr>
          <a:xfrm>
            <a:off x="1144588" y="685800"/>
            <a:ext cx="4568825" cy="3429000"/>
          </a:xfrm>
          <a:ln/>
        </p:spPr>
      </p:sp>
      <p:sp>
        <p:nvSpPr>
          <p:cNvPr id="224260" name="Rectangle 3"/>
          <p:cNvSpPr>
            <a:spLocks noGrp="1" noChangeArrowheads="1"/>
          </p:cNvSpPr>
          <p:nvPr>
            <p:ph type="body" idx="1"/>
          </p:nvPr>
        </p:nvSpPr>
        <p:spPr>
          <a:xfrm>
            <a:off x="913772" y="4343716"/>
            <a:ext cx="5030456" cy="4113855"/>
          </a:xfrm>
          <a:noFill/>
          <a:ln/>
        </p:spPr>
        <p:txBody>
          <a:bodyPr/>
          <a:lstStyle/>
          <a:p>
            <a:pPr eaLnBrk="1" hangingPunct="1"/>
            <a:r>
              <a:rPr lang="en-US" sz="1700" kern="1200" smtClean="0">
                <a:solidFill>
                  <a:schemeClr val="tx1"/>
                </a:solidFill>
                <a:latin typeface="+mn-lt"/>
                <a:ea typeface="+mn-ea"/>
                <a:cs typeface="+mn-cs"/>
              </a:rPr>
              <a:t>Loop over the entire Parameters collection of an element.</a:t>
            </a:r>
            <a:endParaRPr lang="en-GB"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FEB49CEE-10D6-438C-BBE7-7931C8DDC6C5}" type="slidenum">
              <a:rPr lang="en-US" smtClean="0"/>
              <a:pPr/>
              <a:t>83</a:t>
            </a:fld>
            <a:endParaRPr lang="en-US" smtClean="0"/>
          </a:p>
        </p:txBody>
      </p:sp>
      <p:sp>
        <p:nvSpPr>
          <p:cNvPr id="225283" name="Rectangle 2"/>
          <p:cNvSpPr>
            <a:spLocks noGrp="1" noRot="1" noChangeAspect="1" noChangeArrowheads="1" noTextEdit="1"/>
          </p:cNvSpPr>
          <p:nvPr>
            <p:ph type="sldImg"/>
          </p:nvPr>
        </p:nvSpPr>
        <p:spPr>
          <a:xfrm>
            <a:off x="1144588" y="685800"/>
            <a:ext cx="4568825" cy="3429000"/>
          </a:xfrm>
          <a:ln/>
        </p:spPr>
      </p:sp>
      <p:sp>
        <p:nvSpPr>
          <p:cNvPr id="225284" name="Rectangle 3"/>
          <p:cNvSpPr>
            <a:spLocks noGrp="1" noChangeArrowheads="1"/>
          </p:cNvSpPr>
          <p:nvPr>
            <p:ph type="body" idx="1"/>
          </p:nvPr>
        </p:nvSpPr>
        <p:spPr>
          <a:xfrm>
            <a:off x="913772" y="4343716"/>
            <a:ext cx="5030456" cy="4113855"/>
          </a:xfrm>
          <a:noFill/>
          <a:ln/>
        </p:spPr>
        <p:txBody>
          <a:bodyPr/>
          <a:lstStyle/>
          <a:p>
            <a:pPr eaLnBrk="1" hangingPunct="1"/>
            <a:r>
              <a:rPr lang="en-GB" smtClean="0"/>
              <a:t>Access a specific built-in element parameter.</a:t>
            </a: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noFill/>
        </p:spPr>
        <p:txBody>
          <a:bodyPr/>
          <a:lstStyle/>
          <a:p>
            <a:fld id="{49841E77-9B14-4865-B919-39297A1C5B45}" type="slidenum">
              <a:rPr lang="en-US" smtClean="0"/>
              <a:pPr/>
              <a:t>84</a:t>
            </a:fld>
            <a:endParaRPr lang="en-US" smtClean="0"/>
          </a:p>
        </p:txBody>
      </p:sp>
      <p:sp>
        <p:nvSpPr>
          <p:cNvPr id="226307" name="Rectangle 2"/>
          <p:cNvSpPr>
            <a:spLocks noGrp="1" noRot="1" noChangeAspect="1" noChangeArrowheads="1" noTextEdit="1"/>
          </p:cNvSpPr>
          <p:nvPr>
            <p:ph type="sldImg"/>
          </p:nvPr>
        </p:nvSpPr>
        <p:spPr>
          <a:xfrm>
            <a:off x="1144588" y="685800"/>
            <a:ext cx="4568825" cy="3429000"/>
          </a:xfrm>
          <a:ln/>
        </p:spPr>
      </p:sp>
      <p:sp>
        <p:nvSpPr>
          <p:cNvPr id="226308" name="Rectangle 3"/>
          <p:cNvSpPr>
            <a:spLocks noGrp="1" noChangeArrowheads="1"/>
          </p:cNvSpPr>
          <p:nvPr>
            <p:ph type="body" idx="1"/>
          </p:nvPr>
        </p:nvSpPr>
        <p:spPr>
          <a:xfrm>
            <a:off x="913772" y="4343716"/>
            <a:ext cx="5030456" cy="4113855"/>
          </a:xfrm>
          <a:noFill/>
          <a:ln/>
        </p:spPr>
        <p:txBody>
          <a:bodyPr/>
          <a:lstStyle/>
          <a:p>
            <a:pPr eaLnBrk="1" hangingPunct="1"/>
            <a:r>
              <a:rPr lang="en-GB" smtClean="0"/>
              <a:t>Access a specific named element parameter. This kind of access is language dependent!</a:t>
            </a: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p:spPr>
        <p:txBody>
          <a:bodyPr/>
          <a:lstStyle/>
          <a:p>
            <a:fld id="{72544F67-E6AF-49A1-B8FE-02E070BBBF75}" type="slidenum">
              <a:rPr lang="en-US" smtClean="0"/>
              <a:pPr/>
              <a:t>85</a:t>
            </a:fld>
            <a:endParaRPr lang="en-US" smtClean="0"/>
          </a:p>
        </p:txBody>
      </p:sp>
      <p:sp>
        <p:nvSpPr>
          <p:cNvPr id="227331" name="Rectangle 2"/>
          <p:cNvSpPr>
            <a:spLocks noGrp="1" noRot="1" noChangeAspect="1" noChangeArrowheads="1" noTextEdit="1"/>
          </p:cNvSpPr>
          <p:nvPr>
            <p:ph type="sldImg"/>
          </p:nvPr>
        </p:nvSpPr>
        <p:spPr>
          <a:xfrm>
            <a:off x="1692275" y="685800"/>
            <a:ext cx="3567113" cy="2676525"/>
          </a:xfrm>
          <a:ln/>
        </p:spPr>
      </p:sp>
      <p:sp>
        <p:nvSpPr>
          <p:cNvPr id="227332" name="Rectangle 3"/>
          <p:cNvSpPr>
            <a:spLocks noGrp="1" noChangeArrowheads="1"/>
          </p:cNvSpPr>
          <p:nvPr>
            <p:ph type="body" idx="1"/>
          </p:nvPr>
        </p:nvSpPr>
        <p:spPr>
          <a:noFill/>
          <a:ln/>
        </p:spPr>
        <p:txBody>
          <a:bodyPr/>
          <a:lstStyle/>
          <a:p>
            <a:endParaRPr lang="en-GB" sz="1700" kern="1200">
              <a:solidFill>
                <a:schemeClr val="tx1"/>
              </a:solidFill>
              <a:latin typeface="+mn-lt"/>
              <a:ea typeface="+mn-ea"/>
              <a:cs typeface="+mn-cs"/>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p:spPr>
        <p:txBody>
          <a:bodyPr/>
          <a:lstStyle/>
          <a:p>
            <a:fld id="{72544F67-E6AF-49A1-B8FE-02E070BBBF75}" type="slidenum">
              <a:rPr lang="en-US" smtClean="0"/>
              <a:pPr/>
              <a:t>86</a:t>
            </a:fld>
            <a:endParaRPr lang="en-US" smtClean="0"/>
          </a:p>
        </p:txBody>
      </p:sp>
      <p:sp>
        <p:nvSpPr>
          <p:cNvPr id="227331" name="Rectangle 2"/>
          <p:cNvSpPr>
            <a:spLocks noGrp="1" noRot="1" noChangeAspect="1" noChangeArrowheads="1" noTextEdit="1"/>
          </p:cNvSpPr>
          <p:nvPr>
            <p:ph type="sldImg"/>
          </p:nvPr>
        </p:nvSpPr>
        <p:spPr>
          <a:xfrm>
            <a:off x="1692275" y="685800"/>
            <a:ext cx="3567113" cy="2676525"/>
          </a:xfrm>
          <a:ln/>
        </p:spPr>
      </p:sp>
      <p:sp>
        <p:nvSpPr>
          <p:cNvPr id="227332" name="Rectangle 3"/>
          <p:cNvSpPr>
            <a:spLocks noGrp="1" noChangeArrowheads="1"/>
          </p:cNvSpPr>
          <p:nvPr>
            <p:ph type="body" idx="1"/>
          </p:nvPr>
        </p:nvSpPr>
        <p:spPr>
          <a:noFill/>
          <a:ln/>
        </p:spPr>
        <p:txBody>
          <a:bodyPr/>
          <a:lstStyle/>
          <a:p>
            <a:r>
              <a:rPr lang="en-US" sz="1700" kern="1200" smtClean="0">
                <a:solidFill>
                  <a:schemeClr val="tx1"/>
                </a:solidFill>
                <a:latin typeface="+mn-lt"/>
                <a:ea typeface="+mn-ea"/>
                <a:cs typeface="+mn-cs"/>
              </a:rPr>
              <a:t>The parameters returned in an element’s Parameters collection sometimes differs from the list of parameters that can be queried individually from the element by using the individual built-in parameter access. Therefore, it is useful to be able to determine all valid built-in parameters for a selected element. This is implemented by the BuiltInParamsChecker utility included in the labs, also described in a devnote or technical solution TS87913 on the ADN site. For a selected element, it loops through all the built-in parameter enums and tries to obtain a valid parameter for each, printing out the list of valid results. Currently, the built-in parameters and their meanings are not documented, so you have to find them out by trial and error.</a:t>
            </a:r>
            <a:endParaRPr lang="en-GB" sz="1700" kern="1200">
              <a:solidFill>
                <a:schemeClr val="tx1"/>
              </a:solidFill>
              <a:latin typeface="+mn-lt"/>
              <a:ea typeface="+mn-ea"/>
              <a:cs typeface="+mn-cs"/>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p:cNvSpPr>
            <a:spLocks noGrp="1" noChangeArrowheads="1"/>
          </p:cNvSpPr>
          <p:nvPr>
            <p:ph type="sldNum" sz="quarter" idx="5"/>
          </p:nvPr>
        </p:nvSpPr>
        <p:spPr>
          <a:noFill/>
        </p:spPr>
        <p:txBody>
          <a:bodyPr/>
          <a:lstStyle/>
          <a:p>
            <a:fld id="{BA89005E-CFF2-4C4D-943E-8D7308A5C5FE}" type="slidenum">
              <a:rPr lang="en-US" smtClean="0"/>
              <a:pPr/>
              <a:t>87</a:t>
            </a:fld>
            <a:endParaRPr lang="en-US" smtClean="0"/>
          </a:p>
        </p:txBody>
      </p:sp>
      <p:sp>
        <p:nvSpPr>
          <p:cNvPr id="228355" name="Rectangle 2"/>
          <p:cNvSpPr>
            <a:spLocks noGrp="1" noRot="1" noChangeAspect="1" noChangeArrowheads="1" noTextEdit="1"/>
          </p:cNvSpPr>
          <p:nvPr>
            <p:ph type="sldImg"/>
          </p:nvPr>
        </p:nvSpPr>
        <p:spPr>
          <a:xfrm>
            <a:off x="1144588" y="685800"/>
            <a:ext cx="4568825" cy="3429000"/>
          </a:xfrm>
          <a:ln/>
        </p:spPr>
      </p:sp>
      <p:sp>
        <p:nvSpPr>
          <p:cNvPr id="228356" name="Rectangle 3"/>
          <p:cNvSpPr>
            <a:spLocks noGrp="1" noChangeArrowheads="1"/>
          </p:cNvSpPr>
          <p:nvPr>
            <p:ph type="body" idx="1"/>
          </p:nvPr>
        </p:nvSpPr>
        <p:spPr>
          <a:xfrm>
            <a:off x="913772" y="4343716"/>
            <a:ext cx="5030456" cy="4113855"/>
          </a:xfrm>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Iterate over all document elements and sort them into separate collections for each category. At the end, we will have separate collections for doors, walls, windows, etc. Launch Excel through .NET COM interop, add a new workbook, and add a new sheet for each of the categories we found. For each category, i.e. worksheet, use the Revit parameter definition names to create the worksheet headers. Loop through all the elements in the current category and determine all parameters for each. 'For each parameter in Parameters' is one way to iterate, the ParameterSetIterator is another. Create the table headers in the current sheet. Iterate over all the elements in the current category. For each element, iterate over all the parameters we have determined for this category, get their values from the Revit element and write them to the worksheet cells.</a:t>
            </a:r>
            <a:endParaRPr lang="en-GB" sz="1700" kern="1200" smtClean="0">
              <a:solidFill>
                <a:schemeClr val="tx1"/>
              </a:solidFill>
              <a:latin typeface="+mn-lt"/>
              <a:ea typeface="+mn-ea"/>
              <a:cs typeface="+mn-cs"/>
            </a:endParaRPr>
          </a:p>
          <a:p>
            <a:pPr eaLnBrk="1" hangingPunct="1"/>
            <a:endParaRPr lang="en-GB"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noFill/>
        </p:spPr>
        <p:txBody>
          <a:bodyPr/>
          <a:lstStyle/>
          <a:p>
            <a:fld id="{853C0ADF-6E0E-414F-ABF0-5352736E9535}" type="slidenum">
              <a:rPr lang="en-US" smtClean="0"/>
              <a:pPr/>
              <a:t>88</a:t>
            </a:fld>
            <a:endParaRPr lang="en-US" smtClean="0"/>
          </a:p>
        </p:txBody>
      </p:sp>
      <p:sp>
        <p:nvSpPr>
          <p:cNvPr id="234499" name="Rectangle 2"/>
          <p:cNvSpPr>
            <a:spLocks noGrp="1" noRot="1" noChangeAspect="1" noChangeArrowheads="1" noTextEdit="1"/>
          </p:cNvSpPr>
          <p:nvPr>
            <p:ph type="sldImg"/>
          </p:nvPr>
        </p:nvSpPr>
        <p:spPr>
          <a:xfrm>
            <a:off x="1144588" y="685800"/>
            <a:ext cx="4568825" cy="3429000"/>
          </a:xfrm>
          <a:ln/>
        </p:spPr>
      </p:sp>
      <p:sp>
        <p:nvSpPr>
          <p:cNvPr id="234500" name="Rectangle 3"/>
          <p:cNvSpPr>
            <a:spLocks noGrp="1" noChangeArrowheads="1"/>
          </p:cNvSpPr>
          <p:nvPr>
            <p:ph type="body" idx="1"/>
          </p:nvPr>
        </p:nvSpPr>
        <p:spPr>
          <a:xfrm>
            <a:off x="913772" y="4343716"/>
            <a:ext cx="5030456" cy="4113855"/>
          </a:xfrm>
          <a:noFill/>
          <a:ln/>
        </p:spPr>
        <p:txBody>
          <a:bodyPr/>
          <a:lstStyle/>
          <a:p>
            <a:pPr eaLnBrk="1" hangingPunct="1"/>
            <a:r>
              <a:rPr lang="en-GB" smtClean="0"/>
              <a:t>Create a wall with a door in it, at least, before running this command. Also, you may need to set the full path defned in GetSharedParamsFile(). It is currently "C:\tmp\Labs-4-3-1.txt". After running the second command, show the excel spreadsheet, update the value of "API FireRating", and save the file, noting its name and location. In the third step, reopen the recently saved file. Note that the parameter of the door is updated from the Excel file.</a:t>
            </a: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p:cNvSpPr>
            <a:spLocks noGrp="1" noChangeArrowheads="1"/>
          </p:cNvSpPr>
          <p:nvPr>
            <p:ph type="sldNum" sz="quarter" idx="5"/>
          </p:nvPr>
        </p:nvSpPr>
        <p:spPr>
          <a:noFill/>
        </p:spPr>
        <p:txBody>
          <a:bodyPr/>
          <a:lstStyle/>
          <a:p>
            <a:fld id="{E27C1A27-E0EF-4B8D-810B-0C0E2CAB8688}" type="slidenum">
              <a:rPr lang="en-US" smtClean="0"/>
              <a:pPr/>
              <a:t>89</a:t>
            </a:fld>
            <a:endParaRPr lang="en-US" smtClean="0"/>
          </a:p>
        </p:txBody>
      </p:sp>
      <p:sp>
        <p:nvSpPr>
          <p:cNvPr id="235523" name="Rectangle 2"/>
          <p:cNvSpPr>
            <a:spLocks noGrp="1" noRot="1" noChangeAspect="1" noChangeArrowheads="1" noTextEdit="1"/>
          </p:cNvSpPr>
          <p:nvPr>
            <p:ph type="sldImg"/>
          </p:nvPr>
        </p:nvSpPr>
        <p:spPr>
          <a:xfrm>
            <a:off x="1144588" y="685800"/>
            <a:ext cx="4568825" cy="3429000"/>
          </a:xfrm>
          <a:ln/>
        </p:spPr>
      </p:sp>
      <p:sp>
        <p:nvSpPr>
          <p:cNvPr id="235524"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9301F732-7A67-43E3-B39E-48F326BF3CB6}" type="slidenum">
              <a:rPr lang="en-US" smtClean="0"/>
              <a:pPr/>
              <a:t>90</a:t>
            </a:fld>
            <a:endParaRPr lang="en-US" smtClean="0"/>
          </a:p>
        </p:txBody>
      </p:sp>
      <p:sp>
        <p:nvSpPr>
          <p:cNvPr id="236547" name="Rectangle 2"/>
          <p:cNvSpPr>
            <a:spLocks noGrp="1" noRot="1" noChangeAspect="1" noChangeArrowheads="1" noTextEdit="1"/>
          </p:cNvSpPr>
          <p:nvPr>
            <p:ph type="sldImg"/>
          </p:nvPr>
        </p:nvSpPr>
        <p:spPr>
          <a:xfrm>
            <a:off x="1144588" y="685800"/>
            <a:ext cx="4568825" cy="3429000"/>
          </a:xfrm>
          <a:ln/>
        </p:spPr>
      </p:sp>
      <p:sp>
        <p:nvSpPr>
          <p:cNvPr id="236548"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a:lstStyle/>
          <a:p>
            <a:fld id="{CB2D989B-7618-45F4-B2A9-4E751D8C369E}" type="slidenum">
              <a:rPr lang="en-US" smtClean="0"/>
              <a:pPr/>
              <a:t>91</a:t>
            </a:fld>
            <a:endParaRPr lang="en-US" smtClean="0"/>
          </a:p>
        </p:txBody>
      </p:sp>
      <p:sp>
        <p:nvSpPr>
          <p:cNvPr id="237571" name="Rectangle 2"/>
          <p:cNvSpPr>
            <a:spLocks noGrp="1" noRot="1" noChangeAspect="1" noChangeArrowheads="1" noTextEdit="1"/>
          </p:cNvSpPr>
          <p:nvPr>
            <p:ph type="sldImg"/>
          </p:nvPr>
        </p:nvSpPr>
        <p:spPr>
          <a:xfrm>
            <a:off x="1144588" y="685800"/>
            <a:ext cx="4568825" cy="3429000"/>
          </a:xfrm>
          <a:ln/>
        </p:spPr>
      </p:sp>
      <p:sp>
        <p:nvSpPr>
          <p:cNvPr id="237572" name="Rectangle 3"/>
          <p:cNvSpPr>
            <a:spLocks noGrp="1" noChangeArrowheads="1"/>
          </p:cNvSpPr>
          <p:nvPr>
            <p:ph type="body" idx="1"/>
          </p:nvPr>
        </p:nvSpPr>
        <p:spPr>
          <a:xfrm>
            <a:off x="913772" y="4343716"/>
            <a:ext cx="5030456" cy="4113855"/>
          </a:xfrm>
          <a:noFill/>
          <a:ln/>
        </p:spPr>
        <p:txBody>
          <a:bodyPr/>
          <a:lstStyle/>
          <a:p>
            <a:r>
              <a:rPr lang="en-US" sz="1700" kern="1200" smtClean="0">
                <a:solidFill>
                  <a:schemeClr val="tx1"/>
                </a:solidFill>
                <a:latin typeface="+mn-lt"/>
                <a:ea typeface="+mn-ea"/>
                <a:cs typeface="+mn-cs"/>
              </a:rPr>
              <a:t>We retrieve the door id and the updated fire rating value from the Excel file, get the door element from Revit, get its shared parameter and update its value.</a:t>
            </a:r>
            <a:endParaRPr lang="en-GB" sz="1700" kern="1200">
              <a:solidFill>
                <a:schemeClr val="tx1"/>
              </a:solidFill>
              <a:latin typeface="+mn-lt"/>
              <a:ea typeface="+mn-ea"/>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2D9C9DF0-9C53-4E78-A87E-1783A74E16C9}" type="slidenum">
              <a:rPr lang="en-US" smtClean="0"/>
              <a:pPr/>
              <a:t>10</a:t>
            </a:fld>
            <a:endParaRPr lang="en-US" dirty="0" smtClean="0"/>
          </a:p>
        </p:txBody>
      </p:sp>
      <p:sp>
        <p:nvSpPr>
          <p:cNvPr id="159747" name="Rectangle 2"/>
          <p:cNvSpPr>
            <a:spLocks noGrp="1" noRot="1" noChangeAspect="1" noChangeArrowheads="1" noTextEdit="1"/>
          </p:cNvSpPr>
          <p:nvPr>
            <p:ph type="sldImg"/>
          </p:nvPr>
        </p:nvSpPr>
        <p:spPr>
          <a:xfrm>
            <a:off x="1692275" y="685800"/>
            <a:ext cx="3567113" cy="2676525"/>
          </a:xfrm>
          <a:ln/>
        </p:spPr>
      </p:sp>
      <p:sp>
        <p:nvSpPr>
          <p:cNvPr id="15974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a:lstStyle/>
          <a:p>
            <a:fld id="{D8175992-4B2B-439F-AE4C-E9CAD1C44C7A}" type="slidenum">
              <a:rPr lang="en-US" smtClean="0"/>
              <a:pPr/>
              <a:t>92</a:t>
            </a:fld>
            <a:endParaRPr lang="en-US" smtClean="0"/>
          </a:p>
        </p:txBody>
      </p:sp>
      <p:sp>
        <p:nvSpPr>
          <p:cNvPr id="238595" name="Rectangle 2"/>
          <p:cNvSpPr>
            <a:spLocks noGrp="1" noRot="1" noChangeAspect="1" noChangeArrowheads="1" noTextEdit="1"/>
          </p:cNvSpPr>
          <p:nvPr>
            <p:ph type="sldImg"/>
          </p:nvPr>
        </p:nvSpPr>
        <p:spPr>
          <a:xfrm>
            <a:off x="1144588" y="685800"/>
            <a:ext cx="4568825" cy="3429000"/>
          </a:xfrm>
          <a:ln/>
        </p:spPr>
      </p:sp>
      <p:sp>
        <p:nvSpPr>
          <p:cNvPr id="238596"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4624F7AC-FFFC-4DC1-85C8-CC86A2932EAA}" type="slidenum">
              <a:rPr lang="en-US" smtClean="0"/>
              <a:pPr/>
              <a:t>93</a:t>
            </a:fld>
            <a:endParaRPr lang="en-US" smtClean="0"/>
          </a:p>
        </p:txBody>
      </p:sp>
      <p:sp>
        <p:nvSpPr>
          <p:cNvPr id="239619" name="Rectangle 2"/>
          <p:cNvSpPr>
            <a:spLocks noGrp="1" noRot="1" noChangeAspect="1" noChangeArrowheads="1" noTextEdit="1"/>
          </p:cNvSpPr>
          <p:nvPr>
            <p:ph type="sldImg"/>
          </p:nvPr>
        </p:nvSpPr>
        <p:spPr>
          <a:xfrm>
            <a:off x="1692275" y="685800"/>
            <a:ext cx="3567113" cy="2676525"/>
          </a:xfrm>
          <a:ln/>
        </p:spPr>
      </p:sp>
      <p:sp>
        <p:nvSpPr>
          <p:cNvPr id="239620"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Revit provides full access to the element geometry. The geometrical objects used are transient. They are generated on the fly by the API or an application and used to query or define element properties.</a:t>
            </a:r>
            <a:r>
              <a:rPr lang="en-GB" sz="1700" kern="1200" baseline="0" smtClean="0">
                <a:solidFill>
                  <a:schemeClr val="tx1"/>
                </a:solidFill>
                <a:latin typeface="+mn-lt"/>
                <a:ea typeface="+mn-ea"/>
                <a:cs typeface="+mn-cs"/>
              </a:rPr>
              <a:t> </a:t>
            </a:r>
            <a:r>
              <a:rPr lang="en-US" sz="1700" kern="1200" smtClean="0">
                <a:solidFill>
                  <a:schemeClr val="tx1"/>
                </a:solidFill>
                <a:latin typeface="+mn-lt"/>
                <a:ea typeface="+mn-ea"/>
                <a:cs typeface="+mn-cs"/>
              </a:rPr>
              <a:t>They live in a separate namespace Autodesk.Revit.Geometry.</a:t>
            </a:r>
            <a:endParaRPr lang="en-GB" sz="1700" kern="1200" smtClean="0">
              <a:solidFill>
                <a:schemeClr val="tx1"/>
              </a:solidFill>
              <a:latin typeface="+mn-lt"/>
              <a:ea typeface="+mn-ea"/>
              <a:cs typeface="+mn-cs"/>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p:spPr>
        <p:txBody>
          <a:bodyPr/>
          <a:lstStyle/>
          <a:p>
            <a:fld id="{0E946CBA-E460-4823-8E91-1B30EB6D088B}" type="slidenum">
              <a:rPr lang="en-US" smtClean="0"/>
              <a:pPr/>
              <a:t>94</a:t>
            </a:fld>
            <a:endParaRPr lang="en-US" smtClean="0"/>
          </a:p>
        </p:txBody>
      </p:sp>
      <p:sp>
        <p:nvSpPr>
          <p:cNvPr id="240643" name="Rectangle 2"/>
          <p:cNvSpPr>
            <a:spLocks noGrp="1" noRot="1" noChangeAspect="1" noChangeArrowheads="1" noTextEdit="1"/>
          </p:cNvSpPr>
          <p:nvPr>
            <p:ph type="sldImg"/>
          </p:nvPr>
        </p:nvSpPr>
        <p:spPr>
          <a:xfrm>
            <a:off x="1144588" y="685800"/>
            <a:ext cx="4568825" cy="3429000"/>
          </a:xfrm>
          <a:ln/>
        </p:spPr>
      </p:sp>
      <p:sp>
        <p:nvSpPr>
          <p:cNvPr id="240644" name="Rectangle 3"/>
          <p:cNvSpPr>
            <a:spLocks noGrp="1" noChangeArrowheads="1"/>
          </p:cNvSpPr>
          <p:nvPr>
            <p:ph type="body" idx="1"/>
          </p:nvPr>
        </p:nvSpPr>
        <p:spPr>
          <a:xfrm>
            <a:off x="913772" y="4343716"/>
            <a:ext cx="5030456" cy="4113855"/>
          </a:xfrm>
          <a:noFill/>
          <a:ln/>
        </p:spPr>
        <p:txBody>
          <a:bodyPr/>
          <a:lstStyle/>
          <a:p>
            <a:pPr eaLnBrk="1" hangingPunct="1"/>
            <a:endParaRPr lang="en-GB"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p:spPr>
        <p:txBody>
          <a:bodyPr/>
          <a:lstStyle/>
          <a:p>
            <a:fld id="{593EAEA3-7B01-40AB-A1A0-AB3CBFD803E2}" type="slidenum">
              <a:rPr lang="en-US" smtClean="0"/>
              <a:pPr/>
              <a:t>95</a:t>
            </a:fld>
            <a:endParaRPr lang="en-US" smtClean="0"/>
          </a:p>
        </p:txBody>
      </p:sp>
      <p:sp>
        <p:nvSpPr>
          <p:cNvPr id="241667" name="Rectangle 2"/>
          <p:cNvSpPr>
            <a:spLocks noGrp="1" noRot="1" noChangeAspect="1" noChangeArrowheads="1" noTextEdit="1"/>
          </p:cNvSpPr>
          <p:nvPr>
            <p:ph type="sldImg"/>
          </p:nvPr>
        </p:nvSpPr>
        <p:spPr>
          <a:xfrm>
            <a:off x="1144588" y="685800"/>
            <a:ext cx="4568825" cy="3429000"/>
          </a:xfrm>
          <a:ln/>
        </p:spPr>
      </p:sp>
      <p:sp>
        <p:nvSpPr>
          <p:cNvPr id="241668" name="Rectangle 3"/>
          <p:cNvSpPr>
            <a:spLocks noGrp="1" noChangeArrowheads="1"/>
          </p:cNvSpPr>
          <p:nvPr>
            <p:ph type="body" idx="1"/>
          </p:nvPr>
        </p:nvSpPr>
        <p:spPr>
          <a:xfrm>
            <a:off x="913772" y="4343716"/>
            <a:ext cx="5030456" cy="4113855"/>
          </a:xfrm>
          <a:noFill/>
          <a:ln/>
        </p:spPr>
        <p:txBody>
          <a:bodyPr/>
          <a:lstStyle/>
          <a:p>
            <a:pPr eaLnBrk="1" hangingPunct="1"/>
            <a:r>
              <a:rPr lang="en-US" sz="1700" kern="1200" smtClean="0">
                <a:solidFill>
                  <a:schemeClr val="tx1"/>
                </a:solidFill>
                <a:latin typeface="+mn-lt"/>
                <a:ea typeface="+mn-ea"/>
                <a:cs typeface="+mn-cs"/>
              </a:rPr>
              <a:t>Each element may have geometery associated with it. The element geometry is returned by its Geometry method, which takes an argument specifying the required detail level: Coarse, Medium, or Fine. Here is code from the ElementViewer sample queriying each element in the selection set for its geometry and passing it into a drawing routine.</a:t>
            </a:r>
            <a:endParaRPr lang="en-GB"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p>
            <a:fld id="{46313D54-A256-4290-A3AB-7DB4A9E5ADC8}" type="slidenum">
              <a:rPr lang="en-US" smtClean="0"/>
              <a:pPr/>
              <a:t>96</a:t>
            </a:fld>
            <a:endParaRPr lang="en-US" smtClean="0"/>
          </a:p>
        </p:txBody>
      </p:sp>
      <p:sp>
        <p:nvSpPr>
          <p:cNvPr id="242691" name="Rectangle 2"/>
          <p:cNvSpPr>
            <a:spLocks noGrp="1" noRot="1" noChangeAspect="1" noChangeArrowheads="1" noTextEdit="1"/>
          </p:cNvSpPr>
          <p:nvPr>
            <p:ph type="sldImg"/>
          </p:nvPr>
        </p:nvSpPr>
        <p:spPr>
          <a:xfrm>
            <a:off x="1144588" y="685800"/>
            <a:ext cx="4568825" cy="3429000"/>
          </a:xfrm>
          <a:ln/>
        </p:spPr>
      </p:sp>
      <p:sp>
        <p:nvSpPr>
          <p:cNvPr id="242692" name="Rectangle 3"/>
          <p:cNvSpPr>
            <a:spLocks noGrp="1" noChangeArrowheads="1"/>
          </p:cNvSpPr>
          <p:nvPr>
            <p:ph type="body" idx="1"/>
          </p:nvPr>
        </p:nvSpPr>
        <p:spPr>
          <a:xfrm>
            <a:off x="913772" y="4343716"/>
            <a:ext cx="5030456" cy="4113855"/>
          </a:xfrm>
          <a:noFill/>
          <a:ln/>
        </p:spPr>
        <p:txBody>
          <a:bodyPr/>
          <a:lstStyle/>
          <a:p>
            <a:pPr eaLnBrk="1" hangingPunct="1"/>
            <a:r>
              <a:rPr lang="en-US" smtClean="0"/>
              <a:t>Iterate over the element geometry, which in turn is a Geometry.Element instance containing curve, instance, mesh and solid objects which in turn are broken down into line segments for the viewer. For more details, please refer to the SDK sample source code.</a:t>
            </a:r>
            <a:endParaRPr lang="en-GB"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3966559-B780-4661-94F7-E6E2EE505EB3}" type="slidenum">
              <a:rPr lang="en-US" smtClean="0"/>
              <a:pPr/>
              <a:t>97</a:t>
            </a:fld>
            <a:endParaRPr lang="en-US" smtClean="0"/>
          </a:p>
        </p:txBody>
      </p:sp>
      <p:sp>
        <p:nvSpPr>
          <p:cNvPr id="248835" name="Rectangle 2"/>
          <p:cNvSpPr>
            <a:spLocks noGrp="1" noRot="1" noChangeAspect="1" noChangeArrowheads="1" noTextEdit="1"/>
          </p:cNvSpPr>
          <p:nvPr>
            <p:ph type="sldImg"/>
          </p:nvPr>
        </p:nvSpPr>
        <p:spPr>
          <a:xfrm>
            <a:off x="1144588" y="685800"/>
            <a:ext cx="4568825" cy="3429000"/>
          </a:xfrm>
          <a:ln/>
        </p:spPr>
      </p:sp>
      <p:sp>
        <p:nvSpPr>
          <p:cNvPr id="248836" name="Rectangle 3"/>
          <p:cNvSpPr>
            <a:spLocks noGrp="1" noChangeArrowheads="1"/>
          </p:cNvSpPr>
          <p:nvPr>
            <p:ph type="body" idx="1"/>
          </p:nvPr>
        </p:nvSpPr>
        <p:spPr>
          <a:xfrm>
            <a:off x="913772" y="4343716"/>
            <a:ext cx="5030456" cy="4113855"/>
          </a:xfrm>
          <a:noFill/>
          <a:ln/>
        </p:spPr>
        <p:txBody>
          <a:bodyPr/>
          <a:lstStyle/>
          <a:p>
            <a:pPr eaLnBrk="1" hangingPunct="1"/>
            <a:r>
              <a:rPr lang="en-US" smtClean="0"/>
              <a:t>Rooms also have geometry associated with them.</a:t>
            </a:r>
            <a:r>
              <a:rPr lang="en-US" baseline="0" smtClean="0"/>
              <a:t> In this case, the geometry is the 2D room boundary lines. This is demonstrated by Lab 5-3. </a:t>
            </a:r>
            <a:r>
              <a:rPr lang="en-GB" smtClean="0"/>
              <a:t>In order to explore lab 5-3, create four walls and a room. The room id, name and number as well as the geometrical coordinates of its boundary lines are displayed. RoomViewer displays the room boundary graphically in its own embedded viewer.</a:t>
            </a: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p:spPr>
        <p:txBody>
          <a:bodyPr/>
          <a:lstStyle/>
          <a:p>
            <a:fld id="{76D031BA-6A80-4E67-882A-07B21EF2A954}" type="slidenum">
              <a:rPr lang="en-US" smtClean="0"/>
              <a:pPr/>
              <a:t>98</a:t>
            </a:fld>
            <a:endParaRPr lang="en-US" smtClean="0"/>
          </a:p>
        </p:txBody>
      </p:sp>
      <p:sp>
        <p:nvSpPr>
          <p:cNvPr id="249859" name="Rectangle 2"/>
          <p:cNvSpPr>
            <a:spLocks noGrp="1" noRot="1" noChangeAspect="1" noChangeArrowheads="1" noTextEdit="1"/>
          </p:cNvSpPr>
          <p:nvPr>
            <p:ph type="sldImg"/>
          </p:nvPr>
        </p:nvSpPr>
        <p:spPr>
          <a:xfrm>
            <a:off x="1144588" y="685800"/>
            <a:ext cx="4568825" cy="3429000"/>
          </a:xfrm>
          <a:ln/>
        </p:spPr>
      </p:sp>
      <p:sp>
        <p:nvSpPr>
          <p:cNvPr id="249860" name="Rectangle 3"/>
          <p:cNvSpPr>
            <a:spLocks noGrp="1" noChangeArrowheads="1"/>
          </p:cNvSpPr>
          <p:nvPr>
            <p:ph type="body" idx="1"/>
          </p:nvPr>
        </p:nvSpPr>
        <p:spPr>
          <a:xfrm>
            <a:off x="913772" y="4343716"/>
            <a:ext cx="5030456" cy="4113855"/>
          </a:xfrm>
          <a:noFill/>
          <a:ln/>
        </p:spPr>
        <p:txBody>
          <a:bodyPr/>
          <a:lstStyle/>
          <a:p>
            <a:pPr eaLnBrk="1" hangingPunct="1"/>
            <a:r>
              <a:rPr lang="en-US" sz="1700" kern="1200" smtClean="0">
                <a:solidFill>
                  <a:schemeClr val="tx1"/>
                </a:solidFill>
                <a:latin typeface="+mn-lt"/>
                <a:ea typeface="+mn-ea"/>
                <a:cs typeface="+mn-cs"/>
              </a:rPr>
              <a:t>The room boundary is accessible through the property Boundary, which returns a </a:t>
            </a:r>
            <a:r>
              <a:rPr lang="en-GB" sz="1700" kern="1200" smtClean="0">
                <a:solidFill>
                  <a:schemeClr val="tx1"/>
                </a:solidFill>
                <a:latin typeface="+mn-lt"/>
                <a:ea typeface="+mn-ea"/>
                <a:cs typeface="+mn-cs"/>
              </a:rPr>
              <a:t>BoundarySegmentArrayArray, i.e. a collection of arrays of boundary segments. Each array of boundary segments is one boundary, and each boundary segment has a curve, which can be a line or an arc, for instance.</a:t>
            </a:r>
            <a:endParaRPr lang="en-GB"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7D5CE58D-31D5-4197-B36D-4562EE98A85D}" type="slidenum">
              <a:rPr lang="en-US" smtClean="0"/>
              <a:pPr/>
              <a:t>99</a:t>
            </a:fld>
            <a:endParaRPr lang="en-US" smtClean="0"/>
          </a:p>
        </p:txBody>
      </p:sp>
      <p:sp>
        <p:nvSpPr>
          <p:cNvPr id="253955" name="Rectangle 2"/>
          <p:cNvSpPr>
            <a:spLocks noGrp="1" noRot="1" noChangeAspect="1" noChangeArrowheads="1" noTextEdit="1"/>
          </p:cNvSpPr>
          <p:nvPr>
            <p:ph type="sldImg"/>
          </p:nvPr>
        </p:nvSpPr>
        <p:spPr>
          <a:xfrm>
            <a:off x="1692275" y="685800"/>
            <a:ext cx="3567113" cy="2676525"/>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100</a:t>
            </a:fld>
            <a:endParaRPr lang="en-US" smtClean="0"/>
          </a:p>
        </p:txBody>
      </p:sp>
      <p:sp>
        <p:nvSpPr>
          <p:cNvPr id="168963" name="Rectangle 2"/>
          <p:cNvSpPr>
            <a:spLocks noGrp="1" noRot="1" noChangeAspect="1" noChangeArrowheads="1" noTextEdit="1"/>
          </p:cNvSpPr>
          <p:nvPr>
            <p:ph type="sldImg"/>
          </p:nvPr>
        </p:nvSpPr>
        <p:spPr>
          <a:xfrm>
            <a:off x="1144588" y="685800"/>
            <a:ext cx="4568825" cy="3429000"/>
          </a:xfrm>
          <a:ln/>
        </p:spPr>
      </p:sp>
      <p:sp>
        <p:nvSpPr>
          <p:cNvPr id="168964" name="Rectangle 3"/>
          <p:cNvSpPr>
            <a:spLocks noGrp="1" noChangeArrowheads="1"/>
          </p:cNvSpPr>
          <p:nvPr>
            <p:ph type="body" idx="1"/>
          </p:nvPr>
        </p:nvSpPr>
        <p:spPr>
          <a:xfrm>
            <a:off x="913773" y="4343717"/>
            <a:ext cx="5030456" cy="4113855"/>
          </a:xfrm>
          <a:noFill/>
          <a:ln/>
        </p:spPr>
        <p:txBody>
          <a:bodyPr>
            <a:normAutofit lnSpcReduction="10000"/>
          </a:bodyPr>
          <a:lstStyle/>
          <a:p>
            <a:endParaRPr lang="en-US" sz="1700" kern="1200" baseline="0" smtClean="0">
              <a:solidFill>
                <a:schemeClr val="tx1"/>
              </a:solidFill>
              <a:latin typeface="+mn-lt"/>
              <a:ea typeface="+mn-ea"/>
              <a:cs typeface="+mn-cs"/>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101</a:t>
            </a:fld>
            <a:endParaRPr lang="en-US" smtClean="0"/>
          </a:p>
        </p:txBody>
      </p:sp>
      <p:sp>
        <p:nvSpPr>
          <p:cNvPr id="168963" name="Rectangle 2"/>
          <p:cNvSpPr>
            <a:spLocks noGrp="1" noRot="1" noChangeAspect="1" noChangeArrowheads="1" noTextEdit="1"/>
          </p:cNvSpPr>
          <p:nvPr>
            <p:ph type="sldImg"/>
          </p:nvPr>
        </p:nvSpPr>
        <p:spPr>
          <a:xfrm>
            <a:off x="1144588" y="685800"/>
            <a:ext cx="4568825" cy="3429000"/>
          </a:xfrm>
          <a:ln/>
        </p:spPr>
      </p:sp>
      <p:sp>
        <p:nvSpPr>
          <p:cNvPr id="168964" name="Rectangle 3"/>
          <p:cNvSpPr>
            <a:spLocks noGrp="1" noChangeArrowheads="1"/>
          </p:cNvSpPr>
          <p:nvPr>
            <p:ph type="body" idx="1"/>
          </p:nvPr>
        </p:nvSpPr>
        <p:spPr>
          <a:xfrm>
            <a:off x="913773" y="4343717"/>
            <a:ext cx="5030456" cy="4113855"/>
          </a:xfrm>
          <a:noFill/>
          <a:ln/>
        </p:spPr>
        <p:txBody>
          <a:bodyPr>
            <a:normAutofit lnSpcReduction="10000"/>
          </a:bodyPr>
          <a:lstStyle/>
          <a:p>
            <a:r>
              <a:rPr lang="en-US" sz="1700" kern="1200" smtClean="0">
                <a:solidFill>
                  <a:schemeClr val="tx1"/>
                </a:solidFill>
                <a:latin typeface="+mn-lt"/>
                <a:ea typeface="+mn-ea"/>
                <a:cs typeface="+mn-cs"/>
              </a:rPr>
              <a:t>We have a huge amount of new material to cover in the API update, and will not be able to cover everything completely in this initial introduction. We are looking forward to presenting more detailed and in depth webcasts on selected topics in coming months and would very much appreciate your feedback on topics to cover.</a:t>
            </a:r>
            <a:endParaRPr lang="en-US" sz="1700" kern="1200" baseline="0" smtClean="0">
              <a:solidFill>
                <a:schemeClr val="tx1"/>
              </a:solidFill>
              <a:latin typeface="+mn-lt"/>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43368" y="409902"/>
            <a:ext cx="11843345" cy="837006"/>
          </a:xfrm>
          <a:prstGeom prst="rect">
            <a:avLst/>
          </a:prstGeom>
        </p:spPr>
        <p:txBody>
          <a:bodyPr lIns="130039" tIns="65020" rIns="130039" bIns="65020"/>
          <a:lstStyle>
            <a:lvl1pPr algn="l">
              <a:defRPr sz="4800" b="0">
                <a:latin typeface="+mj-lt"/>
                <a:cs typeface="Arial" pitchFamily="34" charset="0"/>
              </a:defRPr>
            </a:lvl1pPr>
          </a:lstStyle>
          <a:p>
            <a:r>
              <a:rPr lang="en-US" smtClean="0"/>
              <a:t>Click to edit Master title style</a:t>
            </a:r>
            <a:endParaRPr lang="en-GB"/>
          </a:p>
        </p:txBody>
      </p:sp>
      <p:sp>
        <p:nvSpPr>
          <p:cNvPr id="3" name="Content Placeholder 2"/>
          <p:cNvSpPr>
            <a:spLocks noGrp="1"/>
          </p:cNvSpPr>
          <p:nvPr>
            <p:ph idx="1"/>
          </p:nvPr>
        </p:nvSpPr>
        <p:spPr>
          <a:xfrm>
            <a:off x="443369" y="1531178"/>
            <a:ext cx="11859109" cy="7342657"/>
          </a:xfrm>
          <a:prstGeom prst="rect">
            <a:avLst/>
          </a:prstGeom>
          <a:noFill/>
        </p:spPr>
        <p:txBody>
          <a:bodyPr lIns="130039" tIns="65020" rIns="130039" bIns="65020"/>
          <a:lstStyle>
            <a:lvl1pPr>
              <a:spcBef>
                <a:spcPts val="600"/>
              </a:spcBef>
              <a:buFont typeface="Arial" pitchFamily="34" charset="0"/>
              <a:buNone/>
              <a:defRPr sz="3600" b="0">
                <a:latin typeface="+mj-lt"/>
                <a:cs typeface="Arial" pitchFamily="34" charset="0"/>
              </a:defRPr>
            </a:lvl1pPr>
            <a:lvl2pPr>
              <a:spcBef>
                <a:spcPts val="0"/>
              </a:spcBef>
              <a:buFont typeface="Wingdings" pitchFamily="2" charset="2"/>
              <a:buChar char="§"/>
              <a:defRPr sz="2800" b="0">
                <a:latin typeface="+mj-lt"/>
                <a:cs typeface="Arial" pitchFamily="34" charset="0"/>
              </a:defRPr>
            </a:lvl2pPr>
            <a:lvl3pPr>
              <a:spcBef>
                <a:spcPts val="0"/>
              </a:spcBef>
              <a:buFont typeface="Wingdings" pitchFamily="2" charset="2"/>
              <a:buChar char="§"/>
              <a:defRPr sz="2400">
                <a:latin typeface="+mj-lt"/>
                <a:cs typeface="Arial" pitchFamily="34" charset="0"/>
              </a:defRPr>
            </a:lvl3pPr>
            <a:lvl4pPr>
              <a:spcBef>
                <a:spcPts val="0"/>
              </a:spcBef>
              <a:buFont typeface="Wingdings" pitchFamily="2" charset="2"/>
              <a:buChar char="§"/>
              <a:defRPr sz="2400">
                <a:latin typeface="+mj-lt"/>
                <a:cs typeface="Arial" pitchFamily="34" charset="0"/>
              </a:defRPr>
            </a:lvl4pPr>
            <a:lvl5pPr>
              <a:spcBef>
                <a:spcPts val="0"/>
              </a:spcBef>
              <a:buFont typeface="Arial" pitchFamily="34" charset="0"/>
              <a:buNone/>
              <a:defRPr b="1">
                <a:latin typeface="Courier New"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Box 4"/>
          <p:cNvSpPr txBox="1"/>
          <p:nvPr userDrawn="1"/>
        </p:nvSpPr>
        <p:spPr>
          <a:xfrm>
            <a:off x="4572000" y="9379813"/>
            <a:ext cx="3937000" cy="376962"/>
          </a:xfrm>
          <a:prstGeom prst="rect">
            <a:avLst/>
          </a:prstGeom>
          <a:noFill/>
        </p:spPr>
        <p:txBody>
          <a:bodyPr wrap="square" lIns="91428" tIns="45714" rIns="91428" bIns="45714" rtlCol="0">
            <a:spAutoFit/>
          </a:bodyPr>
          <a:lstStyle/>
          <a:p>
            <a:pPr algn="ctr"/>
            <a:r>
              <a:rPr lang="en-GB" sz="1800" smtClean="0">
                <a:solidFill>
                  <a:schemeClr val="bg1">
                    <a:lumMod val="50000"/>
                  </a:schemeClr>
                </a:solidFill>
              </a:rPr>
              <a:t>Revit Programming Introduction </a:t>
            </a:r>
            <a:fld id="{E0DFDB38-F135-461F-86E5-0089A545AD3A}" type="slidenum">
              <a:rPr lang="en-GB" sz="1800" smtClean="0">
                <a:solidFill>
                  <a:schemeClr val="bg1">
                    <a:lumMod val="50000"/>
                  </a:schemeClr>
                </a:solidFill>
              </a:rPr>
              <a:pPr algn="ctr"/>
              <a:t>‹#›</a:t>
            </a:fld>
            <a:endParaRPr lang="en-GB" sz="1800">
              <a:solidFill>
                <a:schemeClr val="bg1">
                  <a:lumMod val="50000"/>
                </a:schemeClr>
              </a:solidFill>
            </a:endParaRPr>
          </a:p>
        </p:txBody>
      </p:sp>
      <p:sp>
        <p:nvSpPr>
          <p:cNvPr id="6" name="TextBox 5"/>
          <p:cNvSpPr txBox="1"/>
          <p:nvPr userDrawn="1"/>
        </p:nvSpPr>
        <p:spPr>
          <a:xfrm>
            <a:off x="419100" y="9448801"/>
            <a:ext cx="2451100" cy="284200"/>
          </a:xfrm>
          <a:prstGeom prst="rect">
            <a:avLst/>
          </a:prstGeom>
          <a:noFill/>
        </p:spPr>
        <p:txBody>
          <a:bodyPr wrap="square" lIns="91428" tIns="45714" rIns="91428" bIns="45714" rtlCol="0">
            <a:spAutoFit/>
          </a:bodyPr>
          <a:lstStyle/>
          <a:p>
            <a:pPr algn="l"/>
            <a:r>
              <a:rPr lang="en-GB" sz="1200" smtClean="0">
                <a:solidFill>
                  <a:schemeClr val="bg1">
                    <a:lumMod val="50000"/>
                  </a:schemeClr>
                </a:solidFill>
              </a:rPr>
              <a:t>Copyright © 2010 Autodesk Inc. </a:t>
            </a:r>
            <a:endParaRPr lang="en-GB" sz="1200">
              <a:solidFill>
                <a:schemeClr val="bg1">
                  <a:lumMod val="50000"/>
                </a:schemeClr>
              </a:solidFill>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bg1"/>
        </a:solidFill>
        <a:effectLst/>
      </p:bgPr>
    </p:bg>
    <p:spTree>
      <p:nvGrpSpPr>
        <p:cNvPr id="1" name=""/>
        <p:cNvGrpSpPr/>
        <p:nvPr/>
      </p:nvGrpSpPr>
      <p:grpSpPr>
        <a:xfrm>
          <a:off x="0" y="0"/>
          <a:ext cx="0" cy="0"/>
          <a:chOff x="0" y="0"/>
          <a:chExt cx="0" cy="0"/>
        </a:xfrm>
      </p:grpSpPr>
      <p:pic>
        <p:nvPicPr>
          <p:cNvPr id="4" name="Picture 11" descr="PPT_LOGO_1b"/>
          <p:cNvPicPr>
            <a:picLocks noChangeAspect="1" noChangeArrowheads="1"/>
          </p:cNvPicPr>
          <p:nvPr userDrawn="1"/>
        </p:nvPicPr>
        <p:blipFill>
          <a:blip r:embed="rId2" cstate="print"/>
          <a:srcRect/>
          <a:stretch>
            <a:fillRect/>
          </a:stretch>
        </p:blipFill>
        <p:spPr bwMode="auto">
          <a:xfrm>
            <a:off x="9372600" y="0"/>
            <a:ext cx="3626098" cy="9759034"/>
          </a:xfrm>
          <a:prstGeom prst="rect">
            <a:avLst/>
          </a:prstGeom>
          <a:noFill/>
          <a:ln w="9525">
            <a:noFill/>
            <a:miter lim="800000"/>
            <a:headEnd/>
            <a:tailEnd/>
          </a:ln>
        </p:spPr>
      </p:pic>
      <p:sp>
        <p:nvSpPr>
          <p:cNvPr id="621571" name="Rectangle 3"/>
          <p:cNvSpPr>
            <a:spLocks noGrp="1" noChangeArrowheads="1"/>
          </p:cNvSpPr>
          <p:nvPr>
            <p:ph type="ctrTitle"/>
          </p:nvPr>
        </p:nvSpPr>
        <p:spPr>
          <a:xfrm>
            <a:off x="453759" y="4291174"/>
            <a:ext cx="8014833" cy="1888117"/>
          </a:xfrm>
          <a:prstGeom prst="rect">
            <a:avLst/>
          </a:prstGeom>
        </p:spPr>
        <p:txBody>
          <a:bodyPr lIns="130039" tIns="65020" rIns="130039" bIns="65020" anchor="t"/>
          <a:lstStyle>
            <a:lvl1pPr algn="l">
              <a:defRPr sz="4800"/>
            </a:lvl1pPr>
          </a:lstStyle>
          <a:p>
            <a:r>
              <a:rPr lang="en-US"/>
              <a:t>Click to edit Master title style</a:t>
            </a:r>
          </a:p>
        </p:txBody>
      </p:sp>
      <p:sp>
        <p:nvSpPr>
          <p:cNvPr id="621572" name="Rectangle 4"/>
          <p:cNvSpPr>
            <a:spLocks noGrp="1" noChangeArrowheads="1"/>
          </p:cNvSpPr>
          <p:nvPr>
            <p:ph type="subTitle" sz="quarter" idx="1"/>
          </p:nvPr>
        </p:nvSpPr>
        <p:spPr>
          <a:xfrm>
            <a:off x="453761" y="6396108"/>
            <a:ext cx="7983659" cy="1192495"/>
          </a:xfrm>
          <a:prstGeom prst="rect">
            <a:avLst/>
          </a:prstGeom>
        </p:spPr>
        <p:txBody>
          <a:bodyPr lIns="130039" tIns="65020" rIns="130039" bIns="65020"/>
          <a:lstStyle>
            <a:lvl1pPr marL="0" indent="0">
              <a:lnSpc>
                <a:spcPct val="95000"/>
              </a:lnSpc>
              <a:buNone/>
              <a:defRPr sz="3400" i="1">
                <a:solidFill>
                  <a:schemeClr val="accent1"/>
                </a:solidFill>
              </a:defRPr>
            </a:lvl1pPr>
          </a:lstStyle>
          <a:p>
            <a:r>
              <a:rPr lang="en-US"/>
              <a:t>Click to edit Master subtitle style</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5" descr="PPT_LOGO_4b"/>
          <p:cNvPicPr>
            <a:picLocks noChangeAspect="1" noChangeArrowheads="1"/>
          </p:cNvPicPr>
          <p:nvPr userDrawn="1"/>
        </p:nvPicPr>
        <p:blipFill>
          <a:blip r:embed="rId4" cstate="print"/>
          <a:srcRect/>
          <a:stretch>
            <a:fillRect/>
          </a:stretch>
        </p:blipFill>
        <p:spPr bwMode="auto">
          <a:xfrm>
            <a:off x="12541826" y="2535382"/>
            <a:ext cx="461385" cy="722139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3" r:id="rId1"/>
    <p:sldLayoutId id="2147483664" r:id="rId2"/>
  </p:sldLayoutIdLst>
  <p:transition/>
  <p:hf hdr="0" dt="0"/>
  <p:txStyles>
    <p:titleStyle>
      <a:lvl1pPr algn="ctr" defTabSz="914287" rtl="0" eaLnBrk="1" latinLnBrk="0" hangingPunct="1">
        <a:spcBef>
          <a:spcPct val="0"/>
        </a:spcBef>
        <a:buNone/>
        <a:defRPr sz="4400" kern="1200">
          <a:solidFill>
            <a:schemeClr val="tx1"/>
          </a:solidFill>
          <a:latin typeface="+mj-lt"/>
          <a:ea typeface="+mj-ea"/>
          <a:cs typeface="+mj-cs"/>
        </a:defRPr>
      </a:lvl1pPr>
    </p:titleStyle>
    <p:bodyStyle>
      <a:lvl1pPr marL="342858" indent="-342858" algn="l" defTabSz="914287" rtl="0" eaLnBrk="1" latinLnBrk="0" hangingPunct="1">
        <a:spcBef>
          <a:spcPct val="20000"/>
        </a:spcBef>
        <a:buFont typeface="Arial" pitchFamily="34" charset="0"/>
        <a:buChar char="•"/>
        <a:defRPr sz="3100" kern="1200">
          <a:solidFill>
            <a:schemeClr val="tx1"/>
          </a:solidFill>
          <a:latin typeface="+mn-lt"/>
          <a:ea typeface="+mn-ea"/>
          <a:cs typeface="+mn-cs"/>
        </a:defRPr>
      </a:lvl1pPr>
      <a:lvl2pPr marL="742859" indent="-285714" algn="l" defTabSz="914287"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9" indent="-228572" algn="l" defTabSz="914287"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004"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46"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91"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34"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78"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22" indent="-228572" algn="l" defTabSz="91428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87" rtl="0" eaLnBrk="1" latinLnBrk="0" hangingPunct="1">
        <a:defRPr sz="1800" kern="1200">
          <a:solidFill>
            <a:schemeClr val="tx1"/>
          </a:solidFill>
          <a:latin typeface="+mn-lt"/>
          <a:ea typeface="+mn-ea"/>
          <a:cs typeface="+mn-cs"/>
        </a:defRPr>
      </a:lvl1pPr>
      <a:lvl2pPr marL="457144" algn="l" defTabSz="914287" rtl="0" eaLnBrk="1" latinLnBrk="0" hangingPunct="1">
        <a:defRPr sz="1800" kern="1200">
          <a:solidFill>
            <a:schemeClr val="tx1"/>
          </a:solidFill>
          <a:latin typeface="+mn-lt"/>
          <a:ea typeface="+mn-ea"/>
          <a:cs typeface="+mn-cs"/>
        </a:defRPr>
      </a:lvl2pPr>
      <a:lvl3pPr marL="914287" algn="l" defTabSz="914287" rtl="0" eaLnBrk="1" latinLnBrk="0" hangingPunct="1">
        <a:defRPr sz="1800" kern="1200">
          <a:solidFill>
            <a:schemeClr val="tx1"/>
          </a:solidFill>
          <a:latin typeface="+mn-lt"/>
          <a:ea typeface="+mn-ea"/>
          <a:cs typeface="+mn-cs"/>
        </a:defRPr>
      </a:lvl3pPr>
      <a:lvl4pPr marL="1371431" algn="l" defTabSz="914287" rtl="0" eaLnBrk="1" latinLnBrk="0" hangingPunct="1">
        <a:defRPr sz="1800" kern="1200">
          <a:solidFill>
            <a:schemeClr val="tx1"/>
          </a:solidFill>
          <a:latin typeface="+mn-lt"/>
          <a:ea typeface="+mn-ea"/>
          <a:cs typeface="+mn-cs"/>
        </a:defRPr>
      </a:lvl4pPr>
      <a:lvl5pPr marL="1828574" algn="l" defTabSz="914287" rtl="0" eaLnBrk="1" latinLnBrk="0" hangingPunct="1">
        <a:defRPr sz="1800" kern="1200">
          <a:solidFill>
            <a:schemeClr val="tx1"/>
          </a:solidFill>
          <a:latin typeface="+mn-lt"/>
          <a:ea typeface="+mn-ea"/>
          <a:cs typeface="+mn-cs"/>
        </a:defRPr>
      </a:lvl5pPr>
      <a:lvl6pPr marL="2285719" algn="l" defTabSz="914287" rtl="0" eaLnBrk="1" latinLnBrk="0" hangingPunct="1">
        <a:defRPr sz="1800" kern="1200">
          <a:solidFill>
            <a:schemeClr val="tx1"/>
          </a:solidFill>
          <a:latin typeface="+mn-lt"/>
          <a:ea typeface="+mn-ea"/>
          <a:cs typeface="+mn-cs"/>
        </a:defRPr>
      </a:lvl6pPr>
      <a:lvl7pPr marL="2742863" algn="l" defTabSz="914287" rtl="0" eaLnBrk="1" latinLnBrk="0" hangingPunct="1">
        <a:defRPr sz="1800" kern="1200">
          <a:solidFill>
            <a:schemeClr val="tx1"/>
          </a:solidFill>
          <a:latin typeface="+mn-lt"/>
          <a:ea typeface="+mn-ea"/>
          <a:cs typeface="+mn-cs"/>
        </a:defRPr>
      </a:lvl7pPr>
      <a:lvl8pPr marL="3200006" algn="l" defTabSz="914287" rtl="0" eaLnBrk="1" latinLnBrk="0" hangingPunct="1">
        <a:defRPr sz="1800" kern="1200">
          <a:solidFill>
            <a:schemeClr val="tx1"/>
          </a:solidFill>
          <a:latin typeface="+mn-lt"/>
          <a:ea typeface="+mn-ea"/>
          <a:cs typeface="+mn-cs"/>
        </a:defRPr>
      </a:lvl8pPr>
      <a:lvl9pPr marL="3657150" algn="l" defTabSz="91428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8" Type="http://schemas.openxmlformats.org/officeDocument/2006/relationships/hyperlink" Target="http://www.autodesk.com/joinadn" TargetMode="External"/><Relationship Id="rId3" Type="http://schemas.openxmlformats.org/officeDocument/2006/relationships/hyperlink" Target="http://usa.autodesk.com/adsk/servlet/index?siteID=123112&amp;id=2484975" TargetMode="External"/><Relationship Id="rId7" Type="http://schemas.openxmlformats.org/officeDocument/2006/relationships/hyperlink" Target="http://adn.autodesk.com/" TargetMode="External"/><Relationship Id="rId2" Type="http://schemas.openxmlformats.org/officeDocument/2006/relationships/notesSlide" Target="../notesSlides/notesSlide102.xml"/><Relationship Id="rId1" Type="http://schemas.openxmlformats.org/officeDocument/2006/relationships/slideLayout" Target="../slideLayouts/slideLayout1.xml"/><Relationship Id="rId6" Type="http://schemas.openxmlformats.org/officeDocument/2006/relationships/hyperlink" Target="http://www.autodesk.com/apitraining" TargetMode="External"/><Relationship Id="rId5" Type="http://schemas.openxmlformats.org/officeDocument/2006/relationships/hyperlink" Target="http://discussion.autodesk.com/" TargetMode="External"/><Relationship Id="rId4" Type="http://schemas.openxmlformats.org/officeDocument/2006/relationships/hyperlink" Target="http://www.adskconsulting.com/adn/cs/api_course_sched.php" TargetMode="Externa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0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www.autodesk.com/developer"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gif"/></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comments" Target="../comments/commen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7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71.xml"/><Relationship Id="rId1" Type="http://schemas.openxmlformats.org/officeDocument/2006/relationships/slideLayout" Target="../slideLayouts/slideLayout1.xml"/><Relationship Id="rId4" Type="http://schemas.openxmlformats.org/officeDocument/2006/relationships/image" Target="../media/image31.jpe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73.xml"/><Relationship Id="rId1" Type="http://schemas.openxmlformats.org/officeDocument/2006/relationships/slideLayout" Target="../slideLayouts/slideLayout1.xml"/><Relationship Id="rId4" Type="http://schemas.openxmlformats.org/officeDocument/2006/relationships/image" Target="../media/image33.jpeg"/></Relationships>
</file>

<file path=ppt/slides/_rels/slide7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74.xml"/><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7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75.xml"/><Relationship Id="rId1" Type="http://schemas.openxmlformats.org/officeDocument/2006/relationships/slideLayout" Target="../slideLayouts/slideLayout1.xml"/><Relationship Id="rId4" Type="http://schemas.openxmlformats.org/officeDocument/2006/relationships/image" Target="../media/image37.jpe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85.xml"/><Relationship Id="rId1" Type="http://schemas.openxmlformats.org/officeDocument/2006/relationships/slideLayout" Target="../slideLayouts/slideLayout1.xml"/><Relationship Id="rId4" Type="http://schemas.openxmlformats.org/officeDocument/2006/relationships/image" Target="../media/image43.jpe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92.xml"/><Relationship Id="rId1" Type="http://schemas.openxmlformats.org/officeDocument/2006/relationships/slideLayout" Target="../slideLayouts/slideLayout1.xml"/><Relationship Id="rId5" Type="http://schemas.openxmlformats.org/officeDocument/2006/relationships/image" Target="../media/image46.jpeg"/><Relationship Id="rId4" Type="http://schemas.openxmlformats.org/officeDocument/2006/relationships/image" Target="../media/image45.jpeg"/></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95.xml"/><Relationship Id="rId1" Type="http://schemas.openxmlformats.org/officeDocument/2006/relationships/slideLayout" Target="../slideLayouts/slideLayout1.xml"/><Relationship Id="rId4" Type="http://schemas.openxmlformats.org/officeDocument/2006/relationships/image" Target="../media/image48.jpeg"/></Relationships>
</file>

<file path=ppt/slides/_rels/slide9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2"/>
          <p:cNvGrpSpPr>
            <a:grpSpLocks/>
          </p:cNvGrpSpPr>
          <p:nvPr/>
        </p:nvGrpSpPr>
        <p:grpSpPr bwMode="auto">
          <a:xfrm>
            <a:off x="0" y="0"/>
            <a:ext cx="13003213" cy="9756775"/>
            <a:chOff x="-1" y="0"/>
            <a:chExt cx="9144001" cy="6858001"/>
          </a:xfrm>
        </p:grpSpPr>
        <p:pic>
          <p:nvPicPr>
            <p:cNvPr id="8201" name="Picture 16" descr="palm_island"/>
            <p:cNvPicPr>
              <a:picLocks noChangeAspect="1" noChangeArrowheads="1"/>
            </p:cNvPicPr>
            <p:nvPr/>
          </p:nvPicPr>
          <p:blipFill>
            <a:blip r:embed="rId3" cstate="print"/>
            <a:srcRect/>
            <a:stretch>
              <a:fillRect/>
            </a:stretch>
          </p:blipFill>
          <p:spPr bwMode="auto">
            <a:xfrm>
              <a:off x="4572622" y="3417390"/>
              <a:ext cx="4571377" cy="3440610"/>
            </a:xfrm>
            <a:prstGeom prst="rect">
              <a:avLst/>
            </a:prstGeom>
            <a:noFill/>
            <a:ln w="9525">
              <a:noFill/>
              <a:miter lim="800000"/>
              <a:headEnd/>
              <a:tailEnd/>
            </a:ln>
          </p:spPr>
        </p:pic>
        <p:grpSp>
          <p:nvGrpSpPr>
            <p:cNvPr id="4" name="Group 4"/>
            <p:cNvGrpSpPr>
              <a:grpSpLocks/>
            </p:cNvGrpSpPr>
            <p:nvPr/>
          </p:nvGrpSpPr>
          <p:grpSpPr bwMode="auto">
            <a:xfrm>
              <a:off x="4558969" y="5"/>
              <a:ext cx="4585031" cy="3606809"/>
              <a:chOff x="1968" y="1367"/>
              <a:chExt cx="3360" cy="2656"/>
            </a:xfrm>
          </p:grpSpPr>
          <p:sp>
            <p:nvSpPr>
              <p:cNvPr id="8205" name="Text Box 5"/>
              <p:cNvSpPr txBox="1">
                <a:spLocks noChangeArrowheads="1"/>
              </p:cNvSpPr>
              <p:nvPr/>
            </p:nvSpPr>
            <p:spPr bwMode="auto">
              <a:xfrm>
                <a:off x="3915" y="3888"/>
                <a:ext cx="1257" cy="135"/>
              </a:xfrm>
              <a:prstGeom prst="rect">
                <a:avLst/>
              </a:prstGeom>
              <a:noFill/>
              <a:ln w="9525">
                <a:noFill/>
                <a:miter lim="800000"/>
                <a:headEnd/>
                <a:tailEnd/>
              </a:ln>
            </p:spPr>
            <p:txBody>
              <a:bodyPr wrap="none">
                <a:spAutoFit/>
              </a:bodyPr>
              <a:lstStyle/>
              <a:p>
                <a:pPr>
                  <a:spcBef>
                    <a:spcPct val="50000"/>
                  </a:spcBef>
                </a:pPr>
                <a:r>
                  <a:rPr lang="en-US" sz="1100">
                    <a:ln>
                      <a:solidFill>
                        <a:schemeClr val="accent1"/>
                      </a:solidFill>
                    </a:ln>
                    <a:effectLst>
                      <a:outerShdw blurRad="50800" dist="88900" dir="5400000" algn="ctr" rotWithShape="0">
                        <a:srgbClr val="000000"/>
                      </a:outerShdw>
                    </a:effectLst>
                  </a:rPr>
                  <a:t>Image Courtesy of RTKL Associates Inc</a:t>
                </a:r>
              </a:p>
            </p:txBody>
          </p:sp>
          <p:pic>
            <p:nvPicPr>
              <p:cNvPr id="8206" name="Picture 6" descr="NASSIF-ATRIUM VIEW A"/>
              <p:cNvPicPr>
                <a:picLocks noChangeAspect="1" noChangeArrowheads="1"/>
              </p:cNvPicPr>
              <p:nvPr/>
            </p:nvPicPr>
            <p:blipFill>
              <a:blip r:embed="rId4" cstate="print"/>
              <a:srcRect/>
              <a:stretch>
                <a:fillRect/>
              </a:stretch>
            </p:blipFill>
            <p:spPr bwMode="auto">
              <a:xfrm>
                <a:off x="1968" y="1367"/>
                <a:ext cx="3360" cy="2520"/>
              </a:xfrm>
              <a:prstGeom prst="rect">
                <a:avLst/>
              </a:prstGeom>
              <a:noFill/>
              <a:ln w="9525">
                <a:noFill/>
                <a:miter lim="800000"/>
                <a:headEnd/>
                <a:tailEnd/>
              </a:ln>
            </p:spPr>
          </p:pic>
        </p:grpSp>
        <p:pic>
          <p:nvPicPr>
            <p:cNvPr id="8203" name="Picture 7"/>
            <p:cNvPicPr>
              <a:picLocks noChangeAspect="1" noChangeArrowheads="1"/>
            </p:cNvPicPr>
            <p:nvPr/>
          </p:nvPicPr>
          <p:blipFill>
            <a:blip r:embed="rId5" cstate="print"/>
            <a:srcRect/>
            <a:stretch>
              <a:fillRect/>
            </a:stretch>
          </p:blipFill>
          <p:spPr bwMode="auto">
            <a:xfrm>
              <a:off x="0" y="3417025"/>
              <a:ext cx="4591878" cy="3440976"/>
            </a:xfrm>
            <a:prstGeom prst="rect">
              <a:avLst/>
            </a:prstGeom>
            <a:noFill/>
            <a:ln w="9525">
              <a:noFill/>
              <a:miter lim="800000"/>
              <a:headEnd/>
              <a:tailEnd/>
            </a:ln>
          </p:spPr>
        </p:pic>
        <p:pic>
          <p:nvPicPr>
            <p:cNvPr id="8204" name="Picture 2" descr="darley_deYoung"/>
            <p:cNvPicPr>
              <a:picLocks noChangeAspect="1" noChangeArrowheads="1"/>
            </p:cNvPicPr>
            <p:nvPr/>
          </p:nvPicPr>
          <p:blipFill>
            <a:blip r:embed="rId6" cstate="print"/>
            <a:srcRect/>
            <a:stretch>
              <a:fillRect/>
            </a:stretch>
          </p:blipFill>
          <p:spPr bwMode="auto">
            <a:xfrm>
              <a:off x="-1" y="0"/>
              <a:ext cx="4562061" cy="3440005"/>
            </a:xfrm>
            <a:prstGeom prst="rect">
              <a:avLst/>
            </a:prstGeom>
            <a:noFill/>
            <a:ln w="9525">
              <a:noFill/>
              <a:miter lim="800000"/>
              <a:headEnd/>
              <a:tailEnd/>
            </a:ln>
          </p:spPr>
        </p:pic>
      </p:grpSp>
      <p:sp>
        <p:nvSpPr>
          <p:cNvPr id="8195" name="Rectangle 3"/>
          <p:cNvSpPr>
            <a:spLocks noGrp="1" noChangeArrowheads="1"/>
          </p:cNvSpPr>
          <p:nvPr/>
        </p:nvSpPr>
        <p:spPr bwMode="auto">
          <a:xfrm>
            <a:off x="453759" y="3769458"/>
            <a:ext cx="12007654" cy="1355108"/>
          </a:xfrm>
          <a:prstGeom prst="rect">
            <a:avLst/>
          </a:prstGeom>
          <a:noFill/>
          <a:ln w="9525">
            <a:noFill/>
            <a:miter lim="800000"/>
            <a:headEnd/>
            <a:tailEnd/>
          </a:ln>
        </p:spPr>
        <p:txBody>
          <a:bodyPr lIns="0" tIns="0" rIns="0" bIns="0"/>
          <a:lstStyle/>
          <a:p>
            <a:pPr eaLnBrk="0" hangingPunct="0">
              <a:spcBef>
                <a:spcPct val="5000"/>
              </a:spcBef>
              <a:spcAft>
                <a:spcPct val="5000"/>
              </a:spcAft>
            </a:pPr>
            <a:endParaRPr lang="en-US">
              <a:solidFill>
                <a:schemeClr val="bg1"/>
              </a:solidFill>
            </a:endParaRPr>
          </a:p>
        </p:txBody>
      </p:sp>
      <p:sp>
        <p:nvSpPr>
          <p:cNvPr id="14" name="Title 13"/>
          <p:cNvSpPr>
            <a:spLocks noGrp="1"/>
          </p:cNvSpPr>
          <p:nvPr>
            <p:ph type="title"/>
          </p:nvPr>
        </p:nvSpPr>
        <p:spPr>
          <a:xfrm>
            <a:off x="443369" y="1446165"/>
            <a:ext cx="11790778" cy="8310608"/>
          </a:xfrm>
          <a:effectLst>
            <a:outerShdw blurRad="50800" dist="38100" dir="2700000" algn="tl" rotWithShape="0">
              <a:prstClr val="black">
                <a:alpha val="40000"/>
              </a:prstClr>
            </a:outerShdw>
          </a:effectLst>
        </p:spPr>
        <p:txBody>
          <a:bodyPr/>
          <a:lstStyle/>
          <a:p>
            <a:pPr>
              <a:spcBef>
                <a:spcPts val="13200"/>
              </a:spcBef>
              <a:defRPr/>
            </a:pPr>
            <a:r>
              <a:rPr lang="en-US" sz="9600" b="1" smtClean="0">
                <a:ln w="12700" cap="rnd" cmpd="sng">
                  <a:solidFill>
                    <a:schemeClr val="tx1"/>
                  </a:solidFill>
                </a:ln>
                <a:solidFill>
                  <a:schemeClr val="bg1"/>
                </a:solidFill>
                <a:effectLst>
                  <a:outerShdw blurRad="50800" dist="38100" dir="2700000" algn="tl" rotWithShape="0">
                    <a:schemeClr val="tx1">
                      <a:alpha val="40000"/>
                    </a:schemeClr>
                  </a:outerShdw>
                </a:effectLst>
              </a:rPr>
              <a:t>Revit Programming </a:t>
            </a:r>
            <a:r>
              <a:rPr lang="en-US" sz="9600" b="1" smtClean="0">
                <a:ln w="12700" cap="rnd" cmpd="sng">
                  <a:solidFill>
                    <a:schemeClr val="tx1"/>
                  </a:solidFill>
                </a:ln>
                <a:solidFill>
                  <a:schemeClr val="bg1"/>
                </a:solidFill>
                <a:effectLst>
                  <a:outerShdw blurRad="50800" dist="38100" dir="2700000" algn="tl" rotWithShape="0">
                    <a:prstClr val="black">
                      <a:alpha val="40000"/>
                    </a:prstClr>
                  </a:outerShdw>
                </a:effectLst>
              </a:rPr>
              <a:t>Introduction</a:t>
            </a:r>
            <a:r>
              <a:rPr lang="en-US" sz="4400" b="1" i="1" smtClean="0">
                <a:ln w="12700" cap="rnd" cmpd="sng">
                  <a:solidFill>
                    <a:schemeClr val="tx1"/>
                  </a:solidFill>
                </a:ln>
                <a:solidFill>
                  <a:schemeClr val="bg1"/>
                </a:solidFill>
                <a:effectLst>
                  <a:outerShdw blurRad="50800" dist="38100" dir="2700000" algn="tl" rotWithShape="0">
                    <a:schemeClr val="tx1">
                      <a:alpha val="40000"/>
                    </a:schemeClr>
                  </a:outerShdw>
                </a:effectLst>
              </a:rPr>
              <a:t/>
            </a:r>
            <a:br>
              <a:rPr lang="en-US" sz="4400" b="1" i="1" smtClean="0">
                <a:ln w="12700" cap="rnd" cmpd="sng">
                  <a:solidFill>
                    <a:schemeClr val="tx1"/>
                  </a:solidFill>
                </a:ln>
                <a:solidFill>
                  <a:schemeClr val="bg1"/>
                </a:solidFill>
                <a:effectLst>
                  <a:outerShdw blurRad="50800" dist="38100" dir="2700000" algn="tl" rotWithShape="0">
                    <a:schemeClr val="tx1">
                      <a:alpha val="40000"/>
                    </a:schemeClr>
                  </a:outerShdw>
                </a:effectLst>
              </a:rPr>
            </a:br>
            <a:r>
              <a:rPr lang="en-US" sz="4400" i="1" smtClean="0">
                <a:ln w="12700" cap="rnd" cmpd="sng">
                  <a:solidFill>
                    <a:schemeClr val="tx1"/>
                  </a:solidFill>
                </a:ln>
                <a:solidFill>
                  <a:schemeClr val="bg1"/>
                </a:solidFill>
                <a:effectLst>
                  <a:outerShdw blurRad="50800" dist="38100" dir="2700000" algn="tl" rotWithShape="0">
                    <a:schemeClr val="tx1">
                      <a:alpha val="40000"/>
                    </a:schemeClr>
                  </a:outerShdw>
                </a:effectLst>
              </a:rPr>
              <a:t/>
            </a:r>
            <a:br>
              <a:rPr lang="en-US" sz="4400" i="1" smtClean="0">
                <a:ln w="12700" cap="rnd" cmpd="sng">
                  <a:solidFill>
                    <a:schemeClr val="tx1"/>
                  </a:solidFill>
                </a:ln>
                <a:solidFill>
                  <a:schemeClr val="bg1"/>
                </a:solidFill>
                <a:effectLst>
                  <a:outerShdw blurRad="50800" dist="38100" dir="2700000" algn="tl" rotWithShape="0">
                    <a:schemeClr val="tx1">
                      <a:alpha val="40000"/>
                    </a:schemeClr>
                  </a:outerShdw>
                </a:effectLst>
              </a:rPr>
            </a:br>
            <a:r>
              <a:rPr lang="en-US" sz="4400" i="1" smtClean="0">
                <a:ln w="12700" cap="rnd" cmpd="sng">
                  <a:solidFill>
                    <a:schemeClr val="tx1"/>
                  </a:solidFill>
                </a:ln>
                <a:solidFill>
                  <a:schemeClr val="bg1"/>
                </a:solidFill>
                <a:effectLst>
                  <a:outerShdw blurRad="50800" dist="38100" dir="2700000" algn="tl" rotWithShape="0">
                    <a:schemeClr val="tx1">
                      <a:alpha val="40000"/>
                    </a:schemeClr>
                  </a:outerShdw>
                </a:effectLst>
              </a:rPr>
              <a:t/>
            </a:r>
            <a:br>
              <a:rPr lang="en-US" sz="4400" i="1" smtClean="0">
                <a:ln w="12700" cap="rnd" cmpd="sng">
                  <a:solidFill>
                    <a:schemeClr val="tx1"/>
                  </a:solidFill>
                </a:ln>
                <a:solidFill>
                  <a:schemeClr val="bg1"/>
                </a:solidFill>
                <a:effectLst>
                  <a:outerShdw blurRad="50800" dist="38100" dir="2700000" algn="tl" rotWithShape="0">
                    <a:schemeClr val="tx1">
                      <a:alpha val="40000"/>
                    </a:schemeClr>
                  </a:outerShdw>
                </a:effectLst>
              </a:rPr>
            </a:br>
            <a:r>
              <a:rPr lang="en-US" sz="4400" i="1" smtClean="0">
                <a:ln w="12700" cap="rnd" cmpd="sng">
                  <a:solidFill>
                    <a:schemeClr val="tx1"/>
                  </a:solidFill>
                </a:ln>
                <a:solidFill>
                  <a:schemeClr val="bg1"/>
                </a:solidFill>
                <a:effectLst>
                  <a:outerShdw blurRad="50800" dist="38100" dir="2700000" algn="tl" rotWithShape="0">
                    <a:schemeClr val="tx1">
                      <a:alpha val="40000"/>
                    </a:schemeClr>
                  </a:outerShdw>
                </a:effectLst>
              </a:rPr>
              <a:t/>
            </a:r>
            <a:br>
              <a:rPr lang="en-US" sz="4400" i="1" smtClean="0">
                <a:ln w="12700" cap="rnd" cmpd="sng">
                  <a:solidFill>
                    <a:schemeClr val="tx1"/>
                  </a:solidFill>
                </a:ln>
                <a:solidFill>
                  <a:schemeClr val="bg1"/>
                </a:solidFill>
                <a:effectLst>
                  <a:outerShdw blurRad="50800" dist="38100" dir="2700000" algn="tl" rotWithShape="0">
                    <a:schemeClr val="tx1">
                      <a:alpha val="40000"/>
                    </a:schemeClr>
                  </a:outerShdw>
                </a:effectLst>
              </a:rPr>
            </a:br>
            <a:r>
              <a:rPr lang="en-US" sz="7200" b="1" smtClean="0">
                <a:ln w="12700" cap="rnd" cmpd="sng">
                  <a:solidFill>
                    <a:schemeClr val="tx1"/>
                  </a:solidFill>
                </a:ln>
                <a:solidFill>
                  <a:schemeClr val="bg1"/>
                </a:solidFill>
                <a:effectLst>
                  <a:outerShdw blurRad="50800" dist="38100" dir="2700000" algn="tl" rotWithShape="0">
                    <a:schemeClr val="tx1">
                      <a:alpha val="40000"/>
                    </a:schemeClr>
                  </a:outerShdw>
                </a:effectLst>
              </a:rPr>
              <a:t>Jeremy Tammik</a:t>
            </a:r>
            <a:r>
              <a:rPr lang="en-US" sz="8800" b="1" smtClean="0">
                <a:ln w="12700" cap="rnd" cmpd="sng">
                  <a:solidFill>
                    <a:schemeClr val="tx1"/>
                  </a:solidFill>
                </a:ln>
                <a:solidFill>
                  <a:schemeClr val="bg1"/>
                </a:solidFill>
                <a:effectLst>
                  <a:outerShdw blurRad="50800" dist="38100" dir="2700000" algn="tl" rotWithShape="0">
                    <a:schemeClr val="tx1">
                      <a:alpha val="40000"/>
                    </a:schemeClr>
                  </a:outerShdw>
                </a:effectLst>
              </a:rPr>
              <a:t/>
            </a:r>
            <a:br>
              <a:rPr lang="en-US" sz="8800" b="1" smtClean="0">
                <a:ln w="12700" cap="rnd" cmpd="sng">
                  <a:solidFill>
                    <a:schemeClr val="tx1"/>
                  </a:solidFill>
                </a:ln>
                <a:solidFill>
                  <a:schemeClr val="bg1"/>
                </a:solidFill>
                <a:effectLst>
                  <a:outerShdw blurRad="50800" dist="38100" dir="2700000" algn="tl" rotWithShape="0">
                    <a:schemeClr val="tx1">
                      <a:alpha val="40000"/>
                    </a:schemeClr>
                  </a:outerShdw>
                </a:effectLst>
              </a:rPr>
            </a:br>
            <a:r>
              <a:rPr lang="en-US" sz="4400" b="1" smtClean="0">
                <a:ln w="12700" cap="rnd" cmpd="sng">
                  <a:solidFill>
                    <a:schemeClr val="tx1"/>
                  </a:solidFill>
                </a:ln>
                <a:solidFill>
                  <a:schemeClr val="bg1"/>
                </a:solidFill>
                <a:effectLst>
                  <a:outerShdw blurRad="50800" dist="38100" dir="2700000" algn="tl" rotWithShape="0">
                    <a:schemeClr val="tx1">
                      <a:alpha val="40000"/>
                    </a:schemeClr>
                  </a:outerShdw>
                </a:effectLst>
              </a:rPr>
              <a:t/>
            </a:r>
            <a:br>
              <a:rPr lang="en-US" sz="4400" b="1" smtClean="0">
                <a:ln w="12700" cap="rnd" cmpd="sng">
                  <a:solidFill>
                    <a:schemeClr val="tx1"/>
                  </a:solidFill>
                </a:ln>
                <a:solidFill>
                  <a:schemeClr val="bg1"/>
                </a:solidFill>
                <a:effectLst>
                  <a:outerShdw blurRad="50800" dist="38100" dir="2700000" algn="tl" rotWithShape="0">
                    <a:schemeClr val="tx1">
                      <a:alpha val="40000"/>
                    </a:schemeClr>
                  </a:outerShdw>
                </a:effectLst>
              </a:rPr>
            </a:br>
            <a:r>
              <a:rPr lang="en-US" sz="4400" b="1" smtClean="0">
                <a:ln w="12700" cap="rnd" cmpd="sng">
                  <a:solidFill>
                    <a:schemeClr val="tx1"/>
                  </a:solidFill>
                </a:ln>
                <a:solidFill>
                  <a:schemeClr val="bg1"/>
                </a:solidFill>
                <a:effectLst>
                  <a:outerShdw blurRad="50800" dist="38100" dir="2700000" algn="tl" rotWithShape="0">
                    <a:schemeClr val="tx1">
                      <a:alpha val="40000"/>
                    </a:schemeClr>
                  </a:outerShdw>
                </a:effectLst>
              </a:rPr>
              <a:t>AEC Workgroup</a:t>
            </a:r>
            <a:br>
              <a:rPr lang="en-US" sz="4400" b="1" smtClean="0">
                <a:ln w="12700" cap="rnd" cmpd="sng">
                  <a:solidFill>
                    <a:schemeClr val="tx1"/>
                  </a:solidFill>
                </a:ln>
                <a:solidFill>
                  <a:schemeClr val="bg1"/>
                </a:solidFill>
                <a:effectLst>
                  <a:outerShdw blurRad="50800" dist="38100" dir="2700000" algn="tl" rotWithShape="0">
                    <a:schemeClr val="tx1">
                      <a:alpha val="40000"/>
                    </a:schemeClr>
                  </a:outerShdw>
                </a:effectLst>
              </a:rPr>
            </a:br>
            <a:r>
              <a:rPr lang="en-US" sz="4400" b="1" smtClean="0">
                <a:ln w="12700" cap="rnd" cmpd="sng">
                  <a:solidFill>
                    <a:schemeClr val="tx1"/>
                  </a:solidFill>
                </a:ln>
                <a:solidFill>
                  <a:schemeClr val="bg1"/>
                </a:solidFill>
                <a:effectLst>
                  <a:outerShdw blurRad="50800" dist="38100" dir="2700000" algn="tl" rotWithShape="0">
                    <a:schemeClr val="tx1">
                      <a:alpha val="40000"/>
                    </a:schemeClr>
                  </a:outerShdw>
                </a:effectLst>
              </a:rPr>
              <a:t>DevTech Autodesk</a:t>
            </a:r>
            <a:endParaRPr lang="en-GB" sz="7200" b="1">
              <a:ln w="12700" cap="rnd" cmpd="sng">
                <a:solidFill>
                  <a:schemeClr val="tx1"/>
                </a:solidFill>
              </a:ln>
              <a:effectLst>
                <a:outerShdw blurRad="50800" dist="38100" dir="2700000" algn="tl" rotWithShape="0">
                  <a:schemeClr val="tx1">
                    <a:alpha val="40000"/>
                  </a:schemeClr>
                </a:outerShdw>
              </a:effectLst>
            </a:endParaRPr>
          </a:p>
        </p:txBody>
      </p:sp>
      <p:pic>
        <p:nvPicPr>
          <p:cNvPr id="15" name="Picture 14" descr="autodesk_logo_big.png"/>
          <p:cNvPicPr>
            <a:picLocks noChangeAspect="1"/>
          </p:cNvPicPr>
          <p:nvPr/>
        </p:nvPicPr>
        <p:blipFill>
          <a:blip r:embed="rId7" cstate="print"/>
          <a:stretch>
            <a:fillRect/>
          </a:stretch>
        </p:blipFill>
        <p:spPr>
          <a:xfrm>
            <a:off x="10447303" y="9307763"/>
            <a:ext cx="2555910" cy="449010"/>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GB" dirty="0" smtClean="0"/>
              <a:t>Revit Products</a:t>
            </a:r>
          </a:p>
        </p:txBody>
      </p:sp>
      <p:sp>
        <p:nvSpPr>
          <p:cNvPr id="12291" name="Rectangle 3"/>
          <p:cNvSpPr>
            <a:spLocks noGrp="1" noChangeArrowheads="1"/>
          </p:cNvSpPr>
          <p:nvPr>
            <p:ph idx="1"/>
          </p:nvPr>
        </p:nvSpPr>
        <p:spPr>
          <a:xfrm>
            <a:off x="453759" y="1343285"/>
            <a:ext cx="12088924" cy="7667651"/>
          </a:xfrm>
        </p:spPr>
        <p:txBody>
          <a:bodyPr/>
          <a:lstStyle/>
          <a:p>
            <a:r>
              <a:rPr lang="en-GB" dirty="0" smtClean="0"/>
              <a:t>Three flavours of </a:t>
            </a:r>
            <a:r>
              <a:rPr lang="en-GB" dirty="0" err="1" smtClean="0"/>
              <a:t>Revit</a:t>
            </a:r>
            <a:r>
              <a:rPr lang="en-GB" dirty="0" smtClean="0"/>
              <a:t> product and API </a:t>
            </a:r>
          </a:p>
          <a:p>
            <a:pPr marL="722313" lvl="1" indent="-361950">
              <a:spcBef>
                <a:spcPts val="600"/>
              </a:spcBef>
            </a:pPr>
            <a:r>
              <a:rPr lang="en-GB" dirty="0" smtClean="0"/>
              <a:t>Revit Architecture</a:t>
            </a:r>
          </a:p>
          <a:p>
            <a:pPr marL="722313" lvl="1" indent="-361950">
              <a:spcBef>
                <a:spcPts val="600"/>
              </a:spcBef>
            </a:pPr>
            <a:r>
              <a:rPr lang="en-GB" dirty="0" err="1" smtClean="0"/>
              <a:t>Revit</a:t>
            </a:r>
            <a:r>
              <a:rPr lang="en-GB" dirty="0" smtClean="0"/>
              <a:t> MEP: Mechanical, Electrical, Plumbing</a:t>
            </a:r>
          </a:p>
          <a:p>
            <a:pPr marL="722313" lvl="1" indent="-361950">
              <a:spcBef>
                <a:spcPts val="600"/>
              </a:spcBef>
            </a:pPr>
            <a:r>
              <a:rPr lang="en-GB" dirty="0" err="1" smtClean="0"/>
              <a:t>Revit</a:t>
            </a:r>
            <a:r>
              <a:rPr lang="en-GB" dirty="0" smtClean="0"/>
              <a:t> Structure</a:t>
            </a:r>
          </a:p>
          <a:p>
            <a:pPr eaLnBrk="1" hangingPunct="1">
              <a:spcBef>
                <a:spcPts val="600"/>
              </a:spcBef>
              <a:buFontTx/>
              <a:buNone/>
            </a:pPr>
            <a:r>
              <a:rPr lang="en-GB" dirty="0" smtClean="0"/>
              <a:t>Product build and distribution</a:t>
            </a:r>
          </a:p>
          <a:p>
            <a:pPr marL="722313" lvl="1" indent="-361950" eaLnBrk="1" hangingPunct="1">
              <a:spcBef>
                <a:spcPts val="600"/>
              </a:spcBef>
            </a:pPr>
            <a:r>
              <a:rPr lang="en-GB" dirty="0" smtClean="0"/>
              <a:t>DVD version posted to ADN member web site</a:t>
            </a:r>
          </a:p>
          <a:p>
            <a:pPr marL="1071563" lvl="2" indent="-349250" eaLnBrk="1" hangingPunct="1">
              <a:spcBef>
                <a:spcPts val="600"/>
              </a:spcBef>
            </a:pPr>
            <a:r>
              <a:rPr lang="en-GB" altLang="ja-JP" dirty="0" smtClean="0">
                <a:ea typeface="ＭＳ Ｐゴシック" pitchFamily="34" charset="-128"/>
              </a:rPr>
              <a:t>Software &amp; Support &gt; Revit &gt; Downloads</a:t>
            </a:r>
          </a:p>
          <a:p>
            <a:pPr marL="1071563" lvl="2" indent="-349250" eaLnBrk="1" hangingPunct="1">
              <a:spcBef>
                <a:spcPts val="600"/>
              </a:spcBef>
            </a:pPr>
            <a:r>
              <a:rPr lang="en-GB" altLang="ja-JP" dirty="0" smtClean="0">
                <a:ea typeface="ＭＳ Ｐゴシック" pitchFamily="34" charset="-128"/>
              </a:rPr>
              <a:t>Posted </a:t>
            </a:r>
            <a:r>
              <a:rPr lang="en-GB" altLang="ja-JP" smtClean="0">
                <a:ea typeface="ＭＳ Ｐゴシック" pitchFamily="34" charset="-128"/>
              </a:rPr>
              <a:t>once only</a:t>
            </a:r>
            <a:endParaRPr lang="en-GB" altLang="ja-JP" dirty="0" smtClean="0">
              <a:ea typeface="ＭＳ Ｐゴシック" pitchFamily="34" charset="-128"/>
            </a:endParaRPr>
          </a:p>
          <a:p>
            <a:pPr marL="722313" lvl="1" indent="-361950" eaLnBrk="1" hangingPunct="1">
              <a:spcBef>
                <a:spcPts val="600"/>
              </a:spcBef>
            </a:pPr>
            <a:r>
              <a:rPr lang="en-GB" dirty="0" smtClean="0"/>
              <a:t>Web version and Web Update version on Autodesk home page</a:t>
            </a:r>
          </a:p>
          <a:p>
            <a:pPr marL="1071563" lvl="2" indent="-349250" eaLnBrk="1" hangingPunct="1">
              <a:spcBef>
                <a:spcPts val="600"/>
              </a:spcBef>
            </a:pPr>
            <a:r>
              <a:rPr lang="en-US" dirty="0" smtClean="0"/>
              <a:t>Products </a:t>
            </a:r>
            <a:r>
              <a:rPr lang="en-GB" altLang="ja-JP" dirty="0" smtClean="0">
                <a:ea typeface="ＭＳ Ｐゴシック" pitchFamily="34" charset="-128"/>
              </a:rPr>
              <a:t>&gt;</a:t>
            </a:r>
            <a:r>
              <a:rPr lang="en-US" dirty="0" smtClean="0"/>
              <a:t> Autodesk </a:t>
            </a:r>
            <a:r>
              <a:rPr lang="en-US" dirty="0" err="1" smtClean="0"/>
              <a:t>Revit</a:t>
            </a:r>
            <a:r>
              <a:rPr lang="en-US" dirty="0" smtClean="0"/>
              <a:t> Architecture, MEP, Structure </a:t>
            </a:r>
            <a:r>
              <a:rPr lang="en-GB" altLang="ja-JP" dirty="0" smtClean="0">
                <a:ea typeface="ＭＳ Ｐゴシック" pitchFamily="34" charset="-128"/>
              </a:rPr>
              <a:t>&gt;</a:t>
            </a:r>
            <a:r>
              <a:rPr lang="en-US" dirty="0" smtClean="0"/>
              <a:t> Product Download</a:t>
            </a:r>
          </a:p>
          <a:p>
            <a:pPr marL="1071563" lvl="2" indent="-349250" eaLnBrk="1" hangingPunct="1">
              <a:spcBef>
                <a:spcPts val="600"/>
              </a:spcBef>
            </a:pPr>
            <a:r>
              <a:rPr lang="en-GB" dirty="0" smtClean="0"/>
              <a:t>Latest download version from the public product site</a:t>
            </a:r>
          </a:p>
          <a:p>
            <a:pPr marL="1071563" lvl="2" indent="-349250" eaLnBrk="1" hangingPunct="1">
              <a:spcBef>
                <a:spcPts val="600"/>
              </a:spcBef>
            </a:pPr>
            <a:r>
              <a:rPr lang="en-GB" dirty="0" smtClean="0"/>
              <a:t>English version </a:t>
            </a:r>
            <a:r>
              <a:rPr lang="en-GB" smtClean="0"/>
              <a:t>uses service pack technology </a:t>
            </a:r>
            <a:r>
              <a:rPr lang="en-GB" dirty="0" smtClean="0"/>
              <a:t>since </a:t>
            </a:r>
            <a:r>
              <a:rPr lang="en-GB" smtClean="0"/>
              <a:t>2009 WU2, no more full install</a:t>
            </a:r>
          </a:p>
          <a:p>
            <a:pPr marL="1071563" lvl="2" indent="-349250" eaLnBrk="1" hangingPunct="1">
              <a:spcBef>
                <a:spcPts val="600"/>
              </a:spcBef>
            </a:pPr>
            <a:r>
              <a:rPr lang="en-GB" smtClean="0"/>
              <a:t>Localized versions </a:t>
            </a:r>
            <a:r>
              <a:rPr lang="en-GB" dirty="0" smtClean="0"/>
              <a:t>are expected to follow </a:t>
            </a:r>
            <a:r>
              <a:rPr lang="en-GB" smtClean="0"/>
              <a:t>in future</a:t>
            </a:r>
            <a:endParaRPr lang="en-GB" dirty="0" smtClean="0"/>
          </a:p>
        </p:txBody>
      </p:sp>
      <p:sp>
        <p:nvSpPr>
          <p:cNvPr id="1229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3759" y="194233"/>
            <a:ext cx="11269451" cy="998465"/>
          </a:xfrm>
        </p:spPr>
        <p:txBody>
          <a:bodyPr/>
          <a:lstStyle/>
          <a:p>
            <a:pPr eaLnBrk="1" hangingPunct="1"/>
            <a:r>
              <a:rPr lang="en-GB" smtClean="0"/>
              <a:t>Revit API Topics</a:t>
            </a:r>
            <a:endParaRPr lang="en-GB" dirty="0" smtClean="0"/>
          </a:p>
        </p:txBody>
      </p:sp>
      <p:sp>
        <p:nvSpPr>
          <p:cNvPr id="851971" name="Rectangle 3"/>
          <p:cNvSpPr>
            <a:spLocks noGrp="1" noChangeArrowheads="1"/>
          </p:cNvSpPr>
          <p:nvPr>
            <p:ph idx="1"/>
          </p:nvPr>
        </p:nvSpPr>
        <p:spPr>
          <a:xfrm>
            <a:off x="453759" y="1192698"/>
            <a:ext cx="11644725" cy="6132060"/>
          </a:xfrm>
        </p:spPr>
        <p:txBody>
          <a:bodyPr wrap="square" numCol="2">
            <a:noAutofit/>
          </a:bodyPr>
          <a:lstStyle/>
          <a:p>
            <a:pPr marL="87646" indent="-325098"/>
            <a:r>
              <a:rPr lang="en-US" sz="3900" smtClean="0"/>
              <a:t>Platform Basics</a:t>
            </a:r>
          </a:p>
          <a:p>
            <a:pPr marL="487647" lvl="1" indent="-325098"/>
            <a:r>
              <a:rPr lang="en-US" sz="3100" smtClean="0"/>
              <a:t>Filtering</a:t>
            </a:r>
          </a:p>
          <a:p>
            <a:pPr marL="487647" lvl="1" indent="-325098"/>
            <a:r>
              <a:rPr lang="en-US" sz="3100" smtClean="0"/>
              <a:t>Selection</a:t>
            </a:r>
          </a:p>
          <a:p>
            <a:pPr marL="487647" lvl="1" indent="-325098"/>
            <a:r>
              <a:rPr lang="en-US" sz="3100" smtClean="0"/>
              <a:t>Parameters</a:t>
            </a:r>
          </a:p>
          <a:p>
            <a:pPr marL="487647" lvl="1" indent="-325098"/>
            <a:r>
              <a:rPr lang="en-US" sz="3100" smtClean="0"/>
              <a:t>Geometry</a:t>
            </a:r>
          </a:p>
          <a:p>
            <a:pPr marL="87646" indent="-325098"/>
            <a:r>
              <a:rPr lang="en-US" sz="4000" smtClean="0"/>
              <a:t>Revit 2011 News</a:t>
            </a:r>
          </a:p>
          <a:p>
            <a:pPr marL="87646" indent="-325098"/>
            <a:r>
              <a:rPr lang="en-US" sz="3900" smtClean="0"/>
              <a:t>Family API</a:t>
            </a:r>
          </a:p>
          <a:p>
            <a:pPr marL="87646" indent="-325098"/>
            <a:r>
              <a:rPr lang="en-US" sz="3900" smtClean="0"/>
              <a:t>Flavour specific</a:t>
            </a:r>
          </a:p>
          <a:p>
            <a:pPr marL="487647" lvl="1" indent="-325098"/>
            <a:r>
              <a:rPr lang="en-US" sz="3100" smtClean="0"/>
              <a:t>Architecture</a:t>
            </a:r>
          </a:p>
          <a:p>
            <a:pPr marL="487647" lvl="1" indent="-325098"/>
            <a:r>
              <a:rPr lang="en-US" sz="3100" smtClean="0"/>
              <a:t>MEP</a:t>
            </a:r>
          </a:p>
          <a:p>
            <a:pPr marL="487647" lvl="1" indent="-325098"/>
            <a:r>
              <a:rPr lang="en-US" sz="3100" smtClean="0"/>
              <a:t>Structure</a:t>
            </a:r>
          </a:p>
          <a:p>
            <a:pPr marL="87646" indent="-325098"/>
            <a:r>
              <a:rPr lang="en-US" sz="3900" smtClean="0"/>
              <a:t>Advanced Topics</a:t>
            </a:r>
          </a:p>
          <a:p>
            <a:pPr marL="487647" lvl="1" indent="-325098"/>
            <a:r>
              <a:rPr lang="en-US" sz="3100" smtClean="0"/>
              <a:t>Transactions</a:t>
            </a:r>
          </a:p>
          <a:p>
            <a:pPr marL="487647" lvl="1" indent="-325098"/>
            <a:r>
              <a:rPr lang="en-US" sz="3100" smtClean="0"/>
              <a:t>Events</a:t>
            </a:r>
          </a:p>
          <a:p>
            <a:pPr marL="487647" lvl="1" indent="-325098"/>
            <a:r>
              <a:rPr lang="en-US" sz="3100" smtClean="0"/>
              <a:t>Dynamic Model Update</a:t>
            </a:r>
          </a:p>
          <a:p>
            <a:pPr marL="487647" lvl="1" indent="-325098"/>
            <a:r>
              <a:rPr lang="en-US" sz="3100" smtClean="0"/>
              <a:t>Failure Posting and Handling</a:t>
            </a:r>
          </a:p>
          <a:p>
            <a:pPr marL="487647" lvl="1" indent="-325098"/>
            <a:r>
              <a:rPr lang="en-US" sz="3100" smtClean="0"/>
              <a:t>Analysis Visualization</a:t>
            </a:r>
          </a:p>
        </p:txBody>
      </p:sp>
      <p:sp>
        <p:nvSpPr>
          <p:cNvPr id="5" name="Text Box 4"/>
          <p:cNvSpPr txBox="1">
            <a:spLocks noChangeArrowheads="1"/>
          </p:cNvSpPr>
          <p:nvPr/>
        </p:nvSpPr>
        <p:spPr bwMode="auto">
          <a:xfrm>
            <a:off x="9897315"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smtClean="0">
                <a:solidFill>
                  <a:schemeClr val="accent1"/>
                </a:solidFill>
              </a:rPr>
              <a:t>News</a:t>
            </a:r>
            <a:endParaRPr lang="en-GB" sz="2300" dirty="0">
              <a:solidFill>
                <a:schemeClr val="accent1"/>
              </a:solidFill>
            </a:endParaRPr>
          </a:p>
        </p:txBody>
      </p:sp>
    </p:spTree>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3759" y="194233"/>
            <a:ext cx="11269451" cy="998465"/>
          </a:xfrm>
        </p:spPr>
        <p:txBody>
          <a:bodyPr/>
          <a:lstStyle/>
          <a:p>
            <a:pPr eaLnBrk="1" hangingPunct="1"/>
            <a:r>
              <a:rPr lang="en-GB" smtClean="0"/>
              <a:t>Revit 2011 API News</a:t>
            </a:r>
            <a:endParaRPr lang="en-GB" dirty="0" smtClean="0"/>
          </a:p>
        </p:txBody>
      </p:sp>
      <p:sp>
        <p:nvSpPr>
          <p:cNvPr id="851971" name="Rectangle 3"/>
          <p:cNvSpPr>
            <a:spLocks noGrp="1" noChangeArrowheads="1"/>
          </p:cNvSpPr>
          <p:nvPr>
            <p:ph idx="1"/>
          </p:nvPr>
        </p:nvSpPr>
        <p:spPr>
          <a:xfrm>
            <a:off x="589422" y="1531179"/>
            <a:ext cx="5583567" cy="5355423"/>
          </a:xfrm>
        </p:spPr>
        <p:txBody>
          <a:bodyPr/>
          <a:lstStyle/>
          <a:p>
            <a:pPr marL="87646" indent="-325098"/>
            <a:r>
              <a:rPr lang="en-US" sz="3900" smtClean="0"/>
              <a:t>RAC</a:t>
            </a:r>
          </a:p>
          <a:p>
            <a:pPr marL="487647" lvl="1" indent="-325098"/>
            <a:r>
              <a:rPr lang="en-US" sz="3100" smtClean="0"/>
              <a:t>Improved form generation</a:t>
            </a:r>
          </a:p>
          <a:p>
            <a:pPr marL="487647" lvl="1" indent="-325098"/>
            <a:r>
              <a:rPr lang="en-US" sz="3100" smtClean="0"/>
              <a:t>Flexible components</a:t>
            </a:r>
          </a:p>
          <a:p>
            <a:pPr marL="87646" indent="-325098"/>
            <a:r>
              <a:rPr lang="en-US" sz="3900" smtClean="0"/>
              <a:t>RME</a:t>
            </a:r>
          </a:p>
          <a:p>
            <a:pPr marL="487647" lvl="1" indent="-325098"/>
            <a:r>
              <a:rPr lang="en-US" sz="3100" smtClean="0"/>
              <a:t>Conduits and cable trays</a:t>
            </a:r>
          </a:p>
          <a:p>
            <a:pPr marL="487647" lvl="1" indent="-325098"/>
            <a:r>
              <a:rPr lang="en-US" sz="3100" smtClean="0"/>
              <a:t>Panel schedules</a:t>
            </a:r>
          </a:p>
          <a:p>
            <a:pPr marL="87646" indent="-325098"/>
            <a:r>
              <a:rPr lang="en-US" sz="3900" smtClean="0"/>
              <a:t>RST</a:t>
            </a:r>
          </a:p>
          <a:p>
            <a:pPr marL="487647" lvl="1" indent="-325098"/>
            <a:r>
              <a:rPr lang="en-US" sz="3100" smtClean="0"/>
              <a:t>Concrete joins</a:t>
            </a:r>
          </a:p>
          <a:p>
            <a:pPr marL="487647" lvl="1" indent="-325098"/>
            <a:r>
              <a:rPr lang="en-US" sz="3100" smtClean="0"/>
              <a:t>Improved analytical model</a:t>
            </a:r>
          </a:p>
        </p:txBody>
      </p:sp>
      <p:sp>
        <p:nvSpPr>
          <p:cNvPr id="5" name="Text Box 4"/>
          <p:cNvSpPr txBox="1">
            <a:spLocks noChangeArrowheads="1"/>
          </p:cNvSpPr>
          <p:nvPr/>
        </p:nvSpPr>
        <p:spPr bwMode="auto">
          <a:xfrm>
            <a:off x="9897315"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smtClean="0">
                <a:solidFill>
                  <a:schemeClr val="accent1"/>
                </a:solidFill>
              </a:rPr>
              <a:t>News</a:t>
            </a:r>
            <a:endParaRPr lang="en-GB" sz="2300" dirty="0">
              <a:solidFill>
                <a:schemeClr val="accent1"/>
              </a:solidFill>
            </a:endParaRPr>
          </a:p>
        </p:txBody>
      </p:sp>
      <p:sp>
        <p:nvSpPr>
          <p:cNvPr id="7" name="TextBox 6"/>
          <p:cNvSpPr txBox="1"/>
          <p:nvPr/>
        </p:nvSpPr>
        <p:spPr>
          <a:xfrm>
            <a:off x="6538118" y="1519191"/>
            <a:ext cx="5732541" cy="5109091"/>
          </a:xfrm>
          <a:prstGeom prst="rect">
            <a:avLst/>
          </a:prstGeom>
          <a:noFill/>
        </p:spPr>
        <p:txBody>
          <a:bodyPr wrap="square" rtlCol="0">
            <a:spAutoFit/>
          </a:bodyPr>
          <a:lstStyle/>
          <a:p>
            <a:pPr marL="87646" indent="-325098"/>
            <a:r>
              <a:rPr lang="en-US" sz="3900" smtClean="0"/>
              <a:t>Platform</a:t>
            </a:r>
          </a:p>
          <a:p>
            <a:pPr marL="487647" lvl="1" indent="-325098">
              <a:buFont typeface="Wingdings" pitchFamily="2" charset="2"/>
              <a:buChar char="§"/>
            </a:pPr>
            <a:r>
              <a:rPr lang="en-US" sz="3100" smtClean="0"/>
              <a:t>User interface</a:t>
            </a:r>
          </a:p>
          <a:p>
            <a:pPr marL="487647" lvl="1" indent="-325098">
              <a:buFont typeface="Wingdings" pitchFamily="2" charset="2"/>
              <a:buChar char="§"/>
            </a:pPr>
            <a:r>
              <a:rPr lang="en-US" sz="3100" smtClean="0"/>
              <a:t>Performance</a:t>
            </a:r>
          </a:p>
          <a:p>
            <a:pPr marL="487647" lvl="1" indent="-325098">
              <a:buFont typeface="Wingdings" pitchFamily="2" charset="2"/>
              <a:buChar char="§"/>
            </a:pPr>
            <a:r>
              <a:rPr lang="en-US" sz="3100" smtClean="0"/>
              <a:t>Reporting parameters</a:t>
            </a:r>
          </a:p>
          <a:p>
            <a:pPr marL="87646" indent="-325098"/>
            <a:r>
              <a:rPr lang="en-US" sz="3900" smtClean="0"/>
              <a:t>API</a:t>
            </a:r>
          </a:p>
          <a:p>
            <a:pPr marL="487647" lvl="1" indent="-325098">
              <a:buFont typeface="Wingdings" pitchFamily="2" charset="2"/>
              <a:buChar char="§"/>
            </a:pPr>
            <a:r>
              <a:rPr lang="en-US" sz="3100" smtClean="0"/>
              <a:t>Dynamic update</a:t>
            </a:r>
          </a:p>
          <a:p>
            <a:pPr marL="487647" lvl="1" indent="-325098">
              <a:buFont typeface="Wingdings" pitchFamily="2" charset="2"/>
              <a:buChar char="§"/>
            </a:pPr>
            <a:r>
              <a:rPr lang="en-US" sz="3100" smtClean="0"/>
              <a:t>Analysis visualization</a:t>
            </a:r>
          </a:p>
          <a:p>
            <a:pPr marL="487647" lvl="1" indent="-325098">
              <a:buFont typeface="Wingdings" pitchFamily="2" charset="2"/>
              <a:buChar char="§"/>
            </a:pPr>
            <a:r>
              <a:rPr lang="en-US" sz="3100" smtClean="0"/>
              <a:t>Transactions</a:t>
            </a:r>
          </a:p>
          <a:p>
            <a:pPr marL="487647" lvl="1" indent="-325098">
              <a:buFont typeface="Wingdings" pitchFamily="2" charset="2"/>
              <a:buChar char="§"/>
            </a:pPr>
            <a:r>
              <a:rPr lang="en-US" sz="3100" smtClean="0"/>
              <a:t>Iteration</a:t>
            </a:r>
          </a:p>
          <a:p>
            <a:pPr marL="487647" lvl="1" indent="-325098">
              <a:buFont typeface="Wingdings" pitchFamily="2" charset="2"/>
              <a:buChar char="§"/>
            </a:pPr>
            <a:r>
              <a:rPr lang="en-US" sz="3100" smtClean="0"/>
              <a:t>Selection</a:t>
            </a:r>
            <a:endParaRPr lang="en-GB"/>
          </a:p>
        </p:txBody>
      </p:sp>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New Revit 2010 SDK Samples</a:t>
            </a:r>
            <a:endParaRPr lang="en-US" dirty="0"/>
          </a:p>
        </p:txBody>
      </p:sp>
      <p:sp>
        <p:nvSpPr>
          <p:cNvPr id="3" name="Content Placeholder 2"/>
          <p:cNvSpPr>
            <a:spLocks noGrp="1"/>
          </p:cNvSpPr>
          <p:nvPr>
            <p:ph idx="1"/>
          </p:nvPr>
        </p:nvSpPr>
        <p:spPr>
          <a:xfrm>
            <a:off x="698959" y="1552160"/>
            <a:ext cx="11097031" cy="7598248"/>
          </a:xfrm>
        </p:spPr>
        <p:txBody>
          <a:bodyPr numCol="2"/>
          <a:lstStyle/>
          <a:p>
            <a:pPr lvl="0"/>
            <a:r>
              <a:rPr lang="en-GB" smtClean="0"/>
              <a:t>Generic</a:t>
            </a:r>
          </a:p>
          <a:p>
            <a:pPr marL="712788" lvl="1" indent="-284163"/>
            <a:r>
              <a:rPr lang="en-GB" smtClean="0"/>
              <a:t>RaytraceBounce</a:t>
            </a:r>
          </a:p>
          <a:p>
            <a:pPr lvl="1"/>
            <a:r>
              <a:rPr lang="en-GB" smtClean="0"/>
              <a:t>Ribbon</a:t>
            </a:r>
          </a:p>
          <a:p>
            <a:pPr lvl="0"/>
            <a:r>
              <a:rPr lang="en-GB" smtClean="0"/>
              <a:t>Revit MEP</a:t>
            </a:r>
          </a:p>
          <a:p>
            <a:pPr lvl="1"/>
            <a:r>
              <a:rPr lang="en-GB" smtClean="0"/>
              <a:t>AutoRoute</a:t>
            </a:r>
          </a:p>
          <a:p>
            <a:pPr lvl="1"/>
            <a:r>
              <a:rPr lang="en-GB" smtClean="0"/>
              <a:t>AvoidObstruction</a:t>
            </a:r>
          </a:p>
          <a:p>
            <a:pPr lvl="1"/>
            <a:r>
              <a:rPr lang="en-GB" smtClean="0"/>
              <a:t>TraverseSystem </a:t>
            </a:r>
          </a:p>
          <a:p>
            <a:pPr lvl="0"/>
            <a:r>
              <a:rPr lang="en-GB" smtClean="0"/>
              <a:t>Events</a:t>
            </a:r>
          </a:p>
          <a:p>
            <a:pPr lvl="1"/>
            <a:r>
              <a:rPr lang="en-GB" smtClean="0"/>
              <a:t>AutoStamp</a:t>
            </a:r>
          </a:p>
          <a:p>
            <a:pPr lvl="1"/>
            <a:r>
              <a:rPr lang="en-GB" smtClean="0"/>
              <a:t>AutoUpdate</a:t>
            </a:r>
          </a:p>
          <a:p>
            <a:pPr lvl="1"/>
            <a:r>
              <a:rPr lang="en-GB" smtClean="0"/>
              <a:t>CancelSave</a:t>
            </a:r>
          </a:p>
          <a:p>
            <a:pPr lvl="1"/>
            <a:r>
              <a:rPr lang="en-GB" smtClean="0"/>
              <a:t>EventsMonitor</a:t>
            </a:r>
          </a:p>
          <a:p>
            <a:pPr lvl="1"/>
            <a:r>
              <a:rPr lang="en-GB" smtClean="0"/>
              <a:t>PrintLog</a:t>
            </a:r>
          </a:p>
          <a:p>
            <a:pPr lvl="0">
              <a:spcBef>
                <a:spcPts val="16000"/>
              </a:spcBef>
            </a:pPr>
            <a:r>
              <a:rPr lang="en-GB" smtClean="0"/>
              <a:t>FamilyCreation</a:t>
            </a:r>
          </a:p>
          <a:p>
            <a:pPr marL="714375" lvl="1" indent="-271463"/>
            <a:r>
              <a:rPr lang="en-GB" smtClean="0"/>
              <a:t>AutoJoin</a:t>
            </a:r>
          </a:p>
          <a:p>
            <a:pPr marL="714375" lvl="1" indent="-271463"/>
            <a:r>
              <a:rPr lang="en-GB" smtClean="0"/>
              <a:t>AutoParameter</a:t>
            </a:r>
          </a:p>
          <a:p>
            <a:pPr marL="714375" lvl="1" indent="-271463"/>
            <a:r>
              <a:rPr lang="en-GB" smtClean="0"/>
              <a:t>CreateAirHandler (rme)</a:t>
            </a:r>
          </a:p>
          <a:p>
            <a:pPr marL="714375" lvl="1" indent="-271463"/>
            <a:r>
              <a:rPr lang="en-GB" smtClean="0"/>
              <a:t>CreateTruss (rst)</a:t>
            </a:r>
          </a:p>
          <a:p>
            <a:pPr marL="714375" lvl="1" indent="-271463"/>
            <a:r>
              <a:rPr lang="en-GB" smtClean="0"/>
              <a:t>DWGFamilyCreation</a:t>
            </a:r>
          </a:p>
          <a:p>
            <a:pPr marL="714375" lvl="1" indent="-271463"/>
            <a:r>
              <a:rPr lang="en-GB" smtClean="0"/>
              <a:t>GenericModelCreation</a:t>
            </a:r>
          </a:p>
          <a:p>
            <a:pPr marL="714375" lvl="1" indent="-271463"/>
            <a:r>
              <a:rPr lang="en-GB" smtClean="0"/>
              <a:t>TypeRegeneration</a:t>
            </a:r>
          </a:p>
          <a:p>
            <a:pPr marL="714375" lvl="1" indent="-271463"/>
            <a:r>
              <a:rPr lang="en-GB" smtClean="0"/>
              <a:t>ValidateParameters</a:t>
            </a:r>
          </a:p>
          <a:p>
            <a:pPr marL="714375" lvl="1" indent="-271463"/>
            <a:r>
              <a:rPr lang="en-GB" smtClean="0"/>
              <a:t>WindowWizard</a:t>
            </a:r>
          </a:p>
          <a:p>
            <a:r>
              <a:rPr lang="en-GB" smtClean="0"/>
              <a:t> Massing</a:t>
            </a:r>
          </a:p>
          <a:p>
            <a:pPr marL="714375" lvl="1" indent="-271463"/>
            <a:r>
              <a:rPr lang="en-GB" smtClean="0"/>
              <a:t>DistanceToPanels</a:t>
            </a:r>
          </a:p>
          <a:p>
            <a:pPr marL="714375" lvl="1" indent="-271463"/>
            <a:r>
              <a:rPr lang="en-GB" smtClean="0"/>
              <a:t>MeasurePanelArea</a:t>
            </a:r>
          </a:p>
          <a:p>
            <a:pPr marL="714375" lvl="1" indent="-271463"/>
            <a:r>
              <a:rPr lang="en-GB" smtClean="0"/>
              <a:t>NewForm (5 commands)</a:t>
            </a:r>
          </a:p>
          <a:p>
            <a:pPr marL="714375" lvl="1" indent="-271463"/>
            <a:r>
              <a:rPr lang="en-GB" smtClean="0"/>
              <a:t>PanelEdgeLengthAngle</a:t>
            </a:r>
          </a:p>
          <a:p>
            <a:endParaRPr lang="en-US" smtClean="0"/>
          </a:p>
          <a:p>
            <a:pPr lvl="1"/>
            <a:endParaRPr lang="en-GB" smtClean="0"/>
          </a:p>
        </p:txBody>
      </p:sp>
      <p:sp>
        <p:nvSpPr>
          <p:cNvPr id="4" name="Text Box 4"/>
          <p:cNvSpPr txBox="1">
            <a:spLocks noChangeArrowheads="1"/>
          </p:cNvSpPr>
          <p:nvPr/>
        </p:nvSpPr>
        <p:spPr bwMode="auto">
          <a:xfrm>
            <a:off x="9432758" y="194234"/>
            <a:ext cx="3239545"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New Samples</a:t>
            </a:r>
            <a:endParaRPr lang="en-GB" sz="2400" dirty="0" smtClean="0">
              <a:solidFill>
                <a:schemeClr val="accent1"/>
              </a:solidFill>
            </a:endParaRPr>
          </a:p>
        </p:txBody>
      </p:sp>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New Revit 2011 SDK Samples</a:t>
            </a:r>
            <a:endParaRPr lang="en-US" dirty="0"/>
          </a:p>
        </p:txBody>
      </p:sp>
      <p:sp>
        <p:nvSpPr>
          <p:cNvPr id="3" name="Content Placeholder 2"/>
          <p:cNvSpPr>
            <a:spLocks noGrp="1"/>
          </p:cNvSpPr>
          <p:nvPr>
            <p:ph idx="1"/>
          </p:nvPr>
        </p:nvSpPr>
        <p:spPr>
          <a:xfrm>
            <a:off x="698959" y="1552160"/>
            <a:ext cx="11973344" cy="6320293"/>
          </a:xfrm>
        </p:spPr>
        <p:txBody>
          <a:bodyPr numCol="2"/>
          <a:lstStyle/>
          <a:p>
            <a:r>
              <a:rPr lang="en-US" smtClean="0"/>
              <a:t>N</a:t>
            </a:r>
            <a:r>
              <a:rPr lang="en-GB" smtClean="0"/>
              <a:t>ew</a:t>
            </a:r>
          </a:p>
          <a:p>
            <a:pPr lvl="1"/>
            <a:r>
              <a:rPr lang="en-GB" smtClean="0"/>
              <a:t>AnalysisVisualizationFramework</a:t>
            </a:r>
          </a:p>
          <a:p>
            <a:pPr lvl="2"/>
            <a:r>
              <a:rPr lang="en-GB" smtClean="0"/>
              <a:t>DistanceToSurfaces</a:t>
            </a:r>
          </a:p>
          <a:p>
            <a:pPr lvl="2"/>
            <a:r>
              <a:rPr lang="en-GB" smtClean="0"/>
              <a:t>SpatialFieldGradient</a:t>
            </a:r>
          </a:p>
          <a:p>
            <a:pPr lvl="1"/>
            <a:r>
              <a:rPr lang="en-GB" smtClean="0"/>
              <a:t>ConceptualDesign (* typo)</a:t>
            </a:r>
          </a:p>
          <a:p>
            <a:pPr lvl="2"/>
            <a:r>
              <a:rPr lang="en-GB" smtClean="0"/>
              <a:t>DividedSurfaceByIntersects</a:t>
            </a:r>
          </a:p>
          <a:p>
            <a:pPr lvl="1"/>
            <a:r>
              <a:rPr lang="en-GB" smtClean="0"/>
              <a:t>ElementFilter</a:t>
            </a:r>
          </a:p>
          <a:p>
            <a:pPr lvl="2"/>
            <a:r>
              <a:rPr lang="en-GB" smtClean="0"/>
              <a:t>ViewFilters</a:t>
            </a:r>
          </a:p>
          <a:p>
            <a:pPr lvl="1"/>
            <a:r>
              <a:rPr lang="en-GB" smtClean="0"/>
              <a:t>FindReferencesByDirection</a:t>
            </a:r>
          </a:p>
          <a:p>
            <a:pPr lvl="2"/>
            <a:r>
              <a:rPr lang="en-GB" smtClean="0"/>
              <a:t>FindColumns</a:t>
            </a:r>
          </a:p>
          <a:p>
            <a:pPr lvl="2"/>
            <a:r>
              <a:rPr lang="en-GB" smtClean="0"/>
              <a:t>MeasureHeight</a:t>
            </a:r>
          </a:p>
          <a:p>
            <a:pPr lvl="1"/>
            <a:r>
              <a:rPr lang="en-GB" smtClean="0"/>
              <a:t>Massing</a:t>
            </a:r>
          </a:p>
          <a:p>
            <a:pPr lvl="2"/>
            <a:r>
              <a:rPr lang="en-GB" smtClean="0"/>
              <a:t>ParameterValuesFromImage</a:t>
            </a:r>
          </a:p>
          <a:p>
            <a:pPr lvl="2"/>
            <a:r>
              <a:rPr lang="en-GB" smtClean="0"/>
              <a:t>PointCurveCreation</a:t>
            </a:r>
          </a:p>
          <a:p>
            <a:pPr lvl="2"/>
            <a:endParaRPr lang="en-GB" smtClean="0"/>
          </a:p>
          <a:p>
            <a:pPr lvl="1"/>
            <a:r>
              <a:rPr lang="en-GB" smtClean="0"/>
              <a:t>DirectionCalculation</a:t>
            </a:r>
          </a:p>
          <a:p>
            <a:pPr lvl="1"/>
            <a:r>
              <a:rPr lang="en-GB" smtClean="0"/>
              <a:t>DocumentChanged (ChangesMonitor)</a:t>
            </a:r>
          </a:p>
          <a:p>
            <a:pPr lvl="1"/>
            <a:r>
              <a:rPr lang="en-GB" smtClean="0"/>
              <a:t>DynamicModelUpdate</a:t>
            </a:r>
          </a:p>
          <a:p>
            <a:pPr lvl="1"/>
            <a:r>
              <a:rPr lang="en-GB" smtClean="0"/>
              <a:t>ErrorHandling</a:t>
            </a:r>
          </a:p>
          <a:p>
            <a:pPr lvl="1"/>
            <a:r>
              <a:rPr lang="en-GB" smtClean="0"/>
              <a:t>ExternalCommand2011</a:t>
            </a:r>
          </a:p>
          <a:p>
            <a:pPr lvl="1"/>
            <a:r>
              <a:rPr lang="en-GB" smtClean="0"/>
              <a:t>MaterialQuantities</a:t>
            </a:r>
          </a:p>
          <a:p>
            <a:pPr lvl="1"/>
            <a:r>
              <a:rPr lang="en-GB" smtClean="0"/>
              <a:t>PanelSchedule</a:t>
            </a:r>
          </a:p>
          <a:p>
            <a:pPr lvl="1"/>
            <a:r>
              <a:rPr lang="en-GB" smtClean="0"/>
              <a:t>Selections</a:t>
            </a:r>
          </a:p>
          <a:p>
            <a:pPr lvl="1"/>
            <a:r>
              <a:rPr lang="en-GB" smtClean="0"/>
              <a:t>SolidSolidCut</a:t>
            </a:r>
          </a:p>
          <a:p>
            <a:r>
              <a:rPr lang="en-GB" smtClean="0"/>
              <a:t>Modified</a:t>
            </a:r>
          </a:p>
          <a:p>
            <a:pPr lvl="1">
              <a:buNone/>
            </a:pPr>
            <a:r>
              <a:rPr lang="en-GB" smtClean="0"/>
              <a:t>•	HelloRevit</a:t>
            </a:r>
          </a:p>
          <a:p>
            <a:pPr lvl="1">
              <a:buNone/>
            </a:pPr>
            <a:r>
              <a:rPr lang="en-GB" smtClean="0"/>
              <a:t>•	ImportExport</a:t>
            </a:r>
          </a:p>
          <a:p>
            <a:pPr lvl="1">
              <a:buNone/>
            </a:pPr>
            <a:r>
              <a:rPr lang="en-GB" smtClean="0"/>
              <a:t>•	TransactionControl</a:t>
            </a:r>
          </a:p>
        </p:txBody>
      </p:sp>
      <p:sp>
        <p:nvSpPr>
          <p:cNvPr id="4" name="Text Box 4"/>
          <p:cNvSpPr txBox="1">
            <a:spLocks noChangeArrowheads="1"/>
          </p:cNvSpPr>
          <p:nvPr/>
        </p:nvSpPr>
        <p:spPr bwMode="auto">
          <a:xfrm>
            <a:off x="9432758" y="194234"/>
            <a:ext cx="3239545" cy="36933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New Samples</a:t>
            </a:r>
            <a:endParaRPr lang="en-GB" sz="2400" dirty="0" smtClean="0">
              <a:solidFill>
                <a:schemeClr val="accent1"/>
              </a:solidFill>
            </a:endParaRPr>
          </a:p>
        </p:txBody>
      </p: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a:xfrm>
            <a:off x="330909" y="131697"/>
            <a:ext cx="11843345" cy="837006"/>
          </a:xfrm>
        </p:spPr>
        <p:txBody>
          <a:bodyPr/>
          <a:lstStyle/>
          <a:p>
            <a:pPr eaLnBrk="1" hangingPunct="1"/>
            <a:r>
              <a:rPr lang="en-GB" dirty="0" smtClean="0"/>
              <a:t>Learning More</a:t>
            </a:r>
          </a:p>
        </p:txBody>
      </p:sp>
      <p:sp>
        <p:nvSpPr>
          <p:cNvPr id="1137667" name="Rectangle 3"/>
          <p:cNvSpPr>
            <a:spLocks noGrp="1" noChangeArrowheads="1"/>
          </p:cNvSpPr>
          <p:nvPr>
            <p:ph idx="1"/>
          </p:nvPr>
        </p:nvSpPr>
        <p:spPr>
          <a:xfrm>
            <a:off x="368050" y="1044522"/>
            <a:ext cx="11918663" cy="7473178"/>
          </a:xfrm>
        </p:spPr>
        <p:txBody>
          <a:bodyPr/>
          <a:lstStyle/>
          <a:p>
            <a:pPr eaLnBrk="1" hangingPunct="1">
              <a:buFontTx/>
              <a:buNone/>
              <a:defRPr/>
            </a:pPr>
            <a:r>
              <a:rPr lang="en-GB" dirty="0" smtClean="0"/>
              <a:t>Online Help, Developer's Guide and </a:t>
            </a:r>
            <a:r>
              <a:rPr lang="en-GB" smtClean="0"/>
              <a:t>SDK Samples</a:t>
            </a:r>
          </a:p>
          <a:p>
            <a:pPr eaLnBrk="1" hangingPunct="1">
              <a:buFontTx/>
              <a:buNone/>
              <a:defRPr/>
            </a:pPr>
            <a:r>
              <a:rPr lang="en-US" smtClean="0"/>
              <a:t>Developer Center</a:t>
            </a:r>
          </a:p>
          <a:p>
            <a:pPr lvl="1">
              <a:defRPr/>
            </a:pPr>
            <a:r>
              <a:rPr lang="en-GB" sz="2400" smtClean="0">
                <a:hlinkClick r:id="rId3"/>
              </a:rPr>
              <a:t>http://usa.autodesk.com/adsk/servlet/index?siteID=123112&amp;id=2484975</a:t>
            </a:r>
            <a:endParaRPr lang="en-GB" sz="2400" smtClean="0"/>
          </a:p>
          <a:p>
            <a:pPr>
              <a:spcBef>
                <a:spcPts val="300"/>
              </a:spcBef>
            </a:pPr>
            <a:r>
              <a:rPr lang="en-GB" smtClean="0"/>
              <a:t>DevTV </a:t>
            </a:r>
            <a:r>
              <a:rPr lang="en-GB" dirty="0" smtClean="0"/>
              <a:t>Introduction to Revit Programming</a:t>
            </a:r>
          </a:p>
          <a:p>
            <a:pPr>
              <a:spcBef>
                <a:spcPts val="300"/>
              </a:spcBef>
            </a:pPr>
            <a:r>
              <a:rPr lang="en-GB" smtClean="0"/>
              <a:t>Revit 2011 Programming News </a:t>
            </a:r>
            <a:r>
              <a:rPr lang="en-GB" dirty="0" smtClean="0"/>
              <a:t>Webcast</a:t>
            </a:r>
          </a:p>
          <a:p>
            <a:pPr lvl="1">
              <a:spcBef>
                <a:spcPts val="300"/>
              </a:spcBef>
            </a:pPr>
            <a:r>
              <a:rPr lang="en-GB" sz="2400" dirty="0" smtClean="0">
                <a:hlinkClick r:id="rId4"/>
              </a:rPr>
              <a:t>http://www.adskconsulting.com/adn/cs/api_course_sched.php</a:t>
            </a:r>
            <a:endParaRPr lang="en-GB" sz="2400" dirty="0" smtClean="0"/>
          </a:p>
          <a:p>
            <a:pPr eaLnBrk="1" hangingPunct="1">
              <a:buFontTx/>
              <a:buNone/>
              <a:defRPr/>
            </a:pPr>
            <a:r>
              <a:rPr lang="en-GB" dirty="0" smtClean="0"/>
              <a:t>Discussion Group</a:t>
            </a:r>
          </a:p>
          <a:p>
            <a:pPr lvl="1">
              <a:defRPr/>
            </a:pPr>
            <a:r>
              <a:rPr lang="en-GB" sz="2400" noProof="1" smtClean="0">
                <a:hlinkClick r:id="rId5"/>
              </a:rPr>
              <a:t>http://discussion.autodesk.com</a:t>
            </a:r>
            <a:r>
              <a:rPr lang="en-US" sz="2400" noProof="1" smtClean="0"/>
              <a:t> &gt; Revit Architecture &gt; Revit API</a:t>
            </a:r>
            <a:endParaRPr lang="en-GB" sz="2400" dirty="0" smtClean="0"/>
          </a:p>
          <a:p>
            <a:pPr eaLnBrk="1" hangingPunct="1">
              <a:buFontTx/>
              <a:buNone/>
              <a:defRPr/>
            </a:pPr>
            <a:r>
              <a:rPr lang="en-GB" dirty="0" smtClean="0"/>
              <a:t>API Training Classes</a:t>
            </a:r>
          </a:p>
          <a:p>
            <a:pPr lvl="1">
              <a:defRPr/>
            </a:pPr>
            <a:r>
              <a:rPr lang="en-GB" sz="2400" noProof="1" smtClean="0">
                <a:hlinkClick r:id="rId5"/>
              </a:rPr>
              <a:t>http://</a:t>
            </a:r>
            <a:r>
              <a:rPr lang="en-GB" sz="2400" noProof="1" smtClean="0">
                <a:hlinkClick r:id="rId6"/>
              </a:rPr>
              <a:t>www.autodesk.com/apitraining</a:t>
            </a:r>
            <a:endParaRPr lang="en-GB" sz="2400" noProof="1" smtClean="0"/>
          </a:p>
          <a:p>
            <a:pPr marL="0" indent="0">
              <a:lnSpc>
                <a:spcPct val="90000"/>
              </a:lnSpc>
              <a:defRPr/>
            </a:pPr>
            <a:r>
              <a:rPr lang="en-US" dirty="0" smtClean="0"/>
              <a:t>The Building Coder, Jeremy </a:t>
            </a:r>
            <a:r>
              <a:rPr lang="en-US" dirty="0" err="1" smtClean="0"/>
              <a:t>Tammik's</a:t>
            </a:r>
            <a:r>
              <a:rPr lang="en-US" dirty="0" smtClean="0"/>
              <a:t> </a:t>
            </a:r>
            <a:r>
              <a:rPr lang="en-GB" dirty="0" smtClean="0"/>
              <a:t>Revit API Blog</a:t>
            </a:r>
          </a:p>
          <a:p>
            <a:pPr lvl="1">
              <a:lnSpc>
                <a:spcPct val="90000"/>
              </a:lnSpc>
              <a:defRPr/>
            </a:pPr>
            <a:r>
              <a:rPr lang="en-GB" sz="2400" noProof="1" smtClean="0">
                <a:hlinkClick r:id="rId7"/>
              </a:rPr>
              <a:t>http://thebuildingcoder.typepad.com</a:t>
            </a:r>
            <a:endParaRPr lang="en-US" sz="2400" dirty="0" smtClean="0"/>
          </a:p>
          <a:p>
            <a:pPr eaLnBrk="1" hangingPunct="1">
              <a:buFontTx/>
              <a:buNone/>
              <a:defRPr/>
            </a:pPr>
            <a:r>
              <a:rPr lang="en-GB" dirty="0" smtClean="0"/>
              <a:t>Autodesk Developer Network</a:t>
            </a:r>
          </a:p>
          <a:p>
            <a:pPr lvl="1">
              <a:defRPr/>
            </a:pPr>
            <a:r>
              <a:rPr lang="en-GB" sz="2400" noProof="1" smtClean="0">
                <a:hlinkClick r:id="rId5"/>
              </a:rPr>
              <a:t>http://</a:t>
            </a:r>
            <a:r>
              <a:rPr lang="en-GB" sz="2400" noProof="1" smtClean="0">
                <a:hlinkClick r:id="rId8"/>
              </a:rPr>
              <a:t>www.autodesk.com/</a:t>
            </a:r>
            <a:r>
              <a:rPr lang="en-US" sz="2400" dirty="0" err="1" smtClean="0">
                <a:hlinkClick r:id="rId8"/>
              </a:rPr>
              <a:t>joinadn</a:t>
            </a:r>
            <a:endParaRPr lang="en-US" sz="2400" dirty="0" smtClean="0"/>
          </a:p>
          <a:p>
            <a:pPr marL="0" indent="0">
              <a:lnSpc>
                <a:spcPct val="90000"/>
              </a:lnSpc>
              <a:defRPr/>
            </a:pPr>
            <a:r>
              <a:rPr lang="en-GB" dirty="0" err="1" smtClean="0"/>
              <a:t>DevHelp</a:t>
            </a:r>
            <a:r>
              <a:rPr lang="en-GB" dirty="0" smtClean="0"/>
              <a:t> Online for ADN members</a:t>
            </a:r>
          </a:p>
          <a:p>
            <a:pPr lvl="1">
              <a:lnSpc>
                <a:spcPct val="90000"/>
              </a:lnSpc>
              <a:defRPr/>
            </a:pPr>
            <a:r>
              <a:rPr lang="en-GB" sz="2400" noProof="1" smtClean="0">
                <a:hlinkClick r:id="rId7"/>
              </a:rPr>
              <a:t>http://adn.autodesk.com</a:t>
            </a:r>
            <a:endParaRPr lang="en-US" sz="3200" dirty="0" smtClean="0"/>
          </a:p>
        </p:txBody>
      </p:sp>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3758" y="409905"/>
            <a:ext cx="11843345" cy="835801"/>
          </a:xfrm>
        </p:spPr>
        <p:txBody>
          <a:bodyPr/>
          <a:lstStyle/>
          <a:p>
            <a:pPr eaLnBrk="1" hangingPunct="1"/>
            <a:r>
              <a:rPr lang="en-GB" dirty="0" smtClean="0"/>
              <a:t>Polls About the Presentation</a:t>
            </a:r>
          </a:p>
        </p:txBody>
      </p:sp>
      <p:sp>
        <p:nvSpPr>
          <p:cNvPr id="11267" name="Rectangle 3"/>
          <p:cNvSpPr>
            <a:spLocks noGrp="1" noChangeArrowheads="1"/>
          </p:cNvSpPr>
          <p:nvPr>
            <p:ph idx="1"/>
          </p:nvPr>
        </p:nvSpPr>
        <p:spPr>
          <a:xfrm>
            <a:off x="467011" y="1612348"/>
            <a:ext cx="12088924" cy="6842540"/>
          </a:xfrm>
        </p:spPr>
        <p:txBody>
          <a:bodyPr/>
          <a:lstStyle/>
          <a:p>
            <a:r>
              <a:rPr lang="en-US" sz="2800" dirty="0" smtClean="0"/>
              <a:t>5. How was the audio quality of the presentation?</a:t>
            </a:r>
          </a:p>
          <a:p>
            <a:pPr lvl="1"/>
            <a:r>
              <a:rPr lang="en-GB" sz="2000" dirty="0" smtClean="0"/>
              <a:t>Good, Acceptable, Poor</a:t>
            </a:r>
          </a:p>
          <a:p>
            <a:r>
              <a:rPr lang="en-US" sz="2800" dirty="0" smtClean="0"/>
              <a:t>6. How was the visual quality of the presentation?</a:t>
            </a:r>
          </a:p>
          <a:p>
            <a:pPr lvl="1"/>
            <a:r>
              <a:rPr lang="en-GB" sz="2000" dirty="0" smtClean="0"/>
              <a:t>Good, Acceptable, Poor</a:t>
            </a:r>
          </a:p>
          <a:p>
            <a:r>
              <a:rPr lang="en-US" sz="2800" dirty="0" smtClean="0"/>
              <a:t>7. How do you rate the presentation material?</a:t>
            </a:r>
          </a:p>
          <a:p>
            <a:pPr lvl="1"/>
            <a:r>
              <a:rPr lang="en-GB" sz="2000" dirty="0" smtClean="0"/>
              <a:t>Excellent, Good, Okay, Poor</a:t>
            </a:r>
          </a:p>
          <a:p>
            <a:r>
              <a:rPr lang="en-US" sz="2800" dirty="0" smtClean="0"/>
              <a:t>8. How do you rate the presentation delivery?</a:t>
            </a:r>
          </a:p>
          <a:p>
            <a:pPr lvl="1"/>
            <a:r>
              <a:rPr lang="en-GB" sz="2000" dirty="0" smtClean="0"/>
              <a:t>Excellent, Good, Okay, Poor</a:t>
            </a:r>
          </a:p>
          <a:p>
            <a:r>
              <a:rPr lang="en-US" sz="2800" dirty="0" smtClean="0"/>
              <a:t>9. Would you recommend this webcast to a friend or colleague?</a:t>
            </a:r>
          </a:p>
          <a:p>
            <a:pPr lvl="1"/>
            <a:r>
              <a:rPr lang="en-GB" sz="2000" dirty="0" smtClean="0"/>
              <a:t>Yes, No</a:t>
            </a:r>
          </a:p>
          <a:p>
            <a:r>
              <a:rPr lang="en-US" sz="2800" dirty="0" smtClean="0"/>
              <a:t>10. What topics would you be interested in for future webcasts?</a:t>
            </a:r>
          </a:p>
          <a:p>
            <a:pPr lvl="1"/>
            <a:r>
              <a:rPr lang="en-US" sz="2000" dirty="0" smtClean="0"/>
              <a:t>Family API, Family UI, Form creation API, VSTA, MEP API, Geometry</a:t>
            </a:r>
          </a:p>
          <a:p>
            <a:pPr lvl="1"/>
            <a:r>
              <a:rPr lang="en-US" sz="2000" dirty="0" smtClean="0"/>
              <a:t>Others: please use Q&amp;A to submit suggestions</a:t>
            </a:r>
          </a:p>
          <a:p>
            <a:pPr lvl="1"/>
            <a:r>
              <a:rPr lang="en-US" sz="2000" dirty="0" smtClean="0"/>
              <a:t>Submit multiple choices through Q&amp;A as well</a:t>
            </a:r>
            <a:endParaRPr lang="en-GB" sz="1200" dirty="0" smtClean="0"/>
          </a:p>
        </p:txBody>
      </p:sp>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0" y="2051132"/>
            <a:ext cx="13003213" cy="846317"/>
          </a:xfrm>
        </p:spPr>
        <p:txBody>
          <a:bodyPr/>
          <a:lstStyle/>
          <a:p>
            <a:pPr algn="ctr" eaLnBrk="1" hangingPunct="1"/>
            <a:r>
              <a:rPr lang="en-GB" smtClean="0"/>
              <a:t>Thank you!</a:t>
            </a:r>
          </a:p>
        </p:txBody>
      </p:sp>
      <p:sp>
        <p:nvSpPr>
          <p:cNvPr id="147459" name="Rectangle 3"/>
          <p:cNvSpPr>
            <a:spLocks noGrp="1" noChangeArrowheads="1"/>
          </p:cNvSpPr>
          <p:nvPr>
            <p:ph idx="1"/>
          </p:nvPr>
        </p:nvSpPr>
        <p:spPr>
          <a:xfrm>
            <a:off x="0" y="3743909"/>
            <a:ext cx="13003213" cy="1910933"/>
          </a:xfrm>
        </p:spPr>
        <p:txBody>
          <a:bodyPr/>
          <a:lstStyle/>
          <a:p>
            <a:pPr algn="ctr" eaLnBrk="1" hangingPunct="1">
              <a:buFontTx/>
              <a:buNone/>
            </a:pPr>
            <a:r>
              <a:rPr lang="en-GB" sz="3200" smtClean="0"/>
              <a:t>Thank you very much for your interest and attention!</a:t>
            </a:r>
          </a:p>
          <a:p>
            <a:pPr algn="ctr" eaLnBrk="1" hangingPunct="1">
              <a:buFontTx/>
              <a:buNone/>
            </a:pPr>
            <a:r>
              <a:rPr lang="en-GB" sz="3200" smtClean="0"/>
              <a:t>Much success with the Revit API and your application development!</a:t>
            </a:r>
          </a:p>
        </p:txBody>
      </p:sp>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3"/>
          <p:cNvSpPr>
            <a:spLocks noChangeArrowheads="1"/>
          </p:cNvSpPr>
          <p:nvPr/>
        </p:nvSpPr>
        <p:spPr bwMode="auto">
          <a:xfrm>
            <a:off x="0" y="0"/>
            <a:ext cx="13003213" cy="9756775"/>
          </a:xfrm>
          <a:prstGeom prst="rect">
            <a:avLst/>
          </a:prstGeom>
          <a:solidFill>
            <a:schemeClr val="tx1"/>
          </a:solidFill>
          <a:ln w="9525">
            <a:noFill/>
            <a:miter lim="800000"/>
            <a:headEnd/>
            <a:tailEnd/>
          </a:ln>
        </p:spPr>
        <p:txBody>
          <a:bodyPr wrap="none" lIns="130022" tIns="65012" rIns="130022" bIns="65012" anchor="ctr"/>
          <a:lstStyle/>
          <a:p>
            <a:endParaRPr lang="en-GB"/>
          </a:p>
        </p:txBody>
      </p:sp>
      <p:pic>
        <p:nvPicPr>
          <p:cNvPr id="148483" name="Picture 33" descr="PPT_LOGO_3b"/>
          <p:cNvPicPr>
            <a:picLocks noChangeAspect="1" noChangeArrowheads="1"/>
          </p:cNvPicPr>
          <p:nvPr/>
        </p:nvPicPr>
        <p:blipFill>
          <a:blip r:embed="rId3" cstate="print"/>
          <a:stretch>
            <a:fillRect/>
          </a:stretch>
        </p:blipFill>
        <p:spPr bwMode="auto">
          <a:xfrm>
            <a:off x="0" y="3478153"/>
            <a:ext cx="12988240" cy="2272942"/>
          </a:xfrm>
          <a:prstGeom prst="rect">
            <a:avLst/>
          </a:prstGeom>
          <a:noFill/>
          <a:ln>
            <a:noFill/>
          </a:ln>
        </p:spPr>
      </p:pic>
      <p:sp>
        <p:nvSpPr>
          <p:cNvPr id="4" name="Title 3"/>
          <p:cNvSpPr>
            <a:spLocks noGrp="1"/>
          </p:cNvSpPr>
          <p:nvPr>
            <p:ph type="title"/>
          </p:nvPr>
        </p:nvSpPr>
        <p:spPr/>
        <p:txBody>
          <a:bodyPr/>
          <a:lstStyle/>
          <a:p>
            <a:r>
              <a:rPr lang="en-GB" smtClean="0">
                <a:solidFill>
                  <a:schemeClr val="tx1"/>
                </a:solidFill>
              </a:rPr>
              <a:t>End of Presentation</a:t>
            </a:r>
            <a:endParaRPr lang="en-GB">
              <a:solidFill>
                <a:schemeClr val="tx1"/>
              </a:solidFill>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smtClean="0"/>
              <a:t>Revit API and SDK</a:t>
            </a:r>
            <a:endParaRPr lang="en-GB" dirty="0" smtClean="0"/>
          </a:p>
        </p:txBody>
      </p:sp>
      <p:sp>
        <p:nvSpPr>
          <p:cNvPr id="741379" name="Rectangle 3"/>
          <p:cNvSpPr>
            <a:spLocks noGrp="1" noChangeArrowheads="1"/>
          </p:cNvSpPr>
          <p:nvPr>
            <p:ph idx="1"/>
          </p:nvPr>
        </p:nvSpPr>
        <p:spPr>
          <a:xfrm>
            <a:off x="453759" y="1820365"/>
            <a:ext cx="11832954" cy="6271165"/>
          </a:xfrm>
        </p:spPr>
        <p:txBody>
          <a:bodyPr/>
          <a:lstStyle/>
          <a:p>
            <a:pPr eaLnBrk="1" hangingPunct="1">
              <a:buFontTx/>
              <a:buNone/>
              <a:defRPr/>
            </a:pPr>
            <a:r>
              <a:rPr lang="en-GB" dirty="0" smtClean="0"/>
              <a:t>The SDK is provided with the product</a:t>
            </a:r>
          </a:p>
          <a:p>
            <a:pPr lvl="1">
              <a:defRPr/>
            </a:pPr>
            <a:r>
              <a:rPr lang="en-US" smtClean="0"/>
              <a:t>From </a:t>
            </a:r>
            <a:r>
              <a:rPr lang="en-US" dirty="0" smtClean="0"/>
              <a:t>Installer </a:t>
            </a:r>
            <a:r>
              <a:rPr lang="en-US" smtClean="0"/>
              <a:t>under 'Install </a:t>
            </a:r>
            <a:r>
              <a:rPr lang="en-US" dirty="0" smtClean="0"/>
              <a:t>Tools </a:t>
            </a:r>
            <a:r>
              <a:rPr lang="en-US" smtClean="0"/>
              <a:t>and Utilities'</a:t>
            </a:r>
            <a:endParaRPr lang="en-US" dirty="0" smtClean="0"/>
          </a:p>
          <a:p>
            <a:pPr lvl="1"/>
            <a:r>
              <a:rPr lang="en-US" smtClean="0"/>
              <a:t>Web and download </a:t>
            </a:r>
            <a:r>
              <a:rPr lang="en-US" dirty="0" smtClean="0"/>
              <a:t>version</a:t>
            </a:r>
            <a:endParaRPr lang="en-GB" dirty="0" smtClean="0"/>
          </a:p>
          <a:p>
            <a:pPr lvl="2">
              <a:buNone/>
            </a:pPr>
            <a:r>
              <a:rPr lang="en-US" dirty="0" smtClean="0"/>
              <a:t>&lt;extraction folder</a:t>
            </a:r>
            <a:r>
              <a:rPr lang="en-US" smtClean="0"/>
              <a:t>&gt;\support\SDK\RevitSDK.exe</a:t>
            </a:r>
          </a:p>
          <a:p>
            <a:pPr>
              <a:spcBef>
                <a:spcPts val="1800"/>
              </a:spcBef>
              <a:defRPr/>
            </a:pPr>
            <a:r>
              <a:rPr lang="en-GB" smtClean="0"/>
              <a:t>SDK installer location in temporary </a:t>
            </a:r>
            <a:r>
              <a:rPr lang="en-GB" dirty="0" smtClean="0"/>
              <a:t>setup files</a:t>
            </a:r>
          </a:p>
          <a:p>
            <a:pPr lvl="1">
              <a:defRPr/>
            </a:pPr>
            <a:r>
              <a:rPr lang="en-US" sz="2400" smtClean="0"/>
              <a:t>e.g. RevitSDK.exe in folder</a:t>
            </a:r>
            <a:br>
              <a:rPr lang="en-US" sz="2400" smtClean="0"/>
            </a:br>
            <a:r>
              <a:rPr lang="en-US" sz="2400" smtClean="0"/>
              <a:t>C:\Autodesk\Autodesk_Revit_Architecture_2011_English_Win_32-64bit\support\SDK</a:t>
            </a:r>
            <a:endParaRPr lang="en-GB" sz="2400" smtClean="0"/>
          </a:p>
          <a:p>
            <a:pPr>
              <a:spcBef>
                <a:spcPts val="1800"/>
              </a:spcBef>
              <a:defRPr/>
            </a:pPr>
            <a:r>
              <a:rPr lang="en-GB" smtClean="0"/>
              <a:t>Please download latest update from Developer Center</a:t>
            </a:r>
            <a:endParaRPr lang="en-GB" dirty="0" smtClean="0"/>
          </a:p>
          <a:p>
            <a:pPr lvl="1">
              <a:defRPr/>
            </a:pPr>
            <a:r>
              <a:rPr lang="en-GB" sz="2400" dirty="0" smtClean="0">
                <a:hlinkClick r:id="rId3"/>
              </a:rPr>
              <a:t>http://www.autodesk.com/developer</a:t>
            </a:r>
            <a:r>
              <a:rPr lang="en-GB" sz="2400" dirty="0" smtClean="0"/>
              <a:t> </a:t>
            </a:r>
            <a:r>
              <a:rPr lang="en-GB" sz="2400" smtClean="0"/>
              <a:t>--&gt; Revit</a:t>
            </a:r>
          </a:p>
          <a:p>
            <a:pPr>
              <a:spcBef>
                <a:spcPts val="1800"/>
              </a:spcBef>
              <a:defRPr/>
            </a:pPr>
            <a:r>
              <a:rPr lang="en-GB" smtClean="0"/>
              <a:t>Revit API assembly DLLs are present in every Revit installation</a:t>
            </a:r>
            <a:endParaRPr lang="en-GB" dirty="0" smtClean="0"/>
          </a:p>
          <a:p>
            <a:pPr lvl="1">
              <a:defRPr/>
            </a:pPr>
            <a:r>
              <a:rPr lang="en-GB" sz="2400" smtClean="0"/>
              <a:t>C:\Program Files\Autodesk\Revit Architecture 2011\Program\RevitAPI.dll</a:t>
            </a:r>
          </a:p>
          <a:p>
            <a:pPr lvl="1">
              <a:defRPr/>
            </a:pPr>
            <a:r>
              <a:rPr lang="en-GB" sz="2400" smtClean="0"/>
              <a:t>C:\Program Files\Autodesk\Revit Architecture 2011\Program\RevitAPIUI.dll</a:t>
            </a:r>
          </a:p>
          <a:p>
            <a:pPr>
              <a:spcBef>
                <a:spcPts val="1800"/>
              </a:spcBef>
              <a:defRPr/>
            </a:pPr>
            <a:endParaRPr lang="en-GB" smtClean="0"/>
          </a:p>
        </p:txBody>
      </p:sp>
      <p:sp>
        <p:nvSpPr>
          <p:cNvPr id="1331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03935" y="131697"/>
            <a:ext cx="11843345" cy="837006"/>
          </a:xfrm>
        </p:spPr>
        <p:txBody>
          <a:bodyPr/>
          <a:lstStyle/>
          <a:p>
            <a:pPr eaLnBrk="1" hangingPunct="1"/>
            <a:r>
              <a:rPr lang="en-GB" dirty="0" smtClean="0"/>
              <a:t>SDK Documentation</a:t>
            </a:r>
          </a:p>
        </p:txBody>
      </p:sp>
      <p:sp>
        <p:nvSpPr>
          <p:cNvPr id="14339" name="Rectangle 3"/>
          <p:cNvSpPr>
            <a:spLocks noGrp="1" noChangeArrowheads="1"/>
          </p:cNvSpPr>
          <p:nvPr>
            <p:ph idx="1"/>
          </p:nvPr>
        </p:nvSpPr>
        <p:spPr>
          <a:xfrm>
            <a:off x="430118" y="1008009"/>
            <a:ext cx="10854692" cy="7666916"/>
          </a:xfrm>
        </p:spPr>
        <p:txBody>
          <a:bodyPr/>
          <a:lstStyle/>
          <a:p>
            <a:pPr eaLnBrk="1" hangingPunct="1">
              <a:spcBef>
                <a:spcPts val="0"/>
              </a:spcBef>
              <a:buFontTx/>
              <a:buNone/>
            </a:pPr>
            <a:r>
              <a:rPr lang="en-GB" sz="3200" smtClean="0"/>
              <a:t>Read once</a:t>
            </a:r>
          </a:p>
          <a:p>
            <a:pPr lvl="1"/>
            <a:r>
              <a:rPr lang="en-GB" sz="2400" smtClean="0"/>
              <a:t>Read </a:t>
            </a:r>
            <a:r>
              <a:rPr lang="en-GB" sz="2400" dirty="0" smtClean="0"/>
              <a:t>Me First.doc</a:t>
            </a:r>
          </a:p>
          <a:p>
            <a:pPr lvl="1"/>
            <a:r>
              <a:rPr lang="en-US" sz="2400" dirty="0" smtClean="0"/>
              <a:t>Getting Started with the </a:t>
            </a:r>
            <a:r>
              <a:rPr lang="en-US" sz="2400" dirty="0" err="1" smtClean="0"/>
              <a:t>Revit</a:t>
            </a:r>
            <a:r>
              <a:rPr lang="en-US" sz="2400" dirty="0" smtClean="0"/>
              <a:t> API.doc</a:t>
            </a:r>
          </a:p>
          <a:p>
            <a:pPr lvl="1"/>
            <a:r>
              <a:rPr lang="en-US" sz="2400" dirty="0" err="1" smtClean="0"/>
              <a:t>Revit</a:t>
            </a:r>
            <a:r>
              <a:rPr lang="en-US" sz="2400" dirty="0" smtClean="0"/>
              <a:t> Platform API Changes </a:t>
            </a:r>
            <a:r>
              <a:rPr lang="en-US" sz="2400" smtClean="0"/>
              <a:t>and Additions.doc</a:t>
            </a:r>
          </a:p>
          <a:p>
            <a:pPr lvl="1"/>
            <a:r>
              <a:rPr lang="en-GB" sz="2400" smtClean="0"/>
              <a:t>Revit 2011 API Namespace Remapping.xlsx</a:t>
            </a:r>
            <a:endParaRPr lang="en-GB" sz="2400" dirty="0" smtClean="0"/>
          </a:p>
          <a:p>
            <a:pPr>
              <a:spcBef>
                <a:spcPts val="0"/>
              </a:spcBef>
            </a:pPr>
            <a:r>
              <a:rPr lang="en-US" sz="3200" smtClean="0"/>
              <a:t>Keep at hand always</a:t>
            </a:r>
          </a:p>
          <a:p>
            <a:pPr lvl="1"/>
            <a:r>
              <a:rPr lang="en-US" sz="2400" smtClean="0"/>
              <a:t>Revit 2011 </a:t>
            </a:r>
            <a:r>
              <a:rPr lang="en-US" sz="2400" dirty="0" smtClean="0"/>
              <a:t>API </a:t>
            </a:r>
            <a:r>
              <a:rPr lang="en-US" sz="2400" smtClean="0"/>
              <a:t>Developer Guide.pdf</a:t>
            </a:r>
            <a:endParaRPr lang="en-GB" sz="2400" dirty="0" smtClean="0">
              <a:solidFill>
                <a:schemeClr val="accent6">
                  <a:lumMod val="75000"/>
                </a:schemeClr>
              </a:solidFill>
            </a:endParaRPr>
          </a:p>
          <a:p>
            <a:pPr lvl="1"/>
            <a:r>
              <a:rPr lang="en-GB" sz="2400" smtClean="0"/>
              <a:t>RevitAPI.chm</a:t>
            </a:r>
            <a:endParaRPr lang="en-GB" sz="2400" dirty="0" smtClean="0"/>
          </a:p>
          <a:p>
            <a:pPr lvl="2"/>
            <a:r>
              <a:rPr lang="en-GB" sz="2000" smtClean="0"/>
              <a:t>What's New section is similar to </a:t>
            </a:r>
            <a:r>
              <a:rPr lang="en-US" sz="2000" smtClean="0"/>
              <a:t>Changes and Additions doc</a:t>
            </a:r>
            <a:endParaRPr lang="en-GB" sz="2000" dirty="0" smtClean="0"/>
          </a:p>
          <a:p>
            <a:pPr>
              <a:spcBef>
                <a:spcPts val="0"/>
              </a:spcBef>
            </a:pPr>
            <a:r>
              <a:rPr lang="en-GB" sz="3200" smtClean="0"/>
              <a:t>Read if needed</a:t>
            </a:r>
          </a:p>
          <a:p>
            <a:pPr lvl="1"/>
            <a:r>
              <a:rPr lang="en-GB" sz="2400" smtClean="0"/>
              <a:t>RevitAddInUtility.chm – installer</a:t>
            </a:r>
          </a:p>
          <a:p>
            <a:pPr lvl="1"/>
            <a:r>
              <a:rPr lang="en-GB" sz="2400" smtClean="0"/>
              <a:t>Autodesk Icon Guidelines.pdf – user interface</a:t>
            </a:r>
            <a:endParaRPr lang="en-GB" sz="2400" dirty="0" smtClean="0"/>
          </a:p>
          <a:p>
            <a:pPr lvl="1"/>
            <a:r>
              <a:rPr lang="en-GB" sz="2400" smtClean="0"/>
              <a:t>Revit Structure – section definitions and material properties</a:t>
            </a:r>
          </a:p>
          <a:p>
            <a:pPr>
              <a:spcBef>
                <a:spcPts val="0"/>
              </a:spcBef>
            </a:pPr>
            <a:r>
              <a:rPr lang="en-US" sz="3200" smtClean="0"/>
              <a:t>Very important utilities</a:t>
            </a:r>
            <a:endParaRPr lang="en-GB" sz="3200" smtClean="0"/>
          </a:p>
          <a:p>
            <a:pPr lvl="1"/>
            <a:r>
              <a:rPr lang="en-GB" sz="2400" smtClean="0"/>
              <a:t>Add-In Manager</a:t>
            </a:r>
          </a:p>
          <a:p>
            <a:pPr lvl="1"/>
            <a:r>
              <a:rPr lang="en-GB" sz="2400" smtClean="0"/>
              <a:t>RevitLookup</a:t>
            </a:r>
            <a:endParaRPr lang="en-GB" sz="2400" dirty="0" smtClean="0"/>
          </a:p>
          <a:p>
            <a:pPr>
              <a:spcBef>
                <a:spcPts val="0"/>
              </a:spcBef>
            </a:pPr>
            <a:r>
              <a:rPr lang="en-GB" sz="3200" dirty="0" smtClean="0"/>
              <a:t>VSTA Samples</a:t>
            </a:r>
            <a:endParaRPr lang="en-GB" sz="2000" dirty="0" smtClean="0"/>
          </a:p>
          <a:p>
            <a:pPr>
              <a:spcBef>
                <a:spcPts val="0"/>
              </a:spcBef>
            </a:pPr>
            <a:r>
              <a:rPr lang="en-GB" sz="3200" dirty="0" smtClean="0"/>
              <a:t>Samples</a:t>
            </a:r>
          </a:p>
          <a:p>
            <a:pPr lvl="1"/>
            <a:r>
              <a:rPr lang="en-GB" sz="2000" smtClean="0"/>
              <a:t>RevitAPIDllsPathUpdater.exe</a:t>
            </a:r>
            <a:endParaRPr lang="en-GB" sz="2000" dirty="0" smtClean="0"/>
          </a:p>
          <a:p>
            <a:pPr lvl="1"/>
            <a:r>
              <a:rPr lang="en-GB" sz="2000" smtClean="0"/>
              <a:t>SamplesReadMe.htm</a:t>
            </a:r>
            <a:endParaRPr lang="en-GB" sz="2000" dirty="0" smtClean="0"/>
          </a:p>
          <a:p>
            <a:pPr lvl="1"/>
            <a:r>
              <a:rPr lang="en-GB" sz="2000" smtClean="0"/>
              <a:t>SDKSamples2011.sln</a:t>
            </a:r>
            <a:endParaRPr lang="en-GB" sz="2000" dirty="0" smtClean="0"/>
          </a:p>
        </p:txBody>
      </p:sp>
      <p:sp>
        <p:nvSpPr>
          <p:cNvPr id="1434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03935" y="409902"/>
            <a:ext cx="11843345" cy="837006"/>
          </a:xfrm>
        </p:spPr>
        <p:txBody>
          <a:bodyPr/>
          <a:lstStyle/>
          <a:p>
            <a:pPr eaLnBrk="1" hangingPunct="1"/>
            <a:r>
              <a:rPr lang="en-GB" smtClean="0"/>
              <a:t>SDK Samples</a:t>
            </a:r>
            <a:endParaRPr lang="en-GB" dirty="0" smtClean="0"/>
          </a:p>
        </p:txBody>
      </p:sp>
      <p:sp>
        <p:nvSpPr>
          <p:cNvPr id="14339" name="Rectangle 3"/>
          <p:cNvSpPr>
            <a:spLocks noGrp="1" noChangeArrowheads="1"/>
          </p:cNvSpPr>
          <p:nvPr>
            <p:ph idx="1"/>
          </p:nvPr>
        </p:nvSpPr>
        <p:spPr>
          <a:xfrm>
            <a:off x="430118" y="1372153"/>
            <a:ext cx="10854692" cy="7666916"/>
          </a:xfrm>
        </p:spPr>
        <p:txBody>
          <a:bodyPr/>
          <a:lstStyle/>
          <a:p>
            <a:r>
              <a:rPr lang="en-GB" smtClean="0"/>
              <a:t>Documentation</a:t>
            </a:r>
          </a:p>
          <a:p>
            <a:pPr lvl="1"/>
            <a:r>
              <a:rPr lang="en-GB" smtClean="0"/>
              <a:t>SamplesReadMe.htm</a:t>
            </a:r>
          </a:p>
          <a:p>
            <a:pPr lvl="1"/>
            <a:r>
              <a:rPr lang="en-GB" smtClean="0"/>
              <a:t>Revit 2011 New Samples.doc</a:t>
            </a:r>
          </a:p>
          <a:p>
            <a:r>
              <a:rPr lang="en-US" smtClean="0"/>
              <a:t>Utility</a:t>
            </a:r>
            <a:endParaRPr lang="en-GB" smtClean="0"/>
          </a:p>
          <a:p>
            <a:pPr lvl="1"/>
            <a:r>
              <a:rPr lang="en-GB" smtClean="0"/>
              <a:t>RevitAPIDllsPathUpdater.exe</a:t>
            </a:r>
          </a:p>
          <a:p>
            <a:r>
              <a:rPr lang="en-US" smtClean="0"/>
              <a:t>Main samples solution</a:t>
            </a:r>
            <a:endParaRPr lang="en-GB" smtClean="0"/>
          </a:p>
          <a:p>
            <a:pPr lvl="1"/>
            <a:r>
              <a:rPr lang="en-GB" smtClean="0"/>
              <a:t>SDKSamples2011.sln</a:t>
            </a:r>
          </a:p>
          <a:p>
            <a:r>
              <a:rPr lang="en-US" smtClean="0"/>
              <a:t>And the samples themselves!</a:t>
            </a:r>
            <a:endParaRPr lang="en-GB" smtClean="0"/>
          </a:p>
        </p:txBody>
      </p:sp>
      <p:sp>
        <p:nvSpPr>
          <p:cNvPr id="1434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pic>
        <p:nvPicPr>
          <p:cNvPr id="1026" name="Picture 2"/>
          <p:cNvPicPr>
            <a:picLocks noChangeAspect="1" noChangeArrowheads="1"/>
          </p:cNvPicPr>
          <p:nvPr/>
        </p:nvPicPr>
        <p:blipFill>
          <a:blip r:embed="rId3" cstate="print"/>
          <a:srcRect/>
          <a:stretch>
            <a:fillRect/>
          </a:stretch>
        </p:blipFill>
        <p:spPr bwMode="auto">
          <a:xfrm>
            <a:off x="1721710" y="5827725"/>
            <a:ext cx="9563100" cy="330708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SDKSamples2011.sln and Revit API Assembly</a:t>
            </a:r>
            <a:endParaRPr lang="en-GB"/>
          </a:p>
        </p:txBody>
      </p:sp>
      <p:sp>
        <p:nvSpPr>
          <p:cNvPr id="3" name="Content Placeholder 2"/>
          <p:cNvSpPr>
            <a:spLocks noGrp="1"/>
          </p:cNvSpPr>
          <p:nvPr>
            <p:ph idx="1"/>
          </p:nvPr>
        </p:nvSpPr>
        <p:spPr/>
        <p:txBody>
          <a:bodyPr/>
          <a:lstStyle/>
          <a:p>
            <a:r>
              <a:rPr lang="en-GB" sz="2400" smtClean="0">
                <a:latin typeface="Courier New" pitchFamily="49" charset="0"/>
                <a:cs typeface="Courier New" pitchFamily="49" charset="0"/>
              </a:rPr>
              <a:t>C:\Program Files\Autodesk\ &gt; md "Revit MEP 2011"</a:t>
            </a:r>
          </a:p>
          <a:p>
            <a:endParaRPr lang="en-GB" sz="2400" smtClean="0">
              <a:latin typeface="Courier New" pitchFamily="49" charset="0"/>
              <a:cs typeface="Courier New" pitchFamily="49" charset="0"/>
            </a:endParaRPr>
          </a:p>
          <a:p>
            <a:r>
              <a:rPr lang="en-GB" sz="2400" smtClean="0">
                <a:latin typeface="Courier New" pitchFamily="49" charset="0"/>
                <a:cs typeface="Courier New" pitchFamily="49" charset="0"/>
              </a:rPr>
              <a:t>C:\Program Files\Autodesk\ &gt; md "Revit MEP 2011\Program"</a:t>
            </a:r>
          </a:p>
          <a:p>
            <a:endParaRPr lang="en-GB" sz="2400" smtClean="0">
              <a:latin typeface="Courier New" pitchFamily="49" charset="0"/>
              <a:cs typeface="Courier New" pitchFamily="49" charset="0"/>
            </a:endParaRPr>
          </a:p>
          <a:p>
            <a:r>
              <a:rPr lang="en-GB" sz="2400" smtClean="0">
                <a:latin typeface="Courier New" pitchFamily="49" charset="0"/>
                <a:cs typeface="Courier New" pitchFamily="49" charset="0"/>
              </a:rPr>
              <a:t>C:\Program Files\Autodesk\ &gt; copy </a:t>
            </a:r>
          </a:p>
          <a:p>
            <a:r>
              <a:rPr lang="en-GB" sz="2400" smtClean="0">
                <a:latin typeface="Courier New" pitchFamily="49" charset="0"/>
                <a:cs typeface="Courier New" pitchFamily="49" charset="0"/>
              </a:rPr>
              <a:t>  "Revit Architecture 2011\Program\RevitAPI.dll"</a:t>
            </a:r>
          </a:p>
          <a:p>
            <a:r>
              <a:rPr lang="en-US" sz="2400" smtClean="0">
                <a:latin typeface="Courier New" pitchFamily="49" charset="0"/>
                <a:cs typeface="Courier New" pitchFamily="49" charset="0"/>
              </a:rPr>
              <a:t>  </a:t>
            </a:r>
            <a:r>
              <a:rPr lang="en-GB" sz="2400" smtClean="0">
                <a:latin typeface="Courier New" pitchFamily="49" charset="0"/>
                <a:cs typeface="Courier New" pitchFamily="49" charset="0"/>
              </a:rPr>
              <a:t>"Revit MEP 2011\Program"</a:t>
            </a:r>
          </a:p>
          <a:p>
            <a:endParaRPr lang="en-GB" sz="2400" smtClean="0">
              <a:latin typeface="Courier New" pitchFamily="49" charset="0"/>
              <a:cs typeface="Courier New" pitchFamily="49" charset="0"/>
            </a:endParaRPr>
          </a:p>
          <a:p>
            <a:r>
              <a:rPr lang="en-GB" sz="2400" smtClean="0">
                <a:latin typeface="Courier New" pitchFamily="49" charset="0"/>
                <a:cs typeface="Courier New" pitchFamily="49" charset="0"/>
              </a:rPr>
              <a:t>C:\Program Files\Autodesk\ &gt; copy </a:t>
            </a:r>
          </a:p>
          <a:p>
            <a:r>
              <a:rPr lang="en-GB" sz="2400" smtClean="0">
                <a:latin typeface="Courier New" pitchFamily="49" charset="0"/>
                <a:cs typeface="Courier New" pitchFamily="49" charset="0"/>
              </a:rPr>
              <a:t>  "Revit Architecture 2011\Program\RevitAPIUI.dll"</a:t>
            </a:r>
          </a:p>
          <a:p>
            <a:r>
              <a:rPr lang="en-GB" sz="2400" smtClean="0">
                <a:latin typeface="Courier New" pitchFamily="49" charset="0"/>
                <a:cs typeface="Courier New" pitchFamily="49" charset="0"/>
              </a:rPr>
              <a:t>  "Revit MEP 2011\Program"</a:t>
            </a:r>
          </a:p>
          <a:p>
            <a:endParaRPr lang="en-US" sz="2400" smtClean="0">
              <a:latin typeface="Courier New" pitchFamily="49" charset="0"/>
              <a:cs typeface="Courier New" pitchFamily="49" charset="0"/>
            </a:endParaRPr>
          </a:p>
          <a:p>
            <a:r>
              <a:rPr lang="en-US" sz="2400" smtClean="0">
                <a:latin typeface="Courier New" pitchFamily="49" charset="0"/>
                <a:cs typeface="Courier New" pitchFamily="49" charset="0"/>
              </a:rPr>
              <a:t>Repeat for Structure as well...</a:t>
            </a:r>
            <a:endParaRPr lang="en-GB" sz="2400" smtClean="0">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3759" y="194232"/>
            <a:ext cx="11269451" cy="1626129"/>
          </a:xfrm>
        </p:spPr>
        <p:txBody>
          <a:bodyPr/>
          <a:lstStyle/>
          <a:p>
            <a:pPr eaLnBrk="1" hangingPunct="1"/>
            <a:r>
              <a:rPr lang="en-GB" dirty="0" smtClean="0"/>
              <a:t>Revit API History</a:t>
            </a:r>
          </a:p>
        </p:txBody>
      </p:sp>
      <p:sp>
        <p:nvSpPr>
          <p:cNvPr id="15363" name="Rectangle 3"/>
          <p:cNvSpPr>
            <a:spLocks noGrp="1" noChangeArrowheads="1"/>
          </p:cNvSpPr>
          <p:nvPr>
            <p:ph idx="1"/>
          </p:nvPr>
        </p:nvSpPr>
        <p:spPr>
          <a:xfrm>
            <a:off x="453761" y="1482678"/>
            <a:ext cx="11680317" cy="7594704"/>
          </a:xfrm>
        </p:spPr>
        <p:txBody>
          <a:bodyPr/>
          <a:lstStyle/>
          <a:p>
            <a:pPr marL="487647" lvl="1" indent="-325098"/>
            <a:r>
              <a:rPr lang="en-US" sz="3100" dirty="0" smtClean="0"/>
              <a:t>5, 6, </a:t>
            </a:r>
            <a:r>
              <a:rPr lang="en-US" sz="3100" smtClean="0"/>
              <a:t>7 had no </a:t>
            </a:r>
            <a:r>
              <a:rPr lang="en-US" sz="3100" dirty="0" smtClean="0"/>
              <a:t>API and no verticals</a:t>
            </a:r>
            <a:endParaRPr lang="en-GB" sz="3100" dirty="0" smtClean="0"/>
          </a:p>
          <a:p>
            <a:pPr marL="487647" lvl="1" indent="-325098"/>
            <a:r>
              <a:rPr lang="en-GB" sz="3100" smtClean="0"/>
              <a:t>8 </a:t>
            </a:r>
            <a:r>
              <a:rPr lang="en-GB" sz="3100" dirty="0" smtClean="0"/>
              <a:t>first public API for Building and Structure</a:t>
            </a:r>
          </a:p>
          <a:p>
            <a:pPr marL="487647" lvl="1" indent="-325098"/>
            <a:r>
              <a:rPr lang="en-GB" sz="3100" smtClean="0"/>
              <a:t>9 </a:t>
            </a:r>
            <a:r>
              <a:rPr lang="en-GB" sz="3100" dirty="0" smtClean="0"/>
              <a:t>many new objects and creation methods</a:t>
            </a:r>
          </a:p>
          <a:p>
            <a:pPr marL="487647" lvl="1" indent="-325098"/>
            <a:r>
              <a:rPr lang="en-GB" sz="3100" dirty="0" smtClean="0"/>
              <a:t>9.1 journal, units, new creation methods</a:t>
            </a:r>
          </a:p>
          <a:p>
            <a:pPr marL="487647" lvl="1" indent="-325098"/>
            <a:r>
              <a:rPr lang="en-GB" sz="3100" smtClean="0"/>
              <a:t>2008 strong consolidation and major </a:t>
            </a:r>
            <a:r>
              <a:rPr lang="en-GB" sz="3100" dirty="0" smtClean="0"/>
              <a:t>new features</a:t>
            </a:r>
          </a:p>
          <a:p>
            <a:pPr marL="487647" lvl="1" indent="-325098"/>
            <a:r>
              <a:rPr lang="en-US" sz="3100" smtClean="0"/>
              <a:t>2009 filtering </a:t>
            </a:r>
            <a:r>
              <a:rPr lang="en-US" sz="3100" dirty="0" smtClean="0"/>
              <a:t>facilities, data access, samples</a:t>
            </a:r>
            <a:r>
              <a:rPr lang="en-US" sz="3100" smtClean="0"/>
              <a:t>, VSTA</a:t>
            </a:r>
          </a:p>
          <a:p>
            <a:pPr marL="487647" lvl="1" indent="-325098"/>
            <a:r>
              <a:rPr lang="en-US" sz="3100" smtClean="0"/>
              <a:t>2010 family API, form creation, ribbon, events, MEP</a:t>
            </a:r>
            <a:endParaRPr lang="en-GB" sz="3100" smtClean="0"/>
          </a:p>
          <a:p>
            <a:pPr marL="487647" lvl="1" indent="-325098"/>
            <a:r>
              <a:rPr lang="en-US" sz="3100" smtClean="0"/>
              <a:t>2011</a:t>
            </a:r>
          </a:p>
          <a:p>
            <a:pPr marL="887647" lvl="2" indent="-325098"/>
            <a:r>
              <a:rPr lang="en-US" sz="2700" smtClean="0"/>
              <a:t>RAC: improved form generation, flexible components</a:t>
            </a:r>
          </a:p>
          <a:p>
            <a:pPr marL="887647" lvl="2" indent="-325098"/>
            <a:r>
              <a:rPr lang="en-US" sz="2700" smtClean="0"/>
              <a:t>RME: conduits, cable trays, panel schedules</a:t>
            </a:r>
          </a:p>
          <a:p>
            <a:pPr marL="887647" lvl="2" indent="-325098"/>
            <a:r>
              <a:rPr lang="en-US" sz="2700" smtClean="0"/>
              <a:t>RST: concrete joins, improved analytical model</a:t>
            </a:r>
          </a:p>
          <a:p>
            <a:pPr marL="887647" lvl="2" indent="-325098"/>
            <a:r>
              <a:rPr lang="en-US" sz="2700" smtClean="0"/>
              <a:t>Platform: user interface, performance, reporting parameters</a:t>
            </a:r>
          </a:p>
          <a:p>
            <a:pPr marL="887647" lvl="2" indent="-325098"/>
            <a:r>
              <a:rPr lang="en-US" sz="2700" smtClean="0"/>
              <a:t>API: dynamic update, analysis visualization, transactions, iteration, selection</a:t>
            </a:r>
          </a:p>
          <a:p>
            <a:pPr marL="487647" lvl="1" indent="-325098"/>
            <a:r>
              <a:rPr lang="en-GB" sz="3100" smtClean="0"/>
              <a:t>API size doubled </a:t>
            </a:r>
            <a:r>
              <a:rPr lang="en-GB" sz="3100" dirty="0" smtClean="0"/>
              <a:t>in </a:t>
            </a:r>
            <a:r>
              <a:rPr lang="en-GB" sz="3100" smtClean="0"/>
              <a:t>every release</a:t>
            </a:r>
            <a:endParaRPr lang="en-GB" sz="3100" dirty="0" smtClean="0"/>
          </a:p>
          <a:p>
            <a:pPr marL="487647" lvl="1" indent="-325098"/>
            <a:r>
              <a:rPr lang="en-GB" sz="3100" smtClean="0"/>
              <a:t>Long term target </a:t>
            </a:r>
            <a:r>
              <a:rPr lang="en-GB" sz="3100" dirty="0" smtClean="0"/>
              <a:t>is API and kernel-based application</a:t>
            </a:r>
          </a:p>
          <a:p>
            <a:pPr marL="487647" lvl="1" indent="-325098"/>
            <a:r>
              <a:rPr lang="en-GB" sz="3100" dirty="0" smtClean="0"/>
              <a:t>Still </a:t>
            </a:r>
            <a:r>
              <a:rPr lang="en-GB" sz="3100" smtClean="0"/>
              <a:t>evolving fast ...</a:t>
            </a:r>
            <a:endParaRPr lang="en-GB" sz="3100" dirty="0" smtClean="0"/>
          </a:p>
        </p:txBody>
      </p:sp>
      <p:sp>
        <p:nvSpPr>
          <p:cNvPr id="15364" name="Text Box 5"/>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smtClean="0"/>
              <a:t>Revit API </a:t>
            </a:r>
            <a:r>
              <a:rPr lang="en-US" dirty="0" err="1" smtClean="0"/>
              <a:t>Wishlist</a:t>
            </a:r>
            <a:r>
              <a:rPr lang="en-US" dirty="0" smtClean="0"/>
              <a:t> Survey Results</a:t>
            </a:r>
          </a:p>
        </p:txBody>
      </p:sp>
      <p:sp>
        <p:nvSpPr>
          <p:cNvPr id="18435" name="Rectangle 3"/>
          <p:cNvSpPr>
            <a:spLocks noGrp="1" noChangeArrowheads="1"/>
          </p:cNvSpPr>
          <p:nvPr>
            <p:ph idx="1"/>
          </p:nvPr>
        </p:nvSpPr>
        <p:spPr>
          <a:xfrm>
            <a:off x="443368" y="1774782"/>
            <a:ext cx="11588341" cy="6476696"/>
          </a:xfrm>
        </p:spPr>
        <p:txBody>
          <a:bodyPr/>
          <a:lstStyle/>
          <a:p>
            <a:pPr marL="731560" indent="-731560">
              <a:spcAft>
                <a:spcPts val="1200"/>
              </a:spcAft>
            </a:pPr>
            <a:r>
              <a:rPr lang="en-US" smtClean="0"/>
              <a:t>Driving force for API development directions</a:t>
            </a:r>
          </a:p>
          <a:p>
            <a:pPr marL="731560" indent="-731560">
              <a:buFont typeface="+mj-lt"/>
              <a:buAutoNum type="arabicPeriod"/>
            </a:pPr>
            <a:r>
              <a:rPr lang="en-US" sz="2300" b="1" smtClean="0">
                <a:solidFill>
                  <a:srgbClr val="0070C0"/>
                </a:solidFill>
              </a:rPr>
              <a:t>Better integration into Revit user interface (*)</a:t>
            </a:r>
          </a:p>
          <a:p>
            <a:pPr marL="731560" indent="-731560">
              <a:buFont typeface="+mj-lt"/>
              <a:buAutoNum type="arabicPeriod"/>
            </a:pPr>
            <a:r>
              <a:rPr lang="en-US" sz="2300" b="1" smtClean="0">
                <a:solidFill>
                  <a:srgbClr val="0070C0"/>
                </a:solidFill>
              </a:rPr>
              <a:t>Interactive user selection of element ends, intersections and faces</a:t>
            </a:r>
          </a:p>
          <a:p>
            <a:pPr marL="731560" indent="-731560">
              <a:buFont typeface="+mj-lt"/>
              <a:buAutoNum type="arabicPeriod"/>
            </a:pPr>
            <a:r>
              <a:rPr lang="en-US" sz="2300" b="1" smtClean="0">
                <a:solidFill>
                  <a:srgbClr val="0070C0"/>
                </a:solidFill>
              </a:rPr>
              <a:t>Ability to post and handle custom errors</a:t>
            </a:r>
          </a:p>
          <a:p>
            <a:pPr marL="731560" indent="-731560">
              <a:buFont typeface="+mj-lt"/>
              <a:buAutoNum type="arabicPeriod"/>
            </a:pPr>
            <a:r>
              <a:rPr lang="en-US" sz="2300" smtClean="0">
                <a:solidFill>
                  <a:srgbClr val="0070C0"/>
                </a:solidFill>
              </a:rPr>
              <a:t>Access to the Revit project browser</a:t>
            </a:r>
          </a:p>
          <a:p>
            <a:pPr marL="731560" indent="-731560">
              <a:buFont typeface="+mj-lt"/>
              <a:buAutoNum type="arabicPeriod"/>
            </a:pPr>
            <a:r>
              <a:rPr lang="en-US" sz="2300" smtClean="0">
                <a:solidFill>
                  <a:srgbClr val="0070C0"/>
                </a:solidFill>
              </a:rPr>
              <a:t>Creation of docked windows in the Revit user interface</a:t>
            </a:r>
          </a:p>
          <a:p>
            <a:pPr marL="731560" indent="-731560">
              <a:buFont typeface="+mj-lt"/>
              <a:buAutoNum type="arabicPeriod"/>
            </a:pPr>
            <a:r>
              <a:rPr lang="en-US" sz="2300" smtClean="0">
                <a:solidFill>
                  <a:srgbClr val="0070C0"/>
                </a:solidFill>
              </a:rPr>
              <a:t>Open a Revit document in the user interface</a:t>
            </a:r>
          </a:p>
          <a:p>
            <a:pPr marL="731560" indent="-731560">
              <a:buFont typeface="+mj-lt"/>
              <a:buAutoNum type="arabicPeriod"/>
            </a:pPr>
            <a:r>
              <a:rPr lang="en-US" sz="2300" smtClean="0">
                <a:solidFill>
                  <a:srgbClr val="0070C0"/>
                </a:solidFill>
              </a:rPr>
              <a:t>Access to views</a:t>
            </a:r>
          </a:p>
          <a:p>
            <a:pPr marL="731560" indent="-731560">
              <a:buFont typeface="+mj-lt"/>
              <a:buAutoNum type="arabicPeriod"/>
            </a:pPr>
            <a:r>
              <a:rPr lang="en-US" sz="2300" smtClean="0">
                <a:solidFill>
                  <a:srgbClr val="0070C0"/>
                </a:solidFill>
              </a:rPr>
              <a:t>Encode more complex formulas into family parameters</a:t>
            </a:r>
          </a:p>
          <a:p>
            <a:pPr marL="731560" indent="-731560">
              <a:buFont typeface="+mj-lt"/>
              <a:buAutoNum type="arabicPeriod"/>
            </a:pPr>
            <a:r>
              <a:rPr lang="en-US" sz="2300" smtClean="0">
                <a:solidFill>
                  <a:srgbClr val="0070C0"/>
                </a:solidFill>
              </a:rPr>
              <a:t>Change existing element behaviour, such as the join behaviour of a wall</a:t>
            </a:r>
          </a:p>
          <a:p>
            <a:pPr marL="731560" indent="-731560">
              <a:buFont typeface="+mj-lt"/>
              <a:buAutoNum type="arabicPeriod"/>
            </a:pPr>
            <a:r>
              <a:rPr lang="en-US" sz="2300" b="1" smtClean="0">
                <a:solidFill>
                  <a:srgbClr val="0070C0"/>
                </a:solidFill>
              </a:rPr>
              <a:t>Event handlers for elements when added, deleted, changed, moved or selected</a:t>
            </a:r>
          </a:p>
          <a:p>
            <a:pPr marL="731560" indent="-731560">
              <a:spcBef>
                <a:spcPts val="1800"/>
              </a:spcBef>
            </a:pPr>
            <a:r>
              <a:rPr lang="en-US" sz="2300" smtClean="0">
                <a:solidFill>
                  <a:srgbClr val="0070C0"/>
                </a:solidFill>
              </a:rPr>
              <a:t>(*) Not complete, but substantially improved and affected by many of the new features</a:t>
            </a:r>
            <a:endParaRPr lang="en-US" sz="2300" dirty="0" smtClean="0"/>
          </a:p>
        </p:txBody>
      </p:sp>
      <p:sp>
        <p:nvSpPr>
          <p:cNvPr id="4" name="Text Box 5"/>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453759" y="4291174"/>
            <a:ext cx="8186657" cy="2104934"/>
          </a:xfrm>
        </p:spPr>
        <p:txBody>
          <a:bodyPr/>
          <a:lstStyle/>
          <a:p>
            <a:pPr eaLnBrk="1" hangingPunct="1"/>
            <a:r>
              <a:rPr lang="en-GB" sz="9600" dirty="0" smtClean="0"/>
              <a:t>Getting Started</a:t>
            </a:r>
          </a:p>
        </p:txBody>
      </p:sp>
      <p:sp>
        <p:nvSpPr>
          <p:cNvPr id="16387" name="Rectangle 3"/>
          <p:cNvSpPr>
            <a:spLocks noGrp="1" noChangeArrowheads="1"/>
          </p:cNvSpPr>
          <p:nvPr>
            <p:ph type="subTitle" sz="quarter" idx="1"/>
          </p:nvPr>
        </p:nvSpPr>
        <p:spPr/>
        <p:txBody>
          <a:bodyPr/>
          <a:lstStyle/>
          <a:p>
            <a:pPr eaLnBrk="1" hangingPunct="1">
              <a:buFontTx/>
              <a:buNone/>
            </a:pPr>
            <a:r>
              <a:rPr lang="en-US" sz="2800" dirty="0" smtClean="0"/>
              <a:t>First Steps up to Hello World</a:t>
            </a:r>
            <a:endParaRPr lang="en-GB" sz="2800" dirty="0" smtClean="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3759" y="194232"/>
            <a:ext cx="11269451" cy="1626129"/>
          </a:xfrm>
        </p:spPr>
        <p:txBody>
          <a:bodyPr/>
          <a:lstStyle/>
          <a:p>
            <a:pPr eaLnBrk="1" hangingPunct="1"/>
            <a:r>
              <a:rPr lang="en-GB" dirty="0" smtClean="0"/>
              <a:t>Getting Started</a:t>
            </a:r>
          </a:p>
        </p:txBody>
      </p:sp>
      <p:sp>
        <p:nvSpPr>
          <p:cNvPr id="17411" name="Rectangle 3"/>
          <p:cNvSpPr>
            <a:spLocks noGrp="1" noChangeArrowheads="1"/>
          </p:cNvSpPr>
          <p:nvPr>
            <p:ph idx="1"/>
          </p:nvPr>
        </p:nvSpPr>
        <p:spPr>
          <a:xfrm>
            <a:off x="453759" y="1482677"/>
            <a:ext cx="11574213" cy="7558191"/>
          </a:xfrm>
        </p:spPr>
        <p:txBody>
          <a:bodyPr/>
          <a:lstStyle/>
          <a:p>
            <a:pPr marL="487647" lvl="1" indent="-325098"/>
            <a:r>
              <a:rPr lang="en-US" sz="3100" smtClean="0"/>
              <a:t>Ways to extend Revit</a:t>
            </a:r>
            <a:endParaRPr lang="en-GB" sz="3100" smtClean="0"/>
          </a:p>
          <a:p>
            <a:pPr marL="487647" lvl="1" indent="-325098"/>
            <a:r>
              <a:rPr lang="en-GB" sz="3100" smtClean="0"/>
              <a:t>Development </a:t>
            </a:r>
            <a:r>
              <a:rPr lang="en-GB" sz="3100" dirty="0" smtClean="0"/>
              <a:t>environment</a:t>
            </a:r>
          </a:p>
          <a:p>
            <a:pPr marL="487647" lvl="1" indent="-325098"/>
            <a:r>
              <a:rPr lang="en-GB" sz="3100" dirty="0" smtClean="0"/>
              <a:t>.NET class modules</a:t>
            </a:r>
          </a:p>
          <a:p>
            <a:pPr marL="487647" lvl="1" indent="-325098"/>
            <a:r>
              <a:rPr lang="en-GB" sz="3100" smtClean="0"/>
              <a:t>IExternalCommand and IExternalApplication interfaces</a:t>
            </a:r>
            <a:endParaRPr lang="en-GB" sz="3100" dirty="0" smtClean="0"/>
          </a:p>
          <a:p>
            <a:pPr marL="487647" lvl="1" indent="-325098"/>
            <a:r>
              <a:rPr lang="en-US" sz="3100" smtClean="0"/>
              <a:t>Loading an add-in using an addin manifest file</a:t>
            </a:r>
            <a:endParaRPr lang="en-GB" sz="3100" dirty="0" smtClean="0"/>
          </a:p>
          <a:p>
            <a:pPr marL="487647" lvl="1" indent="-325098"/>
            <a:r>
              <a:rPr lang="en-GB" sz="3100" smtClean="0"/>
              <a:t>External command Execute method input </a:t>
            </a:r>
            <a:r>
              <a:rPr lang="en-GB" sz="3100" dirty="0" smtClean="0"/>
              <a:t>and </a:t>
            </a:r>
            <a:r>
              <a:rPr lang="en-GB" sz="3100" smtClean="0"/>
              <a:t>output arguments</a:t>
            </a:r>
            <a:endParaRPr lang="en-GB" sz="3100" dirty="0" smtClean="0"/>
          </a:p>
          <a:p>
            <a:pPr marL="487647" lvl="1" indent="-325098"/>
            <a:r>
              <a:rPr lang="en-US" sz="3100" dirty="0" smtClean="0"/>
              <a:t>Important additional tools</a:t>
            </a:r>
            <a:endParaRPr lang="en-GB" sz="3100" dirty="0" smtClean="0"/>
          </a:p>
          <a:p>
            <a:pPr marL="887647" lvl="2" indent="-325098"/>
            <a:r>
              <a:rPr lang="en-US" sz="2700" dirty="0" smtClean="0"/>
              <a:t>RvtSamples </a:t>
            </a:r>
            <a:r>
              <a:rPr lang="en-US" sz="2700" smtClean="0"/>
              <a:t>to load and explore </a:t>
            </a:r>
            <a:r>
              <a:rPr lang="en-US" sz="2700" dirty="0" smtClean="0"/>
              <a:t>all </a:t>
            </a:r>
            <a:r>
              <a:rPr lang="en-US" sz="2700" smtClean="0"/>
              <a:t>samples with minimal Revit.ini impact</a:t>
            </a:r>
            <a:endParaRPr lang="en-US" sz="2700" dirty="0" smtClean="0"/>
          </a:p>
          <a:p>
            <a:pPr marL="887647" lvl="2" indent="-325098"/>
            <a:r>
              <a:rPr lang="en-US" sz="2700" smtClean="0"/>
              <a:t>RevitLookup </a:t>
            </a:r>
            <a:r>
              <a:rPr lang="en-US" sz="2700" dirty="0" smtClean="0"/>
              <a:t>to explore the Revit database and API possibilities</a:t>
            </a:r>
            <a:endParaRPr lang="en-GB" sz="2700" dirty="0" smtClean="0"/>
          </a:p>
        </p:txBody>
      </p:sp>
      <p:sp>
        <p:nvSpPr>
          <p:cNvPr id="17412"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Getting Started</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GB" dirty="0" smtClean="0"/>
              <a:t>Extending Revit</a:t>
            </a:r>
          </a:p>
        </p:txBody>
      </p:sp>
      <p:sp>
        <p:nvSpPr>
          <p:cNvPr id="20483" name="Rectangle 3"/>
          <p:cNvSpPr>
            <a:spLocks noGrp="1" noChangeArrowheads="1"/>
          </p:cNvSpPr>
          <p:nvPr>
            <p:ph idx="1"/>
          </p:nvPr>
        </p:nvSpPr>
        <p:spPr>
          <a:xfrm>
            <a:off x="443369" y="1300113"/>
            <a:ext cx="12133379" cy="7779896"/>
          </a:xfrm>
        </p:spPr>
        <p:txBody>
          <a:bodyPr/>
          <a:lstStyle/>
          <a:p>
            <a:pPr eaLnBrk="1" hangingPunct="1">
              <a:buFontTx/>
              <a:buNone/>
            </a:pPr>
            <a:r>
              <a:rPr lang="en-US" dirty="0" smtClean="0"/>
              <a:t>Ways to extend Revit</a:t>
            </a:r>
            <a:endParaRPr lang="en-GB" dirty="0" smtClean="0"/>
          </a:p>
          <a:p>
            <a:pPr eaLnBrk="1" hangingPunct="1">
              <a:buFontTx/>
              <a:buNone/>
            </a:pPr>
            <a:r>
              <a:rPr lang="en-GB" dirty="0" smtClean="0"/>
              <a:t>1. External command</a:t>
            </a:r>
          </a:p>
          <a:p>
            <a:pPr lvl="1" eaLnBrk="1" hangingPunct="1"/>
            <a:r>
              <a:rPr lang="en-GB" sz="2400" dirty="0" smtClean="0"/>
              <a:t>Implement IExternalCommand</a:t>
            </a:r>
          </a:p>
          <a:p>
            <a:pPr lvl="1"/>
            <a:r>
              <a:rPr lang="en-GB" sz="2400" dirty="0" smtClean="0"/>
              <a:t>Commands are added to the </a:t>
            </a:r>
            <a:r>
              <a:rPr lang="en-US" sz="2400" dirty="0" smtClean="0"/>
              <a:t>External Tools </a:t>
            </a:r>
            <a:r>
              <a:rPr lang="en-US" sz="2400" dirty="0" err="1" smtClean="0"/>
              <a:t>pulldown</a:t>
            </a:r>
            <a:r>
              <a:rPr lang="en-US" sz="2400" dirty="0" smtClean="0"/>
              <a:t> in the </a:t>
            </a:r>
            <a:r>
              <a:rPr lang="en-GB" sz="2400" dirty="0" smtClean="0"/>
              <a:t>ribbon A</a:t>
            </a:r>
            <a:r>
              <a:rPr lang="en-US" sz="2400" dirty="0" err="1" smtClean="0"/>
              <a:t>dd</a:t>
            </a:r>
            <a:r>
              <a:rPr lang="en-US" sz="2400" dirty="0" smtClean="0"/>
              <a:t>-Ins tab</a:t>
            </a:r>
            <a:endParaRPr lang="en-GB" sz="2400" dirty="0" smtClean="0"/>
          </a:p>
          <a:p>
            <a:pPr lvl="1" eaLnBrk="1" hangingPunct="1"/>
            <a:r>
              <a:rPr lang="en-GB" sz="2400" dirty="0" smtClean="0"/>
              <a:t>Tools &gt; External Tools</a:t>
            </a:r>
          </a:p>
          <a:p>
            <a:pPr eaLnBrk="1" hangingPunct="1">
              <a:buFontTx/>
              <a:buNone/>
            </a:pPr>
            <a:r>
              <a:rPr lang="en-GB" dirty="0" smtClean="0"/>
              <a:t>2. External application</a:t>
            </a:r>
          </a:p>
          <a:p>
            <a:pPr lvl="1" eaLnBrk="1" hangingPunct="1"/>
            <a:r>
              <a:rPr lang="en-GB" sz="2400" dirty="0" smtClean="0"/>
              <a:t>Implement IExternalApplication</a:t>
            </a:r>
          </a:p>
          <a:p>
            <a:pPr lvl="1"/>
            <a:r>
              <a:rPr lang="en-GB" sz="2400" dirty="0" smtClean="0"/>
              <a:t>Applications can </a:t>
            </a:r>
            <a:r>
              <a:rPr lang="en-US" sz="2400" dirty="0" smtClean="0"/>
              <a:t>create new panels in the </a:t>
            </a:r>
            <a:r>
              <a:rPr lang="en-US" sz="2400" smtClean="0"/>
              <a:t>ribbon Add-Ins and Analysis tabs</a:t>
            </a:r>
            <a:endParaRPr lang="en-GB" sz="2400" dirty="0" smtClean="0"/>
          </a:p>
          <a:p>
            <a:pPr lvl="1" eaLnBrk="1" hangingPunct="1"/>
            <a:r>
              <a:rPr lang="en-GB" sz="2400" dirty="0" smtClean="0"/>
              <a:t>External applications make use of external commands, so 1. is a subset of 2.</a:t>
            </a:r>
          </a:p>
          <a:p>
            <a:pPr>
              <a:spcBef>
                <a:spcPts val="1800"/>
              </a:spcBef>
            </a:pPr>
            <a:r>
              <a:rPr lang="en-GB" sz="3200" dirty="0" smtClean="0"/>
              <a:t>Both </a:t>
            </a:r>
            <a:r>
              <a:rPr lang="en-GB" sz="3200" smtClean="0"/>
              <a:t>are loaded through add-in manifest files</a:t>
            </a:r>
            <a:endParaRPr lang="en-GB" sz="3200" dirty="0" smtClean="0"/>
          </a:p>
          <a:p>
            <a:pPr>
              <a:spcBef>
                <a:spcPts val="2400"/>
              </a:spcBef>
            </a:pPr>
            <a:r>
              <a:rPr lang="en-US" dirty="0" smtClean="0"/>
              <a:t>3</a:t>
            </a:r>
            <a:r>
              <a:rPr lang="en-US" smtClean="0"/>
              <a:t>. Visual </a:t>
            </a:r>
            <a:r>
              <a:rPr lang="en-US" dirty="0" smtClean="0"/>
              <a:t>Studio Tools </a:t>
            </a:r>
            <a:r>
              <a:rPr lang="en-US" smtClean="0"/>
              <a:t>for Application or VSTA macro</a:t>
            </a:r>
            <a:endParaRPr lang="en-GB" dirty="0" smtClean="0"/>
          </a:p>
          <a:p>
            <a:pPr lvl="1"/>
            <a:r>
              <a:rPr lang="en-US" sz="2400" dirty="0" smtClean="0"/>
              <a:t>Two types of macros: application and document level</a:t>
            </a:r>
            <a:endParaRPr lang="en-GB" sz="2400" dirty="0" smtClean="0"/>
          </a:p>
          <a:p>
            <a:pPr lvl="1"/>
            <a:r>
              <a:rPr lang="en-US" sz="2400" dirty="0" smtClean="0"/>
              <a:t>Almost identical syntax and functionality as external command with few exceptions</a:t>
            </a:r>
          </a:p>
          <a:p>
            <a:pPr lvl="1"/>
            <a:r>
              <a:rPr lang="en-US" sz="2400" smtClean="0"/>
              <a:t>Events are not supported</a:t>
            </a:r>
            <a:endParaRPr lang="en-US" sz="2400" dirty="0" smtClean="0"/>
          </a:p>
        </p:txBody>
      </p:sp>
      <p:sp>
        <p:nvSpPr>
          <p:cNvPr id="20484"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Getting Started</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3758" y="314262"/>
            <a:ext cx="11843345" cy="902062"/>
          </a:xfrm>
        </p:spPr>
        <p:txBody>
          <a:bodyPr/>
          <a:lstStyle/>
          <a:p>
            <a:pPr eaLnBrk="1" hangingPunct="1"/>
            <a:r>
              <a:rPr lang="en-GB" smtClean="0"/>
              <a:t>Workshop Agenda Munich</a:t>
            </a:r>
            <a:endParaRPr lang="en-GB" dirty="0" smtClean="0"/>
          </a:p>
        </p:txBody>
      </p:sp>
      <p:sp>
        <p:nvSpPr>
          <p:cNvPr id="8195" name="Rectangle 3"/>
          <p:cNvSpPr>
            <a:spLocks noGrp="1" noChangeArrowheads="1"/>
          </p:cNvSpPr>
          <p:nvPr>
            <p:ph idx="1"/>
          </p:nvPr>
        </p:nvSpPr>
        <p:spPr>
          <a:xfrm>
            <a:off x="476961" y="1227087"/>
            <a:ext cx="10948929" cy="7909982"/>
          </a:xfrm>
        </p:spPr>
        <p:txBody>
          <a:bodyPr/>
          <a:lstStyle/>
          <a:p>
            <a:pPr>
              <a:spcBef>
                <a:spcPct val="10000"/>
              </a:spcBef>
            </a:pPr>
            <a:r>
              <a:rPr lang="en-US" sz="2400" smtClean="0"/>
              <a:t>Wednesday April 7 – Getting Started</a:t>
            </a:r>
          </a:p>
          <a:p>
            <a:pPr lvl="1">
              <a:buNone/>
            </a:pPr>
            <a:r>
              <a:rPr lang="en-US" sz="2000" smtClean="0"/>
              <a:t>		9:00	Early Birds and Installation Support</a:t>
            </a:r>
          </a:p>
          <a:p>
            <a:pPr lvl="1">
              <a:buNone/>
            </a:pPr>
            <a:r>
              <a:rPr lang="en-US" sz="2000" smtClean="0"/>
              <a:t>	11:00	Introductions</a:t>
            </a:r>
          </a:p>
          <a:p>
            <a:pPr lvl="1">
              <a:buNone/>
            </a:pPr>
            <a:r>
              <a:rPr lang="en-US" sz="2000" smtClean="0"/>
              <a:t>	12:00	Revit API Overview and Sample Applications</a:t>
            </a:r>
          </a:p>
          <a:p>
            <a:pPr lvl="1">
              <a:buNone/>
            </a:pPr>
            <a:r>
              <a:rPr lang="en-US" sz="2000" smtClean="0"/>
              <a:t>	13:00	External Command and Hello World Hands-on</a:t>
            </a:r>
          </a:p>
          <a:p>
            <a:pPr lvl="1">
              <a:buNone/>
            </a:pPr>
            <a:r>
              <a:rPr lang="en-US" sz="2000" smtClean="0"/>
              <a:t>	14:00	Lunch</a:t>
            </a:r>
          </a:p>
          <a:p>
            <a:pPr lvl="1">
              <a:buNone/>
            </a:pPr>
            <a:r>
              <a:rPr lang="en-US" sz="2000" smtClean="0"/>
              <a:t>	15:00	External Application and Ribbon Hands-on </a:t>
            </a:r>
          </a:p>
          <a:p>
            <a:pPr lvl="1">
              <a:buNone/>
            </a:pPr>
            <a:r>
              <a:rPr lang="en-US" sz="2000" smtClean="0"/>
              <a:t>	16:00	SDK Tools Setup</a:t>
            </a:r>
          </a:p>
          <a:p>
            <a:pPr lvl="1">
              <a:buNone/>
            </a:pPr>
            <a:r>
              <a:rPr lang="en-US" sz="2000" smtClean="0"/>
              <a:t>	17:00	End</a:t>
            </a:r>
          </a:p>
          <a:p>
            <a:pPr>
              <a:spcBef>
                <a:spcPts val="1200"/>
              </a:spcBef>
            </a:pPr>
            <a:r>
              <a:rPr lang="en-US" sz="2400" smtClean="0"/>
              <a:t>Thursday April 8 – Basics and Advanced Topics</a:t>
            </a:r>
          </a:p>
          <a:p>
            <a:pPr lvl="1">
              <a:buNone/>
              <a:tabLst>
                <a:tab pos="1371600" algn="r"/>
                <a:tab pos="1828800" algn="l"/>
              </a:tabLst>
            </a:pPr>
            <a:r>
              <a:rPr lang="en-US" sz="2000" smtClean="0"/>
              <a:t>		9:00	User interaction</a:t>
            </a:r>
          </a:p>
          <a:p>
            <a:pPr lvl="1">
              <a:buNone/>
              <a:tabLst>
                <a:tab pos="1371600" algn="r"/>
                <a:tab pos="1828800" algn="l"/>
              </a:tabLst>
            </a:pPr>
            <a:r>
              <a:rPr lang="en-US" sz="2000" smtClean="0"/>
              <a:t>		10:30	Database and elements</a:t>
            </a:r>
          </a:p>
          <a:p>
            <a:pPr lvl="1">
              <a:buNone/>
              <a:tabLst>
                <a:tab pos="1371600" algn="r"/>
                <a:tab pos="1828800" algn="l"/>
              </a:tabLst>
            </a:pPr>
            <a:r>
              <a:rPr lang="en-US" sz="2000" smtClean="0"/>
              <a:t>	12:00		Parameters</a:t>
            </a:r>
          </a:p>
          <a:p>
            <a:pPr lvl="1">
              <a:buNone/>
              <a:tabLst>
                <a:tab pos="1371600" algn="r"/>
                <a:tab pos="1828800" algn="l"/>
              </a:tabLst>
            </a:pPr>
            <a:r>
              <a:rPr lang="en-US" sz="2000" smtClean="0"/>
              <a:t>	13:00		Geometry</a:t>
            </a:r>
          </a:p>
          <a:p>
            <a:pPr lvl="1">
              <a:buNone/>
              <a:tabLst>
                <a:tab pos="1371600" algn="r"/>
                <a:tab pos="1828800" algn="l"/>
              </a:tabLst>
            </a:pPr>
            <a:r>
              <a:rPr lang="en-US" sz="2000" smtClean="0"/>
              <a:t>	14:00		Lunch</a:t>
            </a:r>
          </a:p>
          <a:p>
            <a:pPr lvl="1">
              <a:buNone/>
              <a:tabLst>
                <a:tab pos="1371600" algn="r"/>
                <a:tab pos="1828800" algn="l"/>
              </a:tabLst>
            </a:pPr>
            <a:r>
              <a:rPr lang="en-US" sz="2000" smtClean="0"/>
              <a:t>	15:00		API news, new SDK samples, dynamic update, analysis visualization</a:t>
            </a:r>
          </a:p>
          <a:p>
            <a:pPr lvl="1">
              <a:buNone/>
              <a:tabLst>
                <a:tab pos="1371600" algn="r"/>
                <a:tab pos="1828800" algn="l"/>
              </a:tabLst>
            </a:pPr>
            <a:r>
              <a:rPr lang="en-US" sz="2000" smtClean="0"/>
              <a:t>	17:00		End</a:t>
            </a:r>
          </a:p>
          <a:p>
            <a:pPr>
              <a:spcBef>
                <a:spcPts val="1200"/>
              </a:spcBef>
            </a:pPr>
            <a:r>
              <a:rPr lang="en-US" sz="2400" smtClean="0"/>
              <a:t>Friday April 9 – Specialised APIs</a:t>
            </a:r>
          </a:p>
          <a:p>
            <a:pPr lvl="1">
              <a:buNone/>
              <a:tabLst>
                <a:tab pos="1371600" algn="r"/>
                <a:tab pos="1828800" algn="l"/>
              </a:tabLst>
            </a:pPr>
            <a:r>
              <a:rPr lang="en-US" sz="2000" smtClean="0"/>
              <a:t>		9:00	Family API and form creation</a:t>
            </a:r>
          </a:p>
          <a:p>
            <a:pPr lvl="1">
              <a:buNone/>
              <a:tabLst>
                <a:tab pos="1371600" algn="r"/>
                <a:tab pos="1828800" algn="l"/>
              </a:tabLst>
            </a:pPr>
            <a:r>
              <a:rPr lang="en-US" sz="2000" smtClean="0"/>
              <a:t>	10:30		Revit MEP</a:t>
            </a:r>
          </a:p>
          <a:p>
            <a:pPr lvl="1">
              <a:buNone/>
              <a:tabLst>
                <a:tab pos="1371600" algn="r"/>
                <a:tab pos="1828800" algn="l"/>
              </a:tabLst>
            </a:pPr>
            <a:r>
              <a:rPr lang="en-US" sz="2000" smtClean="0"/>
              <a:t>	12:00		Revit Structure</a:t>
            </a:r>
          </a:p>
          <a:p>
            <a:pPr lvl="1">
              <a:buNone/>
              <a:tabLst>
                <a:tab pos="1371600" algn="r"/>
                <a:tab pos="1828800" algn="l"/>
              </a:tabLst>
            </a:pPr>
            <a:r>
              <a:rPr lang="en-US" sz="2000" smtClean="0"/>
              <a:t>	14:00		Lunch</a:t>
            </a:r>
          </a:p>
          <a:p>
            <a:pPr lvl="1">
              <a:buNone/>
            </a:pPr>
            <a:r>
              <a:rPr lang="en-US" sz="2000" smtClean="0"/>
              <a:t>	15:00	Participant Wishes</a:t>
            </a:r>
          </a:p>
          <a:p>
            <a:pPr lvl="1">
              <a:buNone/>
            </a:pPr>
            <a:r>
              <a:rPr lang="en-US" sz="2000" smtClean="0"/>
              <a:t>	16:00	End</a:t>
            </a:r>
            <a:endParaRPr lang="en-US" sz="2000" dirty="0" smtClean="0"/>
          </a:p>
        </p:txBody>
      </p:sp>
      <p:sp>
        <p:nvSpPr>
          <p:cNvPr id="819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3759" y="194232"/>
            <a:ext cx="11269451" cy="1626129"/>
          </a:xfrm>
        </p:spPr>
        <p:txBody>
          <a:bodyPr/>
          <a:lstStyle/>
          <a:p>
            <a:pPr eaLnBrk="1" hangingPunct="1"/>
            <a:r>
              <a:rPr lang="en-GB" smtClean="0"/>
              <a:t>Revit API DLL</a:t>
            </a:r>
          </a:p>
        </p:txBody>
      </p:sp>
      <p:sp>
        <p:nvSpPr>
          <p:cNvPr id="18435" name="Rectangle 3"/>
          <p:cNvSpPr>
            <a:spLocks noGrp="1" noChangeArrowheads="1"/>
          </p:cNvSpPr>
          <p:nvPr>
            <p:ph idx="1"/>
          </p:nvPr>
        </p:nvSpPr>
        <p:spPr>
          <a:xfrm>
            <a:off x="367422" y="1446165"/>
            <a:ext cx="11680317" cy="6759729"/>
          </a:xfrm>
        </p:spPr>
        <p:txBody>
          <a:bodyPr/>
          <a:lstStyle/>
          <a:p>
            <a:pPr marL="487647" lvl="1" indent="-325098">
              <a:spcBef>
                <a:spcPts val="600"/>
              </a:spcBef>
            </a:pPr>
            <a:r>
              <a:rPr lang="en-GB" sz="3600" smtClean="0"/>
              <a:t>.NET API</a:t>
            </a:r>
          </a:p>
          <a:p>
            <a:pPr marL="975292" lvl="2" indent="-325098">
              <a:spcBef>
                <a:spcPts val="600"/>
              </a:spcBef>
            </a:pPr>
            <a:r>
              <a:rPr lang="en-GB" sz="3200" smtClean="0"/>
              <a:t>Microsoft Visual Studio 2008 </a:t>
            </a:r>
          </a:p>
          <a:p>
            <a:pPr marL="975292" lvl="2" indent="-325098">
              <a:spcBef>
                <a:spcPts val="600"/>
              </a:spcBef>
            </a:pPr>
            <a:r>
              <a:rPr lang="en-GB" sz="3200" smtClean="0"/>
              <a:t>Microsoft .NET Framework 3.5</a:t>
            </a:r>
          </a:p>
          <a:p>
            <a:pPr marL="975292" lvl="2" indent="-325098">
              <a:spcBef>
                <a:spcPts val="600"/>
              </a:spcBef>
            </a:pPr>
            <a:r>
              <a:rPr lang="en-GB" sz="3200" smtClean="0"/>
              <a:t>Reference RevitAPI.dll and RevitAPIUI.dll from the Program subdirectory of the Revit installation folder for db + ui portions</a:t>
            </a:r>
          </a:p>
          <a:p>
            <a:pPr marL="974725" lvl="2" indent="-4763">
              <a:spcBef>
                <a:spcPts val="600"/>
              </a:spcBef>
              <a:buNone/>
            </a:pPr>
            <a:r>
              <a:rPr lang="en-GB" sz="1800" b="1" smtClean="0">
                <a:latin typeface="Courier New" pitchFamily="49" charset="0"/>
                <a:cs typeface="Courier New" pitchFamily="49" charset="0"/>
              </a:rPr>
              <a:t>C:\Program Files\Autodesk\Revit Architecture 2011\Program\RevitAPI.dll</a:t>
            </a:r>
          </a:p>
          <a:p>
            <a:pPr marL="974725" lvl="2" indent="-4763">
              <a:buNone/>
            </a:pPr>
            <a:r>
              <a:rPr lang="en-GB" sz="1800" b="1" smtClean="0">
                <a:latin typeface="Courier New" pitchFamily="49" charset="0"/>
                <a:cs typeface="Courier New" pitchFamily="49" charset="0"/>
              </a:rPr>
              <a:t>C:\Program Files\Autodesk\Revit Architecture 2011\Program\RevitAPIUI.dll</a:t>
            </a:r>
          </a:p>
          <a:p>
            <a:pPr marL="975292" lvl="2" indent="-325098">
              <a:spcBef>
                <a:spcPts val="600"/>
              </a:spcBef>
            </a:pPr>
            <a:r>
              <a:rPr lang="en-GB" sz="3200" smtClean="0"/>
              <a:t>Remember to set 'Copy Local' to False</a:t>
            </a:r>
          </a:p>
          <a:p>
            <a:pPr marL="975292" lvl="2" indent="-325098">
              <a:spcBef>
                <a:spcPts val="600"/>
              </a:spcBef>
            </a:pPr>
            <a:r>
              <a:rPr lang="en-GB" sz="3200" smtClean="0"/>
              <a:t>C# or VB.NET, managed C++, any .NET compliant language</a:t>
            </a:r>
          </a:p>
          <a:p>
            <a:pPr marL="487647" lvl="1" indent="-325098">
              <a:spcBef>
                <a:spcPts val="600"/>
              </a:spcBef>
            </a:pPr>
            <a:r>
              <a:rPr lang="en-GB" sz="3600" smtClean="0"/>
              <a:t>Revit Architecture, Structure and MEP flavours</a:t>
            </a:r>
          </a:p>
          <a:p>
            <a:pPr marL="975292" lvl="2" indent="-325098">
              <a:spcBef>
                <a:spcPts val="600"/>
              </a:spcBef>
            </a:pPr>
            <a:r>
              <a:rPr lang="en-GB" sz="3200" smtClean="0"/>
              <a:t>Same API DLLs</a:t>
            </a:r>
          </a:p>
          <a:p>
            <a:pPr marL="975292" lvl="2" indent="-325098">
              <a:spcBef>
                <a:spcPts val="600"/>
              </a:spcBef>
            </a:pPr>
            <a:r>
              <a:rPr lang="en-GB" sz="3200" smtClean="0"/>
              <a:t>Certain functionality only in Architecture, MEP or Structure</a:t>
            </a:r>
          </a:p>
        </p:txBody>
      </p:sp>
      <p:sp>
        <p:nvSpPr>
          <p:cNvPr id="18436"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3759" y="194232"/>
            <a:ext cx="11269451" cy="1626129"/>
          </a:xfrm>
        </p:spPr>
        <p:txBody>
          <a:bodyPr/>
          <a:lstStyle/>
          <a:p>
            <a:pPr eaLnBrk="1" hangingPunct="1"/>
            <a:r>
              <a:rPr lang="en-GB" smtClean="0"/>
              <a:t>C# or VB.NET</a:t>
            </a:r>
          </a:p>
        </p:txBody>
      </p:sp>
      <p:sp>
        <p:nvSpPr>
          <p:cNvPr id="19459" name="Rectangle 3"/>
          <p:cNvSpPr>
            <a:spLocks noGrp="1" noChangeArrowheads="1"/>
          </p:cNvSpPr>
          <p:nvPr>
            <p:ph idx="1"/>
          </p:nvPr>
        </p:nvSpPr>
        <p:spPr>
          <a:xfrm>
            <a:off x="453761" y="2010076"/>
            <a:ext cx="11680317" cy="6759729"/>
          </a:xfrm>
        </p:spPr>
        <p:txBody>
          <a:bodyPr/>
          <a:lstStyle/>
          <a:p>
            <a:pPr marL="487647" lvl="1" indent="-325098"/>
            <a:r>
              <a:rPr lang="en-GB" sz="3200" smtClean="0"/>
              <a:t>C# and VB.NET are equivalent</a:t>
            </a:r>
          </a:p>
          <a:p>
            <a:pPr marL="487647" lvl="1" indent="-325098"/>
            <a:r>
              <a:rPr lang="en-GB" sz="3200" smtClean="0"/>
              <a:t>The intermediate language, IL code generated is identical</a:t>
            </a:r>
          </a:p>
          <a:p>
            <a:pPr marL="487647" lvl="1" indent="-325098"/>
            <a:r>
              <a:rPr lang="en-GB" sz="3200" smtClean="0"/>
              <a:t>Automatic translators are available</a:t>
            </a:r>
          </a:p>
          <a:p>
            <a:pPr marL="487647" lvl="1" indent="-325098"/>
            <a:r>
              <a:rPr lang="en-GB" sz="3200" smtClean="0"/>
              <a:t>Google for "c# vb.net translator"</a:t>
            </a:r>
          </a:p>
          <a:p>
            <a:pPr marL="487647" lvl="1" indent="-325098"/>
            <a:r>
              <a:rPr lang="en-US" sz="3200" smtClean="0"/>
              <a:t>Reflector decompiles IL into C#, VB and also managed C++</a:t>
            </a:r>
            <a:endParaRPr lang="en-GB" sz="3200" smtClean="0"/>
          </a:p>
          <a:p>
            <a:pPr marL="487647" lvl="1" indent="-325098"/>
            <a:r>
              <a:rPr lang="en-GB" sz="3200" smtClean="0"/>
              <a:t>Many SDK samples are in C#</a:t>
            </a:r>
          </a:p>
          <a:p>
            <a:pPr marL="487647" lvl="1" indent="-325098"/>
            <a:r>
              <a:rPr lang="en-GB" sz="3200" smtClean="0"/>
              <a:t>Some SDK samples are in VB.NET</a:t>
            </a:r>
          </a:p>
          <a:p>
            <a:pPr marL="487647" lvl="1" indent="-325098"/>
            <a:r>
              <a:rPr lang="en-GB" sz="3200" smtClean="0"/>
              <a:t>Presentation labs are in both C# and VB.NET</a:t>
            </a:r>
          </a:p>
          <a:p>
            <a:pPr marL="487647" lvl="1" indent="-325098"/>
            <a:r>
              <a:rPr lang="en-GB" sz="3200" smtClean="0"/>
              <a:t>Obfuscation</a:t>
            </a:r>
          </a:p>
        </p:txBody>
      </p:sp>
      <p:sp>
        <p:nvSpPr>
          <p:cNvPr id="19460"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AutoShape 9"/>
          <p:cNvSpPr>
            <a:spLocks noChangeArrowheads="1"/>
          </p:cNvSpPr>
          <p:nvPr/>
        </p:nvSpPr>
        <p:spPr bwMode="auto">
          <a:xfrm>
            <a:off x="1176159" y="2724120"/>
            <a:ext cx="10547051" cy="4380204"/>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851971" name="Rectangle 3"/>
          <p:cNvSpPr>
            <a:spLocks noGrp="1" noChangeArrowheads="1"/>
          </p:cNvSpPr>
          <p:nvPr>
            <p:ph idx="1"/>
          </p:nvPr>
        </p:nvSpPr>
        <p:spPr>
          <a:xfrm>
            <a:off x="443369" y="1531179"/>
            <a:ext cx="11859109" cy="6998508"/>
          </a:xfrm>
        </p:spPr>
        <p:txBody>
          <a:bodyPr/>
          <a:lstStyle/>
          <a:p>
            <a:pPr marL="487647" lvl="1" indent="-325098"/>
            <a:r>
              <a:rPr lang="en-GB" sz="3100" smtClean="0"/>
              <a:t>Implement Autodesk.Revit.UI.IExternalCommand interface</a:t>
            </a:r>
          </a:p>
          <a:p>
            <a:pPr marL="487647" lvl="1" indent="-325098"/>
            <a:r>
              <a:rPr lang="en-GB" sz="3100" smtClean="0"/>
              <a:t>Implement IExternalCommand.Execute method</a:t>
            </a:r>
          </a:p>
          <a:p>
            <a:pPr marL="1462939" lvl="3" indent="-325098">
              <a:buNone/>
            </a:pPr>
            <a:endParaRPr lang="en-GB" b="0" smtClean="0"/>
          </a:p>
          <a:p>
            <a:pPr marL="1462939" lvl="3" indent="-325098">
              <a:buNone/>
            </a:pPr>
            <a:r>
              <a:rPr lang="en-GB" sz="2000" b="1" smtClean="0">
                <a:latin typeface="Courier New" pitchFamily="49" charset="0"/>
                <a:cs typeface="Courier New" pitchFamily="49" charset="0"/>
              </a:rPr>
              <a:t>  &lt;Transaction(TransactionMode.Automatic)&gt; _</a:t>
            </a:r>
          </a:p>
          <a:p>
            <a:pPr marL="1462939" lvl="3" indent="-325098">
              <a:buNone/>
            </a:pPr>
            <a:r>
              <a:rPr lang="en-GB" sz="2000" b="1" smtClean="0">
                <a:latin typeface="Courier New" pitchFamily="49" charset="0"/>
                <a:cs typeface="Courier New" pitchFamily="49" charset="0"/>
              </a:rPr>
              <a:t>  &lt;Regeneration(RegenerationOption.Manual)&gt; _</a:t>
            </a:r>
          </a:p>
          <a:p>
            <a:pPr marL="1462939" lvl="3" indent="-325098">
              <a:buNone/>
            </a:pPr>
            <a:r>
              <a:rPr lang="en-GB" sz="2000" b="1" smtClean="0">
                <a:solidFill>
                  <a:schemeClr val="accent1"/>
                </a:solidFill>
                <a:latin typeface="Courier New" pitchFamily="49" charset="0"/>
                <a:cs typeface="Courier New" pitchFamily="49" charset="0"/>
              </a:rPr>
              <a:t>  Public Class</a:t>
            </a:r>
            <a:r>
              <a:rPr lang="en-GB" sz="2000" b="1" smtClean="0">
                <a:latin typeface="Courier New" pitchFamily="49" charset="0"/>
                <a:cs typeface="Courier New" pitchFamily="49" charset="0"/>
              </a:rPr>
              <a:t> ApplyParameter _</a:t>
            </a:r>
          </a:p>
          <a:p>
            <a:pPr marL="1462939" lvl="3" indent="-325098">
              <a:spcBef>
                <a:spcPts val="0"/>
              </a:spcBef>
              <a:buNone/>
            </a:pPr>
            <a:r>
              <a:rPr lang="en-GB" sz="2000" b="1" smtClean="0">
                <a:latin typeface="Courier New" pitchFamily="49" charset="0"/>
                <a:cs typeface="Courier New" pitchFamily="49" charset="0"/>
              </a:rPr>
              <a:t>    </a:t>
            </a:r>
            <a:r>
              <a:rPr lang="en-GB" sz="2000" b="1" smtClean="0">
                <a:solidFill>
                  <a:schemeClr val="accent1"/>
                </a:solidFill>
                <a:latin typeface="Courier New" pitchFamily="49" charset="0"/>
                <a:cs typeface="Courier New" pitchFamily="49" charset="0"/>
              </a:rPr>
              <a:t>Implements</a:t>
            </a:r>
            <a:r>
              <a:rPr lang="en-GB" sz="2000" b="1" smtClean="0">
                <a:latin typeface="Courier New" pitchFamily="49" charset="0"/>
                <a:cs typeface="Courier New" pitchFamily="49" charset="0"/>
              </a:rPr>
              <a:t> </a:t>
            </a:r>
            <a:r>
              <a:rPr lang="en-GB" sz="2000" b="1" smtClean="0">
                <a:solidFill>
                  <a:srgbClr val="FF0000"/>
                </a:solidFill>
                <a:latin typeface="Courier New" pitchFamily="49" charset="0"/>
                <a:cs typeface="Courier New" pitchFamily="49" charset="0"/>
              </a:rPr>
              <a:t>IExternalCommand</a:t>
            </a:r>
          </a:p>
          <a:p>
            <a:pPr marL="1462939" lvl="3" indent="-325098">
              <a:spcBef>
                <a:spcPts val="0"/>
              </a:spcBef>
              <a:buNone/>
            </a:pPr>
            <a:endParaRPr lang="en-GB" sz="2000" b="1" smtClean="0">
              <a:solidFill>
                <a:srgbClr val="FFCC00"/>
              </a:solidFill>
              <a:latin typeface="Courier New" pitchFamily="49" charset="0"/>
              <a:cs typeface="Courier New" pitchFamily="49" charset="0"/>
            </a:endParaRPr>
          </a:p>
          <a:p>
            <a:pPr marL="1462939" lvl="3" indent="-325098">
              <a:spcBef>
                <a:spcPts val="0"/>
              </a:spcBef>
              <a:buNone/>
            </a:pPr>
            <a:r>
              <a:rPr lang="en-GB" sz="2000" b="1" smtClean="0">
                <a:latin typeface="Courier New" pitchFamily="49" charset="0"/>
                <a:cs typeface="Courier New" pitchFamily="49" charset="0"/>
              </a:rPr>
              <a:t>    </a:t>
            </a:r>
            <a:r>
              <a:rPr lang="en-GB" sz="2000" b="1" smtClean="0">
                <a:solidFill>
                  <a:schemeClr val="accent1"/>
                </a:solidFill>
                <a:latin typeface="Courier New" pitchFamily="49" charset="0"/>
                <a:cs typeface="Courier New" pitchFamily="49" charset="0"/>
              </a:rPr>
              <a:t>Public</a:t>
            </a:r>
            <a:r>
              <a:rPr lang="en-GB" sz="2000" b="1" smtClean="0">
                <a:latin typeface="Courier New" pitchFamily="49" charset="0"/>
                <a:cs typeface="Courier New" pitchFamily="49" charset="0"/>
              </a:rPr>
              <a:t> </a:t>
            </a:r>
            <a:r>
              <a:rPr lang="en-GB" sz="2000" b="1" smtClean="0">
                <a:solidFill>
                  <a:schemeClr val="accent1"/>
                </a:solidFill>
                <a:latin typeface="Courier New" pitchFamily="49" charset="0"/>
                <a:cs typeface="Courier New" pitchFamily="49" charset="0"/>
              </a:rPr>
              <a:t>Function</a:t>
            </a:r>
            <a:r>
              <a:rPr lang="en-GB" sz="2000" b="1" smtClean="0">
                <a:latin typeface="Courier New" pitchFamily="49" charset="0"/>
                <a:cs typeface="Courier New" pitchFamily="49" charset="0"/>
              </a:rPr>
              <a:t> Execute( _</a:t>
            </a:r>
          </a:p>
          <a:p>
            <a:pPr marL="1462939" lvl="3" indent="-325098">
              <a:spcBef>
                <a:spcPts val="0"/>
              </a:spcBef>
              <a:buNone/>
            </a:pPr>
            <a:r>
              <a:rPr lang="en-GB" sz="2000" b="1" smtClean="0">
                <a:latin typeface="Courier New" pitchFamily="49" charset="0"/>
                <a:cs typeface="Courier New" pitchFamily="49" charset="0"/>
              </a:rPr>
              <a:t>      </a:t>
            </a:r>
            <a:r>
              <a:rPr lang="en-GB" sz="2000" b="1" smtClean="0">
                <a:solidFill>
                  <a:schemeClr val="accent1"/>
                </a:solidFill>
                <a:latin typeface="Courier New" pitchFamily="49" charset="0"/>
                <a:cs typeface="Courier New" pitchFamily="49" charset="0"/>
              </a:rPr>
              <a:t>ByVal</a:t>
            </a:r>
            <a:r>
              <a:rPr lang="en-GB" sz="2000" b="1" smtClean="0">
                <a:latin typeface="Courier New" pitchFamily="49" charset="0"/>
                <a:cs typeface="Courier New" pitchFamily="49" charset="0"/>
              </a:rPr>
              <a:t> commandData </a:t>
            </a:r>
            <a:r>
              <a:rPr lang="en-GB" sz="2000" b="1" smtClean="0">
                <a:solidFill>
                  <a:schemeClr val="accent1"/>
                </a:solidFill>
                <a:latin typeface="Courier New" pitchFamily="49" charset="0"/>
                <a:cs typeface="Courier New" pitchFamily="49" charset="0"/>
              </a:rPr>
              <a:t>As</a:t>
            </a:r>
            <a:r>
              <a:rPr lang="en-GB" sz="2000" b="1" smtClean="0">
                <a:latin typeface="Courier New" pitchFamily="49" charset="0"/>
                <a:cs typeface="Courier New" pitchFamily="49" charset="0"/>
              </a:rPr>
              <a:t> </a:t>
            </a:r>
            <a:r>
              <a:rPr lang="en-GB" sz="2000" b="1" smtClean="0">
                <a:solidFill>
                  <a:srgbClr val="FF0000"/>
                </a:solidFill>
                <a:latin typeface="Courier New" pitchFamily="49" charset="0"/>
                <a:cs typeface="Courier New" pitchFamily="49" charset="0"/>
              </a:rPr>
              <a:t>ExternalCommandData</a:t>
            </a:r>
            <a:r>
              <a:rPr lang="en-GB" sz="2000" b="1" smtClean="0">
                <a:latin typeface="Courier New" pitchFamily="49" charset="0"/>
                <a:cs typeface="Courier New" pitchFamily="49" charset="0"/>
              </a:rPr>
              <a:t>, _</a:t>
            </a:r>
          </a:p>
          <a:p>
            <a:pPr marL="1462939" lvl="3" indent="-325098">
              <a:spcBef>
                <a:spcPts val="0"/>
              </a:spcBef>
              <a:buNone/>
            </a:pPr>
            <a:r>
              <a:rPr lang="en-GB" sz="2000" b="1" smtClean="0">
                <a:latin typeface="Courier New" pitchFamily="49" charset="0"/>
                <a:cs typeface="Courier New" pitchFamily="49" charset="0"/>
              </a:rPr>
              <a:t>      </a:t>
            </a:r>
            <a:r>
              <a:rPr lang="en-GB" sz="2000" b="1" smtClean="0">
                <a:solidFill>
                  <a:schemeClr val="accent1"/>
                </a:solidFill>
                <a:latin typeface="Courier New" pitchFamily="49" charset="0"/>
                <a:cs typeface="Courier New" pitchFamily="49" charset="0"/>
              </a:rPr>
              <a:t>ByRef</a:t>
            </a:r>
            <a:r>
              <a:rPr lang="en-GB" sz="2000" b="1" smtClean="0">
                <a:latin typeface="Courier New" pitchFamily="49" charset="0"/>
                <a:cs typeface="Courier New" pitchFamily="49" charset="0"/>
              </a:rPr>
              <a:t> message </a:t>
            </a:r>
            <a:r>
              <a:rPr lang="en-GB" sz="2000" b="1" smtClean="0">
                <a:solidFill>
                  <a:schemeClr val="accent1"/>
                </a:solidFill>
                <a:latin typeface="Courier New" pitchFamily="49" charset="0"/>
                <a:cs typeface="Courier New" pitchFamily="49" charset="0"/>
              </a:rPr>
              <a:t>As String</a:t>
            </a:r>
            <a:r>
              <a:rPr lang="en-GB" sz="2000" b="1" smtClean="0">
                <a:latin typeface="Courier New" pitchFamily="49" charset="0"/>
                <a:cs typeface="Courier New" pitchFamily="49" charset="0"/>
              </a:rPr>
              <a:t>, _</a:t>
            </a:r>
          </a:p>
          <a:p>
            <a:pPr marL="1462939" lvl="3" indent="-325098">
              <a:spcBef>
                <a:spcPts val="0"/>
              </a:spcBef>
              <a:buNone/>
            </a:pPr>
            <a:r>
              <a:rPr lang="en-GB" sz="2000" b="1" smtClean="0">
                <a:latin typeface="Courier New" pitchFamily="49" charset="0"/>
                <a:cs typeface="Courier New" pitchFamily="49" charset="0"/>
              </a:rPr>
              <a:t>      </a:t>
            </a:r>
            <a:r>
              <a:rPr lang="en-GB" sz="2000" b="1" smtClean="0">
                <a:solidFill>
                  <a:schemeClr val="accent1"/>
                </a:solidFill>
                <a:latin typeface="Courier New" pitchFamily="49" charset="0"/>
                <a:cs typeface="Courier New" pitchFamily="49" charset="0"/>
              </a:rPr>
              <a:t>ByVal</a:t>
            </a:r>
            <a:r>
              <a:rPr lang="en-GB" sz="2000" b="1" smtClean="0">
                <a:latin typeface="Courier New" pitchFamily="49" charset="0"/>
                <a:cs typeface="Courier New" pitchFamily="49" charset="0"/>
              </a:rPr>
              <a:t> elements </a:t>
            </a:r>
            <a:r>
              <a:rPr lang="en-GB" sz="2000" b="1" smtClean="0">
                <a:solidFill>
                  <a:schemeClr val="accent1"/>
                </a:solidFill>
                <a:latin typeface="Courier New" pitchFamily="49" charset="0"/>
                <a:cs typeface="Courier New" pitchFamily="49" charset="0"/>
              </a:rPr>
              <a:t>As</a:t>
            </a:r>
            <a:r>
              <a:rPr lang="en-GB" sz="2000" b="1" smtClean="0">
                <a:latin typeface="Courier New" pitchFamily="49" charset="0"/>
                <a:cs typeface="Courier New" pitchFamily="49" charset="0"/>
              </a:rPr>
              <a:t> </a:t>
            </a:r>
            <a:r>
              <a:rPr lang="en-GB" sz="2000" b="1" smtClean="0">
                <a:solidFill>
                  <a:srgbClr val="FF0000"/>
                </a:solidFill>
                <a:latin typeface="Courier New" pitchFamily="49" charset="0"/>
                <a:cs typeface="Courier New" pitchFamily="49" charset="0"/>
              </a:rPr>
              <a:t>ElementSet</a:t>
            </a:r>
            <a:r>
              <a:rPr lang="en-GB" sz="2000" b="1" smtClean="0">
                <a:latin typeface="Courier New" pitchFamily="49" charset="0"/>
                <a:cs typeface="Courier New" pitchFamily="49" charset="0"/>
              </a:rPr>
              <a:t>) _</a:t>
            </a:r>
          </a:p>
          <a:p>
            <a:pPr marL="1462939" lvl="3" indent="-325098">
              <a:spcBef>
                <a:spcPts val="0"/>
              </a:spcBef>
              <a:buNone/>
            </a:pPr>
            <a:endParaRPr lang="en-GB" sz="2000" b="1" smtClean="0">
              <a:latin typeface="Courier New" pitchFamily="49" charset="0"/>
              <a:cs typeface="Courier New" pitchFamily="49" charset="0"/>
            </a:endParaRPr>
          </a:p>
          <a:p>
            <a:pPr marL="1462939" lvl="3" indent="-325098">
              <a:spcBef>
                <a:spcPts val="0"/>
              </a:spcBef>
              <a:buNone/>
            </a:pPr>
            <a:r>
              <a:rPr lang="en-GB" sz="2000" b="1" smtClean="0">
                <a:latin typeface="Courier New" pitchFamily="49" charset="0"/>
                <a:cs typeface="Courier New" pitchFamily="49" charset="0"/>
              </a:rPr>
              <a:t>    </a:t>
            </a:r>
            <a:r>
              <a:rPr lang="en-GB" sz="2000" b="1" smtClean="0">
                <a:solidFill>
                  <a:schemeClr val="accent1"/>
                </a:solidFill>
                <a:latin typeface="Courier New" pitchFamily="49" charset="0"/>
                <a:cs typeface="Courier New" pitchFamily="49" charset="0"/>
              </a:rPr>
              <a:t>As </a:t>
            </a:r>
            <a:r>
              <a:rPr lang="en-GB" sz="2000" b="1" smtClean="0">
                <a:solidFill>
                  <a:srgbClr val="FF0000"/>
                </a:solidFill>
                <a:latin typeface="Courier New" pitchFamily="49" charset="0"/>
                <a:cs typeface="Courier New" pitchFamily="49" charset="0"/>
              </a:rPr>
              <a:t>Result</a:t>
            </a:r>
            <a:r>
              <a:rPr lang="en-GB" sz="2000" b="1" smtClean="0">
                <a:latin typeface="Courier New" pitchFamily="49" charset="0"/>
                <a:cs typeface="Courier New" pitchFamily="49" charset="0"/>
              </a:rPr>
              <a:t> _</a:t>
            </a:r>
          </a:p>
          <a:p>
            <a:pPr marL="1462939" lvl="3" indent="-325098">
              <a:spcBef>
                <a:spcPts val="0"/>
              </a:spcBef>
              <a:buNone/>
            </a:pPr>
            <a:r>
              <a:rPr lang="en-GB" sz="2000" b="1" smtClean="0">
                <a:latin typeface="Courier New" pitchFamily="49" charset="0"/>
                <a:cs typeface="Courier New" pitchFamily="49" charset="0"/>
              </a:rPr>
              <a:t>    </a:t>
            </a:r>
            <a:r>
              <a:rPr lang="en-GB" sz="2000" b="1" smtClean="0">
                <a:solidFill>
                  <a:schemeClr val="accent1"/>
                </a:solidFill>
                <a:latin typeface="Courier New" pitchFamily="49" charset="0"/>
                <a:cs typeface="Courier New" pitchFamily="49" charset="0"/>
              </a:rPr>
              <a:t>Implements</a:t>
            </a:r>
            <a:r>
              <a:rPr lang="en-GB" sz="2000" b="1" smtClean="0">
                <a:latin typeface="Courier New" pitchFamily="49" charset="0"/>
                <a:cs typeface="Courier New" pitchFamily="49" charset="0"/>
              </a:rPr>
              <a:t> IExternalCommand.Execute</a:t>
            </a:r>
          </a:p>
          <a:p>
            <a:pPr marL="1462939" lvl="3" indent="-325098">
              <a:spcBef>
                <a:spcPts val="0"/>
              </a:spcBef>
              <a:buNone/>
            </a:pPr>
            <a:r>
              <a:rPr lang="en-GB" sz="2000" b="1" smtClean="0">
                <a:latin typeface="Courier New" pitchFamily="49" charset="0"/>
                <a:cs typeface="Courier New" pitchFamily="49" charset="0"/>
              </a:rPr>
              <a:t>'...</a:t>
            </a:r>
          </a:p>
        </p:txBody>
      </p:sp>
      <p:sp>
        <p:nvSpPr>
          <p:cNvPr id="21506" name="Rectangle 2"/>
          <p:cNvSpPr>
            <a:spLocks noGrp="1" noChangeArrowheads="1"/>
          </p:cNvSpPr>
          <p:nvPr>
            <p:ph type="title"/>
          </p:nvPr>
        </p:nvSpPr>
        <p:spPr>
          <a:xfrm>
            <a:off x="453759" y="194233"/>
            <a:ext cx="11269451" cy="998465"/>
          </a:xfrm>
        </p:spPr>
        <p:txBody>
          <a:bodyPr/>
          <a:lstStyle/>
          <a:p>
            <a:pPr eaLnBrk="1" hangingPunct="1"/>
            <a:r>
              <a:rPr lang="en-GB" smtClean="0"/>
              <a:t>External Command</a:t>
            </a:r>
          </a:p>
        </p:txBody>
      </p:sp>
      <p:sp>
        <p:nvSpPr>
          <p:cNvPr id="21508" name="Text Box 5"/>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
        <p:nvSpPr>
          <p:cNvPr id="21510" name="Text Box 10"/>
          <p:cNvSpPr txBox="1">
            <a:spLocks noChangeArrowheads="1"/>
          </p:cNvSpPr>
          <p:nvPr/>
        </p:nvSpPr>
        <p:spPr bwMode="auto">
          <a:xfrm>
            <a:off x="9914951" y="7408971"/>
            <a:ext cx="1176604" cy="353943"/>
          </a:xfrm>
          <a:prstGeom prst="rect">
            <a:avLst/>
          </a:prstGeom>
          <a:noFill/>
          <a:ln w="9525" algn="ctr">
            <a:noFill/>
            <a:miter lim="800000"/>
            <a:headEnd/>
            <a:tailEnd/>
          </a:ln>
        </p:spPr>
        <p:txBody>
          <a:bodyPr wrap="none" lIns="0" tIns="0" rIns="0" bIns="0">
            <a:spAutoFit/>
          </a:bodyPr>
          <a:lstStyle/>
          <a:p>
            <a:r>
              <a:rPr lang="en-US" sz="2300"/>
              <a:t>In VB.NET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51971">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51971">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51971">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51971">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51971">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51971">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51971">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51971">
                                            <p:txEl>
                                              <p:pRg st="11" end="1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51971">
                                            <p:txEl>
                                              <p:pRg st="13" end="1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851971">
                                            <p:txEl>
                                              <p:pRg st="14" end="1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851971">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AutoShape 5"/>
          <p:cNvSpPr>
            <a:spLocks noChangeArrowheads="1"/>
          </p:cNvSpPr>
          <p:nvPr/>
        </p:nvSpPr>
        <p:spPr bwMode="auto">
          <a:xfrm>
            <a:off x="699247" y="1577232"/>
            <a:ext cx="10354235" cy="7025482"/>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22530" name="Rectangle 2"/>
          <p:cNvSpPr>
            <a:spLocks noGrp="1" noChangeArrowheads="1"/>
          </p:cNvSpPr>
          <p:nvPr>
            <p:ph type="title"/>
          </p:nvPr>
        </p:nvSpPr>
        <p:spPr/>
        <p:txBody>
          <a:bodyPr/>
          <a:lstStyle/>
          <a:p>
            <a:pPr eaLnBrk="1" hangingPunct="1"/>
            <a:r>
              <a:rPr lang="en-GB" smtClean="0"/>
              <a:t>Command Return Values</a:t>
            </a:r>
          </a:p>
        </p:txBody>
      </p:sp>
      <p:sp>
        <p:nvSpPr>
          <p:cNvPr id="22531" name="Rectangle 3"/>
          <p:cNvSpPr>
            <a:spLocks noGrp="1" noChangeArrowheads="1"/>
          </p:cNvSpPr>
          <p:nvPr>
            <p:ph idx="1"/>
          </p:nvPr>
        </p:nvSpPr>
        <p:spPr>
          <a:xfrm>
            <a:off x="443369" y="1750256"/>
            <a:ext cx="11859109" cy="6852457"/>
          </a:xfrm>
        </p:spPr>
        <p:txBody>
          <a:bodyPr/>
          <a:lstStyle/>
          <a:p>
            <a:pPr lvl="3">
              <a:buNone/>
            </a:pPr>
            <a:r>
              <a:rPr lang="en-GB" sz="2000" b="1" smtClean="0">
                <a:solidFill>
                  <a:srgbClr val="00AADD"/>
                </a:solidFill>
                <a:latin typeface="Courier New" pitchFamily="49" charset="0"/>
                <a:cs typeface="Courier New" pitchFamily="49" charset="0"/>
              </a:rPr>
              <a:t>[Transaction( TransactionMode.</a:t>
            </a:r>
            <a:r>
              <a:rPr lang="en-GB" sz="2000" b="1" smtClean="0">
                <a:latin typeface="Courier New" pitchFamily="49" charset="0"/>
                <a:cs typeface="Courier New" pitchFamily="49" charset="0"/>
              </a:rPr>
              <a:t>Automatic</a:t>
            </a:r>
            <a:r>
              <a:rPr lang="en-GB" sz="2000" b="1" smtClean="0">
                <a:solidFill>
                  <a:srgbClr val="00AADD"/>
                </a:solidFill>
                <a:latin typeface="Courier New" pitchFamily="49" charset="0"/>
                <a:cs typeface="Courier New" pitchFamily="49" charset="0"/>
              </a:rPr>
              <a:t> )]</a:t>
            </a:r>
          </a:p>
          <a:p>
            <a:pPr lvl="3">
              <a:buNone/>
            </a:pPr>
            <a:r>
              <a:rPr lang="en-GB" sz="2000" b="1" smtClean="0">
                <a:solidFill>
                  <a:srgbClr val="00AADD"/>
                </a:solidFill>
                <a:latin typeface="Courier New" pitchFamily="49" charset="0"/>
                <a:cs typeface="Courier New" pitchFamily="49" charset="0"/>
              </a:rPr>
              <a:t>[Regeneration( RegenerationOption.</a:t>
            </a:r>
            <a:r>
              <a:rPr lang="en-GB" sz="2000" b="1" smtClean="0">
                <a:latin typeface="Courier New" pitchFamily="49" charset="0"/>
                <a:cs typeface="Courier New" pitchFamily="49" charset="0"/>
              </a:rPr>
              <a:t>Manual</a:t>
            </a:r>
            <a:r>
              <a:rPr lang="en-GB" sz="2000" b="1" smtClean="0">
                <a:solidFill>
                  <a:srgbClr val="00AADD"/>
                </a:solidFill>
                <a:latin typeface="Courier New" pitchFamily="49" charset="0"/>
                <a:cs typeface="Courier New" pitchFamily="49" charset="0"/>
              </a:rPr>
              <a:t> )]</a:t>
            </a:r>
          </a:p>
          <a:p>
            <a:pPr lvl="3" eaLnBrk="1" hangingPunct="1">
              <a:spcBef>
                <a:spcPts val="0"/>
              </a:spcBef>
              <a:buFont typeface="Wingdings" pitchFamily="2" charset="2"/>
              <a:buNone/>
            </a:pPr>
            <a:r>
              <a:rPr lang="en-GB" sz="2000" b="1" smtClean="0">
                <a:solidFill>
                  <a:srgbClr val="00AADD"/>
                </a:solidFill>
                <a:latin typeface="Courier New" pitchFamily="49" charset="0"/>
                <a:cs typeface="Courier New" pitchFamily="49" charset="0"/>
              </a:rPr>
              <a:t>public class</a:t>
            </a:r>
            <a:r>
              <a:rPr lang="en-GB" sz="2000" b="1" smtClean="0">
                <a:latin typeface="Courier New" pitchFamily="49" charset="0"/>
                <a:cs typeface="Courier New" pitchFamily="49" charset="0"/>
              </a:rPr>
              <a:t> Command : IExternalCommand</a:t>
            </a:r>
          </a:p>
          <a:p>
            <a:pPr lvl="3" eaLnBrk="1" hangingPunct="1">
              <a:spcBef>
                <a:spcPts val="0"/>
              </a:spcBef>
              <a:buFont typeface="Wingdings" pitchFamily="2" charset="2"/>
              <a:buNone/>
            </a:pPr>
            <a:r>
              <a:rPr lang="en-GB" sz="2000" b="1" smtClean="0">
                <a:latin typeface="Courier New" pitchFamily="49" charset="0"/>
                <a:cs typeface="Courier New" pitchFamily="49" charset="0"/>
              </a:rPr>
              <a:t>{</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public</a:t>
            </a:r>
            <a:r>
              <a:rPr lang="en-GB" sz="2000" b="1" smtClean="0">
                <a:latin typeface="Courier New" pitchFamily="49" charset="0"/>
                <a:cs typeface="Courier New" pitchFamily="49" charset="0"/>
              </a:rPr>
              <a:t> </a:t>
            </a:r>
            <a:r>
              <a:rPr lang="en-GB" sz="2000" b="1" smtClean="0">
                <a:solidFill>
                  <a:schemeClr val="folHlink"/>
                </a:solidFill>
                <a:latin typeface="Courier New" pitchFamily="49" charset="0"/>
                <a:cs typeface="Courier New" pitchFamily="49" charset="0"/>
              </a:rPr>
              <a:t>IExternalCommand.Result</a:t>
            </a:r>
            <a:r>
              <a:rPr lang="en-GB" sz="2000" b="1" smtClean="0">
                <a:latin typeface="Courier New" pitchFamily="49" charset="0"/>
                <a:cs typeface="Courier New" pitchFamily="49" charset="0"/>
              </a:rPr>
              <a:t> </a:t>
            </a:r>
            <a:r>
              <a:rPr lang="en-GB" sz="2000" b="1" smtClean="0">
                <a:solidFill>
                  <a:schemeClr val="folHlink"/>
                </a:solidFill>
                <a:latin typeface="Courier New" pitchFamily="49" charset="0"/>
                <a:cs typeface="Courier New" pitchFamily="49" charset="0"/>
              </a:rPr>
              <a:t>Execute</a:t>
            </a:r>
            <a:r>
              <a:rPr lang="en-GB" sz="2000" b="1" smtClean="0">
                <a:latin typeface="Courier New" pitchFamily="49" charset="0"/>
                <a:cs typeface="Courier New" pitchFamily="49" charset="0"/>
              </a:rPr>
              <a:t>(</a:t>
            </a:r>
          </a:p>
          <a:p>
            <a:pPr lvl="3" eaLnBrk="1" hangingPunct="1">
              <a:spcBef>
                <a:spcPts val="0"/>
              </a:spcBef>
              <a:buFont typeface="Wingdings" pitchFamily="2" charset="2"/>
              <a:buNone/>
            </a:pPr>
            <a:r>
              <a:rPr lang="en-GB" sz="2000" b="1" smtClean="0">
                <a:latin typeface="Courier New" pitchFamily="49" charset="0"/>
                <a:cs typeface="Courier New" pitchFamily="49" charset="0"/>
              </a:rPr>
              <a:t>    ExternalCommandData commandData,</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ref string</a:t>
            </a:r>
            <a:r>
              <a:rPr lang="en-GB" sz="2000" b="1" smtClean="0">
                <a:latin typeface="Courier New" pitchFamily="49" charset="0"/>
                <a:cs typeface="Courier New" pitchFamily="49" charset="0"/>
              </a:rPr>
              <a:t> message, </a:t>
            </a:r>
          </a:p>
          <a:p>
            <a:pPr lvl="3" eaLnBrk="1" hangingPunct="1">
              <a:spcBef>
                <a:spcPts val="0"/>
              </a:spcBef>
              <a:buFont typeface="Wingdings" pitchFamily="2" charset="2"/>
              <a:buNone/>
            </a:pPr>
            <a:r>
              <a:rPr lang="en-GB" sz="2000" b="1" smtClean="0">
                <a:latin typeface="Courier New" pitchFamily="49" charset="0"/>
                <a:cs typeface="Courier New" pitchFamily="49" charset="0"/>
              </a:rPr>
              <a:t>    ElementSet elements )</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try</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p>
          <a:p>
            <a:pPr lvl="3" eaLnBrk="1" hangingPunct="1">
              <a:spcBef>
                <a:spcPts val="0"/>
              </a:spcBef>
              <a:buFont typeface="Wingdings" pitchFamily="2" charset="2"/>
              <a:buNone/>
            </a:pPr>
            <a:r>
              <a:rPr lang="en-GB" sz="2000" b="1" smtClean="0">
                <a:latin typeface="Courier New" pitchFamily="49" charset="0"/>
                <a:cs typeface="Courier New" pitchFamily="49" charset="0"/>
              </a:rPr>
              <a:t>      // . . .</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catch</a:t>
            </a:r>
            <a:r>
              <a:rPr lang="en-GB" sz="2000" b="1" smtClean="0">
                <a:latin typeface="Courier New" pitchFamily="49" charset="0"/>
                <a:cs typeface="Courier New" pitchFamily="49" charset="0"/>
              </a:rPr>
              <a:t>( Exception ex )</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p>
          <a:p>
            <a:pPr lvl="3" eaLnBrk="1" hangingPunct="1">
              <a:spcBef>
                <a:spcPts val="0"/>
              </a:spcBef>
              <a:buFont typeface="Wingdings" pitchFamily="2" charset="2"/>
              <a:buNone/>
            </a:pPr>
            <a:r>
              <a:rPr lang="en-GB" sz="2000" b="1" smtClean="0">
                <a:latin typeface="Courier New" pitchFamily="49" charset="0"/>
                <a:cs typeface="Courier New" pitchFamily="49" charset="0"/>
              </a:rPr>
              <a:t>      message = ex.ToString();</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return</a:t>
            </a:r>
            <a:r>
              <a:rPr lang="en-GB" sz="2000" b="1" smtClean="0">
                <a:latin typeface="Courier New" pitchFamily="49" charset="0"/>
                <a:cs typeface="Courier New" pitchFamily="49" charset="0"/>
              </a:rPr>
              <a:t> </a:t>
            </a:r>
            <a:r>
              <a:rPr lang="en-GB" sz="2000" b="1" smtClean="0">
                <a:solidFill>
                  <a:schemeClr val="folHlink"/>
                </a:solidFill>
                <a:latin typeface="Courier New" pitchFamily="49" charset="0"/>
                <a:cs typeface="Courier New" pitchFamily="49" charset="0"/>
              </a:rPr>
              <a:t>Result.Failed</a:t>
            </a:r>
            <a:r>
              <a:rPr lang="en-GB" sz="2000" b="1" smtClean="0">
                <a:latin typeface="Courier New" pitchFamily="49" charset="0"/>
                <a:cs typeface="Courier New" pitchFamily="49" charset="0"/>
              </a:rPr>
              <a:t>;</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return</a:t>
            </a:r>
            <a:r>
              <a:rPr lang="en-GB" sz="2000" b="1" smtClean="0">
                <a:latin typeface="Courier New" pitchFamily="49" charset="0"/>
                <a:cs typeface="Courier New" pitchFamily="49" charset="0"/>
              </a:rPr>
              <a:t> </a:t>
            </a:r>
            <a:r>
              <a:rPr lang="en-GB" sz="2000" b="1" smtClean="0">
                <a:solidFill>
                  <a:schemeClr val="folHlink"/>
                </a:solidFill>
                <a:latin typeface="Courier New" pitchFamily="49" charset="0"/>
                <a:cs typeface="Courier New" pitchFamily="49" charset="0"/>
              </a:rPr>
              <a:t>Result.Succeeded</a:t>
            </a:r>
            <a:r>
              <a:rPr lang="en-GB" sz="2000" b="1" smtClean="0">
                <a:latin typeface="Courier New" pitchFamily="49" charset="0"/>
                <a:cs typeface="Courier New" pitchFamily="49" charset="0"/>
              </a:rPr>
              <a:t>;</a:t>
            </a:r>
          </a:p>
          <a:p>
            <a:pPr lvl="3" eaLnBrk="1" hangingPunct="1">
              <a:spcBef>
                <a:spcPts val="0"/>
              </a:spcBef>
              <a:buFont typeface="Wingdings" pitchFamily="2" charset="2"/>
              <a:buNone/>
            </a:pPr>
            <a:r>
              <a:rPr lang="en-GB" sz="2000" b="1" smtClean="0">
                <a:latin typeface="Courier New" pitchFamily="49" charset="0"/>
                <a:cs typeface="Courier New" pitchFamily="49" charset="0"/>
              </a:rPr>
              <a:t>  }</a:t>
            </a:r>
          </a:p>
          <a:p>
            <a:pPr lvl="3" eaLnBrk="1" hangingPunct="1">
              <a:spcBef>
                <a:spcPts val="0"/>
              </a:spcBef>
              <a:buFont typeface="Wingdings" pitchFamily="2" charset="2"/>
              <a:buNone/>
            </a:pPr>
            <a:r>
              <a:rPr lang="en-GB" sz="2000" b="1" smtClean="0">
                <a:latin typeface="Courier New" pitchFamily="49" charset="0"/>
                <a:cs typeface="Courier New" pitchFamily="49" charset="0"/>
              </a:rPr>
              <a:t>}</a:t>
            </a:r>
            <a:endParaRPr lang="en-GB" sz="1000" b="1" smtClean="0">
              <a:latin typeface="Courier New" pitchFamily="49" charset="0"/>
              <a:cs typeface="Courier New" pitchFamily="49" charset="0"/>
            </a:endParaRPr>
          </a:p>
        </p:txBody>
      </p:sp>
      <p:sp>
        <p:nvSpPr>
          <p:cNvPr id="22532"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
        <p:nvSpPr>
          <p:cNvPr id="22534" name="Text Box 6"/>
          <p:cNvSpPr txBox="1">
            <a:spLocks noChangeArrowheads="1"/>
          </p:cNvSpPr>
          <p:nvPr/>
        </p:nvSpPr>
        <p:spPr bwMode="auto">
          <a:xfrm>
            <a:off x="9697831" y="8869491"/>
            <a:ext cx="601127" cy="353943"/>
          </a:xfrm>
          <a:prstGeom prst="rect">
            <a:avLst/>
          </a:prstGeom>
          <a:noFill/>
          <a:ln w="9525" algn="ctr">
            <a:noFill/>
            <a:miter lim="800000"/>
            <a:headEnd/>
            <a:tailEnd/>
          </a:ln>
        </p:spPr>
        <p:txBody>
          <a:bodyPr wrap="none" lIns="0" tIns="0" rIns="0" bIns="0">
            <a:spAutoFit/>
          </a:bodyPr>
          <a:lstStyle/>
          <a:p>
            <a:r>
              <a:rPr lang="en-US" sz="2300"/>
              <a:t>In C#</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294396" y="350775"/>
            <a:ext cx="11269451" cy="932203"/>
          </a:xfrm>
        </p:spPr>
        <p:txBody>
          <a:bodyPr/>
          <a:lstStyle/>
          <a:p>
            <a:r>
              <a:rPr lang="en-GB" smtClean="0"/>
              <a:t>Transaction Mode</a:t>
            </a:r>
          </a:p>
        </p:txBody>
      </p:sp>
      <p:sp>
        <p:nvSpPr>
          <p:cNvPr id="25603" name="Rectangle 3"/>
          <p:cNvSpPr>
            <a:spLocks noGrp="1" noChangeArrowheads="1"/>
          </p:cNvSpPr>
          <p:nvPr>
            <p:ph idx="1"/>
          </p:nvPr>
        </p:nvSpPr>
        <p:spPr>
          <a:xfrm>
            <a:off x="453759" y="1282979"/>
            <a:ext cx="11962953" cy="7903942"/>
          </a:xfrm>
        </p:spPr>
        <p:txBody>
          <a:bodyPr/>
          <a:lstStyle/>
          <a:p>
            <a:r>
              <a:rPr lang="en-US" sz="2800" smtClean="0"/>
              <a:t>External commands must explicitly set a </a:t>
            </a:r>
            <a:r>
              <a:rPr lang="en-GB" sz="2800" smtClean="0"/>
              <a:t>transaction mode</a:t>
            </a:r>
            <a:endParaRPr lang="en-US" sz="2800" smtClean="0"/>
          </a:p>
          <a:p>
            <a:r>
              <a:rPr lang="en-US" sz="2800" smtClean="0"/>
              <a:t>TransactionMode.</a:t>
            </a:r>
            <a:r>
              <a:rPr lang="en-US" sz="2800" smtClean="0">
                <a:solidFill>
                  <a:srgbClr val="FF0000"/>
                </a:solidFill>
              </a:rPr>
              <a:t>Automatic</a:t>
            </a:r>
          </a:p>
          <a:p>
            <a:pPr lvl="1"/>
            <a:r>
              <a:rPr lang="en-US" sz="2000" smtClean="0"/>
              <a:t>The API creates a transaction on the active document before the external command is executed.</a:t>
            </a:r>
          </a:p>
          <a:p>
            <a:pPr lvl="1"/>
            <a:r>
              <a:rPr lang="en-US" sz="2000" smtClean="0"/>
              <a:t>It is committed or rolled back after the command is completed based upon the return value. </a:t>
            </a:r>
          </a:p>
          <a:p>
            <a:pPr lvl="1"/>
            <a:r>
              <a:rPr lang="en-US" sz="2000" smtClean="0"/>
              <a:t>The command must report its success or failure status via the Result return value.</a:t>
            </a:r>
          </a:p>
          <a:p>
            <a:pPr lvl="1"/>
            <a:r>
              <a:rPr lang="en-US" sz="2000" smtClean="0"/>
              <a:t>Command code cannot create and start its own Transactions.</a:t>
            </a:r>
          </a:p>
          <a:p>
            <a:pPr lvl="1"/>
            <a:r>
              <a:rPr lang="en-US" sz="2000" smtClean="0"/>
              <a:t>It can create SubTransactions as required. </a:t>
            </a:r>
          </a:p>
          <a:p>
            <a:r>
              <a:rPr lang="en-US" sz="2800" smtClean="0"/>
              <a:t>TransactionMode.</a:t>
            </a:r>
            <a:r>
              <a:rPr lang="en-US" sz="2800" smtClean="0">
                <a:solidFill>
                  <a:srgbClr val="FF0000"/>
                </a:solidFill>
              </a:rPr>
              <a:t>Manual</a:t>
            </a:r>
          </a:p>
          <a:p>
            <a:pPr lvl="1"/>
            <a:r>
              <a:rPr lang="en-US" sz="2000" smtClean="0"/>
              <a:t>The API framework does not create a transaction.</a:t>
            </a:r>
          </a:p>
          <a:p>
            <a:pPr lvl="1"/>
            <a:r>
              <a:rPr lang="en-US" sz="2000" smtClean="0"/>
              <a:t>It does create an outer group to roll back changes if the external command returns a failure status. </a:t>
            </a:r>
          </a:p>
          <a:p>
            <a:pPr lvl="1"/>
            <a:r>
              <a:rPr lang="en-US" sz="2000" smtClean="0"/>
              <a:t>Instead, you may use combinations of Transactions, SubTransactions, and TransactionGroups as you please, following all applicable rules. </a:t>
            </a:r>
          </a:p>
          <a:p>
            <a:pPr lvl="1"/>
            <a:r>
              <a:rPr lang="en-US" sz="2000" smtClean="0"/>
              <a:t>Your transaction names will appear in the Undo menu. </a:t>
            </a:r>
          </a:p>
          <a:p>
            <a:r>
              <a:rPr lang="en-US" sz="2800" smtClean="0"/>
              <a:t>TransactionMode.</a:t>
            </a:r>
            <a:r>
              <a:rPr lang="en-US" sz="2800" smtClean="0">
                <a:solidFill>
                  <a:srgbClr val="FF0000"/>
                </a:solidFill>
              </a:rPr>
              <a:t>ReadOnly</a:t>
            </a:r>
          </a:p>
          <a:p>
            <a:pPr lvl="1"/>
            <a:r>
              <a:rPr lang="en-US" sz="2000" smtClean="0"/>
              <a:t>No transaction or group will be created, and no transaction may be created for the lifetime of the command. </a:t>
            </a:r>
          </a:p>
          <a:p>
            <a:pPr lvl="1"/>
            <a:r>
              <a:rPr lang="en-US" sz="2000" smtClean="0"/>
              <a:t>The External command may use methods that only read from the model, but not methods that write to it. </a:t>
            </a:r>
          </a:p>
          <a:p>
            <a:r>
              <a:rPr lang="en-US" sz="2800" smtClean="0"/>
              <a:t>TransactionMode applies only to the active document.</a:t>
            </a:r>
          </a:p>
          <a:p>
            <a:r>
              <a:rPr lang="en-US" sz="2800" smtClean="0"/>
              <a:t>For other documents you have complete control over Transactions, SubTransactions, and TransactionGroups, even in ReadOnly mode.</a:t>
            </a:r>
          </a:p>
        </p:txBody>
      </p:sp>
      <p:sp>
        <p:nvSpPr>
          <p:cNvPr id="25604" name="Text Box 5"/>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3759" y="623501"/>
            <a:ext cx="11269451" cy="932203"/>
          </a:xfrm>
        </p:spPr>
        <p:txBody>
          <a:bodyPr/>
          <a:lstStyle/>
          <a:p>
            <a:r>
              <a:rPr lang="en-GB" smtClean="0"/>
              <a:t>Regeneration Option</a:t>
            </a:r>
          </a:p>
        </p:txBody>
      </p:sp>
      <p:sp>
        <p:nvSpPr>
          <p:cNvPr id="25603" name="Rectangle 3"/>
          <p:cNvSpPr>
            <a:spLocks noGrp="1" noChangeArrowheads="1"/>
          </p:cNvSpPr>
          <p:nvPr>
            <p:ph idx="1"/>
          </p:nvPr>
        </p:nvSpPr>
        <p:spPr>
          <a:xfrm>
            <a:off x="453759" y="2188277"/>
            <a:ext cx="11670849" cy="7144696"/>
          </a:xfrm>
        </p:spPr>
        <p:txBody>
          <a:bodyPr/>
          <a:lstStyle/>
          <a:p>
            <a:r>
              <a:rPr lang="en-US" sz="3200" smtClean="0"/>
              <a:t>External commands and applications must explicitly set a regeneration option</a:t>
            </a:r>
          </a:p>
          <a:p>
            <a:r>
              <a:rPr lang="en-US" sz="3200" smtClean="0"/>
              <a:t>RegenerationOption.</a:t>
            </a:r>
            <a:r>
              <a:rPr lang="en-US" sz="3200" smtClean="0">
                <a:solidFill>
                  <a:srgbClr val="FF0000"/>
                </a:solidFill>
              </a:rPr>
              <a:t>Automatic</a:t>
            </a:r>
            <a:r>
              <a:rPr lang="en-US" sz="3200" smtClean="0"/>
              <a:t>:</a:t>
            </a:r>
          </a:p>
          <a:p>
            <a:pPr lvl="1"/>
            <a:r>
              <a:rPr lang="en-US" sz="3200" smtClean="0"/>
              <a:t>The API framework will regenerate after every model level change (equivalent behavior with Revit 2010 and earlier)</a:t>
            </a:r>
          </a:p>
          <a:p>
            <a:pPr lvl="1"/>
            <a:r>
              <a:rPr lang="en-US" sz="3200" smtClean="0"/>
              <a:t>Similar to Revit 2010 and earlier; it is </a:t>
            </a:r>
            <a:r>
              <a:rPr lang="en-US" sz="3200" u="sng" smtClean="0">
                <a:solidFill>
                  <a:schemeClr val="accent1"/>
                </a:solidFill>
              </a:rPr>
              <a:t>obsolete and will be removed in a future release</a:t>
            </a:r>
            <a:r>
              <a:rPr lang="en-US" sz="3200" smtClean="0"/>
              <a:t>. </a:t>
            </a:r>
          </a:p>
          <a:p>
            <a:r>
              <a:rPr lang="en-US" sz="3200" smtClean="0"/>
              <a:t>RegenerationOption.</a:t>
            </a:r>
            <a:r>
              <a:rPr lang="en-US" sz="3200" smtClean="0">
                <a:solidFill>
                  <a:srgbClr val="FF0000"/>
                </a:solidFill>
              </a:rPr>
              <a:t>Manual</a:t>
            </a:r>
            <a:r>
              <a:rPr lang="en-US" sz="3200" smtClean="0"/>
              <a:t>:</a:t>
            </a:r>
          </a:p>
          <a:p>
            <a:pPr lvl="1"/>
            <a:r>
              <a:rPr lang="en-US" sz="3200" smtClean="0"/>
              <a:t>The API framework will not regenerate after every model level change. </a:t>
            </a:r>
            <a:r>
              <a:rPr lang="en-US" sz="3200" u="sng" smtClean="0">
                <a:solidFill>
                  <a:schemeClr val="accent1"/>
                </a:solidFill>
              </a:rPr>
              <a:t>SuspendUpdating blocks are unnecessary and should not be used</a:t>
            </a:r>
            <a:r>
              <a:rPr lang="en-US" sz="3200" smtClean="0"/>
              <a:t>. Regeneration may be triggered by your application.</a:t>
            </a:r>
            <a:endParaRPr lang="en-US" sz="4400" dirty="0" smtClean="0"/>
          </a:p>
        </p:txBody>
      </p:sp>
      <p:sp>
        <p:nvSpPr>
          <p:cNvPr id="25604" name="Text Box 5"/>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GB" smtClean="0"/>
              <a:t>Loading a Revit Add-In</a:t>
            </a:r>
          </a:p>
        </p:txBody>
      </p:sp>
      <p:sp>
        <p:nvSpPr>
          <p:cNvPr id="6" name="Content Placeholder 5"/>
          <p:cNvSpPr>
            <a:spLocks noGrp="1"/>
          </p:cNvSpPr>
          <p:nvPr>
            <p:ph idx="1"/>
          </p:nvPr>
        </p:nvSpPr>
        <p:spPr>
          <a:xfrm>
            <a:off x="443369" y="1409652"/>
            <a:ext cx="11859109" cy="7813782"/>
          </a:xfrm>
        </p:spPr>
        <p:txBody>
          <a:bodyPr/>
          <a:lstStyle/>
          <a:p>
            <a:pPr marL="463550" indent="-411163">
              <a:buFont typeface="Wingdings" pitchFamily="2" charset="2"/>
              <a:buChar char="§"/>
            </a:pPr>
            <a:r>
              <a:rPr lang="en-US" sz="4000" smtClean="0"/>
              <a:t>Add-in manifest file</a:t>
            </a:r>
          </a:p>
          <a:p>
            <a:pPr marL="463550" indent="-411163">
              <a:buFont typeface="Wingdings" pitchFamily="2" charset="2"/>
              <a:buChar char="§"/>
            </a:pPr>
            <a:r>
              <a:rPr lang="en-US" sz="4000" smtClean="0"/>
              <a:t>Add-In Manager</a:t>
            </a:r>
          </a:p>
          <a:p>
            <a:pPr marL="463550" indent="-411163">
              <a:buFont typeface="Wingdings" pitchFamily="2" charset="2"/>
              <a:buChar char="§"/>
            </a:pPr>
            <a:r>
              <a:rPr lang="en-US" sz="4000" smtClean="0"/>
              <a:t>Edit Revit.ini</a:t>
            </a:r>
          </a:p>
          <a:p>
            <a:pPr marL="463550" indent="-411163">
              <a:buFont typeface="Wingdings" pitchFamily="2" charset="2"/>
              <a:buChar char="§"/>
            </a:pPr>
            <a:r>
              <a:rPr lang="en-US" sz="4000" smtClean="0"/>
              <a:t>RvtSamples</a:t>
            </a:r>
            <a:endParaRPr lang="en-GB" sz="4400"/>
          </a:p>
        </p:txBody>
      </p:sp>
      <p:sp>
        <p:nvSpPr>
          <p:cNvPr id="25604" name="Text Box 5"/>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453761" y="350775"/>
            <a:ext cx="12395944" cy="1011716"/>
          </a:xfrm>
          <a:noFill/>
        </p:spPr>
        <p:txBody>
          <a:bodyPr/>
          <a:lstStyle/>
          <a:p>
            <a:pPr eaLnBrk="1" hangingPunct="1"/>
            <a:r>
              <a:rPr lang="en-GB" smtClean="0"/>
              <a:t>Application Installation and Loading</a:t>
            </a:r>
          </a:p>
        </p:txBody>
      </p:sp>
      <p:sp>
        <p:nvSpPr>
          <p:cNvPr id="29698" name="Rectangle 2"/>
          <p:cNvSpPr>
            <a:spLocks noGrp="1" noChangeArrowheads="1"/>
          </p:cNvSpPr>
          <p:nvPr>
            <p:ph idx="1"/>
          </p:nvPr>
        </p:nvSpPr>
        <p:spPr>
          <a:xfrm>
            <a:off x="549987" y="1701756"/>
            <a:ext cx="11501595" cy="7193061"/>
          </a:xfrm>
        </p:spPr>
        <p:txBody>
          <a:bodyPr/>
          <a:lstStyle/>
          <a:p>
            <a:pPr marL="205796" indent="-325098">
              <a:buFont typeface="Wingdings" pitchFamily="2" charset="2"/>
              <a:buChar char="§"/>
            </a:pPr>
            <a:r>
              <a:rPr lang="en-US" smtClean="0"/>
              <a:t>Add-in manifest</a:t>
            </a:r>
          </a:p>
          <a:p>
            <a:pPr marL="605797" lvl="1" indent="-325098"/>
            <a:r>
              <a:rPr lang="en-US" smtClean="0"/>
              <a:t>Copy add-in to hard disk</a:t>
            </a:r>
          </a:p>
          <a:p>
            <a:pPr marL="605797" lvl="1" indent="-325098"/>
            <a:r>
              <a:rPr lang="en-US" smtClean="0"/>
              <a:t>Place manifest file in appropriate application data location</a:t>
            </a:r>
          </a:p>
          <a:p>
            <a:pPr marL="605797" lvl="1" indent="-325098"/>
            <a:r>
              <a:rPr lang="en-US" smtClean="0"/>
              <a:t>Update assembly path</a:t>
            </a:r>
          </a:p>
          <a:p>
            <a:pPr marL="605797" lvl="1" indent="-325098"/>
            <a:r>
              <a:rPr lang="en-US" smtClean="0"/>
              <a:t>SDK includes add-in utility DLL</a:t>
            </a:r>
          </a:p>
          <a:p>
            <a:pPr marL="1005797" lvl="2" indent="-325098"/>
            <a:r>
              <a:rPr lang="en-US" smtClean="0"/>
              <a:t>Manipulate manifest files and query Revit product installation</a:t>
            </a:r>
          </a:p>
          <a:p>
            <a:pPr marL="205796" indent="-325098">
              <a:buFont typeface="Wingdings" pitchFamily="2" charset="2"/>
              <a:buChar char="§"/>
            </a:pPr>
            <a:r>
              <a:rPr lang="en-US" smtClean="0"/>
              <a:t>Revit.ini </a:t>
            </a:r>
          </a:p>
          <a:p>
            <a:pPr marL="605797" lvl="1" indent="-325098"/>
            <a:r>
              <a:rPr lang="en-US" smtClean="0"/>
              <a:t>Installer had to modify Revit.ini</a:t>
            </a:r>
          </a:p>
          <a:p>
            <a:pPr marL="605797" lvl="1" indent="-325098"/>
            <a:r>
              <a:rPr lang="en-US" smtClean="0"/>
              <a:t>MidasLink sample application includes setup source</a:t>
            </a:r>
            <a:endParaRPr lang="en-GB" smtClean="0"/>
          </a:p>
          <a:p>
            <a:pPr marL="205796" indent="-325098">
              <a:buFont typeface="Wingdings" pitchFamily="2" charset="2"/>
              <a:buChar char="§"/>
            </a:pPr>
            <a:r>
              <a:rPr lang="en-US" smtClean="0"/>
              <a:t>Add-In Manager</a:t>
            </a:r>
          </a:p>
          <a:p>
            <a:pPr marL="605797" lvl="1" indent="-325098"/>
            <a:r>
              <a:rPr lang="en-US" smtClean="0"/>
              <a:t>One-off testing</a:t>
            </a:r>
          </a:p>
          <a:p>
            <a:pPr marL="605797" lvl="1" indent="-325098"/>
            <a:r>
              <a:rPr lang="en-US" smtClean="0"/>
              <a:t>Supports reload and debugging</a:t>
            </a:r>
          </a:p>
          <a:p>
            <a:pPr marL="205796" indent="-325098">
              <a:buFont typeface="Wingdings" pitchFamily="2" charset="2"/>
              <a:buChar char="§"/>
            </a:pPr>
            <a:r>
              <a:rPr lang="en-US" smtClean="0"/>
              <a:t>Recommend placing application into Revit Program folder</a:t>
            </a:r>
          </a:p>
          <a:p>
            <a:pPr marL="605797" lvl="1" indent="-325098"/>
            <a:r>
              <a:rPr lang="en-US" smtClean="0"/>
              <a:t>Due to .NET framework restrictions, Load() versus LoadFrom()</a:t>
            </a:r>
          </a:p>
        </p:txBody>
      </p:sp>
      <p:sp>
        <p:nvSpPr>
          <p:cNvPr id="29700"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GB" smtClean="0"/>
              <a:t>Add-In Manifest</a:t>
            </a:r>
          </a:p>
        </p:txBody>
      </p:sp>
      <p:sp>
        <p:nvSpPr>
          <p:cNvPr id="6" name="Content Placeholder 5"/>
          <p:cNvSpPr>
            <a:spLocks noGrp="1"/>
          </p:cNvSpPr>
          <p:nvPr>
            <p:ph idx="1"/>
          </p:nvPr>
        </p:nvSpPr>
        <p:spPr>
          <a:xfrm>
            <a:off x="443369" y="1409652"/>
            <a:ext cx="11859109" cy="7813782"/>
          </a:xfrm>
        </p:spPr>
        <p:txBody>
          <a:bodyPr/>
          <a:lstStyle/>
          <a:p>
            <a:r>
              <a:rPr lang="en-US" sz="3200" smtClean="0"/>
              <a:t>XML file located in specific location</a:t>
            </a:r>
          </a:p>
          <a:p>
            <a:r>
              <a:rPr lang="en-US" sz="3200" smtClean="0"/>
              <a:t>Applies to specific user or all</a:t>
            </a:r>
          </a:p>
          <a:p>
            <a:r>
              <a:rPr lang="en-US" sz="3200" smtClean="0"/>
              <a:t>Required tags are Assembly, FullClassName, ClientId</a:t>
            </a:r>
          </a:p>
          <a:p>
            <a:r>
              <a:rPr lang="en-US" sz="3200" smtClean="0"/>
              <a:t>External command also uses Text and Description tags</a:t>
            </a:r>
          </a:p>
          <a:p>
            <a:r>
              <a:rPr lang="en-US" sz="3200" smtClean="0"/>
              <a:t>More tags define tooltip, image, visibility, availability, localisation</a:t>
            </a:r>
          </a:p>
          <a:p>
            <a:r>
              <a:rPr lang="en-US" sz="3200" smtClean="0"/>
              <a:t>Use GuidGen or Guidizer to populate client id</a:t>
            </a:r>
          </a:p>
          <a:p>
            <a:r>
              <a:rPr lang="en-US" sz="3200" smtClean="0"/>
              <a:t>Revit.ini entries are still supported but will be removed</a:t>
            </a:r>
          </a:p>
          <a:p>
            <a:pPr marL="914400" lvl="4" indent="0">
              <a:spcBef>
                <a:spcPts val="2400"/>
              </a:spcBef>
            </a:pPr>
            <a:r>
              <a:rPr lang="en-GB" smtClean="0"/>
              <a:t>&lt;?xml version="1.0" encoding="utf-8" standalone="no"?&gt;</a:t>
            </a:r>
          </a:p>
          <a:p>
            <a:pPr marL="914400" lvl="4" indent="0"/>
            <a:r>
              <a:rPr lang="en-GB" smtClean="0"/>
              <a:t>&lt;RevitAddIn&gt;</a:t>
            </a:r>
          </a:p>
          <a:p>
            <a:pPr marL="914400" lvl="4" indent="0"/>
            <a:r>
              <a:rPr lang="en-GB" smtClean="0"/>
              <a:t>  &lt;AddIn Type="Command"&gt;</a:t>
            </a:r>
          </a:p>
          <a:p>
            <a:pPr marL="914400" lvl="4" indent="0"/>
            <a:r>
              <a:rPr lang="en-GB" smtClean="0"/>
              <a:t>    &lt;Text&gt;Convert Pipes to Conduits&lt;/Text&gt;</a:t>
            </a:r>
          </a:p>
          <a:p>
            <a:pPr marL="914400" lvl="4" indent="0"/>
            <a:r>
              <a:rPr lang="en-GB" smtClean="0"/>
              <a:t>    &lt;Description&gt;Convert Pipes to Conduits&lt;/Description&gt;</a:t>
            </a:r>
          </a:p>
          <a:p>
            <a:pPr marL="914400" lvl="4" indent="0"/>
            <a:r>
              <a:rPr lang="en-GB" smtClean="0"/>
              <a:t>    &lt;Assembly&gt;C:\src\p2c\p2c\bin\Debug\p2c.dll&lt;/Assembly&gt;</a:t>
            </a:r>
          </a:p>
          <a:p>
            <a:pPr marL="914400" lvl="4" indent="0"/>
            <a:r>
              <a:rPr lang="en-GB" smtClean="0"/>
              <a:t>    &lt;FullClassName&gt;p2c.Command&lt;/FullClassName&gt;</a:t>
            </a:r>
          </a:p>
          <a:p>
            <a:pPr marL="914400" lvl="4" indent="0"/>
            <a:r>
              <a:rPr lang="en-GB" smtClean="0"/>
              <a:t>    &lt;ClientId&gt;835d6ad1-1a99-4039-95dc-e752ff635928&lt;/ClientId&gt;</a:t>
            </a:r>
          </a:p>
          <a:p>
            <a:pPr marL="914400" lvl="4" indent="0"/>
            <a:r>
              <a:rPr lang="en-GB" smtClean="0"/>
              <a:t>  &lt;/AddIn&gt;</a:t>
            </a:r>
          </a:p>
          <a:p>
            <a:pPr marL="914400" lvl="4" indent="0"/>
            <a:r>
              <a:rPr lang="en-GB" smtClean="0"/>
              <a:t>&lt;/RevitAddIn&gt;</a:t>
            </a:r>
          </a:p>
          <a:p>
            <a:endParaRPr lang="en-GB"/>
          </a:p>
        </p:txBody>
      </p:sp>
      <p:sp>
        <p:nvSpPr>
          <p:cNvPr id="25604" name="Text Box 5"/>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GB" smtClean="0"/>
              <a:t>Add-In Manager</a:t>
            </a:r>
          </a:p>
        </p:txBody>
      </p:sp>
      <p:sp>
        <p:nvSpPr>
          <p:cNvPr id="6" name="Content Placeholder 5"/>
          <p:cNvSpPr>
            <a:spLocks noGrp="1"/>
          </p:cNvSpPr>
          <p:nvPr>
            <p:ph idx="1"/>
          </p:nvPr>
        </p:nvSpPr>
        <p:spPr>
          <a:xfrm>
            <a:off x="443369" y="1409652"/>
            <a:ext cx="11859109" cy="7813782"/>
          </a:xfrm>
        </p:spPr>
        <p:txBody>
          <a:bodyPr/>
          <a:lstStyle/>
          <a:p>
            <a:pPr marL="463550" indent="-344488">
              <a:buFont typeface="Wingdings" pitchFamily="2" charset="2"/>
              <a:buChar char="§"/>
            </a:pPr>
            <a:r>
              <a:rPr lang="en-US" sz="4000" smtClean="0"/>
              <a:t>Provided with the Revit SDK</a:t>
            </a:r>
          </a:p>
          <a:p>
            <a:pPr marL="463550" indent="-344488">
              <a:buFont typeface="Wingdings" pitchFamily="2" charset="2"/>
              <a:buChar char="§"/>
            </a:pPr>
            <a:r>
              <a:rPr lang="en-US" sz="4000" smtClean="0"/>
              <a:t>Look in the Add-In Manager subfolder</a:t>
            </a:r>
            <a:endParaRPr lang="en-GB" sz="4400"/>
          </a:p>
        </p:txBody>
      </p:sp>
      <p:sp>
        <p:nvSpPr>
          <p:cNvPr id="25604" name="Text Box 5"/>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GB" smtClean="0"/>
              <a:t>Workshop Agenda Cairo</a:t>
            </a:r>
            <a:endParaRPr lang="en-GB" dirty="0" smtClean="0"/>
          </a:p>
        </p:txBody>
      </p:sp>
      <p:sp>
        <p:nvSpPr>
          <p:cNvPr id="8195" name="Rectangle 3"/>
          <p:cNvSpPr>
            <a:spLocks noGrp="1" noChangeArrowheads="1"/>
          </p:cNvSpPr>
          <p:nvPr>
            <p:ph idx="1"/>
          </p:nvPr>
        </p:nvSpPr>
        <p:spPr>
          <a:xfrm>
            <a:off x="443369" y="1531178"/>
            <a:ext cx="11859109" cy="7739697"/>
          </a:xfrm>
        </p:spPr>
        <p:txBody>
          <a:bodyPr/>
          <a:lstStyle/>
          <a:p>
            <a:r>
              <a:rPr lang="en-US" sz="2800" smtClean="0"/>
              <a:t>Day One – Installation, Getting Started, Questions, Answers, Planning</a:t>
            </a:r>
          </a:p>
          <a:p>
            <a:pPr lvl="1"/>
            <a:r>
              <a:rPr lang="en-US" sz="2400" smtClean="0"/>
              <a:t>Work through Revit DevTV part 1 and 2</a:t>
            </a:r>
          </a:p>
          <a:p>
            <a:pPr lvl="1"/>
            <a:r>
              <a:rPr lang="en-US" sz="2400" smtClean="0"/>
              <a:t>Installation of Revit SDK, RvtSamples and RevitLookup</a:t>
            </a:r>
          </a:p>
          <a:p>
            <a:pPr lvl="1"/>
            <a:r>
              <a:rPr lang="en-US" sz="2400" smtClean="0"/>
              <a:t>Developer Guide Walkthroughs, Hello World</a:t>
            </a:r>
          </a:p>
          <a:p>
            <a:pPr lvl="1"/>
            <a:r>
              <a:rPr lang="en-US" sz="2400" smtClean="0"/>
              <a:t>Discuss questions and issues</a:t>
            </a:r>
          </a:p>
          <a:p>
            <a:pPr lvl="1"/>
            <a:r>
              <a:rPr lang="en-US" sz="2400" smtClean="0"/>
              <a:t>Plan rest of workshop</a:t>
            </a:r>
          </a:p>
          <a:p>
            <a:r>
              <a:rPr lang="en-US" sz="2800" smtClean="0"/>
              <a:t>Day Two – Hands-on Revit API Basics</a:t>
            </a:r>
          </a:p>
          <a:p>
            <a:pPr lvl="1"/>
            <a:r>
              <a:rPr lang="en-US" sz="2400" smtClean="0"/>
              <a:t>DB Element.docx</a:t>
            </a:r>
          </a:p>
          <a:p>
            <a:pPr lvl="1"/>
            <a:r>
              <a:rPr lang="en-US" sz="2400" smtClean="0"/>
              <a:t>Element Filtering.docx</a:t>
            </a:r>
          </a:p>
          <a:p>
            <a:pPr lvl="1"/>
            <a:r>
              <a:rPr lang="en-US" sz="2400" smtClean="0"/>
              <a:t>Element Modification.docx</a:t>
            </a:r>
          </a:p>
          <a:p>
            <a:pPr lvl="1"/>
            <a:r>
              <a:rPr lang="en-US" sz="2400" smtClean="0"/>
              <a:t>ModelCreation.docx</a:t>
            </a:r>
          </a:p>
          <a:p>
            <a:r>
              <a:rPr lang="en-US" sz="2800" smtClean="0"/>
              <a:t>Day </a:t>
            </a:r>
            <a:r>
              <a:rPr lang="en-US" sz="2800" smtClean="0"/>
              <a:t>Three – Specialised APIs and Participant Wishes</a:t>
            </a:r>
          </a:p>
          <a:p>
            <a:pPr lvl="1"/>
            <a:r>
              <a:rPr lang="en-US" sz="2400" smtClean="0"/>
              <a:t>User interface: ribbon, selection, task dialogue</a:t>
            </a:r>
          </a:p>
          <a:p>
            <a:pPr lvl="3">
              <a:buNone/>
            </a:pPr>
            <a:r>
              <a:rPr lang="en-US" sz="2000" smtClean="0">
                <a:latin typeface="Courier New" pitchFamily="49" charset="0"/>
                <a:cs typeface="Courier New" pitchFamily="49" charset="0"/>
              </a:rPr>
              <a:t>Labs/Revit UI Labs/RevitUILabs.sln</a:t>
            </a:r>
          </a:p>
          <a:p>
            <a:pPr lvl="1"/>
            <a:r>
              <a:rPr lang="en-US" sz="2400" smtClean="0"/>
              <a:t>Events: basics, dynamic model update, idling</a:t>
            </a:r>
            <a:endParaRPr lang="en-US" sz="2400" smtClean="0"/>
          </a:p>
          <a:p>
            <a:pPr lvl="1"/>
            <a:r>
              <a:rPr lang="en-US" sz="2400" smtClean="0"/>
              <a:t>Family </a:t>
            </a:r>
            <a:r>
              <a:rPr lang="en-US" sz="2400" smtClean="0"/>
              <a:t>API and form creation</a:t>
            </a:r>
          </a:p>
          <a:p>
            <a:pPr lvl="1"/>
            <a:r>
              <a:rPr lang="en-US" sz="2400" smtClean="0"/>
              <a:t>Revit </a:t>
            </a:r>
            <a:r>
              <a:rPr lang="en-US" sz="2400" smtClean="0"/>
              <a:t>MEP: connectors, parent-child elecrical</a:t>
            </a:r>
            <a:endParaRPr lang="en-US" sz="2400" smtClean="0"/>
          </a:p>
          <a:p>
            <a:pPr lvl="1"/>
            <a:r>
              <a:rPr lang="en-US" sz="2400" smtClean="0"/>
              <a:t>Revit Structure</a:t>
            </a:r>
          </a:p>
          <a:p>
            <a:pPr lvl="1"/>
            <a:r>
              <a:rPr lang="en-US" sz="2400" smtClean="0"/>
              <a:t>Participant </a:t>
            </a:r>
            <a:r>
              <a:rPr lang="en-US" sz="2400" smtClean="0"/>
              <a:t>wishes</a:t>
            </a:r>
            <a:endParaRPr lang="en-US" sz="2400" smtClean="0"/>
          </a:p>
        </p:txBody>
      </p:sp>
      <p:sp>
        <p:nvSpPr>
          <p:cNvPr id="819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
        <p:nvSpPr>
          <p:cNvPr id="5" name="TextBox 4"/>
          <p:cNvSpPr txBox="1"/>
          <p:nvPr/>
        </p:nvSpPr>
        <p:spPr>
          <a:xfrm>
            <a:off x="9233631" y="2893518"/>
            <a:ext cx="3028615" cy="2092881"/>
          </a:xfrm>
          <a:prstGeom prst="rect">
            <a:avLst/>
          </a:prstGeom>
          <a:noFill/>
        </p:spPr>
        <p:txBody>
          <a:bodyPr wrap="square" rtlCol="0">
            <a:spAutoFit/>
          </a:bodyPr>
          <a:lstStyle/>
          <a:p>
            <a:pPr defTabSz="914400">
              <a:tabLst>
                <a:tab pos="2690813" algn="r"/>
              </a:tabLst>
            </a:pPr>
            <a:r>
              <a:rPr lang="en-US" smtClean="0"/>
              <a:t>Fajr	4:26</a:t>
            </a:r>
          </a:p>
          <a:p>
            <a:pPr defTabSz="914400">
              <a:tabLst>
                <a:tab pos="2690813" algn="r"/>
              </a:tabLst>
            </a:pPr>
            <a:r>
              <a:rPr lang="en-US" smtClean="0"/>
              <a:t>Dhuhr	11:42</a:t>
            </a:r>
          </a:p>
          <a:p>
            <a:pPr defTabSz="914400">
              <a:tabLst>
                <a:tab pos="2690813" algn="r"/>
              </a:tabLst>
            </a:pPr>
            <a:r>
              <a:rPr lang="en-US" smtClean="0"/>
              <a:t>Asr	15:02</a:t>
            </a:r>
          </a:p>
          <a:p>
            <a:pPr defTabSz="914400">
              <a:tabLst>
                <a:tab pos="2690813" algn="r"/>
              </a:tabLst>
            </a:pPr>
            <a:r>
              <a:rPr lang="en-US" smtClean="0"/>
              <a:t>Maghrib	17:31</a:t>
            </a:r>
          </a:p>
          <a:p>
            <a:pPr defTabSz="914400">
              <a:tabLst>
                <a:tab pos="2690813" algn="r"/>
              </a:tabLst>
            </a:pPr>
            <a:r>
              <a:rPr lang="en-US" smtClean="0"/>
              <a:t>Isha	18:48</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GB" smtClean="0"/>
              <a:t>Revit.ini for EC</a:t>
            </a:r>
          </a:p>
        </p:txBody>
      </p:sp>
      <p:sp>
        <p:nvSpPr>
          <p:cNvPr id="25603" name="Rectangle 3"/>
          <p:cNvSpPr>
            <a:spLocks noGrp="1" noChangeArrowheads="1"/>
          </p:cNvSpPr>
          <p:nvPr>
            <p:ph idx="1"/>
          </p:nvPr>
        </p:nvSpPr>
        <p:spPr/>
        <p:txBody>
          <a:bodyPr/>
          <a:lstStyle/>
          <a:p>
            <a:r>
              <a:rPr lang="en-US" smtClean="0"/>
              <a:t>Deprecated, use add-in manifest instead</a:t>
            </a:r>
          </a:p>
          <a:p>
            <a:pPr marL="914400" lvl="4" indent="-914400">
              <a:spcBef>
                <a:spcPts val="1800"/>
              </a:spcBef>
            </a:pPr>
            <a:r>
              <a:rPr lang="en-GB" sz="1800" smtClean="0"/>
              <a:t>[ExternalCommands]</a:t>
            </a:r>
          </a:p>
          <a:p>
            <a:pPr marL="914400" lvl="4" indent="-914400"/>
            <a:r>
              <a:rPr lang="en-GB" sz="1800" smtClean="0"/>
              <a:t>ECCount=1</a:t>
            </a:r>
          </a:p>
          <a:p>
            <a:pPr marL="914400" lvl="4" indent="-914400"/>
            <a:endParaRPr lang="en-GB" sz="1800" smtClean="0"/>
          </a:p>
          <a:p>
            <a:pPr marL="914400" lvl="4" indent="-914400"/>
            <a:r>
              <a:rPr lang="en-GB" sz="1800" smtClean="0"/>
              <a:t>ECName1=Convert Pipes to Conduits</a:t>
            </a:r>
          </a:p>
          <a:p>
            <a:pPr marL="914400" lvl="4" indent="-914400"/>
            <a:r>
              <a:rPr lang="en-GB" sz="1800" smtClean="0"/>
              <a:t>ECDescription1=Convert Pipes to Conduits</a:t>
            </a:r>
          </a:p>
          <a:p>
            <a:pPr marL="914400" lvl="4" indent="-914400"/>
            <a:r>
              <a:rPr lang="en-GB" sz="1800" smtClean="0"/>
              <a:t>ECClassName1=p2c.Command</a:t>
            </a:r>
          </a:p>
          <a:p>
            <a:pPr marL="914400" lvl="4" indent="-914400"/>
            <a:r>
              <a:rPr lang="en-GB" sz="1800" smtClean="0"/>
              <a:t>ECAssembly1=C:\a\src\revit\pipe_to_conduit_converter\src\p2c\p2c\bin\Debug\p2c.dll</a:t>
            </a:r>
          </a:p>
        </p:txBody>
      </p:sp>
      <p:sp>
        <p:nvSpPr>
          <p:cNvPr id="25604" name="Text Box 5"/>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AutoShape 5"/>
          <p:cNvSpPr>
            <a:spLocks noChangeArrowheads="1"/>
          </p:cNvSpPr>
          <p:nvPr/>
        </p:nvSpPr>
        <p:spPr bwMode="auto">
          <a:xfrm>
            <a:off x="751510" y="2505042"/>
            <a:ext cx="9145805" cy="5769054"/>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23555" name="Rectangle 3"/>
          <p:cNvSpPr>
            <a:spLocks noGrp="1" noChangeArrowheads="1"/>
          </p:cNvSpPr>
          <p:nvPr>
            <p:ph idx="1"/>
          </p:nvPr>
        </p:nvSpPr>
        <p:spPr>
          <a:xfrm>
            <a:off x="453759" y="1438835"/>
            <a:ext cx="11832954" cy="7967164"/>
          </a:xfrm>
        </p:spPr>
        <p:txBody>
          <a:bodyPr/>
          <a:lstStyle/>
          <a:p>
            <a:pPr marL="510223" lvl="1" indent="-255112"/>
            <a:r>
              <a:rPr lang="en-GB" sz="3100" smtClean="0"/>
              <a:t>Implement Autodesk.Revit.UI.IExternalApplication interface</a:t>
            </a:r>
          </a:p>
          <a:p>
            <a:pPr marL="510223" lvl="1" indent="-255112"/>
            <a:r>
              <a:rPr lang="en-GB" sz="3100" smtClean="0"/>
              <a:t>Implement OnStartup() and OnShutdown() methods</a:t>
            </a:r>
          </a:p>
          <a:p>
            <a:pPr marL="1020445" lvl="3" indent="0">
              <a:spcBef>
                <a:spcPts val="2399"/>
              </a:spcBef>
              <a:buNone/>
            </a:pPr>
            <a:r>
              <a:rPr lang="en-GB" sz="2000" b="1" smtClean="0">
                <a:latin typeface="Courier New" pitchFamily="49" charset="0"/>
                <a:cs typeface="Courier New" pitchFamily="49" charset="0"/>
              </a:rPr>
              <a:t>[</a:t>
            </a:r>
            <a:r>
              <a:rPr lang="en-GB" sz="2000" b="1" smtClean="0">
                <a:solidFill>
                  <a:srgbClr val="00B0F0"/>
                </a:solidFill>
                <a:latin typeface="Courier New" pitchFamily="49" charset="0"/>
                <a:cs typeface="Courier New" pitchFamily="49" charset="0"/>
              </a:rPr>
              <a:t>Regeneration</a:t>
            </a:r>
            <a:r>
              <a:rPr lang="en-GB" sz="2000" b="1" smtClean="0">
                <a:latin typeface="Courier New" pitchFamily="49" charset="0"/>
                <a:cs typeface="Courier New" pitchFamily="49" charset="0"/>
              </a:rPr>
              <a:t>( </a:t>
            </a:r>
            <a:r>
              <a:rPr lang="en-GB" sz="2000" b="1" smtClean="0">
                <a:solidFill>
                  <a:srgbClr val="00B0F0"/>
                </a:solidFill>
                <a:latin typeface="Courier New" pitchFamily="49" charset="0"/>
                <a:cs typeface="Courier New" pitchFamily="49" charset="0"/>
              </a:rPr>
              <a:t>RegenerationOption</a:t>
            </a:r>
            <a:r>
              <a:rPr lang="en-GB" sz="2000" b="1" smtClean="0">
                <a:latin typeface="Courier New" pitchFamily="49" charset="0"/>
                <a:cs typeface="Courier New" pitchFamily="49" charset="0"/>
              </a:rPr>
              <a:t>.Manual )]</a:t>
            </a:r>
          </a:p>
          <a:p>
            <a:pPr marL="1020445" lvl="3" indent="0">
              <a:buNone/>
            </a:pPr>
            <a:r>
              <a:rPr lang="en-GB" sz="2000" b="1" smtClean="0">
                <a:solidFill>
                  <a:srgbClr val="00AADD"/>
                </a:solidFill>
                <a:latin typeface="Courier New" pitchFamily="49" charset="0"/>
                <a:cs typeface="Courier New" pitchFamily="49" charset="0"/>
              </a:rPr>
              <a:t>public class</a:t>
            </a:r>
            <a:r>
              <a:rPr lang="en-GB" sz="2000" b="1" smtClean="0">
                <a:latin typeface="Courier New" pitchFamily="49" charset="0"/>
                <a:cs typeface="Courier New" pitchFamily="49" charset="0"/>
              </a:rPr>
              <a:t> App : </a:t>
            </a:r>
            <a:r>
              <a:rPr lang="en-GB" sz="2000" b="1" smtClean="0">
                <a:solidFill>
                  <a:schemeClr val="folHlink"/>
                </a:solidFill>
                <a:latin typeface="Courier New" pitchFamily="49" charset="0"/>
                <a:cs typeface="Courier New" pitchFamily="49" charset="0"/>
              </a:rPr>
              <a:t>IExternalApplication</a:t>
            </a:r>
            <a:r>
              <a:rPr lang="en-GB" sz="2000" b="1" smtClean="0">
                <a:latin typeface="Courier New" pitchFamily="49" charset="0"/>
                <a:cs typeface="Courier New" pitchFamily="49" charset="0"/>
              </a:rPr>
              <a:t> </a:t>
            </a:r>
          </a:p>
          <a:p>
            <a:pPr marL="1020445" lvl="3" indent="0">
              <a:spcBef>
                <a:spcPts val="0"/>
              </a:spcBef>
              <a:buNone/>
            </a:pPr>
            <a:r>
              <a:rPr lang="en-GB" sz="2000" b="1" smtClean="0">
                <a:latin typeface="Courier New" pitchFamily="49" charset="0"/>
                <a:cs typeface="Courier New" pitchFamily="49" charset="0"/>
              </a:rPr>
              <a:t>{</a:t>
            </a:r>
          </a:p>
          <a:p>
            <a:pPr marL="1020445" lvl="3" indent="0">
              <a:spcBef>
                <a:spcPts val="0"/>
              </a:spcBef>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public</a:t>
            </a:r>
            <a:r>
              <a:rPr lang="en-GB" sz="2000" b="1" smtClean="0">
                <a:latin typeface="Courier New" pitchFamily="49" charset="0"/>
                <a:cs typeface="Courier New" pitchFamily="49" charset="0"/>
              </a:rPr>
              <a:t> Result </a:t>
            </a:r>
            <a:r>
              <a:rPr lang="en-GB" sz="2000" b="1" smtClean="0">
                <a:solidFill>
                  <a:schemeClr val="folHlink"/>
                </a:solidFill>
                <a:latin typeface="Courier New" pitchFamily="49" charset="0"/>
                <a:cs typeface="Courier New" pitchFamily="49" charset="0"/>
              </a:rPr>
              <a:t>OnStartup</a:t>
            </a:r>
            <a:r>
              <a:rPr lang="en-GB" sz="2000" b="1" smtClean="0">
                <a:latin typeface="Courier New" pitchFamily="49" charset="0"/>
                <a:cs typeface="Courier New" pitchFamily="49" charset="0"/>
              </a:rPr>
              <a:t>( </a:t>
            </a:r>
          </a:p>
          <a:p>
            <a:pPr marL="1020445" lvl="3" indent="0">
              <a:spcBef>
                <a:spcPts val="0"/>
              </a:spcBef>
              <a:buNone/>
            </a:pPr>
            <a:r>
              <a:rPr lang="en-GB" sz="2000" b="1" smtClean="0">
                <a:latin typeface="Courier New" pitchFamily="49" charset="0"/>
                <a:cs typeface="Courier New" pitchFamily="49" charset="0"/>
              </a:rPr>
              <a:t>    UIControlledApplication a )</a:t>
            </a:r>
          </a:p>
          <a:p>
            <a:pPr marL="1020445" lvl="3" indent="0">
              <a:spcBef>
                <a:spcPts val="0"/>
              </a:spcBef>
              <a:buNone/>
            </a:pPr>
            <a:r>
              <a:rPr lang="en-GB" sz="2000" b="1" smtClean="0">
                <a:latin typeface="Courier New" pitchFamily="49" charset="0"/>
                <a:cs typeface="Courier New" pitchFamily="49" charset="0"/>
              </a:rPr>
              <a:t>  {</a:t>
            </a:r>
          </a:p>
          <a:p>
            <a:pPr marL="1020445" lvl="3" indent="0">
              <a:buNone/>
            </a:pPr>
            <a:r>
              <a:rPr lang="en-GB" sz="2000" b="1" smtClean="0">
                <a:latin typeface="Courier New" pitchFamily="49" charset="0"/>
                <a:cs typeface="Courier New" pitchFamily="49" charset="0"/>
              </a:rPr>
              <a:t>    CreateRibbonSamplePanel( a );</a:t>
            </a:r>
          </a:p>
          <a:p>
            <a:pPr marL="1020445" lvl="3" indent="0">
              <a:buNone/>
            </a:pPr>
            <a:r>
              <a:rPr lang="en-GB" sz="2000" b="1" smtClean="0">
                <a:latin typeface="Courier New" pitchFamily="49" charset="0"/>
                <a:cs typeface="Courier New" pitchFamily="49" charset="0"/>
              </a:rPr>
              <a:t>    CreateRibbonInfosPanel( a );</a:t>
            </a:r>
          </a:p>
          <a:p>
            <a:pPr marL="1020445" lvl="3" indent="0">
              <a:spcBef>
                <a:spcPts val="0"/>
              </a:spcBef>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return</a:t>
            </a:r>
            <a:r>
              <a:rPr lang="en-GB" sz="2000" b="1" smtClean="0">
                <a:latin typeface="Courier New" pitchFamily="49" charset="0"/>
                <a:cs typeface="Courier New" pitchFamily="49" charset="0"/>
              </a:rPr>
              <a:t> Result.Succeeded;</a:t>
            </a:r>
          </a:p>
          <a:p>
            <a:pPr marL="1020445" lvl="3" indent="0">
              <a:spcBef>
                <a:spcPts val="0"/>
              </a:spcBef>
              <a:buNone/>
            </a:pPr>
            <a:r>
              <a:rPr lang="en-GB" sz="2000" b="1" smtClean="0">
                <a:latin typeface="Courier New" pitchFamily="49" charset="0"/>
                <a:cs typeface="Courier New" pitchFamily="49" charset="0"/>
              </a:rPr>
              <a:t>  }</a:t>
            </a:r>
          </a:p>
          <a:p>
            <a:pPr marL="1020445" lvl="3" indent="0">
              <a:spcBef>
                <a:spcPts val="0"/>
              </a:spcBef>
              <a:buNone/>
            </a:pPr>
            <a:endParaRPr lang="en-GB" sz="2000" b="1" smtClean="0">
              <a:latin typeface="Courier New" pitchFamily="49" charset="0"/>
              <a:cs typeface="Courier New" pitchFamily="49" charset="0"/>
            </a:endParaRPr>
          </a:p>
          <a:p>
            <a:pPr marL="1020445" lvl="3" indent="0">
              <a:spcBef>
                <a:spcPts val="0"/>
              </a:spcBef>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public</a:t>
            </a:r>
            <a:r>
              <a:rPr lang="en-GB" sz="2000" b="1" smtClean="0">
                <a:latin typeface="Courier New" pitchFamily="49" charset="0"/>
                <a:cs typeface="Courier New" pitchFamily="49" charset="0"/>
              </a:rPr>
              <a:t> Result </a:t>
            </a:r>
            <a:r>
              <a:rPr lang="en-GB" sz="2000" b="1" smtClean="0">
                <a:solidFill>
                  <a:schemeClr val="folHlink"/>
                </a:solidFill>
                <a:latin typeface="Courier New" pitchFamily="49" charset="0"/>
                <a:cs typeface="Courier New" pitchFamily="49" charset="0"/>
              </a:rPr>
              <a:t>OnShutdown</a:t>
            </a:r>
            <a:r>
              <a:rPr lang="en-GB" sz="2000" b="1" smtClean="0">
                <a:latin typeface="Courier New" pitchFamily="49" charset="0"/>
                <a:cs typeface="Courier New" pitchFamily="49" charset="0"/>
              </a:rPr>
              <a:t>( </a:t>
            </a:r>
          </a:p>
          <a:p>
            <a:pPr marL="1020445" lvl="3" indent="0">
              <a:spcBef>
                <a:spcPts val="0"/>
              </a:spcBef>
              <a:buNone/>
            </a:pPr>
            <a:r>
              <a:rPr lang="en-GB" sz="2000" b="1" smtClean="0">
                <a:latin typeface="Courier New" pitchFamily="49" charset="0"/>
                <a:cs typeface="Courier New" pitchFamily="49" charset="0"/>
              </a:rPr>
              <a:t>    UIControlledApplication a )</a:t>
            </a:r>
          </a:p>
          <a:p>
            <a:pPr marL="1020445" lvl="3" indent="0">
              <a:spcBef>
                <a:spcPts val="0"/>
              </a:spcBef>
              <a:buNone/>
            </a:pPr>
            <a:r>
              <a:rPr lang="en-GB" sz="2000" b="1" smtClean="0">
                <a:latin typeface="Courier New" pitchFamily="49" charset="0"/>
                <a:cs typeface="Courier New" pitchFamily="49" charset="0"/>
              </a:rPr>
              <a:t>  {</a:t>
            </a:r>
          </a:p>
          <a:p>
            <a:pPr marL="1020445" lvl="3" indent="0">
              <a:spcBef>
                <a:spcPts val="0"/>
              </a:spcBef>
              <a:buNone/>
            </a:pPr>
            <a:r>
              <a:rPr lang="en-GB" sz="2000" b="1" smtClean="0">
                <a:latin typeface="Courier New" pitchFamily="49" charset="0"/>
                <a:cs typeface="Courier New" pitchFamily="49" charset="0"/>
              </a:rPr>
              <a:t>    </a:t>
            </a:r>
            <a:r>
              <a:rPr lang="en-GB" sz="2000" b="1" smtClean="0">
                <a:solidFill>
                  <a:srgbClr val="00AADD"/>
                </a:solidFill>
                <a:latin typeface="Courier New" pitchFamily="49" charset="0"/>
                <a:cs typeface="Courier New" pitchFamily="49" charset="0"/>
              </a:rPr>
              <a:t>return</a:t>
            </a:r>
            <a:r>
              <a:rPr lang="en-GB" sz="2000" b="1" smtClean="0">
                <a:latin typeface="Courier New" pitchFamily="49" charset="0"/>
                <a:cs typeface="Courier New" pitchFamily="49" charset="0"/>
              </a:rPr>
              <a:t> Result.Succeeded;</a:t>
            </a:r>
          </a:p>
          <a:p>
            <a:pPr marL="1020445" lvl="3" indent="0">
              <a:spcBef>
                <a:spcPts val="0"/>
              </a:spcBef>
              <a:buNone/>
            </a:pPr>
            <a:r>
              <a:rPr lang="en-GB" sz="2000" b="1" smtClean="0">
                <a:latin typeface="Courier New" pitchFamily="49" charset="0"/>
                <a:cs typeface="Courier New" pitchFamily="49" charset="0"/>
              </a:rPr>
              <a:t>  }</a:t>
            </a:r>
          </a:p>
          <a:p>
            <a:pPr marL="1020445" lvl="3" indent="0">
              <a:spcBef>
                <a:spcPts val="0"/>
              </a:spcBef>
              <a:buNone/>
            </a:pPr>
            <a:r>
              <a:rPr lang="en-GB" sz="2000" b="1" smtClean="0">
                <a:latin typeface="Courier New" pitchFamily="49" charset="0"/>
                <a:cs typeface="Courier New" pitchFamily="49" charset="0"/>
              </a:rPr>
              <a:t>}</a:t>
            </a:r>
          </a:p>
          <a:p>
            <a:pPr marL="541338" lvl="1" indent="-360363">
              <a:spcBef>
                <a:spcPts val="3000"/>
              </a:spcBef>
            </a:pPr>
            <a:r>
              <a:rPr lang="en-GB" sz="2400" smtClean="0"/>
              <a:t>OnStartup() adds UI elements, hooks them up to external commands, event handlers</a:t>
            </a:r>
          </a:p>
          <a:p>
            <a:pPr marL="541338" lvl="1" indent="-360363"/>
            <a:r>
              <a:rPr lang="en-US" sz="2400" smtClean="0"/>
              <a:t>Can add panels containing separators, push and pulldown buttons</a:t>
            </a:r>
          </a:p>
          <a:p>
            <a:pPr marL="541338" lvl="1" indent="-360363"/>
            <a:r>
              <a:rPr lang="en-US" sz="2400" smtClean="0"/>
              <a:t>See Ribbon SDK sample</a:t>
            </a:r>
            <a:endParaRPr lang="en-GB" sz="2000" b="1" smtClean="0">
              <a:latin typeface="Courier New" pitchFamily="49" charset="0"/>
              <a:cs typeface="Courier New" pitchFamily="49" charset="0"/>
            </a:endParaRPr>
          </a:p>
        </p:txBody>
      </p:sp>
      <p:sp>
        <p:nvSpPr>
          <p:cNvPr id="23554" name="Rectangle 2"/>
          <p:cNvSpPr>
            <a:spLocks noGrp="1" noChangeArrowheads="1"/>
          </p:cNvSpPr>
          <p:nvPr>
            <p:ph type="title"/>
          </p:nvPr>
        </p:nvSpPr>
        <p:spPr/>
        <p:txBody>
          <a:bodyPr/>
          <a:lstStyle/>
          <a:p>
            <a:pPr eaLnBrk="1" hangingPunct="1"/>
            <a:r>
              <a:rPr lang="en-GB" smtClean="0"/>
              <a:t>External Application</a:t>
            </a:r>
          </a:p>
        </p:txBody>
      </p:sp>
      <p:sp>
        <p:nvSpPr>
          <p:cNvPr id="23556"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pic>
        <p:nvPicPr>
          <p:cNvPr id="6" name="Picture 5" descr="Ribbon01.png"/>
          <p:cNvPicPr>
            <a:picLocks noChangeAspect="1"/>
          </p:cNvPicPr>
          <p:nvPr/>
        </p:nvPicPr>
        <p:blipFill>
          <a:blip r:embed="rId3" cstate="print"/>
          <a:stretch>
            <a:fillRect/>
          </a:stretch>
        </p:blipFill>
        <p:spPr>
          <a:xfrm>
            <a:off x="9298470" y="2906685"/>
            <a:ext cx="2297906" cy="1143000"/>
          </a:xfrm>
          <a:prstGeom prst="rect">
            <a:avLst/>
          </a:prstGeom>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03935" y="194232"/>
            <a:ext cx="11269451" cy="932203"/>
          </a:xfrm>
        </p:spPr>
        <p:txBody>
          <a:bodyPr/>
          <a:lstStyle/>
          <a:p>
            <a:pPr eaLnBrk="1" hangingPunct="1"/>
            <a:r>
              <a:rPr lang="en-GB" smtClean="0"/>
              <a:t>Loading an External Application</a:t>
            </a:r>
          </a:p>
        </p:txBody>
      </p:sp>
      <p:sp>
        <p:nvSpPr>
          <p:cNvPr id="25603" name="Rectangle 3"/>
          <p:cNvSpPr>
            <a:spLocks noGrp="1" noChangeArrowheads="1"/>
          </p:cNvSpPr>
          <p:nvPr>
            <p:ph idx="1"/>
          </p:nvPr>
        </p:nvSpPr>
        <p:spPr>
          <a:xfrm>
            <a:off x="453759" y="1311966"/>
            <a:ext cx="11707362" cy="8057520"/>
          </a:xfrm>
        </p:spPr>
        <p:txBody>
          <a:bodyPr/>
          <a:lstStyle/>
          <a:p>
            <a:pPr marL="141337" indent="-360363">
              <a:spcBef>
                <a:spcPts val="1200"/>
              </a:spcBef>
            </a:pPr>
            <a:r>
              <a:rPr lang="en-US" smtClean="0"/>
              <a:t>Add-in manifest</a:t>
            </a:r>
          </a:p>
          <a:p>
            <a:pPr marL="0" lvl="4" indent="0">
              <a:spcBef>
                <a:spcPts val="1200"/>
              </a:spcBef>
            </a:pPr>
            <a:r>
              <a:rPr lang="en-GB" sz="1800" smtClean="0"/>
              <a:t>&lt;?xml version="1.0" encoding="utf-8"?&gt;</a:t>
            </a:r>
          </a:p>
          <a:p>
            <a:pPr marL="0" lvl="4" indent="0"/>
            <a:r>
              <a:rPr lang="en-GB" sz="1800" smtClean="0"/>
              <a:t>&lt;RevitAddIns&gt;</a:t>
            </a:r>
          </a:p>
          <a:p>
            <a:pPr marL="0" lvl="4" indent="0"/>
            <a:r>
              <a:rPr lang="en-GB" sz="1800" smtClean="0"/>
              <a:t>  &lt;AddIn Type="Application"&gt;</a:t>
            </a:r>
          </a:p>
          <a:p>
            <a:pPr marL="0" lvl="4" indent="0"/>
            <a:r>
              <a:rPr lang="en-GB" sz="1800" smtClean="0"/>
              <a:t>    &lt;Name&gt;External Tool&lt;/Name&gt;</a:t>
            </a:r>
          </a:p>
          <a:p>
            <a:pPr marL="0" lvl="4" indent="0"/>
            <a:r>
              <a:rPr lang="en-GB" sz="1800" smtClean="0"/>
              <a:t>    &lt;Assembly&gt;C:\SDK\RevitLookup\CS\bin\Debug\RevitLookup.dll&lt;/Assembly&gt;</a:t>
            </a:r>
          </a:p>
          <a:p>
            <a:pPr marL="0" lvl="4" indent="0"/>
            <a:r>
              <a:rPr lang="en-GB" sz="1800" smtClean="0"/>
              <a:t>    &lt;ClientId&gt;9631d07b-ade1-4ea1-b566-049161afcc4c&lt;/ClientId&gt;</a:t>
            </a:r>
          </a:p>
          <a:p>
            <a:pPr marL="0" lvl="4" indent="0"/>
            <a:r>
              <a:rPr lang="en-GB" sz="1800" smtClean="0"/>
              <a:t>    &lt;FullClassName&gt;RvtMgdDbg.App&lt;/FullClassName&gt;</a:t>
            </a:r>
          </a:p>
          <a:p>
            <a:pPr marL="0" lvl="4" indent="0"/>
            <a:r>
              <a:rPr lang="en-GB" sz="1800" smtClean="0"/>
              <a:t>  &lt;/AddIn&gt;</a:t>
            </a:r>
          </a:p>
          <a:p>
            <a:pPr marL="0" lvl="4" indent="0"/>
            <a:r>
              <a:rPr lang="en-GB" sz="1800" smtClean="0"/>
              <a:t>&lt;/RevitAddIns&gt;</a:t>
            </a:r>
          </a:p>
          <a:p>
            <a:pPr marL="141337" indent="-360363">
              <a:spcBef>
                <a:spcPts val="1200"/>
              </a:spcBef>
            </a:pPr>
            <a:r>
              <a:rPr lang="en-US" smtClean="0"/>
              <a:t>Deprecated: add EA entries to Revit.ini</a:t>
            </a:r>
          </a:p>
          <a:p>
            <a:pPr marL="541338" lvl="1" indent="-360363">
              <a:spcBef>
                <a:spcPts val="600"/>
              </a:spcBef>
            </a:pPr>
            <a:r>
              <a:rPr lang="en-US" smtClean="0"/>
              <a:t>Input identical to the corresponding EC items</a:t>
            </a:r>
          </a:p>
          <a:p>
            <a:pPr marL="541338" lvl="1" indent="-360363"/>
            <a:r>
              <a:rPr lang="en-US" smtClean="0"/>
              <a:t>Complete class name including namespace</a:t>
            </a:r>
          </a:p>
          <a:p>
            <a:pPr marL="541338" lvl="1" indent="-360363"/>
            <a:r>
              <a:rPr lang="en-US" smtClean="0"/>
              <a:t>Full assembly path</a:t>
            </a:r>
          </a:p>
          <a:p>
            <a:pPr marL="0" lvl="4" indent="0">
              <a:spcBef>
                <a:spcPts val="2400"/>
              </a:spcBef>
            </a:pPr>
            <a:r>
              <a:rPr lang="en-GB" sz="1800" smtClean="0">
                <a:solidFill>
                  <a:schemeClr val="accent4">
                    <a:lumMod val="50000"/>
                  </a:schemeClr>
                </a:solidFill>
              </a:rPr>
              <a:t>[ExternalApplications]</a:t>
            </a:r>
          </a:p>
          <a:p>
            <a:pPr marL="0" lvl="4" indent="0"/>
            <a:r>
              <a:rPr lang="en-GB" sz="1800" smtClean="0">
                <a:solidFill>
                  <a:schemeClr val="accent4">
                    <a:lumMod val="50000"/>
                  </a:schemeClr>
                </a:solidFill>
              </a:rPr>
              <a:t>EA</a:t>
            </a:r>
            <a:r>
              <a:rPr lang="en-GB" sz="1800" smtClean="0"/>
              <a:t>Count=2</a:t>
            </a:r>
          </a:p>
          <a:p>
            <a:pPr marL="0" lvl="4" indent="0"/>
            <a:endParaRPr lang="en-GB" sz="1800" smtClean="0"/>
          </a:p>
          <a:p>
            <a:pPr marL="0" lvl="4" indent="0"/>
            <a:r>
              <a:rPr lang="en-GB" sz="1800" smtClean="0"/>
              <a:t>EAClassName1=RvtMgdDbg.App</a:t>
            </a:r>
          </a:p>
          <a:p>
            <a:pPr marL="0" lvl="4" indent="0"/>
            <a:r>
              <a:rPr lang="en-GB" sz="1800" smtClean="0">
                <a:solidFill>
                  <a:schemeClr val="accent4">
                    <a:lumMod val="50000"/>
                  </a:schemeClr>
                </a:solidFill>
              </a:rPr>
              <a:t>EA</a:t>
            </a:r>
            <a:r>
              <a:rPr lang="en-GB" sz="1800" smtClean="0"/>
              <a:t>Assembly1=C:\a\lib\revit\2011\SDK\RevitLookup\CS\bin\Debug\RevitLookup.dll</a:t>
            </a:r>
          </a:p>
          <a:p>
            <a:pPr marL="0" lvl="4" indent="0"/>
            <a:endParaRPr lang="en-GB" sz="1800" smtClean="0"/>
          </a:p>
          <a:p>
            <a:pPr marL="0" lvl="4" indent="0"/>
            <a:r>
              <a:rPr lang="en-GB" sz="1800" smtClean="0"/>
              <a:t>EAClassName2=RvtSamples.Application</a:t>
            </a:r>
          </a:p>
          <a:p>
            <a:pPr marL="0" lvl="4" indent="0"/>
            <a:r>
              <a:rPr lang="en-GB" sz="1800" smtClean="0"/>
              <a:t>EAAssembly2=C:\a\lib\revit\2011\SDK\Samples\RvtSamples\CS\RvtSamples.dll</a:t>
            </a:r>
          </a:p>
        </p:txBody>
      </p:sp>
      <p:sp>
        <p:nvSpPr>
          <p:cNvPr id="25604" name="Text Box 5"/>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453761" y="350775"/>
            <a:ext cx="12395944" cy="1011716"/>
          </a:xfrm>
          <a:noFill/>
        </p:spPr>
        <p:txBody>
          <a:bodyPr/>
          <a:lstStyle/>
          <a:p>
            <a:r>
              <a:rPr lang="en-US" smtClean="0"/>
              <a:t>Add-In Utility DLL</a:t>
            </a:r>
            <a:endParaRPr lang="en-GB" smtClean="0"/>
          </a:p>
        </p:txBody>
      </p:sp>
      <p:sp>
        <p:nvSpPr>
          <p:cNvPr id="29698" name="Rectangle 2"/>
          <p:cNvSpPr>
            <a:spLocks noGrp="1" noChangeArrowheads="1"/>
          </p:cNvSpPr>
          <p:nvPr>
            <p:ph idx="1"/>
          </p:nvPr>
        </p:nvSpPr>
        <p:spPr>
          <a:xfrm>
            <a:off x="549987" y="1701756"/>
            <a:ext cx="11501595" cy="6426287"/>
          </a:xfrm>
        </p:spPr>
        <p:txBody>
          <a:bodyPr/>
          <a:lstStyle/>
          <a:p>
            <a:pPr marL="205796" indent="-325098"/>
            <a:r>
              <a:rPr lang="en-US" smtClean="0"/>
              <a:t>New in 2011</a:t>
            </a:r>
          </a:p>
          <a:p>
            <a:pPr marL="205796" indent="-325098"/>
            <a:r>
              <a:rPr lang="en-US" smtClean="0"/>
              <a:t>.NET utility assembly included in Revit SDK</a:t>
            </a:r>
          </a:p>
          <a:p>
            <a:pPr marL="205796" indent="-325098"/>
            <a:r>
              <a:rPr lang="en-US" smtClean="0"/>
              <a:t>Provides a dedicated API</a:t>
            </a:r>
          </a:p>
          <a:p>
            <a:pPr marL="205796" indent="-325098"/>
            <a:r>
              <a:rPr lang="en-US" smtClean="0"/>
              <a:t>Intended for use from product installers and scripts</a:t>
            </a:r>
          </a:p>
          <a:p>
            <a:pPr marL="205796" indent="-325098"/>
            <a:r>
              <a:rPr lang="en-US" smtClean="0"/>
              <a:t>Capable of reading, writing and modifying add-in manifest</a:t>
            </a:r>
          </a:p>
          <a:p>
            <a:pPr marL="205796" indent="-325098"/>
            <a:r>
              <a:rPr lang="en-US" smtClean="0"/>
              <a:t>Queries all installed Revit products</a:t>
            </a:r>
          </a:p>
          <a:p>
            <a:pPr marL="605797" lvl="1" indent="-325098"/>
            <a:r>
              <a:rPr lang="en-US" sz="3200" smtClean="0"/>
              <a:t>Version, location, language, GUID</a:t>
            </a:r>
          </a:p>
        </p:txBody>
      </p:sp>
      <p:sp>
        <p:nvSpPr>
          <p:cNvPr id="29700"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1263" y="409902"/>
            <a:ext cx="7826915" cy="837006"/>
          </a:xfrm>
        </p:spPr>
        <p:txBody>
          <a:bodyPr/>
          <a:lstStyle/>
          <a:p>
            <a:r>
              <a:rPr lang="en-US" smtClean="0"/>
              <a:t>RvtSamples</a:t>
            </a:r>
            <a:endParaRPr lang="en-GB"/>
          </a:p>
        </p:txBody>
      </p:sp>
      <p:sp>
        <p:nvSpPr>
          <p:cNvPr id="3" name="Content Placeholder 2"/>
          <p:cNvSpPr>
            <a:spLocks noGrp="1"/>
          </p:cNvSpPr>
          <p:nvPr>
            <p:ph idx="1"/>
          </p:nvPr>
        </p:nvSpPr>
        <p:spPr>
          <a:xfrm>
            <a:off x="257883" y="1672388"/>
            <a:ext cx="11063440" cy="4739545"/>
          </a:xfrm>
        </p:spPr>
        <p:txBody>
          <a:bodyPr/>
          <a:lstStyle/>
          <a:p>
            <a:pPr>
              <a:spcBef>
                <a:spcPts val="300"/>
              </a:spcBef>
            </a:pPr>
            <a:r>
              <a:rPr lang="en-US" sz="3200" smtClean="0"/>
              <a:t>So every external command needs a manifest or Revit.ini entry?</a:t>
            </a:r>
          </a:p>
          <a:p>
            <a:pPr>
              <a:spcBef>
                <a:spcPts val="300"/>
              </a:spcBef>
            </a:pPr>
            <a:r>
              <a:rPr lang="en-US" sz="3200" smtClean="0"/>
              <a:t>Not using the SDK sample application RvtSamples!</a:t>
            </a:r>
          </a:p>
          <a:p>
            <a:pPr>
              <a:spcBef>
                <a:spcPts val="300"/>
              </a:spcBef>
            </a:pPr>
            <a:r>
              <a:rPr lang="en-US" sz="3200" smtClean="0"/>
              <a:t>Includes RvtSamples.txt listing all SDK samples</a:t>
            </a:r>
          </a:p>
          <a:p>
            <a:pPr>
              <a:spcBef>
                <a:spcPts val="300"/>
              </a:spcBef>
            </a:pPr>
            <a:r>
              <a:rPr lang="en-US" sz="3200" smtClean="0"/>
              <a:t>Adds them all to an own menu entry</a:t>
            </a:r>
          </a:p>
          <a:p>
            <a:pPr>
              <a:spcBef>
                <a:spcPts val="300"/>
              </a:spcBef>
            </a:pPr>
            <a:r>
              <a:rPr lang="en-US" sz="3200" smtClean="0"/>
              <a:t>Add two or four lines to Revit.ini and never touch it again</a:t>
            </a:r>
          </a:p>
          <a:p>
            <a:pPr>
              <a:spcBef>
                <a:spcPts val="300"/>
              </a:spcBef>
            </a:pPr>
            <a:r>
              <a:rPr lang="en-US" sz="3200" smtClean="0"/>
              <a:t>You can add your own entries to RvtSamples.txt</a:t>
            </a:r>
          </a:p>
          <a:p>
            <a:pPr>
              <a:spcBef>
                <a:spcPts val="300"/>
              </a:spcBef>
            </a:pPr>
            <a:r>
              <a:rPr lang="en-US" sz="3200" smtClean="0"/>
              <a:t>Also define own pulldown buttons for additional sections</a:t>
            </a:r>
          </a:p>
          <a:p>
            <a:pPr marL="342858" lvl="1" indent="-342858">
              <a:spcBef>
                <a:spcPts val="600"/>
              </a:spcBef>
              <a:buNone/>
            </a:pPr>
            <a:r>
              <a:rPr lang="en-US" sz="3200" smtClean="0"/>
              <a:t>Example AdnSamples.txt</a:t>
            </a:r>
          </a:p>
        </p:txBody>
      </p:sp>
      <p:sp>
        <p:nvSpPr>
          <p:cNvPr id="4"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pic>
        <p:nvPicPr>
          <p:cNvPr id="8" name="Picture 7" descr="2010_RvtSamples_2.gif"/>
          <p:cNvPicPr>
            <a:picLocks noChangeAspect="1"/>
          </p:cNvPicPr>
          <p:nvPr/>
        </p:nvPicPr>
        <p:blipFill>
          <a:blip r:embed="rId3" cstate="print"/>
          <a:stretch>
            <a:fillRect/>
          </a:stretch>
        </p:blipFill>
        <p:spPr>
          <a:xfrm>
            <a:off x="513474" y="6886602"/>
            <a:ext cx="7077075" cy="2066925"/>
          </a:xfrm>
          <a:prstGeom prst="rect">
            <a:avLst/>
          </a:prstGeom>
        </p:spPr>
      </p:pic>
      <p:pic>
        <p:nvPicPr>
          <p:cNvPr id="7" name="Picture 6" descr="2010_RvtSamples.gif"/>
          <p:cNvPicPr>
            <a:picLocks noChangeAspect="1"/>
          </p:cNvPicPr>
          <p:nvPr/>
        </p:nvPicPr>
        <p:blipFill>
          <a:blip r:embed="rId4" cstate="print"/>
          <a:stretch>
            <a:fillRect/>
          </a:stretch>
        </p:blipFill>
        <p:spPr>
          <a:xfrm>
            <a:off x="5844372" y="7470810"/>
            <a:ext cx="5753100" cy="1685925"/>
          </a:xfrm>
          <a:prstGeom prst="rect">
            <a:avLst/>
          </a:prstGeom>
        </p:spPr>
      </p:pic>
      <p:pic>
        <p:nvPicPr>
          <p:cNvPr id="9" name="Picture 8" descr="RvtSamples01.png"/>
          <p:cNvPicPr>
            <a:picLocks noChangeAspect="1"/>
          </p:cNvPicPr>
          <p:nvPr/>
        </p:nvPicPr>
        <p:blipFill>
          <a:blip r:embed="rId5" cstate="print"/>
          <a:stretch>
            <a:fillRect/>
          </a:stretch>
        </p:blipFill>
        <p:spPr>
          <a:xfrm>
            <a:off x="6903249" y="5570559"/>
            <a:ext cx="5153025" cy="914400"/>
          </a:xfrm>
          <a:prstGeom prst="rect">
            <a:avLst/>
          </a:prstGeom>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443368" y="387288"/>
            <a:ext cx="11843345" cy="837006"/>
          </a:xfrm>
        </p:spPr>
        <p:txBody>
          <a:bodyPr/>
          <a:lstStyle/>
          <a:p>
            <a:pPr eaLnBrk="1" hangingPunct="1"/>
            <a:r>
              <a:rPr lang="en-GB" smtClean="0"/>
              <a:t>RevitLookup</a:t>
            </a:r>
          </a:p>
        </p:txBody>
      </p:sp>
      <p:sp>
        <p:nvSpPr>
          <p:cNvPr id="104451" name="Rectangle 3"/>
          <p:cNvSpPr>
            <a:spLocks noGrp="1" noChangeArrowheads="1"/>
          </p:cNvSpPr>
          <p:nvPr>
            <p:ph idx="1"/>
          </p:nvPr>
        </p:nvSpPr>
        <p:spPr>
          <a:xfrm>
            <a:off x="443370" y="1531179"/>
            <a:ext cx="6710386" cy="7728768"/>
          </a:xfrm>
        </p:spPr>
        <p:txBody>
          <a:bodyPr/>
          <a:lstStyle/>
          <a:p>
            <a:pPr>
              <a:lnSpc>
                <a:spcPct val="90000"/>
              </a:lnSpc>
            </a:pPr>
            <a:r>
              <a:rPr lang="en-GB" smtClean="0"/>
              <a:t>Included in Revit SDK</a:t>
            </a:r>
          </a:p>
          <a:p>
            <a:pPr>
              <a:lnSpc>
                <a:spcPct val="90000"/>
              </a:lnSpc>
            </a:pPr>
            <a:r>
              <a:rPr lang="en-GB" smtClean="0"/>
              <a:t>Interactively access and explore entire database structure</a:t>
            </a:r>
          </a:p>
          <a:p>
            <a:pPr>
              <a:lnSpc>
                <a:spcPct val="90000"/>
              </a:lnSpc>
            </a:pPr>
            <a:r>
              <a:rPr lang="en-GB" smtClean="0"/>
              <a:t>Elements, parameters, relationships</a:t>
            </a:r>
          </a:p>
          <a:p>
            <a:pPr>
              <a:lnSpc>
                <a:spcPct val="90000"/>
              </a:lnSpc>
            </a:pPr>
            <a:r>
              <a:rPr lang="en-GB" smtClean="0"/>
              <a:t>Comprehensive Revit API test </a:t>
            </a:r>
          </a:p>
          <a:p>
            <a:pPr eaLnBrk="1" hangingPunct="1">
              <a:lnSpc>
                <a:spcPct val="90000"/>
              </a:lnSpc>
              <a:buFontTx/>
              <a:buNone/>
            </a:pPr>
            <a:r>
              <a:rPr lang="en-GB" smtClean="0"/>
              <a:t>Sample code and utility classes</a:t>
            </a:r>
          </a:p>
          <a:p>
            <a:pPr eaLnBrk="1" hangingPunct="1">
              <a:lnSpc>
                <a:spcPct val="90000"/>
              </a:lnSpc>
              <a:buFontTx/>
              <a:buNone/>
            </a:pPr>
            <a:r>
              <a:rPr lang="en-GB" smtClean="0"/>
              <a:t>Scaffolding for quick tests</a:t>
            </a:r>
          </a:p>
          <a:p>
            <a:pPr eaLnBrk="1" hangingPunct="1">
              <a:lnSpc>
                <a:spcPct val="90000"/>
              </a:lnSpc>
              <a:buFontTx/>
              <a:buNone/>
            </a:pPr>
            <a:r>
              <a:rPr lang="en-GB" smtClean="0"/>
              <a:t>Explore</a:t>
            </a:r>
          </a:p>
          <a:p>
            <a:pPr lvl="1" eaLnBrk="1" hangingPunct="1">
              <a:spcBef>
                <a:spcPts val="600"/>
              </a:spcBef>
            </a:pPr>
            <a:r>
              <a:rPr lang="en-GB" sz="2400" smtClean="0"/>
              <a:t>Application</a:t>
            </a:r>
          </a:p>
          <a:p>
            <a:pPr lvl="1" eaLnBrk="1" hangingPunct="1"/>
            <a:r>
              <a:rPr lang="en-GB" sz="2400" smtClean="0"/>
              <a:t>Document</a:t>
            </a:r>
          </a:p>
          <a:p>
            <a:pPr lvl="1" eaLnBrk="1" hangingPunct="1"/>
            <a:r>
              <a:rPr lang="en-GB" sz="2400" smtClean="0"/>
              <a:t>Current selection</a:t>
            </a:r>
          </a:p>
          <a:p>
            <a:pPr lvl="1" eaLnBrk="1" hangingPunct="1"/>
            <a:r>
              <a:rPr lang="en-GB" sz="2400" smtClean="0"/>
              <a:t>Reflection</a:t>
            </a:r>
          </a:p>
          <a:p>
            <a:pPr lvl="1" eaLnBrk="1" hangingPunct="1"/>
            <a:r>
              <a:rPr lang="en-GB" sz="2400" smtClean="0"/>
              <a:t>Events</a:t>
            </a:r>
          </a:p>
          <a:p>
            <a:pPr lvl="1" eaLnBrk="1" hangingPunct="1"/>
            <a:r>
              <a:rPr lang="en-GB" sz="2400" smtClean="0"/>
              <a:t>Tests</a:t>
            </a:r>
          </a:p>
        </p:txBody>
      </p:sp>
      <p:sp>
        <p:nvSpPr>
          <p:cNvPr id="5"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pic>
        <p:nvPicPr>
          <p:cNvPr id="1026" name="Picture 2"/>
          <p:cNvPicPr>
            <a:picLocks noChangeAspect="1" noChangeArrowheads="1"/>
          </p:cNvPicPr>
          <p:nvPr/>
        </p:nvPicPr>
        <p:blipFill>
          <a:blip r:embed="rId3" cstate="print"/>
          <a:srcRect/>
          <a:stretch>
            <a:fillRect/>
          </a:stretch>
        </p:blipFill>
        <p:spPr bwMode="auto">
          <a:xfrm>
            <a:off x="7811344" y="1531179"/>
            <a:ext cx="2414588" cy="1428750"/>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7829013" y="3600432"/>
            <a:ext cx="4457700" cy="26717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type="title"/>
          </p:nvPr>
        </p:nvSpPr>
        <p:spPr>
          <a:xfrm>
            <a:off x="453759" y="194232"/>
            <a:ext cx="11269451" cy="1032855"/>
          </a:xfrm>
          <a:noFill/>
        </p:spPr>
        <p:txBody>
          <a:bodyPr/>
          <a:lstStyle/>
          <a:p>
            <a:pPr eaLnBrk="1" hangingPunct="1"/>
            <a:r>
              <a:rPr lang="en-GB" smtClean="0"/>
              <a:t>Really Getting Started</a:t>
            </a:r>
          </a:p>
        </p:txBody>
      </p:sp>
      <p:sp>
        <p:nvSpPr>
          <p:cNvPr id="26626" name="Rectangle 2"/>
          <p:cNvSpPr>
            <a:spLocks noGrp="1" noChangeArrowheads="1"/>
          </p:cNvSpPr>
          <p:nvPr>
            <p:ph idx="1"/>
          </p:nvPr>
        </p:nvSpPr>
        <p:spPr>
          <a:xfrm>
            <a:off x="449245" y="1555704"/>
            <a:ext cx="11857928" cy="7448652"/>
          </a:xfrm>
        </p:spPr>
        <p:txBody>
          <a:bodyPr/>
          <a:lstStyle/>
          <a:p>
            <a:pPr marL="487647" lvl="1" indent="-325098"/>
            <a:r>
              <a:rPr lang="en-US" sz="3200" smtClean="0"/>
              <a:t>Follow the instructions in rac_labs.chm</a:t>
            </a:r>
          </a:p>
          <a:p>
            <a:pPr marL="487647" lvl="1" indent="-325098"/>
            <a:r>
              <a:rPr lang="en-US" sz="3200" smtClean="0"/>
              <a:t>Work through developer guide walkthroughs</a:t>
            </a:r>
            <a:endParaRPr lang="en-GB" sz="3200" smtClean="0"/>
          </a:p>
          <a:p>
            <a:pPr marL="487647" lvl="1" indent="-325098"/>
            <a:r>
              <a:rPr lang="en-GB" sz="3200" smtClean="0"/>
              <a:t>Look at the HelloRevit, APIAppStartup and Ribbon SDK samples</a:t>
            </a:r>
          </a:p>
          <a:p>
            <a:pPr marL="487647" lvl="1" indent="-325098"/>
            <a:r>
              <a:rPr lang="en-GB" sz="3200" smtClean="0"/>
              <a:t>"Hello World" basic sample</a:t>
            </a:r>
          </a:p>
          <a:p>
            <a:pPr marL="487647" lvl="1" indent="-325098">
              <a:spcBef>
                <a:spcPct val="0"/>
              </a:spcBef>
              <a:buNone/>
            </a:pPr>
            <a:r>
              <a:rPr lang="en-GB" sz="8000" smtClean="0">
                <a:solidFill>
                  <a:schemeClr val="accent1"/>
                </a:solidFill>
              </a:rPr>
              <a:t>Lab 1-1</a:t>
            </a:r>
            <a:endParaRPr lang="en-GB" sz="8000" smtClean="0"/>
          </a:p>
          <a:p>
            <a:pPr marL="487647" lvl="1" indent="-325098">
              <a:spcBef>
                <a:spcPts val="1800"/>
              </a:spcBef>
            </a:pPr>
            <a:r>
              <a:rPr lang="en-GB" sz="3200" smtClean="0"/>
              <a:t>What arguments are passed to the command?</a:t>
            </a:r>
          </a:p>
          <a:p>
            <a:pPr marL="487647" lvl="1" indent="-325098">
              <a:spcBef>
                <a:spcPct val="0"/>
              </a:spcBef>
            </a:pPr>
            <a:r>
              <a:rPr lang="en-GB" sz="3200" smtClean="0"/>
              <a:t>What can the command return?</a:t>
            </a:r>
          </a:p>
          <a:p>
            <a:pPr marL="487647" lvl="1" indent="-325098">
              <a:spcBef>
                <a:spcPct val="0"/>
              </a:spcBef>
              <a:buNone/>
            </a:pPr>
            <a:r>
              <a:rPr lang="en-GB" sz="8000" smtClean="0">
                <a:solidFill>
                  <a:schemeClr val="accent1"/>
                </a:solidFill>
              </a:rPr>
              <a:t>Lab 1-2</a:t>
            </a:r>
          </a:p>
          <a:p>
            <a:pPr marL="487647" lvl="1" indent="-325098">
              <a:spcBef>
                <a:spcPts val="1800"/>
              </a:spcBef>
            </a:pPr>
            <a:r>
              <a:rPr lang="en-GB" sz="3200" smtClean="0"/>
              <a:t>Effective use of the debugger for a Revit add-in</a:t>
            </a:r>
          </a:p>
          <a:p>
            <a:pPr marL="487647" lvl="1" indent="-325098">
              <a:spcBef>
                <a:spcPct val="0"/>
              </a:spcBef>
            </a:pPr>
            <a:r>
              <a:rPr lang="en-GB" sz="3200" smtClean="0"/>
              <a:t>Edit and Continue is currently broken</a:t>
            </a:r>
          </a:p>
        </p:txBody>
      </p:sp>
      <p:sp>
        <p:nvSpPr>
          <p:cNvPr id="26628"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354289" y="194234"/>
            <a:ext cx="11843345" cy="1052674"/>
          </a:xfrm>
        </p:spPr>
        <p:txBody>
          <a:bodyPr/>
          <a:lstStyle/>
          <a:p>
            <a:pPr eaLnBrk="1" hangingPunct="1"/>
            <a:r>
              <a:rPr lang="en-GB" sz="6000" smtClean="0"/>
              <a:t>Hands On</a:t>
            </a:r>
          </a:p>
        </p:txBody>
      </p:sp>
      <p:sp>
        <p:nvSpPr>
          <p:cNvPr id="104451" name="Rectangle 3"/>
          <p:cNvSpPr>
            <a:spLocks noGrp="1" noChangeArrowheads="1"/>
          </p:cNvSpPr>
          <p:nvPr>
            <p:ph idx="1"/>
          </p:nvPr>
        </p:nvSpPr>
        <p:spPr>
          <a:xfrm>
            <a:off x="443369" y="1531179"/>
            <a:ext cx="12046369" cy="6961995"/>
          </a:xfrm>
        </p:spPr>
        <p:txBody>
          <a:bodyPr/>
          <a:lstStyle/>
          <a:p>
            <a:pPr>
              <a:lnSpc>
                <a:spcPct val="90000"/>
              </a:lnSpc>
            </a:pPr>
            <a:r>
              <a:rPr lang="en-GB" sz="4400" dirty="0" smtClean="0"/>
              <a:t>Install SDK</a:t>
            </a:r>
          </a:p>
          <a:p>
            <a:pPr marL="812800" lvl="1" indent="-355600">
              <a:lnSpc>
                <a:spcPct val="90000"/>
              </a:lnSpc>
            </a:pPr>
            <a:r>
              <a:rPr lang="en-GB" dirty="0" smtClean="0"/>
              <a:t>Look at </a:t>
            </a:r>
            <a:r>
              <a:rPr lang="en-GB" dirty="0" err="1" smtClean="0"/>
              <a:t>Revit</a:t>
            </a:r>
            <a:r>
              <a:rPr lang="en-GB" dirty="0" smtClean="0"/>
              <a:t> </a:t>
            </a:r>
            <a:r>
              <a:rPr lang="en-GB" smtClean="0"/>
              <a:t>API documentation</a:t>
            </a:r>
          </a:p>
          <a:p>
            <a:pPr marL="812800" lvl="1" indent="-355600">
              <a:lnSpc>
                <a:spcPct val="90000"/>
              </a:lnSpc>
            </a:pPr>
            <a:r>
              <a:rPr lang="en-US" smtClean="0"/>
              <a:t>Getting Started with the Revit API.doc</a:t>
            </a:r>
            <a:endParaRPr lang="en-GB" smtClean="0"/>
          </a:p>
          <a:p>
            <a:pPr marL="812800" lvl="1" indent="-355600">
              <a:lnSpc>
                <a:spcPct val="90000"/>
              </a:lnSpc>
            </a:pPr>
            <a:r>
              <a:rPr lang="en-US" smtClean="0"/>
              <a:t>Revit 2011 API Developer Guide.pdf</a:t>
            </a:r>
            <a:endParaRPr lang="en-GB" smtClean="0"/>
          </a:p>
          <a:p>
            <a:pPr marL="812800" lvl="1" indent="-355600">
              <a:lnSpc>
                <a:spcPct val="90000"/>
              </a:lnSpc>
            </a:pPr>
            <a:r>
              <a:rPr lang="en-US" smtClean="0"/>
              <a:t>Revit Platform API Changes and Additions.doc</a:t>
            </a:r>
          </a:p>
          <a:p>
            <a:pPr marL="812800" lvl="1" indent="-355600">
              <a:lnSpc>
                <a:spcPct val="90000"/>
              </a:lnSpc>
            </a:pPr>
            <a:r>
              <a:rPr lang="en-GB" smtClean="0"/>
              <a:t>RevitAPI.chm</a:t>
            </a:r>
            <a:endParaRPr lang="en-GB" dirty="0" smtClean="0"/>
          </a:p>
          <a:p>
            <a:pPr>
              <a:lnSpc>
                <a:spcPct val="90000"/>
              </a:lnSpc>
            </a:pPr>
            <a:r>
              <a:rPr lang="en-GB" sz="4400" dirty="0" smtClean="0"/>
              <a:t>Run through Hello World sample</a:t>
            </a:r>
          </a:p>
          <a:p>
            <a:pPr marL="812800" lvl="1" indent="-355600">
              <a:lnSpc>
                <a:spcPct val="90000"/>
              </a:lnSpc>
            </a:pPr>
            <a:r>
              <a:rPr lang="en-GB" smtClean="0"/>
              <a:t>Walkthroughs in developer guide chapter 2</a:t>
            </a:r>
            <a:endParaRPr lang="en-GB" dirty="0" smtClean="0"/>
          </a:p>
          <a:p>
            <a:pPr marL="812800" lvl="1" indent="-355600">
              <a:lnSpc>
                <a:spcPct val="90000"/>
              </a:lnSpc>
            </a:pPr>
            <a:r>
              <a:rPr lang="en-US" smtClean="0"/>
              <a:t>Create the project, add references, edit the code, load and debug</a:t>
            </a:r>
            <a:endParaRPr lang="en-GB" smtClean="0"/>
          </a:p>
          <a:p>
            <a:pPr>
              <a:lnSpc>
                <a:spcPct val="90000"/>
              </a:lnSpc>
            </a:pPr>
            <a:r>
              <a:rPr lang="en-GB" sz="4400" smtClean="0"/>
              <a:t>Compile and install SDK samples</a:t>
            </a:r>
          </a:p>
          <a:p>
            <a:pPr marL="812800" lvl="1" indent="-355600">
              <a:lnSpc>
                <a:spcPct val="90000"/>
              </a:lnSpc>
            </a:pPr>
            <a:r>
              <a:rPr lang="en-GB" smtClean="0"/>
              <a:t>RevitLookup: compile and install add-in manfest</a:t>
            </a:r>
          </a:p>
          <a:p>
            <a:pPr marL="812800" lvl="1" indent="-355600">
              <a:lnSpc>
                <a:spcPct val="90000"/>
              </a:lnSpc>
            </a:pPr>
            <a:r>
              <a:rPr lang="en-GB" smtClean="0"/>
              <a:t>Open and build all SDK samples using SDKSamples2011.sln solution</a:t>
            </a:r>
          </a:p>
          <a:p>
            <a:pPr marL="812800" lvl="1" indent="-355600">
              <a:lnSpc>
                <a:spcPct val="90000"/>
              </a:lnSpc>
            </a:pPr>
            <a:r>
              <a:rPr lang="en-GB" smtClean="0"/>
              <a:t>Optionally update references with RevitAPIDllsPathUpdater.exe or jhint.exe</a:t>
            </a:r>
          </a:p>
          <a:p>
            <a:pPr marL="812800" lvl="1" indent="-355600">
              <a:lnSpc>
                <a:spcPct val="90000"/>
              </a:lnSpc>
            </a:pPr>
            <a:r>
              <a:rPr lang="en-GB" smtClean="0"/>
              <a:t>RvtSamples: edit RvtSamples.txt, compile and install add-in manfest</a:t>
            </a:r>
            <a:endParaRPr lang="en-GB" dirty="0" smtClean="0"/>
          </a:p>
        </p:txBody>
      </p:sp>
      <p:sp>
        <p:nvSpPr>
          <p:cNvPr id="5" name="Text Box 4"/>
          <p:cNvSpPr txBox="1">
            <a:spLocks noChangeArrowheads="1"/>
          </p:cNvSpPr>
          <p:nvPr/>
        </p:nvSpPr>
        <p:spPr bwMode="auto">
          <a:xfrm>
            <a:off x="10596718" y="194234"/>
            <a:ext cx="2252987"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Getting Started</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ctrTitle"/>
          </p:nvPr>
        </p:nvSpPr>
        <p:spPr>
          <a:xfrm>
            <a:off x="453761" y="4291174"/>
            <a:ext cx="8239667" cy="2104934"/>
          </a:xfrm>
        </p:spPr>
        <p:txBody>
          <a:bodyPr/>
          <a:lstStyle/>
          <a:p>
            <a:pPr algn="l" eaLnBrk="1" hangingPunct="1"/>
            <a:r>
              <a:rPr lang="en-GB" sz="6600" smtClean="0"/>
              <a:t>Database and Elements</a:t>
            </a:r>
          </a:p>
        </p:txBody>
      </p:sp>
      <p:sp>
        <p:nvSpPr>
          <p:cNvPr id="30723" name="Rectangle 3"/>
          <p:cNvSpPr>
            <a:spLocks noGrp="1" noChangeArrowheads="1"/>
          </p:cNvSpPr>
          <p:nvPr>
            <p:ph type="subTitle" sz="quarter" idx="1"/>
          </p:nvPr>
        </p:nvSpPr>
        <p:spPr>
          <a:xfrm>
            <a:off x="453760" y="6396108"/>
            <a:ext cx="8054137" cy="1192495"/>
          </a:xfrm>
        </p:spPr>
        <p:txBody>
          <a:bodyPr/>
          <a:lstStyle/>
          <a:p>
            <a:pPr>
              <a:lnSpc>
                <a:spcPct val="100000"/>
              </a:lnSpc>
              <a:spcBef>
                <a:spcPts val="0"/>
              </a:spcBef>
            </a:pPr>
            <a:r>
              <a:rPr lang="en-US" sz="2400" smtClean="0"/>
              <a:t>Analyse the contents of the Revit database.</a:t>
            </a:r>
          </a:p>
          <a:p>
            <a:pPr>
              <a:lnSpc>
                <a:spcPct val="100000"/>
              </a:lnSpc>
              <a:spcBef>
                <a:spcPts val="0"/>
              </a:spcBef>
            </a:pPr>
            <a:r>
              <a:rPr lang="en-US" sz="2400" smtClean="0"/>
              <a:t>Iterate and filter for specific elements.</a:t>
            </a:r>
          </a:p>
          <a:p>
            <a:pPr>
              <a:lnSpc>
                <a:spcPct val="100000"/>
              </a:lnSpc>
              <a:spcBef>
                <a:spcPts val="0"/>
              </a:spcBef>
            </a:pPr>
            <a:r>
              <a:rPr lang="en-US" sz="2400" smtClean="0"/>
              <a:t>Make use of RvtMgdDbg.</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3759" y="194232"/>
            <a:ext cx="12549454" cy="1626129"/>
          </a:xfrm>
        </p:spPr>
        <p:txBody>
          <a:bodyPr/>
          <a:lstStyle/>
          <a:p>
            <a:pPr eaLnBrk="1" hangingPunct="1"/>
            <a:r>
              <a:rPr lang="en-GB" dirty="0" smtClean="0"/>
              <a:t>Category, Family, Type and Instance</a:t>
            </a:r>
          </a:p>
        </p:txBody>
      </p:sp>
      <p:sp>
        <p:nvSpPr>
          <p:cNvPr id="3174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pic>
        <p:nvPicPr>
          <p:cNvPr id="6" name="Content Placeholder 5" descr="category_family_type.png"/>
          <p:cNvPicPr>
            <a:picLocks noGrp="1" noChangeAspect="1"/>
          </p:cNvPicPr>
          <p:nvPr>
            <p:ph idx="1"/>
          </p:nvPr>
        </p:nvPicPr>
        <p:blipFill>
          <a:blip r:embed="rId3" cstate="print"/>
          <a:stretch>
            <a:fillRect/>
          </a:stretch>
        </p:blipFill>
        <p:spPr>
          <a:xfrm>
            <a:off x="1207221" y="4760964"/>
            <a:ext cx="9744075" cy="3914775"/>
          </a:xfrm>
        </p:spPr>
      </p:pic>
      <p:sp>
        <p:nvSpPr>
          <p:cNvPr id="7" name="Rectangle 3"/>
          <p:cNvSpPr txBox="1">
            <a:spLocks noChangeArrowheads="1"/>
          </p:cNvSpPr>
          <p:nvPr/>
        </p:nvSpPr>
        <p:spPr>
          <a:xfrm>
            <a:off x="451502" y="1749287"/>
            <a:ext cx="11574215" cy="2727457"/>
          </a:xfrm>
          <a:prstGeom prst="rect">
            <a:avLst/>
          </a:prstGeom>
          <a:noFill/>
        </p:spPr>
        <p:txBody>
          <a:bodyPr lIns="130039" tIns="65020" rIns="130039" bIns="65020"/>
          <a:lstStyle/>
          <a:p>
            <a:pPr marL="487647" marR="0" lvl="1" indent="-325098" algn="l" defTabSz="914287" rtl="0" eaLnBrk="1" fontAlgn="auto" latinLnBrk="0" hangingPunct="1">
              <a:lnSpc>
                <a:spcPct val="100000"/>
              </a:lnSpc>
              <a:spcBef>
                <a:spcPts val="0"/>
              </a:spcBef>
              <a:spcAft>
                <a:spcPts val="0"/>
              </a:spcAft>
              <a:buClrTx/>
              <a:buSzTx/>
              <a:buFont typeface="Wingdings" pitchFamily="2" charset="2"/>
              <a:buChar char="§"/>
              <a:tabLst/>
              <a:defRPr/>
            </a:pPr>
            <a:r>
              <a:rPr kumimoji="0" lang="en-GB" sz="3100" b="0" i="0" u="none" strike="noStrike" kern="1200" cap="none" spc="0" normalizeH="0" baseline="0" noProof="0" dirty="0" smtClean="0">
                <a:ln>
                  <a:noFill/>
                </a:ln>
                <a:solidFill>
                  <a:schemeClr val="tx1"/>
                </a:solidFill>
                <a:effectLst/>
                <a:uLnTx/>
                <a:uFillTx/>
                <a:latin typeface="+mj-lt"/>
                <a:ea typeface="+mn-ea"/>
                <a:cs typeface="Arial" pitchFamily="34" charset="0"/>
              </a:rPr>
              <a:t>Revit Building Element</a:t>
            </a:r>
          </a:p>
          <a:p>
            <a:pPr marL="487647" marR="0" lvl="1" indent="-325098" algn="l" defTabSz="914287" rtl="0" eaLnBrk="1" fontAlgn="auto" latinLnBrk="0" hangingPunct="1">
              <a:lnSpc>
                <a:spcPct val="100000"/>
              </a:lnSpc>
              <a:spcBef>
                <a:spcPts val="0"/>
              </a:spcBef>
              <a:spcAft>
                <a:spcPts val="0"/>
              </a:spcAft>
              <a:buClrTx/>
              <a:buSzTx/>
              <a:buFont typeface="Wingdings" pitchFamily="2" charset="2"/>
              <a:buChar char="§"/>
              <a:tabLst/>
              <a:defRPr/>
            </a:pPr>
            <a:r>
              <a:rPr kumimoji="0" lang="en-GB" sz="3100" b="0" i="0" u="none" strike="noStrike" kern="1200" cap="none" spc="0" normalizeH="0" baseline="0" noProof="0" dirty="0" smtClean="0">
                <a:ln>
                  <a:noFill/>
                </a:ln>
                <a:solidFill>
                  <a:schemeClr val="tx1"/>
                </a:solidFill>
                <a:effectLst/>
                <a:uLnTx/>
                <a:uFillTx/>
                <a:latin typeface="+mj-lt"/>
                <a:ea typeface="+mn-ea"/>
                <a:cs typeface="Arial" pitchFamily="34" charset="0"/>
              </a:rPr>
              <a:t>Category</a:t>
            </a:r>
          </a:p>
          <a:p>
            <a:pPr marL="487647" marR="0" lvl="1" indent="-325098" algn="l" defTabSz="914287" rtl="0" eaLnBrk="1" fontAlgn="auto" latinLnBrk="0" hangingPunct="1">
              <a:lnSpc>
                <a:spcPct val="100000"/>
              </a:lnSpc>
              <a:spcBef>
                <a:spcPts val="0"/>
              </a:spcBef>
              <a:spcAft>
                <a:spcPts val="0"/>
              </a:spcAft>
              <a:buClrTx/>
              <a:buSzTx/>
              <a:buFont typeface="Wingdings" pitchFamily="2" charset="2"/>
              <a:buChar char="§"/>
              <a:tabLst/>
              <a:defRPr/>
            </a:pPr>
            <a:r>
              <a:rPr kumimoji="0" lang="en-GB" sz="3100" b="0" i="0" u="none" strike="noStrike" kern="1200" cap="none" spc="0" normalizeH="0" baseline="0" noProof="0" dirty="0" smtClean="0">
                <a:ln>
                  <a:noFill/>
                </a:ln>
                <a:solidFill>
                  <a:schemeClr val="tx1"/>
                </a:solidFill>
                <a:effectLst/>
                <a:uLnTx/>
                <a:uFillTx/>
                <a:latin typeface="+mj-lt"/>
                <a:ea typeface="+mn-ea"/>
                <a:cs typeface="Arial" pitchFamily="34" charset="0"/>
              </a:rPr>
              <a:t>Family: standard loadable, system, and in-place</a:t>
            </a:r>
          </a:p>
          <a:p>
            <a:pPr marL="487647" marR="0" lvl="1" indent="-325098" algn="l" defTabSz="914287" rtl="0" eaLnBrk="1" fontAlgn="auto" latinLnBrk="0" hangingPunct="1">
              <a:lnSpc>
                <a:spcPct val="100000"/>
              </a:lnSpc>
              <a:spcBef>
                <a:spcPts val="0"/>
              </a:spcBef>
              <a:spcAft>
                <a:spcPts val="0"/>
              </a:spcAft>
              <a:buClrTx/>
              <a:buSzTx/>
              <a:buFont typeface="Wingdings" pitchFamily="2" charset="2"/>
              <a:buChar char="§"/>
              <a:tabLst/>
              <a:defRPr/>
            </a:pPr>
            <a:r>
              <a:rPr kumimoji="0" lang="en-GB" sz="3100" b="0" i="0" u="none" strike="noStrike" kern="1200" cap="none" spc="0" normalizeH="0" baseline="0" noProof="0" smtClean="0">
                <a:ln>
                  <a:noFill/>
                </a:ln>
                <a:solidFill>
                  <a:schemeClr val="tx1"/>
                </a:solidFill>
                <a:effectLst/>
                <a:uLnTx/>
                <a:uFillTx/>
                <a:latin typeface="+mj-lt"/>
                <a:ea typeface="+mn-ea"/>
                <a:cs typeface="Arial" pitchFamily="34" charset="0"/>
              </a:rPr>
              <a:t>Type or Symbol</a:t>
            </a:r>
            <a:endParaRPr kumimoji="0" lang="en-GB" sz="3100" b="0" i="0" u="none" strike="noStrike" kern="1200" cap="none" spc="0" normalizeH="0" baseline="0" noProof="0" dirty="0" smtClean="0">
              <a:ln>
                <a:noFill/>
              </a:ln>
              <a:solidFill>
                <a:schemeClr val="tx1"/>
              </a:solidFill>
              <a:effectLst/>
              <a:uLnTx/>
              <a:uFillTx/>
              <a:latin typeface="+mj-lt"/>
              <a:ea typeface="+mn-ea"/>
              <a:cs typeface="Arial" pitchFamily="34" charset="0"/>
            </a:endParaRPr>
          </a:p>
          <a:p>
            <a:pPr marL="487647" marR="0" lvl="1" indent="-325098" algn="l" defTabSz="914287" rtl="0" eaLnBrk="1" fontAlgn="auto" latinLnBrk="0" hangingPunct="1">
              <a:lnSpc>
                <a:spcPct val="100000"/>
              </a:lnSpc>
              <a:spcBef>
                <a:spcPts val="0"/>
              </a:spcBef>
              <a:spcAft>
                <a:spcPts val="0"/>
              </a:spcAft>
              <a:buClrTx/>
              <a:buSzTx/>
              <a:buFont typeface="Wingdings" pitchFamily="2" charset="2"/>
              <a:buChar char="§"/>
              <a:tabLst/>
              <a:defRPr/>
            </a:pPr>
            <a:r>
              <a:rPr kumimoji="0" lang="en-GB" sz="3100" b="0" i="0" u="none" strike="noStrike" kern="1200" cap="none" spc="0" normalizeH="0" baseline="0" noProof="0" dirty="0" smtClean="0">
                <a:ln>
                  <a:noFill/>
                </a:ln>
                <a:solidFill>
                  <a:schemeClr val="tx1"/>
                </a:solidFill>
                <a:effectLst/>
                <a:uLnTx/>
                <a:uFillTx/>
                <a:latin typeface="+mj-lt"/>
                <a:ea typeface="+mn-ea"/>
                <a:cs typeface="Arial" pitchFamily="34" charset="0"/>
              </a:rPr>
              <a:t>Instance</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Lab Instructions</a:t>
            </a:r>
            <a:endParaRPr lang="en-GB"/>
          </a:p>
        </p:txBody>
      </p:sp>
      <p:sp>
        <p:nvSpPr>
          <p:cNvPr id="3" name="Content Placeholder 2"/>
          <p:cNvSpPr>
            <a:spLocks noGrp="1"/>
          </p:cNvSpPr>
          <p:nvPr>
            <p:ph idx="1"/>
          </p:nvPr>
        </p:nvSpPr>
        <p:spPr>
          <a:xfrm>
            <a:off x="443369" y="1531178"/>
            <a:ext cx="11859109" cy="7847709"/>
          </a:xfrm>
        </p:spPr>
        <p:txBody>
          <a:bodyPr/>
          <a:lstStyle/>
          <a:p>
            <a:r>
              <a:rPr lang="en-US" smtClean="0"/>
              <a:t>New Revit API Training folder</a:t>
            </a:r>
          </a:p>
          <a:p>
            <a:pPr lvl="1"/>
            <a:r>
              <a:rPr lang="en-US" smtClean="0"/>
              <a:t>Revit 2011 API/api</a:t>
            </a:r>
          </a:p>
          <a:p>
            <a:r>
              <a:rPr lang="en-US" smtClean="0"/>
              <a:t>Content</a:t>
            </a:r>
          </a:p>
          <a:p>
            <a:pPr lvl="1"/>
            <a:r>
              <a:rPr lang="en-US" smtClean="0"/>
              <a:t>AEC DevCamp</a:t>
            </a:r>
          </a:p>
          <a:p>
            <a:pPr lvl="1"/>
            <a:r>
              <a:rPr lang="en-US" smtClean="0"/>
              <a:t>Labs</a:t>
            </a:r>
          </a:p>
          <a:p>
            <a:pPr lvl="1"/>
            <a:r>
              <a:rPr lang="en-US" smtClean="0"/>
              <a:t>Presentation</a:t>
            </a:r>
          </a:p>
          <a:p>
            <a:pPr lvl="1"/>
            <a:r>
              <a:rPr lang="en-US" smtClean="0"/>
              <a:t>Sample Drawing</a:t>
            </a:r>
          </a:p>
          <a:p>
            <a:r>
              <a:rPr lang="en-US" smtClean="0"/>
              <a:t>Separate instructions for C# and VB</a:t>
            </a:r>
            <a:endParaRPr lang="en-GB" smtClean="0"/>
          </a:p>
          <a:p>
            <a:pPr lvl="1"/>
            <a:r>
              <a:rPr lang="en-GB" smtClean="0"/>
              <a:t>Labs/RevitIntro/DocsCS</a:t>
            </a:r>
          </a:p>
          <a:p>
            <a:pPr lvl="1"/>
            <a:r>
              <a:rPr lang="en-GB" smtClean="0"/>
              <a:t>Labs/RevitIntro/DocsVB</a:t>
            </a:r>
          </a:p>
          <a:p>
            <a:r>
              <a:rPr lang="en-US" smtClean="0"/>
              <a:t>Five steps to work through</a:t>
            </a:r>
          </a:p>
          <a:p>
            <a:pPr lvl="1"/>
            <a:r>
              <a:rPr lang="en-GB" smtClean="0"/>
              <a:t>Revit Intro Lab1 - Hello World.docx</a:t>
            </a:r>
          </a:p>
          <a:p>
            <a:pPr lvl="1"/>
            <a:r>
              <a:rPr lang="en-GB" smtClean="0"/>
              <a:t>Revit Intro Lab2 - DB Element.docx</a:t>
            </a:r>
          </a:p>
          <a:p>
            <a:pPr lvl="1"/>
            <a:r>
              <a:rPr lang="en-GB" smtClean="0"/>
              <a:t>Revit Intro Lab3 - Element Filtering.docx</a:t>
            </a:r>
          </a:p>
          <a:p>
            <a:pPr lvl="1"/>
            <a:r>
              <a:rPr lang="en-GB" smtClean="0"/>
              <a:t>Revit Intro Lab4 - Element Modification.docx</a:t>
            </a:r>
          </a:p>
          <a:p>
            <a:pPr lvl="1"/>
            <a:r>
              <a:rPr lang="en-GB" smtClean="0"/>
              <a:t>Revit Intro Lab5 - ModelCreation.docx</a:t>
            </a:r>
          </a:p>
        </p:txBody>
      </p:sp>
      <p:sp>
        <p:nvSpPr>
          <p:cNvPr id="6" name="TextBox 5"/>
          <p:cNvSpPr txBox="1"/>
          <p:nvPr/>
        </p:nvSpPr>
        <p:spPr>
          <a:xfrm>
            <a:off x="8625842" y="1741390"/>
            <a:ext cx="3233102" cy="2092881"/>
          </a:xfrm>
          <a:prstGeom prst="rect">
            <a:avLst/>
          </a:prstGeom>
          <a:noFill/>
        </p:spPr>
        <p:txBody>
          <a:bodyPr wrap="square" rtlCol="0">
            <a:spAutoFit/>
          </a:bodyPr>
          <a:lstStyle/>
          <a:p>
            <a:pPr defTabSz="914400">
              <a:tabLst>
                <a:tab pos="2690813" algn="r"/>
              </a:tabLst>
            </a:pPr>
            <a:r>
              <a:rPr lang="en-US" smtClean="0"/>
              <a:t>Fajr	4:26</a:t>
            </a:r>
          </a:p>
          <a:p>
            <a:pPr defTabSz="914400">
              <a:tabLst>
                <a:tab pos="2690813" algn="r"/>
              </a:tabLst>
            </a:pPr>
            <a:r>
              <a:rPr lang="en-US" smtClean="0"/>
              <a:t>Dhuhr	11:42</a:t>
            </a:r>
          </a:p>
          <a:p>
            <a:pPr defTabSz="914400">
              <a:tabLst>
                <a:tab pos="2690813" algn="r"/>
              </a:tabLst>
            </a:pPr>
            <a:r>
              <a:rPr lang="en-US" smtClean="0"/>
              <a:t>Asr	15:02</a:t>
            </a:r>
          </a:p>
          <a:p>
            <a:pPr defTabSz="914400">
              <a:tabLst>
                <a:tab pos="2690813" algn="r"/>
              </a:tabLst>
            </a:pPr>
            <a:r>
              <a:rPr lang="en-US" smtClean="0"/>
              <a:t>Maghrib	17:31</a:t>
            </a:r>
          </a:p>
          <a:p>
            <a:pPr defTabSz="914400">
              <a:tabLst>
                <a:tab pos="2690813" algn="r"/>
              </a:tabLst>
            </a:pPr>
            <a:r>
              <a:rPr lang="en-US" smtClean="0"/>
              <a:t>Isha	18:48</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3759" y="194232"/>
            <a:ext cx="12549454" cy="1626129"/>
          </a:xfrm>
        </p:spPr>
        <p:txBody>
          <a:bodyPr/>
          <a:lstStyle/>
          <a:p>
            <a:pPr eaLnBrk="1" hangingPunct="1"/>
            <a:r>
              <a:rPr lang="en-GB" smtClean="0"/>
              <a:t>Elements Collection</a:t>
            </a:r>
          </a:p>
        </p:txBody>
      </p:sp>
      <p:sp>
        <p:nvSpPr>
          <p:cNvPr id="31747" name="Rectangle 3"/>
          <p:cNvSpPr>
            <a:spLocks noGrp="1" noChangeArrowheads="1"/>
          </p:cNvSpPr>
          <p:nvPr>
            <p:ph idx="1"/>
          </p:nvPr>
        </p:nvSpPr>
        <p:spPr>
          <a:xfrm>
            <a:off x="451502" y="1749287"/>
            <a:ext cx="11574215" cy="6632055"/>
          </a:xfrm>
        </p:spPr>
        <p:txBody>
          <a:bodyPr/>
          <a:lstStyle/>
          <a:p>
            <a:pPr marL="487647" lvl="1" indent="-325098"/>
            <a:r>
              <a:rPr lang="en-GB" sz="3100" dirty="0" smtClean="0"/>
              <a:t>Object model</a:t>
            </a:r>
          </a:p>
          <a:p>
            <a:pPr marL="487647" lvl="1" indent="-325098"/>
            <a:r>
              <a:rPr lang="en-GB" sz="3100" dirty="0" smtClean="0"/>
              <a:t>Database structure</a:t>
            </a:r>
          </a:p>
          <a:p>
            <a:pPr marL="487647" lvl="1" indent="-325098"/>
            <a:r>
              <a:rPr lang="en-GB" sz="3100" dirty="0" smtClean="0"/>
              <a:t>Types of elements</a:t>
            </a:r>
          </a:p>
          <a:p>
            <a:pPr marL="487647" lvl="1" indent="-325098"/>
            <a:r>
              <a:rPr lang="en-US" sz="3100" dirty="0" smtClean="0"/>
              <a:t>Accessing and identifying elements</a:t>
            </a:r>
            <a:endParaRPr lang="en-GB" sz="3100" dirty="0" smtClean="0"/>
          </a:p>
          <a:p>
            <a:pPr marL="487647" lvl="1" indent="-325098"/>
            <a:r>
              <a:rPr lang="en-GB" sz="3100" dirty="0" smtClean="0"/>
              <a:t>Filtering for types and categories</a:t>
            </a:r>
          </a:p>
          <a:p>
            <a:pPr marL="487647" lvl="1" indent="-325098"/>
            <a:r>
              <a:rPr lang="en-GB" sz="3100" dirty="0" smtClean="0"/>
              <a:t>Getting all model elements</a:t>
            </a:r>
          </a:p>
          <a:p>
            <a:pPr marL="487647" lvl="1" indent="-325098"/>
            <a:r>
              <a:rPr lang="en-GB" sz="3100" dirty="0" smtClean="0"/>
              <a:t>Model elements' manipulation</a:t>
            </a:r>
          </a:p>
        </p:txBody>
      </p:sp>
      <p:sp>
        <p:nvSpPr>
          <p:cNvPr id="3174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descr="Revit API Class Diagram.png"/>
          <p:cNvPicPr>
            <a:picLocks noGrp="1" noChangeAspect="1"/>
          </p:cNvPicPr>
          <p:nvPr>
            <p:ph idx="1"/>
          </p:nvPr>
        </p:nvPicPr>
        <p:blipFill>
          <a:blip r:embed="rId3" cstate="print"/>
          <a:stretch>
            <a:fillRect/>
          </a:stretch>
        </p:blipFill>
        <p:spPr>
          <a:xfrm>
            <a:off x="17128" y="1482678"/>
            <a:ext cx="12436097" cy="7279339"/>
          </a:xfrm>
        </p:spPr>
      </p:pic>
      <p:sp>
        <p:nvSpPr>
          <p:cNvPr id="32770" name="Rectangle 2"/>
          <p:cNvSpPr>
            <a:spLocks noGrp="1" noChangeArrowheads="1"/>
          </p:cNvSpPr>
          <p:nvPr>
            <p:ph type="title"/>
          </p:nvPr>
        </p:nvSpPr>
        <p:spPr>
          <a:xfrm>
            <a:off x="3387777" y="110102"/>
            <a:ext cx="6011056" cy="837006"/>
          </a:xfrm>
        </p:spPr>
        <p:txBody>
          <a:bodyPr/>
          <a:lstStyle/>
          <a:p>
            <a:pPr eaLnBrk="1" hangingPunct="1"/>
            <a:r>
              <a:rPr lang="en-GB" smtClean="0"/>
              <a:t>Revit Object Model</a:t>
            </a:r>
          </a:p>
        </p:txBody>
      </p:sp>
      <p:sp>
        <p:nvSpPr>
          <p:cNvPr id="32773" name="Text Box 5"/>
          <p:cNvSpPr txBox="1">
            <a:spLocks noChangeArrowheads="1"/>
          </p:cNvSpPr>
          <p:nvPr/>
        </p:nvSpPr>
        <p:spPr bwMode="auto">
          <a:xfrm>
            <a:off x="9982677" y="194234"/>
            <a:ext cx="2867028" cy="353943"/>
          </a:xfrm>
          <a:prstGeom prst="rect">
            <a:avLst/>
          </a:prstGeom>
          <a:solidFill>
            <a:schemeClr val="bg1"/>
          </a:solid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
        <p:nvSpPr>
          <p:cNvPr id="32774" name="Text Box 6"/>
          <p:cNvSpPr txBox="1">
            <a:spLocks noChangeArrowheads="1"/>
          </p:cNvSpPr>
          <p:nvPr/>
        </p:nvSpPr>
        <p:spPr bwMode="auto">
          <a:xfrm>
            <a:off x="4274313" y="8331130"/>
            <a:ext cx="4473884" cy="430887"/>
          </a:xfrm>
          <a:prstGeom prst="rect">
            <a:avLst/>
          </a:prstGeom>
          <a:noFill/>
          <a:ln w="9525" algn="ctr">
            <a:noFill/>
            <a:miter lim="800000"/>
            <a:headEnd/>
            <a:tailEnd/>
          </a:ln>
        </p:spPr>
        <p:txBody>
          <a:bodyPr wrap="square" lIns="0" tIns="0" rIns="0" bIns="0">
            <a:spAutoFit/>
          </a:bodyPr>
          <a:lstStyle/>
          <a:p>
            <a:pPr algn="ctr">
              <a:spcBef>
                <a:spcPct val="50000"/>
              </a:spcBef>
            </a:pPr>
            <a:r>
              <a:rPr lang="en-GB" sz="2800" smtClean="0"/>
              <a:t>Revit API Class Diagram.png</a:t>
            </a:r>
            <a:endParaRPr lang="en-GB" sz="2800"/>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GB" smtClean="0"/>
              <a:t>Subset of Object Model</a:t>
            </a:r>
          </a:p>
        </p:txBody>
      </p:sp>
      <p:sp>
        <p:nvSpPr>
          <p:cNvPr id="33795" name="Rectangle 3"/>
          <p:cNvSpPr>
            <a:spLocks noGrp="1" noChangeArrowheads="1"/>
          </p:cNvSpPr>
          <p:nvPr>
            <p:ph idx="1"/>
          </p:nvPr>
        </p:nvSpPr>
        <p:spPr>
          <a:xfrm>
            <a:off x="356685" y="1451130"/>
            <a:ext cx="3406445" cy="7283704"/>
          </a:xfrm>
        </p:spPr>
        <p:txBody>
          <a:bodyPr/>
          <a:lstStyle/>
          <a:p>
            <a:pPr eaLnBrk="1" hangingPunct="1">
              <a:lnSpc>
                <a:spcPct val="80000"/>
              </a:lnSpc>
              <a:buFontTx/>
              <a:buNone/>
            </a:pPr>
            <a:r>
              <a:rPr lang="en-GB" sz="1700" b="1" smtClean="0">
                <a:latin typeface="Courier New" pitchFamily="49" charset="0"/>
              </a:rPr>
              <a:t>APIObject</a:t>
            </a:r>
          </a:p>
          <a:p>
            <a:pPr eaLnBrk="1" hangingPunct="1">
              <a:lnSpc>
                <a:spcPct val="80000"/>
              </a:lnSpc>
              <a:buFontTx/>
              <a:buNone/>
            </a:pPr>
            <a:r>
              <a:rPr lang="en-GB" sz="1700" smtClean="0">
                <a:latin typeface="Courier New" pitchFamily="49" charset="0"/>
              </a:rPr>
              <a:t>  Application</a:t>
            </a:r>
          </a:p>
          <a:p>
            <a:pPr eaLnBrk="1" hangingPunct="1">
              <a:lnSpc>
                <a:spcPct val="80000"/>
              </a:lnSpc>
              <a:buFontTx/>
              <a:buNone/>
            </a:pPr>
            <a:r>
              <a:rPr lang="en-GB" sz="1700" smtClean="0">
                <a:latin typeface="Courier New" pitchFamily="49" charset="0"/>
              </a:rPr>
              <a:t>  Document</a:t>
            </a:r>
          </a:p>
          <a:p>
            <a:pPr eaLnBrk="1" hangingPunct="1">
              <a:lnSpc>
                <a:spcPct val="80000"/>
              </a:lnSpc>
              <a:buFontTx/>
              <a:buNone/>
            </a:pPr>
            <a:r>
              <a:rPr lang="en-GB" sz="1700" smtClean="0">
                <a:latin typeface="Courier New" pitchFamily="49" charset="0"/>
              </a:rPr>
              <a:t>  ExternalCommandData</a:t>
            </a:r>
          </a:p>
          <a:p>
            <a:pPr eaLnBrk="1" hangingPunct="1">
              <a:lnSpc>
                <a:spcPct val="80000"/>
              </a:lnSpc>
              <a:buFontTx/>
              <a:buNone/>
            </a:pPr>
            <a:r>
              <a:rPr lang="en-GB" sz="1700" smtClean="0">
                <a:latin typeface="Courier New" pitchFamily="49" charset="0"/>
              </a:rPr>
              <a:t>  ElementSet</a:t>
            </a:r>
          </a:p>
          <a:p>
            <a:pPr eaLnBrk="1" hangingPunct="1">
              <a:lnSpc>
                <a:spcPct val="80000"/>
              </a:lnSpc>
              <a:buFontTx/>
              <a:buNone/>
            </a:pPr>
            <a:r>
              <a:rPr lang="en-GB" sz="1700" smtClean="0">
                <a:latin typeface="Courier New" pitchFamily="49" charset="0"/>
              </a:rPr>
              <a:t>  ParameterSet</a:t>
            </a:r>
          </a:p>
          <a:p>
            <a:pPr eaLnBrk="1" hangingPunct="1">
              <a:lnSpc>
                <a:spcPct val="80000"/>
              </a:lnSpc>
              <a:buFontTx/>
              <a:buNone/>
            </a:pPr>
            <a:r>
              <a:rPr lang="en-GB" sz="1700" smtClean="0">
                <a:latin typeface="Courier New" pitchFamily="49" charset="0"/>
              </a:rPr>
              <a:t>  Parameter</a:t>
            </a:r>
          </a:p>
          <a:p>
            <a:pPr eaLnBrk="1" hangingPunct="1">
              <a:lnSpc>
                <a:spcPct val="80000"/>
              </a:lnSpc>
              <a:buFontTx/>
              <a:buNone/>
            </a:pPr>
            <a:r>
              <a:rPr lang="en-GB" sz="1700" b="1" smtClean="0">
                <a:latin typeface="Courier New" pitchFamily="49" charset="0"/>
              </a:rPr>
              <a:t>  Element</a:t>
            </a:r>
          </a:p>
          <a:p>
            <a:pPr>
              <a:lnSpc>
                <a:spcPct val="80000"/>
              </a:lnSpc>
            </a:pPr>
            <a:r>
              <a:rPr lang="en-GB" sz="1700" b="1" smtClean="0">
                <a:latin typeface="Courier New" pitchFamily="49" charset="0"/>
              </a:rPr>
              <a:t>    ElementType</a:t>
            </a:r>
          </a:p>
          <a:p>
            <a:pPr eaLnBrk="1" hangingPunct="1">
              <a:lnSpc>
                <a:spcPct val="80000"/>
              </a:lnSpc>
              <a:buFontTx/>
              <a:buNone/>
            </a:pPr>
            <a:r>
              <a:rPr lang="en-GB" sz="1700" b="1" smtClean="0">
                <a:latin typeface="Courier New" pitchFamily="49" charset="0"/>
              </a:rPr>
              <a:t>  GeometryObject</a:t>
            </a:r>
          </a:p>
          <a:p>
            <a:pPr eaLnBrk="1" hangingPunct="1">
              <a:lnSpc>
                <a:spcPct val="80000"/>
              </a:lnSpc>
              <a:buFontTx/>
              <a:buNone/>
            </a:pPr>
            <a:r>
              <a:rPr lang="en-GB" sz="1700" smtClean="0">
                <a:latin typeface="Courier New" pitchFamily="49" charset="0"/>
              </a:rPr>
              <a:t>  # RST:</a:t>
            </a:r>
          </a:p>
          <a:p>
            <a:pPr eaLnBrk="1" hangingPunct="1">
              <a:lnSpc>
                <a:spcPct val="80000"/>
              </a:lnSpc>
              <a:buFontTx/>
              <a:buNone/>
            </a:pPr>
            <a:r>
              <a:rPr lang="en-GB" sz="1700" smtClean="0">
                <a:latin typeface="Courier New" pitchFamily="49" charset="0"/>
              </a:rPr>
              <a:t>  AnalyticalModel</a:t>
            </a:r>
          </a:p>
          <a:p>
            <a:pPr eaLnBrk="1" hangingPunct="1">
              <a:lnSpc>
                <a:spcPct val="80000"/>
              </a:lnSpc>
              <a:buFontTx/>
              <a:buNone/>
            </a:pPr>
            <a:r>
              <a:rPr lang="en-GB" sz="1700" smtClean="0">
                <a:latin typeface="Courier New" pitchFamily="49" charset="0"/>
              </a:rPr>
              <a:t>    AnalyticalModelFloor</a:t>
            </a:r>
          </a:p>
          <a:p>
            <a:pPr eaLnBrk="1" hangingPunct="1">
              <a:lnSpc>
                <a:spcPct val="80000"/>
              </a:lnSpc>
              <a:buFontTx/>
              <a:buNone/>
            </a:pPr>
            <a:r>
              <a:rPr lang="en-GB" sz="1700" smtClean="0">
                <a:latin typeface="Courier New" pitchFamily="49" charset="0"/>
              </a:rPr>
              <a:t>    AnalyticalModelWall</a:t>
            </a:r>
          </a:p>
          <a:p>
            <a:pPr eaLnBrk="1" hangingPunct="1">
              <a:lnSpc>
                <a:spcPct val="80000"/>
              </a:lnSpc>
              <a:buFontTx/>
              <a:buNone/>
            </a:pPr>
            <a:endParaRPr lang="en-GB" sz="1700" smtClean="0">
              <a:latin typeface="Courier New" pitchFamily="49" charset="0"/>
            </a:endParaRPr>
          </a:p>
          <a:p>
            <a:pPr eaLnBrk="1" hangingPunct="1">
              <a:lnSpc>
                <a:spcPct val="80000"/>
              </a:lnSpc>
              <a:buFontTx/>
              <a:buNone/>
            </a:pPr>
            <a:endParaRPr lang="en-GB" sz="1700" smtClean="0">
              <a:latin typeface="Courier New" pitchFamily="49" charset="0"/>
            </a:endParaRPr>
          </a:p>
          <a:p>
            <a:pPr eaLnBrk="1" hangingPunct="1">
              <a:lnSpc>
                <a:spcPct val="80000"/>
              </a:lnSpc>
              <a:buFontTx/>
              <a:buNone/>
            </a:pPr>
            <a:r>
              <a:rPr lang="en-GB" sz="2400" b="1" smtClean="0"/>
              <a:t>Creation</a:t>
            </a:r>
          </a:p>
          <a:p>
            <a:pPr eaLnBrk="1" hangingPunct="1">
              <a:lnSpc>
                <a:spcPct val="80000"/>
              </a:lnSpc>
              <a:buFontTx/>
              <a:buNone/>
            </a:pPr>
            <a:endParaRPr lang="en-GB" sz="1700" smtClean="0"/>
          </a:p>
          <a:p>
            <a:pPr eaLnBrk="1" hangingPunct="1">
              <a:lnSpc>
                <a:spcPct val="80000"/>
              </a:lnSpc>
              <a:buFontTx/>
              <a:buNone/>
            </a:pPr>
            <a:r>
              <a:rPr lang="en-GB" sz="1700" b="1" smtClean="0">
                <a:latin typeface="Courier New" pitchFamily="49" charset="0"/>
              </a:rPr>
              <a:t>APIObject</a:t>
            </a:r>
          </a:p>
          <a:p>
            <a:pPr eaLnBrk="1" hangingPunct="1">
              <a:lnSpc>
                <a:spcPct val="80000"/>
              </a:lnSpc>
              <a:buFontTx/>
              <a:buNone/>
            </a:pPr>
            <a:r>
              <a:rPr lang="en-GB" sz="1700" smtClean="0">
                <a:latin typeface="Courier New" pitchFamily="49" charset="0"/>
              </a:rPr>
              <a:t>  Application</a:t>
            </a:r>
          </a:p>
          <a:p>
            <a:pPr eaLnBrk="1" hangingPunct="1">
              <a:lnSpc>
                <a:spcPct val="80000"/>
              </a:lnSpc>
              <a:buFontTx/>
              <a:buNone/>
            </a:pPr>
            <a:r>
              <a:rPr lang="en-GB" sz="1700" smtClean="0">
                <a:latin typeface="Courier New" pitchFamily="49" charset="0"/>
              </a:rPr>
              <a:t>  Document</a:t>
            </a:r>
          </a:p>
          <a:p>
            <a:pPr eaLnBrk="1" hangingPunct="1">
              <a:lnSpc>
                <a:spcPct val="80000"/>
              </a:lnSpc>
              <a:buFontTx/>
              <a:buNone/>
            </a:pPr>
            <a:endParaRPr lang="en-GB" sz="1700" smtClean="0">
              <a:latin typeface="Courier New" pitchFamily="49" charset="0"/>
            </a:endParaRPr>
          </a:p>
        </p:txBody>
      </p:sp>
      <p:sp>
        <p:nvSpPr>
          <p:cNvPr id="3379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
        <p:nvSpPr>
          <p:cNvPr id="33797" name="Rectangle 5"/>
          <p:cNvSpPr>
            <a:spLocks noChangeArrowheads="1"/>
          </p:cNvSpPr>
          <p:nvPr/>
        </p:nvSpPr>
        <p:spPr bwMode="auto">
          <a:xfrm>
            <a:off x="6297731" y="1451130"/>
            <a:ext cx="5498260" cy="7283704"/>
          </a:xfrm>
          <a:prstGeom prst="rect">
            <a:avLst/>
          </a:prstGeom>
          <a:noFill/>
          <a:ln w="9525">
            <a:noFill/>
            <a:miter lim="800000"/>
            <a:headEnd/>
            <a:tailEnd/>
          </a:ln>
        </p:spPr>
        <p:txBody>
          <a:bodyPr lIns="0" tIns="0" rIns="0" bIns="0"/>
          <a:lstStyle/>
          <a:p>
            <a:pPr marL="379280" indent="-379280">
              <a:lnSpc>
                <a:spcPct val="80000"/>
              </a:lnSpc>
              <a:spcBef>
                <a:spcPct val="15000"/>
              </a:spcBef>
            </a:pPr>
            <a:r>
              <a:rPr lang="en-GB" sz="1700" b="1">
                <a:latin typeface="Courier New" pitchFamily="49" charset="0"/>
              </a:rPr>
              <a:t>  Element</a:t>
            </a:r>
          </a:p>
          <a:p>
            <a:pPr marL="379280" indent="-379280">
              <a:lnSpc>
                <a:spcPct val="80000"/>
              </a:lnSpc>
              <a:spcBef>
                <a:spcPct val="15000"/>
              </a:spcBef>
            </a:pPr>
            <a:r>
              <a:rPr lang="en-GB" sz="1700">
                <a:latin typeface="Courier New" pitchFamily="49" charset="0"/>
              </a:rPr>
              <a:t>    HostObject</a:t>
            </a:r>
          </a:p>
          <a:p>
            <a:pPr marL="379280" indent="-379280">
              <a:lnSpc>
                <a:spcPct val="80000"/>
              </a:lnSpc>
              <a:spcBef>
                <a:spcPct val="15000"/>
              </a:spcBef>
            </a:pPr>
            <a:r>
              <a:rPr lang="en-GB" sz="1700">
                <a:latin typeface="Courier New" pitchFamily="49" charset="0"/>
              </a:rPr>
              <a:t>      CeilingAndFloor</a:t>
            </a:r>
          </a:p>
          <a:p>
            <a:pPr marL="379280" indent="-379280">
              <a:lnSpc>
                <a:spcPct val="80000"/>
              </a:lnSpc>
              <a:spcBef>
                <a:spcPct val="15000"/>
              </a:spcBef>
            </a:pPr>
            <a:r>
              <a:rPr lang="en-GB" sz="1700">
                <a:latin typeface="Courier New" pitchFamily="49" charset="0"/>
              </a:rPr>
              <a:t>      ContFooting</a:t>
            </a:r>
          </a:p>
          <a:p>
            <a:pPr marL="379280" indent="-379280">
              <a:lnSpc>
                <a:spcPct val="80000"/>
              </a:lnSpc>
              <a:spcBef>
                <a:spcPct val="15000"/>
              </a:spcBef>
            </a:pPr>
            <a:r>
              <a:rPr lang="en-GB" sz="1700">
                <a:latin typeface="Courier New" pitchFamily="49" charset="0"/>
              </a:rPr>
              <a:t>      Floor</a:t>
            </a:r>
          </a:p>
          <a:p>
            <a:pPr marL="379280" indent="-379280">
              <a:lnSpc>
                <a:spcPct val="80000"/>
              </a:lnSpc>
              <a:spcBef>
                <a:spcPct val="15000"/>
              </a:spcBef>
            </a:pPr>
            <a:r>
              <a:rPr lang="en-GB" sz="1700">
                <a:latin typeface="Courier New" pitchFamily="49" charset="0"/>
              </a:rPr>
              <a:t>      Wall</a:t>
            </a:r>
          </a:p>
          <a:p>
            <a:pPr marL="379280" indent="-379280">
              <a:lnSpc>
                <a:spcPct val="80000"/>
              </a:lnSpc>
              <a:spcBef>
                <a:spcPct val="15000"/>
              </a:spcBef>
            </a:pPr>
            <a:r>
              <a:rPr lang="en-GB" sz="1700">
                <a:latin typeface="Courier New" pitchFamily="49" charset="0"/>
              </a:rPr>
              <a:t>    Instance</a:t>
            </a:r>
          </a:p>
          <a:p>
            <a:pPr marL="379280" indent="-379280">
              <a:lnSpc>
                <a:spcPct val="80000"/>
              </a:lnSpc>
              <a:spcBef>
                <a:spcPct val="15000"/>
              </a:spcBef>
            </a:pPr>
            <a:r>
              <a:rPr lang="en-GB" sz="1700">
                <a:latin typeface="Courier New" pitchFamily="49" charset="0"/>
              </a:rPr>
              <a:t>    Opening</a:t>
            </a:r>
          </a:p>
          <a:p>
            <a:pPr marL="379280" indent="-379280">
              <a:lnSpc>
                <a:spcPct val="80000"/>
              </a:lnSpc>
              <a:spcBef>
                <a:spcPct val="15000"/>
              </a:spcBef>
            </a:pPr>
            <a:r>
              <a:rPr lang="en-GB" sz="1700">
                <a:latin typeface="Courier New" pitchFamily="49" charset="0"/>
              </a:rPr>
              <a:t>    TextElement</a:t>
            </a:r>
          </a:p>
          <a:p>
            <a:pPr marL="379280" indent="-379280">
              <a:lnSpc>
                <a:spcPct val="80000"/>
              </a:lnSpc>
              <a:spcBef>
                <a:spcPct val="15000"/>
              </a:spcBef>
            </a:pPr>
            <a:r>
              <a:rPr lang="en-GB" sz="1700">
                <a:latin typeface="Courier New" pitchFamily="49" charset="0"/>
              </a:rPr>
              <a:t>    BeamSystem</a:t>
            </a:r>
          </a:p>
          <a:p>
            <a:pPr marL="379280" indent="-379280">
              <a:lnSpc>
                <a:spcPct val="80000"/>
              </a:lnSpc>
              <a:spcBef>
                <a:spcPct val="15000"/>
              </a:spcBef>
            </a:pPr>
            <a:r>
              <a:rPr lang="en-GB" sz="1700">
                <a:latin typeface="Courier New" pitchFamily="49" charset="0"/>
              </a:rPr>
              <a:t>    Dimension</a:t>
            </a:r>
          </a:p>
          <a:p>
            <a:pPr marL="379280" indent="-379280">
              <a:lnSpc>
                <a:spcPct val="80000"/>
              </a:lnSpc>
              <a:spcBef>
                <a:spcPct val="15000"/>
              </a:spcBef>
            </a:pPr>
            <a:r>
              <a:rPr lang="en-GB" sz="1700">
                <a:latin typeface="Courier New" pitchFamily="49" charset="0"/>
              </a:rPr>
              <a:t>      SpotDimension</a:t>
            </a:r>
          </a:p>
          <a:p>
            <a:pPr marL="379280" indent="-379280">
              <a:lnSpc>
                <a:spcPct val="80000"/>
              </a:lnSpc>
              <a:spcBef>
                <a:spcPct val="15000"/>
              </a:spcBef>
            </a:pPr>
            <a:r>
              <a:rPr lang="en-GB" sz="1700">
                <a:latin typeface="Courier New" pitchFamily="49" charset="0"/>
              </a:rPr>
              <a:t>    FamilyBase</a:t>
            </a:r>
          </a:p>
          <a:p>
            <a:pPr marL="379280" indent="-379280">
              <a:lnSpc>
                <a:spcPct val="80000"/>
              </a:lnSpc>
              <a:spcBef>
                <a:spcPct val="15000"/>
              </a:spcBef>
            </a:pPr>
            <a:r>
              <a:rPr lang="en-GB" sz="1700">
                <a:latin typeface="Courier New" pitchFamily="49" charset="0"/>
              </a:rPr>
              <a:t>      Family</a:t>
            </a:r>
          </a:p>
          <a:p>
            <a:pPr marL="379280" indent="-379280">
              <a:lnSpc>
                <a:spcPct val="80000"/>
              </a:lnSpc>
              <a:spcBef>
                <a:spcPct val="15000"/>
              </a:spcBef>
            </a:pPr>
            <a:r>
              <a:rPr lang="en-GB" sz="1700">
                <a:latin typeface="Courier New" pitchFamily="49" charset="0"/>
              </a:rPr>
              <a:t>    Level</a:t>
            </a:r>
          </a:p>
          <a:p>
            <a:pPr marL="379280" indent="-379280">
              <a:lnSpc>
                <a:spcPct val="80000"/>
              </a:lnSpc>
              <a:spcBef>
                <a:spcPct val="15000"/>
              </a:spcBef>
            </a:pPr>
            <a:r>
              <a:rPr lang="en-GB" sz="1700">
                <a:latin typeface="Courier New" pitchFamily="49" charset="0"/>
              </a:rPr>
              <a:t>    Phase</a:t>
            </a:r>
          </a:p>
          <a:p>
            <a:pPr marL="379280" indent="-379280">
              <a:lnSpc>
                <a:spcPct val="80000"/>
              </a:lnSpc>
              <a:spcBef>
                <a:spcPct val="15000"/>
              </a:spcBef>
            </a:pPr>
            <a:r>
              <a:rPr lang="en-GB" sz="1700">
                <a:latin typeface="Courier New" pitchFamily="49" charset="0"/>
              </a:rPr>
              <a:t>    ProjectInfo</a:t>
            </a:r>
          </a:p>
          <a:p>
            <a:pPr marL="379280" indent="-379280">
              <a:lnSpc>
                <a:spcPct val="80000"/>
              </a:lnSpc>
              <a:spcBef>
                <a:spcPct val="15000"/>
              </a:spcBef>
            </a:pPr>
            <a:r>
              <a:rPr lang="en-GB" sz="1700">
                <a:latin typeface="Courier New" pitchFamily="49" charset="0"/>
              </a:rPr>
              <a:t>    # RST:</a:t>
            </a:r>
          </a:p>
          <a:p>
            <a:pPr marL="379280" indent="-379280">
              <a:lnSpc>
                <a:spcPct val="80000"/>
              </a:lnSpc>
              <a:spcBef>
                <a:spcPct val="15000"/>
              </a:spcBef>
            </a:pPr>
            <a:r>
              <a:rPr lang="en-GB" sz="1700">
                <a:latin typeface="Courier New" pitchFamily="49" charset="0"/>
              </a:rPr>
              <a:t>    BoundaryConditions</a:t>
            </a:r>
          </a:p>
          <a:p>
            <a:pPr marL="379280" indent="-379280">
              <a:lnSpc>
                <a:spcPct val="80000"/>
              </a:lnSpc>
              <a:spcBef>
                <a:spcPct val="15000"/>
              </a:spcBef>
            </a:pPr>
            <a:r>
              <a:rPr lang="en-GB" sz="1700">
                <a:latin typeface="Courier New" pitchFamily="49" charset="0"/>
              </a:rPr>
              <a:t>    LoadCase, Combination, Nature, Usage</a:t>
            </a:r>
          </a:p>
          <a:p>
            <a:pPr marL="379280" indent="-379280">
              <a:lnSpc>
                <a:spcPct val="80000"/>
              </a:lnSpc>
              <a:spcBef>
                <a:spcPct val="15000"/>
              </a:spcBef>
            </a:pPr>
            <a:r>
              <a:rPr lang="en-GB" sz="1700">
                <a:latin typeface="Courier New" pitchFamily="49" charset="0"/>
              </a:rPr>
              <a:t>    AreaReinforcement</a:t>
            </a:r>
          </a:p>
          <a:p>
            <a:pPr marL="379280" indent="-379280">
              <a:lnSpc>
                <a:spcPct val="80000"/>
              </a:lnSpc>
              <a:spcBef>
                <a:spcPct val="15000"/>
              </a:spcBef>
            </a:pPr>
            <a:r>
              <a:rPr lang="en-GB" sz="1700">
                <a:latin typeface="Courier New" pitchFamily="49" charset="0"/>
              </a:rPr>
              <a:t>    AreaReinforcementCurve</a:t>
            </a:r>
          </a:p>
          <a:p>
            <a:pPr marL="379280" indent="-379280">
              <a:lnSpc>
                <a:spcPct val="80000"/>
              </a:lnSpc>
              <a:spcBef>
                <a:spcPct val="15000"/>
              </a:spcBef>
            </a:pPr>
            <a:r>
              <a:rPr lang="en-GB" sz="1700">
                <a:latin typeface="Courier New" pitchFamily="49" charset="0"/>
              </a:rPr>
              <a:t>    LoadBase</a:t>
            </a:r>
          </a:p>
          <a:p>
            <a:pPr marL="379280" indent="-379280">
              <a:lnSpc>
                <a:spcPct val="80000"/>
              </a:lnSpc>
              <a:spcBef>
                <a:spcPct val="15000"/>
              </a:spcBef>
            </a:pPr>
            <a:r>
              <a:rPr lang="en-GB" sz="1700">
                <a:latin typeface="Courier New" pitchFamily="49" charset="0"/>
              </a:rPr>
              <a:t>      AreaLoad</a:t>
            </a:r>
          </a:p>
          <a:p>
            <a:pPr marL="379280" indent="-379280">
              <a:lnSpc>
                <a:spcPct val="80000"/>
              </a:lnSpc>
              <a:spcBef>
                <a:spcPct val="15000"/>
              </a:spcBef>
            </a:pPr>
            <a:r>
              <a:rPr lang="en-GB" sz="1700">
                <a:latin typeface="Courier New" pitchFamily="49" charset="0"/>
              </a:rPr>
              <a:t>      LineLoad</a:t>
            </a:r>
          </a:p>
          <a:p>
            <a:pPr marL="379280" indent="-379280">
              <a:lnSpc>
                <a:spcPct val="80000"/>
              </a:lnSpc>
              <a:spcBef>
                <a:spcPct val="15000"/>
              </a:spcBef>
            </a:pPr>
            <a:r>
              <a:rPr lang="en-GB" sz="1700">
                <a:latin typeface="Courier New" pitchFamily="49" charset="0"/>
              </a:rPr>
              <a:t>      PointLoad</a:t>
            </a:r>
          </a:p>
          <a:p>
            <a:pPr marL="379280" indent="-379280">
              <a:lnSpc>
                <a:spcPct val="80000"/>
              </a:lnSpc>
              <a:spcBef>
                <a:spcPct val="15000"/>
              </a:spcBef>
            </a:pPr>
            <a:r>
              <a:rPr lang="en-GB" sz="1700">
                <a:latin typeface="Courier New" pitchFamily="49" charset="0"/>
              </a:rPr>
              <a:t>    PathReinforcement</a:t>
            </a:r>
          </a:p>
          <a:p>
            <a:pPr marL="379280" indent="-379280">
              <a:lnSpc>
                <a:spcPct val="80000"/>
              </a:lnSpc>
              <a:spcBef>
                <a:spcPct val="15000"/>
              </a:spcBef>
            </a:pPr>
            <a:r>
              <a:rPr lang="en-GB" sz="1700">
                <a:latin typeface="Courier New" pitchFamily="49" charset="0"/>
              </a:rPr>
              <a:t>    Rebar</a:t>
            </a:r>
          </a:p>
          <a:p>
            <a:pPr marL="379280" indent="-379280">
              <a:lnSpc>
                <a:spcPct val="80000"/>
              </a:lnSpc>
              <a:spcBef>
                <a:spcPct val="15000"/>
              </a:spcBef>
            </a:pPr>
            <a:r>
              <a:rPr lang="en-GB" sz="1700">
                <a:latin typeface="Courier New" pitchFamily="49" charset="0"/>
              </a:rPr>
              <a:t>    # end of RST</a:t>
            </a:r>
          </a:p>
          <a:p>
            <a:pPr marL="379280" indent="-379280">
              <a:lnSpc>
                <a:spcPct val="80000"/>
              </a:lnSpc>
              <a:spcBef>
                <a:spcPct val="15000"/>
              </a:spcBef>
            </a:pPr>
            <a:r>
              <a:rPr lang="en-GB" sz="1700" b="1" smtClean="0">
                <a:latin typeface="Courier New" pitchFamily="49" charset="0"/>
              </a:rPr>
              <a:t>    ElementType</a:t>
            </a:r>
            <a:endParaRPr lang="en-GB" sz="1700" b="1">
              <a:latin typeface="Courier New" pitchFamily="49" charset="0"/>
            </a:endParaRPr>
          </a:p>
        </p:txBody>
      </p:sp>
      <p:sp>
        <p:nvSpPr>
          <p:cNvPr id="33798" name="Rectangle 6"/>
          <p:cNvSpPr>
            <a:spLocks noChangeArrowheads="1"/>
          </p:cNvSpPr>
          <p:nvPr/>
        </p:nvSpPr>
        <p:spPr bwMode="auto">
          <a:xfrm>
            <a:off x="9158688" y="1451130"/>
            <a:ext cx="3487840" cy="7283704"/>
          </a:xfrm>
          <a:prstGeom prst="rect">
            <a:avLst/>
          </a:prstGeom>
          <a:noFill/>
          <a:ln w="9525">
            <a:noFill/>
            <a:miter lim="800000"/>
            <a:headEnd/>
            <a:tailEnd/>
          </a:ln>
        </p:spPr>
        <p:txBody>
          <a:bodyPr lIns="0" tIns="0" rIns="0" bIns="0"/>
          <a:lstStyle/>
          <a:p>
            <a:pPr marL="379280" indent="-379280">
              <a:lnSpc>
                <a:spcPct val="80000"/>
              </a:lnSpc>
              <a:spcBef>
                <a:spcPct val="15000"/>
              </a:spcBef>
            </a:pPr>
            <a:r>
              <a:rPr lang="en-GB" sz="1700" b="1">
                <a:latin typeface="Courier New" pitchFamily="49" charset="0"/>
              </a:rPr>
              <a:t>    </a:t>
            </a:r>
            <a:r>
              <a:rPr lang="en-GB" sz="1700" b="1" smtClean="0">
                <a:latin typeface="Courier New" pitchFamily="49" charset="0"/>
              </a:rPr>
              <a:t>ElementType</a:t>
            </a:r>
            <a:endParaRPr lang="en-GB" sz="1700" b="1">
              <a:latin typeface="Courier New" pitchFamily="49" charset="0"/>
            </a:endParaRPr>
          </a:p>
          <a:p>
            <a:pPr marL="379280" indent="-379280">
              <a:lnSpc>
                <a:spcPct val="80000"/>
              </a:lnSpc>
              <a:spcBef>
                <a:spcPct val="15000"/>
              </a:spcBef>
            </a:pPr>
            <a:r>
              <a:rPr lang="en-GB" sz="1700">
                <a:latin typeface="Courier New" pitchFamily="49" charset="0"/>
              </a:rPr>
              <a:t>      AnnotationSymbolType</a:t>
            </a:r>
          </a:p>
          <a:p>
            <a:pPr marL="379280" indent="-379280">
              <a:lnSpc>
                <a:spcPct val="80000"/>
              </a:lnSpc>
              <a:spcBef>
                <a:spcPct val="15000"/>
              </a:spcBef>
            </a:pPr>
            <a:r>
              <a:rPr lang="en-GB" sz="1700">
                <a:latin typeface="Courier New" pitchFamily="49" charset="0"/>
              </a:rPr>
              <a:t>      BeamSystemType</a:t>
            </a:r>
          </a:p>
          <a:p>
            <a:pPr marL="379280" indent="-379280">
              <a:lnSpc>
                <a:spcPct val="80000"/>
              </a:lnSpc>
              <a:spcBef>
                <a:spcPct val="15000"/>
              </a:spcBef>
            </a:pPr>
            <a:r>
              <a:rPr lang="en-GB" sz="1700">
                <a:latin typeface="Courier New" pitchFamily="49" charset="0"/>
              </a:rPr>
              <a:t>      HostObjAttributes</a:t>
            </a:r>
          </a:p>
          <a:p>
            <a:pPr marL="379280" indent="-379280">
              <a:lnSpc>
                <a:spcPct val="80000"/>
              </a:lnSpc>
              <a:spcBef>
                <a:spcPct val="15000"/>
              </a:spcBef>
            </a:pPr>
            <a:r>
              <a:rPr lang="en-GB" sz="1700">
                <a:latin typeface="Courier New" pitchFamily="49" charset="0"/>
              </a:rPr>
              <a:t>        ContFootingType</a:t>
            </a:r>
          </a:p>
          <a:p>
            <a:pPr marL="379280" indent="-379280">
              <a:lnSpc>
                <a:spcPct val="80000"/>
              </a:lnSpc>
              <a:spcBef>
                <a:spcPct val="15000"/>
              </a:spcBef>
            </a:pPr>
            <a:r>
              <a:rPr lang="en-GB" sz="1700">
                <a:latin typeface="Courier New" pitchFamily="49" charset="0"/>
              </a:rPr>
              <a:t>        FloorType</a:t>
            </a:r>
          </a:p>
          <a:p>
            <a:pPr marL="379280" indent="-379280">
              <a:lnSpc>
                <a:spcPct val="80000"/>
              </a:lnSpc>
              <a:spcBef>
                <a:spcPct val="15000"/>
              </a:spcBef>
            </a:pPr>
            <a:r>
              <a:rPr lang="en-GB" sz="1700">
                <a:latin typeface="Courier New" pitchFamily="49" charset="0"/>
              </a:rPr>
              <a:t>        WallType</a:t>
            </a:r>
          </a:p>
          <a:p>
            <a:pPr marL="379280" indent="-379280">
              <a:lnSpc>
                <a:spcPct val="80000"/>
              </a:lnSpc>
              <a:spcBef>
                <a:spcPct val="15000"/>
              </a:spcBef>
            </a:pPr>
            <a:r>
              <a:rPr lang="en-GB" sz="1700">
                <a:latin typeface="Courier New" pitchFamily="49" charset="0"/>
              </a:rPr>
              <a:t>      InsertableObject</a:t>
            </a:r>
          </a:p>
          <a:p>
            <a:pPr marL="379280" indent="-379280">
              <a:lnSpc>
                <a:spcPct val="80000"/>
              </a:lnSpc>
              <a:spcBef>
                <a:spcPct val="15000"/>
              </a:spcBef>
            </a:pPr>
            <a:r>
              <a:rPr lang="en-GB" sz="1700">
                <a:latin typeface="Courier New" pitchFamily="49" charset="0"/>
              </a:rPr>
              <a:t>        FamilySymbol</a:t>
            </a:r>
          </a:p>
          <a:p>
            <a:pPr marL="379280" indent="-379280">
              <a:lnSpc>
                <a:spcPct val="80000"/>
              </a:lnSpc>
              <a:spcBef>
                <a:spcPct val="15000"/>
              </a:spcBef>
            </a:pPr>
            <a:r>
              <a:rPr lang="en-GB" sz="1700">
                <a:latin typeface="Courier New" pitchFamily="49" charset="0"/>
              </a:rPr>
              <a:t>      RoomTagType # RAC</a:t>
            </a:r>
          </a:p>
          <a:p>
            <a:pPr marL="379280" indent="-379280">
              <a:lnSpc>
                <a:spcPct val="80000"/>
              </a:lnSpc>
              <a:spcBef>
                <a:spcPct val="15000"/>
              </a:spcBef>
            </a:pPr>
            <a:r>
              <a:rPr lang="en-GB" sz="1700">
                <a:latin typeface="Courier New" pitchFamily="49" charset="0"/>
              </a:rPr>
              <a:t>      RebarTagType # RST</a:t>
            </a:r>
          </a:p>
        </p:txBody>
      </p:sp>
      <p:sp>
        <p:nvSpPr>
          <p:cNvPr id="33799" name="Rectangle 7"/>
          <p:cNvSpPr>
            <a:spLocks noChangeArrowheads="1"/>
          </p:cNvSpPr>
          <p:nvPr/>
        </p:nvSpPr>
        <p:spPr bwMode="auto">
          <a:xfrm>
            <a:off x="3532992" y="1451130"/>
            <a:ext cx="4000294" cy="7283704"/>
          </a:xfrm>
          <a:prstGeom prst="rect">
            <a:avLst/>
          </a:prstGeom>
          <a:noFill/>
          <a:ln w="9525">
            <a:noFill/>
            <a:miter lim="800000"/>
            <a:headEnd/>
            <a:tailEnd/>
          </a:ln>
        </p:spPr>
        <p:txBody>
          <a:bodyPr lIns="0" tIns="0" rIns="0" bIns="0"/>
          <a:lstStyle/>
          <a:p>
            <a:pPr marL="379280" indent="-379280">
              <a:lnSpc>
                <a:spcPct val="80000"/>
              </a:lnSpc>
              <a:spcBef>
                <a:spcPct val="15000"/>
              </a:spcBef>
            </a:pPr>
            <a:r>
              <a:rPr lang="en-GB" sz="1700" b="1">
                <a:latin typeface="Courier New" pitchFamily="49" charset="0"/>
              </a:rPr>
              <a:t>  GeometryObject</a:t>
            </a:r>
          </a:p>
          <a:p>
            <a:pPr marL="379280" indent="-379280">
              <a:lnSpc>
                <a:spcPct val="80000"/>
              </a:lnSpc>
              <a:spcBef>
                <a:spcPct val="15000"/>
              </a:spcBef>
            </a:pPr>
            <a:r>
              <a:rPr lang="en-GB" sz="1700">
                <a:latin typeface="Courier New" pitchFamily="49" charset="0"/>
              </a:rPr>
              <a:t>    Curve</a:t>
            </a:r>
          </a:p>
          <a:p>
            <a:pPr marL="379280" indent="-379280">
              <a:lnSpc>
                <a:spcPct val="80000"/>
              </a:lnSpc>
              <a:spcBef>
                <a:spcPct val="15000"/>
              </a:spcBef>
            </a:pPr>
            <a:r>
              <a:rPr lang="en-GB" sz="1700">
                <a:latin typeface="Courier New" pitchFamily="49" charset="0"/>
              </a:rPr>
              <a:t>      Arc</a:t>
            </a:r>
          </a:p>
          <a:p>
            <a:pPr marL="379280" indent="-379280">
              <a:lnSpc>
                <a:spcPct val="80000"/>
              </a:lnSpc>
              <a:spcBef>
                <a:spcPct val="15000"/>
              </a:spcBef>
            </a:pPr>
            <a:r>
              <a:rPr lang="en-GB" sz="1700">
                <a:latin typeface="Courier New" pitchFamily="49" charset="0"/>
              </a:rPr>
              <a:t>      Ellipse</a:t>
            </a:r>
          </a:p>
          <a:p>
            <a:pPr marL="379280" indent="-379280">
              <a:lnSpc>
                <a:spcPct val="80000"/>
              </a:lnSpc>
              <a:spcBef>
                <a:spcPct val="15000"/>
              </a:spcBef>
            </a:pPr>
            <a:r>
              <a:rPr lang="en-GB" sz="1700">
                <a:latin typeface="Courier New" pitchFamily="49" charset="0"/>
              </a:rPr>
              <a:t>      Line</a:t>
            </a:r>
          </a:p>
          <a:p>
            <a:pPr marL="379280" indent="-379280">
              <a:lnSpc>
                <a:spcPct val="80000"/>
              </a:lnSpc>
              <a:spcBef>
                <a:spcPct val="15000"/>
              </a:spcBef>
            </a:pPr>
            <a:r>
              <a:rPr lang="en-GB" sz="1700">
                <a:latin typeface="Courier New" pitchFamily="49" charset="0"/>
              </a:rPr>
              <a:t>      NurbSpline</a:t>
            </a:r>
          </a:p>
          <a:p>
            <a:pPr marL="379280" indent="-379280">
              <a:lnSpc>
                <a:spcPct val="80000"/>
              </a:lnSpc>
              <a:spcBef>
                <a:spcPct val="15000"/>
              </a:spcBef>
            </a:pPr>
            <a:r>
              <a:rPr lang="en-GB" sz="1700">
                <a:latin typeface="Courier New" pitchFamily="49" charset="0"/>
              </a:rPr>
              <a:t>    Edge</a:t>
            </a:r>
          </a:p>
          <a:p>
            <a:pPr marL="379280" indent="-379280">
              <a:lnSpc>
                <a:spcPct val="80000"/>
              </a:lnSpc>
              <a:spcBef>
                <a:spcPct val="15000"/>
              </a:spcBef>
            </a:pPr>
            <a:r>
              <a:rPr lang="en-GB" sz="1700">
                <a:latin typeface="Courier New" pitchFamily="49" charset="0"/>
              </a:rPr>
              <a:t>    Face</a:t>
            </a:r>
          </a:p>
          <a:p>
            <a:pPr marL="379280" indent="-379280">
              <a:lnSpc>
                <a:spcPct val="80000"/>
              </a:lnSpc>
              <a:spcBef>
                <a:spcPct val="15000"/>
              </a:spcBef>
            </a:pPr>
            <a:r>
              <a:rPr lang="en-GB" sz="1700">
                <a:latin typeface="Courier New" pitchFamily="49" charset="0"/>
              </a:rPr>
              <a:t>      ConicalFace</a:t>
            </a:r>
          </a:p>
          <a:p>
            <a:pPr marL="379280" indent="-379280">
              <a:lnSpc>
                <a:spcPct val="80000"/>
              </a:lnSpc>
              <a:spcBef>
                <a:spcPct val="15000"/>
              </a:spcBef>
            </a:pPr>
            <a:r>
              <a:rPr lang="en-GB" sz="1700">
                <a:latin typeface="Courier New" pitchFamily="49" charset="0"/>
              </a:rPr>
              <a:t>      CylindricalFace</a:t>
            </a:r>
          </a:p>
          <a:p>
            <a:pPr marL="379280" indent="-379280">
              <a:lnSpc>
                <a:spcPct val="80000"/>
              </a:lnSpc>
              <a:spcBef>
                <a:spcPct val="15000"/>
              </a:spcBef>
            </a:pPr>
            <a:r>
              <a:rPr lang="en-GB" sz="1700">
                <a:latin typeface="Courier New" pitchFamily="49" charset="0"/>
              </a:rPr>
              <a:t>      HermiteFace</a:t>
            </a:r>
          </a:p>
          <a:p>
            <a:pPr marL="379280" indent="-379280">
              <a:lnSpc>
                <a:spcPct val="80000"/>
              </a:lnSpc>
              <a:spcBef>
                <a:spcPct val="15000"/>
              </a:spcBef>
            </a:pPr>
            <a:r>
              <a:rPr lang="en-GB" sz="1700">
                <a:latin typeface="Courier New" pitchFamily="49" charset="0"/>
              </a:rPr>
              <a:t>      PlanarFace</a:t>
            </a:r>
          </a:p>
          <a:p>
            <a:pPr marL="379280" indent="-379280">
              <a:lnSpc>
                <a:spcPct val="80000"/>
              </a:lnSpc>
              <a:spcBef>
                <a:spcPct val="15000"/>
              </a:spcBef>
            </a:pPr>
            <a:r>
              <a:rPr lang="en-GB" sz="1700">
                <a:latin typeface="Courier New" pitchFamily="49" charset="0"/>
              </a:rPr>
              <a:t>      ResolvedFace</a:t>
            </a:r>
          </a:p>
          <a:p>
            <a:pPr marL="379280" indent="-379280">
              <a:lnSpc>
                <a:spcPct val="80000"/>
              </a:lnSpc>
              <a:spcBef>
                <a:spcPct val="15000"/>
              </a:spcBef>
            </a:pPr>
            <a:r>
              <a:rPr lang="en-GB" sz="1700">
                <a:latin typeface="Courier New" pitchFamily="49" charset="0"/>
              </a:rPr>
              <a:t>      </a:t>
            </a:r>
            <a:r>
              <a:rPr lang="en-GB" sz="1700" smtClean="0">
                <a:latin typeface="Courier New" pitchFamily="49" charset="0"/>
              </a:rPr>
              <a:t>RuledFace</a:t>
            </a:r>
            <a:endParaRPr lang="en-GB" sz="1700">
              <a:latin typeface="Courier New" pitchFamily="49" charset="0"/>
            </a:endParaRPr>
          </a:p>
          <a:p>
            <a:pPr marL="379280" indent="-379280">
              <a:lnSpc>
                <a:spcPct val="80000"/>
              </a:lnSpc>
              <a:spcBef>
                <a:spcPct val="15000"/>
              </a:spcBef>
            </a:pPr>
            <a:r>
              <a:rPr lang="en-GB" sz="1700">
                <a:latin typeface="Courier New" pitchFamily="49" charset="0"/>
              </a:rPr>
              <a:t>    Instance</a:t>
            </a:r>
          </a:p>
          <a:p>
            <a:pPr marL="379280" indent="-379280">
              <a:lnSpc>
                <a:spcPct val="80000"/>
              </a:lnSpc>
              <a:spcBef>
                <a:spcPct val="15000"/>
              </a:spcBef>
            </a:pPr>
            <a:r>
              <a:rPr lang="en-GB" sz="1700">
                <a:latin typeface="Courier New" pitchFamily="49" charset="0"/>
              </a:rPr>
              <a:t>    Mesh</a:t>
            </a:r>
          </a:p>
          <a:p>
            <a:pPr marL="379280" indent="-379280">
              <a:lnSpc>
                <a:spcPct val="80000"/>
              </a:lnSpc>
              <a:spcBef>
                <a:spcPct val="15000"/>
              </a:spcBef>
            </a:pPr>
            <a:r>
              <a:rPr lang="en-GB" sz="1700">
                <a:latin typeface="Courier New" pitchFamily="49" charset="0"/>
              </a:rPr>
              <a:t>    Profile</a:t>
            </a:r>
          </a:p>
          <a:p>
            <a:pPr marL="379280" indent="-379280">
              <a:lnSpc>
                <a:spcPct val="80000"/>
              </a:lnSpc>
              <a:spcBef>
                <a:spcPct val="15000"/>
              </a:spcBef>
            </a:pPr>
            <a:r>
              <a:rPr lang="en-GB" sz="1700">
                <a:latin typeface="Courier New" pitchFamily="49" charset="0"/>
              </a:rPr>
              <a:t>    Solid</a:t>
            </a:r>
          </a:p>
          <a:p>
            <a:pPr marL="379280" indent="-379280">
              <a:lnSpc>
                <a:spcPct val="80000"/>
              </a:lnSpc>
              <a:spcBef>
                <a:spcPct val="15000"/>
              </a:spcBef>
            </a:pPr>
            <a:r>
              <a:rPr lang="en-GB" sz="1700">
                <a:latin typeface="Courier New" pitchFamily="49" charset="0"/>
              </a:rPr>
              <a:t>  Plane</a:t>
            </a:r>
          </a:p>
          <a:p>
            <a:pPr marL="379280" indent="-379280">
              <a:lnSpc>
                <a:spcPct val="80000"/>
              </a:lnSpc>
              <a:spcBef>
                <a:spcPct val="15000"/>
              </a:spcBef>
            </a:pPr>
            <a:r>
              <a:rPr lang="en-GB" sz="1700">
                <a:latin typeface="Courier New" pitchFamily="49" charset="0"/>
              </a:rPr>
              <a:t>  Reference</a:t>
            </a:r>
          </a:p>
          <a:p>
            <a:pPr marL="379280" indent="-379280">
              <a:lnSpc>
                <a:spcPct val="80000"/>
              </a:lnSpc>
              <a:spcBef>
                <a:spcPct val="15000"/>
              </a:spcBef>
            </a:pPr>
            <a:r>
              <a:rPr lang="en-GB" sz="1700">
                <a:latin typeface="Courier New" pitchFamily="49" charset="0"/>
              </a:rPr>
              <a:t>  Transform</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GB" smtClean="0"/>
              <a:t>Important Parent Classes</a:t>
            </a:r>
          </a:p>
        </p:txBody>
      </p:sp>
      <p:sp>
        <p:nvSpPr>
          <p:cNvPr id="35843" name="Rectangle 3"/>
          <p:cNvSpPr>
            <a:spLocks noGrp="1" noChangeArrowheads="1"/>
          </p:cNvSpPr>
          <p:nvPr>
            <p:ph idx="1"/>
          </p:nvPr>
        </p:nvSpPr>
        <p:spPr/>
        <p:txBody>
          <a:bodyPr/>
          <a:lstStyle/>
          <a:p>
            <a:pPr>
              <a:buFont typeface="Wingdings" pitchFamily="2" charset="2"/>
              <a:buChar char="§"/>
            </a:pPr>
            <a:r>
              <a:rPr lang="en-US" dirty="0" err="1" smtClean="0"/>
              <a:t>APIObject</a:t>
            </a:r>
            <a:r>
              <a:rPr lang="en-US" dirty="0" smtClean="0"/>
              <a:t> – root object</a:t>
            </a:r>
            <a:endParaRPr lang="en-GB" dirty="0" smtClean="0"/>
          </a:p>
          <a:p>
            <a:pPr>
              <a:buFont typeface="Wingdings" pitchFamily="2" charset="2"/>
              <a:buChar char="§"/>
            </a:pPr>
            <a:r>
              <a:rPr lang="en-US" dirty="0" smtClean="0"/>
              <a:t>Element – BIM elements</a:t>
            </a:r>
            <a:endParaRPr lang="en-GB" dirty="0" smtClean="0"/>
          </a:p>
          <a:p>
            <a:pPr>
              <a:buFont typeface="Wingdings" pitchFamily="2" charset="2"/>
              <a:buChar char="§"/>
            </a:pPr>
            <a:r>
              <a:rPr lang="en-US" smtClean="0"/>
              <a:t>ElementType – </a:t>
            </a:r>
            <a:r>
              <a:rPr lang="en-US" dirty="0" smtClean="0"/>
              <a:t>type definition</a:t>
            </a:r>
            <a:endParaRPr lang="en-GB" dirty="0" smtClean="0"/>
          </a:p>
          <a:p>
            <a:pPr>
              <a:buFont typeface="Wingdings" pitchFamily="2" charset="2"/>
              <a:buChar char="§"/>
            </a:pPr>
            <a:r>
              <a:rPr lang="en-US" dirty="0" err="1" smtClean="0"/>
              <a:t>GeometryObject</a:t>
            </a:r>
            <a:r>
              <a:rPr lang="en-US" dirty="0" smtClean="0"/>
              <a:t> – abstract geometry</a:t>
            </a:r>
          </a:p>
          <a:p>
            <a:pPr>
              <a:buFont typeface="Arial" pitchFamily="34" charset="0"/>
              <a:buChar char="•"/>
            </a:pPr>
            <a:endParaRPr lang="en-US" dirty="0" smtClean="0"/>
          </a:p>
          <a:p>
            <a:r>
              <a:rPr lang="en-US" dirty="0" err="1" smtClean="0"/>
              <a:t>Revit</a:t>
            </a:r>
            <a:r>
              <a:rPr lang="en-US" dirty="0" smtClean="0"/>
              <a:t> API </a:t>
            </a:r>
            <a:r>
              <a:rPr lang="en-US" smtClean="0"/>
              <a:t>Class Diagram.png </a:t>
            </a:r>
            <a:r>
              <a:rPr lang="en-US" dirty="0" smtClean="0"/>
              <a:t>shows full class hierarchy</a:t>
            </a:r>
            <a:endParaRPr lang="en-GB" dirty="0"/>
          </a:p>
        </p:txBody>
      </p:sp>
      <p:sp>
        <p:nvSpPr>
          <p:cNvPr id="35844" name="Text Box 6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GB" smtClean="0"/>
              <a:t>Subsubset of Object Model</a:t>
            </a:r>
          </a:p>
        </p:txBody>
      </p:sp>
      <p:sp>
        <p:nvSpPr>
          <p:cNvPr id="34819" name="Text Box 4"/>
          <p:cNvSpPr txBox="1">
            <a:spLocks noChangeArrowheads="1"/>
          </p:cNvSpPr>
          <p:nvPr/>
        </p:nvSpPr>
        <p:spPr bwMode="auto">
          <a:xfrm>
            <a:off x="5662345" y="1863976"/>
            <a:ext cx="1354501"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API Object</a:t>
            </a:r>
          </a:p>
        </p:txBody>
      </p:sp>
      <p:sp>
        <p:nvSpPr>
          <p:cNvPr id="34820" name="Text Box 5"/>
          <p:cNvSpPr txBox="1">
            <a:spLocks noChangeArrowheads="1"/>
          </p:cNvSpPr>
          <p:nvPr/>
        </p:nvSpPr>
        <p:spPr bwMode="auto">
          <a:xfrm>
            <a:off x="5662345" y="2832878"/>
            <a:ext cx="1354501" cy="40427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Element</a:t>
            </a:r>
          </a:p>
        </p:txBody>
      </p:sp>
      <p:sp>
        <p:nvSpPr>
          <p:cNvPr id="34821" name="Line 6"/>
          <p:cNvSpPr>
            <a:spLocks noChangeShapeType="1"/>
          </p:cNvSpPr>
          <p:nvPr/>
        </p:nvSpPr>
        <p:spPr bwMode="auto">
          <a:xfrm>
            <a:off x="6294446" y="2268250"/>
            <a:ext cx="0" cy="560111"/>
          </a:xfrm>
          <a:prstGeom prst="line">
            <a:avLst/>
          </a:prstGeom>
          <a:noFill/>
          <a:ln w="9525">
            <a:solidFill>
              <a:schemeClr val="tx1"/>
            </a:solidFill>
            <a:round/>
            <a:headEnd/>
            <a:tailEnd/>
          </a:ln>
        </p:spPr>
        <p:txBody>
          <a:bodyPr lIns="130039" tIns="65020" rIns="130039" bIns="65020"/>
          <a:lstStyle/>
          <a:p>
            <a:endParaRPr lang="en-GB"/>
          </a:p>
        </p:txBody>
      </p:sp>
      <p:sp>
        <p:nvSpPr>
          <p:cNvPr id="34822" name="Line 7"/>
          <p:cNvSpPr>
            <a:spLocks noChangeShapeType="1"/>
          </p:cNvSpPr>
          <p:nvPr/>
        </p:nvSpPr>
        <p:spPr bwMode="auto">
          <a:xfrm flipH="1">
            <a:off x="4770633" y="2532493"/>
            <a:ext cx="3083748" cy="0"/>
          </a:xfrm>
          <a:prstGeom prst="line">
            <a:avLst/>
          </a:prstGeom>
          <a:noFill/>
          <a:ln w="9525">
            <a:solidFill>
              <a:schemeClr val="tx1"/>
            </a:solidFill>
            <a:round/>
            <a:headEnd/>
            <a:tailEnd/>
          </a:ln>
        </p:spPr>
        <p:txBody>
          <a:bodyPr lIns="130039" tIns="65020" rIns="130039" bIns="65020"/>
          <a:lstStyle/>
          <a:p>
            <a:endParaRPr lang="en-GB"/>
          </a:p>
        </p:txBody>
      </p:sp>
      <p:sp>
        <p:nvSpPr>
          <p:cNvPr id="34823" name="Line 8"/>
          <p:cNvSpPr>
            <a:spLocks noChangeShapeType="1"/>
          </p:cNvSpPr>
          <p:nvPr/>
        </p:nvSpPr>
        <p:spPr bwMode="auto">
          <a:xfrm flipH="1">
            <a:off x="7881469" y="2532493"/>
            <a:ext cx="984271"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34824" name="Line 9"/>
          <p:cNvSpPr>
            <a:spLocks noChangeShapeType="1"/>
          </p:cNvSpPr>
          <p:nvPr/>
        </p:nvSpPr>
        <p:spPr bwMode="auto">
          <a:xfrm flipH="1">
            <a:off x="3777330" y="2532493"/>
            <a:ext cx="984271"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34825" name="Text Box 10"/>
          <p:cNvSpPr txBox="1">
            <a:spLocks noChangeArrowheads="1"/>
          </p:cNvSpPr>
          <p:nvPr/>
        </p:nvSpPr>
        <p:spPr bwMode="auto">
          <a:xfrm>
            <a:off x="9593754" y="3798090"/>
            <a:ext cx="1381554" cy="392910"/>
          </a:xfrm>
          <a:prstGeom prst="rect">
            <a:avLst/>
          </a:prstGeom>
          <a:noFill/>
          <a:ln w="9525">
            <a:solidFill>
              <a:schemeClr val="tx1"/>
            </a:solidFill>
            <a:miter lim="800000"/>
            <a:headEnd/>
            <a:tailEnd/>
          </a:ln>
        </p:spPr>
        <p:txBody>
          <a:bodyPr wrap="square" lIns="130039" tIns="65020" rIns="130039" bIns="65020">
            <a:spAutoFit/>
          </a:bodyPr>
          <a:lstStyle/>
          <a:p>
            <a:pPr algn="ctr">
              <a:spcBef>
                <a:spcPct val="50000"/>
              </a:spcBef>
            </a:pPr>
            <a:r>
              <a:rPr kumimoji="1" lang="en-US" altLang="ja-JP" sz="1700">
                <a:ea typeface="ＭＳ Ｐゴシック" pitchFamily="34" charset="-128"/>
              </a:rPr>
              <a:t>HostObject</a:t>
            </a:r>
          </a:p>
        </p:txBody>
      </p:sp>
      <p:sp>
        <p:nvSpPr>
          <p:cNvPr id="34826" name="Text Box 11"/>
          <p:cNvSpPr txBox="1">
            <a:spLocks noChangeArrowheads="1"/>
          </p:cNvSpPr>
          <p:nvPr/>
        </p:nvSpPr>
        <p:spPr bwMode="auto">
          <a:xfrm>
            <a:off x="4136524" y="4667036"/>
            <a:ext cx="1487695"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HostObject Attributes</a:t>
            </a:r>
          </a:p>
        </p:txBody>
      </p:sp>
      <p:sp>
        <p:nvSpPr>
          <p:cNvPr id="34827" name="Line 12"/>
          <p:cNvSpPr>
            <a:spLocks noChangeShapeType="1"/>
          </p:cNvSpPr>
          <p:nvPr/>
        </p:nvSpPr>
        <p:spPr bwMode="auto">
          <a:xfrm>
            <a:off x="4847636" y="4192747"/>
            <a:ext cx="0" cy="478805"/>
          </a:xfrm>
          <a:prstGeom prst="line">
            <a:avLst/>
          </a:prstGeom>
          <a:noFill/>
          <a:ln w="9525">
            <a:solidFill>
              <a:schemeClr val="tx1"/>
            </a:solidFill>
            <a:round/>
            <a:headEnd/>
            <a:tailEnd/>
          </a:ln>
        </p:spPr>
        <p:txBody>
          <a:bodyPr lIns="130039" tIns="65020" rIns="130039" bIns="65020"/>
          <a:lstStyle/>
          <a:p>
            <a:endParaRPr lang="en-GB"/>
          </a:p>
        </p:txBody>
      </p:sp>
      <p:sp>
        <p:nvSpPr>
          <p:cNvPr id="34828" name="Line 13"/>
          <p:cNvSpPr>
            <a:spLocks noChangeShapeType="1"/>
          </p:cNvSpPr>
          <p:nvPr/>
        </p:nvSpPr>
        <p:spPr bwMode="auto">
          <a:xfrm flipH="1">
            <a:off x="3025831" y="4463768"/>
            <a:ext cx="3530734" cy="0"/>
          </a:xfrm>
          <a:prstGeom prst="line">
            <a:avLst/>
          </a:prstGeom>
          <a:noFill/>
          <a:ln w="9525">
            <a:solidFill>
              <a:schemeClr val="tx1"/>
            </a:solidFill>
            <a:round/>
            <a:headEnd/>
            <a:tailEnd/>
          </a:ln>
        </p:spPr>
        <p:txBody>
          <a:bodyPr lIns="130039" tIns="65020" rIns="130039" bIns="65020"/>
          <a:lstStyle/>
          <a:p>
            <a:endParaRPr lang="en-GB"/>
          </a:p>
        </p:txBody>
      </p:sp>
      <p:sp>
        <p:nvSpPr>
          <p:cNvPr id="34829" name="Line 14"/>
          <p:cNvSpPr>
            <a:spLocks noChangeShapeType="1"/>
          </p:cNvSpPr>
          <p:nvPr/>
        </p:nvSpPr>
        <p:spPr bwMode="auto">
          <a:xfrm flipH="1">
            <a:off x="6434659" y="4463768"/>
            <a:ext cx="984271"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34830" name="Line 15"/>
          <p:cNvSpPr>
            <a:spLocks noChangeShapeType="1"/>
          </p:cNvSpPr>
          <p:nvPr/>
        </p:nvSpPr>
        <p:spPr bwMode="auto">
          <a:xfrm flipH="1">
            <a:off x="2330522" y="4463768"/>
            <a:ext cx="711114"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34831" name="Line 16"/>
          <p:cNvSpPr>
            <a:spLocks noChangeShapeType="1"/>
          </p:cNvSpPr>
          <p:nvPr/>
        </p:nvSpPr>
        <p:spPr bwMode="auto">
          <a:xfrm>
            <a:off x="6294446" y="3237152"/>
            <a:ext cx="1650" cy="258523"/>
          </a:xfrm>
          <a:prstGeom prst="line">
            <a:avLst/>
          </a:prstGeom>
          <a:noFill/>
          <a:ln w="9525">
            <a:solidFill>
              <a:schemeClr val="tx1"/>
            </a:solidFill>
            <a:round/>
            <a:headEnd/>
            <a:tailEnd/>
          </a:ln>
        </p:spPr>
        <p:txBody>
          <a:bodyPr lIns="130039" tIns="65020" rIns="130039" bIns="65020"/>
          <a:lstStyle/>
          <a:p>
            <a:endParaRPr lang="en-GB"/>
          </a:p>
        </p:txBody>
      </p:sp>
      <p:sp>
        <p:nvSpPr>
          <p:cNvPr id="34832" name="Line 17"/>
          <p:cNvSpPr>
            <a:spLocks noChangeShapeType="1"/>
          </p:cNvSpPr>
          <p:nvPr/>
        </p:nvSpPr>
        <p:spPr bwMode="auto">
          <a:xfrm flipH="1">
            <a:off x="930622" y="3495675"/>
            <a:ext cx="9061173" cy="3463"/>
          </a:xfrm>
          <a:prstGeom prst="line">
            <a:avLst/>
          </a:prstGeom>
          <a:noFill/>
          <a:ln w="9525">
            <a:solidFill>
              <a:schemeClr val="tx1"/>
            </a:solidFill>
            <a:round/>
            <a:headEnd/>
            <a:tailEnd/>
          </a:ln>
        </p:spPr>
        <p:txBody>
          <a:bodyPr lIns="130039" tIns="65020" rIns="130039" bIns="65020"/>
          <a:lstStyle/>
          <a:p>
            <a:endParaRPr lang="en-GB"/>
          </a:p>
        </p:txBody>
      </p:sp>
      <p:sp>
        <p:nvSpPr>
          <p:cNvPr id="34833" name="Text Box 18"/>
          <p:cNvSpPr txBox="1">
            <a:spLocks noChangeArrowheads="1"/>
          </p:cNvSpPr>
          <p:nvPr/>
        </p:nvSpPr>
        <p:spPr bwMode="auto">
          <a:xfrm>
            <a:off x="5845452" y="4667036"/>
            <a:ext cx="1487693"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Insertable Object</a:t>
            </a:r>
          </a:p>
        </p:txBody>
      </p:sp>
      <p:sp>
        <p:nvSpPr>
          <p:cNvPr id="34834" name="Text Box 19"/>
          <p:cNvSpPr txBox="1">
            <a:spLocks noChangeArrowheads="1"/>
          </p:cNvSpPr>
          <p:nvPr/>
        </p:nvSpPr>
        <p:spPr bwMode="auto">
          <a:xfrm>
            <a:off x="5628734" y="5651747"/>
            <a:ext cx="1862439" cy="404273"/>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Family Symbol</a:t>
            </a:r>
          </a:p>
        </p:txBody>
      </p:sp>
      <p:sp>
        <p:nvSpPr>
          <p:cNvPr id="34835" name="Line 20"/>
          <p:cNvSpPr>
            <a:spLocks noChangeShapeType="1"/>
          </p:cNvSpPr>
          <p:nvPr/>
        </p:nvSpPr>
        <p:spPr bwMode="auto">
          <a:xfrm flipV="1">
            <a:off x="6556564" y="5342330"/>
            <a:ext cx="0" cy="316192"/>
          </a:xfrm>
          <a:prstGeom prst="line">
            <a:avLst/>
          </a:prstGeom>
          <a:noFill/>
          <a:ln w="9525">
            <a:solidFill>
              <a:schemeClr val="tx1"/>
            </a:solidFill>
            <a:round/>
            <a:headEnd/>
            <a:tailEnd/>
          </a:ln>
        </p:spPr>
        <p:txBody>
          <a:bodyPr lIns="130039" tIns="65020" rIns="130039" bIns="65020"/>
          <a:lstStyle/>
          <a:p>
            <a:endParaRPr lang="en-GB"/>
          </a:p>
        </p:txBody>
      </p:sp>
      <p:sp>
        <p:nvSpPr>
          <p:cNvPr id="34836" name="Line 21"/>
          <p:cNvSpPr>
            <a:spLocks noChangeShapeType="1"/>
          </p:cNvSpPr>
          <p:nvPr/>
        </p:nvSpPr>
        <p:spPr bwMode="auto">
          <a:xfrm flipV="1">
            <a:off x="6500127" y="4468286"/>
            <a:ext cx="0" cy="198749"/>
          </a:xfrm>
          <a:prstGeom prst="line">
            <a:avLst/>
          </a:prstGeom>
          <a:noFill/>
          <a:ln w="9525">
            <a:solidFill>
              <a:schemeClr val="tx1"/>
            </a:solidFill>
            <a:round/>
            <a:headEnd/>
            <a:tailEnd/>
          </a:ln>
        </p:spPr>
        <p:txBody>
          <a:bodyPr lIns="130039" tIns="65020" rIns="130039" bIns="65020"/>
          <a:lstStyle/>
          <a:p>
            <a:endParaRPr lang="en-GB"/>
          </a:p>
        </p:txBody>
      </p:sp>
      <p:sp>
        <p:nvSpPr>
          <p:cNvPr id="34837" name="Text Box 22"/>
          <p:cNvSpPr txBox="1">
            <a:spLocks noChangeArrowheads="1"/>
          </p:cNvSpPr>
          <p:nvPr/>
        </p:nvSpPr>
        <p:spPr bwMode="auto">
          <a:xfrm>
            <a:off x="2407277" y="4667035"/>
            <a:ext cx="1487695" cy="40427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Group Type</a:t>
            </a:r>
          </a:p>
        </p:txBody>
      </p:sp>
      <p:sp>
        <p:nvSpPr>
          <p:cNvPr id="34838" name="Line 23"/>
          <p:cNvSpPr>
            <a:spLocks noChangeShapeType="1"/>
          </p:cNvSpPr>
          <p:nvPr/>
        </p:nvSpPr>
        <p:spPr bwMode="auto">
          <a:xfrm flipV="1">
            <a:off x="3061951" y="4468286"/>
            <a:ext cx="0" cy="198749"/>
          </a:xfrm>
          <a:prstGeom prst="line">
            <a:avLst/>
          </a:prstGeom>
          <a:noFill/>
          <a:ln w="9525">
            <a:solidFill>
              <a:schemeClr val="tx1"/>
            </a:solidFill>
            <a:round/>
            <a:headEnd/>
            <a:tailEnd/>
          </a:ln>
        </p:spPr>
        <p:txBody>
          <a:bodyPr lIns="130039" tIns="65020" rIns="130039" bIns="65020"/>
          <a:lstStyle/>
          <a:p>
            <a:endParaRPr lang="en-GB"/>
          </a:p>
        </p:txBody>
      </p:sp>
      <p:sp>
        <p:nvSpPr>
          <p:cNvPr id="34839" name="Text Box 24"/>
          <p:cNvSpPr txBox="1">
            <a:spLocks noChangeArrowheads="1"/>
          </p:cNvSpPr>
          <p:nvPr/>
        </p:nvSpPr>
        <p:spPr bwMode="auto">
          <a:xfrm>
            <a:off x="4136524" y="6700536"/>
            <a:ext cx="1487695" cy="404273"/>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Floor Type</a:t>
            </a:r>
          </a:p>
        </p:txBody>
      </p:sp>
      <p:sp>
        <p:nvSpPr>
          <p:cNvPr id="34840" name="Text Box 25"/>
          <p:cNvSpPr txBox="1">
            <a:spLocks noChangeArrowheads="1"/>
          </p:cNvSpPr>
          <p:nvPr/>
        </p:nvSpPr>
        <p:spPr bwMode="auto">
          <a:xfrm>
            <a:off x="5845454" y="6700537"/>
            <a:ext cx="1672808"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Cont. Footing Type</a:t>
            </a:r>
          </a:p>
        </p:txBody>
      </p:sp>
      <p:sp>
        <p:nvSpPr>
          <p:cNvPr id="34841" name="Text Box 26"/>
          <p:cNvSpPr txBox="1">
            <a:spLocks noChangeArrowheads="1"/>
          </p:cNvSpPr>
          <p:nvPr/>
        </p:nvSpPr>
        <p:spPr bwMode="auto">
          <a:xfrm>
            <a:off x="2391473" y="6700536"/>
            <a:ext cx="1487693" cy="404273"/>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Wall Type</a:t>
            </a:r>
          </a:p>
        </p:txBody>
      </p:sp>
      <p:sp>
        <p:nvSpPr>
          <p:cNvPr id="34843" name="Line 28"/>
          <p:cNvSpPr>
            <a:spLocks noChangeShapeType="1"/>
          </p:cNvSpPr>
          <p:nvPr/>
        </p:nvSpPr>
        <p:spPr bwMode="auto">
          <a:xfrm flipH="1" flipV="1">
            <a:off x="3025831" y="6391122"/>
            <a:ext cx="3530734" cy="13551"/>
          </a:xfrm>
          <a:prstGeom prst="line">
            <a:avLst/>
          </a:prstGeom>
          <a:noFill/>
          <a:ln w="9525">
            <a:solidFill>
              <a:schemeClr val="tx1"/>
            </a:solidFill>
            <a:round/>
            <a:headEnd/>
            <a:tailEnd/>
          </a:ln>
        </p:spPr>
        <p:txBody>
          <a:bodyPr lIns="130039" tIns="65020" rIns="130039" bIns="65020"/>
          <a:lstStyle/>
          <a:p>
            <a:endParaRPr lang="en-GB"/>
          </a:p>
        </p:txBody>
      </p:sp>
      <p:sp>
        <p:nvSpPr>
          <p:cNvPr id="34844" name="Line 29"/>
          <p:cNvSpPr>
            <a:spLocks noChangeShapeType="1"/>
          </p:cNvSpPr>
          <p:nvPr/>
        </p:nvSpPr>
        <p:spPr bwMode="auto">
          <a:xfrm flipH="1">
            <a:off x="6434659" y="6404671"/>
            <a:ext cx="984271"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34845" name="Line 30"/>
          <p:cNvSpPr>
            <a:spLocks noChangeShapeType="1"/>
          </p:cNvSpPr>
          <p:nvPr/>
        </p:nvSpPr>
        <p:spPr bwMode="auto">
          <a:xfrm flipH="1">
            <a:off x="2082197" y="6391119"/>
            <a:ext cx="979756"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34846" name="Line 31"/>
          <p:cNvSpPr>
            <a:spLocks noChangeShapeType="1"/>
          </p:cNvSpPr>
          <p:nvPr/>
        </p:nvSpPr>
        <p:spPr bwMode="auto">
          <a:xfrm flipV="1">
            <a:off x="6500127" y="6409188"/>
            <a:ext cx="0" cy="295866"/>
          </a:xfrm>
          <a:prstGeom prst="line">
            <a:avLst/>
          </a:prstGeom>
          <a:noFill/>
          <a:ln w="9525">
            <a:solidFill>
              <a:schemeClr val="tx1"/>
            </a:solidFill>
            <a:round/>
            <a:headEnd/>
            <a:tailEnd/>
          </a:ln>
        </p:spPr>
        <p:txBody>
          <a:bodyPr lIns="130039" tIns="65020" rIns="130039" bIns="65020"/>
          <a:lstStyle/>
          <a:p>
            <a:endParaRPr lang="en-GB"/>
          </a:p>
        </p:txBody>
      </p:sp>
      <p:sp>
        <p:nvSpPr>
          <p:cNvPr id="34847" name="Line 32"/>
          <p:cNvSpPr>
            <a:spLocks noChangeShapeType="1"/>
          </p:cNvSpPr>
          <p:nvPr/>
        </p:nvSpPr>
        <p:spPr bwMode="auto">
          <a:xfrm flipV="1">
            <a:off x="3061951" y="6391119"/>
            <a:ext cx="0" cy="309417"/>
          </a:xfrm>
          <a:prstGeom prst="line">
            <a:avLst/>
          </a:prstGeom>
          <a:noFill/>
          <a:ln w="9525">
            <a:solidFill>
              <a:schemeClr val="tx1"/>
            </a:solidFill>
            <a:round/>
            <a:headEnd/>
            <a:tailEnd/>
          </a:ln>
        </p:spPr>
        <p:txBody>
          <a:bodyPr lIns="130039" tIns="65020" rIns="130039" bIns="65020"/>
          <a:lstStyle/>
          <a:p>
            <a:endParaRPr lang="en-GB"/>
          </a:p>
        </p:txBody>
      </p:sp>
      <p:sp>
        <p:nvSpPr>
          <p:cNvPr id="34848" name="Text Box 33"/>
          <p:cNvSpPr txBox="1">
            <a:spLocks noChangeArrowheads="1"/>
          </p:cNvSpPr>
          <p:nvPr/>
        </p:nvSpPr>
        <p:spPr bwMode="auto">
          <a:xfrm>
            <a:off x="10617750" y="4592259"/>
            <a:ext cx="814959" cy="404274"/>
          </a:xfrm>
          <a:prstGeom prst="rect">
            <a:avLst/>
          </a:prstGeom>
          <a:noFill/>
          <a:ln w="9525">
            <a:solidFill>
              <a:srgbClr val="FF0000"/>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Wall</a:t>
            </a:r>
          </a:p>
        </p:txBody>
      </p:sp>
      <p:sp>
        <p:nvSpPr>
          <p:cNvPr id="34849" name="Text Box 34"/>
          <p:cNvSpPr txBox="1">
            <a:spLocks noChangeArrowheads="1"/>
          </p:cNvSpPr>
          <p:nvPr/>
        </p:nvSpPr>
        <p:spPr bwMode="auto">
          <a:xfrm>
            <a:off x="10617750" y="5242711"/>
            <a:ext cx="1625402" cy="404274"/>
          </a:xfrm>
          <a:prstGeom prst="rect">
            <a:avLst/>
          </a:prstGeom>
          <a:noFill/>
          <a:ln w="9525">
            <a:solidFill>
              <a:srgbClr val="FF0000"/>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Floor</a:t>
            </a:r>
          </a:p>
        </p:txBody>
      </p:sp>
      <p:sp>
        <p:nvSpPr>
          <p:cNvPr id="34850" name="Text Box 35"/>
          <p:cNvSpPr txBox="1">
            <a:spLocks noChangeArrowheads="1"/>
          </p:cNvSpPr>
          <p:nvPr/>
        </p:nvSpPr>
        <p:spPr bwMode="auto">
          <a:xfrm>
            <a:off x="10617750" y="5838958"/>
            <a:ext cx="1625402"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Clg. &amp; Flr</a:t>
            </a:r>
          </a:p>
        </p:txBody>
      </p:sp>
      <p:sp>
        <p:nvSpPr>
          <p:cNvPr id="34852" name="Text Box 37"/>
          <p:cNvSpPr txBox="1">
            <a:spLocks noChangeArrowheads="1"/>
          </p:cNvSpPr>
          <p:nvPr/>
        </p:nvSpPr>
        <p:spPr bwMode="auto">
          <a:xfrm>
            <a:off x="10617750" y="6507478"/>
            <a:ext cx="1625402"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Cont. Footing</a:t>
            </a:r>
          </a:p>
        </p:txBody>
      </p:sp>
      <p:sp>
        <p:nvSpPr>
          <p:cNvPr id="34853" name="Text Box 38"/>
          <p:cNvSpPr txBox="1">
            <a:spLocks noChangeArrowheads="1"/>
          </p:cNvSpPr>
          <p:nvPr/>
        </p:nvSpPr>
        <p:spPr bwMode="auto">
          <a:xfrm>
            <a:off x="10617750" y="7139862"/>
            <a:ext cx="1625402"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smtClean="0">
                <a:ea typeface="ＭＳ Ｐゴシック" pitchFamily="34" charset="-128"/>
              </a:rPr>
              <a:t>RoofBase</a:t>
            </a:r>
            <a:endParaRPr kumimoji="1" lang="en-US" altLang="ja-JP" sz="1700">
              <a:ea typeface="ＭＳ Ｐゴシック" pitchFamily="34" charset="-128"/>
            </a:endParaRPr>
          </a:p>
        </p:txBody>
      </p:sp>
      <p:sp>
        <p:nvSpPr>
          <p:cNvPr id="34854" name="Line 39"/>
          <p:cNvSpPr>
            <a:spLocks noChangeShapeType="1"/>
          </p:cNvSpPr>
          <p:nvPr/>
        </p:nvSpPr>
        <p:spPr bwMode="auto">
          <a:xfrm flipH="1">
            <a:off x="9967590" y="4181476"/>
            <a:ext cx="394" cy="2495394"/>
          </a:xfrm>
          <a:prstGeom prst="line">
            <a:avLst/>
          </a:prstGeom>
          <a:noFill/>
          <a:ln w="9525">
            <a:solidFill>
              <a:schemeClr val="tx1"/>
            </a:solidFill>
            <a:round/>
            <a:headEnd/>
            <a:tailEnd/>
          </a:ln>
        </p:spPr>
        <p:txBody>
          <a:bodyPr lIns="130039" tIns="65020" rIns="130039" bIns="65020"/>
          <a:lstStyle/>
          <a:p>
            <a:endParaRPr lang="en-GB"/>
          </a:p>
        </p:txBody>
      </p:sp>
      <p:sp>
        <p:nvSpPr>
          <p:cNvPr id="34855" name="Line 40"/>
          <p:cNvSpPr>
            <a:spLocks noChangeShapeType="1"/>
          </p:cNvSpPr>
          <p:nvPr/>
        </p:nvSpPr>
        <p:spPr bwMode="auto">
          <a:xfrm flipH="1">
            <a:off x="9967591" y="4818108"/>
            <a:ext cx="650161" cy="0"/>
          </a:xfrm>
          <a:prstGeom prst="line">
            <a:avLst/>
          </a:prstGeom>
          <a:noFill/>
          <a:ln w="9525">
            <a:solidFill>
              <a:schemeClr val="tx1"/>
            </a:solidFill>
            <a:round/>
            <a:headEnd/>
            <a:tailEnd/>
          </a:ln>
        </p:spPr>
        <p:txBody>
          <a:bodyPr lIns="130039" tIns="65020" rIns="130039" bIns="65020"/>
          <a:lstStyle/>
          <a:p>
            <a:endParaRPr lang="en-GB"/>
          </a:p>
        </p:txBody>
      </p:sp>
      <p:sp>
        <p:nvSpPr>
          <p:cNvPr id="34856" name="Line 41"/>
          <p:cNvSpPr>
            <a:spLocks noChangeShapeType="1"/>
          </p:cNvSpPr>
          <p:nvPr/>
        </p:nvSpPr>
        <p:spPr bwMode="auto">
          <a:xfrm flipH="1" flipV="1">
            <a:off x="9970364" y="5467350"/>
            <a:ext cx="647387" cy="1211"/>
          </a:xfrm>
          <a:prstGeom prst="line">
            <a:avLst/>
          </a:prstGeom>
          <a:noFill/>
          <a:ln w="9525">
            <a:solidFill>
              <a:schemeClr val="tx1"/>
            </a:solidFill>
            <a:round/>
            <a:headEnd/>
            <a:tailEnd/>
          </a:ln>
        </p:spPr>
        <p:txBody>
          <a:bodyPr lIns="130039" tIns="65020" rIns="130039" bIns="65020"/>
          <a:lstStyle/>
          <a:p>
            <a:endParaRPr lang="en-GB"/>
          </a:p>
        </p:txBody>
      </p:sp>
      <p:sp>
        <p:nvSpPr>
          <p:cNvPr id="34857" name="Line 42"/>
          <p:cNvSpPr>
            <a:spLocks noChangeShapeType="1"/>
          </p:cNvSpPr>
          <p:nvPr/>
        </p:nvSpPr>
        <p:spPr bwMode="auto">
          <a:xfrm flipH="1">
            <a:off x="9967591" y="6082875"/>
            <a:ext cx="650161" cy="0"/>
          </a:xfrm>
          <a:prstGeom prst="line">
            <a:avLst/>
          </a:prstGeom>
          <a:noFill/>
          <a:ln w="9525">
            <a:solidFill>
              <a:schemeClr val="tx1"/>
            </a:solidFill>
            <a:round/>
            <a:headEnd/>
            <a:tailEnd/>
          </a:ln>
        </p:spPr>
        <p:txBody>
          <a:bodyPr lIns="130039" tIns="65020" rIns="130039" bIns="65020"/>
          <a:lstStyle/>
          <a:p>
            <a:endParaRPr lang="en-GB"/>
          </a:p>
        </p:txBody>
      </p:sp>
      <p:sp>
        <p:nvSpPr>
          <p:cNvPr id="34858" name="Line 43"/>
          <p:cNvSpPr>
            <a:spLocks noChangeShapeType="1"/>
          </p:cNvSpPr>
          <p:nvPr/>
        </p:nvSpPr>
        <p:spPr bwMode="auto">
          <a:xfrm flipH="1">
            <a:off x="9967591" y="6676866"/>
            <a:ext cx="650161" cy="0"/>
          </a:xfrm>
          <a:prstGeom prst="line">
            <a:avLst/>
          </a:prstGeom>
          <a:noFill/>
          <a:ln w="9525">
            <a:solidFill>
              <a:schemeClr val="tx1"/>
            </a:solidFill>
            <a:round/>
            <a:headEnd/>
            <a:tailEnd/>
          </a:ln>
        </p:spPr>
        <p:txBody>
          <a:bodyPr lIns="130039" tIns="65020" rIns="130039" bIns="65020"/>
          <a:lstStyle/>
          <a:p>
            <a:endParaRPr lang="en-GB"/>
          </a:p>
        </p:txBody>
      </p:sp>
      <p:sp>
        <p:nvSpPr>
          <p:cNvPr id="34859" name="Line 44"/>
          <p:cNvSpPr>
            <a:spLocks noChangeShapeType="1"/>
          </p:cNvSpPr>
          <p:nvPr/>
        </p:nvSpPr>
        <p:spPr bwMode="auto">
          <a:xfrm flipH="1">
            <a:off x="9967591" y="7327317"/>
            <a:ext cx="650161" cy="0"/>
          </a:xfrm>
          <a:prstGeom prst="line">
            <a:avLst/>
          </a:prstGeom>
          <a:noFill/>
          <a:ln w="9525">
            <a:solidFill>
              <a:schemeClr val="tx1"/>
            </a:solidFill>
            <a:prstDash val="solid"/>
            <a:round/>
            <a:headEnd/>
            <a:tailEnd/>
          </a:ln>
        </p:spPr>
        <p:txBody>
          <a:bodyPr lIns="130039" tIns="65020" rIns="130039" bIns="65020"/>
          <a:lstStyle/>
          <a:p>
            <a:endParaRPr lang="en-GB"/>
          </a:p>
        </p:txBody>
      </p:sp>
      <p:sp>
        <p:nvSpPr>
          <p:cNvPr id="34860" name="Line 45"/>
          <p:cNvSpPr>
            <a:spLocks noChangeShapeType="1"/>
          </p:cNvSpPr>
          <p:nvPr/>
        </p:nvSpPr>
        <p:spPr bwMode="auto">
          <a:xfrm flipH="1">
            <a:off x="9967590" y="6676866"/>
            <a:ext cx="0" cy="650452"/>
          </a:xfrm>
          <a:prstGeom prst="line">
            <a:avLst/>
          </a:prstGeom>
          <a:noFill/>
          <a:ln w="9525">
            <a:solidFill>
              <a:schemeClr val="tx1"/>
            </a:solidFill>
            <a:prstDash val="solid"/>
            <a:round/>
            <a:headEnd/>
            <a:tailEnd/>
          </a:ln>
        </p:spPr>
        <p:txBody>
          <a:bodyPr lIns="130039" tIns="65020" rIns="130039" bIns="65020"/>
          <a:lstStyle/>
          <a:p>
            <a:endParaRPr lang="en-GB"/>
          </a:p>
        </p:txBody>
      </p:sp>
      <p:sp>
        <p:nvSpPr>
          <p:cNvPr id="34861" name="Text Box 46"/>
          <p:cNvSpPr txBox="1">
            <a:spLocks noChangeArrowheads="1"/>
          </p:cNvSpPr>
          <p:nvPr/>
        </p:nvSpPr>
        <p:spPr bwMode="auto">
          <a:xfrm>
            <a:off x="266872" y="3785618"/>
            <a:ext cx="1487695" cy="404274"/>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Family Base</a:t>
            </a:r>
          </a:p>
        </p:txBody>
      </p:sp>
      <p:sp>
        <p:nvSpPr>
          <p:cNvPr id="34862" name="Line 47"/>
          <p:cNvSpPr>
            <a:spLocks noChangeShapeType="1"/>
          </p:cNvSpPr>
          <p:nvPr/>
        </p:nvSpPr>
        <p:spPr bwMode="auto">
          <a:xfrm flipH="1" flipV="1">
            <a:off x="9994679" y="3494376"/>
            <a:ext cx="1879" cy="296574"/>
          </a:xfrm>
          <a:prstGeom prst="line">
            <a:avLst/>
          </a:prstGeom>
          <a:noFill/>
          <a:ln w="9525">
            <a:solidFill>
              <a:schemeClr val="tx1"/>
            </a:solidFill>
            <a:round/>
            <a:headEnd/>
            <a:tailEnd/>
          </a:ln>
        </p:spPr>
        <p:txBody>
          <a:bodyPr lIns="130039" tIns="65020" rIns="130039" bIns="65020"/>
          <a:lstStyle/>
          <a:p>
            <a:endParaRPr lang="en-GB"/>
          </a:p>
        </p:txBody>
      </p:sp>
      <p:sp>
        <p:nvSpPr>
          <p:cNvPr id="34863" name="Text Box 48"/>
          <p:cNvSpPr txBox="1">
            <a:spLocks noChangeArrowheads="1"/>
          </p:cNvSpPr>
          <p:nvPr/>
        </p:nvSpPr>
        <p:spPr bwMode="auto">
          <a:xfrm>
            <a:off x="4134265" y="3788474"/>
            <a:ext cx="1487693" cy="404274"/>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smtClean="0">
                <a:ea typeface="ＭＳ Ｐゴシック" pitchFamily="34" charset="-128"/>
              </a:rPr>
              <a:t>ElementType</a:t>
            </a:r>
            <a:endParaRPr kumimoji="1" lang="en-US" altLang="ja-JP" sz="1700">
              <a:ea typeface="ＭＳ Ｐゴシック" pitchFamily="34" charset="-128"/>
            </a:endParaRPr>
          </a:p>
        </p:txBody>
      </p:sp>
      <p:sp>
        <p:nvSpPr>
          <p:cNvPr id="34864" name="Text Box 49"/>
          <p:cNvSpPr txBox="1">
            <a:spLocks noChangeArrowheads="1"/>
          </p:cNvSpPr>
          <p:nvPr/>
        </p:nvSpPr>
        <p:spPr bwMode="auto">
          <a:xfrm>
            <a:off x="266872" y="4657404"/>
            <a:ext cx="1487695" cy="404274"/>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Family</a:t>
            </a:r>
          </a:p>
        </p:txBody>
      </p:sp>
      <p:sp>
        <p:nvSpPr>
          <p:cNvPr id="34865" name="Line 50"/>
          <p:cNvSpPr>
            <a:spLocks noChangeShapeType="1"/>
          </p:cNvSpPr>
          <p:nvPr/>
        </p:nvSpPr>
        <p:spPr bwMode="auto">
          <a:xfrm flipV="1">
            <a:off x="941864" y="4205701"/>
            <a:ext cx="0" cy="447186"/>
          </a:xfrm>
          <a:prstGeom prst="line">
            <a:avLst/>
          </a:prstGeom>
          <a:noFill/>
          <a:ln w="9525">
            <a:solidFill>
              <a:schemeClr val="tx1"/>
            </a:solidFill>
            <a:round/>
            <a:headEnd/>
            <a:tailEnd/>
          </a:ln>
        </p:spPr>
        <p:txBody>
          <a:bodyPr lIns="130039" tIns="65020" rIns="130039" bIns="65020"/>
          <a:lstStyle/>
          <a:p>
            <a:endParaRPr lang="en-GB"/>
          </a:p>
        </p:txBody>
      </p:sp>
      <p:sp>
        <p:nvSpPr>
          <p:cNvPr id="34866" name="Line 51"/>
          <p:cNvSpPr>
            <a:spLocks noChangeShapeType="1"/>
          </p:cNvSpPr>
          <p:nvPr/>
        </p:nvSpPr>
        <p:spPr bwMode="auto">
          <a:xfrm flipV="1">
            <a:off x="930576" y="3501045"/>
            <a:ext cx="0" cy="284573"/>
          </a:xfrm>
          <a:prstGeom prst="line">
            <a:avLst/>
          </a:prstGeom>
          <a:noFill/>
          <a:ln w="9525">
            <a:solidFill>
              <a:schemeClr val="tx1"/>
            </a:solidFill>
            <a:round/>
            <a:headEnd/>
            <a:tailEnd/>
          </a:ln>
        </p:spPr>
        <p:txBody>
          <a:bodyPr lIns="130039" tIns="65020" rIns="130039" bIns="65020"/>
          <a:lstStyle/>
          <a:p>
            <a:endParaRPr lang="en-GB"/>
          </a:p>
        </p:txBody>
      </p:sp>
      <p:sp>
        <p:nvSpPr>
          <p:cNvPr id="34867" name="Text Box 52"/>
          <p:cNvSpPr txBox="1">
            <a:spLocks noChangeArrowheads="1"/>
          </p:cNvSpPr>
          <p:nvPr/>
        </p:nvSpPr>
        <p:spPr bwMode="auto">
          <a:xfrm>
            <a:off x="7841747" y="3786520"/>
            <a:ext cx="1487695" cy="404274"/>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Instance</a:t>
            </a:r>
          </a:p>
        </p:txBody>
      </p:sp>
      <p:sp>
        <p:nvSpPr>
          <p:cNvPr id="34868" name="Text Box 53"/>
          <p:cNvSpPr txBox="1">
            <a:spLocks noChangeArrowheads="1"/>
          </p:cNvSpPr>
          <p:nvPr/>
        </p:nvSpPr>
        <p:spPr bwMode="auto">
          <a:xfrm>
            <a:off x="7841747" y="4658307"/>
            <a:ext cx="1487695"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Insertable Instance</a:t>
            </a:r>
          </a:p>
        </p:txBody>
      </p:sp>
      <p:sp>
        <p:nvSpPr>
          <p:cNvPr id="34869" name="Line 54"/>
          <p:cNvSpPr>
            <a:spLocks noChangeShapeType="1"/>
          </p:cNvSpPr>
          <p:nvPr/>
        </p:nvSpPr>
        <p:spPr bwMode="auto">
          <a:xfrm flipV="1">
            <a:off x="8516738" y="4206603"/>
            <a:ext cx="0" cy="447186"/>
          </a:xfrm>
          <a:prstGeom prst="line">
            <a:avLst/>
          </a:prstGeom>
          <a:noFill/>
          <a:ln w="9525">
            <a:solidFill>
              <a:schemeClr val="tx1"/>
            </a:solidFill>
            <a:round/>
            <a:headEnd/>
            <a:tailEnd/>
          </a:ln>
        </p:spPr>
        <p:txBody>
          <a:bodyPr lIns="130039" tIns="65020" rIns="130039" bIns="65020"/>
          <a:lstStyle/>
          <a:p>
            <a:endParaRPr lang="en-GB"/>
          </a:p>
        </p:txBody>
      </p:sp>
      <p:sp>
        <p:nvSpPr>
          <p:cNvPr id="34870" name="Line 55"/>
          <p:cNvSpPr>
            <a:spLocks noChangeShapeType="1"/>
          </p:cNvSpPr>
          <p:nvPr/>
        </p:nvSpPr>
        <p:spPr bwMode="auto">
          <a:xfrm flipV="1">
            <a:off x="8505450" y="3501947"/>
            <a:ext cx="0" cy="284573"/>
          </a:xfrm>
          <a:prstGeom prst="line">
            <a:avLst/>
          </a:prstGeom>
          <a:noFill/>
          <a:ln w="9525">
            <a:solidFill>
              <a:schemeClr val="tx1"/>
            </a:solidFill>
            <a:round/>
            <a:headEnd/>
            <a:tailEnd/>
          </a:ln>
        </p:spPr>
        <p:txBody>
          <a:bodyPr lIns="130039" tIns="65020" rIns="130039" bIns="65020"/>
          <a:lstStyle/>
          <a:p>
            <a:endParaRPr lang="en-GB"/>
          </a:p>
        </p:txBody>
      </p:sp>
      <p:sp>
        <p:nvSpPr>
          <p:cNvPr id="34871" name="Text Box 56"/>
          <p:cNvSpPr txBox="1">
            <a:spLocks noChangeArrowheads="1"/>
          </p:cNvSpPr>
          <p:nvPr/>
        </p:nvSpPr>
        <p:spPr bwMode="auto">
          <a:xfrm>
            <a:off x="7850214" y="5667862"/>
            <a:ext cx="1753493" cy="392920"/>
          </a:xfrm>
          <a:prstGeom prst="rect">
            <a:avLst/>
          </a:prstGeom>
          <a:noFill/>
          <a:ln w="9525">
            <a:solidFill>
              <a:srgbClr val="FF0000"/>
            </a:solidFill>
            <a:miter lim="800000"/>
            <a:headEnd/>
            <a:tailEnd/>
          </a:ln>
        </p:spPr>
        <p:txBody>
          <a:bodyPr wrap="square" lIns="130039" tIns="65020" rIns="130039" bIns="65020">
            <a:spAutoFit/>
          </a:bodyPr>
          <a:lstStyle/>
          <a:p>
            <a:pPr algn="ctr">
              <a:spcBef>
                <a:spcPct val="50000"/>
              </a:spcBef>
            </a:pPr>
            <a:r>
              <a:rPr kumimoji="1" lang="en-US" altLang="ja-JP" sz="1700">
                <a:ea typeface="ＭＳ Ｐゴシック" pitchFamily="34" charset="-128"/>
              </a:rPr>
              <a:t>Family Instance</a:t>
            </a:r>
          </a:p>
        </p:txBody>
      </p:sp>
      <p:sp>
        <p:nvSpPr>
          <p:cNvPr id="34872" name="Line 57"/>
          <p:cNvSpPr>
            <a:spLocks noChangeShapeType="1"/>
          </p:cNvSpPr>
          <p:nvPr/>
        </p:nvSpPr>
        <p:spPr bwMode="auto">
          <a:xfrm flipV="1">
            <a:off x="8512223" y="5322308"/>
            <a:ext cx="0" cy="334260"/>
          </a:xfrm>
          <a:prstGeom prst="line">
            <a:avLst/>
          </a:prstGeom>
          <a:noFill/>
          <a:ln w="9525">
            <a:solidFill>
              <a:schemeClr val="tx1"/>
            </a:solidFill>
            <a:round/>
            <a:headEnd/>
            <a:tailEnd/>
          </a:ln>
        </p:spPr>
        <p:txBody>
          <a:bodyPr lIns="130039" tIns="65020" rIns="130039" bIns="65020"/>
          <a:lstStyle/>
          <a:p>
            <a:endParaRPr lang="en-GB"/>
          </a:p>
        </p:txBody>
      </p:sp>
      <p:sp>
        <p:nvSpPr>
          <p:cNvPr id="34873" name="Line 58"/>
          <p:cNvSpPr>
            <a:spLocks noChangeShapeType="1"/>
          </p:cNvSpPr>
          <p:nvPr/>
        </p:nvSpPr>
        <p:spPr bwMode="auto">
          <a:xfrm flipH="1">
            <a:off x="0" y="4790306"/>
            <a:ext cx="537286" cy="0"/>
          </a:xfrm>
          <a:prstGeom prst="line">
            <a:avLst/>
          </a:prstGeom>
          <a:noFill/>
          <a:ln w="9525">
            <a:solidFill>
              <a:schemeClr val="bg1"/>
            </a:solidFill>
            <a:prstDash val="dash"/>
            <a:round/>
            <a:headEnd/>
            <a:tailEnd/>
          </a:ln>
        </p:spPr>
        <p:txBody>
          <a:bodyPr lIns="130039" tIns="65020" rIns="130039" bIns="65020"/>
          <a:lstStyle/>
          <a:p>
            <a:endParaRPr lang="en-GB"/>
          </a:p>
        </p:txBody>
      </p:sp>
      <p:sp>
        <p:nvSpPr>
          <p:cNvPr id="34874" name="Line 59"/>
          <p:cNvSpPr>
            <a:spLocks noChangeShapeType="1"/>
          </p:cNvSpPr>
          <p:nvPr/>
        </p:nvSpPr>
        <p:spPr bwMode="auto">
          <a:xfrm flipH="1">
            <a:off x="7769505" y="4461814"/>
            <a:ext cx="1207764" cy="0"/>
          </a:xfrm>
          <a:prstGeom prst="line">
            <a:avLst/>
          </a:prstGeom>
          <a:noFill/>
          <a:ln w="9525">
            <a:solidFill>
              <a:schemeClr val="tx1"/>
            </a:solidFill>
            <a:round/>
            <a:headEnd/>
            <a:tailEnd/>
          </a:ln>
        </p:spPr>
        <p:txBody>
          <a:bodyPr lIns="130039" tIns="65020" rIns="130039" bIns="65020"/>
          <a:lstStyle/>
          <a:p>
            <a:endParaRPr lang="en-GB"/>
          </a:p>
        </p:txBody>
      </p:sp>
      <p:sp>
        <p:nvSpPr>
          <p:cNvPr id="34875" name="Line 60"/>
          <p:cNvSpPr>
            <a:spLocks noChangeShapeType="1"/>
          </p:cNvSpPr>
          <p:nvPr/>
        </p:nvSpPr>
        <p:spPr bwMode="auto">
          <a:xfrm flipH="1">
            <a:off x="8868909" y="4461814"/>
            <a:ext cx="537286"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34876" name="Line 62"/>
          <p:cNvSpPr>
            <a:spLocks noChangeShapeType="1"/>
          </p:cNvSpPr>
          <p:nvPr/>
        </p:nvSpPr>
        <p:spPr bwMode="auto">
          <a:xfrm>
            <a:off x="6709571" y="3503818"/>
            <a:ext cx="0" cy="284573"/>
          </a:xfrm>
          <a:prstGeom prst="line">
            <a:avLst/>
          </a:prstGeom>
          <a:noFill/>
          <a:ln w="9525">
            <a:solidFill>
              <a:schemeClr val="tx1"/>
            </a:solidFill>
            <a:round/>
            <a:headEnd/>
            <a:tailEnd/>
          </a:ln>
        </p:spPr>
        <p:txBody>
          <a:bodyPr lIns="130039" tIns="65020" rIns="130039" bIns="65020"/>
          <a:lstStyle/>
          <a:p>
            <a:endParaRPr lang="en-GB"/>
          </a:p>
        </p:txBody>
      </p:sp>
      <p:sp>
        <p:nvSpPr>
          <p:cNvPr id="34877" name="Text Box 63"/>
          <p:cNvSpPr txBox="1">
            <a:spLocks noChangeArrowheads="1"/>
          </p:cNvSpPr>
          <p:nvPr/>
        </p:nvSpPr>
        <p:spPr bwMode="auto">
          <a:xfrm>
            <a:off x="5978142" y="3788391"/>
            <a:ext cx="1487695" cy="404274"/>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Group</a:t>
            </a:r>
          </a:p>
        </p:txBody>
      </p:sp>
      <p:sp>
        <p:nvSpPr>
          <p:cNvPr id="34878" name="Text Box 6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
        <p:nvSpPr>
          <p:cNvPr id="63" name="Line 16"/>
          <p:cNvSpPr>
            <a:spLocks noChangeShapeType="1"/>
          </p:cNvSpPr>
          <p:nvPr/>
        </p:nvSpPr>
        <p:spPr bwMode="auto">
          <a:xfrm>
            <a:off x="4846646" y="3499071"/>
            <a:ext cx="1650" cy="282354"/>
          </a:xfrm>
          <a:prstGeom prst="line">
            <a:avLst/>
          </a:prstGeom>
          <a:noFill/>
          <a:ln w="9525">
            <a:solidFill>
              <a:schemeClr val="tx1"/>
            </a:solidFill>
            <a:round/>
            <a:headEnd/>
            <a:tailEnd/>
          </a:ln>
        </p:spPr>
        <p:txBody>
          <a:bodyPr lIns="130039" tIns="65020" rIns="130039" bIns="65020"/>
          <a:lstStyle/>
          <a:p>
            <a:endParaRPr lang="en-GB"/>
          </a:p>
        </p:txBody>
      </p:sp>
      <p:sp>
        <p:nvSpPr>
          <p:cNvPr id="64" name="TextBox 63"/>
          <p:cNvSpPr txBox="1"/>
          <p:nvPr/>
        </p:nvSpPr>
        <p:spPr>
          <a:xfrm>
            <a:off x="7916770" y="8001000"/>
            <a:ext cx="4211053" cy="892552"/>
          </a:xfrm>
          <a:prstGeom prst="rect">
            <a:avLst/>
          </a:prstGeom>
          <a:noFill/>
        </p:spPr>
        <p:txBody>
          <a:bodyPr wrap="square" rtlCol="0">
            <a:spAutoFit/>
          </a:bodyPr>
          <a:lstStyle/>
          <a:p>
            <a:r>
              <a:rPr lang="en-US" smtClean="0"/>
              <a:t>Host and component objects, standard and system</a:t>
            </a:r>
            <a:endParaRPr lang="en-GB"/>
          </a:p>
        </p:txBody>
      </p:sp>
      <p:sp>
        <p:nvSpPr>
          <p:cNvPr id="65" name="TextBox 64"/>
          <p:cNvSpPr txBox="1"/>
          <p:nvPr/>
        </p:nvSpPr>
        <p:spPr>
          <a:xfrm>
            <a:off x="344699" y="8021049"/>
            <a:ext cx="4878952" cy="892552"/>
          </a:xfrm>
          <a:prstGeom prst="rect">
            <a:avLst/>
          </a:prstGeom>
          <a:noFill/>
        </p:spPr>
        <p:txBody>
          <a:bodyPr wrap="square" rtlCol="0">
            <a:spAutoFit/>
          </a:bodyPr>
          <a:lstStyle/>
          <a:p>
            <a:r>
              <a:rPr lang="en-US" smtClean="0"/>
              <a:t>Family and ElementType classes, aka symbols</a:t>
            </a:r>
            <a:endParaRPr lang="en-GB"/>
          </a:p>
        </p:txBody>
      </p:sp>
      <p:cxnSp>
        <p:nvCxnSpPr>
          <p:cNvPr id="67" name="Straight Connector 66"/>
          <p:cNvCxnSpPr>
            <a:stCxn id="34826" idx="2"/>
            <a:endCxn id="34839" idx="0"/>
          </p:cNvCxnSpPr>
          <p:nvPr/>
        </p:nvCxnSpPr>
        <p:spPr>
          <a:xfrm rot="5400000">
            <a:off x="4195624" y="6015787"/>
            <a:ext cx="1369497"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GB" smtClean="0"/>
              <a:t>Some Visible Elements</a:t>
            </a:r>
          </a:p>
        </p:txBody>
      </p:sp>
      <p:sp>
        <p:nvSpPr>
          <p:cNvPr id="34873" name="Line 58"/>
          <p:cNvSpPr>
            <a:spLocks noChangeShapeType="1"/>
          </p:cNvSpPr>
          <p:nvPr/>
        </p:nvSpPr>
        <p:spPr bwMode="auto">
          <a:xfrm flipH="1">
            <a:off x="0" y="4790306"/>
            <a:ext cx="537286" cy="0"/>
          </a:xfrm>
          <a:prstGeom prst="line">
            <a:avLst/>
          </a:prstGeom>
          <a:noFill/>
          <a:ln w="9525">
            <a:solidFill>
              <a:schemeClr val="bg1"/>
            </a:solidFill>
            <a:prstDash val="dash"/>
            <a:round/>
            <a:headEnd/>
            <a:tailEnd/>
          </a:ln>
        </p:spPr>
        <p:txBody>
          <a:bodyPr lIns="130039" tIns="65020" rIns="130039" bIns="65020"/>
          <a:lstStyle/>
          <a:p>
            <a:endParaRPr lang="en-GB"/>
          </a:p>
        </p:txBody>
      </p:sp>
      <p:sp>
        <p:nvSpPr>
          <p:cNvPr id="34878" name="Text Box 6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pic>
        <p:nvPicPr>
          <p:cNvPr id="66" name="Picture 65" descr="RevitElements01.png"/>
          <p:cNvPicPr>
            <a:picLocks noChangeAspect="1"/>
          </p:cNvPicPr>
          <p:nvPr/>
        </p:nvPicPr>
        <p:blipFill>
          <a:blip r:embed="rId3" cstate="print"/>
          <a:stretch>
            <a:fillRect/>
          </a:stretch>
        </p:blipFill>
        <p:spPr>
          <a:xfrm>
            <a:off x="502521" y="1660258"/>
            <a:ext cx="11658600" cy="6978968"/>
          </a:xfrm>
          <a:prstGeom prst="rect">
            <a:avLst/>
          </a:prstGeom>
        </p:spPr>
      </p:pic>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GB" smtClean="0"/>
              <a:t>Accessing Current Revit Element Selection</a:t>
            </a:r>
            <a:endParaRPr lang="en-GB" dirty="0" smtClean="0"/>
          </a:p>
        </p:txBody>
      </p:sp>
      <p:sp>
        <p:nvSpPr>
          <p:cNvPr id="35843" name="Rectangle 3"/>
          <p:cNvSpPr>
            <a:spLocks noGrp="1" noChangeArrowheads="1"/>
          </p:cNvSpPr>
          <p:nvPr>
            <p:ph idx="1"/>
          </p:nvPr>
        </p:nvSpPr>
        <p:spPr>
          <a:xfrm>
            <a:off x="443369" y="1521175"/>
            <a:ext cx="12559844" cy="5509995"/>
          </a:xfrm>
        </p:spPr>
        <p:txBody>
          <a:bodyPr/>
          <a:lstStyle/>
          <a:p>
            <a:pPr eaLnBrk="1" hangingPunct="1">
              <a:buFontTx/>
              <a:buNone/>
            </a:pPr>
            <a:r>
              <a:rPr lang="en-US" sz="3200" smtClean="0"/>
              <a:t>Accesssing Revit data and elements in external command: selected or all</a:t>
            </a:r>
            <a:endParaRPr lang="en-US" sz="3200" dirty="0" smtClean="0"/>
          </a:p>
          <a:p>
            <a:pPr>
              <a:spcBef>
                <a:spcPts val="300"/>
              </a:spcBef>
            </a:pPr>
            <a:r>
              <a:rPr lang="en-US" sz="3200" smtClean="0"/>
              <a:t>Use input argument </a:t>
            </a:r>
            <a:r>
              <a:rPr lang="en-US" sz="3200" noProof="1" smtClean="0"/>
              <a:t>ExternalCommandData</a:t>
            </a:r>
          </a:p>
          <a:p>
            <a:pPr eaLnBrk="1" hangingPunct="1">
              <a:spcBef>
                <a:spcPts val="300"/>
              </a:spcBef>
              <a:buFontTx/>
              <a:buNone/>
            </a:pPr>
            <a:r>
              <a:rPr lang="en-US" sz="3200" smtClean="0"/>
              <a:t>Current selection is member of document class</a:t>
            </a:r>
          </a:p>
          <a:p>
            <a:pPr marL="746872" lvl="1">
              <a:spcBef>
                <a:spcPts val="1200"/>
              </a:spcBef>
            </a:pPr>
            <a:r>
              <a:rPr lang="en-US" sz="2400" noProof="1" smtClean="0"/>
              <a:t>ExternalCommandData</a:t>
            </a:r>
            <a:r>
              <a:rPr lang="en-GB" sz="2400" dirty="0" smtClean="0">
                <a:sym typeface="Wingdings" pitchFamily="2" charset="2"/>
              </a:rPr>
              <a:t>.Application.ActiveDocument.Selection.Elements </a:t>
            </a:r>
            <a:endParaRPr lang="en-GB" sz="2400" b="1" dirty="0" smtClean="0">
              <a:latin typeface="Courier New" pitchFamily="49" charset="0"/>
            </a:endParaRPr>
          </a:p>
          <a:p>
            <a:pPr eaLnBrk="1" hangingPunct="1">
              <a:buFontTx/>
              <a:buNone/>
            </a:pPr>
            <a:r>
              <a:rPr lang="en-US" sz="3200" smtClean="0"/>
              <a:t>Document.Selection.Elements returns ElementSet collection</a:t>
            </a:r>
          </a:p>
          <a:p>
            <a:r>
              <a:rPr lang="en-US" sz="3200" noProof="1" smtClean="0"/>
              <a:t>Use </a:t>
            </a:r>
            <a:r>
              <a:rPr lang="en-GB" sz="3200" smtClean="0">
                <a:sym typeface="Wingdings" pitchFamily="2" charset="2"/>
              </a:rPr>
              <a:t>foreach, Size, Contains</a:t>
            </a:r>
            <a:endParaRPr lang="en-US" sz="3200" noProof="1" smtClean="0"/>
          </a:p>
          <a:p>
            <a:pPr marL="722313" lvl="4" indent="0">
              <a:spcBef>
                <a:spcPts val="1200"/>
              </a:spcBef>
            </a:pPr>
            <a:r>
              <a:rPr lang="en-GB" sz="1800" smtClean="0"/>
              <a:t>Selection sel = doc.Selection;</a:t>
            </a:r>
          </a:p>
          <a:p>
            <a:pPr marL="722313" lvl="4" indent="0">
              <a:spcBef>
                <a:spcPts val="0"/>
              </a:spcBef>
            </a:pPr>
            <a:r>
              <a:rPr lang="en-US" sz="1800" smtClean="0"/>
              <a:t>string s = "There are " + sel.Elements.Size + " elements in the selection set:";</a:t>
            </a:r>
          </a:p>
          <a:p>
            <a:pPr marL="722313" lvl="4" indent="0">
              <a:spcBef>
                <a:spcPts val="0"/>
              </a:spcBef>
            </a:pPr>
            <a:r>
              <a:rPr lang="en-GB" sz="1800" smtClean="0"/>
              <a:t>foreach( Element e in sel.Elements )</a:t>
            </a:r>
          </a:p>
          <a:p>
            <a:pPr marL="722313" lvl="4" indent="0">
              <a:spcBef>
                <a:spcPts val="0"/>
              </a:spcBef>
            </a:pPr>
            <a:r>
              <a:rPr lang="en-GB" sz="1800" smtClean="0"/>
              <a:t>{</a:t>
            </a:r>
          </a:p>
          <a:p>
            <a:pPr marL="722313" lvl="4" indent="0">
              <a:spcBef>
                <a:spcPts val="0"/>
              </a:spcBef>
            </a:pPr>
            <a:r>
              <a:rPr lang="en-US" sz="1800" smtClean="0"/>
              <a:t>  string cat = (null == e.Category) ? e.GetType().Name : e.Category.Name;</a:t>
            </a:r>
          </a:p>
          <a:p>
            <a:pPr marL="722313" lvl="4" indent="0"/>
            <a:r>
              <a:rPr lang="pt-BR" sz="1800" smtClean="0"/>
              <a:t>  </a:t>
            </a:r>
            <a:r>
              <a:rPr lang="en-US" sz="1800" smtClean="0"/>
              <a:t>string desc = cat</a:t>
            </a:r>
            <a:r>
              <a:rPr lang="pt-BR" sz="1800" smtClean="0"/>
              <a:t> + " Id=" + e.Id.Value.ToString();</a:t>
            </a:r>
          </a:p>
          <a:p>
            <a:pPr marL="722313" lvl="4" indent="0">
              <a:spcBef>
                <a:spcPts val="0"/>
              </a:spcBef>
            </a:pPr>
            <a:r>
              <a:rPr lang="en-GB" sz="1800" smtClean="0"/>
              <a:t>}</a:t>
            </a:r>
          </a:p>
        </p:txBody>
      </p:sp>
      <p:sp>
        <p:nvSpPr>
          <p:cNvPr id="35844" name="Text Box 6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Elements Collection</a:t>
            </a:r>
          </a:p>
        </p:txBody>
      </p:sp>
      <p:grpSp>
        <p:nvGrpSpPr>
          <p:cNvPr id="15" name="Group 14"/>
          <p:cNvGrpSpPr/>
          <p:nvPr/>
        </p:nvGrpSpPr>
        <p:grpSpPr>
          <a:xfrm>
            <a:off x="4456878" y="7022363"/>
            <a:ext cx="4058086" cy="2164558"/>
            <a:chOff x="3677075" y="6682636"/>
            <a:chExt cx="4058086" cy="2164558"/>
          </a:xfrm>
        </p:grpSpPr>
        <p:cxnSp>
          <p:nvCxnSpPr>
            <p:cNvPr id="16" name="AutoShape 15"/>
            <p:cNvCxnSpPr>
              <a:cxnSpLocks noChangeShapeType="1"/>
              <a:endCxn id="21" idx="1"/>
            </p:cNvCxnSpPr>
            <p:nvPr/>
          </p:nvCxnSpPr>
          <p:spPr bwMode="auto">
            <a:xfrm rot="16200000" flipH="1">
              <a:off x="4073296" y="7847037"/>
              <a:ext cx="534755" cy="227967"/>
            </a:xfrm>
            <a:prstGeom prst="bentConnector2">
              <a:avLst/>
            </a:prstGeom>
            <a:noFill/>
            <a:ln w="25400">
              <a:solidFill>
                <a:schemeClr val="tx1"/>
              </a:solidFill>
              <a:miter lim="800000"/>
              <a:headEnd/>
              <a:tailEnd/>
            </a:ln>
          </p:spPr>
        </p:cxnSp>
        <p:sp>
          <p:nvSpPr>
            <p:cNvPr id="17" name="Rectangle 16"/>
            <p:cNvSpPr>
              <a:spLocks noChangeArrowheads="1"/>
            </p:cNvSpPr>
            <p:nvPr/>
          </p:nvSpPr>
          <p:spPr bwMode="auto">
            <a:xfrm>
              <a:off x="4830939" y="8499483"/>
              <a:ext cx="2904222" cy="347711"/>
            </a:xfrm>
            <a:prstGeom prst="rect">
              <a:avLst/>
            </a:prstGeom>
            <a:gradFill rotWithShape="1">
              <a:gsLst>
                <a:gs pos="0">
                  <a:srgbClr val="765E2F"/>
                </a:gs>
                <a:gs pos="50000">
                  <a:srgbClr val="FFCC66"/>
                </a:gs>
                <a:gs pos="100000">
                  <a:srgbClr val="765E2F"/>
                </a:gs>
              </a:gsLst>
              <a:lin ang="5400000" scaled="1"/>
            </a:gradFill>
            <a:ln w="12700">
              <a:solidFill>
                <a:schemeClr val="tx1"/>
              </a:solidFill>
              <a:miter lim="800000"/>
              <a:headEnd/>
              <a:tailEnd/>
            </a:ln>
          </p:spPr>
          <p:txBody>
            <a:bodyPr wrap="none" tIns="91440" bIns="91440" anchor="ctr"/>
            <a:lstStyle/>
            <a:p>
              <a:pPr eaLnBrk="0" hangingPunct="0"/>
              <a:r>
                <a:rPr lang="en-US" altLang="ja-JP" sz="2300" dirty="0">
                  <a:ea typeface="ＭＳ Ｐゴシック" pitchFamily="34" charset="-128"/>
                </a:rPr>
                <a:t>Elements</a:t>
              </a:r>
            </a:p>
          </p:txBody>
        </p:sp>
        <p:sp>
          <p:nvSpPr>
            <p:cNvPr id="18" name="Rectangle 17"/>
            <p:cNvSpPr>
              <a:spLocks noChangeArrowheads="1"/>
            </p:cNvSpPr>
            <p:nvPr/>
          </p:nvSpPr>
          <p:spPr bwMode="auto">
            <a:xfrm>
              <a:off x="4054530" y="7159634"/>
              <a:ext cx="2905856" cy="346907"/>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tIns="91440" bIns="91440" anchor="ctr"/>
            <a:lstStyle/>
            <a:p>
              <a:pPr eaLnBrk="0" hangingPunct="0">
                <a:defRPr/>
              </a:pPr>
              <a:r>
                <a:rPr lang="en-US" altLang="ja-JP" sz="2300" dirty="0"/>
                <a:t>ActiveDocument</a:t>
              </a:r>
            </a:p>
          </p:txBody>
        </p:sp>
        <p:sp>
          <p:nvSpPr>
            <p:cNvPr id="19" name="Rectangle 18"/>
            <p:cNvSpPr>
              <a:spLocks noChangeArrowheads="1"/>
            </p:cNvSpPr>
            <p:nvPr/>
          </p:nvSpPr>
          <p:spPr bwMode="auto">
            <a:xfrm>
              <a:off x="3677075" y="6682636"/>
              <a:ext cx="2904050" cy="348715"/>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wrap="none" tIns="91440" bIns="91440" anchor="ctr"/>
            <a:lstStyle/>
            <a:p>
              <a:pPr eaLnBrk="0" hangingPunct="0">
                <a:defRPr/>
              </a:pPr>
              <a:r>
                <a:rPr lang="en-US" altLang="ja-JP" sz="2300" dirty="0"/>
                <a:t>Application</a:t>
              </a:r>
            </a:p>
          </p:txBody>
        </p:sp>
        <p:cxnSp>
          <p:nvCxnSpPr>
            <p:cNvPr id="20" name="AutoShape 20"/>
            <p:cNvCxnSpPr>
              <a:cxnSpLocks noChangeShapeType="1"/>
            </p:cNvCxnSpPr>
            <p:nvPr/>
          </p:nvCxnSpPr>
          <p:spPr bwMode="auto">
            <a:xfrm rot="16200000" flipH="1">
              <a:off x="3812458" y="7044902"/>
              <a:ext cx="255428" cy="227966"/>
            </a:xfrm>
            <a:prstGeom prst="bentConnector2">
              <a:avLst/>
            </a:prstGeom>
            <a:noFill/>
            <a:ln w="25400">
              <a:solidFill>
                <a:schemeClr val="tx1"/>
              </a:solidFill>
              <a:miter lim="800000"/>
              <a:headEnd/>
              <a:tailEnd/>
            </a:ln>
          </p:spPr>
        </p:cxnSp>
        <p:sp>
          <p:nvSpPr>
            <p:cNvPr id="21" name="Rectangle 17"/>
            <p:cNvSpPr>
              <a:spLocks noChangeArrowheads="1"/>
            </p:cNvSpPr>
            <p:nvPr/>
          </p:nvSpPr>
          <p:spPr bwMode="auto">
            <a:xfrm>
              <a:off x="4455462" y="8054005"/>
              <a:ext cx="2905856" cy="348714"/>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tIns="91440" bIns="91440" anchor="ctr"/>
            <a:lstStyle/>
            <a:p>
              <a:pPr eaLnBrk="0" hangingPunct="0">
                <a:defRPr/>
              </a:pPr>
              <a:r>
                <a:rPr lang="en-US" altLang="ja-JP" sz="2300" dirty="0"/>
                <a:t>Selection</a:t>
              </a:r>
            </a:p>
          </p:txBody>
        </p:sp>
        <p:cxnSp>
          <p:nvCxnSpPr>
            <p:cNvPr id="22" name="AutoShape 15"/>
            <p:cNvCxnSpPr>
              <a:cxnSpLocks noChangeShapeType="1"/>
            </p:cNvCxnSpPr>
            <p:nvPr/>
          </p:nvCxnSpPr>
          <p:spPr bwMode="auto">
            <a:xfrm rot="16200000" flipH="1">
              <a:off x="4606417" y="8415984"/>
              <a:ext cx="255428" cy="227966"/>
            </a:xfrm>
            <a:prstGeom prst="bentConnector2">
              <a:avLst/>
            </a:prstGeom>
            <a:noFill/>
            <a:ln w="25400">
              <a:solidFill>
                <a:schemeClr val="tx1"/>
              </a:solidFill>
              <a:miter lim="800000"/>
              <a:headEnd/>
              <a:tailEnd/>
            </a:ln>
          </p:spPr>
        </p:cxnSp>
        <p:cxnSp>
          <p:nvCxnSpPr>
            <p:cNvPr id="23" name="AutoShape 15"/>
            <p:cNvCxnSpPr>
              <a:cxnSpLocks noChangeShapeType="1"/>
            </p:cNvCxnSpPr>
            <p:nvPr/>
          </p:nvCxnSpPr>
          <p:spPr bwMode="auto">
            <a:xfrm rot="16200000" flipH="1">
              <a:off x="4214522" y="7526103"/>
              <a:ext cx="255428" cy="227966"/>
            </a:xfrm>
            <a:prstGeom prst="bentConnector2">
              <a:avLst/>
            </a:prstGeom>
            <a:noFill/>
            <a:ln w="25400">
              <a:solidFill>
                <a:schemeClr val="tx1"/>
              </a:solidFill>
              <a:miter lim="800000"/>
              <a:headEnd/>
              <a:tailEnd/>
            </a:ln>
          </p:spPr>
        </p:cxnSp>
        <p:sp>
          <p:nvSpPr>
            <p:cNvPr id="24" name="Rectangle 17"/>
            <p:cNvSpPr>
              <a:spLocks noChangeArrowheads="1"/>
            </p:cNvSpPr>
            <p:nvPr/>
          </p:nvSpPr>
          <p:spPr bwMode="auto">
            <a:xfrm>
              <a:off x="4436412" y="7592042"/>
              <a:ext cx="2905856" cy="348714"/>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tIns="91440" bIns="91440" anchor="ctr"/>
            <a:lstStyle/>
            <a:p>
              <a:pPr eaLnBrk="0" hangingPunct="0">
                <a:defRPr/>
              </a:pPr>
              <a:r>
                <a:rPr lang="en-US" altLang="ja-JP" sz="2300" dirty="0" smtClean="0"/>
                <a:t>Elements</a:t>
              </a:r>
              <a:endParaRPr lang="en-US" altLang="ja-JP" sz="2300" dirty="0"/>
            </a:p>
          </p:txBody>
        </p:sp>
      </p:gr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GB" smtClean="0"/>
              <a:t>Accessing Revit Database Elements</a:t>
            </a:r>
            <a:endParaRPr lang="en-GB" dirty="0" smtClean="0"/>
          </a:p>
        </p:txBody>
      </p:sp>
      <p:sp>
        <p:nvSpPr>
          <p:cNvPr id="35843" name="Rectangle 3"/>
          <p:cNvSpPr>
            <a:spLocks noGrp="1" noChangeArrowheads="1"/>
          </p:cNvSpPr>
          <p:nvPr>
            <p:ph idx="1"/>
          </p:nvPr>
        </p:nvSpPr>
        <p:spPr>
          <a:xfrm>
            <a:off x="443369" y="1531178"/>
            <a:ext cx="12081505" cy="7582717"/>
          </a:xfrm>
        </p:spPr>
        <p:txBody>
          <a:bodyPr/>
          <a:lstStyle/>
          <a:p>
            <a:pPr eaLnBrk="1" hangingPunct="1">
              <a:buFontTx/>
              <a:buNone/>
            </a:pPr>
            <a:r>
              <a:rPr lang="en-US" smtClean="0"/>
              <a:t>Document provides access to selected, all, or filtered elements</a:t>
            </a:r>
          </a:p>
          <a:p>
            <a:r>
              <a:rPr lang="en-US" smtClean="0"/>
              <a:t>Three return argument types</a:t>
            </a:r>
          </a:p>
          <a:p>
            <a:pPr lvl="1"/>
            <a:r>
              <a:rPr lang="en-US" sz="2400" smtClean="0"/>
              <a:t>ElementIterator it</a:t>
            </a:r>
            <a:r>
              <a:rPr lang="en-GB" sz="2400" smtClean="0"/>
              <a:t>: use iterator.MoveNext(), iterator.Current()</a:t>
            </a:r>
            <a:endParaRPr lang="en-US" sz="2400" smtClean="0"/>
          </a:p>
          <a:p>
            <a:pPr lvl="1"/>
            <a:r>
              <a:rPr lang="en-US" sz="2400" smtClean="0"/>
              <a:t>ElementArray arr: </a:t>
            </a:r>
            <a:r>
              <a:rPr lang="en-GB" sz="2400" smtClean="0"/>
              <a:t>use foreach, </a:t>
            </a:r>
            <a:r>
              <a:rPr lang="en-US" sz="2400" smtClean="0"/>
              <a:t>Size</a:t>
            </a:r>
          </a:p>
          <a:p>
            <a:pPr lvl="1"/>
            <a:r>
              <a:rPr lang="en-US" sz="2400" smtClean="0"/>
              <a:t>List&lt;Element&gt; list</a:t>
            </a:r>
            <a:r>
              <a:rPr lang="en-GB" sz="2400" smtClean="0"/>
              <a:t>: use foreach, </a:t>
            </a:r>
            <a:r>
              <a:rPr lang="en-US" sz="2400" smtClean="0"/>
              <a:t>Count, Contains</a:t>
            </a:r>
          </a:p>
          <a:p>
            <a:pPr>
              <a:spcBef>
                <a:spcPts val="1800"/>
              </a:spcBef>
            </a:pPr>
            <a:r>
              <a:rPr lang="en-US" smtClean="0"/>
              <a:t>All</a:t>
            </a:r>
          </a:p>
          <a:p>
            <a:pPr lvl="1"/>
            <a:r>
              <a:rPr lang="en-US" sz="2400" smtClean="0"/>
              <a:t>it = doc.Elements</a:t>
            </a:r>
          </a:p>
          <a:p>
            <a:pPr>
              <a:spcBef>
                <a:spcPts val="1800"/>
              </a:spcBef>
            </a:pPr>
            <a:r>
              <a:rPr lang="en-US" smtClean="0"/>
              <a:t>Filtered</a:t>
            </a:r>
          </a:p>
          <a:p>
            <a:pPr lvl="1"/>
            <a:r>
              <a:rPr lang="en-US" sz="2400" smtClean="0"/>
              <a:t>it = doc.Elements(Filter)</a:t>
            </a:r>
          </a:p>
          <a:p>
            <a:pPr lvl="1"/>
            <a:r>
              <a:rPr lang="en-US" sz="2400" smtClean="0"/>
              <a:t>doc.Elements(Filter, arr)</a:t>
            </a:r>
          </a:p>
          <a:p>
            <a:pPr lvl="1"/>
            <a:r>
              <a:rPr lang="en-US" sz="2400" smtClean="0"/>
              <a:t>doc.Elements(Filter, list)</a:t>
            </a:r>
          </a:p>
          <a:p>
            <a:pPr>
              <a:spcBef>
                <a:spcPts val="1800"/>
              </a:spcBef>
            </a:pPr>
            <a:r>
              <a:rPr lang="en-US" smtClean="0"/>
              <a:t>Specified type</a:t>
            </a:r>
          </a:p>
          <a:p>
            <a:pPr lvl="1"/>
            <a:r>
              <a:rPr lang="en-US" sz="2400" smtClean="0"/>
              <a:t>it = doc.Elements(Type)</a:t>
            </a:r>
          </a:p>
          <a:p>
            <a:pPr lvl="1"/>
            <a:r>
              <a:rPr lang="en-US" sz="2400" smtClean="0"/>
              <a:t>doc.Elements(Type, arr)</a:t>
            </a:r>
          </a:p>
          <a:p>
            <a:pPr lvl="1"/>
            <a:r>
              <a:rPr lang="en-US" sz="2400" smtClean="0"/>
              <a:t>doc.Elements(Type, list)</a:t>
            </a:r>
          </a:p>
        </p:txBody>
      </p:sp>
      <p:sp>
        <p:nvSpPr>
          <p:cNvPr id="35844" name="Text Box 6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Elements Collection</a:t>
            </a:r>
          </a:p>
        </p:txBody>
      </p:sp>
      <p:grpSp>
        <p:nvGrpSpPr>
          <p:cNvPr id="15" name="Group 14"/>
          <p:cNvGrpSpPr/>
          <p:nvPr/>
        </p:nvGrpSpPr>
        <p:grpSpPr>
          <a:xfrm>
            <a:off x="6246015" y="5535621"/>
            <a:ext cx="4079530" cy="2143946"/>
            <a:chOff x="3568787" y="6056972"/>
            <a:chExt cx="4079530" cy="2143946"/>
          </a:xfrm>
        </p:grpSpPr>
        <p:cxnSp>
          <p:nvCxnSpPr>
            <p:cNvPr id="16" name="AutoShape 15"/>
            <p:cNvCxnSpPr>
              <a:cxnSpLocks noChangeShapeType="1"/>
              <a:endCxn id="20" idx="1"/>
            </p:cNvCxnSpPr>
            <p:nvPr/>
          </p:nvCxnSpPr>
          <p:spPr bwMode="auto">
            <a:xfrm rot="16200000" flipH="1">
              <a:off x="3965008" y="7221373"/>
              <a:ext cx="534755" cy="227967"/>
            </a:xfrm>
            <a:prstGeom prst="bentConnector2">
              <a:avLst/>
            </a:prstGeom>
            <a:noFill/>
            <a:ln w="25400">
              <a:solidFill>
                <a:schemeClr val="tx1"/>
              </a:solidFill>
              <a:miter lim="800000"/>
              <a:headEnd/>
              <a:tailEnd/>
            </a:ln>
          </p:spPr>
        </p:cxnSp>
        <p:sp>
          <p:nvSpPr>
            <p:cNvPr id="17" name="Rectangle 17"/>
            <p:cNvSpPr>
              <a:spLocks noChangeArrowheads="1"/>
            </p:cNvSpPr>
            <p:nvPr/>
          </p:nvSpPr>
          <p:spPr bwMode="auto">
            <a:xfrm>
              <a:off x="3946242" y="6533970"/>
              <a:ext cx="2905856" cy="346907"/>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tIns="91440" bIns="91440" anchor="ctr"/>
            <a:lstStyle/>
            <a:p>
              <a:pPr eaLnBrk="0" hangingPunct="0">
                <a:defRPr/>
              </a:pPr>
              <a:r>
                <a:rPr lang="en-US" altLang="ja-JP" sz="2300" dirty="0"/>
                <a:t>ActiveDocument</a:t>
              </a:r>
            </a:p>
          </p:txBody>
        </p:sp>
        <p:sp>
          <p:nvSpPr>
            <p:cNvPr id="18" name="Rectangle 18"/>
            <p:cNvSpPr>
              <a:spLocks noChangeArrowheads="1"/>
            </p:cNvSpPr>
            <p:nvPr/>
          </p:nvSpPr>
          <p:spPr bwMode="auto">
            <a:xfrm>
              <a:off x="3568787" y="6056972"/>
              <a:ext cx="2904050" cy="348715"/>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wrap="none" tIns="91440" bIns="91440" anchor="ctr"/>
            <a:lstStyle/>
            <a:p>
              <a:pPr eaLnBrk="0" hangingPunct="0">
                <a:defRPr/>
              </a:pPr>
              <a:r>
                <a:rPr lang="en-US" altLang="ja-JP" sz="2300" dirty="0"/>
                <a:t>Application</a:t>
              </a:r>
            </a:p>
          </p:txBody>
        </p:sp>
        <p:cxnSp>
          <p:nvCxnSpPr>
            <p:cNvPr id="19" name="AutoShape 20"/>
            <p:cNvCxnSpPr>
              <a:cxnSpLocks noChangeShapeType="1"/>
            </p:cNvCxnSpPr>
            <p:nvPr/>
          </p:nvCxnSpPr>
          <p:spPr bwMode="auto">
            <a:xfrm rot="16200000" flipH="1">
              <a:off x="3704170" y="6419238"/>
              <a:ext cx="255428" cy="227966"/>
            </a:xfrm>
            <a:prstGeom prst="bentConnector2">
              <a:avLst/>
            </a:prstGeom>
            <a:noFill/>
            <a:ln w="25400">
              <a:solidFill>
                <a:schemeClr val="tx1"/>
              </a:solidFill>
              <a:miter lim="800000"/>
              <a:headEnd/>
              <a:tailEnd/>
            </a:ln>
          </p:spPr>
        </p:cxnSp>
        <p:sp>
          <p:nvSpPr>
            <p:cNvPr id="20" name="Rectangle 17"/>
            <p:cNvSpPr>
              <a:spLocks noChangeArrowheads="1"/>
            </p:cNvSpPr>
            <p:nvPr/>
          </p:nvSpPr>
          <p:spPr bwMode="auto">
            <a:xfrm>
              <a:off x="4347174" y="7428341"/>
              <a:ext cx="2905856" cy="348714"/>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tIns="91440" bIns="91440" anchor="ctr"/>
            <a:lstStyle/>
            <a:p>
              <a:pPr eaLnBrk="0" hangingPunct="0">
                <a:defRPr/>
              </a:pPr>
              <a:r>
                <a:rPr lang="en-US" altLang="ja-JP" sz="2300" dirty="0"/>
                <a:t>Selection</a:t>
              </a:r>
            </a:p>
          </p:txBody>
        </p:sp>
        <p:cxnSp>
          <p:nvCxnSpPr>
            <p:cNvPr id="21" name="AutoShape 15"/>
            <p:cNvCxnSpPr>
              <a:cxnSpLocks noChangeShapeType="1"/>
            </p:cNvCxnSpPr>
            <p:nvPr/>
          </p:nvCxnSpPr>
          <p:spPr bwMode="auto">
            <a:xfrm rot="16200000" flipH="1">
              <a:off x="4498129" y="7790320"/>
              <a:ext cx="255428" cy="227966"/>
            </a:xfrm>
            <a:prstGeom prst="bentConnector2">
              <a:avLst/>
            </a:prstGeom>
            <a:noFill/>
            <a:ln w="25400">
              <a:solidFill>
                <a:schemeClr val="tx1"/>
              </a:solidFill>
              <a:miter lim="800000"/>
              <a:headEnd/>
              <a:tailEnd/>
            </a:ln>
          </p:spPr>
        </p:cxnSp>
        <p:sp>
          <p:nvSpPr>
            <p:cNvPr id="22" name="Rectangle 16"/>
            <p:cNvSpPr>
              <a:spLocks noChangeArrowheads="1"/>
            </p:cNvSpPr>
            <p:nvPr/>
          </p:nvSpPr>
          <p:spPr bwMode="auto">
            <a:xfrm>
              <a:off x="4347931" y="6968280"/>
              <a:ext cx="2904222" cy="347711"/>
            </a:xfrm>
            <a:prstGeom prst="rect">
              <a:avLst/>
            </a:prstGeom>
            <a:gradFill rotWithShape="1">
              <a:gsLst>
                <a:gs pos="0">
                  <a:srgbClr val="765E2F"/>
                </a:gs>
                <a:gs pos="50000">
                  <a:srgbClr val="FFCC66"/>
                </a:gs>
                <a:gs pos="100000">
                  <a:srgbClr val="765E2F"/>
                </a:gs>
              </a:gsLst>
              <a:lin ang="5400000" scaled="1"/>
            </a:gradFill>
            <a:ln w="12700">
              <a:solidFill>
                <a:schemeClr val="tx1"/>
              </a:solidFill>
              <a:miter lim="800000"/>
              <a:headEnd/>
              <a:tailEnd/>
            </a:ln>
          </p:spPr>
          <p:txBody>
            <a:bodyPr wrap="none" tIns="91440" bIns="91440" anchor="ctr"/>
            <a:lstStyle/>
            <a:p>
              <a:pPr eaLnBrk="0" hangingPunct="0"/>
              <a:r>
                <a:rPr lang="en-US" altLang="ja-JP" sz="2300" dirty="0">
                  <a:ea typeface="ＭＳ Ｐゴシック" pitchFamily="34" charset="-128"/>
                </a:rPr>
                <a:t>Elements</a:t>
              </a:r>
            </a:p>
          </p:txBody>
        </p:sp>
        <p:cxnSp>
          <p:nvCxnSpPr>
            <p:cNvPr id="23" name="AutoShape 15"/>
            <p:cNvCxnSpPr>
              <a:cxnSpLocks noChangeShapeType="1"/>
            </p:cNvCxnSpPr>
            <p:nvPr/>
          </p:nvCxnSpPr>
          <p:spPr bwMode="auto">
            <a:xfrm rot="16200000" flipH="1">
              <a:off x="4106234" y="6900439"/>
              <a:ext cx="255428" cy="227966"/>
            </a:xfrm>
            <a:prstGeom prst="bentConnector2">
              <a:avLst/>
            </a:prstGeom>
            <a:noFill/>
            <a:ln w="25400">
              <a:solidFill>
                <a:schemeClr val="tx1"/>
              </a:solidFill>
              <a:miter lim="800000"/>
              <a:headEnd/>
              <a:tailEnd/>
            </a:ln>
          </p:spPr>
        </p:cxnSp>
        <p:sp>
          <p:nvSpPr>
            <p:cNvPr id="24" name="Rectangle 17"/>
            <p:cNvSpPr>
              <a:spLocks noChangeArrowheads="1"/>
            </p:cNvSpPr>
            <p:nvPr/>
          </p:nvSpPr>
          <p:spPr bwMode="auto">
            <a:xfrm>
              <a:off x="4742461" y="7852204"/>
              <a:ext cx="2905856" cy="348714"/>
            </a:xfrm>
            <a:prstGeom prst="rect">
              <a:avLst/>
            </a:prstGeom>
            <a:gradFill rotWithShape="1">
              <a:gsLst>
                <a:gs pos="0">
                  <a:schemeClr val="bg1">
                    <a:gamma/>
                    <a:shade val="46275"/>
                    <a:invGamma/>
                  </a:schemeClr>
                </a:gs>
                <a:gs pos="50000">
                  <a:schemeClr val="bg1"/>
                </a:gs>
                <a:gs pos="100000">
                  <a:schemeClr val="bg1">
                    <a:gamma/>
                    <a:shade val="46275"/>
                    <a:invGamma/>
                  </a:schemeClr>
                </a:gs>
              </a:gsLst>
              <a:lin ang="5400000" scaled="1"/>
            </a:gradFill>
            <a:ln w="12700">
              <a:solidFill>
                <a:schemeClr val="tx1"/>
              </a:solidFill>
              <a:miter lim="800000"/>
              <a:headEnd/>
              <a:tailEnd/>
            </a:ln>
            <a:effectLst/>
          </p:spPr>
          <p:txBody>
            <a:bodyPr tIns="91440" bIns="91440" anchor="ctr"/>
            <a:lstStyle/>
            <a:p>
              <a:pPr eaLnBrk="0" hangingPunct="0">
                <a:defRPr/>
              </a:pPr>
              <a:r>
                <a:rPr lang="en-US" altLang="ja-JP" sz="2300" dirty="0" smtClean="0"/>
                <a:t>Elements</a:t>
              </a:r>
              <a:endParaRPr lang="en-US" altLang="ja-JP" sz="2300" dirty="0"/>
            </a:p>
          </p:txBody>
        </p:sp>
      </p:gr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3759" y="194232"/>
            <a:ext cx="11269451" cy="1626129"/>
          </a:xfrm>
        </p:spPr>
        <p:txBody>
          <a:bodyPr/>
          <a:lstStyle/>
          <a:p>
            <a:pPr eaLnBrk="1" hangingPunct="1"/>
            <a:r>
              <a:rPr lang="en-GB" smtClean="0"/>
              <a:t>Elements Collection</a:t>
            </a:r>
          </a:p>
        </p:txBody>
      </p:sp>
      <p:sp>
        <p:nvSpPr>
          <p:cNvPr id="40963" name="Rectangle 3"/>
          <p:cNvSpPr>
            <a:spLocks noGrp="1" noChangeArrowheads="1"/>
          </p:cNvSpPr>
          <p:nvPr>
            <p:ph idx="1"/>
          </p:nvPr>
        </p:nvSpPr>
        <p:spPr>
          <a:xfrm>
            <a:off x="453760" y="1783080"/>
            <a:ext cx="9949199" cy="6697637"/>
          </a:xfrm>
        </p:spPr>
        <p:txBody>
          <a:bodyPr/>
          <a:lstStyle/>
          <a:p>
            <a:pPr marL="487647" lvl="1" indent="-325098"/>
            <a:r>
              <a:rPr lang="en-GB" sz="3200" smtClean="0"/>
              <a:t>In the Revit API, everything is an </a:t>
            </a:r>
            <a:r>
              <a:rPr lang="en-GB" sz="3200" b="1" smtClean="0">
                <a:latin typeface="Courier New" pitchFamily="49" charset="0"/>
              </a:rPr>
              <a:t>APIObject</a:t>
            </a:r>
          </a:p>
          <a:p>
            <a:pPr marL="487647" lvl="1" indent="-325098"/>
            <a:r>
              <a:rPr lang="en-GB" sz="3200" smtClean="0"/>
              <a:t>In the Revit BIM, everything is an </a:t>
            </a:r>
            <a:r>
              <a:rPr lang="en-GB" sz="3200" b="1" smtClean="0">
                <a:latin typeface="Courier New" pitchFamily="49" charset="0"/>
              </a:rPr>
              <a:t>Element</a:t>
            </a:r>
          </a:p>
          <a:p>
            <a:pPr marL="487647" lvl="1" indent="-325098"/>
            <a:r>
              <a:rPr lang="en-GB" sz="3200" smtClean="0"/>
              <a:t>All are bundled together in the Elements collection</a:t>
            </a:r>
          </a:p>
          <a:p>
            <a:pPr marL="487647" lvl="1" indent="-325098"/>
            <a:r>
              <a:rPr lang="en-GB" sz="3200" smtClean="0"/>
              <a:t>Search for </a:t>
            </a:r>
            <a:r>
              <a:rPr lang="en-GB" sz="3200" noProof="1" smtClean="0"/>
              <a:t>ElementIterator</a:t>
            </a:r>
            <a:r>
              <a:rPr lang="en-US" sz="3200" smtClean="0"/>
              <a:t> and </a:t>
            </a:r>
            <a:r>
              <a:rPr lang="en-GB" sz="3200" smtClean="0"/>
              <a:t>ElementFilterIterator </a:t>
            </a:r>
            <a:r>
              <a:rPr lang="en-US" sz="3200" smtClean="0"/>
              <a:t>in the SDK samples, and for </a:t>
            </a:r>
            <a:r>
              <a:rPr lang="en-GB" sz="3200" smtClean="0"/>
              <a:t>get_Elements() in the labs</a:t>
            </a:r>
            <a:endParaRPr lang="en-US" sz="3200" smtClean="0"/>
          </a:p>
          <a:p>
            <a:pPr marL="487647" lvl="1" indent="-325098">
              <a:buNone/>
            </a:pPr>
            <a:r>
              <a:rPr lang="en-GB" sz="7200" smtClean="0">
                <a:solidFill>
                  <a:schemeClr val="accent1"/>
                </a:solidFill>
              </a:rPr>
              <a:t>Lab 2-1</a:t>
            </a:r>
          </a:p>
          <a:p>
            <a:pPr>
              <a:spcBef>
                <a:spcPct val="10000"/>
              </a:spcBef>
              <a:buFont typeface="Wingdings" pitchFamily="2" charset="2"/>
              <a:buChar char="§"/>
            </a:pPr>
            <a:r>
              <a:rPr lang="en-US" sz="3200" smtClean="0"/>
              <a:t>\Revit 2011 API\rac\rac_labs.zip</a:t>
            </a:r>
          </a:p>
          <a:p>
            <a:pPr>
              <a:spcBef>
                <a:spcPct val="10000"/>
              </a:spcBef>
              <a:buFont typeface="Wingdings" pitchFamily="2" charset="2"/>
              <a:buChar char="§"/>
            </a:pPr>
            <a:r>
              <a:rPr lang="en-US" sz="3200" smtClean="0"/>
              <a:t>Labs2.cs or Labs2.vb</a:t>
            </a:r>
          </a:p>
          <a:p>
            <a:pPr>
              <a:spcBef>
                <a:spcPct val="10000"/>
              </a:spcBef>
              <a:buFont typeface="Wingdings" pitchFamily="2" charset="2"/>
              <a:buChar char="§"/>
            </a:pPr>
            <a:r>
              <a:rPr lang="en-GB" sz="3200" smtClean="0"/>
              <a:t>Lab2_1_Elements</a:t>
            </a:r>
            <a:endParaRPr lang="en-GB" sz="7200" smtClean="0"/>
          </a:p>
          <a:p>
            <a:r>
              <a:rPr lang="en-US" sz="6600" smtClean="0"/>
              <a:t>Developer Guide: </a:t>
            </a:r>
            <a:endParaRPr lang="en-GB" sz="2800" smtClean="0"/>
          </a:p>
          <a:p>
            <a:r>
              <a:rPr lang="en-US" sz="3200" b="1" smtClean="0"/>
              <a:t>2.5 Walkthrough: Retrieve Filtered Elements </a:t>
            </a:r>
            <a:endParaRPr lang="en-US" sz="3200" smtClean="0"/>
          </a:p>
        </p:txBody>
      </p:sp>
      <p:sp>
        <p:nvSpPr>
          <p:cNvPr id="4096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GB" dirty="0" smtClean="0"/>
              <a:t>Identifying Revit Elements</a:t>
            </a:r>
          </a:p>
        </p:txBody>
      </p:sp>
      <p:sp>
        <p:nvSpPr>
          <p:cNvPr id="37891" name="Rectangle 3"/>
          <p:cNvSpPr>
            <a:spLocks noGrp="1" noChangeArrowheads="1"/>
          </p:cNvSpPr>
          <p:nvPr>
            <p:ph idx="1"/>
          </p:nvPr>
        </p:nvSpPr>
        <p:spPr/>
        <p:txBody>
          <a:bodyPr/>
          <a:lstStyle/>
          <a:p>
            <a:pPr marL="487647" lvl="1" indent="-325098"/>
            <a:r>
              <a:rPr lang="en-US" sz="3600" smtClean="0"/>
              <a:t>Revit elements can be identified in various ways</a:t>
            </a:r>
          </a:p>
          <a:p>
            <a:pPr marL="487647" lvl="1" indent="-325098"/>
            <a:r>
              <a:rPr lang="en-US" sz="3600" smtClean="0"/>
              <a:t>An </a:t>
            </a:r>
            <a:r>
              <a:rPr lang="en-US" sz="3600" dirty="0" smtClean="0"/>
              <a:t>object can be identified by</a:t>
            </a:r>
            <a:endParaRPr lang="en-US" sz="3600" dirty="0" smtClean="0">
              <a:sym typeface="Wingdings" pitchFamily="2" charset="2"/>
            </a:endParaRPr>
          </a:p>
          <a:p>
            <a:pPr marL="855238" lvl="1" indent="-325098"/>
            <a:r>
              <a:rPr lang="en-GB" sz="3200" dirty="0" smtClean="0">
                <a:sym typeface="Wingdings" pitchFamily="2" charset="2"/>
              </a:rPr>
              <a:t>Category </a:t>
            </a:r>
          </a:p>
          <a:p>
            <a:pPr marL="855238" lvl="1" indent="-325098"/>
            <a:r>
              <a:rPr lang="en-GB" sz="3200" dirty="0" smtClean="0">
                <a:sym typeface="Wingdings" pitchFamily="2" charset="2"/>
              </a:rPr>
              <a:t>Object type or class, i.e. .NET System.Type</a:t>
            </a:r>
          </a:p>
          <a:p>
            <a:pPr marL="855238" lvl="1" indent="-325098"/>
            <a:r>
              <a:rPr lang="en-GB" sz="3200" smtClean="0">
                <a:sym typeface="Wingdings" pitchFamily="2" charset="2"/>
              </a:rPr>
              <a:t>Specific parameter values</a:t>
            </a:r>
          </a:p>
          <a:p>
            <a:pPr marL="855238" lvl="1" indent="-325098"/>
            <a:r>
              <a:rPr lang="en-US" sz="3200" smtClean="0">
                <a:sym typeface="Wingdings" pitchFamily="2" charset="2"/>
              </a:rPr>
              <a:t>Many other criteria</a:t>
            </a:r>
            <a:endParaRPr lang="en-GB" sz="3200" dirty="0" smtClean="0">
              <a:sym typeface="Wingdings" pitchFamily="2" charset="2"/>
            </a:endParaRPr>
          </a:p>
          <a:p>
            <a:pPr marL="487647" lvl="1" indent="-325098"/>
            <a:r>
              <a:rPr lang="en-GB" sz="3600" smtClean="0">
                <a:sym typeface="Wingdings" pitchFamily="2" charset="2"/>
              </a:rPr>
              <a:t>One often uses a </a:t>
            </a:r>
            <a:r>
              <a:rPr lang="en-GB" sz="3600" dirty="0" smtClean="0">
                <a:sym typeface="Wingdings" pitchFamily="2" charset="2"/>
              </a:rPr>
              <a:t>combination </a:t>
            </a:r>
            <a:r>
              <a:rPr lang="en-GB" sz="3600" smtClean="0">
                <a:sym typeface="Wingdings" pitchFamily="2" charset="2"/>
              </a:rPr>
              <a:t>of different criteria</a:t>
            </a:r>
            <a:endParaRPr lang="en-GB" sz="3600" dirty="0" smtClean="0">
              <a:sym typeface="Wingdings" pitchFamily="2" charset="2"/>
            </a:endParaRPr>
          </a:p>
          <a:p>
            <a:pPr marL="487647" lvl="1" indent="-325098"/>
            <a:r>
              <a:rPr lang="en-GB" sz="3600" dirty="0" smtClean="0">
                <a:sym typeface="Wingdings" pitchFamily="2" charset="2"/>
              </a:rPr>
              <a:t>Sometimes additional checks </a:t>
            </a:r>
            <a:r>
              <a:rPr lang="en-GB" sz="3600" smtClean="0">
                <a:sym typeface="Wingdings" pitchFamily="2" charset="2"/>
              </a:rPr>
              <a:t>are needed</a:t>
            </a:r>
          </a:p>
          <a:p>
            <a:pPr marL="487647" lvl="1" indent="-325098"/>
            <a:r>
              <a:rPr lang="en-US" sz="3600" smtClean="0">
                <a:sym typeface="Wingdings" pitchFamily="2" charset="2"/>
              </a:rPr>
              <a:t>Many combinations can be encoded into the extremely efficient filtered collector mechanism</a:t>
            </a:r>
          </a:p>
          <a:p>
            <a:pPr marL="487647" lvl="1" indent="-325098"/>
            <a:r>
              <a:rPr lang="en-US" sz="3600" smtClean="0">
                <a:sym typeface="Wingdings" pitchFamily="2" charset="2"/>
              </a:rPr>
              <a:t>LINQ queries can be integrated</a:t>
            </a:r>
          </a:p>
          <a:p>
            <a:pPr marL="887647" lvl="2" indent="-325098"/>
            <a:r>
              <a:rPr lang="en-GB" sz="3200" smtClean="0"/>
              <a:t>Language Integrated Query</a:t>
            </a:r>
            <a:endParaRPr lang="en-GB" sz="3200" dirty="0" smtClean="0">
              <a:sym typeface="Wingdings" pitchFamily="2" charset="2"/>
            </a:endParaRPr>
          </a:p>
        </p:txBody>
      </p:sp>
      <p:sp>
        <p:nvSpPr>
          <p:cNvPr id="37892" name="Text Box 6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67422" y="409902"/>
            <a:ext cx="5672993" cy="837006"/>
          </a:xfrm>
          <a:noFill/>
        </p:spPr>
        <p:txBody>
          <a:bodyPr/>
          <a:lstStyle/>
          <a:p>
            <a:pPr eaLnBrk="1" hangingPunct="1"/>
            <a:r>
              <a:rPr lang="en-GB" dirty="0" smtClean="0"/>
              <a:t>About the Presenter</a:t>
            </a:r>
          </a:p>
        </p:txBody>
      </p:sp>
      <p:sp>
        <p:nvSpPr>
          <p:cNvPr id="4099" name="Rectangle 3"/>
          <p:cNvSpPr>
            <a:spLocks noGrp="1" noChangeArrowheads="1"/>
          </p:cNvSpPr>
          <p:nvPr>
            <p:ph idx="1"/>
          </p:nvPr>
        </p:nvSpPr>
        <p:spPr>
          <a:xfrm>
            <a:off x="367422" y="4221153"/>
            <a:ext cx="12109003" cy="4819716"/>
          </a:xfrm>
          <a:noFill/>
        </p:spPr>
        <p:txBody>
          <a:bodyPr/>
          <a:lstStyle/>
          <a:p>
            <a:pPr marL="0" indent="0"/>
            <a:r>
              <a:rPr lang="en-US" sz="2400" smtClean="0"/>
              <a:t>Jeremy is a member of the AEC workgroup of the Autodesk Developer Network ADN team, providing developer support, training, conference presentations, and blogging on the Revit API.</a:t>
            </a:r>
          </a:p>
          <a:p>
            <a:pPr marL="0" indent="0"/>
            <a:r>
              <a:rPr lang="en-US" sz="2400" smtClean="0"/>
              <a:t>He joined Autodesk in 1988 as the technology evangelist responsible for European developer support to lecture, consult, and support AutoCAD application developers in Europe, the U.S., Australia, and Africa. He was a co-founder of ADGE, the AutoCAD Developer Group Europe, and a prolific author on AutoCAD application development. He left Autodesk in 1994 to work as an HVAC application developer, and then rejoined the company in 2005.</a:t>
            </a:r>
          </a:p>
          <a:p>
            <a:pPr marL="0" indent="0"/>
            <a:r>
              <a:rPr lang="en-US" sz="2400" smtClean="0"/>
              <a:t>Jeremy graduated in mathematics and physics in Germany, worked as a teacher and translator, then as a C++ programmer on early GUI and multitasking projects. He is fluent in six European languages, vegetarian, has four kids, plays the flute, likes reading, travelling, theatre improvisation, and carpentry, loves mountains, oceans, sports, and especially climbing.</a:t>
            </a:r>
          </a:p>
        </p:txBody>
      </p:sp>
      <p:sp>
        <p:nvSpPr>
          <p:cNvPr id="4101" name="Text Box 5"/>
          <p:cNvSpPr txBox="1">
            <a:spLocks noChangeArrowheads="1"/>
          </p:cNvSpPr>
          <p:nvPr/>
        </p:nvSpPr>
        <p:spPr bwMode="auto">
          <a:xfrm>
            <a:off x="367422" y="2111712"/>
            <a:ext cx="6750229" cy="1423971"/>
          </a:xfrm>
          <a:prstGeom prst="rect">
            <a:avLst/>
          </a:prstGeom>
          <a:noFill/>
          <a:ln w="9525">
            <a:noFill/>
            <a:miter lim="800000"/>
            <a:headEnd/>
            <a:tailEnd/>
          </a:ln>
        </p:spPr>
        <p:txBody>
          <a:bodyPr wrap="square" lIns="130039" tIns="65020" rIns="130039" bIns="65020">
            <a:spAutoFit/>
          </a:bodyPr>
          <a:lstStyle/>
          <a:p>
            <a:r>
              <a:rPr lang="en-US" sz="3600" b="1" dirty="0"/>
              <a:t>Jeremy Tammik</a:t>
            </a:r>
          </a:p>
          <a:p>
            <a:r>
              <a:rPr lang="en-GB" sz="2400" dirty="0"/>
              <a:t>Developer Technical Services</a:t>
            </a:r>
            <a:endParaRPr lang="en-US" sz="2400" dirty="0"/>
          </a:p>
          <a:p>
            <a:r>
              <a:rPr lang="en-US" sz="2400" dirty="0" smtClean="0"/>
              <a:t>EMEA, Autodesk </a:t>
            </a:r>
            <a:r>
              <a:rPr lang="en-US" sz="2400" dirty="0"/>
              <a:t>SARL</a:t>
            </a:r>
          </a:p>
        </p:txBody>
      </p:sp>
      <p:sp>
        <p:nvSpPr>
          <p:cNvPr id="4102" name="Text Box 6"/>
          <p:cNvSpPr txBox="1">
            <a:spLocks noChangeArrowheads="1"/>
          </p:cNvSpPr>
          <p:nvPr/>
        </p:nvSpPr>
        <p:spPr bwMode="auto">
          <a:xfrm>
            <a:off x="9946581"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pic>
        <p:nvPicPr>
          <p:cNvPr id="7" name="Picture 6" descr="jeremy_on_weissmies_summit_happy_cutout.jpg"/>
          <p:cNvPicPr>
            <a:picLocks noChangeAspect="1"/>
          </p:cNvPicPr>
          <p:nvPr/>
        </p:nvPicPr>
        <p:blipFill>
          <a:blip r:embed="rId3" cstate="print"/>
          <a:srcRect l="9664" r="9020"/>
          <a:stretch>
            <a:fillRect/>
          </a:stretch>
        </p:blipFill>
        <p:spPr>
          <a:xfrm>
            <a:off x="5880885" y="679392"/>
            <a:ext cx="6923992" cy="2920365"/>
          </a:xfrm>
          <a:prstGeom prst="rect">
            <a:avLst/>
          </a:prstGeom>
        </p:spPr>
      </p:pic>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53759" y="194232"/>
            <a:ext cx="11269451" cy="1626129"/>
          </a:xfrm>
        </p:spPr>
        <p:txBody>
          <a:bodyPr/>
          <a:lstStyle/>
          <a:p>
            <a:pPr eaLnBrk="1" hangingPunct="1"/>
            <a:r>
              <a:rPr lang="en-GB" smtClean="0"/>
              <a:t>3D or Model Elements</a:t>
            </a:r>
          </a:p>
        </p:txBody>
      </p:sp>
      <p:sp>
        <p:nvSpPr>
          <p:cNvPr id="43011" name="Rectangle 3"/>
          <p:cNvSpPr>
            <a:spLocks noGrp="1" noChangeArrowheads="1"/>
          </p:cNvSpPr>
          <p:nvPr>
            <p:ph idx="1"/>
          </p:nvPr>
        </p:nvSpPr>
        <p:spPr>
          <a:xfrm>
            <a:off x="456017" y="2924775"/>
            <a:ext cx="11574215" cy="5555941"/>
          </a:xfrm>
        </p:spPr>
        <p:txBody>
          <a:bodyPr/>
          <a:lstStyle/>
          <a:p>
            <a:pPr marL="487647" lvl="1" indent="-325098"/>
            <a:r>
              <a:rPr lang="en-GB" sz="3100" dirty="0" smtClean="0"/>
              <a:t>Often one is interested in 3D elements only</a:t>
            </a:r>
          </a:p>
          <a:p>
            <a:pPr marL="975292" lvl="2" indent="-325098"/>
            <a:r>
              <a:rPr lang="en-US" dirty="0" smtClean="0"/>
              <a:t>Predicates</a:t>
            </a:r>
            <a:endParaRPr lang="en-GB" dirty="0" smtClean="0"/>
          </a:p>
          <a:p>
            <a:pPr marL="1432437" lvl="3" indent="-325098"/>
            <a:r>
              <a:rPr lang="en-GB" smtClean="0"/>
              <a:t>Not ElementType</a:t>
            </a:r>
            <a:endParaRPr lang="en-GB" dirty="0" smtClean="0"/>
          </a:p>
          <a:p>
            <a:pPr marL="1432437" lvl="3" indent="-325098"/>
            <a:r>
              <a:rPr lang="en-GB" smtClean="0"/>
              <a:t>Valid category</a:t>
            </a:r>
            <a:endParaRPr lang="en-GB" dirty="0" smtClean="0"/>
          </a:p>
          <a:p>
            <a:pPr marL="1432437" lvl="3" indent="-325098"/>
            <a:r>
              <a:rPr lang="en-GB" smtClean="0"/>
              <a:t>Category has material quantities</a:t>
            </a:r>
          </a:p>
          <a:p>
            <a:pPr marL="975292" lvl="2" indent="-325098"/>
            <a:r>
              <a:rPr lang="en-US" smtClean="0"/>
              <a:t>Other criteria might work as well or better</a:t>
            </a:r>
          </a:p>
          <a:p>
            <a:pPr marL="975292" lvl="2" indent="-325098"/>
            <a:r>
              <a:rPr lang="en-US" smtClean="0"/>
              <a:t>The criteria presented might not work in all cases, needs more extensive testing</a:t>
            </a:r>
          </a:p>
          <a:p>
            <a:pPr marL="975292" lvl="2" indent="-325098"/>
            <a:endParaRPr lang="en-GB" dirty="0" smtClean="0"/>
          </a:p>
          <a:p>
            <a:pPr marL="487647" lvl="1" indent="-325098"/>
            <a:endParaRPr lang="en-GB" sz="2300" dirty="0" smtClean="0"/>
          </a:p>
          <a:p>
            <a:pPr marL="487647" lvl="1" indent="-325098">
              <a:buNone/>
            </a:pPr>
            <a:r>
              <a:rPr lang="en-GB" sz="7300" dirty="0" smtClean="0">
                <a:solidFill>
                  <a:schemeClr val="accent1"/>
                </a:solidFill>
              </a:rPr>
              <a:t>Lab 2-2</a:t>
            </a:r>
          </a:p>
        </p:txBody>
      </p:sp>
      <p:sp>
        <p:nvSpPr>
          <p:cNvPr id="4301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53759" y="194232"/>
            <a:ext cx="11269451" cy="1626129"/>
          </a:xfrm>
        </p:spPr>
        <p:txBody>
          <a:bodyPr/>
          <a:lstStyle/>
          <a:p>
            <a:pPr eaLnBrk="1" hangingPunct="1"/>
            <a:r>
              <a:rPr lang="en-GB" smtClean="0"/>
              <a:t>3D or Model Elements</a:t>
            </a:r>
          </a:p>
        </p:txBody>
      </p:sp>
      <p:sp>
        <p:nvSpPr>
          <p:cNvPr id="44035" name="Rectangle 3"/>
          <p:cNvSpPr>
            <a:spLocks noGrp="1" noChangeArrowheads="1"/>
          </p:cNvSpPr>
          <p:nvPr>
            <p:ph idx="1"/>
          </p:nvPr>
        </p:nvSpPr>
        <p:spPr>
          <a:xfrm>
            <a:off x="793376" y="1687844"/>
            <a:ext cx="8008549" cy="4578038"/>
          </a:xfrm>
        </p:spPr>
        <p:txBody>
          <a:bodyPr/>
          <a:lstStyle/>
          <a:p>
            <a:pPr marL="0" marR="0">
              <a:spcBef>
                <a:spcPts val="0"/>
              </a:spcBef>
              <a:spcAft>
                <a:spcPts val="0"/>
              </a:spcAft>
            </a:pPr>
            <a:endParaRPr lang="en-GB" sz="1600" dirty="0" smtClean="0">
              <a:ea typeface="Calibri"/>
              <a:cs typeface="Times New Roman"/>
            </a:endParaRPr>
          </a:p>
        </p:txBody>
      </p:sp>
      <p:sp>
        <p:nvSpPr>
          <p:cNvPr id="4403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pic>
        <p:nvPicPr>
          <p:cNvPr id="8" name="Picture 7" descr="lab2-2.png"/>
          <p:cNvPicPr>
            <a:picLocks noChangeAspect="1"/>
          </p:cNvPicPr>
          <p:nvPr/>
        </p:nvPicPr>
        <p:blipFill>
          <a:blip r:embed="rId3" cstate="print"/>
          <a:stretch>
            <a:fillRect/>
          </a:stretch>
        </p:blipFill>
        <p:spPr>
          <a:xfrm>
            <a:off x="5807859" y="6646914"/>
            <a:ext cx="5143500" cy="2028825"/>
          </a:xfrm>
          <a:prstGeom prst="rect">
            <a:avLst/>
          </a:prstGeom>
        </p:spPr>
      </p:pic>
      <p:pic>
        <p:nvPicPr>
          <p:cNvPr id="9" name="Picture 8" descr="lab2-2-elements.png"/>
          <p:cNvPicPr>
            <a:picLocks noChangeAspect="1"/>
          </p:cNvPicPr>
          <p:nvPr/>
        </p:nvPicPr>
        <p:blipFill>
          <a:blip r:embed="rId4" cstate="print"/>
          <a:stretch>
            <a:fillRect/>
          </a:stretch>
        </p:blipFill>
        <p:spPr>
          <a:xfrm>
            <a:off x="1718403" y="6834237"/>
            <a:ext cx="3667125" cy="1695450"/>
          </a:xfrm>
          <a:prstGeom prst="rect">
            <a:avLst/>
          </a:prstGeom>
        </p:spPr>
      </p:pic>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r>
              <a:rPr lang="en-US" smtClean="0"/>
              <a:t>Element Filtering</a:t>
            </a:r>
            <a:endParaRPr lang="en-US" altLang="zh-CN" smtClean="0">
              <a:ea typeface="SimSun" pitchFamily="2" charset="-122"/>
            </a:endParaRPr>
          </a:p>
        </p:txBody>
      </p:sp>
      <p:sp>
        <p:nvSpPr>
          <p:cNvPr id="142339" name="Rectangle 3"/>
          <p:cNvSpPr>
            <a:spLocks noGrp="1" noChangeArrowheads="1"/>
          </p:cNvSpPr>
          <p:nvPr>
            <p:ph type="body" idx="1"/>
          </p:nvPr>
        </p:nvSpPr>
        <p:spPr>
          <a:xfrm>
            <a:off x="406308" y="1727739"/>
            <a:ext cx="12549454" cy="4538141"/>
          </a:xfrm>
        </p:spPr>
        <p:txBody>
          <a:bodyPr/>
          <a:lstStyle/>
          <a:p>
            <a:pPr marL="357188" lvl="1" indent="-357188">
              <a:buNone/>
            </a:pPr>
            <a:endParaRPr lang="en-US" altLang="zh-CN" smtClean="0">
              <a:ea typeface="ＭＳ Ｐゴシック" pitchFamily="34" charset="-128"/>
            </a:endParaRPr>
          </a:p>
        </p:txBody>
      </p:sp>
      <p:sp>
        <p:nvSpPr>
          <p:cNvPr id="9"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 Element </a:t>
            </a:r>
            <a:r>
              <a:rPr lang="de-DE" dirty="0" smtClean="0"/>
              <a:t>Filtering Comparison</a:t>
            </a:r>
            <a:endParaRPr lang="en-GB" dirty="0"/>
          </a:p>
        </p:txBody>
      </p:sp>
      <p:sp>
        <p:nvSpPr>
          <p:cNvPr id="3" name="Content Placeholder 2"/>
          <p:cNvSpPr>
            <a:spLocks noGrp="1"/>
          </p:cNvSpPr>
          <p:nvPr>
            <p:ph idx="1"/>
          </p:nvPr>
        </p:nvSpPr>
        <p:spPr>
          <a:xfrm>
            <a:off x="443369" y="1531179"/>
            <a:ext cx="9663799" cy="6930069"/>
          </a:xfrm>
        </p:spPr>
        <p:txBody>
          <a:bodyPr/>
          <a:lstStyle/>
          <a:p>
            <a:pPr marL="0" indent="0">
              <a:spcBef>
                <a:spcPts val="0"/>
              </a:spcBef>
              <a:spcAft>
                <a:spcPts val="1200"/>
              </a:spcAft>
            </a:pPr>
            <a:endParaRPr lang="en-GB" sz="1600" dirty="0">
              <a:latin typeface="Courier New" pitchFamily="49" charset="0"/>
              <a:ea typeface="Calibri"/>
              <a:cs typeface="Courier New" pitchFamily="49" charset="0"/>
            </a:endParaRPr>
          </a:p>
        </p:txBody>
      </p:sp>
      <p:sp>
        <p:nvSpPr>
          <p:cNvPr id="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VB Element Filtering Comparison</a:t>
            </a:r>
            <a:endParaRPr lang="en-GB"/>
          </a:p>
        </p:txBody>
      </p:sp>
      <p:sp>
        <p:nvSpPr>
          <p:cNvPr id="3" name="Content Placeholder 2"/>
          <p:cNvSpPr>
            <a:spLocks noGrp="1"/>
          </p:cNvSpPr>
          <p:nvPr>
            <p:ph idx="1"/>
          </p:nvPr>
        </p:nvSpPr>
        <p:spPr>
          <a:xfrm>
            <a:off x="443369" y="1531179"/>
            <a:ext cx="12082882" cy="7582716"/>
          </a:xfrm>
        </p:spPr>
        <p:txBody>
          <a:bodyPr/>
          <a:lstStyle/>
          <a:p>
            <a:pPr marL="0" indent="0">
              <a:spcBef>
                <a:spcPts val="0"/>
              </a:spcBef>
              <a:spcAft>
                <a:spcPts val="1200"/>
              </a:spcAft>
            </a:pPr>
            <a:endParaRPr lang="en-GB" sz="2400" dirty="0" smtClean="0">
              <a:ea typeface="Calibri"/>
              <a:cs typeface="Times New Roman"/>
            </a:endParaRPr>
          </a:p>
        </p:txBody>
      </p:sp>
      <p:sp>
        <p:nvSpPr>
          <p:cNvPr id="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453759" y="194232"/>
            <a:ext cx="11269451" cy="1626129"/>
          </a:xfrm>
        </p:spPr>
        <p:txBody>
          <a:bodyPr/>
          <a:lstStyle/>
          <a:p>
            <a:pPr eaLnBrk="1" hangingPunct="1"/>
            <a:r>
              <a:rPr lang="en-GB" smtClean="0"/>
              <a:t>Specific Element Classes</a:t>
            </a:r>
          </a:p>
        </p:txBody>
      </p:sp>
      <p:sp>
        <p:nvSpPr>
          <p:cNvPr id="45059" name="Rectangle 3"/>
          <p:cNvSpPr>
            <a:spLocks noGrp="1" noChangeArrowheads="1"/>
          </p:cNvSpPr>
          <p:nvPr>
            <p:ph idx="1"/>
          </p:nvPr>
        </p:nvSpPr>
        <p:spPr>
          <a:xfrm>
            <a:off x="453760" y="1875476"/>
            <a:ext cx="8555330" cy="6534005"/>
          </a:xfrm>
        </p:spPr>
        <p:txBody>
          <a:bodyPr/>
          <a:lstStyle/>
          <a:p>
            <a:pPr marL="487647" lvl="1" indent="-325098"/>
            <a:r>
              <a:rPr lang="en-GB" sz="3100" smtClean="0"/>
              <a:t>How do we get e.g. all Doors or Walls?</a:t>
            </a:r>
          </a:p>
          <a:p>
            <a:pPr marL="487647" lvl="1" indent="-325098"/>
            <a:r>
              <a:rPr lang="en-GB" sz="3100" smtClean="0"/>
              <a:t>Wall is a separate class</a:t>
            </a:r>
          </a:p>
          <a:p>
            <a:pPr marL="975292" lvl="2" indent="-325098"/>
            <a:r>
              <a:rPr lang="en-GB" smtClean="0"/>
              <a:t>APIObject </a:t>
            </a:r>
            <a:r>
              <a:rPr lang="en-GB" smtClean="0">
                <a:cs typeface="Arial" charset="0"/>
              </a:rPr>
              <a:t>← </a:t>
            </a:r>
            <a:r>
              <a:rPr lang="en-GB" smtClean="0"/>
              <a:t>Element </a:t>
            </a:r>
            <a:r>
              <a:rPr lang="en-GB" smtClean="0">
                <a:cs typeface="Arial" charset="0"/>
              </a:rPr>
              <a:t>← </a:t>
            </a:r>
            <a:r>
              <a:rPr lang="en-GB" smtClean="0"/>
              <a:t>HostObject </a:t>
            </a:r>
            <a:r>
              <a:rPr lang="en-GB" smtClean="0">
                <a:cs typeface="Arial" charset="0"/>
              </a:rPr>
              <a:t>← </a:t>
            </a:r>
            <a:r>
              <a:rPr lang="en-GB" smtClean="0"/>
              <a:t>Wall</a:t>
            </a:r>
          </a:p>
          <a:p>
            <a:pPr marL="975292" lvl="2" indent="-325098"/>
            <a:r>
              <a:rPr lang="en-GB" smtClean="0"/>
              <a:t>(An in-place family wall  is a FamilyInstance)</a:t>
            </a:r>
          </a:p>
          <a:p>
            <a:pPr marL="975292" lvl="2" indent="-325098"/>
            <a:r>
              <a:rPr lang="en-US" smtClean="0"/>
              <a:t>Filter for Wall System.Type</a:t>
            </a:r>
            <a:endParaRPr lang="en-GB" smtClean="0"/>
          </a:p>
          <a:p>
            <a:pPr marL="487647" lvl="1" indent="-325098"/>
            <a:r>
              <a:rPr lang="en-GB" sz="3100" smtClean="0"/>
              <a:t>Door can be identified by its category</a:t>
            </a:r>
          </a:p>
          <a:p>
            <a:pPr marL="993775" lvl="2" indent="-323850"/>
            <a:r>
              <a:rPr lang="en-US" smtClean="0"/>
              <a:t>System.Type is a generic FamilyInstance</a:t>
            </a:r>
            <a:endParaRPr lang="en-GB" smtClean="0"/>
          </a:p>
          <a:p>
            <a:pPr marL="990600" lvl="2" indent="-323850"/>
            <a:r>
              <a:rPr lang="en-GB" smtClean="0"/>
              <a:t>Use BuiltInCategory enum for language independence</a:t>
            </a:r>
          </a:p>
          <a:p>
            <a:pPr marL="990600" lvl="2" indent="-323850"/>
            <a:r>
              <a:rPr lang="en-US" smtClean="0"/>
              <a:t>Filter for FamilyInstance System.Type and door category</a:t>
            </a:r>
            <a:endParaRPr lang="en-GB" smtClean="0"/>
          </a:p>
          <a:p>
            <a:pPr marL="990600" lvl="2" indent="-323850">
              <a:buNone/>
            </a:pPr>
            <a:endParaRPr lang="en-GB" smtClean="0"/>
          </a:p>
          <a:p>
            <a:pPr marL="487647" lvl="1" indent="-325098">
              <a:buNone/>
            </a:pPr>
            <a:r>
              <a:rPr lang="en-GB" sz="7300" smtClean="0">
                <a:solidFill>
                  <a:schemeClr val="accent1"/>
                </a:solidFill>
              </a:rPr>
              <a:t>Lab 2-3</a:t>
            </a:r>
            <a:endParaRPr lang="en-GB" sz="7300" smtClean="0"/>
          </a:p>
        </p:txBody>
      </p:sp>
      <p:sp>
        <p:nvSpPr>
          <p:cNvPr id="4506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5" name="AutoShape 6"/>
          <p:cNvSpPr>
            <a:spLocks noChangeArrowheads="1"/>
          </p:cNvSpPr>
          <p:nvPr/>
        </p:nvSpPr>
        <p:spPr bwMode="auto">
          <a:xfrm>
            <a:off x="348916" y="2225843"/>
            <a:ext cx="12128274" cy="3537283"/>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46082" name="Rectangle 2"/>
          <p:cNvSpPr>
            <a:spLocks noGrp="1" noChangeArrowheads="1"/>
          </p:cNvSpPr>
          <p:nvPr>
            <p:ph type="title"/>
          </p:nvPr>
        </p:nvSpPr>
        <p:spPr>
          <a:xfrm>
            <a:off x="453759" y="194232"/>
            <a:ext cx="11269451" cy="1626129"/>
          </a:xfrm>
        </p:spPr>
        <p:txBody>
          <a:bodyPr/>
          <a:lstStyle/>
          <a:p>
            <a:pPr eaLnBrk="1" hangingPunct="1"/>
            <a:r>
              <a:rPr lang="en-GB" smtClean="0"/>
              <a:t>Get all Walls</a:t>
            </a:r>
          </a:p>
        </p:txBody>
      </p:sp>
      <p:sp>
        <p:nvSpPr>
          <p:cNvPr id="46083" name="Rectangle 3"/>
          <p:cNvSpPr>
            <a:spLocks noGrp="1" noChangeArrowheads="1"/>
          </p:cNvSpPr>
          <p:nvPr>
            <p:ph idx="1"/>
          </p:nvPr>
        </p:nvSpPr>
        <p:spPr>
          <a:xfrm>
            <a:off x="427255" y="2739246"/>
            <a:ext cx="11965271" cy="2628622"/>
          </a:xfrm>
        </p:spPr>
        <p:txBody>
          <a:bodyPr/>
          <a:lstStyle/>
          <a:p>
            <a:pPr marL="360363" lvl="4" indent="1588"/>
            <a:endParaRPr lang="en-GB" smtClean="0"/>
          </a:p>
        </p:txBody>
      </p:sp>
      <p:sp>
        <p:nvSpPr>
          <p:cNvPr id="4608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pic>
        <p:nvPicPr>
          <p:cNvPr id="7" name="Picture 6" descr="Labs2_3_01.png"/>
          <p:cNvPicPr>
            <a:picLocks noChangeAspect="1"/>
          </p:cNvPicPr>
          <p:nvPr/>
        </p:nvPicPr>
        <p:blipFill>
          <a:blip r:embed="rId3" cstate="print"/>
          <a:stretch>
            <a:fillRect/>
          </a:stretch>
        </p:blipFill>
        <p:spPr>
          <a:xfrm>
            <a:off x="5717381" y="6034087"/>
            <a:ext cx="5981700" cy="2895600"/>
          </a:xfrm>
          <a:prstGeom prst="rect">
            <a:avLst/>
          </a:prstGeom>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10" name="AutoShape 6"/>
          <p:cNvSpPr>
            <a:spLocks noChangeArrowheads="1"/>
          </p:cNvSpPr>
          <p:nvPr/>
        </p:nvSpPr>
        <p:spPr bwMode="auto">
          <a:xfrm>
            <a:off x="287868" y="1272211"/>
            <a:ext cx="12276665" cy="4772990"/>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47106" name="Rectangle 2"/>
          <p:cNvSpPr>
            <a:spLocks noGrp="1" noChangeArrowheads="1"/>
          </p:cNvSpPr>
          <p:nvPr>
            <p:ph type="title"/>
          </p:nvPr>
        </p:nvSpPr>
        <p:spPr>
          <a:xfrm>
            <a:off x="453759" y="194232"/>
            <a:ext cx="11269451" cy="1626129"/>
          </a:xfrm>
        </p:spPr>
        <p:txBody>
          <a:bodyPr/>
          <a:lstStyle/>
          <a:p>
            <a:pPr eaLnBrk="1" hangingPunct="1"/>
            <a:r>
              <a:rPr lang="en-GB" smtClean="0"/>
              <a:t>Get all Doors</a:t>
            </a:r>
          </a:p>
        </p:txBody>
      </p:sp>
      <p:sp>
        <p:nvSpPr>
          <p:cNvPr id="47107" name="Rectangle 3"/>
          <p:cNvSpPr>
            <a:spLocks noGrp="1" noChangeArrowheads="1"/>
          </p:cNvSpPr>
          <p:nvPr>
            <p:ph idx="1"/>
          </p:nvPr>
        </p:nvSpPr>
        <p:spPr>
          <a:xfrm>
            <a:off x="406396" y="1794941"/>
            <a:ext cx="12546018" cy="3691467"/>
          </a:xfrm>
        </p:spPr>
        <p:txBody>
          <a:bodyPr/>
          <a:lstStyle/>
          <a:p>
            <a:pPr marL="0" lvl="4" indent="0">
              <a:lnSpc>
                <a:spcPct val="90000"/>
              </a:lnSpc>
            </a:pPr>
            <a:endParaRPr lang="en-GB" sz="1600" smtClean="0">
              <a:solidFill>
                <a:schemeClr val="accent1"/>
              </a:solidFill>
            </a:endParaRPr>
          </a:p>
        </p:txBody>
      </p:sp>
      <p:sp>
        <p:nvSpPr>
          <p:cNvPr id="4710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pic>
        <p:nvPicPr>
          <p:cNvPr id="7" name="Picture 6" descr="Labs2_3_02.png"/>
          <p:cNvPicPr>
            <a:picLocks noChangeAspect="1"/>
          </p:cNvPicPr>
          <p:nvPr/>
        </p:nvPicPr>
        <p:blipFill>
          <a:blip r:embed="rId3" cstate="print"/>
          <a:stretch>
            <a:fillRect/>
          </a:stretch>
        </p:blipFill>
        <p:spPr>
          <a:xfrm>
            <a:off x="6576217" y="6275915"/>
            <a:ext cx="4781550" cy="2266950"/>
          </a:xfrm>
          <a:prstGeom prst="rect">
            <a:avLst/>
          </a:prstGeom>
        </p:spPr>
      </p:pic>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3758" y="409903"/>
            <a:ext cx="11843345" cy="902062"/>
          </a:xfrm>
        </p:spPr>
        <p:txBody>
          <a:bodyPr/>
          <a:lstStyle/>
          <a:p>
            <a:pPr eaLnBrk="1" hangingPunct="1"/>
            <a:r>
              <a:rPr lang="en-GB" smtClean="0"/>
              <a:t>Rac Labs Exercises</a:t>
            </a:r>
            <a:endParaRPr lang="en-GB" dirty="0" smtClean="0"/>
          </a:p>
        </p:txBody>
      </p:sp>
      <p:sp>
        <p:nvSpPr>
          <p:cNvPr id="8195" name="Rectangle 3"/>
          <p:cNvSpPr>
            <a:spLocks noGrp="1" noChangeArrowheads="1"/>
          </p:cNvSpPr>
          <p:nvPr>
            <p:ph idx="1"/>
          </p:nvPr>
        </p:nvSpPr>
        <p:spPr>
          <a:xfrm>
            <a:off x="476961" y="1311965"/>
            <a:ext cx="10948929" cy="7825104"/>
          </a:xfrm>
        </p:spPr>
        <p:txBody>
          <a:bodyPr/>
          <a:lstStyle/>
          <a:p>
            <a:pPr>
              <a:spcBef>
                <a:spcPct val="10000"/>
              </a:spcBef>
              <a:buFont typeface="Wingdings" pitchFamily="2" charset="2"/>
              <a:buChar char="§"/>
            </a:pPr>
            <a:r>
              <a:rPr lang="en-US" sz="4000" smtClean="0"/>
              <a:t>Labs</a:t>
            </a:r>
          </a:p>
          <a:p>
            <a:pPr lvl="1">
              <a:spcBef>
                <a:spcPct val="10000"/>
              </a:spcBef>
            </a:pPr>
            <a:r>
              <a:rPr lang="en-US" sz="3200" smtClean="0"/>
              <a:t>\Revit 2011 API\rac\rac_labs.zip</a:t>
            </a:r>
          </a:p>
          <a:p>
            <a:pPr lvl="1">
              <a:spcBef>
                <a:spcPct val="10000"/>
              </a:spcBef>
            </a:pPr>
            <a:r>
              <a:rPr lang="en-US" sz="3200" smtClean="0"/>
              <a:t>Labs2.cs or Labs2.vb</a:t>
            </a:r>
          </a:p>
          <a:p>
            <a:pPr lvl="1">
              <a:spcBef>
                <a:spcPct val="10000"/>
              </a:spcBef>
            </a:pPr>
            <a:r>
              <a:rPr lang="en-GB" sz="3200" smtClean="0"/>
              <a:t>Lab2_1_Elements</a:t>
            </a:r>
            <a:endParaRPr lang="en-US" sz="3200" smtClean="0"/>
          </a:p>
          <a:p>
            <a:pPr>
              <a:spcBef>
                <a:spcPct val="10000"/>
              </a:spcBef>
              <a:buFont typeface="Wingdings" pitchFamily="2" charset="2"/>
              <a:buChar char="§"/>
            </a:pPr>
            <a:r>
              <a:rPr lang="en-US" sz="4000" smtClean="0"/>
              <a:t>Exercises </a:t>
            </a:r>
          </a:p>
          <a:p>
            <a:pPr lvl="1">
              <a:spcBef>
                <a:spcPct val="10000"/>
              </a:spcBef>
            </a:pPr>
            <a:r>
              <a:rPr lang="en-US" sz="3200" smtClean="0"/>
              <a:t>Unpack the exercises</a:t>
            </a:r>
          </a:p>
          <a:p>
            <a:pPr lvl="2">
              <a:spcBef>
                <a:spcPct val="10000"/>
              </a:spcBef>
            </a:pPr>
            <a:r>
              <a:rPr lang="en-US" sz="2800" smtClean="0"/>
              <a:t>\Revit 2011 API\rac_labs_exercise.zip </a:t>
            </a:r>
          </a:p>
          <a:p>
            <a:pPr lvl="1">
              <a:spcBef>
                <a:spcPct val="10000"/>
              </a:spcBef>
            </a:pPr>
            <a:r>
              <a:rPr lang="en-US" sz="3200" smtClean="0"/>
              <a:t>Start the exercise solution:</a:t>
            </a:r>
          </a:p>
          <a:p>
            <a:pPr lvl="2">
              <a:spcBef>
                <a:spcPct val="10000"/>
              </a:spcBef>
            </a:pPr>
            <a:r>
              <a:rPr lang="en-US" sz="2800" smtClean="0"/>
              <a:t>exercise\labs.sln</a:t>
            </a:r>
          </a:p>
          <a:p>
            <a:pPr lvl="1">
              <a:spcBef>
                <a:spcPct val="10000"/>
              </a:spcBef>
            </a:pPr>
            <a:r>
              <a:rPr lang="en-US" sz="3200" smtClean="0"/>
              <a:t>Read the instructions: </a:t>
            </a:r>
          </a:p>
          <a:p>
            <a:pPr lvl="2">
              <a:spcBef>
                <a:spcPct val="10000"/>
              </a:spcBef>
            </a:pPr>
            <a:r>
              <a:rPr lang="en-US" sz="2800" smtClean="0"/>
              <a:t>exercise\vb\Help\Index.html</a:t>
            </a:r>
          </a:p>
          <a:p>
            <a:pPr lvl="1">
              <a:spcBef>
                <a:spcPct val="10000"/>
              </a:spcBef>
            </a:pPr>
            <a:r>
              <a:rPr lang="en-US" sz="3200" smtClean="0"/>
              <a:t>Peek at the solution:</a:t>
            </a:r>
          </a:p>
          <a:p>
            <a:pPr lvl="2">
              <a:spcBef>
                <a:spcPct val="10000"/>
              </a:spcBef>
            </a:pPr>
            <a:r>
              <a:rPr lang="en-US" sz="2800" smtClean="0"/>
              <a:t>\Revit 2011 API\rac_labs_solution.zip</a:t>
            </a:r>
          </a:p>
        </p:txBody>
      </p:sp>
      <p:sp>
        <p:nvSpPr>
          <p:cNvPr id="819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labs2-0-01.jpg"/>
          <p:cNvPicPr>
            <a:picLocks noChangeAspect="1"/>
          </p:cNvPicPr>
          <p:nvPr/>
        </p:nvPicPr>
        <p:blipFill>
          <a:blip r:embed="rId3" cstate="print"/>
          <a:stretch>
            <a:fillRect/>
          </a:stretch>
        </p:blipFill>
        <p:spPr>
          <a:xfrm>
            <a:off x="8546334" y="5145132"/>
            <a:ext cx="3829050" cy="3019425"/>
          </a:xfrm>
          <a:prstGeom prst="rect">
            <a:avLst/>
          </a:prstGeom>
        </p:spPr>
      </p:pic>
      <p:sp>
        <p:nvSpPr>
          <p:cNvPr id="48130" name="Rectangle 2"/>
          <p:cNvSpPr>
            <a:spLocks noGrp="1" noChangeArrowheads="1"/>
          </p:cNvSpPr>
          <p:nvPr>
            <p:ph type="title"/>
          </p:nvPr>
        </p:nvSpPr>
        <p:spPr>
          <a:xfrm>
            <a:off x="453759" y="194232"/>
            <a:ext cx="11269451" cy="1626129"/>
          </a:xfrm>
        </p:spPr>
        <p:txBody>
          <a:bodyPr/>
          <a:lstStyle/>
          <a:p>
            <a:pPr eaLnBrk="1" hangingPunct="1"/>
            <a:r>
              <a:rPr lang="en-GB" smtClean="0"/>
              <a:t>Adding Elements</a:t>
            </a:r>
          </a:p>
        </p:txBody>
      </p:sp>
      <p:sp>
        <p:nvSpPr>
          <p:cNvPr id="48131" name="Rectangle 3"/>
          <p:cNvSpPr>
            <a:spLocks noGrp="1" noChangeArrowheads="1"/>
          </p:cNvSpPr>
          <p:nvPr>
            <p:ph idx="1"/>
          </p:nvPr>
        </p:nvSpPr>
        <p:spPr>
          <a:xfrm>
            <a:off x="453761" y="1855304"/>
            <a:ext cx="11680317" cy="6674383"/>
          </a:xfrm>
        </p:spPr>
        <p:txBody>
          <a:bodyPr/>
          <a:lstStyle/>
          <a:p>
            <a:pPr marL="487647" lvl="1" indent="-325098"/>
            <a:r>
              <a:rPr lang="en-GB" sz="3200" smtClean="0"/>
              <a:t>Adding</a:t>
            </a:r>
          </a:p>
          <a:p>
            <a:pPr marL="975292" lvl="2" indent="-325098"/>
            <a:r>
              <a:rPr lang="en-GB" smtClean="0"/>
              <a:t>Over 120 methods defined by Autodesk.Revit.Creation.Document</a:t>
            </a:r>
          </a:p>
          <a:p>
            <a:pPr marL="975292" lvl="2" indent="-325098"/>
            <a:r>
              <a:rPr lang="en-GB" smtClean="0"/>
              <a:t>Over 40 object types supported</a:t>
            </a:r>
          </a:p>
          <a:p>
            <a:pPr marL="975292" lvl="2" indent="-325098"/>
            <a:r>
              <a:rPr lang="en-GB" smtClean="0"/>
              <a:t>e.g. Walls, Floors</a:t>
            </a:r>
          </a:p>
          <a:p>
            <a:pPr marL="1603375" lvl="4" indent="-219075"/>
            <a:r>
              <a:rPr lang="en-GB" sz="1800" smtClean="0">
                <a:solidFill>
                  <a:schemeClr val="folHlink"/>
                </a:solidFill>
              </a:rPr>
              <a:t>NewWall</a:t>
            </a:r>
            <a:r>
              <a:rPr lang="en-GB" sz="1800" smtClean="0"/>
              <a:t>( CurveArray profile, bool structural ); // + 4 overloads</a:t>
            </a:r>
          </a:p>
          <a:p>
            <a:pPr marL="1603375" lvl="4" indent="-219075"/>
            <a:r>
              <a:rPr lang="en-GB" sz="1800" smtClean="0">
                <a:solidFill>
                  <a:schemeClr val="folHlink"/>
                </a:solidFill>
              </a:rPr>
              <a:t>NewSlab</a:t>
            </a:r>
            <a:r>
              <a:rPr lang="en-GB" sz="1800" smtClean="0"/>
              <a:t>( CurveArray profile, Level, Line slopedArrow, </a:t>
            </a:r>
            <a:br>
              <a:rPr lang="en-GB" sz="1800" smtClean="0"/>
            </a:br>
            <a:r>
              <a:rPr lang="en-GB" sz="1800" smtClean="0"/>
              <a:t>double angle, bool isImperial, bool isStructural );</a:t>
            </a:r>
          </a:p>
          <a:p>
            <a:pPr marL="975292" lvl="2" indent="-325098"/>
            <a:r>
              <a:rPr lang="en-US" smtClean="0"/>
              <a:t>Revit 2011 API introduces static class member creation methods</a:t>
            </a:r>
          </a:p>
          <a:p>
            <a:pPr marL="975292" lvl="2" indent="-325098"/>
            <a:r>
              <a:rPr lang="en-US" smtClean="0"/>
              <a:t>e.g. Conduit</a:t>
            </a:r>
            <a:endParaRPr lang="en-GB" smtClean="0"/>
          </a:p>
          <a:p>
            <a:pPr marL="1377950" lvl="4" indent="0"/>
            <a:r>
              <a:rPr lang="fr-FR" sz="1800" smtClean="0"/>
              <a:t>Conduit conduit = Conduit.Create( doc, idConduitType, </a:t>
            </a:r>
          </a:p>
          <a:p>
            <a:pPr marL="1377950" lvl="4" indent="0"/>
            <a:r>
              <a:rPr lang="en-GB" sz="1800" smtClean="0"/>
              <a:t>  startPoint, endPoint, idLevel );</a:t>
            </a:r>
          </a:p>
          <a:p>
            <a:pPr marL="975292" lvl="2" indent="-325098"/>
            <a:r>
              <a:rPr lang="en-GB" smtClean="0"/>
              <a:t>Still some objects missing ...</a:t>
            </a:r>
          </a:p>
          <a:p>
            <a:pPr marL="175291" indent="-325098"/>
            <a:r>
              <a:rPr lang="en-GB" sz="7200" smtClean="0">
                <a:solidFill>
                  <a:schemeClr val="accent1"/>
                </a:solidFill>
              </a:rPr>
              <a:t>Lab 2-0</a:t>
            </a:r>
          </a:p>
          <a:p>
            <a:pPr marL="487647" lvl="1" indent="-325098"/>
            <a:r>
              <a:rPr lang="en-GB" sz="3200" smtClean="0"/>
              <a:t>Deleting</a:t>
            </a:r>
          </a:p>
          <a:p>
            <a:pPr marL="975292" lvl="2" indent="-325098"/>
            <a:r>
              <a:rPr lang="en-GB" smtClean="0"/>
              <a:t>Revit SDK Samples DeleteDimensions, DeleteObject</a:t>
            </a:r>
          </a:p>
        </p:txBody>
      </p:sp>
      <p:sp>
        <p:nvSpPr>
          <p:cNvPr id="4813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3758" y="409905"/>
            <a:ext cx="11843345" cy="835801"/>
          </a:xfrm>
        </p:spPr>
        <p:txBody>
          <a:bodyPr/>
          <a:lstStyle/>
          <a:p>
            <a:pPr eaLnBrk="1" hangingPunct="1"/>
            <a:r>
              <a:rPr lang="en-GB" smtClean="0"/>
              <a:t>About You</a:t>
            </a:r>
            <a:endParaRPr lang="en-GB" dirty="0" smtClean="0"/>
          </a:p>
        </p:txBody>
      </p:sp>
      <p:sp>
        <p:nvSpPr>
          <p:cNvPr id="11267" name="Rectangle 3"/>
          <p:cNvSpPr>
            <a:spLocks noGrp="1" noChangeArrowheads="1"/>
          </p:cNvSpPr>
          <p:nvPr>
            <p:ph idx="1"/>
          </p:nvPr>
        </p:nvSpPr>
        <p:spPr>
          <a:xfrm>
            <a:off x="467011" y="1612348"/>
            <a:ext cx="12088924" cy="6842540"/>
          </a:xfrm>
        </p:spPr>
        <p:txBody>
          <a:bodyPr/>
          <a:lstStyle/>
          <a:p>
            <a:r>
              <a:rPr lang="en-US" sz="2800" dirty="0" smtClean="0"/>
              <a:t>1. What category best describes your main professional activity?</a:t>
            </a:r>
          </a:p>
          <a:p>
            <a:pPr lvl="1"/>
            <a:r>
              <a:rPr lang="en-GB" sz="2000" dirty="0" smtClean="0"/>
              <a:t>Architect, Engineer, Constructor, Programmer, Manager, Other</a:t>
            </a:r>
          </a:p>
          <a:p>
            <a:r>
              <a:rPr lang="en-US" sz="2800" dirty="0" smtClean="0"/>
              <a:t>2. How would you rate your level of experience with the Revit products?</a:t>
            </a:r>
          </a:p>
          <a:p>
            <a:pPr lvl="1"/>
            <a:r>
              <a:rPr lang="en-GB" sz="2000" dirty="0" smtClean="0"/>
              <a:t>Very experienced, Quite experienced, Not experienced</a:t>
            </a:r>
          </a:p>
          <a:p>
            <a:r>
              <a:rPr lang="en-US" sz="2800" dirty="0" smtClean="0"/>
              <a:t>3. How would you rate your level of experience with the Revit API?</a:t>
            </a:r>
          </a:p>
          <a:p>
            <a:pPr lvl="1"/>
            <a:r>
              <a:rPr lang="en-GB" sz="2000" dirty="0" smtClean="0"/>
              <a:t>Very experienced, Quite experienced, Not experienced</a:t>
            </a:r>
          </a:p>
          <a:p>
            <a:r>
              <a:rPr lang="en-US" sz="2800" dirty="0" smtClean="0"/>
              <a:t>4. Which statement best describes you?</a:t>
            </a:r>
          </a:p>
          <a:p>
            <a:pPr lvl="1"/>
            <a:r>
              <a:rPr lang="en-US" sz="2000" dirty="0" smtClean="0"/>
              <a:t>This topic directly affects my work today</a:t>
            </a:r>
          </a:p>
          <a:p>
            <a:pPr lvl="1"/>
            <a:r>
              <a:rPr lang="en-US" sz="2000" dirty="0" smtClean="0"/>
              <a:t>I expect this topic to be useful to me in the future</a:t>
            </a:r>
          </a:p>
          <a:p>
            <a:pPr lvl="1"/>
            <a:r>
              <a:rPr lang="en-GB" sz="2000" dirty="0" smtClean="0"/>
              <a:t>I'm evaluating this technology</a:t>
            </a:r>
          </a:p>
          <a:p>
            <a:pPr lvl="1"/>
            <a:r>
              <a:rPr lang="en-GB" sz="2000" dirty="0" smtClean="0"/>
              <a:t>None of the above</a:t>
            </a:r>
          </a:p>
        </p:txBody>
      </p:sp>
      <p:sp>
        <p:nvSpPr>
          <p:cNvPr id="1126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453759" y="194232"/>
            <a:ext cx="11269451" cy="1626129"/>
          </a:xfrm>
        </p:spPr>
        <p:txBody>
          <a:bodyPr/>
          <a:lstStyle/>
          <a:p>
            <a:pPr eaLnBrk="1" hangingPunct="1"/>
            <a:r>
              <a:rPr lang="en-GB" smtClean="0"/>
              <a:t>Element manipulation</a:t>
            </a:r>
          </a:p>
        </p:txBody>
      </p:sp>
      <p:sp>
        <p:nvSpPr>
          <p:cNvPr id="49155" name="Rectangle 3"/>
          <p:cNvSpPr>
            <a:spLocks noGrp="1" noChangeArrowheads="1"/>
          </p:cNvSpPr>
          <p:nvPr>
            <p:ph idx="1"/>
          </p:nvPr>
        </p:nvSpPr>
        <p:spPr>
          <a:xfrm>
            <a:off x="453759" y="1696280"/>
            <a:ext cx="12549454" cy="7089913"/>
          </a:xfrm>
        </p:spPr>
        <p:txBody>
          <a:bodyPr/>
          <a:lstStyle/>
          <a:p>
            <a:pPr marL="487647" lvl="1" indent="-325098"/>
            <a:r>
              <a:rPr lang="en-GB" sz="3100" smtClean="0"/>
              <a:t>Select a wall</a:t>
            </a:r>
          </a:p>
          <a:p>
            <a:pPr marL="487647" lvl="1" indent="-325098"/>
            <a:r>
              <a:rPr lang="en-GB" sz="3100" smtClean="0"/>
              <a:t>Extract wall from current selection</a:t>
            </a:r>
          </a:p>
          <a:p>
            <a:pPr marL="487647" lvl="1" indent="-325098"/>
            <a:r>
              <a:rPr lang="en-GB" sz="3100" smtClean="0"/>
              <a:t>Obtain wall top and bottom level constraints</a:t>
            </a:r>
          </a:p>
          <a:p>
            <a:pPr marL="487647" lvl="1" indent="-325098"/>
            <a:r>
              <a:rPr lang="en-GB" sz="3100" smtClean="0"/>
              <a:t>Calculate geometry from levels and wall curve</a:t>
            </a:r>
          </a:p>
          <a:p>
            <a:pPr marL="487647" lvl="1" indent="-325098"/>
            <a:r>
              <a:rPr lang="en-GB" sz="3100" smtClean="0"/>
              <a:t>Obtain family symbol for column type</a:t>
            </a:r>
          </a:p>
          <a:p>
            <a:pPr marL="487647" lvl="1" indent="-325098"/>
            <a:r>
              <a:rPr lang="en-GB" sz="3100" smtClean="0"/>
              <a:t>Insert columns at start, mid and end</a:t>
            </a:r>
          </a:p>
          <a:p>
            <a:pPr marL="487647" lvl="1" indent="-325098"/>
            <a:r>
              <a:rPr lang="en-GB" sz="3100" smtClean="0"/>
              <a:t>Move wall away from the columns</a:t>
            </a:r>
          </a:p>
          <a:p>
            <a:pPr marL="487647" lvl="1" indent="-325098">
              <a:buNone/>
            </a:pPr>
            <a:r>
              <a:rPr lang="en-GB" sz="7200" smtClean="0">
                <a:solidFill>
                  <a:schemeClr val="accent1"/>
                </a:solidFill>
              </a:rPr>
              <a:t>Lab 2-5</a:t>
            </a:r>
            <a:endParaRPr lang="en-GB" sz="7200" smtClean="0"/>
          </a:p>
          <a:p>
            <a:pPr marL="487647" lvl="1" indent="-325098"/>
            <a:r>
              <a:rPr lang="en-GB" sz="3100" smtClean="0"/>
              <a:t>Prerequisites</a:t>
            </a:r>
          </a:p>
          <a:p>
            <a:pPr marL="975292" lvl="2" indent="-325098">
              <a:spcBef>
                <a:spcPct val="0"/>
              </a:spcBef>
            </a:pPr>
            <a:r>
              <a:rPr lang="en-GB" smtClean="0"/>
              <a:t>Wall constrained at top</a:t>
            </a:r>
          </a:p>
          <a:p>
            <a:pPr marL="975292" lvl="2" indent="-325098">
              <a:spcBef>
                <a:spcPct val="0"/>
              </a:spcBef>
            </a:pPr>
            <a:r>
              <a:rPr lang="en-GB" smtClean="0"/>
              <a:t>"M_Wood Timber Column" type loaded</a:t>
            </a:r>
          </a:p>
        </p:txBody>
      </p:sp>
      <p:sp>
        <p:nvSpPr>
          <p:cNvPr id="4915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Elements Collection</a:t>
            </a:r>
          </a:p>
        </p:txBody>
      </p:sp>
      <p:pic>
        <p:nvPicPr>
          <p:cNvPr id="5" name="Picture 5" descr="lab2-4-2"/>
          <p:cNvPicPr>
            <a:picLocks noChangeAspect="1" noChangeArrowheads="1"/>
          </p:cNvPicPr>
          <p:nvPr/>
        </p:nvPicPr>
        <p:blipFill>
          <a:blip r:embed="rId3" cstate="print"/>
          <a:srcRect/>
          <a:stretch>
            <a:fillRect/>
          </a:stretch>
        </p:blipFill>
        <p:spPr bwMode="auto">
          <a:xfrm>
            <a:off x="7268379" y="5316543"/>
            <a:ext cx="4892040" cy="153924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ctrTitle"/>
          </p:nvPr>
        </p:nvSpPr>
        <p:spPr>
          <a:xfrm>
            <a:off x="453759" y="4291174"/>
            <a:ext cx="8713296" cy="2104934"/>
          </a:xfrm>
        </p:spPr>
        <p:txBody>
          <a:bodyPr/>
          <a:lstStyle/>
          <a:p>
            <a:pPr eaLnBrk="1" hangingPunct="1"/>
            <a:r>
              <a:rPr lang="en-GB" sz="8000" smtClean="0"/>
              <a:t>Families and Types</a:t>
            </a:r>
          </a:p>
        </p:txBody>
      </p:sp>
      <p:sp>
        <p:nvSpPr>
          <p:cNvPr id="55299" name="Rectangle 3"/>
          <p:cNvSpPr>
            <a:spLocks noGrp="1" noChangeArrowheads="1"/>
          </p:cNvSpPr>
          <p:nvPr>
            <p:ph type="subTitle" sz="quarter" idx="1"/>
          </p:nvPr>
        </p:nvSpPr>
        <p:spPr/>
        <p:txBody>
          <a:bodyPr/>
          <a:lstStyle/>
          <a:p>
            <a:pPr eaLnBrk="1" hangingPunct="1">
              <a:buFontTx/>
              <a:buNone/>
            </a:pPr>
            <a:endParaRPr lang="en-GB" smtClean="0"/>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53760" y="194232"/>
            <a:ext cx="10962431" cy="1626129"/>
          </a:xfrm>
        </p:spPr>
        <p:txBody>
          <a:bodyPr/>
          <a:lstStyle/>
          <a:p>
            <a:pPr eaLnBrk="1" hangingPunct="1"/>
            <a:r>
              <a:rPr lang="en-GB" smtClean="0"/>
              <a:t>Families and Types</a:t>
            </a:r>
            <a:endParaRPr lang="en-GB" sz="3400" smtClean="0"/>
          </a:p>
        </p:txBody>
      </p:sp>
      <p:sp>
        <p:nvSpPr>
          <p:cNvPr id="56323" name="Rectangle 3"/>
          <p:cNvSpPr>
            <a:spLocks noGrp="1" noChangeArrowheads="1"/>
          </p:cNvSpPr>
          <p:nvPr>
            <p:ph idx="1"/>
          </p:nvPr>
        </p:nvSpPr>
        <p:spPr>
          <a:xfrm>
            <a:off x="453760" y="1190575"/>
            <a:ext cx="11574213" cy="4308534"/>
          </a:xfrm>
        </p:spPr>
        <p:txBody>
          <a:bodyPr/>
          <a:lstStyle/>
          <a:p>
            <a:pPr marL="487647" lvl="1" indent="-325098"/>
            <a:r>
              <a:rPr lang="en-GB" sz="4400" dirty="0" smtClean="0"/>
              <a:t>Also know as symbols</a:t>
            </a:r>
          </a:p>
          <a:p>
            <a:pPr marL="487647" lvl="1" indent="-325098"/>
            <a:r>
              <a:rPr lang="en-GB" sz="4400" dirty="0" smtClean="0"/>
              <a:t>Standard versus system families</a:t>
            </a:r>
          </a:p>
          <a:p>
            <a:pPr marL="487647" lvl="1" indent="-325098"/>
            <a:r>
              <a:rPr lang="en-GB" sz="4400" dirty="0" smtClean="0"/>
              <a:t>Using loaded families and symbols</a:t>
            </a:r>
          </a:p>
          <a:p>
            <a:pPr marL="487647" lvl="1" indent="-325098"/>
            <a:r>
              <a:rPr lang="en-GB" sz="4400" dirty="0" smtClean="0"/>
              <a:t>Loading new families and symbols</a:t>
            </a:r>
          </a:p>
          <a:p>
            <a:pPr marL="487647" lvl="1" indent="-325098"/>
            <a:r>
              <a:rPr lang="en-GB" sz="4400" dirty="0" smtClean="0"/>
              <a:t>Determining and changing element's type</a:t>
            </a:r>
          </a:p>
          <a:p>
            <a:pPr marL="975292" lvl="2" indent="-325098">
              <a:spcBef>
                <a:spcPts val="1200"/>
              </a:spcBef>
            </a:pPr>
            <a:r>
              <a:rPr lang="en-GB" sz="3200" dirty="0" smtClean="0"/>
              <a:t>Standard and system families</a:t>
            </a:r>
          </a:p>
        </p:txBody>
      </p:sp>
      <p:sp>
        <p:nvSpPr>
          <p:cNvPr id="5632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5" name="Picture 4" descr="category_family_type.png"/>
          <p:cNvPicPr>
            <a:picLocks noChangeAspect="1"/>
          </p:cNvPicPr>
          <p:nvPr/>
        </p:nvPicPr>
        <p:blipFill>
          <a:blip r:embed="rId3" cstate="print"/>
          <a:stretch>
            <a:fillRect/>
          </a:stretch>
        </p:blipFill>
        <p:spPr>
          <a:xfrm>
            <a:off x="1645377" y="5645160"/>
            <a:ext cx="8120063" cy="3262313"/>
          </a:xfrm>
          <a:prstGeom prst="rect">
            <a:avLst/>
          </a:prstGeom>
        </p:spPr>
      </p:pic>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453759" y="194232"/>
            <a:ext cx="11269451" cy="1626129"/>
          </a:xfrm>
        </p:spPr>
        <p:txBody>
          <a:bodyPr/>
          <a:lstStyle/>
          <a:p>
            <a:pPr eaLnBrk="1" hangingPunct="1"/>
            <a:r>
              <a:rPr lang="en-GB" smtClean="0"/>
              <a:t>Listing Families and Types</a:t>
            </a:r>
            <a:endParaRPr lang="en-GB" sz="4000" smtClean="0"/>
          </a:p>
        </p:txBody>
      </p:sp>
      <p:sp>
        <p:nvSpPr>
          <p:cNvPr id="57347" name="Rectangle 3"/>
          <p:cNvSpPr>
            <a:spLocks noGrp="1" noChangeArrowheads="1"/>
          </p:cNvSpPr>
          <p:nvPr>
            <p:ph idx="1"/>
          </p:nvPr>
        </p:nvSpPr>
        <p:spPr>
          <a:xfrm>
            <a:off x="453759" y="2486625"/>
            <a:ext cx="11574213" cy="5994093"/>
          </a:xfrm>
        </p:spPr>
        <p:txBody>
          <a:bodyPr/>
          <a:lstStyle/>
          <a:p>
            <a:pPr marL="487647" lvl="1" indent="-325098"/>
            <a:r>
              <a:rPr lang="en-GB" sz="3600" smtClean="0"/>
              <a:t>One will frequently need to determine</a:t>
            </a:r>
          </a:p>
          <a:p>
            <a:pPr marL="975292" lvl="2" indent="-325098"/>
            <a:r>
              <a:rPr lang="en-GB" smtClean="0"/>
              <a:t>Which standard families and symbols are loaded in a model</a:t>
            </a:r>
          </a:p>
          <a:p>
            <a:pPr marL="975292" lvl="2" indent="-325098"/>
            <a:r>
              <a:rPr lang="en-GB" smtClean="0"/>
              <a:t>Which category do they belong to</a:t>
            </a:r>
          </a:p>
          <a:p>
            <a:pPr marL="487647" lvl="1" indent="-325098">
              <a:buNone/>
            </a:pPr>
            <a:r>
              <a:rPr lang="en-GB" sz="7300" smtClean="0">
                <a:solidFill>
                  <a:schemeClr val="accent1"/>
                </a:solidFill>
              </a:rPr>
              <a:t>Lab 3-1</a:t>
            </a:r>
            <a:endParaRPr lang="en-GB" sz="3100" smtClean="0">
              <a:solidFill>
                <a:schemeClr val="accent1"/>
              </a:solidFill>
            </a:endParaRPr>
          </a:p>
        </p:txBody>
      </p:sp>
      <p:sp>
        <p:nvSpPr>
          <p:cNvPr id="5734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3" name="AutoShape 6"/>
          <p:cNvSpPr>
            <a:spLocks noChangeArrowheads="1"/>
          </p:cNvSpPr>
          <p:nvPr/>
        </p:nvSpPr>
        <p:spPr bwMode="auto">
          <a:xfrm>
            <a:off x="476961" y="1044522"/>
            <a:ext cx="10150614" cy="4710178"/>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58370" name="Rectangle 2"/>
          <p:cNvSpPr>
            <a:spLocks noGrp="1" noChangeArrowheads="1"/>
          </p:cNvSpPr>
          <p:nvPr>
            <p:ph type="title"/>
          </p:nvPr>
        </p:nvSpPr>
        <p:spPr>
          <a:xfrm>
            <a:off x="453759" y="194232"/>
            <a:ext cx="11269451" cy="1626129"/>
          </a:xfrm>
        </p:spPr>
        <p:txBody>
          <a:bodyPr/>
          <a:lstStyle/>
          <a:p>
            <a:pPr eaLnBrk="1" hangingPunct="1"/>
            <a:r>
              <a:rPr lang="en-GB" smtClean="0"/>
              <a:t>Family Iteration</a:t>
            </a:r>
            <a:endParaRPr lang="en-GB" sz="4000" smtClean="0"/>
          </a:p>
        </p:txBody>
      </p:sp>
      <p:sp>
        <p:nvSpPr>
          <p:cNvPr id="58371" name="Rectangle 3"/>
          <p:cNvSpPr>
            <a:spLocks noGrp="1" noChangeArrowheads="1"/>
          </p:cNvSpPr>
          <p:nvPr>
            <p:ph idx="1"/>
          </p:nvPr>
        </p:nvSpPr>
        <p:spPr>
          <a:xfrm>
            <a:off x="891916" y="1322816"/>
            <a:ext cx="9528918" cy="6502103"/>
          </a:xfrm>
        </p:spPr>
        <p:txBody>
          <a:bodyPr/>
          <a:lstStyle/>
          <a:p>
            <a:pPr marL="487647" lvl="1" indent="-325098">
              <a:lnSpc>
                <a:spcPct val="80000"/>
              </a:lnSpc>
              <a:spcBef>
                <a:spcPts val="2400"/>
              </a:spcBef>
            </a:pPr>
            <a:r>
              <a:rPr lang="en-GB" smtClean="0"/>
              <a:t>The Category property is always unimplemented</a:t>
            </a:r>
          </a:p>
          <a:p>
            <a:pPr marL="487647" lvl="1" indent="-325098">
              <a:lnSpc>
                <a:spcPct val="80000"/>
              </a:lnSpc>
              <a:spcBef>
                <a:spcPts val="1200"/>
              </a:spcBef>
            </a:pPr>
            <a:r>
              <a:rPr lang="en-US" smtClean="0"/>
              <a:t>The FamilyCategory</a:t>
            </a:r>
            <a:r>
              <a:rPr lang="en-GB" smtClean="0"/>
              <a:t> is sometimes unimplemented</a:t>
            </a:r>
          </a:p>
        </p:txBody>
      </p:sp>
      <p:sp>
        <p:nvSpPr>
          <p:cNvPr id="5837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7" name="AutoShape 7"/>
          <p:cNvSpPr>
            <a:spLocks noChangeArrowheads="1"/>
          </p:cNvSpPr>
          <p:nvPr/>
        </p:nvSpPr>
        <p:spPr bwMode="auto">
          <a:xfrm>
            <a:off x="356685" y="1219201"/>
            <a:ext cx="9248526" cy="7273973"/>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59394" name="Rectangle 2"/>
          <p:cNvSpPr>
            <a:spLocks noGrp="1" noChangeArrowheads="1"/>
          </p:cNvSpPr>
          <p:nvPr>
            <p:ph type="title"/>
          </p:nvPr>
        </p:nvSpPr>
        <p:spPr>
          <a:xfrm>
            <a:off x="453759" y="194232"/>
            <a:ext cx="11269451" cy="1626129"/>
          </a:xfrm>
        </p:spPr>
        <p:txBody>
          <a:bodyPr/>
          <a:lstStyle/>
          <a:p>
            <a:pPr eaLnBrk="1" hangingPunct="1"/>
            <a:r>
              <a:rPr lang="en-GB" smtClean="0"/>
              <a:t>Family Symbol Iteration</a:t>
            </a:r>
            <a:endParaRPr lang="en-GB" sz="4000" smtClean="0"/>
          </a:p>
        </p:txBody>
      </p:sp>
      <p:sp>
        <p:nvSpPr>
          <p:cNvPr id="59395" name="Rectangle 3"/>
          <p:cNvSpPr>
            <a:spLocks noGrp="1" noChangeArrowheads="1"/>
          </p:cNvSpPr>
          <p:nvPr>
            <p:ph idx="1"/>
          </p:nvPr>
        </p:nvSpPr>
        <p:spPr>
          <a:xfrm>
            <a:off x="1243734" y="1300113"/>
            <a:ext cx="8258437" cy="7748242"/>
          </a:xfrm>
        </p:spPr>
        <p:txBody>
          <a:bodyPr/>
          <a:lstStyle/>
          <a:p>
            <a:pPr>
              <a:spcBef>
                <a:spcPts val="0"/>
              </a:spcBef>
              <a:spcAft>
                <a:spcPts val="0"/>
              </a:spcAft>
            </a:pPr>
            <a:r>
              <a:rPr lang="en-GB" sz="1400" b="1" smtClean="0">
                <a:solidFill>
                  <a:srgbClr val="008000"/>
                </a:solidFill>
                <a:latin typeface="Courier New" pitchFamily="49" charset="0"/>
                <a:ea typeface="Calibri"/>
                <a:cs typeface="Courier New" pitchFamily="49" charset="0"/>
              </a:rPr>
              <a:t>// Loop through the collection of families, and now look at </a:t>
            </a:r>
            <a:endParaRPr lang="en-GB" sz="1400" b="1" smtClean="0">
              <a:latin typeface="Courier New" pitchFamily="49" charset="0"/>
              <a:ea typeface="Calibri"/>
              <a:cs typeface="Courier New" pitchFamily="49" charset="0"/>
            </a:endParaRPr>
          </a:p>
          <a:p>
            <a:pPr>
              <a:spcBef>
                <a:spcPts val="0"/>
              </a:spcBef>
              <a:spcAft>
                <a:spcPts val="0"/>
              </a:spcAft>
            </a:pPr>
            <a:r>
              <a:rPr lang="en-GB" sz="1400" b="1" smtClean="0">
                <a:solidFill>
                  <a:srgbClr val="008000"/>
                </a:solidFill>
                <a:latin typeface="Courier New" pitchFamily="49" charset="0"/>
                <a:ea typeface="Calibri"/>
                <a:cs typeface="Courier New" pitchFamily="49" charset="0"/>
              </a:rPr>
              <a:t>// the child symbols (types) as well. These symbols can be </a:t>
            </a:r>
            <a:endParaRPr lang="en-GB" sz="1400" b="1" smtClean="0">
              <a:latin typeface="Courier New" pitchFamily="49" charset="0"/>
              <a:ea typeface="Calibri"/>
              <a:cs typeface="Courier New" pitchFamily="49" charset="0"/>
            </a:endParaRPr>
          </a:p>
          <a:p>
            <a:pPr>
              <a:spcBef>
                <a:spcPts val="0"/>
              </a:spcBef>
              <a:spcAft>
                <a:spcPts val="0"/>
              </a:spcAft>
            </a:pPr>
            <a:r>
              <a:rPr lang="en-GB" sz="1400" b="1" smtClean="0">
                <a:solidFill>
                  <a:srgbClr val="008000"/>
                </a:solidFill>
                <a:latin typeface="Courier New" pitchFamily="49" charset="0"/>
                <a:ea typeface="Calibri"/>
                <a:cs typeface="Courier New" pitchFamily="49" charset="0"/>
              </a:rPr>
              <a:t>// used to determine the family category.</a:t>
            </a:r>
            <a:endParaRPr lang="en-GB" sz="1400" b="1" smtClean="0">
              <a:latin typeface="Courier New" pitchFamily="49" charset="0"/>
              <a:ea typeface="Calibri"/>
              <a:cs typeface="Courier New" pitchFamily="49" charset="0"/>
            </a:endParaRPr>
          </a:p>
          <a:p>
            <a:pPr>
              <a:spcBef>
                <a:spcPts val="0"/>
              </a:spcBef>
              <a:spcAft>
                <a:spcPts val="0"/>
              </a:spcAft>
            </a:pPr>
            <a:r>
              <a:rPr lang="en-GB" sz="1400" b="1" smtClean="0">
                <a:solidFill>
                  <a:srgbClr val="0000FF"/>
                </a:solidFill>
                <a:latin typeface="Courier New" pitchFamily="49" charset="0"/>
                <a:ea typeface="Calibri"/>
                <a:cs typeface="Courier New" pitchFamily="49" charset="0"/>
              </a:rPr>
              <a:t>foreach</a:t>
            </a:r>
            <a:r>
              <a:rPr lang="en-GB" sz="1400" b="1" smtClean="0">
                <a:latin typeface="Courier New" pitchFamily="49" charset="0"/>
                <a:ea typeface="Calibri"/>
                <a:cs typeface="Courier New" pitchFamily="49" charset="0"/>
              </a:rPr>
              <a:t>( </a:t>
            </a:r>
            <a:r>
              <a:rPr lang="en-GB" sz="1400" b="1" smtClean="0">
                <a:solidFill>
                  <a:srgbClr val="008080"/>
                </a:solidFill>
                <a:latin typeface="Courier New" pitchFamily="49" charset="0"/>
                <a:ea typeface="Calibri"/>
                <a:cs typeface="Courier New" pitchFamily="49" charset="0"/>
              </a:rPr>
              <a:t>Family</a:t>
            </a:r>
            <a:r>
              <a:rPr lang="en-GB" sz="1400" b="1" smtClean="0">
                <a:latin typeface="Courier New" pitchFamily="49" charset="0"/>
                <a:ea typeface="Calibri"/>
                <a:cs typeface="Courier New" pitchFamily="49" charset="0"/>
              </a:rPr>
              <a:t> f </a:t>
            </a:r>
            <a:r>
              <a:rPr lang="en-GB" sz="1400" b="1" smtClean="0">
                <a:solidFill>
                  <a:srgbClr val="0000FF"/>
                </a:solidFill>
                <a:latin typeface="Courier New" pitchFamily="49" charset="0"/>
                <a:ea typeface="Calibri"/>
                <a:cs typeface="Courier New" pitchFamily="49" charset="0"/>
              </a:rPr>
              <a:t>in</a:t>
            </a:r>
            <a:r>
              <a:rPr lang="en-GB" sz="1400" b="1" smtClean="0">
                <a:latin typeface="Courier New" pitchFamily="49" charset="0"/>
                <a:ea typeface="Calibri"/>
                <a:cs typeface="Courier New" pitchFamily="49" charset="0"/>
              </a:rPr>
              <a:t> families )</a:t>
            </a:r>
          </a:p>
          <a:p>
            <a:pPr>
              <a:spcBef>
                <a:spcPts val="0"/>
              </a:spcBef>
              <a:spcAft>
                <a:spcPts val="0"/>
              </a:spcAft>
            </a:pPr>
            <a:r>
              <a:rPr lang="en-GB" sz="1400" b="1" smtClean="0">
                <a:latin typeface="Courier New" pitchFamily="49" charset="0"/>
                <a:ea typeface="Calibri"/>
                <a:cs typeface="Courier New" pitchFamily="49" charset="0"/>
              </a:rPr>
              <a:t>{</a:t>
            </a: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00FF"/>
                </a:solidFill>
                <a:latin typeface="Courier New" pitchFamily="49" charset="0"/>
                <a:ea typeface="Calibri"/>
                <a:cs typeface="Courier New" pitchFamily="49" charset="0"/>
              </a:rPr>
              <a:t>string</a:t>
            </a:r>
            <a:r>
              <a:rPr lang="en-GB" sz="1400" b="1" smtClean="0">
                <a:latin typeface="Courier New" pitchFamily="49" charset="0"/>
                <a:ea typeface="Calibri"/>
                <a:cs typeface="Courier New" pitchFamily="49" charset="0"/>
              </a:rPr>
              <a:t> catName;</a:t>
            </a: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00FF"/>
                </a:solidFill>
                <a:latin typeface="Courier New" pitchFamily="49" charset="0"/>
                <a:ea typeface="Calibri"/>
                <a:cs typeface="Courier New" pitchFamily="49" charset="0"/>
              </a:rPr>
              <a:t>bool</a:t>
            </a:r>
            <a:r>
              <a:rPr lang="en-GB" sz="1400" b="1" smtClean="0">
                <a:latin typeface="Courier New" pitchFamily="49" charset="0"/>
                <a:ea typeface="Calibri"/>
                <a:cs typeface="Courier New" pitchFamily="49" charset="0"/>
              </a:rPr>
              <a:t> first = </a:t>
            </a:r>
            <a:r>
              <a:rPr lang="en-GB" sz="1400" b="1" smtClean="0">
                <a:solidFill>
                  <a:srgbClr val="0000FF"/>
                </a:solidFill>
                <a:latin typeface="Courier New" pitchFamily="49" charset="0"/>
                <a:ea typeface="Calibri"/>
                <a:cs typeface="Courier New" pitchFamily="49" charset="0"/>
              </a:rPr>
              <a:t>true</a:t>
            </a:r>
            <a:r>
              <a:rPr lang="en-GB" sz="1400" b="1" smtClean="0">
                <a:latin typeface="Courier New" pitchFamily="49" charset="0"/>
                <a:ea typeface="Calibri"/>
                <a:cs typeface="Courier New" pitchFamily="49" charset="0"/>
              </a:rPr>
              <a:t>;</a:t>
            </a: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8000"/>
                </a:solidFill>
                <a:latin typeface="Courier New" pitchFamily="49" charset="0"/>
                <a:ea typeface="Calibri"/>
                <a:cs typeface="Courier New" pitchFamily="49" charset="0"/>
              </a:rPr>
              <a:t>// Loop all contained symbols (types)</a:t>
            </a:r>
            <a:endParaRPr lang="en-GB" sz="1400" b="1" smtClean="0">
              <a:latin typeface="Courier New" pitchFamily="49" charset="0"/>
              <a:ea typeface="Calibri"/>
              <a:cs typeface="Courier New" pitchFamily="49" charset="0"/>
            </a:endParaRP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00FF"/>
                </a:solidFill>
                <a:latin typeface="Courier New" pitchFamily="49" charset="0"/>
                <a:ea typeface="Calibri"/>
                <a:cs typeface="Courier New" pitchFamily="49" charset="0"/>
              </a:rPr>
              <a:t>foreach</a:t>
            </a:r>
            <a:r>
              <a:rPr lang="en-GB" sz="1400" b="1" smtClean="0">
                <a:latin typeface="Courier New" pitchFamily="49" charset="0"/>
                <a:ea typeface="Calibri"/>
                <a:cs typeface="Courier New" pitchFamily="49" charset="0"/>
              </a:rPr>
              <a:t>( </a:t>
            </a:r>
            <a:r>
              <a:rPr lang="en-GB" sz="1400" b="1" smtClean="0">
                <a:solidFill>
                  <a:srgbClr val="008080"/>
                </a:solidFill>
                <a:latin typeface="Courier New" pitchFamily="49" charset="0"/>
                <a:ea typeface="Calibri"/>
                <a:cs typeface="Courier New" pitchFamily="49" charset="0"/>
              </a:rPr>
              <a:t>FamilySymbol</a:t>
            </a:r>
            <a:r>
              <a:rPr lang="en-GB" sz="1400" b="1" smtClean="0">
                <a:latin typeface="Courier New" pitchFamily="49" charset="0"/>
                <a:ea typeface="Calibri"/>
                <a:cs typeface="Courier New" pitchFamily="49" charset="0"/>
              </a:rPr>
              <a:t> symb </a:t>
            </a:r>
            <a:r>
              <a:rPr lang="en-GB" sz="1400" b="1" smtClean="0">
                <a:solidFill>
                  <a:srgbClr val="0000FF"/>
                </a:solidFill>
                <a:latin typeface="Courier New" pitchFamily="49" charset="0"/>
                <a:ea typeface="Calibri"/>
                <a:cs typeface="Courier New" pitchFamily="49" charset="0"/>
              </a:rPr>
              <a:t>in</a:t>
            </a:r>
            <a:r>
              <a:rPr lang="en-GB" sz="1400" b="1" smtClean="0">
                <a:latin typeface="Courier New" pitchFamily="49" charset="0"/>
                <a:ea typeface="Calibri"/>
                <a:cs typeface="Courier New" pitchFamily="49" charset="0"/>
              </a:rPr>
              <a:t> f.Symbols )</a:t>
            </a:r>
          </a:p>
          <a:p>
            <a:pPr>
              <a:spcBef>
                <a:spcPts val="0"/>
              </a:spcBef>
              <a:spcAft>
                <a:spcPts val="0"/>
              </a:spcAft>
            </a:pPr>
            <a:r>
              <a:rPr lang="en-GB" sz="1400" b="1" smtClean="0">
                <a:latin typeface="Courier New" pitchFamily="49" charset="0"/>
                <a:ea typeface="Calibri"/>
                <a:cs typeface="Courier New" pitchFamily="49" charset="0"/>
              </a:rPr>
              <a:t>  {</a:t>
            </a: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8000"/>
                </a:solidFill>
                <a:latin typeface="Courier New" pitchFamily="49" charset="0"/>
                <a:ea typeface="Calibri"/>
                <a:cs typeface="Courier New" pitchFamily="49" charset="0"/>
              </a:rPr>
              <a:t>// you can determine the family category </a:t>
            </a:r>
          </a:p>
          <a:p>
            <a:pPr>
              <a:spcBef>
                <a:spcPts val="0"/>
              </a:spcBef>
              <a:spcAft>
                <a:spcPts val="0"/>
              </a:spcAft>
            </a:pPr>
            <a:r>
              <a:rPr lang="en-GB" sz="1400" b="1" smtClean="0">
                <a:solidFill>
                  <a:srgbClr val="008000"/>
                </a:solidFill>
                <a:latin typeface="Courier New" pitchFamily="49" charset="0"/>
                <a:ea typeface="Calibri"/>
                <a:cs typeface="Courier New" pitchFamily="49" charset="0"/>
              </a:rPr>
              <a:t>    // from its first symbol.</a:t>
            </a:r>
            <a:endParaRPr lang="en-GB" sz="1400" b="1" smtClean="0">
              <a:latin typeface="Courier New" pitchFamily="49" charset="0"/>
              <a:ea typeface="Calibri"/>
              <a:cs typeface="Courier New" pitchFamily="49" charset="0"/>
            </a:endParaRP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00FF"/>
                </a:solidFill>
                <a:latin typeface="Courier New" pitchFamily="49" charset="0"/>
                <a:ea typeface="Calibri"/>
                <a:cs typeface="Courier New" pitchFamily="49" charset="0"/>
              </a:rPr>
              <a:t>if</a:t>
            </a:r>
            <a:r>
              <a:rPr lang="en-GB" sz="1400" b="1" smtClean="0">
                <a:latin typeface="Courier New" pitchFamily="49" charset="0"/>
                <a:ea typeface="Calibri"/>
                <a:cs typeface="Courier New" pitchFamily="49" charset="0"/>
              </a:rPr>
              <a:t>( first )</a:t>
            </a:r>
          </a:p>
          <a:p>
            <a:pPr>
              <a:spcBef>
                <a:spcPts val="0"/>
              </a:spcBef>
              <a:spcAft>
                <a:spcPts val="0"/>
              </a:spcAft>
            </a:pPr>
            <a:r>
              <a:rPr lang="en-GB" sz="1400" b="1" smtClean="0">
                <a:latin typeface="Courier New" pitchFamily="49" charset="0"/>
                <a:ea typeface="Calibri"/>
                <a:cs typeface="Courier New" pitchFamily="49" charset="0"/>
              </a:rPr>
              <a:t>    {</a:t>
            </a:r>
          </a:p>
          <a:p>
            <a:pPr>
              <a:spcBef>
                <a:spcPts val="0"/>
              </a:spcBef>
              <a:spcAft>
                <a:spcPts val="0"/>
              </a:spcAft>
            </a:pPr>
            <a:r>
              <a:rPr lang="en-GB" sz="1400" b="1" smtClean="0">
                <a:latin typeface="Courier New" pitchFamily="49" charset="0"/>
                <a:ea typeface="Calibri"/>
                <a:cs typeface="Courier New" pitchFamily="49" charset="0"/>
              </a:rPr>
              <a:t>      first = </a:t>
            </a:r>
            <a:r>
              <a:rPr lang="en-GB" sz="1400" b="1" smtClean="0">
                <a:solidFill>
                  <a:srgbClr val="0000FF"/>
                </a:solidFill>
                <a:latin typeface="Courier New" pitchFamily="49" charset="0"/>
                <a:ea typeface="Calibri"/>
                <a:cs typeface="Courier New" pitchFamily="49" charset="0"/>
              </a:rPr>
              <a:t>false</a:t>
            </a:r>
            <a:r>
              <a:rPr lang="en-GB" sz="1400" b="1" smtClean="0">
                <a:latin typeface="Courier New" pitchFamily="49" charset="0"/>
                <a:ea typeface="Calibri"/>
                <a:cs typeface="Courier New" pitchFamily="49" charset="0"/>
              </a:rPr>
              <a:t>;</a:t>
            </a:r>
          </a:p>
          <a:p>
            <a:pPr>
              <a:spcBef>
                <a:spcPts val="0"/>
              </a:spcBef>
              <a:spcAft>
                <a:spcPts val="0"/>
              </a:spcAft>
            </a:pPr>
            <a:r>
              <a:rPr lang="en-GB" sz="1400" b="1" smtClean="0">
                <a:latin typeface="Courier New" pitchFamily="49" charset="0"/>
                <a:ea typeface="Calibri"/>
                <a:cs typeface="Courier New" pitchFamily="49" charset="0"/>
              </a:rPr>
              <a:t>      catName = symb.Category.Name;</a:t>
            </a:r>
          </a:p>
          <a:p>
            <a:pPr>
              <a:spcBef>
                <a:spcPts val="0"/>
              </a:spcBef>
              <a:spcAft>
                <a:spcPts val="0"/>
              </a:spcAft>
            </a:pPr>
            <a:r>
              <a:rPr lang="en-GB" sz="1400" b="1" smtClean="0">
                <a:latin typeface="Courier New" pitchFamily="49" charset="0"/>
                <a:ea typeface="Calibri"/>
                <a:cs typeface="Courier New" pitchFamily="49" charset="0"/>
              </a:rPr>
              <a:t>      sMsg = </a:t>
            </a:r>
            <a:r>
              <a:rPr lang="en-GB" sz="1400" b="1" smtClean="0">
                <a:solidFill>
                  <a:srgbClr val="800000"/>
                </a:solidFill>
                <a:latin typeface="Courier New" pitchFamily="49" charset="0"/>
                <a:ea typeface="Calibri"/>
                <a:cs typeface="Courier New" pitchFamily="49" charset="0"/>
              </a:rPr>
              <a:t>"Family: Name="</a:t>
            </a:r>
            <a:r>
              <a:rPr lang="en-GB" sz="1400" b="1" smtClean="0">
                <a:latin typeface="Courier New" pitchFamily="49" charset="0"/>
                <a:ea typeface="Calibri"/>
                <a:cs typeface="Courier New" pitchFamily="49" charset="0"/>
              </a:rPr>
              <a:t> + f.Name</a:t>
            </a:r>
          </a:p>
          <a:p>
            <a:pPr>
              <a:spcBef>
                <a:spcPts val="0"/>
              </a:spcBef>
              <a:spcAft>
                <a:spcPts val="0"/>
              </a:spcAft>
            </a:pPr>
            <a:r>
              <a:rPr lang="en-GB" sz="1400" b="1" smtClean="0">
                <a:latin typeface="Courier New" pitchFamily="49" charset="0"/>
                <a:ea typeface="Calibri"/>
                <a:cs typeface="Courier New" pitchFamily="49" charset="0"/>
              </a:rPr>
              <a:t>        + </a:t>
            </a:r>
            <a:r>
              <a:rPr lang="en-GB" sz="1400" b="1" smtClean="0">
                <a:solidFill>
                  <a:srgbClr val="800000"/>
                </a:solidFill>
                <a:latin typeface="Courier New" pitchFamily="49" charset="0"/>
                <a:ea typeface="Calibri"/>
                <a:cs typeface="Courier New" pitchFamily="49" charset="0"/>
              </a:rPr>
              <a:t>"; Id="</a:t>
            </a:r>
            <a:r>
              <a:rPr lang="en-GB" sz="1400" b="1" smtClean="0">
                <a:latin typeface="Courier New" pitchFamily="49" charset="0"/>
                <a:ea typeface="Calibri"/>
                <a:cs typeface="Courier New" pitchFamily="49" charset="0"/>
              </a:rPr>
              <a:t> + f.Id.Value.ToString()</a:t>
            </a:r>
          </a:p>
          <a:p>
            <a:pPr>
              <a:spcBef>
                <a:spcPts val="0"/>
              </a:spcBef>
              <a:spcAft>
                <a:spcPts val="0"/>
              </a:spcAft>
            </a:pPr>
            <a:r>
              <a:rPr lang="en-GB" sz="1400" b="1" smtClean="0">
                <a:latin typeface="Courier New" pitchFamily="49" charset="0"/>
                <a:ea typeface="Calibri"/>
                <a:cs typeface="Courier New" pitchFamily="49" charset="0"/>
              </a:rPr>
              <a:t>        + </a:t>
            </a:r>
            <a:r>
              <a:rPr lang="en-GB" sz="1400" b="1" smtClean="0">
                <a:solidFill>
                  <a:srgbClr val="800000"/>
                </a:solidFill>
                <a:latin typeface="Courier New" pitchFamily="49" charset="0"/>
                <a:ea typeface="Calibri"/>
                <a:cs typeface="Courier New" pitchFamily="49" charset="0"/>
              </a:rPr>
              <a:t>"; Category="</a:t>
            </a:r>
            <a:r>
              <a:rPr lang="en-GB" sz="1400" b="1" smtClean="0">
                <a:latin typeface="Courier New" pitchFamily="49" charset="0"/>
                <a:ea typeface="Calibri"/>
                <a:cs typeface="Courier New" pitchFamily="49" charset="0"/>
              </a:rPr>
              <a:t> + catName</a:t>
            </a:r>
          </a:p>
          <a:p>
            <a:pPr>
              <a:spcBef>
                <a:spcPts val="0"/>
              </a:spcBef>
              <a:spcAft>
                <a:spcPts val="0"/>
              </a:spcAft>
            </a:pPr>
            <a:r>
              <a:rPr lang="en-GB" sz="1400" b="1" smtClean="0">
                <a:latin typeface="Courier New" pitchFamily="49" charset="0"/>
                <a:ea typeface="Calibri"/>
                <a:cs typeface="Courier New" pitchFamily="49" charset="0"/>
              </a:rPr>
              <a:t>        + </a:t>
            </a:r>
            <a:r>
              <a:rPr lang="en-GB" sz="1400" b="1" smtClean="0">
                <a:solidFill>
                  <a:srgbClr val="800000"/>
                </a:solidFill>
                <a:latin typeface="Courier New" pitchFamily="49" charset="0"/>
                <a:ea typeface="Calibri"/>
                <a:cs typeface="Courier New" pitchFamily="49" charset="0"/>
              </a:rPr>
              <a:t>"\r\nContains Types:"</a:t>
            </a:r>
            <a:r>
              <a:rPr lang="en-GB" sz="1400" b="1" smtClean="0">
                <a:latin typeface="Courier New" pitchFamily="49" charset="0"/>
                <a:ea typeface="Calibri"/>
                <a:cs typeface="Courier New" pitchFamily="49" charset="0"/>
              </a:rPr>
              <a:t>;</a:t>
            </a:r>
          </a:p>
          <a:p>
            <a:pPr>
              <a:spcBef>
                <a:spcPts val="0"/>
              </a:spcBef>
              <a:spcAft>
                <a:spcPts val="0"/>
              </a:spcAft>
            </a:pPr>
            <a:r>
              <a:rPr lang="en-GB" sz="1400" b="1" smtClean="0">
                <a:latin typeface="Courier New" pitchFamily="49" charset="0"/>
                <a:ea typeface="Calibri"/>
                <a:cs typeface="Courier New" pitchFamily="49" charset="0"/>
              </a:rPr>
              <a:t>    }</a:t>
            </a:r>
          </a:p>
          <a:p>
            <a:pPr>
              <a:spcBef>
                <a:spcPts val="0"/>
              </a:spcBef>
              <a:spcAft>
                <a:spcPts val="0"/>
              </a:spcAft>
            </a:pPr>
            <a:r>
              <a:rPr lang="en-GB" sz="1400" b="1" smtClean="0">
                <a:latin typeface="Courier New" pitchFamily="49" charset="0"/>
                <a:ea typeface="Calibri"/>
                <a:cs typeface="Courier New" pitchFamily="49" charset="0"/>
              </a:rPr>
              <a:t>    sMsg += </a:t>
            </a:r>
            <a:r>
              <a:rPr lang="en-GB" sz="1400" b="1" smtClean="0">
                <a:solidFill>
                  <a:srgbClr val="800000"/>
                </a:solidFill>
                <a:latin typeface="Courier New" pitchFamily="49" charset="0"/>
                <a:ea typeface="Calibri"/>
                <a:cs typeface="Courier New" pitchFamily="49" charset="0"/>
              </a:rPr>
              <a:t>"\r\n    "</a:t>
            </a:r>
            <a:r>
              <a:rPr lang="en-GB" sz="1400" b="1" smtClean="0">
                <a:latin typeface="Courier New" pitchFamily="49" charset="0"/>
                <a:ea typeface="Calibri"/>
                <a:cs typeface="Courier New" pitchFamily="49" charset="0"/>
              </a:rPr>
              <a:t> + symb.Name + </a:t>
            </a:r>
            <a:r>
              <a:rPr lang="en-GB" sz="1400" b="1" smtClean="0">
                <a:solidFill>
                  <a:srgbClr val="800000"/>
                </a:solidFill>
                <a:latin typeface="Courier New" pitchFamily="49" charset="0"/>
                <a:ea typeface="Calibri"/>
                <a:cs typeface="Courier New" pitchFamily="49" charset="0"/>
              </a:rPr>
              <a:t>"; Id="</a:t>
            </a:r>
            <a:r>
              <a:rPr lang="en-GB" sz="1400" b="1" smtClean="0">
                <a:latin typeface="Courier New" pitchFamily="49" charset="0"/>
                <a:ea typeface="Calibri"/>
                <a:cs typeface="Courier New" pitchFamily="49" charset="0"/>
              </a:rPr>
              <a:t> + symb.Id.Value.ToString();</a:t>
            </a:r>
          </a:p>
          <a:p>
            <a:pPr>
              <a:spcBef>
                <a:spcPts val="0"/>
              </a:spcBef>
              <a:spcAft>
                <a:spcPts val="0"/>
              </a:spcAft>
            </a:pPr>
            <a:r>
              <a:rPr lang="en-GB" sz="1400" b="1" smtClean="0">
                <a:latin typeface="Courier New" pitchFamily="49" charset="0"/>
                <a:ea typeface="Calibri"/>
                <a:cs typeface="Courier New" pitchFamily="49" charset="0"/>
              </a:rPr>
              <a:t>  }</a:t>
            </a: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8000"/>
                </a:solidFill>
                <a:latin typeface="Courier New" pitchFamily="49" charset="0"/>
                <a:ea typeface="Calibri"/>
                <a:cs typeface="Courier New" pitchFamily="49" charset="0"/>
              </a:rPr>
              <a:t>// Show the symbols for this family and allow user to proceed</a:t>
            </a:r>
            <a:endParaRPr lang="en-GB" sz="1400" b="1" smtClean="0">
              <a:latin typeface="Courier New" pitchFamily="49" charset="0"/>
              <a:ea typeface="Calibri"/>
              <a:cs typeface="Courier New" pitchFamily="49" charset="0"/>
            </a:endParaRP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8000"/>
                </a:solidFill>
                <a:latin typeface="Courier New" pitchFamily="49" charset="0"/>
                <a:ea typeface="Calibri"/>
                <a:cs typeface="Courier New" pitchFamily="49" charset="0"/>
              </a:rPr>
              <a:t>// to the next family (OK) or cancel (Cancel)</a:t>
            </a:r>
            <a:endParaRPr lang="en-GB" sz="1400" b="1" smtClean="0">
              <a:latin typeface="Courier New" pitchFamily="49" charset="0"/>
              <a:ea typeface="Calibri"/>
              <a:cs typeface="Courier New" pitchFamily="49" charset="0"/>
            </a:endParaRPr>
          </a:p>
          <a:p>
            <a:pPr>
              <a:spcBef>
                <a:spcPts val="0"/>
              </a:spcBef>
              <a:spcAft>
                <a:spcPts val="0"/>
              </a:spcAft>
            </a:pPr>
            <a:r>
              <a:rPr lang="en-GB" sz="1400" b="1" smtClean="0">
                <a:latin typeface="Courier New" pitchFamily="49" charset="0"/>
                <a:ea typeface="Calibri"/>
                <a:cs typeface="Courier New" pitchFamily="49" charset="0"/>
              </a:rPr>
              <a:t>  sMsg += </a:t>
            </a:r>
            <a:r>
              <a:rPr lang="en-GB" sz="1400" b="1" smtClean="0">
                <a:solidFill>
                  <a:srgbClr val="800000"/>
                </a:solidFill>
                <a:latin typeface="Courier New" pitchFamily="49" charset="0"/>
                <a:ea typeface="Calibri"/>
                <a:cs typeface="Courier New" pitchFamily="49" charset="0"/>
              </a:rPr>
              <a:t>"\r\nContinue?"</a:t>
            </a:r>
            <a:r>
              <a:rPr lang="en-GB" sz="1400" b="1" smtClean="0">
                <a:latin typeface="Courier New" pitchFamily="49" charset="0"/>
                <a:ea typeface="Calibri"/>
                <a:cs typeface="Courier New" pitchFamily="49" charset="0"/>
              </a:rPr>
              <a:t>;</a:t>
            </a: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00FF"/>
                </a:solidFill>
                <a:latin typeface="Courier New" pitchFamily="49" charset="0"/>
                <a:ea typeface="Calibri"/>
                <a:cs typeface="Courier New" pitchFamily="49" charset="0"/>
              </a:rPr>
              <a:t>if</a:t>
            </a:r>
            <a:r>
              <a:rPr lang="en-GB" sz="1400" b="1" smtClean="0">
                <a:latin typeface="Courier New" pitchFamily="49" charset="0"/>
                <a:ea typeface="Calibri"/>
                <a:cs typeface="Courier New" pitchFamily="49" charset="0"/>
              </a:rPr>
              <a:t>( !</a:t>
            </a:r>
            <a:r>
              <a:rPr lang="en-GB" sz="1400" b="1" smtClean="0">
                <a:solidFill>
                  <a:srgbClr val="008080"/>
                </a:solidFill>
                <a:latin typeface="Courier New" pitchFamily="49" charset="0"/>
                <a:ea typeface="Calibri"/>
                <a:cs typeface="Courier New" pitchFamily="49" charset="0"/>
              </a:rPr>
              <a:t>LabUtils</a:t>
            </a:r>
            <a:r>
              <a:rPr lang="en-GB" sz="1400" b="1" smtClean="0">
                <a:latin typeface="Courier New" pitchFamily="49" charset="0"/>
                <a:ea typeface="Calibri"/>
                <a:cs typeface="Courier New" pitchFamily="49" charset="0"/>
              </a:rPr>
              <a:t>.QuestionMsg( sMsg ) )</a:t>
            </a:r>
          </a:p>
          <a:p>
            <a:pPr>
              <a:spcBef>
                <a:spcPts val="0"/>
              </a:spcBef>
              <a:spcAft>
                <a:spcPts val="0"/>
              </a:spcAft>
            </a:pPr>
            <a:r>
              <a:rPr lang="en-GB" sz="1400" b="1" smtClean="0">
                <a:latin typeface="Courier New" pitchFamily="49" charset="0"/>
                <a:ea typeface="Calibri"/>
                <a:cs typeface="Courier New" pitchFamily="49" charset="0"/>
              </a:rPr>
              <a:t>  {</a:t>
            </a:r>
          </a:p>
          <a:p>
            <a:pPr>
              <a:spcBef>
                <a:spcPts val="0"/>
              </a:spcBef>
              <a:spcAft>
                <a:spcPts val="0"/>
              </a:spcAft>
            </a:pPr>
            <a:r>
              <a:rPr lang="en-GB" sz="1400" b="1" smtClean="0">
                <a:latin typeface="Courier New" pitchFamily="49" charset="0"/>
                <a:ea typeface="Calibri"/>
                <a:cs typeface="Courier New" pitchFamily="49" charset="0"/>
              </a:rPr>
              <a:t>    </a:t>
            </a:r>
            <a:r>
              <a:rPr lang="en-GB" sz="1400" b="1" smtClean="0">
                <a:solidFill>
                  <a:srgbClr val="0000FF"/>
                </a:solidFill>
                <a:latin typeface="Courier New" pitchFamily="49" charset="0"/>
                <a:ea typeface="Calibri"/>
                <a:cs typeface="Courier New" pitchFamily="49" charset="0"/>
              </a:rPr>
              <a:t>break</a:t>
            </a:r>
            <a:r>
              <a:rPr lang="en-GB" sz="1400" b="1" smtClean="0">
                <a:latin typeface="Courier New" pitchFamily="49" charset="0"/>
                <a:ea typeface="Calibri"/>
                <a:cs typeface="Courier New" pitchFamily="49" charset="0"/>
              </a:rPr>
              <a:t>;</a:t>
            </a:r>
          </a:p>
          <a:p>
            <a:pPr>
              <a:spcBef>
                <a:spcPts val="0"/>
              </a:spcBef>
              <a:spcAft>
                <a:spcPts val="0"/>
              </a:spcAft>
            </a:pPr>
            <a:r>
              <a:rPr lang="en-GB" sz="1400" b="1" smtClean="0">
                <a:latin typeface="Courier New" pitchFamily="49" charset="0"/>
                <a:ea typeface="Calibri"/>
                <a:cs typeface="Courier New" pitchFamily="49" charset="0"/>
              </a:rPr>
              <a:t>  }</a:t>
            </a:r>
          </a:p>
          <a:p>
            <a:pPr>
              <a:spcBef>
                <a:spcPts val="0"/>
              </a:spcBef>
              <a:spcAft>
                <a:spcPts val="0"/>
              </a:spcAft>
            </a:pPr>
            <a:r>
              <a:rPr lang="en-GB" sz="1400" b="1" smtClean="0">
                <a:latin typeface="Courier New" pitchFamily="49" charset="0"/>
                <a:ea typeface="Calibri"/>
                <a:cs typeface="Courier New" pitchFamily="49" charset="0"/>
              </a:rPr>
              <a:t>}</a:t>
            </a:r>
            <a:endParaRPr lang="en-GB" sz="1400" b="1">
              <a:latin typeface="Courier New" pitchFamily="49" charset="0"/>
              <a:ea typeface="Calibri"/>
              <a:cs typeface="Courier New" pitchFamily="49" charset="0"/>
            </a:endParaRPr>
          </a:p>
        </p:txBody>
      </p:sp>
      <p:sp>
        <p:nvSpPr>
          <p:cNvPr id="5939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7" name="Picture 6" descr="Labs_3_1_02.png"/>
          <p:cNvPicPr>
            <a:picLocks noChangeAspect="1"/>
          </p:cNvPicPr>
          <p:nvPr/>
        </p:nvPicPr>
        <p:blipFill>
          <a:blip r:embed="rId3" cstate="print"/>
          <a:stretch>
            <a:fillRect/>
          </a:stretch>
        </p:blipFill>
        <p:spPr>
          <a:xfrm>
            <a:off x="6903249" y="2212938"/>
            <a:ext cx="5257800" cy="3100388"/>
          </a:xfrm>
          <a:prstGeom prst="rect">
            <a:avLst/>
          </a:prstGeom>
        </p:spPr>
      </p:pic>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2" name="AutoShape 7"/>
          <p:cNvSpPr>
            <a:spLocks noChangeArrowheads="1"/>
          </p:cNvSpPr>
          <p:nvPr/>
        </p:nvSpPr>
        <p:spPr bwMode="auto">
          <a:xfrm>
            <a:off x="119269" y="3899754"/>
            <a:ext cx="12112489" cy="4302466"/>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60418" name="Rectangle 2"/>
          <p:cNvSpPr>
            <a:spLocks noGrp="1" noChangeArrowheads="1"/>
          </p:cNvSpPr>
          <p:nvPr>
            <p:ph type="title"/>
          </p:nvPr>
        </p:nvSpPr>
        <p:spPr>
          <a:xfrm>
            <a:off x="453759" y="194232"/>
            <a:ext cx="11269451" cy="1626129"/>
          </a:xfrm>
        </p:spPr>
        <p:txBody>
          <a:bodyPr/>
          <a:lstStyle/>
          <a:p>
            <a:pPr eaLnBrk="1" hangingPunct="1"/>
            <a:r>
              <a:rPr lang="en-GB" smtClean="0"/>
              <a:t>Loading Families and Types</a:t>
            </a:r>
            <a:endParaRPr lang="en-GB" sz="4000" smtClean="0"/>
          </a:p>
        </p:txBody>
      </p:sp>
      <p:sp>
        <p:nvSpPr>
          <p:cNvPr id="60419" name="Rectangle 3"/>
          <p:cNvSpPr>
            <a:spLocks noGrp="1" noChangeArrowheads="1"/>
          </p:cNvSpPr>
          <p:nvPr>
            <p:ph idx="1"/>
          </p:nvPr>
        </p:nvSpPr>
        <p:spPr>
          <a:xfrm>
            <a:off x="453759" y="1842054"/>
            <a:ext cx="12395944" cy="6599582"/>
          </a:xfrm>
        </p:spPr>
        <p:txBody>
          <a:bodyPr/>
          <a:lstStyle/>
          <a:p>
            <a:pPr marL="487647" lvl="1" indent="-325098">
              <a:lnSpc>
                <a:spcPct val="80000"/>
              </a:lnSpc>
            </a:pPr>
            <a:r>
              <a:rPr lang="en-GB" sz="3600" smtClean="0"/>
              <a:t>Load additional standard families and symbols from RFA files</a:t>
            </a:r>
          </a:p>
          <a:p>
            <a:pPr marL="1462939" lvl="3" indent="-325098">
              <a:buNone/>
            </a:pPr>
            <a:r>
              <a:rPr lang="en-GB" b="1" smtClean="0">
                <a:latin typeface="Courier New" pitchFamily="49" charset="0"/>
                <a:cs typeface="Courier New" pitchFamily="49" charset="0"/>
              </a:rPr>
              <a:t>doc.LoadFamily()</a:t>
            </a:r>
          </a:p>
          <a:p>
            <a:pPr marL="1462939" lvl="3" indent="-325098">
              <a:buNone/>
            </a:pPr>
            <a:r>
              <a:rPr lang="en-GB" b="1" smtClean="0">
                <a:latin typeface="Courier New" pitchFamily="49" charset="0"/>
                <a:cs typeface="Courier New" pitchFamily="49" charset="0"/>
              </a:rPr>
              <a:t>doc.LoadFamilySymbol()</a:t>
            </a:r>
          </a:p>
          <a:p>
            <a:pPr marL="0" indent="0">
              <a:spcBef>
                <a:spcPts val="8503"/>
              </a:spcBef>
            </a:pPr>
            <a:r>
              <a:rPr lang="en-US" sz="1600" b="1" noProof="1" smtClean="0">
                <a:solidFill>
                  <a:schemeClr val="accent1"/>
                </a:solidFill>
                <a:latin typeface="Courier New" pitchFamily="49" charset="0"/>
              </a:rPr>
              <a:t>Dim</a:t>
            </a:r>
            <a:r>
              <a:rPr lang="en-US" sz="1600" b="1" noProof="1" smtClean="0">
                <a:latin typeface="Courier New" pitchFamily="49" charset="0"/>
              </a:rPr>
              <a:t> doc </a:t>
            </a:r>
            <a:r>
              <a:rPr lang="en-US" sz="1600" b="1" noProof="1" smtClean="0">
                <a:solidFill>
                  <a:schemeClr val="accent1"/>
                </a:solidFill>
                <a:latin typeface="Courier New" pitchFamily="49" charset="0"/>
              </a:rPr>
              <a:t>As</a:t>
            </a:r>
            <a:r>
              <a:rPr lang="en-US" sz="1600" b="1" noProof="1" smtClean="0">
                <a:latin typeface="Courier New" pitchFamily="49" charset="0"/>
              </a:rPr>
              <a:t> Revit.Document = commandData.Application.ActiveDocument</a:t>
            </a:r>
          </a:p>
          <a:p>
            <a:pPr marL="0" indent="0">
              <a:spcBef>
                <a:spcPts val="0"/>
              </a:spcBef>
            </a:pPr>
            <a:endParaRPr lang="en-US" sz="1600" b="1" noProof="1" smtClean="0">
              <a:latin typeface="Courier New" pitchFamily="49" charset="0"/>
            </a:endParaRPr>
          </a:p>
          <a:p>
            <a:pPr marL="0" indent="0">
              <a:spcBef>
                <a:spcPts val="0"/>
              </a:spcBef>
            </a:pPr>
            <a:r>
              <a:rPr lang="en-US" sz="1600" b="1" noProof="1" smtClean="0">
                <a:solidFill>
                  <a:schemeClr val="hlink"/>
                </a:solidFill>
                <a:latin typeface="Courier New" pitchFamily="49" charset="0"/>
              </a:rPr>
              <a:t>'Load a whole Family</a:t>
            </a:r>
            <a:r>
              <a:rPr lang="en-US" sz="1600" b="1" noProof="1" smtClean="0">
                <a:latin typeface="Courier New" pitchFamily="49" charset="0"/>
              </a:rPr>
              <a:t> </a:t>
            </a:r>
          </a:p>
          <a:p>
            <a:pPr marL="0" indent="0">
              <a:spcBef>
                <a:spcPts val="0"/>
              </a:spcBef>
            </a:pPr>
            <a:r>
              <a:rPr lang="en-US" sz="1600" b="1" noProof="1" smtClean="0">
                <a:solidFill>
                  <a:schemeClr val="accent1"/>
                </a:solidFill>
                <a:latin typeface="Courier New" pitchFamily="49" charset="0"/>
              </a:rPr>
              <a:t>If Not</a:t>
            </a:r>
            <a:r>
              <a:rPr lang="en-US" sz="1600" b="1" noProof="1" smtClean="0">
                <a:latin typeface="Courier New" pitchFamily="49" charset="0"/>
              </a:rPr>
              <a:t> CType(doc.</a:t>
            </a:r>
            <a:r>
              <a:rPr lang="en-US" sz="1600" b="1" noProof="1" smtClean="0">
                <a:solidFill>
                  <a:schemeClr val="folHlink"/>
                </a:solidFill>
                <a:latin typeface="Courier New" pitchFamily="49" charset="0"/>
              </a:rPr>
              <a:t>LoadFamily</a:t>
            </a:r>
            <a:r>
              <a:rPr lang="en-US" sz="1600" b="1" noProof="1" smtClean="0">
                <a:latin typeface="Courier New" pitchFamily="49" charset="0"/>
              </a:rPr>
              <a:t>(familyFilename), Boolean) </a:t>
            </a:r>
            <a:r>
              <a:rPr lang="en-US" sz="1600" b="1" noProof="1" smtClean="0">
                <a:solidFill>
                  <a:schemeClr val="accent1"/>
                </a:solidFill>
                <a:latin typeface="Courier New" pitchFamily="49" charset="0"/>
              </a:rPr>
              <a:t>Then</a:t>
            </a:r>
          </a:p>
          <a:p>
            <a:pPr marL="0" indent="0">
              <a:spcBef>
                <a:spcPts val="0"/>
              </a:spcBef>
            </a:pPr>
            <a:r>
              <a:rPr lang="en-US" sz="1600" b="1" noProof="1" smtClean="0">
                <a:latin typeface="Courier New" pitchFamily="49" charset="0"/>
              </a:rPr>
              <a:t>  MsgBox(</a:t>
            </a:r>
            <a:r>
              <a:rPr lang="en-US" sz="1600" b="1" smtClean="0">
                <a:latin typeface="Courier New" pitchFamily="49" charset="0"/>
              </a:rPr>
              <a:t> </a:t>
            </a:r>
            <a:r>
              <a:rPr lang="en-US" sz="1600" b="1" noProof="1" smtClean="0">
                <a:solidFill>
                  <a:srgbClr val="993300"/>
                </a:solidFill>
                <a:latin typeface="Courier New" pitchFamily="49" charset="0"/>
              </a:rPr>
              <a:t>"ERROR in loading Family "</a:t>
            </a:r>
            <a:r>
              <a:rPr lang="en-US" sz="1600" b="1" noProof="1" smtClean="0">
                <a:latin typeface="Courier New" pitchFamily="49" charset="0"/>
              </a:rPr>
              <a:t> &amp; familyFilename &amp; </a:t>
            </a:r>
            <a:r>
              <a:rPr lang="en-US" sz="1600" b="1" noProof="1" smtClean="0">
                <a:solidFill>
                  <a:srgbClr val="993300"/>
                </a:solidFill>
                <a:latin typeface="Courier New" pitchFamily="49" charset="0"/>
              </a:rPr>
              <a:t>"?"</a:t>
            </a:r>
            <a:r>
              <a:rPr lang="en-US" sz="1600" b="1" smtClean="0">
                <a:latin typeface="Courier New" pitchFamily="49" charset="0"/>
              </a:rPr>
              <a:t> </a:t>
            </a:r>
            <a:r>
              <a:rPr lang="en-US" sz="1600" b="1" noProof="1" smtClean="0">
                <a:latin typeface="Courier New" pitchFamily="49" charset="0"/>
              </a:rPr>
              <a:t>)</a:t>
            </a:r>
          </a:p>
          <a:p>
            <a:pPr marL="0" indent="0">
              <a:spcBef>
                <a:spcPts val="0"/>
              </a:spcBef>
            </a:pPr>
            <a:r>
              <a:rPr lang="en-US" sz="1600" b="1" noProof="1" smtClean="0">
                <a:solidFill>
                  <a:schemeClr val="accent1"/>
                </a:solidFill>
                <a:latin typeface="Courier New" pitchFamily="49" charset="0"/>
              </a:rPr>
              <a:t>Else</a:t>
            </a:r>
          </a:p>
          <a:p>
            <a:pPr marL="0" indent="0">
              <a:spcBef>
                <a:spcPts val="0"/>
              </a:spcBef>
            </a:pPr>
            <a:r>
              <a:rPr lang="en-US" sz="1600" b="1" noProof="1" smtClean="0">
                <a:latin typeface="Courier New" pitchFamily="49" charset="0"/>
              </a:rPr>
              <a:t>  MsgBox(</a:t>
            </a:r>
            <a:r>
              <a:rPr lang="en-US" sz="1600" b="1" smtClean="0">
                <a:latin typeface="Courier New" pitchFamily="49" charset="0"/>
              </a:rPr>
              <a:t> </a:t>
            </a:r>
            <a:r>
              <a:rPr lang="en-US" sz="1600" b="1" noProof="1" smtClean="0">
                <a:solidFill>
                  <a:srgbClr val="993300"/>
                </a:solidFill>
                <a:latin typeface="Courier New" pitchFamily="49" charset="0"/>
              </a:rPr>
              <a:t>"Successfully loaded Family "</a:t>
            </a:r>
            <a:r>
              <a:rPr lang="en-US" sz="1600" b="1" noProof="1" smtClean="0">
                <a:latin typeface="Courier New" pitchFamily="49" charset="0"/>
              </a:rPr>
              <a:t> &amp; familyFilename &amp; </a:t>
            </a:r>
            <a:r>
              <a:rPr lang="en-US" sz="1600" b="1" noProof="1" smtClean="0">
                <a:solidFill>
                  <a:srgbClr val="993300"/>
                </a:solidFill>
                <a:latin typeface="Courier New" pitchFamily="49" charset="0"/>
              </a:rPr>
              <a:t>"!"</a:t>
            </a:r>
            <a:r>
              <a:rPr lang="en-US" sz="1600" b="1" smtClean="0">
                <a:latin typeface="Courier New" pitchFamily="49" charset="0"/>
              </a:rPr>
              <a:t> </a:t>
            </a:r>
            <a:r>
              <a:rPr lang="en-US" sz="1600" b="1" noProof="1" smtClean="0">
                <a:latin typeface="Courier New" pitchFamily="49" charset="0"/>
              </a:rPr>
              <a:t>)</a:t>
            </a:r>
          </a:p>
          <a:p>
            <a:pPr marL="0" indent="0">
              <a:spcBef>
                <a:spcPts val="0"/>
              </a:spcBef>
            </a:pPr>
            <a:r>
              <a:rPr lang="en-US" sz="1600" b="1" noProof="1" smtClean="0">
                <a:solidFill>
                  <a:schemeClr val="accent1"/>
                </a:solidFill>
                <a:latin typeface="Courier New" pitchFamily="49" charset="0"/>
              </a:rPr>
              <a:t>End If</a:t>
            </a:r>
          </a:p>
          <a:p>
            <a:pPr marL="0" indent="0">
              <a:spcBef>
                <a:spcPts val="0"/>
              </a:spcBef>
            </a:pPr>
            <a:endParaRPr lang="en-US" sz="1600" b="1" noProof="1" smtClean="0">
              <a:latin typeface="Courier New" pitchFamily="49" charset="0"/>
            </a:endParaRPr>
          </a:p>
          <a:p>
            <a:pPr marL="0" indent="0">
              <a:spcBef>
                <a:spcPts val="0"/>
              </a:spcBef>
            </a:pPr>
            <a:r>
              <a:rPr lang="en-US" sz="1600" b="1" noProof="1" smtClean="0">
                <a:solidFill>
                  <a:schemeClr val="hlink"/>
                </a:solidFill>
                <a:latin typeface="Courier New" pitchFamily="49" charset="0"/>
              </a:rPr>
              <a:t>'Load only a specific Symbol (Type)</a:t>
            </a:r>
          </a:p>
          <a:p>
            <a:pPr marL="0" indent="0">
              <a:spcBef>
                <a:spcPts val="0"/>
              </a:spcBef>
            </a:pPr>
            <a:r>
              <a:rPr lang="en-US" sz="1600" b="1" noProof="1" smtClean="0">
                <a:solidFill>
                  <a:schemeClr val="hlink"/>
                </a:solidFill>
                <a:latin typeface="Courier New" pitchFamily="49" charset="0"/>
              </a:rPr>
              <a:t>' The symbol MUST exist in the corresponding catalog (TXT) file - same as in the UI</a:t>
            </a:r>
          </a:p>
          <a:p>
            <a:pPr marL="0" indent="0">
              <a:spcBef>
                <a:spcPts val="0"/>
              </a:spcBef>
            </a:pPr>
            <a:r>
              <a:rPr lang="en-US" sz="1600" b="1" noProof="1" smtClean="0">
                <a:solidFill>
                  <a:schemeClr val="accent1"/>
                </a:solidFill>
                <a:latin typeface="Courier New" pitchFamily="49" charset="0"/>
              </a:rPr>
              <a:t>If Not</a:t>
            </a:r>
            <a:r>
              <a:rPr lang="en-US" sz="1600" b="1" noProof="1" smtClean="0">
                <a:latin typeface="Courier New" pitchFamily="49" charset="0"/>
              </a:rPr>
              <a:t> CType(doc.</a:t>
            </a:r>
            <a:r>
              <a:rPr lang="en-US" sz="1600" b="1" noProof="1" smtClean="0">
                <a:solidFill>
                  <a:schemeClr val="folHlink"/>
                </a:solidFill>
                <a:latin typeface="Courier New" pitchFamily="49" charset="0"/>
              </a:rPr>
              <a:t>LoadFamilySymbol</a:t>
            </a:r>
            <a:r>
              <a:rPr lang="en-US" sz="1600" b="1" noProof="1" smtClean="0">
                <a:latin typeface="Courier New" pitchFamily="49" charset="0"/>
              </a:rPr>
              <a:t>(familyFilename, </a:t>
            </a:r>
            <a:r>
              <a:rPr lang="en-US" sz="1600" b="1" smtClean="0">
                <a:latin typeface="Courier New" pitchFamily="49" charset="0"/>
              </a:rPr>
              <a:t>s</a:t>
            </a:r>
            <a:r>
              <a:rPr lang="en-US" sz="1600" b="1" noProof="1" smtClean="0">
                <a:latin typeface="Courier New" pitchFamily="49" charset="0"/>
              </a:rPr>
              <a:t>ymbolName), Boolean) Then</a:t>
            </a:r>
          </a:p>
          <a:p>
            <a:pPr marL="0" indent="0">
              <a:spcBef>
                <a:spcPts val="0"/>
              </a:spcBef>
            </a:pPr>
            <a:r>
              <a:rPr lang="en-US" sz="1600" b="1" noProof="1" smtClean="0">
                <a:latin typeface="Courier New" pitchFamily="49" charset="0"/>
              </a:rPr>
              <a:t>  MsgBox(</a:t>
            </a:r>
            <a:r>
              <a:rPr lang="en-US" sz="1600" b="1" smtClean="0">
                <a:latin typeface="Courier New" pitchFamily="49" charset="0"/>
              </a:rPr>
              <a:t> </a:t>
            </a:r>
            <a:r>
              <a:rPr lang="en-US" sz="1600" b="1" noProof="1" smtClean="0">
                <a:solidFill>
                  <a:srgbClr val="993300"/>
                </a:solidFill>
                <a:latin typeface="Courier New" pitchFamily="49" charset="0"/>
              </a:rPr>
              <a:t>"ERROR in loading FamilySymbol "</a:t>
            </a:r>
            <a:r>
              <a:rPr lang="en-US" sz="1600" b="1" noProof="1" smtClean="0">
                <a:latin typeface="Courier New" pitchFamily="49" charset="0"/>
              </a:rPr>
              <a:t> &amp; familyFilename &amp; </a:t>
            </a:r>
            <a:r>
              <a:rPr lang="en-US" sz="1600" b="1" noProof="1" smtClean="0">
                <a:solidFill>
                  <a:srgbClr val="993300"/>
                </a:solidFill>
                <a:latin typeface="Courier New" pitchFamily="49" charset="0"/>
              </a:rPr>
              <a:t>" : "</a:t>
            </a:r>
            <a:r>
              <a:rPr lang="en-US" sz="1600" b="1" noProof="1" smtClean="0">
                <a:latin typeface="Courier New" pitchFamily="49" charset="0"/>
              </a:rPr>
              <a:t> &amp; </a:t>
            </a:r>
            <a:r>
              <a:rPr lang="en-US" sz="1600" b="1" smtClean="0">
                <a:latin typeface="Courier New" pitchFamily="49" charset="0"/>
              </a:rPr>
              <a:t>s</a:t>
            </a:r>
            <a:r>
              <a:rPr lang="en-US" sz="1600" b="1" noProof="1" smtClean="0">
                <a:latin typeface="Courier New" pitchFamily="49" charset="0"/>
              </a:rPr>
              <a:t>ymbolName &amp; </a:t>
            </a:r>
            <a:r>
              <a:rPr lang="en-US" sz="1600" b="1" noProof="1" smtClean="0">
                <a:solidFill>
                  <a:srgbClr val="993300"/>
                </a:solidFill>
                <a:latin typeface="Courier New" pitchFamily="49" charset="0"/>
              </a:rPr>
              <a:t>"?"</a:t>
            </a:r>
            <a:r>
              <a:rPr lang="en-US" sz="1600" b="1" smtClean="0">
                <a:solidFill>
                  <a:srgbClr val="993300"/>
                </a:solidFill>
                <a:latin typeface="Courier New" pitchFamily="49" charset="0"/>
              </a:rPr>
              <a:t> </a:t>
            </a:r>
            <a:r>
              <a:rPr lang="en-US" sz="1600" b="1" noProof="1" smtClean="0">
                <a:latin typeface="Courier New" pitchFamily="49" charset="0"/>
              </a:rPr>
              <a:t>)</a:t>
            </a:r>
          </a:p>
          <a:p>
            <a:pPr marL="0" indent="0">
              <a:spcBef>
                <a:spcPts val="0"/>
              </a:spcBef>
            </a:pPr>
            <a:r>
              <a:rPr lang="en-US" sz="1600" b="1" noProof="1" smtClean="0">
                <a:solidFill>
                  <a:schemeClr val="accent1"/>
                </a:solidFill>
                <a:latin typeface="Courier New" pitchFamily="49" charset="0"/>
              </a:rPr>
              <a:t>Else</a:t>
            </a:r>
          </a:p>
          <a:p>
            <a:pPr marL="0" indent="0">
              <a:spcBef>
                <a:spcPts val="0"/>
              </a:spcBef>
            </a:pPr>
            <a:r>
              <a:rPr lang="en-US" sz="1600" b="1" noProof="1" smtClean="0">
                <a:latin typeface="Courier New" pitchFamily="49" charset="0"/>
              </a:rPr>
              <a:t>  MsgBox(</a:t>
            </a:r>
            <a:r>
              <a:rPr lang="en-US" sz="1600" b="1" smtClean="0">
                <a:latin typeface="Courier New" pitchFamily="49" charset="0"/>
              </a:rPr>
              <a:t> </a:t>
            </a:r>
            <a:r>
              <a:rPr lang="en-US" sz="1600" b="1" noProof="1" smtClean="0">
                <a:solidFill>
                  <a:srgbClr val="993300"/>
                </a:solidFill>
                <a:latin typeface="Courier New" pitchFamily="49" charset="0"/>
              </a:rPr>
              <a:t>"Successfully loaded FamilySymbol "</a:t>
            </a:r>
            <a:r>
              <a:rPr lang="en-US" sz="1600" b="1" noProof="1" smtClean="0">
                <a:latin typeface="Courier New" pitchFamily="49" charset="0"/>
              </a:rPr>
              <a:t> &amp; familyFilename &amp; </a:t>
            </a:r>
            <a:r>
              <a:rPr lang="en-US" sz="1600" b="1" noProof="1" smtClean="0">
                <a:solidFill>
                  <a:srgbClr val="993300"/>
                </a:solidFill>
                <a:latin typeface="Courier New" pitchFamily="49" charset="0"/>
              </a:rPr>
              <a:t>" : "</a:t>
            </a:r>
            <a:r>
              <a:rPr lang="en-US" sz="1600" b="1" noProof="1" smtClean="0">
                <a:latin typeface="Courier New" pitchFamily="49" charset="0"/>
              </a:rPr>
              <a:t> &amp; symbolName &amp; </a:t>
            </a:r>
            <a:r>
              <a:rPr lang="en-US" sz="1600" b="1" noProof="1" smtClean="0">
                <a:solidFill>
                  <a:srgbClr val="993300"/>
                </a:solidFill>
                <a:latin typeface="Courier New" pitchFamily="49" charset="0"/>
              </a:rPr>
              <a:t>"!"</a:t>
            </a:r>
            <a:r>
              <a:rPr lang="en-US" sz="1600" b="1" smtClean="0">
                <a:solidFill>
                  <a:srgbClr val="993300"/>
                </a:solidFill>
                <a:latin typeface="Courier New" pitchFamily="49" charset="0"/>
              </a:rPr>
              <a:t> </a:t>
            </a:r>
            <a:r>
              <a:rPr lang="en-US" sz="1600" b="1" noProof="1" smtClean="0">
                <a:latin typeface="Courier New" pitchFamily="49" charset="0"/>
              </a:rPr>
              <a:t>)</a:t>
            </a:r>
          </a:p>
          <a:p>
            <a:pPr marL="0" indent="0">
              <a:spcBef>
                <a:spcPts val="0"/>
              </a:spcBef>
            </a:pPr>
            <a:r>
              <a:rPr lang="en-US" sz="1600" b="1" noProof="1" smtClean="0">
                <a:solidFill>
                  <a:schemeClr val="accent1"/>
                </a:solidFill>
                <a:latin typeface="Courier New" pitchFamily="49" charset="0"/>
              </a:rPr>
              <a:t>End If</a:t>
            </a:r>
            <a:endParaRPr lang="en-GB" sz="1600" b="1" smtClean="0">
              <a:solidFill>
                <a:schemeClr val="accent1"/>
              </a:solidFill>
              <a:latin typeface="Courier New" pitchFamily="49" charset="0"/>
            </a:endParaRPr>
          </a:p>
        </p:txBody>
      </p:sp>
      <p:sp>
        <p:nvSpPr>
          <p:cNvPr id="6042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sp>
        <p:nvSpPr>
          <p:cNvPr id="60421" name="Text Box 6"/>
          <p:cNvSpPr txBox="1">
            <a:spLocks noChangeArrowheads="1"/>
          </p:cNvSpPr>
          <p:nvPr/>
        </p:nvSpPr>
        <p:spPr bwMode="auto">
          <a:xfrm>
            <a:off x="6273054" y="2419145"/>
            <a:ext cx="4352464" cy="915603"/>
          </a:xfrm>
          <a:prstGeom prst="rect">
            <a:avLst/>
          </a:prstGeom>
          <a:noFill/>
          <a:ln w="9525" algn="ctr">
            <a:noFill/>
            <a:miter lim="800000"/>
            <a:headEnd/>
            <a:tailEnd/>
          </a:ln>
        </p:spPr>
        <p:txBody>
          <a:bodyPr lIns="0" tIns="0" rIns="0" bIns="0">
            <a:spAutoFit/>
          </a:bodyPr>
          <a:lstStyle/>
          <a:p>
            <a:pPr lvl="1">
              <a:lnSpc>
                <a:spcPct val="80000"/>
              </a:lnSpc>
              <a:spcBef>
                <a:spcPct val="15000"/>
              </a:spcBef>
              <a:buClr>
                <a:schemeClr val="accent1"/>
              </a:buClr>
              <a:buSzPct val="80000"/>
              <a:buFont typeface="Wingdings" pitchFamily="2" charset="2"/>
              <a:buNone/>
            </a:pPr>
            <a:r>
              <a:rPr lang="en-GB" sz="7300">
                <a:solidFill>
                  <a:schemeClr val="accent1"/>
                </a:solidFill>
              </a:rPr>
              <a:t>Lab 3-2</a:t>
            </a:r>
            <a:r>
              <a:rPr lang="en-GB" sz="7300"/>
              <a:t> </a:t>
            </a: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453759" y="194232"/>
            <a:ext cx="11269451" cy="1626129"/>
          </a:xfrm>
        </p:spPr>
        <p:txBody>
          <a:bodyPr/>
          <a:lstStyle/>
          <a:p>
            <a:pPr eaLnBrk="1" hangingPunct="1"/>
            <a:r>
              <a:rPr lang="en-GB" smtClean="0"/>
              <a:t>Determining Standard Family and Type</a:t>
            </a:r>
            <a:endParaRPr lang="en-GB" sz="2400" smtClean="0"/>
          </a:p>
        </p:txBody>
      </p:sp>
      <p:sp>
        <p:nvSpPr>
          <p:cNvPr id="61443" name="Rectangle 3"/>
          <p:cNvSpPr>
            <a:spLocks noGrp="1" noChangeArrowheads="1"/>
          </p:cNvSpPr>
          <p:nvPr>
            <p:ph idx="1"/>
          </p:nvPr>
        </p:nvSpPr>
        <p:spPr>
          <a:xfrm>
            <a:off x="453759" y="2974462"/>
            <a:ext cx="11574213" cy="4228443"/>
          </a:xfrm>
        </p:spPr>
        <p:txBody>
          <a:bodyPr/>
          <a:lstStyle/>
          <a:p>
            <a:pPr marL="487647" lvl="1" indent="-325098"/>
            <a:r>
              <a:rPr lang="en-GB" sz="3600" smtClean="0"/>
              <a:t>Determine the standard family and type of an element</a:t>
            </a:r>
          </a:p>
          <a:p>
            <a:pPr marL="487647" lvl="1" indent="-325098"/>
            <a:r>
              <a:rPr lang="en-GB" sz="3600" smtClean="0"/>
              <a:t>Select a window</a:t>
            </a:r>
          </a:p>
          <a:p>
            <a:pPr marL="487647" lvl="1" indent="-325098"/>
            <a:r>
              <a:rPr lang="en-GB" sz="3600" smtClean="0"/>
              <a:t>List all windows symbols</a:t>
            </a:r>
          </a:p>
          <a:p>
            <a:pPr marL="487647" lvl="1" indent="-325098"/>
            <a:r>
              <a:rPr lang="en-GB" sz="3600" smtClean="0"/>
              <a:t>List the selected window’s family symbol and family</a:t>
            </a:r>
          </a:p>
          <a:p>
            <a:pPr marL="487647" lvl="1" indent="-325098">
              <a:buNone/>
            </a:pPr>
            <a:r>
              <a:rPr lang="en-GB" sz="7300" smtClean="0">
                <a:solidFill>
                  <a:schemeClr val="accent1"/>
                </a:solidFill>
              </a:rPr>
              <a:t>Lab 3-3</a:t>
            </a:r>
            <a:endParaRPr lang="en-GB" sz="3100" smtClean="0"/>
          </a:p>
        </p:txBody>
      </p:sp>
      <p:sp>
        <p:nvSpPr>
          <p:cNvPr id="6144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9" name="AutoShape 6"/>
          <p:cNvSpPr>
            <a:spLocks noChangeArrowheads="1"/>
          </p:cNvSpPr>
          <p:nvPr/>
        </p:nvSpPr>
        <p:spPr bwMode="auto">
          <a:xfrm>
            <a:off x="372076" y="1283240"/>
            <a:ext cx="12217488" cy="5417364"/>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62466" name="Rectangle 2"/>
          <p:cNvSpPr>
            <a:spLocks noGrp="1" noChangeArrowheads="1"/>
          </p:cNvSpPr>
          <p:nvPr>
            <p:ph type="title"/>
          </p:nvPr>
        </p:nvSpPr>
        <p:spPr>
          <a:xfrm>
            <a:off x="453759" y="194232"/>
            <a:ext cx="11269451" cy="1626129"/>
          </a:xfrm>
        </p:spPr>
        <p:txBody>
          <a:bodyPr/>
          <a:lstStyle/>
          <a:p>
            <a:pPr eaLnBrk="1" hangingPunct="1"/>
            <a:r>
              <a:rPr lang="en-GB" smtClean="0"/>
              <a:t>List Window Symbols</a:t>
            </a:r>
            <a:endParaRPr lang="en-GB" sz="4000" smtClean="0"/>
          </a:p>
        </p:txBody>
      </p:sp>
      <p:sp>
        <p:nvSpPr>
          <p:cNvPr id="62467" name="Rectangle 3"/>
          <p:cNvSpPr>
            <a:spLocks noGrp="1" noChangeArrowheads="1"/>
          </p:cNvSpPr>
          <p:nvPr>
            <p:ph idx="1"/>
          </p:nvPr>
        </p:nvSpPr>
        <p:spPr>
          <a:xfrm>
            <a:off x="-32018" y="1502315"/>
            <a:ext cx="12696193" cy="5198288"/>
          </a:xfrm>
        </p:spPr>
        <p:txBody>
          <a:bodyPr/>
          <a:lstStyle/>
          <a:p>
            <a:pPr marL="719138" lvl="4" indent="0"/>
            <a:r>
              <a:rPr lang="en-GB" sz="1800" smtClean="0">
                <a:solidFill>
                  <a:srgbClr val="008080"/>
                </a:solidFill>
              </a:rPr>
              <a:t>BuiltInCategory bic = BuiltInCategory.OST_Windows;</a:t>
            </a:r>
          </a:p>
          <a:p>
            <a:pPr marL="719138" lvl="4" indent="0"/>
            <a:r>
              <a:rPr lang="en-GB" sz="1800" smtClean="0"/>
              <a:t>Filter filterCategory = app.Create.Filter.NewCategoryFilter( bic );</a:t>
            </a:r>
          </a:p>
          <a:p>
            <a:pPr marL="719138" lvl="4" indent="0"/>
            <a:r>
              <a:rPr lang="en-GB" sz="1800" smtClean="0"/>
              <a:t>Filter filterType = app.Create.Filter.NewTypeFilter( typeof( FamilySymbol ) );</a:t>
            </a:r>
          </a:p>
          <a:p>
            <a:pPr marL="719138" lvl="4" indent="0"/>
            <a:r>
              <a:rPr lang="en-GB" sz="1800" smtClean="0"/>
              <a:t>Filter filterAnd = app.Create.Filter.NewLogicAndFilter( filterCategory, filterType );</a:t>
            </a:r>
          </a:p>
          <a:p>
            <a:pPr marL="719138" lvl="4" indent="0"/>
            <a:r>
              <a:rPr lang="en-GB" sz="1800" smtClean="0"/>
              <a:t>List&lt;Element&gt; familySymbols = new List&lt;Element&gt;();</a:t>
            </a:r>
          </a:p>
          <a:p>
            <a:pPr marL="719138" lvl="4" indent="0"/>
            <a:r>
              <a:rPr lang="en-GB" sz="1800" smtClean="0"/>
              <a:t>app.ActiveDocument.get_Elements( filterAnd, familySymbols );</a:t>
            </a:r>
          </a:p>
          <a:p>
            <a:pPr marL="719138" lvl="4" indent="0"/>
            <a:r>
              <a:rPr lang="en-US" sz="1800" smtClean="0">
                <a:solidFill>
                  <a:srgbClr val="0000FF"/>
                </a:solidFill>
              </a:rPr>
              <a:t>string sMsg = </a:t>
            </a:r>
            <a:r>
              <a:rPr lang="en-US" sz="1800" smtClean="0">
                <a:solidFill>
                  <a:srgbClr val="800000"/>
                </a:solidFill>
              </a:rPr>
              <a:t>"The loaded windows family symbols in the model are:";</a:t>
            </a:r>
          </a:p>
          <a:p>
            <a:pPr marL="719138" lvl="4" indent="0"/>
            <a:r>
              <a:rPr lang="en-US" sz="1800" smtClean="0">
                <a:solidFill>
                  <a:srgbClr val="0000FF"/>
                </a:solidFill>
              </a:rPr>
              <a:t>foreach( </a:t>
            </a:r>
            <a:r>
              <a:rPr lang="en-US" sz="1800" smtClean="0">
                <a:solidFill>
                  <a:srgbClr val="008080"/>
                </a:solidFill>
              </a:rPr>
              <a:t>Element e </a:t>
            </a:r>
            <a:r>
              <a:rPr lang="en-US" sz="1800" smtClean="0">
                <a:solidFill>
                  <a:srgbClr val="0000FF"/>
                </a:solidFill>
              </a:rPr>
              <a:t>in familySymbols )</a:t>
            </a:r>
          </a:p>
          <a:p>
            <a:pPr marL="719138" lvl="4" indent="0"/>
            <a:r>
              <a:rPr lang="en-GB" sz="1800" smtClean="0">
                <a:solidFill>
                  <a:srgbClr val="0000FF"/>
                </a:solidFill>
              </a:rPr>
              <a:t>{</a:t>
            </a:r>
          </a:p>
          <a:p>
            <a:pPr marL="719138" lvl="4" indent="0"/>
            <a:r>
              <a:rPr lang="en-US" sz="1800" smtClean="0">
                <a:solidFill>
                  <a:srgbClr val="0000FF"/>
                </a:solidFill>
              </a:rPr>
              <a:t>  </a:t>
            </a:r>
            <a:r>
              <a:rPr lang="en-US" sz="1800" smtClean="0">
                <a:solidFill>
                  <a:srgbClr val="008080"/>
                </a:solidFill>
              </a:rPr>
              <a:t>FamilySymbol symb = e </a:t>
            </a:r>
            <a:r>
              <a:rPr lang="en-US" sz="1800" smtClean="0">
                <a:solidFill>
                  <a:srgbClr val="0000FF"/>
                </a:solidFill>
              </a:rPr>
              <a:t>as </a:t>
            </a:r>
            <a:r>
              <a:rPr lang="en-US" sz="1800" smtClean="0">
                <a:solidFill>
                  <a:srgbClr val="008080"/>
                </a:solidFill>
              </a:rPr>
              <a:t>FamilySymbol;</a:t>
            </a:r>
          </a:p>
          <a:p>
            <a:pPr marL="719138" lvl="4" indent="0"/>
            <a:r>
              <a:rPr lang="en-GB" sz="1800" smtClean="0">
                <a:solidFill>
                  <a:srgbClr val="008080"/>
                </a:solidFill>
              </a:rPr>
              <a:t>  sMsg += </a:t>
            </a:r>
            <a:r>
              <a:rPr lang="en-GB" sz="1800" smtClean="0">
                <a:solidFill>
                  <a:srgbClr val="800000"/>
                </a:solidFill>
              </a:rPr>
              <a:t>"\r\n    " + symb.Name + ", Id=" + symb.Id.Value.ToString();</a:t>
            </a:r>
          </a:p>
          <a:p>
            <a:pPr marL="719138" lvl="4" indent="0"/>
            <a:r>
              <a:rPr lang="en-GB" sz="1800" smtClean="0">
                <a:solidFill>
                  <a:srgbClr val="800000"/>
                </a:solidFill>
              </a:rPr>
              <a:t>  </a:t>
            </a:r>
            <a:r>
              <a:rPr lang="en-GB" sz="1800" smtClean="0">
                <a:solidFill>
                  <a:srgbClr val="008080"/>
                </a:solidFill>
              </a:rPr>
              <a:t>Family fam = symb.Family;</a:t>
            </a:r>
          </a:p>
          <a:p>
            <a:pPr marL="719138" lvl="4" indent="0"/>
            <a:r>
              <a:rPr lang="en-US" sz="1800" smtClean="0">
                <a:solidFill>
                  <a:srgbClr val="008080"/>
                </a:solidFill>
              </a:rPr>
              <a:t>  sMsg += </a:t>
            </a:r>
            <a:r>
              <a:rPr lang="en-US" sz="1800" smtClean="0">
                <a:solidFill>
                  <a:srgbClr val="800000"/>
                </a:solidFill>
              </a:rPr>
              <a:t>"; Family name=" + fam.Name + ", Family Id=" + fam.Id.Value.ToString();</a:t>
            </a:r>
          </a:p>
          <a:p>
            <a:pPr marL="719138" lvl="4" indent="0"/>
            <a:r>
              <a:rPr lang="en-GB" sz="1800" smtClean="0">
                <a:solidFill>
                  <a:srgbClr val="800000"/>
                </a:solidFill>
              </a:rPr>
              <a:t>}</a:t>
            </a:r>
          </a:p>
        </p:txBody>
      </p:sp>
      <p:sp>
        <p:nvSpPr>
          <p:cNvPr id="6246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62470" name="Picture 5" descr="lab3-3-1"/>
          <p:cNvPicPr>
            <a:picLocks noChangeAspect="1" noChangeArrowheads="1"/>
          </p:cNvPicPr>
          <p:nvPr/>
        </p:nvPicPr>
        <p:blipFill>
          <a:blip r:embed="rId3" cstate="print"/>
          <a:srcRect/>
          <a:stretch>
            <a:fillRect/>
          </a:stretch>
        </p:blipFill>
        <p:spPr bwMode="auto">
          <a:xfrm>
            <a:off x="4428840" y="6222689"/>
            <a:ext cx="4343400" cy="248031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3" name="AutoShape 7"/>
          <p:cNvSpPr>
            <a:spLocks noChangeArrowheads="1"/>
          </p:cNvSpPr>
          <p:nvPr/>
        </p:nvSpPr>
        <p:spPr bwMode="auto">
          <a:xfrm>
            <a:off x="557605" y="1601286"/>
            <a:ext cx="10962431" cy="6350938"/>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63490" name="Rectangle 2"/>
          <p:cNvSpPr>
            <a:spLocks noGrp="1" noChangeArrowheads="1"/>
          </p:cNvSpPr>
          <p:nvPr>
            <p:ph type="title"/>
          </p:nvPr>
        </p:nvSpPr>
        <p:spPr>
          <a:xfrm>
            <a:off x="453759" y="194232"/>
            <a:ext cx="11269451" cy="1626129"/>
          </a:xfrm>
        </p:spPr>
        <p:txBody>
          <a:bodyPr/>
          <a:lstStyle/>
          <a:p>
            <a:pPr eaLnBrk="1" hangingPunct="1"/>
            <a:r>
              <a:rPr lang="en-GB" smtClean="0"/>
              <a:t>Get Family and Symbol</a:t>
            </a:r>
            <a:endParaRPr lang="en-GB" sz="4000" smtClean="0"/>
          </a:p>
        </p:txBody>
      </p:sp>
      <p:sp>
        <p:nvSpPr>
          <p:cNvPr id="63491" name="Rectangle 3"/>
          <p:cNvSpPr>
            <a:spLocks noGrp="1" noChangeArrowheads="1"/>
          </p:cNvSpPr>
          <p:nvPr>
            <p:ph idx="1"/>
          </p:nvPr>
        </p:nvSpPr>
        <p:spPr>
          <a:xfrm>
            <a:off x="0" y="2111712"/>
            <a:ext cx="12027972" cy="5627559"/>
          </a:xfrm>
        </p:spPr>
        <p:txBody>
          <a:bodyPr/>
          <a:lstStyle/>
          <a:p>
            <a:pPr marL="1920084" lvl="4" indent="-325098">
              <a:lnSpc>
                <a:spcPct val="80000"/>
              </a:lnSpc>
            </a:pPr>
            <a:r>
              <a:rPr lang="en-GB" sz="1600" noProof="1" smtClean="0">
                <a:solidFill>
                  <a:schemeClr val="hlink"/>
                </a:solidFill>
              </a:rPr>
              <a:t>' Now loop the selection set and check for standard </a:t>
            </a:r>
            <a:endParaRPr lang="en-US" sz="1600" smtClean="0">
              <a:solidFill>
                <a:schemeClr val="hlink"/>
              </a:solidFill>
            </a:endParaRPr>
          </a:p>
          <a:p>
            <a:pPr marL="1920084" lvl="4" indent="-325098">
              <a:lnSpc>
                <a:spcPct val="80000"/>
              </a:lnSpc>
            </a:pPr>
            <a:r>
              <a:rPr lang="en-US" sz="1600" noProof="1" smtClean="0">
                <a:solidFill>
                  <a:schemeClr val="hlink"/>
                </a:solidFill>
              </a:rPr>
              <a:t>' Family Instances of "Windows" category</a:t>
            </a:r>
          </a:p>
          <a:p>
            <a:pPr marL="1920084" lvl="4" indent="-325098">
              <a:lnSpc>
                <a:spcPct val="80000"/>
              </a:lnSpc>
            </a:pPr>
            <a:r>
              <a:rPr lang="en-US" sz="1600" noProof="1" smtClean="0">
                <a:solidFill>
                  <a:schemeClr val="accent1"/>
                </a:solidFill>
              </a:rPr>
              <a:t>For Each</a:t>
            </a:r>
            <a:r>
              <a:rPr lang="en-US" sz="1600" noProof="1" smtClean="0"/>
              <a:t> elem </a:t>
            </a:r>
            <a:r>
              <a:rPr lang="en-US" sz="1600" noProof="1" smtClean="0">
                <a:solidFill>
                  <a:schemeClr val="accent1"/>
                </a:solidFill>
              </a:rPr>
              <a:t>In</a:t>
            </a:r>
            <a:r>
              <a:rPr lang="en-US" sz="1600" noProof="1" smtClean="0"/>
              <a:t> </a:t>
            </a:r>
            <a:r>
              <a:rPr lang="en-US" sz="1600" noProof="1" smtClean="0">
                <a:solidFill>
                  <a:schemeClr val="folHlink"/>
                </a:solidFill>
              </a:rPr>
              <a:t>doc.Selection.Elements</a:t>
            </a:r>
          </a:p>
          <a:p>
            <a:pPr marL="1920084" lvl="4" indent="-325098">
              <a:lnSpc>
                <a:spcPct val="80000"/>
              </a:lnSpc>
            </a:pPr>
            <a:r>
              <a:rPr lang="en-US" sz="1600" noProof="1" smtClean="0"/>
              <a:t>    </a:t>
            </a:r>
            <a:r>
              <a:rPr lang="en-US" sz="1600" noProof="1" smtClean="0">
                <a:solidFill>
                  <a:schemeClr val="folHlink"/>
                </a:solidFill>
              </a:rPr>
              <a:t>If TypeOf elem Is FamilyInstance Then</a:t>
            </a:r>
          </a:p>
          <a:p>
            <a:pPr marL="1920084" lvl="4" indent="-325098">
              <a:lnSpc>
                <a:spcPct val="80000"/>
              </a:lnSpc>
            </a:pPr>
            <a:r>
              <a:rPr lang="en-US" sz="1600" noProof="1" smtClean="0"/>
              <a:t>       </a:t>
            </a:r>
            <a:r>
              <a:rPr lang="en-US" sz="1600" noProof="1" smtClean="0">
                <a:solidFill>
                  <a:schemeClr val="accent1"/>
                </a:solidFill>
              </a:rPr>
              <a:t> Dim</a:t>
            </a:r>
            <a:r>
              <a:rPr lang="en-US" sz="1600" noProof="1" smtClean="0"/>
              <a:t> inst </a:t>
            </a:r>
            <a:r>
              <a:rPr lang="en-US" sz="1600" noProof="1" smtClean="0">
                <a:solidFill>
                  <a:schemeClr val="accent1"/>
                </a:solidFill>
              </a:rPr>
              <a:t>As</a:t>
            </a:r>
            <a:r>
              <a:rPr lang="en-US" sz="1600" noProof="1" smtClean="0"/>
              <a:t> FamilyInstance = elem</a:t>
            </a:r>
          </a:p>
          <a:p>
            <a:pPr marL="1920084" lvl="4" indent="-325098">
              <a:lnSpc>
                <a:spcPct val="80000"/>
              </a:lnSpc>
            </a:pPr>
            <a:r>
              <a:rPr lang="en-US" sz="1600" noProof="1" smtClean="0"/>
              <a:t>        </a:t>
            </a:r>
            <a:r>
              <a:rPr lang="en-US" sz="1600" noProof="1" smtClean="0">
                <a:solidFill>
                  <a:schemeClr val="accent1"/>
                </a:solidFill>
              </a:rPr>
              <a:t>Dim</a:t>
            </a:r>
            <a:r>
              <a:rPr lang="en-US" sz="1600" noProof="1" smtClean="0"/>
              <a:t> catInst </a:t>
            </a:r>
            <a:r>
              <a:rPr lang="en-US" sz="1600" noProof="1" smtClean="0">
                <a:solidFill>
                  <a:schemeClr val="accent1"/>
                </a:solidFill>
              </a:rPr>
              <a:t>As</a:t>
            </a:r>
            <a:r>
              <a:rPr lang="en-US" sz="1600" noProof="1" smtClean="0"/>
              <a:t> Category = </a:t>
            </a:r>
            <a:r>
              <a:rPr lang="en-US" sz="1600" noProof="1" smtClean="0">
                <a:solidFill>
                  <a:schemeClr val="accent1"/>
                </a:solidFill>
              </a:rPr>
              <a:t>Nothing</a:t>
            </a:r>
          </a:p>
          <a:p>
            <a:pPr marL="1920084" lvl="4" indent="-325098">
              <a:lnSpc>
                <a:spcPct val="80000"/>
              </a:lnSpc>
            </a:pPr>
            <a:r>
              <a:rPr lang="en-US" sz="1600" noProof="1" smtClean="0"/>
              <a:t>        </a:t>
            </a:r>
            <a:r>
              <a:rPr lang="en-US" sz="1600" noProof="1" smtClean="0">
                <a:solidFill>
                  <a:schemeClr val="accent1"/>
                </a:solidFill>
              </a:rPr>
              <a:t>Try</a:t>
            </a:r>
            <a:r>
              <a:rPr lang="en-US" sz="1600" noProof="1" smtClean="0"/>
              <a:t>             </a:t>
            </a:r>
            <a:r>
              <a:rPr lang="en-US" sz="1600" noProof="1" smtClean="0">
                <a:solidFill>
                  <a:schemeClr val="hlink"/>
                </a:solidFill>
              </a:rPr>
              <a:t>' just in case</a:t>
            </a:r>
          </a:p>
          <a:p>
            <a:pPr marL="1920084" lvl="4" indent="-325098">
              <a:lnSpc>
                <a:spcPct val="80000"/>
              </a:lnSpc>
            </a:pPr>
            <a:r>
              <a:rPr lang="en-US" sz="1600" noProof="1" smtClean="0"/>
              <a:t>            catInst = inst.Category</a:t>
            </a:r>
          </a:p>
          <a:p>
            <a:pPr marL="1920084" lvl="4" indent="-325098">
              <a:lnSpc>
                <a:spcPct val="80000"/>
              </a:lnSpc>
            </a:pPr>
            <a:r>
              <a:rPr lang="en-US" sz="1600" noProof="1" smtClean="0"/>
              <a:t>        </a:t>
            </a:r>
            <a:r>
              <a:rPr lang="en-US" sz="1600" noProof="1" smtClean="0">
                <a:solidFill>
                  <a:schemeClr val="accent1"/>
                </a:solidFill>
              </a:rPr>
              <a:t>Catch</a:t>
            </a:r>
          </a:p>
          <a:p>
            <a:pPr marL="1920084" lvl="4" indent="-325098">
              <a:lnSpc>
                <a:spcPct val="80000"/>
              </a:lnSpc>
            </a:pPr>
            <a:r>
              <a:rPr lang="en-US" sz="1600" noProof="1" smtClean="0">
                <a:solidFill>
                  <a:schemeClr val="accent1"/>
                </a:solidFill>
              </a:rPr>
              <a:t>        End Try</a:t>
            </a:r>
          </a:p>
          <a:p>
            <a:pPr marL="1920084" lvl="4" indent="-325098">
              <a:lnSpc>
                <a:spcPct val="80000"/>
              </a:lnSpc>
            </a:pPr>
            <a:r>
              <a:rPr lang="en-US" sz="1600" noProof="1" smtClean="0">
                <a:solidFill>
                  <a:schemeClr val="accent1"/>
                </a:solidFill>
              </a:rPr>
              <a:t>        If</a:t>
            </a:r>
            <a:r>
              <a:rPr lang="en-US" sz="1600" noProof="1" smtClean="0"/>
              <a:t> (Not catInst Is Nothing) AndAlso </a:t>
            </a:r>
            <a:r>
              <a:rPr lang="en-US" sz="1600" noProof="1" smtClean="0">
                <a:solidFill>
                  <a:schemeClr val="folHlink"/>
                </a:solidFill>
              </a:rPr>
              <a:t>catInst.Equals(catWindows)</a:t>
            </a:r>
            <a:r>
              <a:rPr lang="en-US" sz="1600" noProof="1" smtClean="0"/>
              <a:t> </a:t>
            </a:r>
            <a:r>
              <a:rPr lang="en-US" sz="1600" noProof="1" smtClean="0">
                <a:solidFill>
                  <a:schemeClr val="accent1"/>
                </a:solidFill>
              </a:rPr>
              <a:t>Then</a:t>
            </a:r>
          </a:p>
          <a:p>
            <a:pPr marL="1920084" lvl="4" indent="-325098">
              <a:lnSpc>
                <a:spcPct val="80000"/>
              </a:lnSpc>
            </a:pPr>
            <a:r>
              <a:rPr lang="en-US" sz="1600" noProof="1" smtClean="0"/>
              <a:t>            sMsg = </a:t>
            </a:r>
            <a:r>
              <a:rPr lang="en-US" sz="1600" noProof="1" smtClean="0">
                <a:solidFill>
                  <a:srgbClr val="993300"/>
                </a:solidFill>
              </a:rPr>
              <a:t>"Selected Window Id="</a:t>
            </a:r>
            <a:r>
              <a:rPr lang="en-US" sz="1600" noProof="1" smtClean="0"/>
              <a:t> &amp; </a:t>
            </a:r>
            <a:r>
              <a:rPr lang="en-US" sz="1600" noProof="1" smtClean="0">
                <a:solidFill>
                  <a:schemeClr val="folHlink"/>
                </a:solidFill>
              </a:rPr>
              <a:t>elem.Id</a:t>
            </a:r>
            <a:r>
              <a:rPr lang="en-US" sz="1600" noProof="1" smtClean="0"/>
              <a:t>.Value.ToString &amp; vbCrLf</a:t>
            </a:r>
          </a:p>
          <a:p>
            <a:pPr marL="1920084" lvl="4" indent="-325098">
              <a:lnSpc>
                <a:spcPct val="80000"/>
              </a:lnSpc>
            </a:pPr>
            <a:r>
              <a:rPr lang="en-US" sz="1600" noProof="1" smtClean="0"/>
              <a:t>            </a:t>
            </a:r>
            <a:r>
              <a:rPr lang="en-US" sz="1600" noProof="1" smtClean="0">
                <a:solidFill>
                  <a:schemeClr val="accent1"/>
                </a:solidFill>
              </a:rPr>
              <a:t>Dim</a:t>
            </a:r>
            <a:r>
              <a:rPr lang="en-US" sz="1600" noProof="1" smtClean="0"/>
              <a:t> fs1 </a:t>
            </a:r>
            <a:r>
              <a:rPr lang="en-US" sz="1600" noProof="1" smtClean="0">
                <a:solidFill>
                  <a:schemeClr val="accent1"/>
                </a:solidFill>
              </a:rPr>
              <a:t>As</a:t>
            </a:r>
            <a:r>
              <a:rPr lang="en-US" sz="1600" noProof="1" smtClean="0"/>
              <a:t> FamilySymbol = inst.</a:t>
            </a:r>
            <a:r>
              <a:rPr lang="en-US" sz="1600" noProof="1" smtClean="0">
                <a:solidFill>
                  <a:srgbClr val="FF0000"/>
                </a:solidFill>
              </a:rPr>
              <a:t>Symbol</a:t>
            </a:r>
          </a:p>
          <a:p>
            <a:pPr marL="1920084" lvl="4" indent="-325098">
              <a:lnSpc>
                <a:spcPct val="80000"/>
              </a:lnSpc>
            </a:pPr>
            <a:r>
              <a:rPr lang="en-US" sz="1600" noProof="1" smtClean="0"/>
              <a:t>            sMsg += </a:t>
            </a:r>
            <a:r>
              <a:rPr lang="en-US" sz="1600" noProof="1" smtClean="0">
                <a:solidFill>
                  <a:srgbClr val="993300"/>
                </a:solidFill>
              </a:rPr>
              <a:t>"  FamilySymbol = "</a:t>
            </a:r>
            <a:r>
              <a:rPr lang="en-US" sz="1600" noProof="1" smtClean="0"/>
              <a:t> &amp; </a:t>
            </a:r>
            <a:r>
              <a:rPr lang="en-US" sz="1600" noProof="1" smtClean="0">
                <a:solidFill>
                  <a:schemeClr val="folHlink"/>
                </a:solidFill>
              </a:rPr>
              <a:t>fs1.Name</a:t>
            </a:r>
            <a:r>
              <a:rPr lang="en-US" sz="1600" noProof="1" smtClean="0"/>
              <a:t> &amp; </a:t>
            </a:r>
            <a:r>
              <a:rPr lang="en-US" sz="1600" noProof="1" smtClean="0">
                <a:solidFill>
                  <a:srgbClr val="993300"/>
                </a:solidFill>
              </a:rPr>
              <a:t>"; Id="</a:t>
            </a:r>
            <a:r>
              <a:rPr lang="en-US" sz="1600" noProof="1" smtClean="0"/>
              <a:t> </a:t>
            </a:r>
            <a:r>
              <a:rPr lang="en-US" sz="1600" smtClean="0"/>
              <a:t>_</a:t>
            </a:r>
          </a:p>
          <a:p>
            <a:pPr marL="1920084" lvl="4" indent="-325098">
              <a:lnSpc>
                <a:spcPct val="80000"/>
              </a:lnSpc>
            </a:pPr>
            <a:r>
              <a:rPr lang="en-US" sz="1600" smtClean="0"/>
              <a:t>              </a:t>
            </a:r>
            <a:r>
              <a:rPr lang="en-US" sz="1600" noProof="1" smtClean="0"/>
              <a:t>&amp; </a:t>
            </a:r>
            <a:r>
              <a:rPr lang="en-US" sz="1600" noProof="1" smtClean="0">
                <a:solidFill>
                  <a:schemeClr val="folHlink"/>
                </a:solidFill>
              </a:rPr>
              <a:t>fs1.Id</a:t>
            </a:r>
            <a:r>
              <a:rPr lang="en-US" sz="1600" noProof="1" smtClean="0"/>
              <a:t>.Value.ToString &amp; vbCrLf</a:t>
            </a:r>
          </a:p>
          <a:p>
            <a:pPr marL="1920084" lvl="4" indent="-325098">
              <a:lnSpc>
                <a:spcPct val="80000"/>
              </a:lnSpc>
            </a:pPr>
            <a:r>
              <a:rPr lang="en-US" sz="1600" noProof="1" smtClean="0"/>
              <a:t>            </a:t>
            </a:r>
            <a:r>
              <a:rPr lang="en-US" sz="1600" noProof="1" smtClean="0">
                <a:solidFill>
                  <a:schemeClr val="accent1"/>
                </a:solidFill>
              </a:rPr>
              <a:t>Dim</a:t>
            </a:r>
            <a:r>
              <a:rPr lang="en-US" sz="1600" noProof="1" smtClean="0"/>
              <a:t> f1 </a:t>
            </a:r>
            <a:r>
              <a:rPr lang="en-US" sz="1600" noProof="1" smtClean="0">
                <a:solidFill>
                  <a:schemeClr val="accent1"/>
                </a:solidFill>
              </a:rPr>
              <a:t>As</a:t>
            </a:r>
            <a:r>
              <a:rPr lang="en-US" sz="1600" noProof="1" smtClean="0"/>
              <a:t> Family = fs1.</a:t>
            </a:r>
            <a:r>
              <a:rPr lang="en-US" sz="1600" noProof="1" smtClean="0">
                <a:solidFill>
                  <a:srgbClr val="FF0000"/>
                </a:solidFill>
              </a:rPr>
              <a:t>Family</a:t>
            </a:r>
          </a:p>
          <a:p>
            <a:pPr marL="1920084" lvl="4" indent="-325098">
              <a:lnSpc>
                <a:spcPct val="80000"/>
              </a:lnSpc>
            </a:pPr>
            <a:r>
              <a:rPr lang="en-US" sz="1600" noProof="1" smtClean="0"/>
              <a:t>            sMsg += </a:t>
            </a:r>
            <a:r>
              <a:rPr lang="en-US" sz="1600" noProof="1" smtClean="0">
                <a:solidFill>
                  <a:srgbClr val="993300"/>
                </a:solidFill>
              </a:rPr>
              <a:t>"  Family = "</a:t>
            </a:r>
            <a:r>
              <a:rPr lang="en-US" sz="1600" noProof="1" smtClean="0"/>
              <a:t> &amp; </a:t>
            </a:r>
            <a:r>
              <a:rPr lang="en-US" sz="1600" noProof="1" smtClean="0">
                <a:solidFill>
                  <a:schemeClr val="folHlink"/>
                </a:solidFill>
              </a:rPr>
              <a:t>f1.Name</a:t>
            </a:r>
            <a:r>
              <a:rPr lang="en-US" sz="1600" noProof="1" smtClean="0"/>
              <a:t> &amp; </a:t>
            </a:r>
            <a:r>
              <a:rPr lang="en-US" sz="1600" noProof="1" smtClean="0">
                <a:solidFill>
                  <a:srgbClr val="993300"/>
                </a:solidFill>
              </a:rPr>
              <a:t>"; Id="</a:t>
            </a:r>
            <a:r>
              <a:rPr lang="en-US" sz="1600" noProof="1" smtClean="0"/>
              <a:t> &amp; </a:t>
            </a:r>
            <a:r>
              <a:rPr lang="en-US" sz="1600" noProof="1" smtClean="0">
                <a:solidFill>
                  <a:schemeClr val="folHlink"/>
                </a:solidFill>
              </a:rPr>
              <a:t>f1.Id</a:t>
            </a:r>
            <a:r>
              <a:rPr lang="en-US" sz="1600" noProof="1" smtClean="0"/>
              <a:t>.Value.ToString</a:t>
            </a:r>
          </a:p>
          <a:p>
            <a:pPr marL="1920084" lvl="4" indent="-325098">
              <a:lnSpc>
                <a:spcPct val="80000"/>
              </a:lnSpc>
            </a:pPr>
            <a:r>
              <a:rPr lang="en-US" sz="1600" noProof="1" smtClean="0"/>
              <a:t>        </a:t>
            </a:r>
            <a:r>
              <a:rPr lang="en-US" sz="1600" noProof="1" smtClean="0">
                <a:solidFill>
                  <a:schemeClr val="accent1"/>
                </a:solidFill>
              </a:rPr>
              <a:t>End If</a:t>
            </a:r>
          </a:p>
          <a:p>
            <a:pPr marL="1920084" lvl="4" indent="-325098">
              <a:lnSpc>
                <a:spcPct val="80000"/>
              </a:lnSpc>
            </a:pPr>
            <a:r>
              <a:rPr lang="en-US" sz="1600" noProof="1" smtClean="0">
                <a:solidFill>
                  <a:schemeClr val="accent1"/>
                </a:solidFill>
              </a:rPr>
              <a:t>    End If</a:t>
            </a:r>
          </a:p>
          <a:p>
            <a:pPr marL="1920084" lvl="4" indent="-325098">
              <a:lnSpc>
                <a:spcPct val="80000"/>
              </a:lnSpc>
            </a:pPr>
            <a:r>
              <a:rPr lang="en-US" sz="1600" noProof="1" smtClean="0"/>
              <a:t>    </a:t>
            </a:r>
            <a:r>
              <a:rPr lang="en-US" sz="1600" noProof="1" smtClean="0">
                <a:solidFill>
                  <a:schemeClr val="hlink"/>
                </a:solidFill>
              </a:rPr>
              <a:t>' Report each Window data</a:t>
            </a:r>
          </a:p>
          <a:p>
            <a:pPr marL="1920084" lvl="4" indent="-325098">
              <a:lnSpc>
                <a:spcPct val="80000"/>
              </a:lnSpc>
            </a:pPr>
            <a:r>
              <a:rPr lang="en-US" sz="1600" noProof="1" smtClean="0"/>
              <a:t>    MsgBox(sMsg)</a:t>
            </a:r>
          </a:p>
          <a:p>
            <a:pPr marL="1920084" lvl="4" indent="-325098">
              <a:lnSpc>
                <a:spcPct val="80000"/>
              </a:lnSpc>
            </a:pPr>
            <a:r>
              <a:rPr lang="en-US" sz="1600" noProof="1" smtClean="0">
                <a:solidFill>
                  <a:schemeClr val="accent1"/>
                </a:solidFill>
              </a:rPr>
              <a:t>Next</a:t>
            </a:r>
          </a:p>
        </p:txBody>
      </p:sp>
      <p:sp>
        <p:nvSpPr>
          <p:cNvPr id="6349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63494" name="Picture 6" descr="lab3-3-2"/>
          <p:cNvPicPr>
            <a:picLocks noChangeAspect="1" noChangeArrowheads="1"/>
          </p:cNvPicPr>
          <p:nvPr/>
        </p:nvPicPr>
        <p:blipFill>
          <a:blip r:embed="rId3" cstate="print"/>
          <a:srcRect/>
          <a:stretch>
            <a:fillRect/>
          </a:stretch>
        </p:blipFill>
        <p:spPr bwMode="auto">
          <a:xfrm>
            <a:off x="7102104" y="6960736"/>
            <a:ext cx="3291438" cy="170743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2178897" y="7607352"/>
            <a:ext cx="8229600" cy="1104900"/>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6166695" y="5927781"/>
            <a:ext cx="4095750" cy="1314450"/>
          </a:xfrm>
          <a:prstGeom prst="rect">
            <a:avLst/>
          </a:prstGeom>
          <a:noFill/>
          <a:ln w="9525">
            <a:noFill/>
            <a:miter lim="800000"/>
            <a:headEnd/>
            <a:tailEnd/>
          </a:ln>
        </p:spPr>
      </p:pic>
      <p:sp>
        <p:nvSpPr>
          <p:cNvPr id="8194" name="Rectangle 2"/>
          <p:cNvSpPr>
            <a:spLocks noGrp="1" noChangeArrowheads="1"/>
          </p:cNvSpPr>
          <p:nvPr>
            <p:ph type="title"/>
          </p:nvPr>
        </p:nvSpPr>
        <p:spPr>
          <a:xfrm>
            <a:off x="453758" y="409903"/>
            <a:ext cx="11843345" cy="902062"/>
          </a:xfrm>
        </p:spPr>
        <p:txBody>
          <a:bodyPr/>
          <a:lstStyle/>
          <a:p>
            <a:pPr eaLnBrk="1" hangingPunct="1"/>
            <a:r>
              <a:rPr lang="en-US" smtClean="0"/>
              <a:t>Installation and Preparations</a:t>
            </a:r>
            <a:endParaRPr lang="en-GB" dirty="0" smtClean="0"/>
          </a:p>
        </p:txBody>
      </p:sp>
      <p:sp>
        <p:nvSpPr>
          <p:cNvPr id="8195" name="Rectangle 3"/>
          <p:cNvSpPr>
            <a:spLocks noGrp="1" noChangeArrowheads="1"/>
          </p:cNvSpPr>
          <p:nvPr>
            <p:ph idx="1"/>
          </p:nvPr>
        </p:nvSpPr>
        <p:spPr>
          <a:xfrm>
            <a:off x="476961" y="1519173"/>
            <a:ext cx="11820142" cy="5723058"/>
          </a:xfrm>
        </p:spPr>
        <p:txBody>
          <a:bodyPr/>
          <a:lstStyle/>
          <a:p>
            <a:pPr>
              <a:spcBef>
                <a:spcPct val="10000"/>
              </a:spcBef>
            </a:pPr>
            <a:r>
              <a:rPr lang="en-US" smtClean="0"/>
              <a:t>Visual Studio 2008</a:t>
            </a:r>
          </a:p>
          <a:p>
            <a:pPr lvl="1">
              <a:spcBef>
                <a:spcPct val="10000"/>
              </a:spcBef>
            </a:pPr>
            <a:r>
              <a:rPr lang="en-US" sz="2400" smtClean="0"/>
              <a:t>Express edition is available for free</a:t>
            </a:r>
          </a:p>
          <a:p>
            <a:r>
              <a:rPr lang="en-US" smtClean="0"/>
              <a:t>Revit 2011</a:t>
            </a:r>
          </a:p>
          <a:p>
            <a:pPr lvl="1">
              <a:spcBef>
                <a:spcPct val="10000"/>
              </a:spcBef>
            </a:pPr>
            <a:r>
              <a:rPr lang="en-US" sz="2400" smtClean="0"/>
              <a:t>Architecture, MEP or Structure</a:t>
            </a:r>
            <a:endParaRPr lang="en-GB" sz="2400" smtClean="0"/>
          </a:p>
          <a:p>
            <a:r>
              <a:rPr lang="en-US" smtClean="0"/>
              <a:t>Revit SDK</a:t>
            </a:r>
          </a:p>
          <a:p>
            <a:pPr lvl="1">
              <a:spcBef>
                <a:spcPct val="10000"/>
              </a:spcBef>
            </a:pPr>
            <a:r>
              <a:rPr lang="en-US" sz="2000" smtClean="0"/>
              <a:t>RevitSDK.exe</a:t>
            </a:r>
          </a:p>
          <a:p>
            <a:pPr lvl="1">
              <a:spcBef>
                <a:spcPct val="10000"/>
              </a:spcBef>
            </a:pPr>
            <a:r>
              <a:rPr lang="en-US" sz="2000" smtClean="0"/>
              <a:t>C:\Autodesk\Autodesk_Revit_Architecture_2011_English_Win_32-64bit\support\SDK</a:t>
            </a:r>
          </a:p>
          <a:p>
            <a:pPr lvl="1">
              <a:spcBef>
                <a:spcPct val="10000"/>
              </a:spcBef>
            </a:pPr>
            <a:r>
              <a:rPr lang="en-US" sz="2000" smtClean="0"/>
              <a:t>C:\Autodesk\Autodesk_Revit_MEP-B_2011_English_Win_32-64bit\support\SDK</a:t>
            </a:r>
          </a:p>
          <a:p>
            <a:pPr lvl="1">
              <a:spcBef>
                <a:spcPct val="10000"/>
              </a:spcBef>
            </a:pPr>
            <a:r>
              <a:rPr lang="en-US" sz="2000" smtClean="0"/>
              <a:t>C:\Autodesk\Autodesk_Revit_Structure_2011_English_Win_32-64bit\support\SDK</a:t>
            </a:r>
          </a:p>
          <a:p>
            <a:r>
              <a:rPr lang="en-US" smtClean="0"/>
              <a:t>Memory stick contents</a:t>
            </a:r>
          </a:p>
          <a:p>
            <a:pPr lvl="1">
              <a:spcBef>
                <a:spcPct val="10000"/>
              </a:spcBef>
            </a:pPr>
            <a:r>
              <a:rPr lang="en-US" sz="2000" smtClean="0"/>
              <a:t>Look at Revit 2011 API</a:t>
            </a:r>
          </a:p>
          <a:p>
            <a:pPr lvl="1">
              <a:spcBef>
                <a:spcPct val="10000"/>
              </a:spcBef>
            </a:pPr>
            <a:r>
              <a:rPr lang="en-US" sz="2000" smtClean="0"/>
              <a:t>Start with readme.txt</a:t>
            </a:r>
          </a:p>
          <a:p>
            <a:pPr lvl="1">
              <a:spcBef>
                <a:spcPct val="10000"/>
              </a:spcBef>
            </a:pPr>
            <a:r>
              <a:rPr lang="en-US" sz="2000" smtClean="0"/>
              <a:t>Rac folder includes generic platform info</a:t>
            </a:r>
          </a:p>
          <a:p>
            <a:pPr lvl="1">
              <a:spcBef>
                <a:spcPct val="10000"/>
              </a:spcBef>
            </a:pPr>
            <a:endParaRPr lang="en-US" sz="2000" smtClean="0"/>
          </a:p>
          <a:p>
            <a:pPr lvl="1">
              <a:spcBef>
                <a:spcPct val="10000"/>
              </a:spcBef>
            </a:pPr>
            <a:endParaRPr lang="en-US" sz="2000" smtClean="0"/>
          </a:p>
        </p:txBody>
      </p:sp>
      <p:sp>
        <p:nvSpPr>
          <p:cNvPr id="819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453759" y="194232"/>
            <a:ext cx="11269451" cy="1626129"/>
          </a:xfrm>
        </p:spPr>
        <p:txBody>
          <a:bodyPr/>
          <a:lstStyle/>
          <a:p>
            <a:pPr eaLnBrk="1" hangingPunct="1"/>
            <a:r>
              <a:rPr lang="en-GB" smtClean="0"/>
              <a:t>Change Family Instance Type</a:t>
            </a:r>
            <a:endParaRPr lang="en-GB" sz="2400" smtClean="0"/>
          </a:p>
        </p:txBody>
      </p:sp>
      <p:sp>
        <p:nvSpPr>
          <p:cNvPr id="64515" name="Rectangle 3"/>
          <p:cNvSpPr>
            <a:spLocks noGrp="1" noChangeArrowheads="1"/>
          </p:cNvSpPr>
          <p:nvPr>
            <p:ph idx="1"/>
          </p:nvPr>
        </p:nvSpPr>
        <p:spPr>
          <a:xfrm>
            <a:off x="469562" y="1910688"/>
            <a:ext cx="11217529" cy="6156720"/>
          </a:xfrm>
        </p:spPr>
        <p:txBody>
          <a:bodyPr/>
          <a:lstStyle/>
          <a:p>
            <a:pPr marL="487647" lvl="1" indent="-325098"/>
            <a:r>
              <a:rPr lang="en-GB" sz="3600" smtClean="0">
                <a:sym typeface="Wingdings" pitchFamily="2" charset="2"/>
              </a:rPr>
              <a:t>A simple dialog to change the type of a family instance</a:t>
            </a:r>
          </a:p>
          <a:p>
            <a:pPr marL="487647" lvl="1" indent="-325098"/>
            <a:r>
              <a:rPr lang="en-GB" sz="3600" smtClean="0">
                <a:sym typeface="Wingdings" pitchFamily="2" charset="2"/>
              </a:rPr>
              <a:t>Determine family instance category, e.g. Windows</a:t>
            </a:r>
          </a:p>
          <a:p>
            <a:pPr marL="487647" lvl="1" indent="-325098"/>
            <a:r>
              <a:rPr lang="en-GB" sz="3600" smtClean="0">
                <a:sym typeface="Wingdings" pitchFamily="2" charset="2"/>
              </a:rPr>
              <a:t>Assemble a list of all applicable symbols</a:t>
            </a:r>
          </a:p>
          <a:p>
            <a:pPr marL="975292" lvl="2" indent="-325098"/>
            <a:r>
              <a:rPr lang="en-GB" smtClean="0">
                <a:sym typeface="Wingdings" pitchFamily="2" charset="2"/>
              </a:rPr>
              <a:t>Iterate over all elements, check each family category</a:t>
            </a:r>
          </a:p>
          <a:p>
            <a:pPr marL="975292" lvl="2" indent="-325098"/>
            <a:r>
              <a:rPr lang="en-GB" smtClean="0">
                <a:sym typeface="Wingdings" pitchFamily="2" charset="2"/>
              </a:rPr>
              <a:t>If it matches, include all its symbols</a:t>
            </a:r>
          </a:p>
          <a:p>
            <a:pPr marL="487647" lvl="1" indent="-325098"/>
            <a:r>
              <a:rPr lang="en-GB" sz="3600" smtClean="0">
                <a:sym typeface="Wingdings" pitchFamily="2" charset="2"/>
              </a:rPr>
              <a:t>Display dialogue with list box</a:t>
            </a:r>
          </a:p>
          <a:p>
            <a:pPr marL="487647" lvl="1" indent="-325098"/>
            <a:r>
              <a:rPr lang="en-GB" sz="3600" smtClean="0">
                <a:sym typeface="Wingdings" pitchFamily="2" charset="2"/>
              </a:rPr>
              <a:t>Assign selected symbol</a:t>
            </a:r>
          </a:p>
          <a:p>
            <a:pPr marL="487647" lvl="1" indent="-325098">
              <a:buNone/>
            </a:pPr>
            <a:r>
              <a:rPr lang="en-GB" sz="7300" smtClean="0">
                <a:solidFill>
                  <a:schemeClr val="accent1"/>
                </a:solidFill>
              </a:rPr>
              <a:t>Lab 3-4</a:t>
            </a:r>
            <a:endParaRPr lang="en-GB" sz="3100" smtClean="0"/>
          </a:p>
        </p:txBody>
      </p:sp>
      <p:sp>
        <p:nvSpPr>
          <p:cNvPr id="6451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64517" name="Picture 5" descr="lab3-4-1"/>
          <p:cNvPicPr>
            <a:picLocks noChangeAspect="1" noChangeArrowheads="1"/>
          </p:cNvPicPr>
          <p:nvPr/>
        </p:nvPicPr>
        <p:blipFill>
          <a:blip r:embed="rId3" cstate="print"/>
          <a:srcRect/>
          <a:stretch>
            <a:fillRect/>
          </a:stretch>
        </p:blipFill>
        <p:spPr bwMode="auto">
          <a:xfrm>
            <a:off x="6611819" y="5869063"/>
            <a:ext cx="5562486" cy="237595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1" name="AutoShape 6"/>
          <p:cNvSpPr>
            <a:spLocks noChangeArrowheads="1"/>
          </p:cNvSpPr>
          <p:nvPr/>
        </p:nvSpPr>
        <p:spPr bwMode="auto">
          <a:xfrm>
            <a:off x="972988" y="1820364"/>
            <a:ext cx="9009690" cy="6271167"/>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65538" name="Rectangle 2"/>
          <p:cNvSpPr>
            <a:spLocks noGrp="1" noChangeArrowheads="1"/>
          </p:cNvSpPr>
          <p:nvPr>
            <p:ph type="title"/>
          </p:nvPr>
        </p:nvSpPr>
        <p:spPr>
          <a:xfrm>
            <a:off x="453759" y="194232"/>
            <a:ext cx="11269451" cy="1626129"/>
          </a:xfrm>
        </p:spPr>
        <p:txBody>
          <a:bodyPr/>
          <a:lstStyle/>
          <a:p>
            <a:pPr eaLnBrk="1" hangingPunct="1"/>
            <a:r>
              <a:rPr lang="en-GB" smtClean="0"/>
              <a:t>Determine Selected Instance Category</a:t>
            </a:r>
            <a:endParaRPr lang="en-GB" sz="4000" smtClean="0"/>
          </a:p>
        </p:txBody>
      </p:sp>
      <p:sp>
        <p:nvSpPr>
          <p:cNvPr id="65539" name="Rectangle 3"/>
          <p:cNvSpPr>
            <a:spLocks noGrp="1" noChangeArrowheads="1"/>
          </p:cNvSpPr>
          <p:nvPr>
            <p:ph idx="1"/>
          </p:nvPr>
        </p:nvSpPr>
        <p:spPr>
          <a:xfrm>
            <a:off x="469562" y="2111713"/>
            <a:ext cx="9513115" cy="5797254"/>
          </a:xfrm>
        </p:spPr>
        <p:txBody>
          <a:bodyPr/>
          <a:lstStyle/>
          <a:p>
            <a:pPr marL="1073150" lvl="4" indent="-14288"/>
            <a:r>
              <a:rPr lang="en-GB" sz="1600" noProof="1" smtClean="0">
                <a:solidFill>
                  <a:schemeClr val="accent1"/>
                </a:solidFill>
              </a:rPr>
              <a:t>Dim</a:t>
            </a:r>
            <a:r>
              <a:rPr lang="en-GB" sz="1600" noProof="1" smtClean="0"/>
              <a:t> inst </a:t>
            </a:r>
            <a:r>
              <a:rPr lang="en-GB" sz="1600" noProof="1" smtClean="0">
                <a:solidFill>
                  <a:schemeClr val="accent1"/>
                </a:solidFill>
              </a:rPr>
              <a:t>As</a:t>
            </a:r>
            <a:r>
              <a:rPr lang="en-GB" sz="1600" noProof="1" smtClean="0"/>
              <a:t> FamilyInstance</a:t>
            </a:r>
          </a:p>
          <a:p>
            <a:pPr marL="1073150" lvl="4" indent="-14288"/>
            <a:r>
              <a:rPr lang="en-GB" sz="1600" noProof="1" smtClean="0">
                <a:solidFill>
                  <a:schemeClr val="accent1"/>
                </a:solidFill>
              </a:rPr>
              <a:t>Dim</a:t>
            </a:r>
            <a:r>
              <a:rPr lang="en-GB" sz="1600" noProof="1" smtClean="0"/>
              <a:t> instCat </a:t>
            </a:r>
            <a:r>
              <a:rPr lang="en-GB" sz="1600" noProof="1" smtClean="0">
                <a:solidFill>
                  <a:schemeClr val="accent1"/>
                </a:solidFill>
              </a:rPr>
              <a:t>As</a:t>
            </a:r>
            <a:r>
              <a:rPr lang="en-GB" sz="1600" noProof="1" smtClean="0"/>
              <a:t> Category</a:t>
            </a:r>
          </a:p>
          <a:p>
            <a:pPr marL="1073150" lvl="4" indent="-14288"/>
            <a:r>
              <a:rPr lang="en-GB" sz="1600" noProof="1" smtClean="0">
                <a:solidFill>
                  <a:schemeClr val="accent1"/>
                </a:solidFill>
              </a:rPr>
              <a:t>Dim</a:t>
            </a:r>
            <a:r>
              <a:rPr lang="en-GB" sz="1600" noProof="1" smtClean="0"/>
              <a:t> ss</a:t>
            </a:r>
            <a:r>
              <a:rPr lang="en-GB" sz="1600" noProof="1" smtClean="0">
                <a:solidFill>
                  <a:schemeClr val="accent1"/>
                </a:solidFill>
              </a:rPr>
              <a:t> As</a:t>
            </a:r>
            <a:r>
              <a:rPr lang="en-GB" sz="1600" noProof="1" smtClean="0"/>
              <a:t> ElementSet = doc.Selection.Elements</a:t>
            </a:r>
          </a:p>
          <a:p>
            <a:pPr marL="1073150" lvl="4" indent="-14288"/>
            <a:r>
              <a:rPr lang="en-GB" sz="1600" noProof="1" smtClean="0">
                <a:solidFill>
                  <a:schemeClr val="hlink"/>
                </a:solidFill>
              </a:rPr>
              <a:t>' </a:t>
            </a:r>
            <a:r>
              <a:rPr lang="en-US" sz="1600" smtClean="0">
                <a:solidFill>
                  <a:schemeClr val="hlink"/>
                </a:solidFill>
              </a:rPr>
              <a:t>M</a:t>
            </a:r>
            <a:r>
              <a:rPr lang="en-US" sz="1600" noProof="1" smtClean="0">
                <a:solidFill>
                  <a:schemeClr val="hlink"/>
                </a:solidFill>
              </a:rPr>
              <a:t>ake sure we have a single FamilyInstance selected</a:t>
            </a:r>
          </a:p>
          <a:p>
            <a:pPr marL="1073150" lvl="4" indent="-14288"/>
            <a:r>
              <a:rPr lang="en-US" sz="1600" noProof="1" smtClean="0">
                <a:solidFill>
                  <a:schemeClr val="accent1"/>
                </a:solidFill>
              </a:rPr>
              <a:t>If Not</a:t>
            </a:r>
            <a:r>
              <a:rPr lang="en-US" sz="1600" noProof="1" smtClean="0"/>
              <a:t> ss.Size = 1 </a:t>
            </a:r>
            <a:r>
              <a:rPr lang="en-US" sz="1600" noProof="1" smtClean="0">
                <a:solidFill>
                  <a:schemeClr val="accent1"/>
                </a:solidFill>
              </a:rPr>
              <a:t>Then</a:t>
            </a:r>
          </a:p>
          <a:p>
            <a:pPr marL="1073150" lvl="4" indent="-14288"/>
            <a:r>
              <a:rPr lang="en-US" sz="1600" noProof="1" smtClean="0"/>
              <a:t>  MsgBox("You must pre-select a single element!")</a:t>
            </a:r>
          </a:p>
          <a:p>
            <a:pPr marL="1073150" lvl="4" indent="-14288"/>
            <a:r>
              <a:rPr lang="en-US" sz="1600" noProof="1" smtClean="0"/>
              <a:t>  </a:t>
            </a:r>
            <a:r>
              <a:rPr lang="en-US" sz="1600" noProof="1" smtClean="0">
                <a:solidFill>
                  <a:schemeClr val="accent1"/>
                </a:solidFill>
              </a:rPr>
              <a:t>Return</a:t>
            </a:r>
            <a:r>
              <a:rPr lang="en-US" sz="1600" noProof="1" smtClean="0"/>
              <a:t> IExternalCommand.Result.Cancelled</a:t>
            </a:r>
          </a:p>
          <a:p>
            <a:pPr marL="1073150" lvl="4" indent="-14288"/>
            <a:r>
              <a:rPr lang="en-US" sz="1600" noProof="1" smtClean="0">
                <a:solidFill>
                  <a:schemeClr val="accent1"/>
                </a:solidFill>
              </a:rPr>
              <a:t>Else</a:t>
            </a:r>
          </a:p>
          <a:p>
            <a:pPr marL="1073150" lvl="4" indent="-14288"/>
            <a:r>
              <a:rPr lang="en-US" sz="1600" noProof="1" smtClean="0">
                <a:solidFill>
                  <a:schemeClr val="accent1"/>
                </a:solidFill>
              </a:rPr>
              <a:t>  Dim</a:t>
            </a:r>
            <a:r>
              <a:rPr lang="en-US" sz="1600" noProof="1" smtClean="0"/>
              <a:t> itTmp </a:t>
            </a:r>
            <a:r>
              <a:rPr lang="en-US" sz="1600" noProof="1" smtClean="0">
                <a:solidFill>
                  <a:schemeClr val="accent1"/>
                </a:solidFill>
              </a:rPr>
              <a:t>As </a:t>
            </a:r>
            <a:r>
              <a:rPr lang="en-US" sz="1600" noProof="1" smtClean="0"/>
              <a:t>ElementSetIterator = ss.ForwardIterator</a:t>
            </a:r>
          </a:p>
          <a:p>
            <a:pPr marL="1073150" lvl="4" indent="-14288"/>
            <a:r>
              <a:rPr lang="en-US" sz="1600" noProof="1" smtClean="0"/>
              <a:t>  itTmp.MoveNext()</a:t>
            </a:r>
          </a:p>
          <a:p>
            <a:pPr marL="1073150" lvl="4" indent="-14288"/>
            <a:r>
              <a:rPr lang="en-US" sz="1600" noProof="1" smtClean="0">
                <a:solidFill>
                  <a:schemeClr val="accent1"/>
                </a:solidFill>
              </a:rPr>
              <a:t>  Dim</a:t>
            </a:r>
            <a:r>
              <a:rPr lang="en-US" sz="1600" noProof="1" smtClean="0"/>
              <a:t> elTmp </a:t>
            </a:r>
            <a:r>
              <a:rPr lang="en-US" sz="1600" noProof="1" smtClean="0">
                <a:solidFill>
                  <a:schemeClr val="accent1"/>
                </a:solidFill>
              </a:rPr>
              <a:t>As</a:t>
            </a:r>
            <a:r>
              <a:rPr lang="en-US" sz="1600" noProof="1" smtClean="0"/>
              <a:t> Revit.Element = itTmp.Current</a:t>
            </a:r>
          </a:p>
          <a:p>
            <a:pPr marL="1073150" lvl="4" indent="-14288"/>
            <a:r>
              <a:rPr lang="en-US" sz="1600" noProof="1" smtClean="0"/>
              <a:t>  </a:t>
            </a:r>
            <a:r>
              <a:rPr lang="en-US" sz="1600" noProof="1" smtClean="0">
                <a:solidFill>
                  <a:schemeClr val="folHlink"/>
                </a:solidFill>
              </a:rPr>
              <a:t>If Not TypeOf elTmp Is FamilyInstance Then</a:t>
            </a:r>
          </a:p>
          <a:p>
            <a:pPr marL="1073150" lvl="4" indent="-14288"/>
            <a:r>
              <a:rPr lang="en-US" sz="1600" noProof="1" smtClean="0"/>
              <a:t>    MsgBox("Selected element is NOT a standard family instance!")</a:t>
            </a:r>
          </a:p>
          <a:p>
            <a:pPr marL="1073150" lvl="4" indent="-14288"/>
            <a:r>
              <a:rPr lang="en-US" sz="1600" noProof="1" smtClean="0"/>
              <a:t>    </a:t>
            </a:r>
            <a:r>
              <a:rPr lang="en-US" sz="1600" noProof="1" smtClean="0">
                <a:solidFill>
                  <a:schemeClr val="accent1"/>
                </a:solidFill>
              </a:rPr>
              <a:t>Return</a:t>
            </a:r>
            <a:r>
              <a:rPr lang="en-US" sz="1600" noProof="1" smtClean="0"/>
              <a:t> IExternalCommand.Result.Cancelled</a:t>
            </a:r>
          </a:p>
          <a:p>
            <a:pPr marL="1073150" lvl="4" indent="-14288"/>
            <a:r>
              <a:rPr lang="en-US" sz="1600" noProof="1" smtClean="0"/>
              <a:t>  </a:t>
            </a:r>
            <a:r>
              <a:rPr lang="en-US" sz="1600" noProof="1" smtClean="0">
                <a:solidFill>
                  <a:schemeClr val="accent1"/>
                </a:solidFill>
              </a:rPr>
              <a:t>Else</a:t>
            </a:r>
          </a:p>
          <a:p>
            <a:pPr marL="1073150" lvl="4" indent="-14288"/>
            <a:r>
              <a:rPr lang="en-US" sz="1600" noProof="1" smtClean="0"/>
              <a:t>    inst = elTmp</a:t>
            </a:r>
          </a:p>
          <a:p>
            <a:pPr marL="1073150" lvl="4" indent="-14288"/>
            <a:r>
              <a:rPr lang="en-US" sz="1600" noProof="1" smtClean="0"/>
              <a:t>    </a:t>
            </a:r>
            <a:r>
              <a:rPr lang="en-US" sz="1600" noProof="1" smtClean="0">
                <a:solidFill>
                  <a:schemeClr val="folHlink"/>
                </a:solidFill>
              </a:rPr>
              <a:t>instCat = inst.Category</a:t>
            </a:r>
          </a:p>
          <a:p>
            <a:pPr marL="1073150" lvl="4" indent="-14288"/>
            <a:r>
              <a:rPr lang="en-US" sz="1600" noProof="1" smtClean="0"/>
              <a:t>  </a:t>
            </a:r>
            <a:r>
              <a:rPr lang="en-US" sz="1600" noProof="1" smtClean="0">
                <a:solidFill>
                  <a:schemeClr val="accent1"/>
                </a:solidFill>
              </a:rPr>
              <a:t>End If</a:t>
            </a:r>
          </a:p>
          <a:p>
            <a:pPr marL="1073150" lvl="4" indent="-14288"/>
            <a:r>
              <a:rPr lang="en-US" sz="1600" noProof="1" smtClean="0">
                <a:solidFill>
                  <a:schemeClr val="accent1"/>
                </a:solidFill>
              </a:rPr>
              <a:t>End If</a:t>
            </a:r>
            <a:endParaRPr lang="en-GB" sz="1600" smtClean="0">
              <a:solidFill>
                <a:schemeClr val="accent1"/>
              </a:solidFill>
            </a:endParaRPr>
          </a:p>
        </p:txBody>
      </p:sp>
      <p:sp>
        <p:nvSpPr>
          <p:cNvPr id="6554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5" name="AutoShape 6"/>
          <p:cNvSpPr>
            <a:spLocks noChangeArrowheads="1"/>
          </p:cNvSpPr>
          <p:nvPr/>
        </p:nvSpPr>
        <p:spPr bwMode="auto">
          <a:xfrm>
            <a:off x="557605" y="1219144"/>
            <a:ext cx="11384439" cy="8105330"/>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66562" name="Rectangle 2"/>
          <p:cNvSpPr>
            <a:spLocks noGrp="1" noChangeArrowheads="1"/>
          </p:cNvSpPr>
          <p:nvPr>
            <p:ph type="title"/>
          </p:nvPr>
        </p:nvSpPr>
        <p:spPr>
          <a:xfrm>
            <a:off x="453761" y="194232"/>
            <a:ext cx="11680317" cy="1626129"/>
          </a:xfrm>
        </p:spPr>
        <p:txBody>
          <a:bodyPr/>
          <a:lstStyle/>
          <a:p>
            <a:pPr eaLnBrk="1" hangingPunct="1"/>
            <a:r>
              <a:rPr lang="en-GB" smtClean="0"/>
              <a:t>List all Symbols for Category</a:t>
            </a:r>
            <a:endParaRPr lang="en-GB" sz="4000" smtClean="0"/>
          </a:p>
        </p:txBody>
      </p:sp>
      <p:sp>
        <p:nvSpPr>
          <p:cNvPr id="66563" name="Rectangle 3"/>
          <p:cNvSpPr>
            <a:spLocks noGrp="1" noChangeArrowheads="1"/>
          </p:cNvSpPr>
          <p:nvPr>
            <p:ph idx="1"/>
          </p:nvPr>
        </p:nvSpPr>
        <p:spPr>
          <a:xfrm>
            <a:off x="1280248" y="1698955"/>
            <a:ext cx="10661796" cy="7159349"/>
          </a:xfrm>
        </p:spPr>
        <p:txBody>
          <a:bodyPr/>
          <a:lstStyle/>
          <a:p>
            <a:pPr marL="0" indent="0">
              <a:spcBef>
                <a:spcPts val="0"/>
              </a:spcBef>
              <a:spcAft>
                <a:spcPts val="0"/>
              </a:spcAft>
            </a:pPr>
            <a:r>
              <a:rPr lang="en-GB" sz="1600" b="1" smtClean="0">
                <a:solidFill>
                  <a:srgbClr val="0000FF"/>
                </a:solidFill>
                <a:latin typeface="Courier New"/>
                <a:ea typeface="Calibri"/>
                <a:cs typeface="Times New Roman"/>
              </a:rPr>
              <a:t>Dim</a:t>
            </a:r>
            <a:r>
              <a:rPr lang="en-GB" sz="1600" b="1" smtClean="0">
                <a:latin typeface="Courier New"/>
                <a:ea typeface="Calibri"/>
                <a:cs typeface="Times New Roman"/>
              </a:rPr>
              <a:t> dictFamilyToSymbols </a:t>
            </a:r>
            <a:r>
              <a:rPr lang="en-GB" sz="1600" b="1" smtClean="0">
                <a:solidFill>
                  <a:srgbClr val="0000FF"/>
                </a:solidFill>
                <a:latin typeface="Courier New"/>
                <a:ea typeface="Calibri"/>
                <a:cs typeface="Times New Roman"/>
              </a:rPr>
              <a:t>As</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New</a:t>
            </a:r>
            <a:r>
              <a:rPr lang="en-GB" sz="1600" b="1" smtClean="0">
                <a:latin typeface="Courier New"/>
                <a:ea typeface="Calibri"/>
                <a:cs typeface="Times New Roman"/>
              </a:rPr>
              <a:t> Dictionary(</a:t>
            </a:r>
            <a:r>
              <a:rPr lang="en-GB" sz="1600" b="1" smtClean="0">
                <a:solidFill>
                  <a:srgbClr val="0000FF"/>
                </a:solidFill>
                <a:latin typeface="Courier New"/>
                <a:ea typeface="Calibri"/>
                <a:cs typeface="Times New Roman"/>
              </a:rPr>
              <a:t>Of</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String</a:t>
            </a:r>
            <a:r>
              <a:rPr lang="en-GB" sz="1600" b="1" smtClean="0">
                <a:latin typeface="Courier New"/>
                <a:ea typeface="Calibri"/>
                <a:cs typeface="Times New Roman"/>
              </a:rPr>
              <a:t>, ArrayList)</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endParaRPr lang="en-GB" sz="1600" b="1" smtClean="0">
              <a:ea typeface="Calibri"/>
              <a:cs typeface="Times New Roman"/>
            </a:endParaRPr>
          </a:p>
          <a:p>
            <a:pPr marL="0" indent="0">
              <a:spcBef>
                <a:spcPts val="0"/>
              </a:spcBef>
              <a:spcAft>
                <a:spcPts val="0"/>
              </a:spcAft>
            </a:pPr>
            <a:r>
              <a:rPr lang="en-GB" sz="1600" b="1" smtClean="0">
                <a:solidFill>
                  <a:srgbClr val="008000"/>
                </a:solidFill>
                <a:latin typeface="Courier New"/>
                <a:ea typeface="Calibri"/>
                <a:cs typeface="Times New Roman"/>
              </a:rPr>
              <a:t>' using element filtering</a:t>
            </a:r>
            <a:endParaRPr lang="en-GB" sz="1600" b="1" smtClean="0">
              <a:ea typeface="Calibri"/>
              <a:cs typeface="Times New Roman"/>
            </a:endParaRPr>
          </a:p>
          <a:p>
            <a:pPr marL="0" indent="0">
              <a:spcBef>
                <a:spcPts val="0"/>
              </a:spcBef>
              <a:spcAft>
                <a:spcPts val="0"/>
              </a:spcAft>
            </a:pPr>
            <a:r>
              <a:rPr lang="en-GB" sz="1600" b="1" smtClean="0">
                <a:solidFill>
                  <a:srgbClr val="0000FF"/>
                </a:solidFill>
                <a:latin typeface="Courier New"/>
                <a:ea typeface="Calibri"/>
                <a:cs typeface="Times New Roman"/>
              </a:rPr>
              <a:t>Dim</a:t>
            </a:r>
            <a:r>
              <a:rPr lang="en-GB" sz="1600" b="1" smtClean="0">
                <a:latin typeface="Courier New"/>
                <a:ea typeface="Calibri"/>
                <a:cs typeface="Times New Roman"/>
              </a:rPr>
              <a:t> families </a:t>
            </a:r>
            <a:r>
              <a:rPr lang="en-GB" sz="1600" b="1" smtClean="0">
                <a:solidFill>
                  <a:srgbClr val="0000FF"/>
                </a:solidFill>
                <a:latin typeface="Courier New"/>
                <a:ea typeface="Calibri"/>
                <a:cs typeface="Times New Roman"/>
              </a:rPr>
              <a:t>As</a:t>
            </a:r>
            <a:r>
              <a:rPr lang="en-GB" sz="1600" b="1" smtClean="0">
                <a:latin typeface="Courier New"/>
                <a:ea typeface="Calibri"/>
                <a:cs typeface="Times New Roman"/>
              </a:rPr>
              <a:t> List(</a:t>
            </a:r>
            <a:r>
              <a:rPr lang="en-GB" sz="1600" b="1" smtClean="0">
                <a:solidFill>
                  <a:srgbClr val="0000FF"/>
                </a:solidFill>
                <a:latin typeface="Courier New"/>
                <a:ea typeface="Calibri"/>
                <a:cs typeface="Times New Roman"/>
              </a:rPr>
              <a:t>Of</a:t>
            </a:r>
            <a:r>
              <a:rPr lang="en-GB" sz="1600" b="1" smtClean="0">
                <a:latin typeface="Courier New"/>
                <a:ea typeface="Calibri"/>
                <a:cs typeface="Times New Roman"/>
              </a:rPr>
              <a:t> Revit.Element) = </a:t>
            </a:r>
            <a:r>
              <a:rPr lang="en-GB" sz="1600" b="1" smtClean="0">
                <a:solidFill>
                  <a:srgbClr val="0000FF"/>
                </a:solidFill>
                <a:latin typeface="Courier New"/>
                <a:ea typeface="Calibri"/>
                <a:cs typeface="Times New Roman"/>
              </a:rPr>
              <a:t>New</a:t>
            </a:r>
            <a:r>
              <a:rPr lang="en-GB" sz="1600" b="1" smtClean="0">
                <a:latin typeface="Courier New"/>
                <a:ea typeface="Calibri"/>
                <a:cs typeface="Times New Roman"/>
              </a:rPr>
              <a:t> List(</a:t>
            </a:r>
            <a:r>
              <a:rPr lang="en-GB" sz="1600" b="1" smtClean="0">
                <a:solidFill>
                  <a:srgbClr val="0000FF"/>
                </a:solidFill>
                <a:latin typeface="Courier New"/>
                <a:ea typeface="Calibri"/>
                <a:cs typeface="Times New Roman"/>
              </a:rPr>
              <a:t>Of</a:t>
            </a:r>
            <a:r>
              <a:rPr lang="en-GB" sz="1600" b="1" smtClean="0">
                <a:latin typeface="Courier New"/>
                <a:ea typeface="Calibri"/>
                <a:cs typeface="Times New Roman"/>
              </a:rPr>
              <a:t> Revit.Element)</a:t>
            </a:r>
            <a:endParaRPr lang="en-GB" sz="1600" b="1" smtClean="0">
              <a:ea typeface="Calibri"/>
              <a:cs typeface="Times New Roman"/>
            </a:endParaRPr>
          </a:p>
          <a:p>
            <a:pPr marL="0" indent="0">
              <a:spcBef>
                <a:spcPts val="0"/>
              </a:spcBef>
              <a:spcAft>
                <a:spcPts val="0"/>
              </a:spcAft>
            </a:pPr>
            <a:r>
              <a:rPr lang="en-GB" sz="1600" b="1" smtClean="0">
                <a:solidFill>
                  <a:srgbClr val="0000FF"/>
                </a:solidFill>
                <a:latin typeface="Courier New"/>
                <a:ea typeface="Calibri"/>
                <a:cs typeface="Times New Roman"/>
              </a:rPr>
              <a:t>Dim</a:t>
            </a:r>
            <a:r>
              <a:rPr lang="en-GB" sz="1600" b="1" smtClean="0">
                <a:latin typeface="Courier New"/>
                <a:ea typeface="Calibri"/>
                <a:cs typeface="Times New Roman"/>
              </a:rPr>
              <a:t> filter </a:t>
            </a:r>
            <a:r>
              <a:rPr lang="en-GB" sz="1600" b="1" smtClean="0">
                <a:solidFill>
                  <a:srgbClr val="0000FF"/>
                </a:solidFill>
                <a:latin typeface="Courier New"/>
                <a:ea typeface="Calibri"/>
                <a:cs typeface="Times New Roman"/>
              </a:rPr>
              <a:t>As</a:t>
            </a:r>
            <a:r>
              <a:rPr lang="en-GB" sz="1600" b="1" smtClean="0">
                <a:latin typeface="Courier New"/>
                <a:ea typeface="Calibri"/>
                <a:cs typeface="Times New Roman"/>
              </a:rPr>
              <a:t> Revit.Filter = app.Create.Filter.NewTypeFilter(</a:t>
            </a:r>
            <a:r>
              <a:rPr lang="en-GB" sz="1600" b="1" smtClean="0">
                <a:solidFill>
                  <a:srgbClr val="0000FF"/>
                </a:solidFill>
                <a:latin typeface="Courier New"/>
                <a:ea typeface="Calibri"/>
                <a:cs typeface="Times New Roman"/>
              </a:rPr>
              <a:t>GetType</a:t>
            </a:r>
            <a:r>
              <a:rPr lang="en-GB" sz="1600" b="1" smtClean="0">
                <a:latin typeface="Courier New"/>
                <a:ea typeface="Calibri"/>
                <a:cs typeface="Times New Roman"/>
              </a:rPr>
              <a:t>(Family))</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endParaRPr lang="en-GB" sz="1600" b="1" smtClean="0">
              <a:ea typeface="Calibri"/>
              <a:cs typeface="Times New Roman"/>
            </a:endParaRPr>
          </a:p>
          <a:p>
            <a:pPr marL="0" indent="0">
              <a:spcBef>
                <a:spcPts val="0"/>
              </a:spcBef>
              <a:spcAft>
                <a:spcPts val="0"/>
              </a:spcAft>
            </a:pPr>
            <a:r>
              <a:rPr lang="en-GB" sz="1600" b="1" smtClean="0">
                <a:solidFill>
                  <a:srgbClr val="0000FF"/>
                </a:solidFill>
                <a:latin typeface="Courier New"/>
                <a:ea typeface="Calibri"/>
                <a:cs typeface="Times New Roman"/>
              </a:rPr>
              <a:t>Dim</a:t>
            </a:r>
            <a:r>
              <a:rPr lang="en-GB" sz="1600" b="1" smtClean="0">
                <a:latin typeface="Courier New"/>
                <a:ea typeface="Calibri"/>
                <a:cs typeface="Times New Roman"/>
              </a:rPr>
              <a:t> nRetVal = doc.Elements(filter, families)</a:t>
            </a:r>
            <a:endParaRPr lang="en-GB" sz="1600" b="1" smtClean="0">
              <a:ea typeface="Calibri"/>
              <a:cs typeface="Times New Roman"/>
            </a:endParaRPr>
          </a:p>
          <a:p>
            <a:pPr marL="0" indent="0">
              <a:spcBef>
                <a:spcPts val="0"/>
              </a:spcBef>
              <a:spcAft>
                <a:spcPts val="0"/>
              </a:spcAft>
            </a:pPr>
            <a:r>
              <a:rPr lang="en-GB" sz="1600" b="1" smtClean="0">
                <a:solidFill>
                  <a:srgbClr val="0000FF"/>
                </a:solidFill>
                <a:latin typeface="Courier New"/>
                <a:ea typeface="Calibri"/>
                <a:cs typeface="Times New Roman"/>
              </a:rPr>
              <a:t>Dim</a:t>
            </a:r>
            <a:r>
              <a:rPr lang="en-GB" sz="1600" b="1" smtClean="0">
                <a:latin typeface="Courier New"/>
                <a:ea typeface="Calibri"/>
                <a:cs typeface="Times New Roman"/>
              </a:rPr>
              <a:t> f </a:t>
            </a:r>
            <a:r>
              <a:rPr lang="en-GB" sz="1600" b="1" smtClean="0">
                <a:solidFill>
                  <a:srgbClr val="0000FF"/>
                </a:solidFill>
                <a:latin typeface="Courier New"/>
                <a:ea typeface="Calibri"/>
                <a:cs typeface="Times New Roman"/>
              </a:rPr>
              <a:t>As</a:t>
            </a:r>
            <a:r>
              <a:rPr lang="en-GB" sz="1600" b="1" smtClean="0">
                <a:latin typeface="Courier New"/>
                <a:ea typeface="Calibri"/>
                <a:cs typeface="Times New Roman"/>
              </a:rPr>
              <a:t> Family</a:t>
            </a:r>
            <a:endParaRPr lang="en-GB" sz="1600" b="1" smtClean="0">
              <a:ea typeface="Calibri"/>
              <a:cs typeface="Times New Roman"/>
            </a:endParaRPr>
          </a:p>
          <a:p>
            <a:pPr marL="0" indent="0">
              <a:spcBef>
                <a:spcPts val="0"/>
              </a:spcBef>
              <a:spcAft>
                <a:spcPts val="0"/>
              </a:spcAft>
            </a:pPr>
            <a:r>
              <a:rPr lang="en-GB" sz="1600" b="1" smtClean="0">
                <a:solidFill>
                  <a:srgbClr val="0000FF"/>
                </a:solidFill>
                <a:latin typeface="Courier New"/>
                <a:ea typeface="Calibri"/>
                <a:cs typeface="Times New Roman"/>
              </a:rPr>
              <a:t>Dim</a:t>
            </a:r>
            <a:r>
              <a:rPr lang="en-GB" sz="1600" b="1" smtClean="0">
                <a:latin typeface="Courier New"/>
                <a:ea typeface="Calibri"/>
                <a:cs typeface="Times New Roman"/>
              </a:rPr>
              <a:t> categoryMatches = </a:t>
            </a:r>
            <a:r>
              <a:rPr lang="en-GB" sz="1600" b="1" smtClean="0">
                <a:solidFill>
                  <a:srgbClr val="0000FF"/>
                </a:solidFill>
                <a:latin typeface="Courier New"/>
                <a:ea typeface="Calibri"/>
                <a:cs typeface="Times New Roman"/>
              </a:rPr>
              <a:t>False</a:t>
            </a:r>
            <a:endParaRPr lang="en-GB" sz="1600" b="1" smtClean="0">
              <a:ea typeface="Calibri"/>
              <a:cs typeface="Times New Roman"/>
            </a:endParaRPr>
          </a:p>
          <a:p>
            <a:pPr marL="0" indent="0">
              <a:spcBef>
                <a:spcPts val="0"/>
              </a:spcBef>
              <a:spcAft>
                <a:spcPts val="0"/>
              </a:spcAft>
            </a:pPr>
            <a:r>
              <a:rPr lang="en-GB" sz="1600" b="1" smtClean="0">
                <a:solidFill>
                  <a:srgbClr val="0000FF"/>
                </a:solidFill>
                <a:latin typeface="Courier New"/>
                <a:ea typeface="Calibri"/>
                <a:cs typeface="Times New Roman"/>
              </a:rPr>
              <a:t>For</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Each</a:t>
            </a:r>
            <a:r>
              <a:rPr lang="en-GB" sz="1600" b="1" smtClean="0">
                <a:latin typeface="Courier New"/>
                <a:ea typeface="Calibri"/>
                <a:cs typeface="Times New Roman"/>
              </a:rPr>
              <a:t> f </a:t>
            </a:r>
            <a:r>
              <a:rPr lang="en-GB" sz="1600" b="1" smtClean="0">
                <a:solidFill>
                  <a:srgbClr val="0000FF"/>
                </a:solidFill>
                <a:latin typeface="Courier New"/>
                <a:ea typeface="Calibri"/>
                <a:cs typeface="Times New Roman"/>
              </a:rPr>
              <a:t>In</a:t>
            </a:r>
            <a:r>
              <a:rPr lang="en-GB" sz="1600" b="1" smtClean="0">
                <a:latin typeface="Courier New"/>
                <a:ea typeface="Calibri"/>
                <a:cs typeface="Times New Roman"/>
              </a:rPr>
              <a:t> families</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categoryMatches = </a:t>
            </a:r>
            <a:r>
              <a:rPr lang="en-GB" sz="1600" b="1" smtClean="0">
                <a:solidFill>
                  <a:srgbClr val="0000FF"/>
                </a:solidFill>
                <a:latin typeface="Courier New"/>
                <a:ea typeface="Calibri"/>
                <a:cs typeface="Times New Roman"/>
              </a:rPr>
              <a:t>False</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If</a:t>
            </a:r>
            <a:r>
              <a:rPr lang="en-GB" sz="1600" b="1" smtClean="0">
                <a:latin typeface="Courier New"/>
                <a:ea typeface="Calibri"/>
                <a:cs typeface="Times New Roman"/>
              </a:rPr>
              <a:t> (f.FamilyCategory </a:t>
            </a:r>
            <a:r>
              <a:rPr lang="en-GB" sz="1600" b="1" smtClean="0">
                <a:solidFill>
                  <a:srgbClr val="0000FF"/>
                </a:solidFill>
                <a:latin typeface="Courier New"/>
                <a:ea typeface="Calibri"/>
                <a:cs typeface="Times New Roman"/>
              </a:rPr>
              <a:t>Is</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Nothing</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Then</a:t>
            </a:r>
            <a:r>
              <a:rPr lang="en-GB" sz="1600" b="1" smtClean="0">
                <a:solidFill>
                  <a:srgbClr val="008000"/>
                </a:solidFill>
                <a:latin typeface="Courier New"/>
                <a:ea typeface="Calibri"/>
                <a:cs typeface="Times New Roman"/>
              </a:rPr>
              <a:t> ' not always implemented</a:t>
            </a:r>
            <a:endParaRPr lang="en-GB" sz="1600" b="1" smtClean="0">
              <a:solidFill>
                <a:srgbClr val="008000"/>
              </a:solidFill>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For</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Each</a:t>
            </a:r>
            <a:r>
              <a:rPr lang="en-GB" sz="1600" b="1" smtClean="0">
                <a:latin typeface="Courier New"/>
                <a:ea typeface="Calibri"/>
                <a:cs typeface="Times New Roman"/>
              </a:rPr>
              <a:t> sym </a:t>
            </a:r>
            <a:r>
              <a:rPr lang="en-GB" sz="1600" b="1" smtClean="0">
                <a:solidFill>
                  <a:srgbClr val="0000FF"/>
                </a:solidFill>
                <a:latin typeface="Courier New"/>
                <a:ea typeface="Calibri"/>
                <a:cs typeface="Times New Roman"/>
              </a:rPr>
              <a:t>As</a:t>
            </a:r>
            <a:r>
              <a:rPr lang="en-GB" sz="1600" b="1" smtClean="0">
                <a:latin typeface="Courier New"/>
                <a:ea typeface="Calibri"/>
                <a:cs typeface="Times New Roman"/>
              </a:rPr>
              <a:t> FamilySymbol </a:t>
            </a:r>
            <a:r>
              <a:rPr lang="en-GB" sz="1600" b="1" smtClean="0">
                <a:solidFill>
                  <a:srgbClr val="0000FF"/>
                </a:solidFill>
                <a:latin typeface="Courier New"/>
                <a:ea typeface="Calibri"/>
                <a:cs typeface="Times New Roman"/>
              </a:rPr>
              <a:t>In</a:t>
            </a:r>
            <a:r>
              <a:rPr lang="en-GB" sz="1600" b="1" smtClean="0">
                <a:latin typeface="Courier New"/>
                <a:ea typeface="Calibri"/>
                <a:cs typeface="Times New Roman"/>
              </a:rPr>
              <a:t> f.Symbols _</a:t>
            </a:r>
          </a:p>
          <a:p>
            <a:pPr marL="0" indent="0">
              <a:spcBef>
                <a:spcPts val="0"/>
              </a:spcBef>
              <a:spcAft>
                <a:spcPts val="0"/>
              </a:spcAft>
            </a:pPr>
            <a:r>
              <a:rPr lang="en-GB" sz="1600" b="1" smtClean="0">
                <a:latin typeface="Courier New"/>
                <a:ea typeface="Calibri"/>
                <a:cs typeface="Times New Roman"/>
              </a:rPr>
              <a:t>            categoryMatches = sym.Category.Id.Equals(instCat.Id)</a:t>
            </a:r>
            <a:endParaRPr lang="en-GB" sz="1600" b="1" smtClean="0">
              <a:ea typeface="Calibri"/>
              <a:cs typeface="Times New Roman"/>
            </a:endParaRPr>
          </a:p>
          <a:p>
            <a:pPr marL="0" indent="0">
              <a:spcBef>
                <a:spcPts val="0"/>
              </a:spcBef>
              <a:spcAft>
                <a:spcPts val="0"/>
              </a:spcAft>
            </a:pPr>
            <a:r>
              <a:rPr lang="en-GB" sz="1600" b="1" smtClean="0">
                <a:solidFill>
                  <a:srgbClr val="0000FF"/>
                </a:solidFill>
                <a:latin typeface="Courier New"/>
                <a:ea typeface="Calibri"/>
                <a:cs typeface="Times New Roman"/>
              </a:rPr>
              <a:t>            Exit</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For</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Next</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Else</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categoryMatches = f.FamilyCategory.Id.Equals(instCat.Id)</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End</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If</a:t>
            </a:r>
            <a:endParaRPr lang="en-GB" sz="1600" b="1" smtClean="0">
              <a:ea typeface="Calibri"/>
              <a:cs typeface="Times New Roman"/>
            </a:endParaRPr>
          </a:p>
          <a:p>
            <a:pPr marL="0" indent="0">
              <a:spcBef>
                <a:spcPts val="0"/>
              </a:spcBef>
              <a:spcAft>
                <a:spcPts val="0"/>
              </a:spcAft>
            </a:pPr>
            <a:r>
              <a:rPr lang="en-GB" sz="1600" b="1" smtClean="0">
                <a:solidFill>
                  <a:srgbClr val="0000FF"/>
                </a:solidFill>
                <a:latin typeface="Courier New"/>
                <a:ea typeface="Calibri"/>
                <a:cs typeface="Times New Roman"/>
              </a:rPr>
              <a:t> </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If</a:t>
            </a:r>
            <a:r>
              <a:rPr lang="en-GB" sz="1600" b="1" smtClean="0">
                <a:latin typeface="Courier New"/>
                <a:ea typeface="Calibri"/>
                <a:cs typeface="Times New Roman"/>
              </a:rPr>
              <a:t> (categoryMatches) </a:t>
            </a:r>
            <a:r>
              <a:rPr lang="en-GB" sz="1600" b="1" smtClean="0">
                <a:solidFill>
                  <a:srgbClr val="0000FF"/>
                </a:solidFill>
                <a:latin typeface="Courier New"/>
                <a:ea typeface="Calibri"/>
                <a:cs typeface="Times New Roman"/>
              </a:rPr>
              <a:t>Then</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Dim</a:t>
            </a:r>
            <a:r>
              <a:rPr lang="en-GB" sz="1600" b="1" smtClean="0">
                <a:latin typeface="Courier New"/>
                <a:ea typeface="Calibri"/>
                <a:cs typeface="Times New Roman"/>
              </a:rPr>
              <a:t> familySymbols </a:t>
            </a:r>
            <a:r>
              <a:rPr lang="en-GB" sz="1600" b="1" smtClean="0">
                <a:solidFill>
                  <a:srgbClr val="0000FF"/>
                </a:solidFill>
                <a:latin typeface="Courier New"/>
                <a:ea typeface="Calibri"/>
                <a:cs typeface="Times New Roman"/>
              </a:rPr>
              <a:t>As</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New</a:t>
            </a:r>
            <a:r>
              <a:rPr lang="en-GB" sz="1600" b="1" smtClean="0">
                <a:latin typeface="Courier New"/>
                <a:ea typeface="Calibri"/>
                <a:cs typeface="Times New Roman"/>
              </a:rPr>
              <a:t> ArrayList</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For</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Each</a:t>
            </a:r>
            <a:r>
              <a:rPr lang="en-GB" sz="1600" b="1" smtClean="0">
                <a:latin typeface="Courier New"/>
                <a:ea typeface="Calibri"/>
                <a:cs typeface="Times New Roman"/>
              </a:rPr>
              <a:t> sym </a:t>
            </a:r>
            <a:r>
              <a:rPr lang="en-GB" sz="1600" b="1" smtClean="0">
                <a:solidFill>
                  <a:srgbClr val="0000FF"/>
                </a:solidFill>
                <a:latin typeface="Courier New"/>
                <a:ea typeface="Calibri"/>
                <a:cs typeface="Times New Roman"/>
              </a:rPr>
              <a:t>As</a:t>
            </a:r>
            <a:r>
              <a:rPr lang="en-GB" sz="1600" b="1" smtClean="0">
                <a:latin typeface="Courier New"/>
                <a:ea typeface="Calibri"/>
                <a:cs typeface="Times New Roman"/>
              </a:rPr>
              <a:t> FamilySymbol </a:t>
            </a:r>
            <a:r>
              <a:rPr lang="en-GB" sz="1600" b="1" smtClean="0">
                <a:solidFill>
                  <a:srgbClr val="0000FF"/>
                </a:solidFill>
                <a:latin typeface="Courier New"/>
                <a:ea typeface="Calibri"/>
                <a:cs typeface="Times New Roman"/>
              </a:rPr>
              <a:t>In</a:t>
            </a:r>
            <a:r>
              <a:rPr lang="en-GB" sz="1600" b="1" smtClean="0">
                <a:latin typeface="Courier New"/>
                <a:ea typeface="Calibri"/>
                <a:cs typeface="Times New Roman"/>
              </a:rPr>
              <a:t> f.Symbols </a:t>
            </a:r>
          </a:p>
          <a:p>
            <a:pPr marL="0" indent="0">
              <a:spcBef>
                <a:spcPts val="0"/>
              </a:spcBef>
              <a:spcAft>
                <a:spcPts val="0"/>
              </a:spcAft>
            </a:pPr>
            <a:r>
              <a:rPr lang="en-GB" sz="1600" b="1" smtClean="0">
                <a:latin typeface="Courier New"/>
                <a:ea typeface="Calibri"/>
                <a:cs typeface="Times New Roman"/>
              </a:rPr>
              <a:t>            familySymbols.Add(sym)</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Next</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dictFamilyToSymbols.Add(f.Name, familySymbols)</a:t>
            </a:r>
            <a:endParaRPr lang="en-GB" sz="1600" b="1" smtClean="0">
              <a:ea typeface="Calibri"/>
              <a:cs typeface="Times New Roman"/>
            </a:endParaRPr>
          </a:p>
          <a:p>
            <a:pPr marL="0" indent="0">
              <a:spcBef>
                <a:spcPts val="0"/>
              </a:spcBef>
              <a:spcAft>
                <a:spcPts val="0"/>
              </a:spcAft>
            </a:pP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End</a:t>
            </a:r>
            <a:r>
              <a:rPr lang="en-GB" sz="1600" b="1" smtClean="0">
                <a:latin typeface="Courier New"/>
                <a:ea typeface="Calibri"/>
                <a:cs typeface="Times New Roman"/>
              </a:rPr>
              <a:t> </a:t>
            </a:r>
            <a:r>
              <a:rPr lang="en-GB" sz="1600" b="1" smtClean="0">
                <a:solidFill>
                  <a:srgbClr val="0000FF"/>
                </a:solidFill>
                <a:latin typeface="Courier New"/>
                <a:ea typeface="Calibri"/>
                <a:cs typeface="Times New Roman"/>
              </a:rPr>
              <a:t>If</a:t>
            </a:r>
            <a:endParaRPr lang="en-GB" sz="1600" b="1" smtClean="0">
              <a:ea typeface="Calibri"/>
              <a:cs typeface="Times New Roman"/>
            </a:endParaRPr>
          </a:p>
          <a:p>
            <a:pPr marL="0" indent="0">
              <a:spcBef>
                <a:spcPts val="0"/>
              </a:spcBef>
              <a:spcAft>
                <a:spcPts val="0"/>
              </a:spcAft>
            </a:pPr>
            <a:r>
              <a:rPr lang="en-GB" sz="1600" b="1" smtClean="0">
                <a:solidFill>
                  <a:srgbClr val="0000FF"/>
                </a:solidFill>
                <a:latin typeface="Courier New"/>
                <a:ea typeface="Calibri"/>
                <a:cs typeface="Times New Roman"/>
              </a:rPr>
              <a:t>Next</a:t>
            </a:r>
            <a:endParaRPr lang="en-GB" sz="1600" b="1" smtClean="0">
              <a:ea typeface="Calibri"/>
              <a:cs typeface="Times New Roman"/>
            </a:endParaRPr>
          </a:p>
          <a:p>
            <a:pPr marL="0" indent="0">
              <a:spcBef>
                <a:spcPts val="0"/>
              </a:spcBef>
              <a:spcAft>
                <a:spcPts val="0"/>
              </a:spcAft>
            </a:pPr>
            <a:r>
              <a:rPr lang="en-GB" sz="1600" b="1" smtClean="0">
                <a:ea typeface="Calibri"/>
                <a:cs typeface="Times New Roman"/>
              </a:rPr>
              <a:t> </a:t>
            </a:r>
            <a:endParaRPr lang="en-GB" sz="1600" b="1">
              <a:ea typeface="Calibri"/>
              <a:cs typeface="Times New Roman"/>
            </a:endParaRPr>
          </a:p>
        </p:txBody>
      </p:sp>
      <p:sp>
        <p:nvSpPr>
          <p:cNvPr id="6656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91" name="AutoShape 7"/>
          <p:cNvSpPr>
            <a:spLocks noChangeArrowheads="1"/>
          </p:cNvSpPr>
          <p:nvPr/>
        </p:nvSpPr>
        <p:spPr bwMode="auto">
          <a:xfrm>
            <a:off x="557604" y="1601286"/>
            <a:ext cx="9446206" cy="3120839"/>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67586" name="Rectangle 2"/>
          <p:cNvSpPr>
            <a:spLocks noGrp="1" noChangeArrowheads="1"/>
          </p:cNvSpPr>
          <p:nvPr>
            <p:ph type="title"/>
          </p:nvPr>
        </p:nvSpPr>
        <p:spPr>
          <a:xfrm>
            <a:off x="453761" y="194232"/>
            <a:ext cx="11680317" cy="1626129"/>
          </a:xfrm>
        </p:spPr>
        <p:txBody>
          <a:bodyPr/>
          <a:lstStyle/>
          <a:p>
            <a:pPr eaLnBrk="1" hangingPunct="1"/>
            <a:r>
              <a:rPr lang="en-GB" smtClean="0"/>
              <a:t>Assign new Type</a:t>
            </a:r>
            <a:endParaRPr lang="en-GB" sz="4000" smtClean="0"/>
          </a:p>
        </p:txBody>
      </p:sp>
      <p:sp>
        <p:nvSpPr>
          <p:cNvPr id="67587" name="Rectangle 3"/>
          <p:cNvSpPr>
            <a:spLocks noGrp="1" noChangeArrowheads="1"/>
          </p:cNvSpPr>
          <p:nvPr>
            <p:ph idx="1"/>
          </p:nvPr>
        </p:nvSpPr>
        <p:spPr>
          <a:xfrm>
            <a:off x="-130951" y="1777962"/>
            <a:ext cx="11217529" cy="2956394"/>
          </a:xfrm>
        </p:spPr>
        <p:txBody>
          <a:bodyPr/>
          <a:lstStyle/>
          <a:p>
            <a:pPr marL="1920084" lvl="4" indent="-325098">
              <a:lnSpc>
                <a:spcPct val="80000"/>
              </a:lnSpc>
            </a:pPr>
            <a:r>
              <a:rPr lang="en-GB" sz="1800" noProof="1" smtClean="0">
                <a:solidFill>
                  <a:schemeClr val="hlink"/>
                </a:solidFill>
              </a:rPr>
              <a:t>' </a:t>
            </a:r>
            <a:r>
              <a:rPr lang="en-US" sz="1800" smtClean="0">
                <a:solidFill>
                  <a:schemeClr val="hlink"/>
                </a:solidFill>
              </a:rPr>
              <a:t>D</a:t>
            </a:r>
            <a:r>
              <a:rPr lang="en-US" sz="1800" noProof="1" smtClean="0">
                <a:solidFill>
                  <a:schemeClr val="hlink"/>
                </a:solidFill>
              </a:rPr>
              <a:t>isplay the form and change the type</a:t>
            </a:r>
          </a:p>
          <a:p>
            <a:pPr marL="1920084" lvl="4" indent="-325098">
              <a:lnSpc>
                <a:spcPct val="80000"/>
              </a:lnSpc>
            </a:pPr>
            <a:r>
              <a:rPr lang="en-US" sz="1800" noProof="1" smtClean="0">
                <a:solidFill>
                  <a:schemeClr val="accent1"/>
                </a:solidFill>
              </a:rPr>
              <a:t>Dim</a:t>
            </a:r>
            <a:r>
              <a:rPr lang="en-US" sz="1800" noProof="1" smtClean="0"/>
              <a:t> frm </a:t>
            </a:r>
            <a:r>
              <a:rPr lang="en-US" sz="1800" noProof="1" smtClean="0">
                <a:solidFill>
                  <a:schemeClr val="accent1"/>
                </a:solidFill>
              </a:rPr>
              <a:t>As</a:t>
            </a:r>
            <a:r>
              <a:rPr lang="en-US" sz="1800" noProof="1" smtClean="0"/>
              <a:t> New Lab3_4_Form(dictFamilyToSymbols)</a:t>
            </a:r>
          </a:p>
          <a:p>
            <a:pPr marL="1920084" lvl="4" indent="-325098">
              <a:lnSpc>
                <a:spcPct val="80000"/>
              </a:lnSpc>
            </a:pPr>
            <a:r>
              <a:rPr lang="en-US" sz="1800" noProof="1" smtClean="0">
                <a:solidFill>
                  <a:schemeClr val="accent1"/>
                </a:solidFill>
              </a:rPr>
              <a:t>If</a:t>
            </a:r>
            <a:r>
              <a:rPr lang="en-US" sz="1800" noProof="1" smtClean="0"/>
              <a:t> frm.ShowDialog = Windows.Forms.DialogResult.OK </a:t>
            </a:r>
            <a:r>
              <a:rPr lang="en-US" sz="1800" noProof="1" smtClean="0">
                <a:solidFill>
                  <a:schemeClr val="accent1"/>
                </a:solidFill>
              </a:rPr>
              <a:t>Then</a:t>
            </a:r>
          </a:p>
          <a:p>
            <a:pPr marL="1920084" lvl="4" indent="-325098">
              <a:lnSpc>
                <a:spcPct val="80000"/>
              </a:lnSpc>
            </a:pPr>
            <a:r>
              <a:rPr lang="en-US" sz="1800" noProof="1" smtClean="0"/>
              <a:t>  </a:t>
            </a:r>
            <a:r>
              <a:rPr lang="en-US" sz="1800" noProof="1" smtClean="0">
                <a:solidFill>
                  <a:schemeClr val="accent1"/>
                </a:solidFill>
              </a:rPr>
              <a:t>Try</a:t>
            </a:r>
          </a:p>
          <a:p>
            <a:pPr marL="1920084" lvl="4" indent="-325098">
              <a:lnSpc>
                <a:spcPct val="80000"/>
              </a:lnSpc>
            </a:pPr>
            <a:r>
              <a:rPr lang="en-US" sz="1800" noProof="1" smtClean="0"/>
              <a:t>    inst.Symbol = frm.cmbType.SelectedItem</a:t>
            </a:r>
          </a:p>
          <a:p>
            <a:pPr marL="1920084" lvl="4" indent="-325098">
              <a:lnSpc>
                <a:spcPct val="80000"/>
              </a:lnSpc>
            </a:pPr>
            <a:r>
              <a:rPr lang="en-US" sz="1800" noProof="1" smtClean="0"/>
              <a:t>    MsgBox("Successfully changed Family:Type to " </a:t>
            </a:r>
            <a:r>
              <a:rPr lang="en-US" sz="1800" smtClean="0"/>
              <a:t>_</a:t>
            </a:r>
          </a:p>
          <a:p>
            <a:pPr marL="1920084" lvl="4" indent="-325098">
              <a:lnSpc>
                <a:spcPct val="80000"/>
              </a:lnSpc>
            </a:pPr>
            <a:r>
              <a:rPr lang="en-US" sz="1800" smtClean="0"/>
              <a:t>      </a:t>
            </a:r>
            <a:r>
              <a:rPr lang="en-US" sz="1800" noProof="1" smtClean="0"/>
              <a:t>&amp; frm.cmbFamily.Text &amp; " : " &amp; frm.cmbType.Text)</a:t>
            </a:r>
          </a:p>
          <a:p>
            <a:pPr marL="1920084" lvl="4" indent="-325098">
              <a:lnSpc>
                <a:spcPct val="80000"/>
              </a:lnSpc>
            </a:pPr>
            <a:r>
              <a:rPr lang="en-US" sz="1800" noProof="1" smtClean="0"/>
              <a:t>  </a:t>
            </a:r>
            <a:r>
              <a:rPr lang="en-US" sz="1800" noProof="1" smtClean="0">
                <a:solidFill>
                  <a:schemeClr val="accent1"/>
                </a:solidFill>
              </a:rPr>
              <a:t>Catch</a:t>
            </a:r>
          </a:p>
          <a:p>
            <a:pPr marL="1920084" lvl="4" indent="-325098">
              <a:lnSpc>
                <a:spcPct val="80000"/>
              </a:lnSpc>
            </a:pPr>
            <a:r>
              <a:rPr lang="en-US" sz="1800" noProof="1" smtClean="0">
                <a:solidFill>
                  <a:schemeClr val="accent1"/>
                </a:solidFill>
              </a:rPr>
              <a:t>  End Try</a:t>
            </a:r>
          </a:p>
          <a:p>
            <a:pPr marL="1920084" lvl="4" indent="-325098">
              <a:lnSpc>
                <a:spcPct val="80000"/>
              </a:lnSpc>
            </a:pPr>
            <a:r>
              <a:rPr lang="en-US" sz="1800" noProof="1" smtClean="0">
                <a:solidFill>
                  <a:schemeClr val="accent1"/>
                </a:solidFill>
              </a:rPr>
              <a:t>End If</a:t>
            </a:r>
          </a:p>
          <a:p>
            <a:pPr marL="1920084" lvl="4" indent="-325098">
              <a:lnSpc>
                <a:spcPct val="80000"/>
              </a:lnSpc>
            </a:pPr>
            <a:endParaRPr lang="en-US" sz="1100" noProof="1" smtClean="0">
              <a:solidFill>
                <a:schemeClr val="accent1"/>
              </a:solidFill>
            </a:endParaRPr>
          </a:p>
        </p:txBody>
      </p:sp>
      <p:sp>
        <p:nvSpPr>
          <p:cNvPr id="6758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67589" name="Picture 5" descr="lab3-4-1"/>
          <p:cNvPicPr>
            <a:picLocks noChangeAspect="1" noChangeArrowheads="1"/>
          </p:cNvPicPr>
          <p:nvPr/>
        </p:nvPicPr>
        <p:blipFill>
          <a:blip r:embed="rId3" cstate="print"/>
          <a:srcRect/>
          <a:stretch>
            <a:fillRect/>
          </a:stretch>
        </p:blipFill>
        <p:spPr bwMode="auto">
          <a:xfrm>
            <a:off x="1367693" y="5158247"/>
            <a:ext cx="5557971" cy="2373698"/>
          </a:xfrm>
          <a:prstGeom prst="rect">
            <a:avLst/>
          </a:prstGeom>
          <a:noFill/>
          <a:ln w="9525">
            <a:noFill/>
            <a:miter lim="800000"/>
            <a:headEnd/>
            <a:tailEnd/>
          </a:ln>
        </p:spPr>
      </p:pic>
      <p:pic>
        <p:nvPicPr>
          <p:cNvPr id="67590" name="Picture 6" descr="lab3-4-2"/>
          <p:cNvPicPr>
            <a:picLocks noChangeAspect="1" noChangeArrowheads="1"/>
          </p:cNvPicPr>
          <p:nvPr/>
        </p:nvPicPr>
        <p:blipFill>
          <a:blip r:embed="rId4" cstate="print"/>
          <a:srcRect/>
          <a:stretch>
            <a:fillRect/>
          </a:stretch>
        </p:blipFill>
        <p:spPr bwMode="auto">
          <a:xfrm>
            <a:off x="7706116" y="6162301"/>
            <a:ext cx="3607489" cy="108408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453759" y="282315"/>
            <a:ext cx="11269451" cy="1626129"/>
          </a:xfrm>
        </p:spPr>
        <p:txBody>
          <a:bodyPr/>
          <a:lstStyle/>
          <a:p>
            <a:pPr eaLnBrk="1" hangingPunct="1"/>
            <a:r>
              <a:rPr lang="en-GB" smtClean="0"/>
              <a:t>System Families and Types</a:t>
            </a:r>
          </a:p>
        </p:txBody>
      </p:sp>
      <p:sp>
        <p:nvSpPr>
          <p:cNvPr id="68611" name="Rectangle 3"/>
          <p:cNvSpPr>
            <a:spLocks noGrp="1" noChangeArrowheads="1"/>
          </p:cNvSpPr>
          <p:nvPr>
            <p:ph idx="1"/>
          </p:nvPr>
        </p:nvSpPr>
        <p:spPr>
          <a:xfrm>
            <a:off x="440448" y="1811295"/>
            <a:ext cx="11574213" cy="6761987"/>
          </a:xfrm>
        </p:spPr>
        <p:txBody>
          <a:bodyPr/>
          <a:lstStyle/>
          <a:p>
            <a:pPr marL="487647" lvl="1" indent="-325098"/>
            <a:r>
              <a:rPr lang="en-GB" sz="3600" smtClean="0"/>
              <a:t>Dedicated classes rather than </a:t>
            </a:r>
            <a:r>
              <a:rPr lang="en-GB" sz="3600" dirty="0" smtClean="0"/>
              <a:t>generic standard ones</a:t>
            </a:r>
          </a:p>
          <a:p>
            <a:pPr marL="487647" lvl="1" indent="-325098">
              <a:spcBef>
                <a:spcPts val="600"/>
              </a:spcBef>
            </a:pPr>
            <a:r>
              <a:rPr lang="en-GB" sz="3600" smtClean="0"/>
              <a:t>Typically derived from HostObject</a:t>
            </a:r>
            <a:endParaRPr lang="en-GB" sz="3600" dirty="0" smtClean="0"/>
          </a:p>
          <a:p>
            <a:pPr marL="887647" lvl="2" indent="-325098">
              <a:spcBef>
                <a:spcPts val="600"/>
              </a:spcBef>
            </a:pPr>
            <a:r>
              <a:rPr lang="en-GB" smtClean="0"/>
              <a:t>Wall, Floor, RoofBase</a:t>
            </a:r>
            <a:r>
              <a:rPr lang="en-GB" dirty="0" smtClean="0"/>
              <a:t>, </a:t>
            </a:r>
            <a:r>
              <a:rPr lang="en-GB" dirty="0" err="1" smtClean="0"/>
              <a:t>FootPrintRoof</a:t>
            </a:r>
            <a:r>
              <a:rPr lang="en-GB" dirty="0" smtClean="0"/>
              <a:t> and </a:t>
            </a:r>
            <a:r>
              <a:rPr lang="en-GB" dirty="0" err="1" smtClean="0"/>
              <a:t>ExtrusionRoof</a:t>
            </a:r>
            <a:endParaRPr lang="en-GB" dirty="0" smtClean="0"/>
          </a:p>
          <a:p>
            <a:pPr marL="487647" lvl="1" indent="-325098">
              <a:spcBef>
                <a:spcPts val="600"/>
              </a:spcBef>
            </a:pPr>
            <a:r>
              <a:rPr lang="en-GB" sz="3600" smtClean="0"/>
              <a:t>Corresponding types are derived from HostObjAttributes</a:t>
            </a:r>
          </a:p>
          <a:p>
            <a:pPr marL="887647" lvl="2" indent="-325098"/>
            <a:r>
              <a:rPr lang="en-GB" smtClean="0"/>
              <a:t>Accessible </a:t>
            </a:r>
            <a:r>
              <a:rPr lang="en-GB" dirty="0" smtClean="0"/>
              <a:t>from </a:t>
            </a:r>
            <a:r>
              <a:rPr lang="en-GB" smtClean="0"/>
              <a:t>Document class</a:t>
            </a:r>
          </a:p>
          <a:p>
            <a:pPr marL="887647" lvl="2" indent="-325098"/>
            <a:r>
              <a:rPr lang="en-GB" smtClean="0"/>
              <a:t>Wall – WallTypes</a:t>
            </a:r>
          </a:p>
          <a:p>
            <a:pPr marL="887647" lvl="2" indent="-325098"/>
            <a:r>
              <a:rPr lang="en-GB" smtClean="0"/>
              <a:t>Floor – FloorTypes</a:t>
            </a:r>
          </a:p>
          <a:p>
            <a:pPr marL="887647" lvl="2" indent="-325098"/>
            <a:r>
              <a:rPr lang="en-GB" smtClean="0"/>
              <a:t>Roof – RoofTypes</a:t>
            </a:r>
            <a:endParaRPr lang="en-GB" sz="3200" dirty="0" smtClean="0"/>
          </a:p>
          <a:p>
            <a:pPr marL="487647" lvl="1" indent="-325098">
              <a:buNone/>
            </a:pPr>
            <a:r>
              <a:rPr lang="en-GB" sz="7300" dirty="0" smtClean="0">
                <a:solidFill>
                  <a:schemeClr val="accent1"/>
                </a:solidFill>
              </a:rPr>
              <a:t>Lab 3-5</a:t>
            </a:r>
            <a:endParaRPr lang="en-GB" sz="7300" dirty="0" smtClean="0"/>
          </a:p>
          <a:p>
            <a:pPr marL="975292" lvl="2" indent="-325098"/>
            <a:r>
              <a:rPr lang="en-GB" dirty="0" smtClean="0"/>
              <a:t>List all Wall types, save </a:t>
            </a:r>
            <a:r>
              <a:rPr lang="en-GB" smtClean="0"/>
              <a:t>last one, </a:t>
            </a:r>
            <a:r>
              <a:rPr lang="en-GB" dirty="0" smtClean="0"/>
              <a:t>use </a:t>
            </a:r>
            <a:r>
              <a:rPr lang="en-US" dirty="0" smtClean="0"/>
              <a:t>Document property </a:t>
            </a:r>
            <a:r>
              <a:rPr lang="en-US" noProof="1" smtClean="0"/>
              <a:t>WallTypes</a:t>
            </a:r>
            <a:endParaRPr lang="en-GB" dirty="0" smtClean="0"/>
          </a:p>
          <a:p>
            <a:pPr marL="975292" lvl="2" indent="-325098"/>
            <a:r>
              <a:rPr lang="en-GB" dirty="0" smtClean="0"/>
              <a:t>List all Floor types, save </a:t>
            </a:r>
            <a:r>
              <a:rPr lang="en-GB" smtClean="0"/>
              <a:t>last one, use Document.FloorTypes</a:t>
            </a:r>
            <a:endParaRPr lang="en-GB" dirty="0" smtClean="0"/>
          </a:p>
          <a:p>
            <a:pPr marL="975292" lvl="2" indent="-325098"/>
            <a:r>
              <a:rPr lang="en-GB" dirty="0" smtClean="0"/>
              <a:t>Change all </a:t>
            </a:r>
            <a:r>
              <a:rPr lang="en-GB" smtClean="0"/>
              <a:t>selected walls' and floors' </a:t>
            </a:r>
            <a:r>
              <a:rPr lang="en-GB" dirty="0" smtClean="0"/>
              <a:t>type</a:t>
            </a:r>
          </a:p>
        </p:txBody>
      </p:sp>
      <p:sp>
        <p:nvSpPr>
          <p:cNvPr id="6861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9" name="AutoShape 7"/>
          <p:cNvSpPr>
            <a:spLocks noChangeArrowheads="1"/>
          </p:cNvSpPr>
          <p:nvPr/>
        </p:nvSpPr>
        <p:spPr bwMode="auto">
          <a:xfrm>
            <a:off x="557606" y="1601288"/>
            <a:ext cx="11470368" cy="4916782"/>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69634" name="Rectangle 2"/>
          <p:cNvSpPr>
            <a:spLocks noGrp="1" noChangeArrowheads="1"/>
          </p:cNvSpPr>
          <p:nvPr>
            <p:ph type="title"/>
          </p:nvPr>
        </p:nvSpPr>
        <p:spPr>
          <a:xfrm>
            <a:off x="453759" y="282315"/>
            <a:ext cx="11269451" cy="1626129"/>
          </a:xfrm>
        </p:spPr>
        <p:txBody>
          <a:bodyPr/>
          <a:lstStyle/>
          <a:p>
            <a:pPr eaLnBrk="1" hangingPunct="1"/>
            <a:r>
              <a:rPr lang="en-GB" smtClean="0"/>
              <a:t>List all Wall Types</a:t>
            </a:r>
          </a:p>
        </p:txBody>
      </p:sp>
      <p:sp>
        <p:nvSpPr>
          <p:cNvPr id="69635" name="Rectangle 3"/>
          <p:cNvSpPr>
            <a:spLocks noGrp="1" noChangeArrowheads="1"/>
          </p:cNvSpPr>
          <p:nvPr>
            <p:ph idx="1"/>
          </p:nvPr>
        </p:nvSpPr>
        <p:spPr>
          <a:xfrm>
            <a:off x="153510" y="1908444"/>
            <a:ext cx="11874462" cy="6278665"/>
          </a:xfrm>
        </p:spPr>
        <p:txBody>
          <a:bodyPr/>
          <a:lstStyle/>
          <a:p>
            <a:pPr marL="1920084" lvl="4" indent="-325098"/>
            <a:r>
              <a:rPr lang="en-GB" sz="1600" noProof="1" smtClean="0">
                <a:solidFill>
                  <a:schemeClr val="hlink"/>
                </a:solidFill>
              </a:rPr>
              <a:t>' Find ALL Wall Types and their System Families (or Kinds)</a:t>
            </a:r>
          </a:p>
          <a:p>
            <a:pPr marL="1920084" lvl="4" indent="-325098"/>
            <a:r>
              <a:rPr lang="en-GB" sz="1600" noProof="1" smtClean="0">
                <a:solidFill>
                  <a:schemeClr val="accent1"/>
                </a:solidFill>
              </a:rPr>
              <a:t>Dim</a:t>
            </a:r>
            <a:r>
              <a:rPr lang="en-GB" sz="1600" noProof="1" smtClean="0"/>
              <a:t> newWallType </a:t>
            </a:r>
            <a:r>
              <a:rPr lang="en-GB" sz="1600" noProof="1" smtClean="0">
                <a:solidFill>
                  <a:schemeClr val="accent1"/>
                </a:solidFill>
              </a:rPr>
              <a:t>As</a:t>
            </a:r>
            <a:r>
              <a:rPr lang="en-GB" sz="1600" noProof="1" smtClean="0"/>
              <a:t> WallType = Nothing </a:t>
            </a:r>
            <a:r>
              <a:rPr lang="en-GB" sz="1600" noProof="1" smtClean="0">
                <a:solidFill>
                  <a:schemeClr val="hlink"/>
                </a:solidFill>
              </a:rPr>
              <a:t>' store the last one</a:t>
            </a:r>
          </a:p>
          <a:p>
            <a:pPr marL="1920084" lvl="4" indent="-325098"/>
            <a:r>
              <a:rPr lang="en-GB" sz="1600" noProof="1" smtClean="0">
                <a:solidFill>
                  <a:schemeClr val="accent1"/>
                </a:solidFill>
              </a:rPr>
              <a:t>Dim</a:t>
            </a:r>
            <a:r>
              <a:rPr lang="en-GB" sz="1600" noProof="1" smtClean="0"/>
              <a:t> sMsg </a:t>
            </a:r>
            <a:r>
              <a:rPr lang="en-GB" sz="1600" noProof="1" smtClean="0">
                <a:solidFill>
                  <a:schemeClr val="accent1"/>
                </a:solidFill>
              </a:rPr>
              <a:t>As</a:t>
            </a:r>
            <a:r>
              <a:rPr lang="en-GB" sz="1600" noProof="1" smtClean="0"/>
              <a:t> String = </a:t>
            </a:r>
            <a:r>
              <a:rPr lang="en-GB" sz="1600" noProof="1" smtClean="0">
                <a:solidFill>
                  <a:srgbClr val="993300"/>
                </a:solidFill>
              </a:rPr>
              <a:t>"ALL Wall Types/Families in the model:"</a:t>
            </a:r>
          </a:p>
          <a:p>
            <a:pPr marL="1920084" lvl="4" indent="-325098"/>
            <a:endParaRPr lang="en-GB" sz="1600" noProof="1" smtClean="0"/>
          </a:p>
          <a:p>
            <a:pPr marL="1920084" lvl="4" indent="-325098"/>
            <a:r>
              <a:rPr lang="en-GB" sz="1600" noProof="1" smtClean="0">
                <a:solidFill>
                  <a:schemeClr val="hlink"/>
                </a:solidFill>
              </a:rPr>
              <a:t>' We could again iterete all elements and check for WallType class, </a:t>
            </a:r>
            <a:endParaRPr lang="en-US" sz="1600" smtClean="0">
              <a:solidFill>
                <a:schemeClr val="hlink"/>
              </a:solidFill>
            </a:endParaRPr>
          </a:p>
          <a:p>
            <a:pPr marL="1920084" lvl="4" indent="-325098"/>
            <a:r>
              <a:rPr lang="en-US" sz="1600" noProof="1" smtClean="0">
                <a:solidFill>
                  <a:schemeClr val="hlink"/>
                </a:solidFill>
              </a:rPr>
              <a:t>' but it's simpler directly from the doc:</a:t>
            </a:r>
          </a:p>
          <a:p>
            <a:pPr marL="1920084" lvl="4" indent="-325098"/>
            <a:r>
              <a:rPr lang="en-US" sz="1600" noProof="1" smtClean="0">
                <a:solidFill>
                  <a:schemeClr val="accent1"/>
                </a:solidFill>
              </a:rPr>
              <a:t>Dim</a:t>
            </a:r>
            <a:r>
              <a:rPr lang="en-US" sz="1600" noProof="1" smtClean="0"/>
              <a:t> doc </a:t>
            </a:r>
            <a:r>
              <a:rPr lang="en-US" sz="1600" noProof="1" smtClean="0">
                <a:solidFill>
                  <a:schemeClr val="accent1"/>
                </a:solidFill>
              </a:rPr>
              <a:t>As</a:t>
            </a:r>
            <a:r>
              <a:rPr lang="en-US" sz="1600" noProof="1" smtClean="0"/>
              <a:t> Revit.Document = commandData.Application.ActiveDocument</a:t>
            </a:r>
          </a:p>
          <a:p>
            <a:pPr marL="1920084" lvl="4" indent="-325098"/>
            <a:r>
              <a:rPr lang="en-US" sz="1600" noProof="1" smtClean="0">
                <a:solidFill>
                  <a:schemeClr val="accent1"/>
                </a:solidFill>
              </a:rPr>
              <a:t>For Each</a:t>
            </a:r>
            <a:r>
              <a:rPr lang="en-US" sz="1600" noProof="1" smtClean="0"/>
              <a:t> wt </a:t>
            </a:r>
            <a:r>
              <a:rPr lang="en-US" sz="1600" noProof="1" smtClean="0">
                <a:solidFill>
                  <a:schemeClr val="accent1"/>
                </a:solidFill>
              </a:rPr>
              <a:t>As</a:t>
            </a:r>
            <a:r>
              <a:rPr lang="en-US" sz="1600" noProof="1" smtClean="0"/>
              <a:t> WallType </a:t>
            </a:r>
            <a:r>
              <a:rPr lang="en-US" sz="1600" noProof="1" smtClean="0">
                <a:solidFill>
                  <a:schemeClr val="accent1"/>
                </a:solidFill>
              </a:rPr>
              <a:t>In </a:t>
            </a:r>
            <a:r>
              <a:rPr lang="en-US" sz="1600" noProof="1" smtClean="0">
                <a:solidFill>
                  <a:schemeClr val="folHlink"/>
                </a:solidFill>
              </a:rPr>
              <a:t>doc.WallTypes</a:t>
            </a:r>
          </a:p>
          <a:p>
            <a:pPr marL="1920084" lvl="4" indent="-325098"/>
            <a:r>
              <a:rPr lang="en-US" sz="1600" noProof="1" smtClean="0"/>
              <a:t>  sMsg += vbCrLf &amp; </a:t>
            </a:r>
            <a:r>
              <a:rPr lang="en-US" sz="1600" noProof="1" smtClean="0">
                <a:solidFill>
                  <a:srgbClr val="993300"/>
                </a:solidFill>
              </a:rPr>
              <a:t>"  Type="</a:t>
            </a:r>
            <a:r>
              <a:rPr lang="en-US" sz="1600" noProof="1" smtClean="0"/>
              <a:t> &amp; </a:t>
            </a:r>
            <a:r>
              <a:rPr lang="en-US" sz="1600" noProof="1" smtClean="0">
                <a:solidFill>
                  <a:schemeClr val="folHlink"/>
                </a:solidFill>
              </a:rPr>
              <a:t>wt.Name</a:t>
            </a:r>
            <a:r>
              <a:rPr lang="en-US" sz="1600" noProof="1" smtClean="0"/>
              <a:t> &amp; </a:t>
            </a:r>
            <a:r>
              <a:rPr lang="en-US" sz="1600" noProof="1" smtClean="0">
                <a:solidFill>
                  <a:srgbClr val="993300"/>
                </a:solidFill>
              </a:rPr>
              <a:t>" Family(or Kind)="</a:t>
            </a:r>
            <a:r>
              <a:rPr lang="en-US" sz="1600" noProof="1" smtClean="0"/>
              <a:t> &amp; </a:t>
            </a:r>
            <a:r>
              <a:rPr lang="en-US" sz="1600" noProof="1" smtClean="0">
                <a:solidFill>
                  <a:schemeClr val="folHlink"/>
                </a:solidFill>
              </a:rPr>
              <a:t>wt.Kind</a:t>
            </a:r>
            <a:r>
              <a:rPr lang="en-US" sz="1600" noProof="1" smtClean="0"/>
              <a:t>.ToString</a:t>
            </a:r>
          </a:p>
          <a:p>
            <a:pPr marL="1920084" lvl="4" indent="-325098"/>
            <a:r>
              <a:rPr lang="en-US" sz="1600" noProof="1" smtClean="0"/>
              <a:t>  newWallType = wt</a:t>
            </a:r>
          </a:p>
          <a:p>
            <a:pPr marL="1920084" lvl="4" indent="-325098"/>
            <a:r>
              <a:rPr lang="en-US" sz="1600" noProof="1" smtClean="0">
                <a:solidFill>
                  <a:schemeClr val="accent1"/>
                </a:solidFill>
              </a:rPr>
              <a:t>Next</a:t>
            </a:r>
          </a:p>
          <a:p>
            <a:pPr marL="1920084" lvl="4" indent="-325098"/>
            <a:r>
              <a:rPr lang="en-US" sz="1600" noProof="1" smtClean="0"/>
              <a:t>MsgBox(sMsg)</a:t>
            </a:r>
          </a:p>
          <a:p>
            <a:pPr marL="1920084" lvl="4" indent="-325098"/>
            <a:r>
              <a:rPr lang="en-US" sz="1600" noProof="1" smtClean="0"/>
              <a:t>MsgBox(</a:t>
            </a:r>
            <a:r>
              <a:rPr lang="en-US" sz="1600" smtClean="0"/>
              <a:t> </a:t>
            </a:r>
            <a:r>
              <a:rPr lang="en-US" sz="1600" noProof="1" smtClean="0">
                <a:solidFill>
                  <a:srgbClr val="993300"/>
                </a:solidFill>
              </a:rPr>
              <a:t>"Stored WallType "</a:t>
            </a:r>
            <a:r>
              <a:rPr lang="en-US" sz="1600" noProof="1" smtClean="0"/>
              <a:t> &amp; newWallType.Name </a:t>
            </a:r>
            <a:r>
              <a:rPr lang="en-US" sz="1600" smtClean="0"/>
              <a:t>_</a:t>
            </a:r>
          </a:p>
          <a:p>
            <a:pPr marL="1920084" lvl="4" indent="-325098"/>
            <a:r>
              <a:rPr lang="en-US" sz="1600" smtClean="0"/>
              <a:t>  </a:t>
            </a:r>
            <a:r>
              <a:rPr lang="en-US" sz="1600" noProof="1" smtClean="0"/>
              <a:t>&amp; </a:t>
            </a:r>
            <a:r>
              <a:rPr lang="en-US" sz="1600" noProof="1" smtClean="0">
                <a:solidFill>
                  <a:srgbClr val="993300"/>
                </a:solidFill>
              </a:rPr>
              <a:t>" (Id="</a:t>
            </a:r>
            <a:r>
              <a:rPr lang="en-US" sz="1600" noProof="1" smtClean="0"/>
              <a:t> &amp; newWallType.Id.Value.ToString &amp; </a:t>
            </a:r>
            <a:r>
              <a:rPr lang="en-US" sz="1600" noProof="1" smtClean="0">
                <a:solidFill>
                  <a:srgbClr val="993300"/>
                </a:solidFill>
              </a:rPr>
              <a:t>") for later use"</a:t>
            </a:r>
            <a:r>
              <a:rPr lang="en-US" sz="1600" smtClean="0"/>
              <a:t> </a:t>
            </a:r>
            <a:r>
              <a:rPr lang="en-US" sz="1600" noProof="1" smtClean="0"/>
              <a:t>)</a:t>
            </a:r>
            <a:endParaRPr lang="en-GB" sz="1600" smtClean="0"/>
          </a:p>
        </p:txBody>
      </p:sp>
      <p:sp>
        <p:nvSpPr>
          <p:cNvPr id="6963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69638" name="Picture 6" descr="lab3-5-2"/>
          <p:cNvPicPr>
            <a:picLocks noChangeAspect="1" noChangeArrowheads="1"/>
          </p:cNvPicPr>
          <p:nvPr/>
        </p:nvPicPr>
        <p:blipFill>
          <a:blip r:embed="rId3" cstate="print"/>
          <a:srcRect/>
          <a:stretch>
            <a:fillRect/>
          </a:stretch>
        </p:blipFill>
        <p:spPr bwMode="auto">
          <a:xfrm>
            <a:off x="6997237" y="7485319"/>
            <a:ext cx="3961917" cy="1086345"/>
          </a:xfrm>
          <a:prstGeom prst="rect">
            <a:avLst/>
          </a:prstGeom>
          <a:noFill/>
          <a:ln w="9525">
            <a:noFill/>
            <a:miter lim="800000"/>
            <a:headEnd/>
            <a:tailEnd/>
          </a:ln>
        </p:spPr>
      </p:pic>
      <p:pic>
        <p:nvPicPr>
          <p:cNvPr id="69637" name="Picture 5" descr="lab3-5-1"/>
          <p:cNvPicPr>
            <a:picLocks noChangeAspect="1" noChangeArrowheads="1"/>
          </p:cNvPicPr>
          <p:nvPr/>
        </p:nvPicPr>
        <p:blipFill>
          <a:blip r:embed="rId4" cstate="print"/>
          <a:srcRect/>
          <a:stretch>
            <a:fillRect/>
          </a:stretch>
        </p:blipFill>
        <p:spPr bwMode="auto">
          <a:xfrm>
            <a:off x="2199633" y="6721334"/>
            <a:ext cx="4063504" cy="474739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3" name="AutoShape 8"/>
          <p:cNvSpPr>
            <a:spLocks noChangeArrowheads="1"/>
          </p:cNvSpPr>
          <p:nvPr/>
        </p:nvSpPr>
        <p:spPr bwMode="auto">
          <a:xfrm>
            <a:off x="184858" y="1497395"/>
            <a:ext cx="11674522" cy="5964027"/>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70658" name="Rectangle 2"/>
          <p:cNvSpPr>
            <a:spLocks noGrp="1" noChangeArrowheads="1"/>
          </p:cNvSpPr>
          <p:nvPr>
            <p:ph type="title"/>
          </p:nvPr>
        </p:nvSpPr>
        <p:spPr>
          <a:xfrm>
            <a:off x="453759" y="282315"/>
            <a:ext cx="11269451" cy="1626129"/>
          </a:xfrm>
        </p:spPr>
        <p:txBody>
          <a:bodyPr/>
          <a:lstStyle/>
          <a:p>
            <a:pPr eaLnBrk="1" hangingPunct="1"/>
            <a:r>
              <a:rPr lang="en-GB" smtClean="0"/>
              <a:t>List all Floor Types</a:t>
            </a:r>
          </a:p>
        </p:txBody>
      </p:sp>
      <p:sp>
        <p:nvSpPr>
          <p:cNvPr id="70659" name="Rectangle 3"/>
          <p:cNvSpPr>
            <a:spLocks noGrp="1" noChangeArrowheads="1"/>
          </p:cNvSpPr>
          <p:nvPr>
            <p:ph idx="1"/>
          </p:nvPr>
        </p:nvSpPr>
        <p:spPr>
          <a:xfrm>
            <a:off x="-153509" y="1702918"/>
            <a:ext cx="11620883" cy="5448509"/>
          </a:xfrm>
        </p:spPr>
        <p:txBody>
          <a:bodyPr/>
          <a:lstStyle/>
          <a:p>
            <a:pPr marL="987425" lvl="4" indent="-14288">
              <a:lnSpc>
                <a:spcPct val="80000"/>
              </a:lnSpc>
            </a:pPr>
            <a:r>
              <a:rPr lang="en-GB" sz="1200" noProof="1" smtClean="0">
                <a:solidFill>
                  <a:schemeClr val="hlink"/>
                </a:solidFill>
              </a:rPr>
              <a:t>' Find ALL Floor Types ... see updated code and more comments in Labs code</a:t>
            </a:r>
          </a:p>
          <a:p>
            <a:pPr marL="987425" lvl="4" indent="-14288">
              <a:lnSpc>
                <a:spcPct val="80000"/>
              </a:lnSpc>
            </a:pPr>
            <a:r>
              <a:rPr lang="en-GB" sz="1200" noProof="1" smtClean="0">
                <a:solidFill>
                  <a:schemeClr val="accent1"/>
                </a:solidFill>
              </a:rPr>
              <a:t>Dim</a:t>
            </a:r>
            <a:r>
              <a:rPr lang="en-GB" sz="1200" noProof="1" smtClean="0"/>
              <a:t> newFloorType </a:t>
            </a:r>
            <a:r>
              <a:rPr lang="en-GB" sz="1200" noProof="1" smtClean="0">
                <a:solidFill>
                  <a:schemeClr val="accent1"/>
                </a:solidFill>
              </a:rPr>
              <a:t>As</a:t>
            </a:r>
            <a:r>
              <a:rPr lang="en-GB" sz="1200" noProof="1" smtClean="0"/>
              <a:t> FloorType = Nothing </a:t>
            </a:r>
            <a:r>
              <a:rPr lang="en-GB" sz="1200" noProof="1" smtClean="0">
                <a:solidFill>
                  <a:schemeClr val="hlink"/>
                </a:solidFill>
              </a:rPr>
              <a:t>' at the same time store the last one to use to change the floor type later</a:t>
            </a:r>
          </a:p>
          <a:p>
            <a:pPr marL="987425" lvl="4" indent="-14288">
              <a:lnSpc>
                <a:spcPct val="80000"/>
              </a:lnSpc>
            </a:pPr>
            <a:r>
              <a:rPr lang="en-GB" sz="1200" noProof="1" smtClean="0"/>
              <a:t>sMsg = </a:t>
            </a:r>
            <a:r>
              <a:rPr lang="en-GB" sz="1200" noProof="1" smtClean="0">
                <a:solidFill>
                  <a:srgbClr val="993300"/>
                </a:solidFill>
              </a:rPr>
              <a:t>"ALL FLOOR Types in the model:"</a:t>
            </a:r>
          </a:p>
          <a:p>
            <a:pPr marL="987425" lvl="4" indent="-14288">
              <a:lnSpc>
                <a:spcPct val="80000"/>
              </a:lnSpc>
            </a:pPr>
            <a:r>
              <a:rPr lang="en-GB" sz="1200" noProof="1" smtClean="0">
                <a:solidFill>
                  <a:schemeClr val="hlink"/>
                </a:solidFill>
              </a:rPr>
              <a:t>' There is no dedicated property to get floor types, so need to iterate all elements again</a:t>
            </a:r>
          </a:p>
          <a:p>
            <a:pPr marL="987425" lvl="4" indent="-14288">
              <a:lnSpc>
                <a:spcPct val="80000"/>
              </a:lnSpc>
            </a:pPr>
            <a:r>
              <a:rPr lang="en-GB" sz="1200" noProof="1" smtClean="0">
                <a:solidFill>
                  <a:schemeClr val="accent1"/>
                </a:solidFill>
              </a:rPr>
              <a:t>Dim</a:t>
            </a:r>
            <a:r>
              <a:rPr lang="en-GB" sz="1200" noProof="1" smtClean="0"/>
              <a:t> iter </a:t>
            </a:r>
            <a:r>
              <a:rPr lang="en-GB" sz="1200" noProof="1" smtClean="0">
                <a:solidFill>
                  <a:schemeClr val="accent1"/>
                </a:solidFill>
              </a:rPr>
              <a:t>As</a:t>
            </a:r>
            <a:r>
              <a:rPr lang="en-GB" sz="1200" noProof="1" smtClean="0"/>
              <a:t> ElementIterator = doc.Elements</a:t>
            </a:r>
          </a:p>
          <a:p>
            <a:pPr marL="987425" lvl="4" indent="-14288">
              <a:lnSpc>
                <a:spcPct val="80000"/>
              </a:lnSpc>
            </a:pPr>
            <a:r>
              <a:rPr lang="en-GB" sz="1200" noProof="1" smtClean="0">
                <a:solidFill>
                  <a:schemeClr val="accent1"/>
                </a:solidFill>
              </a:rPr>
              <a:t>Do While</a:t>
            </a:r>
            <a:r>
              <a:rPr lang="en-GB" sz="1200" noProof="1" smtClean="0"/>
              <a:t> (iter.MoveNext())</a:t>
            </a:r>
          </a:p>
          <a:p>
            <a:pPr marL="987425" lvl="4" indent="-14288">
              <a:lnSpc>
                <a:spcPct val="80000"/>
              </a:lnSpc>
            </a:pPr>
            <a:r>
              <a:rPr lang="en-GB" sz="1200" noProof="1" smtClean="0"/>
              <a:t>  </a:t>
            </a:r>
            <a:r>
              <a:rPr lang="en-GB" sz="1200" noProof="1" smtClean="0">
                <a:solidFill>
                  <a:schemeClr val="accent1"/>
                </a:solidFill>
              </a:rPr>
              <a:t>Dim</a:t>
            </a:r>
            <a:r>
              <a:rPr lang="en-GB" sz="1200" noProof="1" smtClean="0"/>
              <a:t> elem </a:t>
            </a:r>
            <a:r>
              <a:rPr lang="en-GB" sz="1200" noProof="1" smtClean="0">
                <a:solidFill>
                  <a:schemeClr val="accent1"/>
                </a:solidFill>
              </a:rPr>
              <a:t>As</a:t>
            </a:r>
            <a:r>
              <a:rPr lang="en-GB" sz="1200" noProof="1" smtClean="0"/>
              <a:t> Revit.Element = iter.Current</a:t>
            </a:r>
          </a:p>
          <a:p>
            <a:pPr marL="987425" lvl="4" indent="-14288">
              <a:lnSpc>
                <a:spcPct val="80000"/>
              </a:lnSpc>
            </a:pPr>
            <a:r>
              <a:rPr lang="en-GB" sz="1200" noProof="1" smtClean="0"/>
              <a:t>  </a:t>
            </a:r>
            <a:r>
              <a:rPr lang="en-GB" sz="1200" noProof="1" smtClean="0">
                <a:solidFill>
                  <a:schemeClr val="folHlink"/>
                </a:solidFill>
              </a:rPr>
              <a:t>If TypeOf elem Is Symbols.FloorType Then</a:t>
            </a:r>
          </a:p>
          <a:p>
            <a:pPr marL="987425" lvl="4" indent="-14288">
              <a:lnSpc>
                <a:spcPct val="80000"/>
              </a:lnSpc>
            </a:pPr>
            <a:r>
              <a:rPr lang="en-GB" sz="1200" noProof="1" smtClean="0"/>
              <a:t>    </a:t>
            </a:r>
            <a:r>
              <a:rPr lang="en-GB" sz="1200" noProof="1" smtClean="0">
                <a:solidFill>
                  <a:schemeClr val="accent1"/>
                </a:solidFill>
              </a:rPr>
              <a:t>Dim </a:t>
            </a:r>
            <a:r>
              <a:rPr lang="en-GB" sz="1200" noProof="1" smtClean="0"/>
              <a:t>ft </a:t>
            </a:r>
            <a:r>
              <a:rPr lang="en-GB" sz="1200" noProof="1" smtClean="0">
                <a:solidFill>
                  <a:schemeClr val="accent1"/>
                </a:solidFill>
              </a:rPr>
              <a:t>As</a:t>
            </a:r>
            <a:r>
              <a:rPr lang="en-GB" sz="1200" noProof="1" smtClean="0"/>
              <a:t> Symbols.FloorType = elem</a:t>
            </a:r>
          </a:p>
          <a:p>
            <a:pPr marL="987425" lvl="4" indent="-14288">
              <a:lnSpc>
                <a:spcPct val="80000"/>
              </a:lnSpc>
            </a:pPr>
            <a:r>
              <a:rPr lang="en-GB" sz="1200" noProof="1" smtClean="0"/>
              <a:t>    sMsg += vbCrLf &amp; </a:t>
            </a:r>
            <a:r>
              <a:rPr lang="en-GB" sz="1200" noProof="1" smtClean="0">
                <a:solidFill>
                  <a:srgbClr val="993300"/>
                </a:solidFill>
              </a:rPr>
              <a:t>"  Type="</a:t>
            </a:r>
            <a:r>
              <a:rPr lang="en-GB" sz="1200" noProof="1" smtClean="0"/>
              <a:t> &amp; </a:t>
            </a:r>
            <a:r>
              <a:rPr lang="en-GB" sz="1200" noProof="1" smtClean="0">
                <a:solidFill>
                  <a:schemeClr val="folHlink"/>
                </a:solidFill>
              </a:rPr>
              <a:t>ft.Name</a:t>
            </a:r>
            <a:r>
              <a:rPr lang="en-GB" sz="1200" noProof="1" smtClean="0"/>
              <a:t> &amp; </a:t>
            </a:r>
            <a:r>
              <a:rPr lang="en-GB" sz="1200" noProof="1" smtClean="0">
                <a:solidFill>
                  <a:srgbClr val="993300"/>
                </a:solidFill>
              </a:rPr>
              <a:t>", Id="</a:t>
            </a:r>
            <a:r>
              <a:rPr lang="en-GB" sz="1200" noProof="1" smtClean="0"/>
              <a:t> &amp; </a:t>
            </a:r>
            <a:r>
              <a:rPr lang="en-GB" sz="1200" noProof="1" smtClean="0">
                <a:solidFill>
                  <a:schemeClr val="folHlink"/>
                </a:solidFill>
              </a:rPr>
              <a:t>ft.Id</a:t>
            </a:r>
            <a:r>
              <a:rPr lang="en-GB" sz="1200" noProof="1" smtClean="0"/>
              <a:t>.Value.ToString</a:t>
            </a:r>
          </a:p>
          <a:p>
            <a:pPr marL="987425" lvl="4" indent="-14288">
              <a:lnSpc>
                <a:spcPct val="80000"/>
              </a:lnSpc>
            </a:pPr>
            <a:r>
              <a:rPr lang="en-GB" sz="1200" noProof="1" smtClean="0"/>
              <a:t>    </a:t>
            </a:r>
            <a:r>
              <a:rPr lang="en-GB" sz="1200" noProof="1" smtClean="0">
                <a:solidFill>
                  <a:schemeClr val="hlink"/>
                </a:solidFill>
              </a:rPr>
              <a:t>' In 9.0, it looks like "Foundation Slab" system family from "Structural Foundations" category</a:t>
            </a:r>
          </a:p>
          <a:p>
            <a:pPr marL="987425" lvl="4" indent="-14288">
              <a:lnSpc>
                <a:spcPct val="80000"/>
              </a:lnSpc>
            </a:pPr>
            <a:r>
              <a:rPr lang="en-GB" sz="1200" noProof="1" smtClean="0">
                <a:solidFill>
                  <a:schemeClr val="hlink"/>
                </a:solidFill>
              </a:rPr>
              <a:t>    ' ALSO contains FloorType class instances</a:t>
            </a:r>
            <a:r>
              <a:rPr lang="en-US" sz="1200" smtClean="0">
                <a:solidFill>
                  <a:schemeClr val="hlink"/>
                </a:solidFill>
              </a:rPr>
              <a:t>.</a:t>
            </a:r>
            <a:r>
              <a:rPr lang="en-US" sz="1200" noProof="1" smtClean="0">
                <a:solidFill>
                  <a:schemeClr val="hlink"/>
                </a:solidFill>
              </a:rPr>
              <a:t> </a:t>
            </a:r>
            <a:r>
              <a:rPr lang="en-US" sz="1200" smtClean="0">
                <a:solidFill>
                  <a:schemeClr val="hlink"/>
                </a:solidFill>
              </a:rPr>
              <a:t>E</a:t>
            </a:r>
            <a:r>
              <a:rPr lang="en-US" sz="1200" noProof="1" smtClean="0">
                <a:solidFill>
                  <a:schemeClr val="hlink"/>
                </a:solidFill>
              </a:rPr>
              <a:t>xclude those as choices for standard floor</a:t>
            </a:r>
            <a:r>
              <a:rPr lang="en-US" sz="1200" noProof="1" smtClean="0"/>
              <a:t> </a:t>
            </a:r>
            <a:r>
              <a:rPr lang="en-US" sz="1200" noProof="1" smtClean="0">
                <a:solidFill>
                  <a:schemeClr val="hlink"/>
                </a:solidFill>
              </a:rPr>
              <a:t>types</a:t>
            </a:r>
          </a:p>
          <a:p>
            <a:pPr marL="987425" lvl="4" indent="-14288">
              <a:lnSpc>
                <a:spcPct val="80000"/>
              </a:lnSpc>
            </a:pPr>
            <a:r>
              <a:rPr lang="en-US" sz="1200" noProof="1" smtClean="0"/>
              <a:t>    </a:t>
            </a:r>
            <a:r>
              <a:rPr lang="en-US" sz="1200" noProof="1" smtClean="0">
                <a:solidFill>
                  <a:schemeClr val="accent1"/>
                </a:solidFill>
              </a:rPr>
              <a:t>Dim</a:t>
            </a:r>
            <a:r>
              <a:rPr lang="en-US" sz="1200" noProof="1" smtClean="0"/>
              <a:t> famName </a:t>
            </a:r>
            <a:r>
              <a:rPr lang="en-US" sz="1200" noProof="1" smtClean="0">
                <a:solidFill>
                  <a:schemeClr val="accent1"/>
                </a:solidFill>
              </a:rPr>
              <a:t>As String</a:t>
            </a:r>
          </a:p>
          <a:p>
            <a:pPr marL="987425" lvl="4" indent="-14288">
              <a:lnSpc>
                <a:spcPct val="80000"/>
              </a:lnSpc>
            </a:pPr>
            <a:r>
              <a:rPr lang="en-US" sz="1200" noProof="1" smtClean="0"/>
              <a:t>    </a:t>
            </a:r>
            <a:r>
              <a:rPr lang="en-US" sz="1200" noProof="1" smtClean="0">
                <a:solidFill>
                  <a:schemeClr val="accent1"/>
                </a:solidFill>
              </a:rPr>
              <a:t>Try</a:t>
            </a:r>
          </a:p>
          <a:p>
            <a:pPr marL="987425" lvl="4" indent="-14288">
              <a:lnSpc>
                <a:spcPct val="80000"/>
              </a:lnSpc>
            </a:pPr>
            <a:r>
              <a:rPr lang="en-US" sz="1200" noProof="1" smtClean="0"/>
              <a:t>      famName = ft.Parameter(Parameters.BuiltInParameter.SYMBOL_FAMILY_NAME_PARAM).AsString</a:t>
            </a:r>
          </a:p>
          <a:p>
            <a:pPr marL="987425" lvl="4" indent="-14288">
              <a:lnSpc>
                <a:spcPct val="80000"/>
              </a:lnSpc>
            </a:pPr>
            <a:r>
              <a:rPr lang="en-US" sz="1200" noProof="1" smtClean="0"/>
              <a:t>    </a:t>
            </a:r>
            <a:r>
              <a:rPr lang="en-US" sz="1200" noProof="1" smtClean="0">
                <a:solidFill>
                  <a:schemeClr val="accent1"/>
                </a:solidFill>
              </a:rPr>
              <a:t>Catch</a:t>
            </a:r>
          </a:p>
          <a:p>
            <a:pPr marL="987425" lvl="4" indent="-14288">
              <a:lnSpc>
                <a:spcPct val="80000"/>
              </a:lnSpc>
            </a:pPr>
            <a:r>
              <a:rPr lang="en-US" sz="1200" noProof="1" smtClean="0"/>
              <a:t>      famName = "?"</a:t>
            </a:r>
          </a:p>
          <a:p>
            <a:pPr marL="987425" lvl="4" indent="-14288">
              <a:lnSpc>
                <a:spcPct val="80000"/>
              </a:lnSpc>
            </a:pPr>
            <a:r>
              <a:rPr lang="en-US" sz="1200" noProof="1" smtClean="0"/>
              <a:t>    </a:t>
            </a:r>
            <a:r>
              <a:rPr lang="en-US" sz="1200" noProof="1" smtClean="0">
                <a:solidFill>
                  <a:schemeClr val="accent1"/>
                </a:solidFill>
              </a:rPr>
              <a:t>End Try</a:t>
            </a:r>
          </a:p>
          <a:p>
            <a:pPr marL="987425" lvl="4" indent="-14288">
              <a:lnSpc>
                <a:spcPct val="80000"/>
              </a:lnSpc>
            </a:pPr>
            <a:r>
              <a:rPr lang="en-US" sz="1200" noProof="1" smtClean="0">
                <a:solidFill>
                  <a:schemeClr val="accent1"/>
                </a:solidFill>
              </a:rPr>
              <a:t>    Dim</a:t>
            </a:r>
            <a:r>
              <a:rPr lang="en-US" sz="1200" noProof="1" smtClean="0"/>
              <a:t> cat </a:t>
            </a:r>
            <a:r>
              <a:rPr lang="en-US" sz="1200" noProof="1" smtClean="0">
                <a:solidFill>
                  <a:schemeClr val="accent1"/>
                </a:solidFill>
              </a:rPr>
              <a:t>As</a:t>
            </a:r>
            <a:r>
              <a:rPr lang="en-US" sz="1200" noProof="1" smtClean="0"/>
              <a:t> Category = ft.Category</a:t>
            </a:r>
          </a:p>
          <a:p>
            <a:pPr marL="987425" lvl="4" indent="-14288">
              <a:lnSpc>
                <a:spcPct val="80000"/>
              </a:lnSpc>
            </a:pPr>
            <a:r>
              <a:rPr lang="en-US" sz="1200" noProof="1" smtClean="0"/>
              <a:t>    sMsg += ", Family=" &amp; famName &amp; ", Category=" &amp; cat.Name</a:t>
            </a:r>
          </a:p>
          <a:p>
            <a:pPr marL="987425" lvl="4" indent="-14288">
              <a:lnSpc>
                <a:spcPct val="80000"/>
              </a:lnSpc>
            </a:pPr>
            <a:r>
              <a:rPr lang="en-US" sz="1200" noProof="1" smtClean="0"/>
              <a:t>    </a:t>
            </a:r>
            <a:r>
              <a:rPr lang="en-US" sz="1200" noProof="1" smtClean="0">
                <a:solidFill>
                  <a:schemeClr val="hlink"/>
                </a:solidFill>
              </a:rPr>
              <a:t>' store only if proper Floors category</a:t>
            </a:r>
          </a:p>
          <a:p>
            <a:pPr marL="987425" lvl="4" indent="-14288">
              <a:lnSpc>
                <a:spcPct val="80000"/>
              </a:lnSpc>
            </a:pPr>
            <a:r>
              <a:rPr lang="en-US" sz="1200" noProof="1" smtClean="0"/>
              <a:t>    </a:t>
            </a:r>
            <a:r>
              <a:rPr lang="en-US" sz="1200" noProof="1" smtClean="0">
                <a:solidFill>
                  <a:schemeClr val="accent1"/>
                </a:solidFill>
              </a:rPr>
              <a:t>If</a:t>
            </a:r>
            <a:r>
              <a:rPr lang="en-US" sz="1200" noProof="1" smtClean="0"/>
              <a:t> doc.Settings.Categories.Item(BuiltInCategory.OST_Floors).Equals(cat) </a:t>
            </a:r>
            <a:r>
              <a:rPr lang="en-US" sz="1200" noProof="1" smtClean="0">
                <a:solidFill>
                  <a:schemeClr val="accent1"/>
                </a:solidFill>
              </a:rPr>
              <a:t>Then</a:t>
            </a:r>
          </a:p>
          <a:p>
            <a:pPr marL="987425" lvl="4" indent="-14288">
              <a:lnSpc>
                <a:spcPct val="80000"/>
              </a:lnSpc>
            </a:pPr>
            <a:r>
              <a:rPr lang="en-US" sz="1200" noProof="1" smtClean="0"/>
              <a:t>      newFloorType = ft</a:t>
            </a:r>
          </a:p>
          <a:p>
            <a:pPr marL="987425" lvl="4" indent="-14288">
              <a:lnSpc>
                <a:spcPct val="80000"/>
              </a:lnSpc>
            </a:pPr>
            <a:r>
              <a:rPr lang="en-US" sz="1200" noProof="1" smtClean="0"/>
              <a:t>    </a:t>
            </a:r>
            <a:r>
              <a:rPr lang="en-US" sz="1200" noProof="1" smtClean="0">
                <a:solidFill>
                  <a:schemeClr val="accent1"/>
                </a:solidFill>
              </a:rPr>
              <a:t>End If</a:t>
            </a:r>
          </a:p>
          <a:p>
            <a:pPr marL="987425" lvl="4" indent="-14288">
              <a:lnSpc>
                <a:spcPct val="80000"/>
              </a:lnSpc>
            </a:pPr>
            <a:r>
              <a:rPr lang="en-US" sz="1200" noProof="1" smtClean="0">
                <a:solidFill>
                  <a:schemeClr val="accent1"/>
                </a:solidFill>
              </a:rPr>
              <a:t>  End If</a:t>
            </a:r>
          </a:p>
          <a:p>
            <a:pPr marL="987425" lvl="4" indent="-14288">
              <a:lnSpc>
                <a:spcPct val="80000"/>
              </a:lnSpc>
            </a:pPr>
            <a:r>
              <a:rPr lang="en-US" sz="1200" noProof="1" smtClean="0">
                <a:solidFill>
                  <a:schemeClr val="accent1"/>
                </a:solidFill>
              </a:rPr>
              <a:t>Loop</a:t>
            </a:r>
          </a:p>
          <a:p>
            <a:pPr marL="987425" lvl="4" indent="-14288">
              <a:lnSpc>
                <a:spcPct val="80000"/>
              </a:lnSpc>
            </a:pPr>
            <a:r>
              <a:rPr lang="en-US" sz="1200" noProof="1" smtClean="0"/>
              <a:t>MsgBox(sMsg)</a:t>
            </a:r>
          </a:p>
          <a:p>
            <a:pPr marL="987425" lvl="4" indent="-14288">
              <a:lnSpc>
                <a:spcPct val="80000"/>
              </a:lnSpc>
            </a:pPr>
            <a:r>
              <a:rPr lang="en-US" sz="1200" noProof="1" smtClean="0"/>
              <a:t>MsgBox(</a:t>
            </a:r>
            <a:r>
              <a:rPr lang="en-US" sz="1200" smtClean="0"/>
              <a:t> </a:t>
            </a:r>
            <a:r>
              <a:rPr lang="en-US" sz="1200" noProof="1" smtClean="0">
                <a:solidFill>
                  <a:srgbClr val="993300"/>
                </a:solidFill>
              </a:rPr>
              <a:t>"Stored FloorType "</a:t>
            </a:r>
            <a:r>
              <a:rPr lang="en-US" sz="1200" noProof="1" smtClean="0"/>
              <a:t> &amp; newFloorType.Name &amp; </a:t>
            </a:r>
            <a:r>
              <a:rPr lang="en-US" sz="1200" noProof="1" smtClean="0">
                <a:solidFill>
                  <a:srgbClr val="993300"/>
                </a:solidFill>
              </a:rPr>
              <a:t>" (Id="</a:t>
            </a:r>
            <a:r>
              <a:rPr lang="en-US" sz="1200" noProof="1" smtClean="0"/>
              <a:t> &amp; newFloorType.Id.Value.ToString &amp; </a:t>
            </a:r>
            <a:r>
              <a:rPr lang="en-US" sz="1200" noProof="1" smtClean="0">
                <a:solidFill>
                  <a:srgbClr val="993300"/>
                </a:solidFill>
              </a:rPr>
              <a:t>") for later use"</a:t>
            </a:r>
            <a:r>
              <a:rPr lang="en-US" sz="1200" noProof="1" smtClean="0"/>
              <a:t>)</a:t>
            </a:r>
          </a:p>
        </p:txBody>
      </p:sp>
      <p:sp>
        <p:nvSpPr>
          <p:cNvPr id="7066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70661" name="Picture 6" descr="lab3-5-4"/>
          <p:cNvPicPr>
            <a:picLocks noChangeAspect="1" noChangeArrowheads="1"/>
          </p:cNvPicPr>
          <p:nvPr/>
        </p:nvPicPr>
        <p:blipFill>
          <a:blip r:embed="rId3" cstate="print"/>
          <a:srcRect/>
          <a:stretch>
            <a:fillRect/>
          </a:stretch>
        </p:blipFill>
        <p:spPr bwMode="auto">
          <a:xfrm>
            <a:off x="1455782" y="7703697"/>
            <a:ext cx="4083821" cy="1084086"/>
          </a:xfrm>
          <a:prstGeom prst="rect">
            <a:avLst/>
          </a:prstGeom>
          <a:noFill/>
          <a:ln w="9525">
            <a:noFill/>
            <a:miter lim="800000"/>
            <a:headEnd/>
            <a:tailEnd/>
          </a:ln>
        </p:spPr>
      </p:pic>
      <p:pic>
        <p:nvPicPr>
          <p:cNvPr id="70662" name="Picture 7" descr="lab3-5-3"/>
          <p:cNvPicPr>
            <a:picLocks noChangeAspect="1" noChangeArrowheads="1"/>
          </p:cNvPicPr>
          <p:nvPr/>
        </p:nvPicPr>
        <p:blipFill>
          <a:blip r:embed="rId4" cstate="print"/>
          <a:srcRect/>
          <a:stretch>
            <a:fillRect/>
          </a:stretch>
        </p:blipFill>
        <p:spPr bwMode="auto">
          <a:xfrm>
            <a:off x="6084689" y="7324758"/>
            <a:ext cx="5774691" cy="178874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5" name="AutoShape 9"/>
          <p:cNvSpPr>
            <a:spLocks noChangeArrowheads="1"/>
          </p:cNvSpPr>
          <p:nvPr/>
        </p:nvSpPr>
        <p:spPr bwMode="auto">
          <a:xfrm>
            <a:off x="257883" y="1601286"/>
            <a:ext cx="11262153" cy="5672971"/>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71682" name="Rectangle 2"/>
          <p:cNvSpPr>
            <a:spLocks noGrp="1" noChangeArrowheads="1"/>
          </p:cNvSpPr>
          <p:nvPr>
            <p:ph type="title"/>
          </p:nvPr>
        </p:nvSpPr>
        <p:spPr>
          <a:xfrm>
            <a:off x="453759" y="282315"/>
            <a:ext cx="11269451" cy="1626129"/>
          </a:xfrm>
        </p:spPr>
        <p:txBody>
          <a:bodyPr/>
          <a:lstStyle/>
          <a:p>
            <a:pPr eaLnBrk="1" hangingPunct="1"/>
            <a:r>
              <a:rPr lang="en-GB" smtClean="0"/>
              <a:t>Change Wall and Floor Type</a:t>
            </a:r>
          </a:p>
        </p:txBody>
      </p:sp>
      <p:sp>
        <p:nvSpPr>
          <p:cNvPr id="71683" name="Rectangle 3"/>
          <p:cNvSpPr>
            <a:spLocks noGrp="1" noChangeArrowheads="1"/>
          </p:cNvSpPr>
          <p:nvPr>
            <p:ph idx="1"/>
          </p:nvPr>
        </p:nvSpPr>
        <p:spPr>
          <a:xfrm>
            <a:off x="0" y="1733268"/>
            <a:ext cx="11357835" cy="5609229"/>
          </a:xfrm>
        </p:spPr>
        <p:txBody>
          <a:bodyPr/>
          <a:lstStyle/>
          <a:p>
            <a:pPr marL="719138" lvl="4" indent="-14288">
              <a:lnSpc>
                <a:spcPct val="90000"/>
              </a:lnSpc>
              <a:tabLst>
                <a:tab pos="719138" algn="l"/>
              </a:tabLst>
            </a:pPr>
            <a:r>
              <a:rPr lang="en-GB" sz="1400" noProof="1" smtClean="0">
                <a:solidFill>
                  <a:schemeClr val="hlink"/>
                </a:solidFill>
              </a:rPr>
              <a:t>' Change the Type for selected Walls and Floors</a:t>
            </a:r>
          </a:p>
          <a:p>
            <a:pPr marL="719138" lvl="4" indent="-14288">
              <a:lnSpc>
                <a:spcPct val="90000"/>
              </a:lnSpc>
              <a:tabLst>
                <a:tab pos="719138" algn="l"/>
              </a:tabLst>
            </a:pPr>
            <a:r>
              <a:rPr lang="en-GB" sz="1400" noProof="1" smtClean="0">
                <a:solidFill>
                  <a:schemeClr val="accent1"/>
                </a:solidFill>
              </a:rPr>
              <a:t>Dim</a:t>
            </a:r>
            <a:r>
              <a:rPr lang="en-GB" sz="1400" noProof="1" smtClean="0"/>
              <a:t> sel As ElementSet = doc.Selection.Elements</a:t>
            </a:r>
          </a:p>
          <a:p>
            <a:pPr marL="719138" lvl="4" indent="-14288">
              <a:lnSpc>
                <a:spcPct val="90000"/>
              </a:lnSpc>
              <a:tabLst>
                <a:tab pos="719138" algn="l"/>
              </a:tabLst>
            </a:pPr>
            <a:r>
              <a:rPr lang="en-GB" sz="1400" noProof="1" smtClean="0">
                <a:solidFill>
                  <a:schemeClr val="accent1"/>
                </a:solidFill>
              </a:rPr>
              <a:t>Dim</a:t>
            </a:r>
            <a:r>
              <a:rPr lang="en-GB" sz="1400" noProof="1" smtClean="0"/>
              <a:t> iWall As Integer</a:t>
            </a:r>
          </a:p>
          <a:p>
            <a:pPr marL="719138" lvl="4" indent="-14288">
              <a:lnSpc>
                <a:spcPct val="90000"/>
              </a:lnSpc>
              <a:tabLst>
                <a:tab pos="719138" algn="l"/>
              </a:tabLst>
            </a:pPr>
            <a:r>
              <a:rPr lang="en-GB" sz="1400" noProof="1" smtClean="0">
                <a:solidFill>
                  <a:schemeClr val="accent1"/>
                </a:solidFill>
              </a:rPr>
              <a:t>Dim</a:t>
            </a:r>
            <a:r>
              <a:rPr lang="en-GB" sz="1400" noProof="1" smtClean="0"/>
              <a:t> el As Revit.Element</a:t>
            </a:r>
          </a:p>
          <a:p>
            <a:pPr marL="719138" lvl="4" indent="-14288">
              <a:lnSpc>
                <a:spcPct val="90000"/>
              </a:lnSpc>
              <a:tabLst>
                <a:tab pos="719138" algn="l"/>
              </a:tabLst>
            </a:pPr>
            <a:r>
              <a:rPr lang="en-GB" sz="1400" noProof="1" smtClean="0">
                <a:solidFill>
                  <a:schemeClr val="accent1"/>
                </a:solidFill>
              </a:rPr>
              <a:t>For Each</a:t>
            </a:r>
            <a:r>
              <a:rPr lang="en-GB" sz="1400" noProof="1" smtClean="0"/>
              <a:t> el In sel</a:t>
            </a:r>
          </a:p>
          <a:p>
            <a:pPr marL="719138" lvl="4" indent="-14288">
              <a:lnSpc>
                <a:spcPct val="90000"/>
              </a:lnSpc>
              <a:tabLst>
                <a:tab pos="719138" algn="l"/>
              </a:tabLst>
            </a:pPr>
            <a:r>
              <a:rPr lang="en-GB" sz="1400" noProof="1" smtClean="0"/>
              <a:t>  </a:t>
            </a:r>
            <a:r>
              <a:rPr lang="en-GB" sz="1400" noProof="1" smtClean="0">
                <a:solidFill>
                  <a:schemeClr val="folHlink"/>
                </a:solidFill>
              </a:rPr>
              <a:t>If TypeOf el Is Wall Then</a:t>
            </a:r>
            <a:r>
              <a:rPr lang="en-GB" sz="1400" noProof="1" smtClean="0"/>
              <a:t> '</a:t>
            </a:r>
            <a:r>
              <a:rPr lang="en-US" sz="1400" smtClean="0"/>
              <a:t> </a:t>
            </a:r>
            <a:r>
              <a:rPr lang="en-US" sz="1400" noProof="1" smtClean="0"/>
              <a:t>Check for walls</a:t>
            </a:r>
          </a:p>
          <a:p>
            <a:pPr marL="719138" lvl="4" indent="-14288">
              <a:lnSpc>
                <a:spcPct val="90000"/>
              </a:lnSpc>
              <a:tabLst>
                <a:tab pos="719138" algn="l"/>
              </a:tabLst>
            </a:pPr>
            <a:r>
              <a:rPr lang="en-US" sz="1400" noProof="1" smtClean="0"/>
              <a:t>   </a:t>
            </a:r>
            <a:r>
              <a:rPr lang="en-US" sz="1400" noProof="1" smtClean="0">
                <a:solidFill>
                  <a:schemeClr val="accent1"/>
                </a:solidFill>
              </a:rPr>
              <a:t> Dim</a:t>
            </a:r>
            <a:r>
              <a:rPr lang="en-US" sz="1400" noProof="1" smtClean="0"/>
              <a:t> wall As Wall = el</a:t>
            </a:r>
          </a:p>
          <a:p>
            <a:pPr marL="719138" lvl="4" indent="-14288">
              <a:lnSpc>
                <a:spcPct val="90000"/>
              </a:lnSpc>
              <a:tabLst>
                <a:tab pos="719138" algn="l"/>
              </a:tabLst>
            </a:pPr>
            <a:r>
              <a:rPr lang="en-US" sz="1400" noProof="1" smtClean="0"/>
              <a:t>    iWall += 1</a:t>
            </a:r>
          </a:p>
          <a:p>
            <a:pPr marL="719138" lvl="4" indent="-14288">
              <a:lnSpc>
                <a:spcPct val="90000"/>
              </a:lnSpc>
              <a:tabLst>
                <a:tab pos="719138" algn="l"/>
              </a:tabLst>
            </a:pPr>
            <a:r>
              <a:rPr lang="en-US" sz="1400" noProof="1" smtClean="0"/>
              <a:t>    </a:t>
            </a:r>
            <a:r>
              <a:rPr lang="en-US" sz="1400" noProof="1" smtClean="0">
                <a:solidFill>
                  <a:schemeClr val="accent1"/>
                </a:solidFill>
              </a:rPr>
              <a:t>Dim</a:t>
            </a:r>
            <a:r>
              <a:rPr lang="en-US" sz="1400" noProof="1" smtClean="0"/>
              <a:t> oldWallType As WallType = </a:t>
            </a:r>
            <a:r>
              <a:rPr lang="en-US" sz="1400" noProof="1" smtClean="0">
                <a:solidFill>
                  <a:schemeClr val="folHlink"/>
                </a:solidFill>
              </a:rPr>
              <a:t>wall.WallType</a:t>
            </a:r>
          </a:p>
          <a:p>
            <a:pPr marL="719138" lvl="4" indent="-14288">
              <a:lnSpc>
                <a:spcPct val="90000"/>
              </a:lnSpc>
              <a:tabLst>
                <a:tab pos="719138" algn="l"/>
              </a:tabLst>
            </a:pPr>
            <a:r>
              <a:rPr lang="en-US" sz="1400" smtClean="0"/>
              <a:t>    </a:t>
            </a:r>
            <a:r>
              <a:rPr lang="en-US" sz="1400" noProof="1" smtClean="0">
                <a:solidFill>
                  <a:schemeClr val="folHlink"/>
                </a:solidFill>
              </a:rPr>
              <a:t>wall.WallType = newWallType</a:t>
            </a:r>
          </a:p>
          <a:p>
            <a:pPr marL="719138" lvl="4" indent="-14288">
              <a:lnSpc>
                <a:spcPct val="90000"/>
              </a:lnSpc>
              <a:tabLst>
                <a:tab pos="719138" algn="l"/>
              </a:tabLst>
            </a:pPr>
            <a:r>
              <a:rPr lang="en-US" sz="1400" noProof="1" smtClean="0"/>
              <a:t>    MsgBox("Wall " &amp; iWall.ToString &amp; ": Id=" &amp; wall.Id.Value.ToString &amp; vbCrLf &amp; _</a:t>
            </a:r>
          </a:p>
          <a:p>
            <a:pPr marL="719138" lvl="4" indent="-14288">
              <a:lnSpc>
                <a:spcPct val="90000"/>
              </a:lnSpc>
              <a:tabLst>
                <a:tab pos="719138" algn="l"/>
              </a:tabLst>
            </a:pPr>
            <a:r>
              <a:rPr lang="en-US" sz="1400" noProof="1" smtClean="0"/>
              <a:t>     "  changed from OldType=" &amp; oldWallType.Name &amp; "; Id=" &amp; oldWallType.Id.Value.ToString &amp; _</a:t>
            </a:r>
          </a:p>
          <a:p>
            <a:pPr marL="719138" lvl="4" indent="-14288">
              <a:lnSpc>
                <a:spcPct val="90000"/>
              </a:lnSpc>
              <a:tabLst>
                <a:tab pos="719138" algn="l"/>
              </a:tabLst>
            </a:pPr>
            <a:r>
              <a:rPr lang="en-US" sz="1400" noProof="1" smtClean="0"/>
              <a:t>     "  to NewType=" &amp; wall.WallType.Name &amp; "; Id=" &amp; wall.WallType.Id.Value.ToString)</a:t>
            </a:r>
          </a:p>
          <a:p>
            <a:pPr marL="719138" lvl="4" indent="-14288">
              <a:lnSpc>
                <a:spcPct val="90000"/>
              </a:lnSpc>
              <a:tabLst>
                <a:tab pos="719138" algn="l"/>
              </a:tabLst>
            </a:pPr>
            <a:r>
              <a:rPr lang="en-US" sz="1400" noProof="1" smtClean="0"/>
              <a:t>  </a:t>
            </a:r>
            <a:r>
              <a:rPr lang="en-US" sz="1400" noProof="1" smtClean="0">
                <a:solidFill>
                  <a:srgbClr val="CC0099"/>
                </a:solidFill>
              </a:rPr>
              <a:t>ElseIf TypeOf el Is Floor Then</a:t>
            </a:r>
          </a:p>
          <a:p>
            <a:pPr marL="719138" lvl="4" indent="-14288">
              <a:lnSpc>
                <a:spcPct val="90000"/>
              </a:lnSpc>
              <a:tabLst>
                <a:tab pos="719138" algn="l"/>
              </a:tabLst>
            </a:pPr>
            <a:r>
              <a:rPr lang="en-US" sz="1400" smtClean="0"/>
              <a:t>    </a:t>
            </a:r>
            <a:r>
              <a:rPr lang="en-US" sz="1400" noProof="1" smtClean="0">
                <a:solidFill>
                  <a:schemeClr val="accent1"/>
                </a:solidFill>
              </a:rPr>
              <a:t>Dim</a:t>
            </a:r>
            <a:r>
              <a:rPr lang="en-US" sz="1400" noProof="1" smtClean="0"/>
              <a:t> f As Floor = el</a:t>
            </a:r>
          </a:p>
          <a:p>
            <a:pPr marL="719138" lvl="4" indent="-14288">
              <a:lnSpc>
                <a:spcPct val="90000"/>
              </a:lnSpc>
              <a:tabLst>
                <a:tab pos="719138" algn="l"/>
              </a:tabLst>
            </a:pPr>
            <a:r>
              <a:rPr lang="en-US" sz="1400" noProof="1" smtClean="0"/>
              <a:t> </a:t>
            </a:r>
            <a:r>
              <a:rPr lang="en-US" sz="1400" smtClean="0"/>
              <a:t>   </a:t>
            </a:r>
            <a:r>
              <a:rPr lang="en-US" sz="1400" noProof="1" smtClean="0"/>
              <a:t>iFloor += 1</a:t>
            </a:r>
          </a:p>
          <a:p>
            <a:pPr marL="719138" lvl="4" indent="-14288">
              <a:lnSpc>
                <a:spcPct val="90000"/>
              </a:lnSpc>
              <a:tabLst>
                <a:tab pos="719138" algn="l"/>
              </a:tabLst>
            </a:pPr>
            <a:r>
              <a:rPr lang="en-US" sz="1400" noProof="1" smtClean="0"/>
              <a:t>    </a:t>
            </a:r>
            <a:r>
              <a:rPr lang="en-US" sz="1400" noProof="1" smtClean="0">
                <a:solidFill>
                  <a:schemeClr val="accent1"/>
                </a:solidFill>
              </a:rPr>
              <a:t>Dim </a:t>
            </a:r>
            <a:r>
              <a:rPr lang="en-US" sz="1400" noProof="1" smtClean="0"/>
              <a:t>oldFloorType As FloorType = </a:t>
            </a:r>
            <a:r>
              <a:rPr lang="en-US" sz="1400" noProof="1" smtClean="0">
                <a:solidFill>
                  <a:srgbClr val="CC0099"/>
                </a:solidFill>
              </a:rPr>
              <a:t>f.FloorType</a:t>
            </a:r>
          </a:p>
          <a:p>
            <a:pPr marL="719138" lvl="4" indent="-14288">
              <a:lnSpc>
                <a:spcPct val="90000"/>
              </a:lnSpc>
              <a:tabLst>
                <a:tab pos="719138" algn="l"/>
              </a:tabLst>
            </a:pPr>
            <a:r>
              <a:rPr lang="en-US" sz="1400" noProof="1" smtClean="0"/>
              <a:t>    </a:t>
            </a:r>
            <a:r>
              <a:rPr lang="en-US" sz="1400" noProof="1" smtClean="0">
                <a:solidFill>
                  <a:srgbClr val="CC0099"/>
                </a:solidFill>
              </a:rPr>
              <a:t>f.FloorType = newFloorType</a:t>
            </a:r>
          </a:p>
          <a:p>
            <a:pPr marL="719138" lvl="4" indent="-14288">
              <a:lnSpc>
                <a:spcPct val="90000"/>
              </a:lnSpc>
              <a:tabLst>
                <a:tab pos="719138" algn="l"/>
              </a:tabLst>
            </a:pPr>
            <a:r>
              <a:rPr lang="en-US" sz="1400" noProof="1" smtClean="0"/>
              <a:t>    MsgBox("Floor " &amp; iFloor.ToString &amp; ": Id=" &amp; f.Id.Value.ToString &amp; vbCrLf &amp; _</a:t>
            </a:r>
          </a:p>
          <a:p>
            <a:pPr marL="719138" lvl="4" indent="-14288">
              <a:lnSpc>
                <a:spcPct val="90000"/>
              </a:lnSpc>
              <a:tabLst>
                <a:tab pos="719138" algn="l"/>
              </a:tabLst>
            </a:pPr>
            <a:r>
              <a:rPr lang="en-US" sz="1400" noProof="1" smtClean="0"/>
              <a:t>     "  changed from OldType=" &amp; oldFloorType.Name &amp; "; Id=" &amp; oldFloorType.Id.Value.ToString &amp; _</a:t>
            </a:r>
          </a:p>
          <a:p>
            <a:pPr marL="719138" lvl="4" indent="-14288">
              <a:lnSpc>
                <a:spcPct val="90000"/>
              </a:lnSpc>
              <a:tabLst>
                <a:tab pos="719138" algn="l"/>
              </a:tabLst>
            </a:pPr>
            <a:r>
              <a:rPr lang="en-US" sz="1400" noProof="1" smtClean="0"/>
              <a:t>     "  to NewType=" &amp; f.FloorType.Name &amp; "; Id=" &amp; f.FloorType.Id.Value.ToString)</a:t>
            </a:r>
          </a:p>
          <a:p>
            <a:pPr marL="719138" lvl="4" indent="-14288">
              <a:lnSpc>
                <a:spcPct val="90000"/>
              </a:lnSpc>
              <a:tabLst>
                <a:tab pos="719138" algn="l"/>
              </a:tabLst>
            </a:pPr>
            <a:r>
              <a:rPr lang="en-US" sz="1400" noProof="1" smtClean="0"/>
              <a:t>  </a:t>
            </a:r>
            <a:r>
              <a:rPr lang="en-US" sz="1400" noProof="1" smtClean="0">
                <a:solidFill>
                  <a:schemeClr val="accent1"/>
                </a:solidFill>
              </a:rPr>
              <a:t>End If</a:t>
            </a:r>
          </a:p>
          <a:p>
            <a:pPr marL="719138" lvl="4" indent="-14288">
              <a:lnSpc>
                <a:spcPct val="90000"/>
              </a:lnSpc>
              <a:tabLst>
                <a:tab pos="719138" algn="l"/>
              </a:tabLst>
            </a:pPr>
            <a:r>
              <a:rPr lang="en-US" sz="1400" noProof="1" smtClean="0">
                <a:solidFill>
                  <a:schemeClr val="accent1"/>
                </a:solidFill>
              </a:rPr>
              <a:t>Next</a:t>
            </a:r>
          </a:p>
        </p:txBody>
      </p:sp>
      <p:sp>
        <p:nvSpPr>
          <p:cNvPr id="7168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pic>
        <p:nvPicPr>
          <p:cNvPr id="71686" name="Picture 7" descr="lab3-5-5"/>
          <p:cNvPicPr>
            <a:picLocks noChangeAspect="1" noChangeArrowheads="1"/>
          </p:cNvPicPr>
          <p:nvPr/>
        </p:nvPicPr>
        <p:blipFill>
          <a:blip r:embed="rId3" cstate="print"/>
          <a:srcRect/>
          <a:stretch>
            <a:fillRect/>
          </a:stretch>
        </p:blipFill>
        <p:spPr bwMode="auto">
          <a:xfrm>
            <a:off x="2521689" y="7069167"/>
            <a:ext cx="5783721" cy="1224114"/>
          </a:xfrm>
          <a:prstGeom prst="rect">
            <a:avLst/>
          </a:prstGeom>
          <a:noFill/>
          <a:ln w="9525">
            <a:noFill/>
            <a:miter lim="800000"/>
            <a:headEnd/>
            <a:tailEnd/>
          </a:ln>
        </p:spPr>
      </p:pic>
      <p:pic>
        <p:nvPicPr>
          <p:cNvPr id="71687" name="Picture 8" descr="lab3-5-7"/>
          <p:cNvPicPr>
            <a:picLocks noChangeAspect="1" noChangeArrowheads="1"/>
          </p:cNvPicPr>
          <p:nvPr/>
        </p:nvPicPr>
        <p:blipFill>
          <a:blip r:embed="rId4" cstate="print"/>
          <a:srcRect/>
          <a:stretch>
            <a:fillRect/>
          </a:stretch>
        </p:blipFill>
        <p:spPr bwMode="auto">
          <a:xfrm>
            <a:off x="4761606" y="7889781"/>
            <a:ext cx="6162981" cy="122411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453759" y="282315"/>
            <a:ext cx="11269451" cy="1626129"/>
          </a:xfrm>
        </p:spPr>
        <p:txBody>
          <a:bodyPr/>
          <a:lstStyle/>
          <a:p>
            <a:pPr eaLnBrk="1" hangingPunct="1"/>
            <a:r>
              <a:rPr lang="en-GB" smtClean="0"/>
              <a:t>Duplicate a Symbol</a:t>
            </a:r>
          </a:p>
        </p:txBody>
      </p:sp>
      <p:sp>
        <p:nvSpPr>
          <p:cNvPr id="68611" name="Rectangle 3"/>
          <p:cNvSpPr>
            <a:spLocks noGrp="1" noChangeArrowheads="1"/>
          </p:cNvSpPr>
          <p:nvPr>
            <p:ph idx="1"/>
          </p:nvPr>
        </p:nvSpPr>
        <p:spPr>
          <a:xfrm>
            <a:off x="453759" y="2418870"/>
            <a:ext cx="11574213" cy="6761987"/>
          </a:xfrm>
        </p:spPr>
        <p:txBody>
          <a:bodyPr/>
          <a:lstStyle/>
          <a:p>
            <a:pPr marL="487647" lvl="1" indent="-325098"/>
            <a:r>
              <a:rPr lang="en-GB" sz="3600" smtClean="0"/>
              <a:t>How to create a new family type?</a:t>
            </a:r>
          </a:p>
          <a:p>
            <a:pPr marL="487647" lvl="1" indent="-325098"/>
            <a:r>
              <a:rPr lang="en-GB" sz="3600" smtClean="0"/>
              <a:t>Duplicate an existing one</a:t>
            </a:r>
          </a:p>
          <a:p>
            <a:pPr marL="487647" lvl="1" indent="-325098"/>
            <a:r>
              <a:rPr lang="en-GB" sz="3600" smtClean="0"/>
              <a:t>Symbol.Duplicate</a:t>
            </a:r>
          </a:p>
          <a:p>
            <a:pPr marL="487647" lvl="1" indent="-325098">
              <a:spcBef>
                <a:spcPts val="1800"/>
              </a:spcBef>
              <a:buNone/>
            </a:pPr>
            <a:r>
              <a:rPr lang="en-GB" sz="7300" smtClean="0">
                <a:solidFill>
                  <a:schemeClr val="accent1"/>
                </a:solidFill>
              </a:rPr>
              <a:t>Lab 3-6</a:t>
            </a:r>
            <a:endParaRPr lang="en-GB" sz="7300" smtClean="0"/>
          </a:p>
        </p:txBody>
      </p:sp>
      <p:sp>
        <p:nvSpPr>
          <p:cNvPr id="6861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Families and Types</a:t>
            </a:r>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ctrTitle"/>
          </p:nvPr>
        </p:nvSpPr>
        <p:spPr>
          <a:xfrm>
            <a:off x="453759" y="4291174"/>
            <a:ext cx="8786322" cy="2104934"/>
          </a:xfrm>
        </p:spPr>
        <p:txBody>
          <a:bodyPr/>
          <a:lstStyle/>
          <a:p>
            <a:pPr eaLnBrk="1" hangingPunct="1"/>
            <a:r>
              <a:rPr lang="en-GB" sz="11500" smtClean="0"/>
              <a:t>Parameters</a:t>
            </a:r>
          </a:p>
        </p:txBody>
      </p:sp>
      <p:sp>
        <p:nvSpPr>
          <p:cNvPr id="73731" name="Rectangle 3"/>
          <p:cNvSpPr>
            <a:spLocks noGrp="1" noChangeArrowheads="1"/>
          </p:cNvSpPr>
          <p:nvPr>
            <p:ph type="subTitle" sz="quarter" idx="1"/>
          </p:nvPr>
        </p:nvSpPr>
        <p:spPr/>
        <p:txBody>
          <a:bodyPr/>
          <a:lstStyle/>
          <a:p>
            <a:pPr eaLnBrk="1" hangingPunct="1">
              <a:buFontTx/>
              <a:buNone/>
            </a:pPr>
            <a:endParaRPr lang="en-GB" smtClean="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3758" y="409903"/>
            <a:ext cx="11843345" cy="902062"/>
          </a:xfrm>
        </p:spPr>
        <p:txBody>
          <a:bodyPr/>
          <a:lstStyle/>
          <a:p>
            <a:pPr eaLnBrk="1" hangingPunct="1"/>
            <a:r>
              <a:rPr lang="en-GB" dirty="0" smtClean="0"/>
              <a:t>Agenda</a:t>
            </a:r>
          </a:p>
        </p:txBody>
      </p:sp>
      <p:sp>
        <p:nvSpPr>
          <p:cNvPr id="8195" name="Rectangle 3"/>
          <p:cNvSpPr>
            <a:spLocks noGrp="1" noChangeArrowheads="1"/>
          </p:cNvSpPr>
          <p:nvPr>
            <p:ph idx="1"/>
          </p:nvPr>
        </p:nvSpPr>
        <p:spPr>
          <a:xfrm>
            <a:off x="554957" y="1373139"/>
            <a:ext cx="10948929" cy="7909982"/>
          </a:xfrm>
        </p:spPr>
        <p:txBody>
          <a:bodyPr/>
          <a:lstStyle/>
          <a:p>
            <a:pPr eaLnBrk="1" hangingPunct="1">
              <a:spcBef>
                <a:spcPct val="10000"/>
              </a:spcBef>
              <a:buFontTx/>
              <a:buNone/>
            </a:pPr>
            <a:r>
              <a:rPr lang="en-GB" dirty="0" smtClean="0"/>
              <a:t>Introduction</a:t>
            </a:r>
          </a:p>
          <a:p>
            <a:pPr lvl="1" eaLnBrk="1" hangingPunct="1">
              <a:spcBef>
                <a:spcPct val="10000"/>
              </a:spcBef>
            </a:pPr>
            <a:r>
              <a:rPr lang="en-GB" sz="2400" dirty="0" smtClean="0"/>
              <a:t>Product, SDK, documentation and samples</a:t>
            </a:r>
          </a:p>
          <a:p>
            <a:pPr eaLnBrk="1" hangingPunct="1">
              <a:spcBef>
                <a:spcPct val="10000"/>
              </a:spcBef>
              <a:buFontTx/>
              <a:buNone/>
            </a:pPr>
            <a:r>
              <a:rPr lang="en-GB" dirty="0" smtClean="0"/>
              <a:t>Getting Started and Hello World</a:t>
            </a:r>
          </a:p>
          <a:p>
            <a:pPr lvl="1" eaLnBrk="1" hangingPunct="1">
              <a:spcBef>
                <a:spcPct val="10000"/>
              </a:spcBef>
            </a:pPr>
            <a:r>
              <a:rPr lang="en-GB" sz="2400" dirty="0" smtClean="0"/>
              <a:t>Development environment, external command and application interfaces, modifying Revit.ini</a:t>
            </a:r>
            <a:r>
              <a:rPr lang="en-GB" sz="2400" smtClean="0"/>
              <a:t>, RvtSamples and RevitLookup (ex-RvtMgdDbg)</a:t>
            </a:r>
            <a:endParaRPr lang="en-GB" sz="2400" dirty="0" smtClean="0"/>
          </a:p>
          <a:p>
            <a:pPr eaLnBrk="1" hangingPunct="1">
              <a:spcBef>
                <a:spcPct val="10000"/>
              </a:spcBef>
              <a:buFontTx/>
              <a:buNone/>
            </a:pPr>
            <a:r>
              <a:rPr lang="en-GB" smtClean="0"/>
              <a:t>Basics</a:t>
            </a:r>
            <a:endParaRPr lang="en-GB" dirty="0" smtClean="0"/>
          </a:p>
          <a:p>
            <a:pPr lvl="1">
              <a:spcBef>
                <a:spcPct val="10000"/>
              </a:spcBef>
            </a:pPr>
            <a:r>
              <a:rPr lang="en-US" sz="2400" smtClean="0"/>
              <a:t>User interaction: selection, messages, error handling</a:t>
            </a:r>
            <a:endParaRPr lang="en-GB" sz="2400" smtClean="0"/>
          </a:p>
          <a:p>
            <a:pPr lvl="1">
              <a:spcBef>
                <a:spcPct val="10000"/>
              </a:spcBef>
            </a:pPr>
            <a:r>
              <a:rPr lang="en-GB" sz="2400" smtClean="0"/>
              <a:t>Database and elements: identifying, </a:t>
            </a:r>
            <a:r>
              <a:rPr lang="en-GB" sz="2400" dirty="0" smtClean="0"/>
              <a:t>filtering, manipulation</a:t>
            </a:r>
          </a:p>
          <a:p>
            <a:pPr lvl="1">
              <a:spcBef>
                <a:spcPct val="10000"/>
              </a:spcBef>
            </a:pPr>
            <a:r>
              <a:rPr lang="en-GB" sz="2400" smtClean="0"/>
              <a:t>Families and types: standard versus system, </a:t>
            </a:r>
            <a:r>
              <a:rPr lang="en-GB" sz="2400" dirty="0" smtClean="0"/>
              <a:t>loading, changing type</a:t>
            </a:r>
          </a:p>
          <a:p>
            <a:pPr lvl="1">
              <a:spcBef>
                <a:spcPct val="10000"/>
              </a:spcBef>
            </a:pPr>
            <a:r>
              <a:rPr lang="en-GB" sz="2400" smtClean="0"/>
              <a:t>Parameters: built-in </a:t>
            </a:r>
            <a:r>
              <a:rPr lang="en-GB" sz="2400" dirty="0" smtClean="0"/>
              <a:t>versus shared, exchange with </a:t>
            </a:r>
            <a:r>
              <a:rPr lang="en-GB" sz="2400" smtClean="0"/>
              <a:t>external applications</a:t>
            </a:r>
          </a:p>
          <a:p>
            <a:pPr lvl="1">
              <a:spcBef>
                <a:spcPct val="10000"/>
              </a:spcBef>
            </a:pPr>
            <a:r>
              <a:rPr lang="en-GB" sz="2400" smtClean="0"/>
              <a:t>Geometry</a:t>
            </a:r>
            <a:endParaRPr lang="en-GB" sz="2400" dirty="0" smtClean="0"/>
          </a:p>
          <a:p>
            <a:r>
              <a:rPr lang="en-US" smtClean="0"/>
              <a:t>Advanced Topics, New and Specialised APIs</a:t>
            </a:r>
          </a:p>
          <a:p>
            <a:pPr lvl="1">
              <a:spcBef>
                <a:spcPct val="10000"/>
              </a:spcBef>
            </a:pPr>
            <a:r>
              <a:rPr lang="en-US" sz="2400" smtClean="0"/>
              <a:t>API news and new SDK samples</a:t>
            </a:r>
          </a:p>
          <a:p>
            <a:pPr lvl="1">
              <a:spcBef>
                <a:spcPct val="10000"/>
              </a:spcBef>
            </a:pPr>
            <a:r>
              <a:rPr lang="en-US" sz="2400" smtClean="0"/>
              <a:t>Ribbon, transactions, events, selection, dynamic update, analysis visualization</a:t>
            </a:r>
          </a:p>
          <a:p>
            <a:pPr lvl="1">
              <a:spcBef>
                <a:spcPct val="10000"/>
              </a:spcBef>
            </a:pPr>
            <a:r>
              <a:rPr lang="en-US" sz="2400" smtClean="0"/>
              <a:t>Family API and form creation</a:t>
            </a:r>
          </a:p>
          <a:p>
            <a:pPr lvl="1">
              <a:spcBef>
                <a:spcPct val="10000"/>
              </a:spcBef>
            </a:pPr>
            <a:r>
              <a:rPr lang="en-US" sz="2400" smtClean="0"/>
              <a:t>Revit MEP and Structure</a:t>
            </a:r>
          </a:p>
        </p:txBody>
      </p:sp>
      <p:sp>
        <p:nvSpPr>
          <p:cNvPr id="819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453759" y="194232"/>
            <a:ext cx="11269451" cy="1626129"/>
          </a:xfrm>
        </p:spPr>
        <p:txBody>
          <a:bodyPr/>
          <a:lstStyle/>
          <a:p>
            <a:pPr eaLnBrk="1" hangingPunct="1"/>
            <a:r>
              <a:rPr lang="en-GB" smtClean="0"/>
              <a:t>Parameters</a:t>
            </a:r>
          </a:p>
        </p:txBody>
      </p:sp>
      <p:sp>
        <p:nvSpPr>
          <p:cNvPr id="74755" name="Rectangle 3"/>
          <p:cNvSpPr>
            <a:spLocks noGrp="1" noChangeArrowheads="1"/>
          </p:cNvSpPr>
          <p:nvPr>
            <p:ph idx="1"/>
          </p:nvPr>
        </p:nvSpPr>
        <p:spPr>
          <a:xfrm>
            <a:off x="453759" y="2156880"/>
            <a:ext cx="11574213" cy="6746177"/>
          </a:xfrm>
        </p:spPr>
        <p:txBody>
          <a:bodyPr/>
          <a:lstStyle/>
          <a:p>
            <a:pPr marL="487647" lvl="1" indent="-325098"/>
            <a:r>
              <a:rPr lang="en-GB" sz="3600" smtClean="0"/>
              <a:t>Accessing element parameters</a:t>
            </a:r>
          </a:p>
          <a:p>
            <a:pPr marL="487647" lvl="1" indent="-325098"/>
            <a:r>
              <a:rPr lang="en-GB" sz="3600" smtClean="0"/>
              <a:t>Built-in versus shared parameters</a:t>
            </a:r>
          </a:p>
          <a:p>
            <a:pPr marL="487647" lvl="1" indent="-325098"/>
            <a:r>
              <a:rPr lang="en-GB" sz="3600" smtClean="0"/>
              <a:t>Exchanging data with external applications </a:t>
            </a:r>
          </a:p>
          <a:p>
            <a:pPr marL="487647" lvl="1" indent="-325098"/>
            <a:r>
              <a:rPr lang="en-GB" sz="3600" smtClean="0"/>
              <a:t>Strategy for storing custom per-element data</a:t>
            </a:r>
          </a:p>
          <a:p>
            <a:pPr marL="487647" lvl="1" indent="-325098"/>
            <a:r>
              <a:rPr lang="en-GB" sz="3600" smtClean="0"/>
              <a:t>Manipulating shared parameters' file and groups</a:t>
            </a:r>
          </a:p>
          <a:p>
            <a:pPr marL="487647" lvl="1" indent="-325098"/>
            <a:r>
              <a:rPr lang="en-GB" sz="3600" smtClean="0"/>
              <a:t>Hidden parameters</a:t>
            </a:r>
          </a:p>
          <a:p>
            <a:pPr marL="487647" lvl="1" indent="-325098"/>
            <a:r>
              <a:rPr lang="en-GB" sz="3600" smtClean="0"/>
              <a:t>Strategy for storing per-document (per-model) data</a:t>
            </a:r>
            <a:endParaRPr lang="en-GB" sz="4000" i="1" smtClean="0"/>
          </a:p>
          <a:p>
            <a:pPr marL="487647" lvl="1" indent="-325098"/>
            <a:r>
              <a:rPr lang="en-GB" sz="3600" smtClean="0"/>
              <a:t>SDK sample FireRating</a:t>
            </a:r>
          </a:p>
        </p:txBody>
      </p:sp>
      <p:sp>
        <p:nvSpPr>
          <p:cNvPr id="7475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453759" y="194232"/>
            <a:ext cx="11269451" cy="1626129"/>
          </a:xfrm>
        </p:spPr>
        <p:txBody>
          <a:bodyPr/>
          <a:lstStyle/>
          <a:p>
            <a:pPr eaLnBrk="1" hangingPunct="1"/>
            <a:r>
              <a:rPr lang="en-GB" smtClean="0"/>
              <a:t>Accessing Parameters</a:t>
            </a:r>
          </a:p>
        </p:txBody>
      </p:sp>
      <p:sp>
        <p:nvSpPr>
          <p:cNvPr id="75779" name="Rectangle 3"/>
          <p:cNvSpPr>
            <a:spLocks noGrp="1" noChangeArrowheads="1"/>
          </p:cNvSpPr>
          <p:nvPr>
            <p:ph idx="1"/>
          </p:nvPr>
        </p:nvSpPr>
        <p:spPr>
          <a:xfrm>
            <a:off x="453759" y="2418868"/>
            <a:ext cx="11574213" cy="4751954"/>
          </a:xfrm>
        </p:spPr>
        <p:txBody>
          <a:bodyPr/>
          <a:lstStyle/>
          <a:p>
            <a:pPr marL="487647" lvl="1" indent="-325098"/>
            <a:r>
              <a:rPr lang="en-GB" sz="3600" smtClean="0"/>
              <a:t>How do we access element parameters?</a:t>
            </a:r>
          </a:p>
          <a:p>
            <a:pPr marL="975292" lvl="2" indent="-325098"/>
            <a:r>
              <a:rPr lang="en-GB" smtClean="0"/>
              <a:t>Loop through Element.Parameters</a:t>
            </a:r>
          </a:p>
          <a:p>
            <a:pPr marL="975292" lvl="2" indent="-325098">
              <a:spcAft>
                <a:spcPts val="600"/>
              </a:spcAft>
            </a:pPr>
            <a:r>
              <a:rPr lang="en-GB" smtClean="0"/>
              <a:t>If name, built-in parameter enum, definition or GUID is known, get it directly</a:t>
            </a:r>
          </a:p>
          <a:p>
            <a:pPr marL="1462939" lvl="3" indent="-325098">
              <a:buNone/>
            </a:pPr>
            <a:r>
              <a:rPr lang="en-GB" sz="2000" b="1" smtClean="0">
                <a:solidFill>
                  <a:schemeClr val="tx2"/>
                </a:solidFill>
                <a:latin typeface="Courier New" pitchFamily="49" charset="0"/>
                <a:cs typeface="Courier New" pitchFamily="49" charset="0"/>
              </a:rPr>
              <a:t>Parameter(Guid) </a:t>
            </a:r>
            <a:r>
              <a:rPr lang="en-GB" sz="2000" smtClean="0"/>
              <a:t>– Retrieve parameter given a shared parameter GUID</a:t>
            </a:r>
          </a:p>
          <a:p>
            <a:pPr marL="1462939" lvl="3" indent="-325098">
              <a:buNone/>
            </a:pPr>
            <a:r>
              <a:rPr lang="en-GB" sz="2000" b="1" smtClean="0">
                <a:solidFill>
                  <a:schemeClr val="tx2"/>
                </a:solidFill>
                <a:latin typeface="Courier New" pitchFamily="49" charset="0"/>
                <a:cs typeface="Courier New" pitchFamily="49" charset="0"/>
              </a:rPr>
              <a:t>Parameter(String) </a:t>
            </a:r>
            <a:r>
              <a:rPr lang="en-GB" sz="2000" smtClean="0"/>
              <a:t>– Retrieve parameter from parameter name </a:t>
            </a:r>
          </a:p>
          <a:p>
            <a:pPr marL="1462939" lvl="3" indent="-325098">
              <a:buNone/>
            </a:pPr>
            <a:r>
              <a:rPr lang="en-GB" sz="2000" b="1" smtClean="0">
                <a:solidFill>
                  <a:schemeClr val="tx2"/>
                </a:solidFill>
                <a:latin typeface="Courier New" pitchFamily="49" charset="0"/>
                <a:cs typeface="Courier New" pitchFamily="49" charset="0"/>
              </a:rPr>
              <a:t>Parameter(Definition) </a:t>
            </a:r>
            <a:r>
              <a:rPr lang="en-GB" sz="2000" smtClean="0"/>
              <a:t>– Retrieve parameter based on its definition</a:t>
            </a:r>
          </a:p>
          <a:p>
            <a:pPr marL="1462939" lvl="3" indent="-325098">
              <a:buNone/>
            </a:pPr>
            <a:r>
              <a:rPr lang="en-GB" sz="2000" b="1" smtClean="0">
                <a:solidFill>
                  <a:schemeClr val="tx2"/>
                </a:solidFill>
                <a:latin typeface="Courier New" pitchFamily="49" charset="0"/>
                <a:cs typeface="Courier New" pitchFamily="49" charset="0"/>
              </a:rPr>
              <a:t>Parameter(BuiltInParameter) </a:t>
            </a:r>
            <a:r>
              <a:rPr lang="en-GB" sz="2000" smtClean="0"/>
              <a:t>– Retrieve parameter given a parameter id</a:t>
            </a:r>
          </a:p>
          <a:p>
            <a:pPr marL="487647" lvl="1" indent="-325098">
              <a:buNone/>
            </a:pPr>
            <a:r>
              <a:rPr lang="en-GB" sz="7200" smtClean="0">
                <a:solidFill>
                  <a:schemeClr val="accent1"/>
                </a:solidFill>
              </a:rPr>
              <a:t>Lab 4-1</a:t>
            </a:r>
          </a:p>
        </p:txBody>
      </p:sp>
      <p:sp>
        <p:nvSpPr>
          <p:cNvPr id="7578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6" name="AutoShape 6"/>
          <p:cNvSpPr>
            <a:spLocks noChangeArrowheads="1"/>
          </p:cNvSpPr>
          <p:nvPr/>
        </p:nvSpPr>
        <p:spPr bwMode="auto">
          <a:xfrm>
            <a:off x="557606" y="1132765"/>
            <a:ext cx="11779647" cy="6775993"/>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76802" name="Rectangle 2"/>
          <p:cNvSpPr>
            <a:spLocks noGrp="1" noChangeArrowheads="1"/>
          </p:cNvSpPr>
          <p:nvPr>
            <p:ph type="title"/>
          </p:nvPr>
        </p:nvSpPr>
        <p:spPr>
          <a:xfrm>
            <a:off x="453759" y="194232"/>
            <a:ext cx="11883492" cy="1626129"/>
          </a:xfrm>
        </p:spPr>
        <p:txBody>
          <a:bodyPr/>
          <a:lstStyle/>
          <a:p>
            <a:pPr eaLnBrk="1" hangingPunct="1"/>
            <a:r>
              <a:rPr lang="en-GB" smtClean="0"/>
              <a:t>Loop all Element Parameters</a:t>
            </a:r>
          </a:p>
        </p:txBody>
      </p:sp>
      <p:sp>
        <p:nvSpPr>
          <p:cNvPr id="76803" name="Rectangle 3"/>
          <p:cNvSpPr>
            <a:spLocks noGrp="1" noChangeArrowheads="1"/>
          </p:cNvSpPr>
          <p:nvPr>
            <p:ph idx="1"/>
          </p:nvPr>
        </p:nvSpPr>
        <p:spPr>
          <a:xfrm>
            <a:off x="0" y="1187358"/>
            <a:ext cx="12849703" cy="6657232"/>
          </a:xfrm>
        </p:spPr>
        <p:txBody>
          <a:bodyPr/>
          <a:lstStyle/>
          <a:p>
            <a:pPr marL="1920084" lvl="4" indent="-325098">
              <a:spcBef>
                <a:spcPts val="0"/>
              </a:spcBef>
            </a:pPr>
            <a:r>
              <a:rPr lang="en-GB" sz="1600" noProof="1" smtClean="0">
                <a:solidFill>
                  <a:schemeClr val="hlink"/>
                </a:solidFill>
              </a:rPr>
              <a:t>' List all UI-visible Params</a:t>
            </a:r>
          </a:p>
          <a:p>
            <a:pPr marL="1920084" lvl="4" indent="-325098">
              <a:spcBef>
                <a:spcPts val="0"/>
              </a:spcBef>
            </a:pPr>
            <a:r>
              <a:rPr lang="en-GB" sz="1600" noProof="1" smtClean="0">
                <a:solidFill>
                  <a:schemeClr val="accent1"/>
                </a:solidFill>
              </a:rPr>
              <a:t>Dim</a:t>
            </a:r>
            <a:r>
              <a:rPr lang="en-GB" sz="1600" noProof="1" smtClean="0"/>
              <a:t> sMsg As String = </a:t>
            </a:r>
            <a:r>
              <a:rPr lang="en-GB" sz="1600" noProof="1" smtClean="0">
                <a:solidFill>
                  <a:srgbClr val="993300"/>
                </a:solidFill>
              </a:rPr>
              <a:t>"Parameters for the selected "</a:t>
            </a:r>
            <a:r>
              <a:rPr lang="en-GB" sz="1600" noProof="1" smtClean="0"/>
              <a:t> &amp; elem.Category.Name &amp; </a:t>
            </a:r>
            <a:r>
              <a:rPr lang="en-GB" sz="1600" noProof="1" smtClean="0">
                <a:solidFill>
                  <a:srgbClr val="993300"/>
                </a:solidFill>
              </a:rPr>
              <a:t>" ("</a:t>
            </a:r>
            <a:r>
              <a:rPr lang="en-GB" sz="1600" noProof="1" smtClean="0"/>
              <a:t> &amp; elem.Id.Value.ToString &amp; </a:t>
            </a:r>
            <a:r>
              <a:rPr lang="en-GB" sz="1600" noProof="1" smtClean="0">
                <a:solidFill>
                  <a:srgbClr val="993300"/>
                </a:solidFill>
              </a:rPr>
              <a:t>") are:"</a:t>
            </a:r>
            <a:r>
              <a:rPr lang="en-GB" sz="1600" noProof="1" smtClean="0"/>
              <a:t> &amp; vbCrLf</a:t>
            </a:r>
          </a:p>
          <a:p>
            <a:pPr marL="1920084" lvl="4" indent="-325098">
              <a:spcBef>
                <a:spcPts val="0"/>
              </a:spcBef>
            </a:pPr>
            <a:r>
              <a:rPr lang="en-GB" sz="1600" noProof="1" smtClean="0">
                <a:solidFill>
                  <a:schemeClr val="accent1"/>
                </a:solidFill>
              </a:rPr>
              <a:t>Dim</a:t>
            </a:r>
            <a:r>
              <a:rPr lang="en-GB" sz="1600" noProof="1" smtClean="0"/>
              <a:t> param As Parameter</a:t>
            </a:r>
          </a:p>
          <a:p>
            <a:pPr marL="1920084" lvl="4" indent="-325098">
              <a:spcBef>
                <a:spcPts val="0"/>
              </a:spcBef>
            </a:pPr>
            <a:r>
              <a:rPr lang="en-GB" sz="1600" noProof="1" smtClean="0">
                <a:solidFill>
                  <a:schemeClr val="folHlink"/>
                </a:solidFill>
              </a:rPr>
              <a:t>For Each param In elem.Parameters</a:t>
            </a:r>
          </a:p>
          <a:p>
            <a:pPr marL="1920084" lvl="4" indent="-325098">
              <a:spcBef>
                <a:spcPts val="0"/>
              </a:spcBef>
            </a:pPr>
            <a:r>
              <a:rPr lang="en-US" sz="1600" smtClean="0"/>
              <a:t>  </a:t>
            </a:r>
            <a:r>
              <a:rPr lang="en-US" sz="1600" noProof="1" smtClean="0">
                <a:solidFill>
                  <a:schemeClr val="accent1"/>
                </a:solidFill>
              </a:rPr>
              <a:t>Dim</a:t>
            </a:r>
            <a:r>
              <a:rPr lang="en-US" sz="1600" noProof="1" smtClean="0"/>
              <a:t> paramName As String = </a:t>
            </a:r>
            <a:r>
              <a:rPr lang="en-US" sz="1600" noProof="1" smtClean="0">
                <a:solidFill>
                  <a:schemeClr val="folHlink"/>
                </a:solidFill>
              </a:rPr>
              <a:t>param.Definition.Name</a:t>
            </a:r>
          </a:p>
          <a:p>
            <a:pPr marL="1920084" lvl="4" indent="-325098">
              <a:spcBef>
                <a:spcPts val="0"/>
              </a:spcBef>
            </a:pPr>
            <a:r>
              <a:rPr lang="en-US" sz="1600" smtClean="0"/>
              <a:t>  </a:t>
            </a:r>
            <a:r>
              <a:rPr lang="en-US" sz="1600" noProof="1" smtClean="0">
                <a:solidFill>
                  <a:schemeClr val="accent1"/>
                </a:solidFill>
              </a:rPr>
              <a:t>Dim</a:t>
            </a:r>
            <a:r>
              <a:rPr lang="en-US" sz="1600" noProof="1" smtClean="0"/>
              <a:t> paramType As String = </a:t>
            </a:r>
            <a:r>
              <a:rPr lang="en-US" sz="1600" noProof="1" smtClean="0">
                <a:solidFill>
                  <a:schemeClr val="folHlink"/>
                </a:solidFill>
              </a:rPr>
              <a:t>param</a:t>
            </a:r>
            <a:r>
              <a:rPr lang="en-US" sz="1600" smtClean="0">
                <a:solidFill>
                  <a:schemeClr val="folHlink"/>
                </a:solidFill>
              </a:rPr>
              <a:t>.StorageType</a:t>
            </a:r>
            <a:r>
              <a:rPr lang="en-US" sz="1600" noProof="1" smtClean="0"/>
              <a:t>.ToString</a:t>
            </a:r>
          </a:p>
          <a:p>
            <a:pPr marL="1920084" lvl="4" indent="-325098">
              <a:spcBef>
                <a:spcPts val="0"/>
              </a:spcBef>
            </a:pPr>
            <a:r>
              <a:rPr lang="en-US" sz="1600" smtClean="0"/>
              <a:t>  </a:t>
            </a:r>
            <a:r>
              <a:rPr lang="en-US" sz="1600" noProof="1" smtClean="0">
                <a:solidFill>
                  <a:schemeClr val="accent1"/>
                </a:solidFill>
              </a:rPr>
              <a:t>Dim</a:t>
            </a:r>
            <a:r>
              <a:rPr lang="en-US" sz="1600" noProof="1" smtClean="0"/>
              <a:t> paramValue As String = LabUtils.</a:t>
            </a:r>
            <a:r>
              <a:rPr lang="en-US" sz="1600" noProof="1" smtClean="0">
                <a:solidFill>
                  <a:schemeClr val="folHlink"/>
                </a:solidFill>
              </a:rPr>
              <a:t>GetParamAsString</a:t>
            </a:r>
            <a:r>
              <a:rPr lang="en-US" sz="1600" noProof="1" smtClean="0"/>
              <a:t>(param)</a:t>
            </a:r>
          </a:p>
          <a:p>
            <a:pPr marL="1920084" lvl="4" indent="-325098">
              <a:spcBef>
                <a:spcPts val="0"/>
              </a:spcBef>
            </a:pPr>
            <a:r>
              <a:rPr lang="en-US" sz="1600" smtClean="0"/>
              <a:t>  </a:t>
            </a:r>
            <a:r>
              <a:rPr lang="en-US" sz="1600" noProof="1" smtClean="0"/>
              <a:t>sMsg += </a:t>
            </a:r>
            <a:r>
              <a:rPr lang="en-US" sz="1600" noProof="1" smtClean="0">
                <a:solidFill>
                  <a:srgbClr val="993300"/>
                </a:solidFill>
              </a:rPr>
              <a:t>"  Name="</a:t>
            </a:r>
            <a:r>
              <a:rPr lang="en-US" sz="1600" noProof="1" smtClean="0"/>
              <a:t> &amp; paramName &amp; </a:t>
            </a:r>
            <a:r>
              <a:rPr lang="en-US" sz="1600" noProof="1" smtClean="0">
                <a:solidFill>
                  <a:srgbClr val="993300"/>
                </a:solidFill>
              </a:rPr>
              <a:t>"; Type="</a:t>
            </a:r>
            <a:r>
              <a:rPr lang="en-US" sz="1600" noProof="1" smtClean="0"/>
              <a:t> &amp; paramType &amp; </a:t>
            </a:r>
            <a:r>
              <a:rPr lang="en-US" sz="1600" noProof="1" smtClean="0">
                <a:solidFill>
                  <a:srgbClr val="993300"/>
                </a:solidFill>
              </a:rPr>
              <a:t>"; Value="</a:t>
            </a:r>
            <a:r>
              <a:rPr lang="en-US" sz="1600" noProof="1" smtClean="0"/>
              <a:t> &amp; paramValue</a:t>
            </a:r>
          </a:p>
          <a:p>
            <a:pPr marL="1920084" lvl="4" indent="-325098">
              <a:spcBef>
                <a:spcPts val="0"/>
              </a:spcBef>
            </a:pPr>
            <a:r>
              <a:rPr lang="en-US" sz="1600" noProof="1" smtClean="0">
                <a:solidFill>
                  <a:schemeClr val="accent1"/>
                </a:solidFill>
              </a:rPr>
              <a:t>Next</a:t>
            </a:r>
          </a:p>
          <a:p>
            <a:pPr marL="1920084" lvl="4" indent="-325098">
              <a:spcBef>
                <a:spcPts val="0"/>
              </a:spcBef>
            </a:pPr>
            <a:r>
              <a:rPr lang="en-US" sz="1600" noProof="1" smtClean="0"/>
              <a:t>MsgBox(sMsg)</a:t>
            </a:r>
            <a:endParaRPr lang="en-US" sz="1600" smtClean="0"/>
          </a:p>
          <a:p>
            <a:pPr marL="1920084" lvl="4" indent="-325098">
              <a:spcBef>
                <a:spcPts val="0"/>
              </a:spcBef>
            </a:pPr>
            <a:endParaRPr lang="en-US" sz="1600" smtClean="0"/>
          </a:p>
          <a:p>
            <a:pPr marL="1920084" lvl="4" indent="-325098">
              <a:spcBef>
                <a:spcPts val="0"/>
              </a:spcBef>
            </a:pPr>
            <a:r>
              <a:rPr lang="en-US" sz="1600" noProof="1" smtClean="0">
                <a:solidFill>
                  <a:schemeClr val="accent1"/>
                </a:solidFill>
              </a:rPr>
              <a:t>Public Shared Function</a:t>
            </a:r>
            <a:r>
              <a:rPr lang="en-US" sz="1600" noProof="1" smtClean="0"/>
              <a:t> </a:t>
            </a:r>
            <a:r>
              <a:rPr lang="en-US" sz="1600" noProof="1" smtClean="0">
                <a:solidFill>
                  <a:schemeClr val="folHlink"/>
                </a:solidFill>
              </a:rPr>
              <a:t>GetParamAsString</a:t>
            </a:r>
            <a:r>
              <a:rPr lang="en-US" sz="1600" noProof="1" smtClean="0"/>
              <a:t>(ByVal param As Parameter) As String</a:t>
            </a:r>
          </a:p>
          <a:p>
            <a:pPr marL="1920084" lvl="4" indent="-325098">
              <a:spcBef>
                <a:spcPts val="0"/>
              </a:spcBef>
            </a:pPr>
            <a:r>
              <a:rPr lang="en-US" sz="1600" noProof="1" smtClean="0"/>
              <a:t>  </a:t>
            </a:r>
            <a:r>
              <a:rPr lang="en-US" sz="1600" noProof="1" smtClean="0">
                <a:solidFill>
                  <a:schemeClr val="accent1"/>
                </a:solidFill>
              </a:rPr>
              <a:t>Dim </a:t>
            </a:r>
            <a:r>
              <a:rPr lang="en-US" sz="1600" noProof="1" smtClean="0"/>
              <a:t>str As String</a:t>
            </a:r>
          </a:p>
          <a:p>
            <a:pPr marL="1920084" lvl="4" indent="-325098">
              <a:spcBef>
                <a:spcPts val="0"/>
              </a:spcBef>
            </a:pPr>
            <a:r>
              <a:rPr lang="en-US" sz="1600" noProof="1" smtClean="0"/>
              <a:t>  </a:t>
            </a:r>
            <a:r>
              <a:rPr lang="en-US" sz="1600" noProof="1" smtClean="0">
                <a:solidFill>
                  <a:schemeClr val="accent1"/>
                </a:solidFill>
              </a:rPr>
              <a:t>Select Case</a:t>
            </a:r>
            <a:r>
              <a:rPr lang="en-US" sz="1600" noProof="1" smtClean="0"/>
              <a:t> </a:t>
            </a:r>
            <a:r>
              <a:rPr lang="en-US" sz="1600" noProof="1" smtClean="0">
                <a:solidFill>
                  <a:schemeClr val="folHlink"/>
                </a:solidFill>
              </a:rPr>
              <a:t>param.StorageType</a:t>
            </a:r>
          </a:p>
          <a:p>
            <a:pPr marL="1920084" lvl="4" indent="-325098">
              <a:spcBef>
                <a:spcPts val="0"/>
              </a:spcBef>
            </a:pPr>
            <a:r>
              <a:rPr lang="en-US" sz="1600" noProof="1" smtClean="0"/>
              <a:t>    </a:t>
            </a:r>
            <a:r>
              <a:rPr lang="en-US" sz="1600" noProof="1" smtClean="0">
                <a:solidFill>
                  <a:schemeClr val="accent1"/>
                </a:solidFill>
              </a:rPr>
              <a:t>Case</a:t>
            </a:r>
            <a:r>
              <a:rPr lang="en-US" sz="1600" noProof="1" smtClean="0"/>
              <a:t> StorageType.Double</a:t>
            </a:r>
          </a:p>
          <a:p>
            <a:pPr marL="1920084" lvl="4" indent="-325098">
              <a:spcBef>
                <a:spcPts val="0"/>
              </a:spcBef>
            </a:pPr>
            <a:r>
              <a:rPr lang="en-US" sz="1600" noProof="1" smtClean="0"/>
              <a:t>      str = param.AsDouble.ToString</a:t>
            </a:r>
          </a:p>
          <a:p>
            <a:pPr marL="1920084" lvl="4" indent="-325098">
              <a:spcBef>
                <a:spcPts val="0"/>
              </a:spcBef>
            </a:pPr>
            <a:r>
              <a:rPr lang="en-US" sz="1600" noProof="1" smtClean="0"/>
              <a:t>    </a:t>
            </a:r>
            <a:r>
              <a:rPr lang="en-US" sz="1600" noProof="1" smtClean="0">
                <a:solidFill>
                  <a:schemeClr val="accent1"/>
                </a:solidFill>
              </a:rPr>
              <a:t>Case</a:t>
            </a:r>
            <a:r>
              <a:rPr lang="en-US" sz="1600" noProof="1" smtClean="0"/>
              <a:t> StorageType.Integer</a:t>
            </a:r>
          </a:p>
          <a:p>
            <a:pPr marL="1920084" lvl="4" indent="-325098">
              <a:spcBef>
                <a:spcPts val="0"/>
              </a:spcBef>
            </a:pPr>
            <a:r>
              <a:rPr lang="en-US" sz="1600" noProof="1" smtClean="0"/>
              <a:t>      str = param.AsInteger.ToString</a:t>
            </a:r>
          </a:p>
          <a:p>
            <a:pPr marL="1920084" lvl="4" indent="-325098">
              <a:spcBef>
                <a:spcPts val="0"/>
              </a:spcBef>
            </a:pPr>
            <a:r>
              <a:rPr lang="en-US" sz="1600" noProof="1" smtClean="0"/>
              <a:t>    </a:t>
            </a:r>
            <a:r>
              <a:rPr lang="en-US" sz="1600" noProof="1" smtClean="0">
                <a:solidFill>
                  <a:schemeClr val="accent1"/>
                </a:solidFill>
              </a:rPr>
              <a:t>Case</a:t>
            </a:r>
            <a:r>
              <a:rPr lang="en-US" sz="1600" noProof="1" smtClean="0"/>
              <a:t> StorageType.String</a:t>
            </a:r>
          </a:p>
          <a:p>
            <a:pPr marL="1920084" lvl="4" indent="-325098">
              <a:spcBef>
                <a:spcPts val="0"/>
              </a:spcBef>
            </a:pPr>
            <a:r>
              <a:rPr lang="en-US" sz="1600" noProof="1" smtClean="0"/>
              <a:t>      str = param.AsString</a:t>
            </a:r>
          </a:p>
          <a:p>
            <a:pPr marL="1920084" lvl="4" indent="-325098">
              <a:spcBef>
                <a:spcPts val="0"/>
              </a:spcBef>
            </a:pPr>
            <a:r>
              <a:rPr lang="en-US" sz="1600" noProof="1" smtClean="0"/>
              <a:t>    </a:t>
            </a:r>
            <a:r>
              <a:rPr lang="en-US" sz="1600" noProof="1" smtClean="0">
                <a:solidFill>
                  <a:schemeClr val="accent1"/>
                </a:solidFill>
              </a:rPr>
              <a:t>Case</a:t>
            </a:r>
            <a:r>
              <a:rPr lang="en-US" sz="1600" noProof="1" smtClean="0"/>
              <a:t> StorageType.ElementId</a:t>
            </a:r>
          </a:p>
          <a:p>
            <a:pPr marL="1920084" lvl="4" indent="-325098">
              <a:spcBef>
                <a:spcPts val="0"/>
              </a:spcBef>
            </a:pPr>
            <a:r>
              <a:rPr lang="en-US" sz="1600" noProof="1" smtClean="0"/>
              <a:t>      str = param.AsElementId.Value.ToString</a:t>
            </a:r>
          </a:p>
          <a:p>
            <a:pPr marL="1920084" lvl="4" indent="-325098">
              <a:spcBef>
                <a:spcPts val="0"/>
              </a:spcBef>
            </a:pPr>
            <a:r>
              <a:rPr lang="en-US" sz="1600" smtClean="0"/>
              <a:t>    </a:t>
            </a:r>
            <a:r>
              <a:rPr lang="en-US" sz="1600" noProof="1" smtClean="0">
                <a:solidFill>
                  <a:schemeClr val="accent1"/>
                </a:solidFill>
              </a:rPr>
              <a:t>End Select</a:t>
            </a:r>
          </a:p>
          <a:p>
            <a:pPr marL="1920084" lvl="4" indent="-325098">
              <a:spcBef>
                <a:spcPts val="0"/>
              </a:spcBef>
            </a:pPr>
            <a:r>
              <a:rPr lang="en-US" sz="1600" noProof="1" smtClean="0">
                <a:solidFill>
                  <a:schemeClr val="accent1"/>
                </a:solidFill>
              </a:rPr>
              <a:t>  Return</a:t>
            </a:r>
            <a:r>
              <a:rPr lang="en-US" sz="1600" noProof="1" smtClean="0"/>
              <a:t> str</a:t>
            </a:r>
          </a:p>
          <a:p>
            <a:pPr marL="1920084" lvl="4" indent="-325098">
              <a:spcBef>
                <a:spcPts val="0"/>
              </a:spcBef>
            </a:pPr>
            <a:r>
              <a:rPr lang="en-US" sz="1600" noProof="1" smtClean="0">
                <a:solidFill>
                  <a:schemeClr val="accent1"/>
                </a:solidFill>
              </a:rPr>
              <a:t>End Function</a:t>
            </a:r>
            <a:endParaRPr lang="en-GB" sz="1600" smtClean="0"/>
          </a:p>
        </p:txBody>
      </p:sp>
      <p:sp>
        <p:nvSpPr>
          <p:cNvPr id="7680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pic>
        <p:nvPicPr>
          <p:cNvPr id="76805" name="Picture 5" descr="lab4-1-1"/>
          <p:cNvPicPr>
            <a:picLocks noChangeAspect="1" noChangeArrowheads="1"/>
          </p:cNvPicPr>
          <p:nvPr/>
        </p:nvPicPr>
        <p:blipFill>
          <a:blip r:embed="rId3" cstate="print"/>
          <a:srcRect/>
          <a:stretch>
            <a:fillRect/>
          </a:stretch>
        </p:blipFill>
        <p:spPr bwMode="auto">
          <a:xfrm>
            <a:off x="7889100" y="5528879"/>
            <a:ext cx="4131229" cy="329291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9" name="AutoShape 7"/>
          <p:cNvSpPr>
            <a:spLocks noChangeArrowheads="1"/>
          </p:cNvSpPr>
          <p:nvPr/>
        </p:nvSpPr>
        <p:spPr bwMode="auto">
          <a:xfrm>
            <a:off x="401062" y="1820361"/>
            <a:ext cx="11827341" cy="4703269"/>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sz="2800"/>
          </a:p>
        </p:txBody>
      </p:sp>
      <p:sp>
        <p:nvSpPr>
          <p:cNvPr id="77826" name="Rectangle 2"/>
          <p:cNvSpPr>
            <a:spLocks noGrp="1" noChangeArrowheads="1"/>
          </p:cNvSpPr>
          <p:nvPr>
            <p:ph type="title"/>
          </p:nvPr>
        </p:nvSpPr>
        <p:spPr>
          <a:xfrm>
            <a:off x="453759" y="194232"/>
            <a:ext cx="11883492" cy="1626129"/>
          </a:xfrm>
        </p:spPr>
        <p:txBody>
          <a:bodyPr/>
          <a:lstStyle/>
          <a:p>
            <a:pPr eaLnBrk="1" hangingPunct="1"/>
            <a:r>
              <a:rPr lang="en-GB" smtClean="0"/>
              <a:t>Access Built-in Parameter</a:t>
            </a:r>
          </a:p>
        </p:txBody>
      </p:sp>
      <p:sp>
        <p:nvSpPr>
          <p:cNvPr id="77827" name="Rectangle 3"/>
          <p:cNvSpPr>
            <a:spLocks noGrp="1" noChangeArrowheads="1"/>
          </p:cNvSpPr>
          <p:nvPr>
            <p:ph idx="1"/>
          </p:nvPr>
        </p:nvSpPr>
        <p:spPr>
          <a:xfrm>
            <a:off x="148344" y="2050378"/>
            <a:ext cx="11574621" cy="4514194"/>
          </a:xfrm>
        </p:spPr>
        <p:txBody>
          <a:bodyPr/>
          <a:lstStyle/>
          <a:p>
            <a:pPr marL="715963" lvl="4" indent="0">
              <a:lnSpc>
                <a:spcPct val="80000"/>
              </a:lnSpc>
            </a:pPr>
            <a:r>
              <a:rPr lang="en-GB" sz="1600" noProof="1" smtClean="0">
                <a:solidFill>
                  <a:schemeClr val="hlink"/>
                </a:solidFill>
              </a:rPr>
              <a:t>' If we know WHICH param we are looking for, then:</a:t>
            </a:r>
          </a:p>
          <a:p>
            <a:pPr marL="715963" lvl="4" indent="0">
              <a:lnSpc>
                <a:spcPct val="80000"/>
              </a:lnSpc>
            </a:pPr>
            <a:r>
              <a:rPr lang="en-GB" sz="1600" noProof="1" smtClean="0">
                <a:solidFill>
                  <a:schemeClr val="hlink"/>
                </a:solidFill>
              </a:rPr>
              <a:t>'</a:t>
            </a:r>
            <a:r>
              <a:rPr lang="en-US" sz="1600" smtClean="0">
                <a:solidFill>
                  <a:schemeClr val="hlink"/>
                </a:solidFill>
              </a:rPr>
              <a:t> </a:t>
            </a:r>
            <a:r>
              <a:rPr lang="en-US" sz="1600" noProof="1" smtClean="0">
                <a:solidFill>
                  <a:schemeClr val="hlink"/>
                </a:solidFill>
              </a:rPr>
              <a:t>A) a standard parameter, can </a:t>
            </a:r>
            <a:r>
              <a:rPr lang="en-US" sz="1600" smtClean="0">
                <a:solidFill>
                  <a:schemeClr val="hlink"/>
                </a:solidFill>
              </a:rPr>
              <a:t>be </a:t>
            </a:r>
            <a:r>
              <a:rPr lang="en-US" sz="1600" noProof="1" smtClean="0">
                <a:solidFill>
                  <a:schemeClr val="hlink"/>
                </a:solidFill>
              </a:rPr>
              <a:t>g</a:t>
            </a:r>
            <a:r>
              <a:rPr lang="en-US" sz="1600" smtClean="0">
                <a:solidFill>
                  <a:schemeClr val="hlink"/>
                </a:solidFill>
              </a:rPr>
              <a:t>o</a:t>
            </a:r>
            <a:r>
              <a:rPr lang="en-US" sz="1600" noProof="1" smtClean="0">
                <a:solidFill>
                  <a:schemeClr val="hlink"/>
                </a:solidFill>
              </a:rPr>
              <a:t>t via BuiltInParam signature of Parameter method:</a:t>
            </a:r>
          </a:p>
          <a:p>
            <a:pPr marL="715963" lvl="4" indent="0">
              <a:lnSpc>
                <a:spcPct val="80000"/>
              </a:lnSpc>
            </a:pPr>
            <a:r>
              <a:rPr lang="en-US" sz="1600" noProof="1" smtClean="0">
                <a:solidFill>
                  <a:schemeClr val="accent1"/>
                </a:solidFill>
              </a:rPr>
              <a:t>Dim</a:t>
            </a:r>
            <a:r>
              <a:rPr lang="en-US" sz="1600" noProof="1" smtClean="0"/>
              <a:t> parInBuilt</a:t>
            </a:r>
            <a:r>
              <a:rPr lang="en-US" sz="1600" noProof="1" smtClean="0">
                <a:solidFill>
                  <a:schemeClr val="accent1"/>
                </a:solidFill>
              </a:rPr>
              <a:t> As </a:t>
            </a:r>
            <a:r>
              <a:rPr lang="en-US" sz="1600" noProof="1" smtClean="0"/>
              <a:t>Parameter</a:t>
            </a:r>
          </a:p>
          <a:p>
            <a:pPr marL="715963" lvl="4" indent="0">
              <a:lnSpc>
                <a:spcPct val="80000"/>
              </a:lnSpc>
            </a:pPr>
            <a:r>
              <a:rPr lang="en-US" sz="1600" noProof="1" smtClean="0">
                <a:solidFill>
                  <a:schemeClr val="accent1"/>
                </a:solidFill>
              </a:rPr>
              <a:t>Tr</a:t>
            </a:r>
            <a:r>
              <a:rPr lang="en-US" sz="1600" smtClean="0">
                <a:solidFill>
                  <a:schemeClr val="accent1"/>
                </a:solidFill>
              </a:rPr>
              <a:t>y</a:t>
            </a:r>
          </a:p>
          <a:p>
            <a:pPr marL="715963" lvl="4" indent="0">
              <a:lnSpc>
                <a:spcPct val="80000"/>
              </a:lnSpc>
            </a:pPr>
            <a:r>
              <a:rPr lang="en-US" sz="1600" smtClean="0"/>
              <a:t>  </a:t>
            </a:r>
            <a:r>
              <a:rPr lang="en-US" sz="1600" noProof="1" smtClean="0"/>
              <a:t>parInBuilt = </a:t>
            </a:r>
            <a:r>
              <a:rPr lang="en-US" sz="1600" noProof="1" smtClean="0">
                <a:solidFill>
                  <a:schemeClr val="folHlink"/>
                </a:solidFill>
              </a:rPr>
              <a:t>elem.Parameter(BuiltInParameter.FAMILY_BASE_LEVEL_OFFSET_PARAM)</a:t>
            </a:r>
          </a:p>
          <a:p>
            <a:pPr marL="715963" lvl="4" indent="0">
              <a:lnSpc>
                <a:spcPct val="80000"/>
              </a:lnSpc>
            </a:pPr>
            <a:r>
              <a:rPr lang="en-US" sz="1600" noProof="1" smtClean="0"/>
              <a:t>  </a:t>
            </a:r>
            <a:r>
              <a:rPr lang="en-US" sz="1600" noProof="1" smtClean="0">
                <a:solidFill>
                  <a:schemeClr val="accent1"/>
                </a:solidFill>
              </a:rPr>
              <a:t>If Not</a:t>
            </a:r>
            <a:r>
              <a:rPr lang="en-US" sz="1600" noProof="1" smtClean="0"/>
              <a:t> parInBuilt </a:t>
            </a:r>
            <a:r>
              <a:rPr lang="en-US" sz="1600" noProof="1" smtClean="0">
                <a:solidFill>
                  <a:schemeClr val="accent1"/>
                </a:solidFill>
              </a:rPr>
              <a:t>Is Nothing Then</a:t>
            </a:r>
          </a:p>
          <a:p>
            <a:pPr marL="715963" lvl="4" indent="0">
              <a:lnSpc>
                <a:spcPct val="80000"/>
              </a:lnSpc>
            </a:pPr>
            <a:r>
              <a:rPr lang="en-US" sz="1600" noProof="1" smtClean="0"/>
              <a:t>    </a:t>
            </a:r>
            <a:r>
              <a:rPr lang="en-US" sz="1600" noProof="1" smtClean="0">
                <a:solidFill>
                  <a:schemeClr val="accent1"/>
                </a:solidFill>
              </a:rPr>
              <a:t>Dim</a:t>
            </a:r>
            <a:r>
              <a:rPr lang="en-US" sz="1600" noProof="1" smtClean="0"/>
              <a:t> parInBuiltName </a:t>
            </a:r>
            <a:r>
              <a:rPr lang="en-US" sz="1600" noProof="1" smtClean="0">
                <a:solidFill>
                  <a:schemeClr val="accent1"/>
                </a:solidFill>
              </a:rPr>
              <a:t>As</a:t>
            </a:r>
            <a:r>
              <a:rPr lang="en-US" sz="1600" noProof="1" smtClean="0"/>
              <a:t> String = parInBuilt.Definition.Name</a:t>
            </a:r>
          </a:p>
          <a:p>
            <a:pPr marL="715963" lvl="4" indent="0">
              <a:lnSpc>
                <a:spcPct val="80000"/>
              </a:lnSpc>
            </a:pPr>
            <a:r>
              <a:rPr lang="en-US" sz="1600" noProof="1" smtClean="0"/>
              <a:t>    </a:t>
            </a:r>
            <a:r>
              <a:rPr lang="en-US" sz="1600" noProof="1" smtClean="0">
                <a:solidFill>
                  <a:schemeClr val="accent1"/>
                </a:solidFill>
              </a:rPr>
              <a:t>Dim</a:t>
            </a:r>
            <a:r>
              <a:rPr lang="en-US" sz="1600" noProof="1" smtClean="0"/>
              <a:t> parInBuiltType </a:t>
            </a:r>
            <a:r>
              <a:rPr lang="en-US" sz="1600" noProof="1" smtClean="0">
                <a:solidFill>
                  <a:schemeClr val="accent1"/>
                </a:solidFill>
              </a:rPr>
              <a:t>As </a:t>
            </a:r>
            <a:r>
              <a:rPr lang="en-US" sz="1600" noProof="1" smtClean="0"/>
              <a:t>String = LabUtils.GetParamStorageType(parInBuilt).ToString</a:t>
            </a:r>
          </a:p>
          <a:p>
            <a:pPr marL="715963" lvl="4" indent="0">
              <a:lnSpc>
                <a:spcPct val="80000"/>
              </a:lnSpc>
            </a:pPr>
            <a:r>
              <a:rPr lang="en-US" sz="1600" noProof="1" smtClean="0"/>
              <a:t>    </a:t>
            </a:r>
            <a:r>
              <a:rPr lang="en-US" sz="1600" noProof="1" smtClean="0">
                <a:solidFill>
                  <a:schemeClr val="accent1"/>
                </a:solidFill>
              </a:rPr>
              <a:t>Dim</a:t>
            </a:r>
            <a:r>
              <a:rPr lang="en-US" sz="1600" noProof="1" smtClean="0"/>
              <a:t> parInBuiltValue</a:t>
            </a:r>
            <a:r>
              <a:rPr lang="en-US" sz="1600" noProof="1" smtClean="0">
                <a:solidFill>
                  <a:schemeClr val="accent1"/>
                </a:solidFill>
              </a:rPr>
              <a:t> As</a:t>
            </a:r>
            <a:r>
              <a:rPr lang="en-US" sz="1600" noProof="1" smtClean="0"/>
              <a:t> String = LabUtils.GetParamAsString(parInBuilt)</a:t>
            </a:r>
          </a:p>
          <a:p>
            <a:pPr marL="715963" lvl="4" indent="0">
              <a:lnSpc>
                <a:spcPct val="80000"/>
              </a:lnSpc>
            </a:pPr>
            <a:r>
              <a:rPr lang="en-US" sz="1600" noProof="1" smtClean="0"/>
              <a:t>    MsgBox("FAMILY_BASE_LEVEL_OFFSET_PARAM: Name=" &amp; parInBuiltName </a:t>
            </a:r>
            <a:r>
              <a:rPr lang="en-US" sz="1600" u="sng" smtClean="0"/>
              <a:t>_</a:t>
            </a:r>
          </a:p>
          <a:p>
            <a:pPr marL="715963" lvl="4" indent="0">
              <a:lnSpc>
                <a:spcPct val="80000"/>
              </a:lnSpc>
            </a:pPr>
            <a:r>
              <a:rPr lang="en-US" sz="1600" smtClean="0"/>
              <a:t>      </a:t>
            </a:r>
            <a:r>
              <a:rPr lang="en-US" sz="1600" noProof="1" smtClean="0"/>
              <a:t>&amp; "; Type=" &amp; parInBuiltType &amp; "; Value=" &amp; parInBuiltValue)</a:t>
            </a:r>
          </a:p>
          <a:p>
            <a:pPr marL="715963" lvl="4" indent="0">
              <a:lnSpc>
                <a:spcPct val="80000"/>
              </a:lnSpc>
            </a:pPr>
            <a:r>
              <a:rPr lang="en-US" sz="1600" noProof="1" smtClean="0"/>
              <a:t>  </a:t>
            </a:r>
            <a:r>
              <a:rPr lang="en-US" sz="1600" noProof="1" smtClean="0">
                <a:solidFill>
                  <a:schemeClr val="accent1"/>
                </a:solidFill>
              </a:rPr>
              <a:t>Else</a:t>
            </a:r>
          </a:p>
          <a:p>
            <a:pPr marL="715963" lvl="4" indent="0">
              <a:lnSpc>
                <a:spcPct val="80000"/>
              </a:lnSpc>
            </a:pPr>
            <a:r>
              <a:rPr lang="en-US" sz="1600" noProof="1" smtClean="0"/>
              <a:t>    MsgBox("FAMILY_BASE_LEVEL_OFFSET_PARAM is NOT available for this element")</a:t>
            </a:r>
          </a:p>
          <a:p>
            <a:pPr marL="715963" lvl="4" indent="0">
              <a:lnSpc>
                <a:spcPct val="80000"/>
              </a:lnSpc>
            </a:pPr>
            <a:r>
              <a:rPr lang="en-US" sz="1600" noProof="1" smtClean="0"/>
              <a:t>  </a:t>
            </a:r>
            <a:r>
              <a:rPr lang="en-US" sz="1600" noProof="1" smtClean="0">
                <a:solidFill>
                  <a:schemeClr val="accent1"/>
                </a:solidFill>
              </a:rPr>
              <a:t>End If</a:t>
            </a:r>
          </a:p>
          <a:p>
            <a:pPr marL="715963" lvl="4" indent="0">
              <a:lnSpc>
                <a:spcPct val="80000"/>
              </a:lnSpc>
            </a:pPr>
            <a:r>
              <a:rPr lang="en-US" sz="1600" noProof="1" smtClean="0">
                <a:solidFill>
                  <a:schemeClr val="accent1"/>
                </a:solidFill>
              </a:rPr>
              <a:t>Catch</a:t>
            </a:r>
          </a:p>
          <a:p>
            <a:pPr marL="715963" lvl="4" indent="0">
              <a:lnSpc>
                <a:spcPct val="80000"/>
              </a:lnSpc>
            </a:pPr>
            <a:r>
              <a:rPr lang="en-US" sz="1600" noProof="1" smtClean="0"/>
              <a:t>  MsgBox("FAMILY_BASE_LEVEL_OFFSET_PARAM is NOT available for this element")</a:t>
            </a:r>
          </a:p>
          <a:p>
            <a:pPr marL="715963" lvl="4" indent="0">
              <a:lnSpc>
                <a:spcPct val="80000"/>
              </a:lnSpc>
            </a:pPr>
            <a:r>
              <a:rPr lang="en-US" sz="1600" noProof="1" smtClean="0">
                <a:solidFill>
                  <a:schemeClr val="accent1"/>
                </a:solidFill>
              </a:rPr>
              <a:t>End Try</a:t>
            </a:r>
          </a:p>
        </p:txBody>
      </p:sp>
      <p:sp>
        <p:nvSpPr>
          <p:cNvPr id="7782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pic>
        <p:nvPicPr>
          <p:cNvPr id="77830" name="Picture 6" descr="lab4-1-2"/>
          <p:cNvPicPr>
            <a:picLocks noChangeAspect="1" noChangeArrowheads="1"/>
          </p:cNvPicPr>
          <p:nvPr/>
        </p:nvPicPr>
        <p:blipFill>
          <a:blip r:embed="rId3" cstate="print"/>
          <a:srcRect/>
          <a:stretch>
            <a:fillRect/>
          </a:stretch>
        </p:blipFill>
        <p:spPr bwMode="auto">
          <a:xfrm>
            <a:off x="3425148" y="6996141"/>
            <a:ext cx="5851446" cy="135510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3" name="AutoShape 7"/>
          <p:cNvSpPr>
            <a:spLocks noChangeArrowheads="1"/>
          </p:cNvSpPr>
          <p:nvPr/>
        </p:nvSpPr>
        <p:spPr bwMode="auto">
          <a:xfrm>
            <a:off x="557606" y="1426056"/>
            <a:ext cx="11779647" cy="7062852"/>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78850" name="Rectangle 2"/>
          <p:cNvSpPr>
            <a:spLocks noGrp="1" noChangeArrowheads="1"/>
          </p:cNvSpPr>
          <p:nvPr>
            <p:ph type="title"/>
          </p:nvPr>
        </p:nvSpPr>
        <p:spPr>
          <a:xfrm>
            <a:off x="453759" y="194232"/>
            <a:ext cx="11883492" cy="1626129"/>
          </a:xfrm>
        </p:spPr>
        <p:txBody>
          <a:bodyPr/>
          <a:lstStyle/>
          <a:p>
            <a:pPr eaLnBrk="1" hangingPunct="1"/>
            <a:r>
              <a:rPr lang="en-GB" smtClean="0"/>
              <a:t>Access Named Parameter</a:t>
            </a:r>
          </a:p>
        </p:txBody>
      </p:sp>
      <p:sp>
        <p:nvSpPr>
          <p:cNvPr id="78851" name="Rectangle 3"/>
          <p:cNvSpPr>
            <a:spLocks noGrp="1" noChangeArrowheads="1"/>
          </p:cNvSpPr>
          <p:nvPr>
            <p:ph idx="1"/>
          </p:nvPr>
        </p:nvSpPr>
        <p:spPr>
          <a:xfrm>
            <a:off x="-34221" y="1592217"/>
            <a:ext cx="12849703" cy="6660353"/>
          </a:xfrm>
        </p:spPr>
        <p:txBody>
          <a:bodyPr/>
          <a:lstStyle/>
          <a:p>
            <a:pPr marL="1920084" lvl="4" indent="-325098"/>
            <a:r>
              <a:rPr lang="en-GB" sz="1600" noProof="1" smtClean="0">
                <a:solidFill>
                  <a:schemeClr val="hlink"/>
                </a:solidFill>
              </a:rPr>
              <a:t>'Helper to get *specific* parameter by name</a:t>
            </a:r>
          </a:p>
          <a:p>
            <a:pPr marL="1920084" lvl="4" indent="-325098"/>
            <a:r>
              <a:rPr lang="en-GB" sz="1600" noProof="1" smtClean="0">
                <a:solidFill>
                  <a:schemeClr val="accent1"/>
                </a:solidFill>
              </a:rPr>
              <a:t>Shared Function</a:t>
            </a:r>
            <a:r>
              <a:rPr lang="en-GB" sz="1600" noProof="1" smtClean="0"/>
              <a:t> </a:t>
            </a:r>
            <a:r>
              <a:rPr lang="en-GB" sz="1600" noProof="1" smtClean="0">
                <a:solidFill>
                  <a:schemeClr val="folHlink"/>
                </a:solidFill>
              </a:rPr>
              <a:t>GetElemParam</a:t>
            </a:r>
            <a:r>
              <a:rPr lang="en-GB" sz="1600" noProof="1" smtClean="0"/>
              <a:t>(ByVal elem As Revit.Element, ByVal name As String) As Parameter</a:t>
            </a:r>
          </a:p>
          <a:p>
            <a:pPr marL="1920084" lvl="4" indent="-325098"/>
            <a:r>
              <a:rPr lang="en-GB" sz="1600" noProof="1" smtClean="0"/>
              <a:t>  </a:t>
            </a:r>
            <a:r>
              <a:rPr lang="en-GB" sz="1600" noProof="1" smtClean="0">
                <a:solidFill>
                  <a:schemeClr val="accent1"/>
                </a:solidFill>
              </a:rPr>
              <a:t>Dim</a:t>
            </a:r>
            <a:r>
              <a:rPr lang="en-GB" sz="1600" noProof="1" smtClean="0"/>
              <a:t> parameters As Autodesk.Revit.ParameterSet = </a:t>
            </a:r>
            <a:r>
              <a:rPr lang="en-GB" sz="1600" noProof="1" smtClean="0">
                <a:solidFill>
                  <a:schemeClr val="folHlink"/>
                </a:solidFill>
              </a:rPr>
              <a:t>elem.Parameters</a:t>
            </a:r>
          </a:p>
          <a:p>
            <a:pPr marL="1920084" lvl="4" indent="-325098"/>
            <a:r>
              <a:rPr lang="en-GB" sz="1600" noProof="1" smtClean="0"/>
              <a:t>  </a:t>
            </a:r>
            <a:r>
              <a:rPr lang="en-GB" sz="1600" noProof="1" smtClean="0">
                <a:solidFill>
                  <a:schemeClr val="accent1"/>
                </a:solidFill>
              </a:rPr>
              <a:t>Dim</a:t>
            </a:r>
            <a:r>
              <a:rPr lang="en-GB" sz="1600" noProof="1" smtClean="0"/>
              <a:t> parameter As Autodesk.Revit.Parameter</a:t>
            </a:r>
          </a:p>
          <a:p>
            <a:pPr marL="1920084" lvl="4" indent="-325098"/>
            <a:r>
              <a:rPr lang="en-GB" sz="1600" noProof="1" smtClean="0">
                <a:solidFill>
                  <a:schemeClr val="accent1"/>
                </a:solidFill>
              </a:rPr>
              <a:t>  </a:t>
            </a:r>
            <a:r>
              <a:rPr lang="en-GB" sz="1600" noProof="1" smtClean="0">
                <a:solidFill>
                  <a:schemeClr val="folHlink"/>
                </a:solidFill>
              </a:rPr>
              <a:t>For Each parameter In parameters</a:t>
            </a:r>
          </a:p>
          <a:p>
            <a:pPr marL="1920084" lvl="4" indent="-325098"/>
            <a:r>
              <a:rPr lang="en-GB" sz="1600" noProof="1" smtClean="0"/>
              <a:t>    </a:t>
            </a:r>
            <a:r>
              <a:rPr lang="en-GB" sz="1600" noProof="1" smtClean="0">
                <a:solidFill>
                  <a:schemeClr val="folHlink"/>
                </a:solidFill>
              </a:rPr>
              <a:t>If (parameter.Definition.Name = name) Then</a:t>
            </a:r>
          </a:p>
          <a:p>
            <a:pPr marL="1920084" lvl="4" indent="-325098"/>
            <a:r>
              <a:rPr lang="en-GB" sz="1600" noProof="1" smtClean="0"/>
              <a:t>      </a:t>
            </a:r>
            <a:r>
              <a:rPr lang="en-GB" sz="1600" noProof="1" smtClean="0">
                <a:solidFill>
                  <a:schemeClr val="accent1"/>
                </a:solidFill>
              </a:rPr>
              <a:t>Return</a:t>
            </a:r>
            <a:r>
              <a:rPr lang="en-GB" sz="1600" noProof="1" smtClean="0"/>
              <a:t> parameter</a:t>
            </a:r>
          </a:p>
          <a:p>
            <a:pPr marL="1920084" lvl="4" indent="-325098"/>
            <a:r>
              <a:rPr lang="en-GB" sz="1600" noProof="1" smtClean="0"/>
              <a:t>    </a:t>
            </a:r>
            <a:r>
              <a:rPr lang="en-GB" sz="1600" noProof="1" smtClean="0">
                <a:solidFill>
                  <a:schemeClr val="accent1"/>
                </a:solidFill>
              </a:rPr>
              <a:t>End If</a:t>
            </a:r>
          </a:p>
          <a:p>
            <a:pPr marL="1920084" lvl="4" indent="-325098"/>
            <a:r>
              <a:rPr lang="en-GB" sz="1600" noProof="1" smtClean="0">
                <a:solidFill>
                  <a:schemeClr val="accent1"/>
                </a:solidFill>
              </a:rPr>
              <a:t>  Next</a:t>
            </a:r>
          </a:p>
          <a:p>
            <a:pPr marL="1920084" lvl="4" indent="-325098"/>
            <a:r>
              <a:rPr lang="en-GB" sz="1600" noProof="1" smtClean="0">
                <a:solidFill>
                  <a:schemeClr val="accent1"/>
                </a:solidFill>
              </a:rPr>
              <a:t>  Return Nothing</a:t>
            </a:r>
          </a:p>
          <a:p>
            <a:pPr marL="1920084" lvl="4" indent="-325098"/>
            <a:r>
              <a:rPr lang="en-GB" sz="1600" noProof="1" smtClean="0">
                <a:solidFill>
                  <a:schemeClr val="accent1"/>
                </a:solidFill>
              </a:rPr>
              <a:t>End Function</a:t>
            </a:r>
          </a:p>
          <a:p>
            <a:pPr marL="1920084" lvl="4" indent="-325098"/>
            <a:endParaRPr lang="en-US" sz="1600" smtClean="0">
              <a:solidFill>
                <a:schemeClr val="accent1"/>
              </a:solidFill>
            </a:endParaRPr>
          </a:p>
          <a:p>
            <a:pPr marL="1920084" lvl="4" indent="-325098"/>
            <a:endParaRPr lang="en-US" sz="1600" smtClean="0"/>
          </a:p>
          <a:p>
            <a:pPr marL="1920084" lvl="4" indent="-325098"/>
            <a:r>
              <a:rPr lang="en-US" sz="1600" noProof="1" smtClean="0">
                <a:solidFill>
                  <a:schemeClr val="hlink"/>
                </a:solidFill>
              </a:rPr>
              <a:t>'</a:t>
            </a:r>
            <a:r>
              <a:rPr lang="en-US" sz="1600" smtClean="0">
                <a:solidFill>
                  <a:schemeClr val="hlink"/>
                </a:solidFill>
              </a:rPr>
              <a:t> </a:t>
            </a:r>
            <a:r>
              <a:rPr lang="en-US" sz="1600" noProof="1" smtClean="0">
                <a:solidFill>
                  <a:schemeClr val="hlink"/>
                </a:solidFill>
              </a:rPr>
              <a:t>C) use GetElemParam utilty to get it by hard coded-name </a:t>
            </a:r>
            <a:endParaRPr lang="en-US" sz="1600" smtClean="0">
              <a:solidFill>
                <a:schemeClr val="hlink"/>
              </a:solidFill>
            </a:endParaRPr>
          </a:p>
          <a:p>
            <a:pPr marL="1920084" lvl="4" indent="-325098"/>
            <a:r>
              <a:rPr lang="en-US" sz="1600" smtClean="0">
                <a:solidFill>
                  <a:schemeClr val="hlink"/>
                </a:solidFill>
              </a:rPr>
              <a:t>' </a:t>
            </a:r>
            <a:r>
              <a:rPr lang="en-US" sz="1600" noProof="1" smtClean="0">
                <a:solidFill>
                  <a:schemeClr val="hlink"/>
                </a:solidFill>
              </a:rPr>
              <a:t>(this works for either standard or shared!):</a:t>
            </a:r>
          </a:p>
          <a:p>
            <a:pPr marL="1920084" lvl="4" indent="-325098"/>
            <a:r>
              <a:rPr lang="en-US" sz="1600" noProof="1" smtClean="0">
                <a:solidFill>
                  <a:schemeClr val="accent1"/>
                </a:solidFill>
              </a:rPr>
              <a:t>Const </a:t>
            </a:r>
            <a:r>
              <a:rPr lang="en-US" sz="1600" noProof="1" smtClean="0"/>
              <a:t>csParamToFind </a:t>
            </a:r>
            <a:r>
              <a:rPr lang="en-US" sz="1600" noProof="1" smtClean="0">
                <a:solidFill>
                  <a:schemeClr val="accent1"/>
                </a:solidFill>
              </a:rPr>
              <a:t>As</a:t>
            </a:r>
            <a:r>
              <a:rPr lang="en-US" sz="1600" noProof="1" smtClean="0"/>
              <a:t> String = "Base Offset"</a:t>
            </a:r>
          </a:p>
          <a:p>
            <a:pPr marL="1920084" lvl="4" indent="-325098"/>
            <a:r>
              <a:rPr lang="en-US" sz="1600" noProof="1" smtClean="0">
                <a:solidFill>
                  <a:schemeClr val="accent1"/>
                </a:solidFill>
              </a:rPr>
              <a:t>Dim</a:t>
            </a:r>
            <a:r>
              <a:rPr lang="en-US" sz="1600" noProof="1" smtClean="0"/>
              <a:t> parByName </a:t>
            </a:r>
            <a:r>
              <a:rPr lang="en-US" sz="1600" noProof="1" smtClean="0">
                <a:solidFill>
                  <a:schemeClr val="accent1"/>
                </a:solidFill>
              </a:rPr>
              <a:t>As</a:t>
            </a:r>
            <a:r>
              <a:rPr lang="en-US" sz="1600" noProof="1" smtClean="0"/>
              <a:t> Parameter = LabUtils.</a:t>
            </a:r>
            <a:r>
              <a:rPr lang="en-US" sz="1600" noProof="1" smtClean="0">
                <a:solidFill>
                  <a:schemeClr val="folHlink"/>
                </a:solidFill>
              </a:rPr>
              <a:t>GetElemParam</a:t>
            </a:r>
            <a:r>
              <a:rPr lang="en-US" sz="1600" noProof="1" smtClean="0"/>
              <a:t>(elem, csParamToFind)</a:t>
            </a:r>
          </a:p>
          <a:p>
            <a:pPr marL="1920084" lvl="4" indent="-325098"/>
            <a:r>
              <a:rPr lang="en-US" sz="1600" noProof="1" smtClean="0">
                <a:solidFill>
                  <a:schemeClr val="accent1"/>
                </a:solidFill>
              </a:rPr>
              <a:t>If</a:t>
            </a:r>
            <a:r>
              <a:rPr lang="en-US" sz="1600" noProof="1" smtClean="0"/>
              <a:t> parByName </a:t>
            </a:r>
            <a:r>
              <a:rPr lang="en-US" sz="1600" noProof="1" smtClean="0">
                <a:solidFill>
                  <a:schemeClr val="accent1"/>
                </a:solidFill>
              </a:rPr>
              <a:t>Is</a:t>
            </a:r>
            <a:r>
              <a:rPr lang="en-US" sz="1600" noProof="1" smtClean="0"/>
              <a:t> </a:t>
            </a:r>
            <a:r>
              <a:rPr lang="en-US" sz="1600" noProof="1" smtClean="0">
                <a:solidFill>
                  <a:schemeClr val="accent1"/>
                </a:solidFill>
              </a:rPr>
              <a:t>Nothing Then</a:t>
            </a:r>
          </a:p>
          <a:p>
            <a:pPr marL="1920084" lvl="4" indent="-325098"/>
            <a:r>
              <a:rPr lang="en-US" sz="1600" noProof="1" smtClean="0"/>
              <a:t>  MsgBox(csParamToFind &amp; " is NOT available for this element")</a:t>
            </a:r>
          </a:p>
          <a:p>
            <a:pPr marL="1920084" lvl="4" indent="-325098"/>
            <a:r>
              <a:rPr lang="en-US" sz="1600" noProof="1" smtClean="0">
                <a:solidFill>
                  <a:schemeClr val="accent1"/>
                </a:solidFill>
              </a:rPr>
              <a:t>Else</a:t>
            </a:r>
          </a:p>
          <a:p>
            <a:pPr marL="1920084" lvl="4" indent="-325098"/>
            <a:r>
              <a:rPr lang="en-US" sz="1600" noProof="1" smtClean="0"/>
              <a:t>  </a:t>
            </a:r>
            <a:r>
              <a:rPr lang="en-US" sz="1600" noProof="1" smtClean="0">
                <a:solidFill>
                  <a:schemeClr val="accent1"/>
                </a:solidFill>
              </a:rPr>
              <a:t>Dim</a:t>
            </a:r>
            <a:r>
              <a:rPr lang="en-US" sz="1600" noProof="1" smtClean="0"/>
              <a:t> parByNameName </a:t>
            </a:r>
            <a:r>
              <a:rPr lang="en-US" sz="1600" noProof="1" smtClean="0">
                <a:solidFill>
                  <a:schemeClr val="accent1"/>
                </a:solidFill>
              </a:rPr>
              <a:t>As</a:t>
            </a:r>
            <a:r>
              <a:rPr lang="en-US" sz="1600" noProof="1" smtClean="0"/>
              <a:t> String = parByName.Definition.Name</a:t>
            </a:r>
          </a:p>
          <a:p>
            <a:pPr marL="1920084" lvl="4" indent="-325098"/>
            <a:r>
              <a:rPr lang="en-US" sz="1600" noProof="1" smtClean="0"/>
              <a:t>  </a:t>
            </a:r>
            <a:r>
              <a:rPr lang="en-US" sz="1600" noProof="1" smtClean="0">
                <a:solidFill>
                  <a:schemeClr val="accent1"/>
                </a:solidFill>
              </a:rPr>
              <a:t>Dim</a:t>
            </a:r>
            <a:r>
              <a:rPr lang="en-US" sz="1600" noProof="1" smtClean="0"/>
              <a:t> parByNameType </a:t>
            </a:r>
            <a:r>
              <a:rPr lang="en-US" sz="1600" noProof="1" smtClean="0">
                <a:solidFill>
                  <a:schemeClr val="accent1"/>
                </a:solidFill>
              </a:rPr>
              <a:t>As</a:t>
            </a:r>
            <a:r>
              <a:rPr lang="en-US" sz="1600" noProof="1" smtClean="0"/>
              <a:t> String = LabUtils.GetParamStorageType(parByName).ToString</a:t>
            </a:r>
          </a:p>
          <a:p>
            <a:pPr marL="1920084" lvl="4" indent="-325098"/>
            <a:r>
              <a:rPr lang="en-US" sz="1600" noProof="1" smtClean="0"/>
              <a:t>  </a:t>
            </a:r>
            <a:r>
              <a:rPr lang="en-US" sz="1600" noProof="1" smtClean="0">
                <a:solidFill>
                  <a:schemeClr val="accent1"/>
                </a:solidFill>
              </a:rPr>
              <a:t>Dim </a:t>
            </a:r>
            <a:r>
              <a:rPr lang="en-US" sz="1600" noProof="1" smtClean="0"/>
              <a:t>parByNameValue </a:t>
            </a:r>
            <a:r>
              <a:rPr lang="en-US" sz="1600" noProof="1" smtClean="0">
                <a:solidFill>
                  <a:schemeClr val="accent1"/>
                </a:solidFill>
              </a:rPr>
              <a:t>As</a:t>
            </a:r>
            <a:r>
              <a:rPr lang="en-US" sz="1600" noProof="1" smtClean="0"/>
              <a:t> String = LabUtils.GetParamAsString(parByName)</a:t>
            </a:r>
          </a:p>
          <a:p>
            <a:pPr marL="1920084" lvl="4" indent="-325098"/>
            <a:r>
              <a:rPr lang="en-US" sz="1600" noProof="1" smtClean="0"/>
              <a:t>  MsgBox(csParamToFind &amp; ": Name=" &amp; parByNameName &amp; "; Type=" &amp; parByNameType &amp; "; Value=" &amp; parByNameValue)</a:t>
            </a:r>
          </a:p>
          <a:p>
            <a:pPr marL="1920084" lvl="4" indent="-325098"/>
            <a:r>
              <a:rPr lang="en-US" sz="1600" noProof="1" smtClean="0">
                <a:solidFill>
                  <a:schemeClr val="accent1"/>
                </a:solidFill>
              </a:rPr>
              <a:t>End If</a:t>
            </a:r>
          </a:p>
        </p:txBody>
      </p:sp>
      <p:sp>
        <p:nvSpPr>
          <p:cNvPr id="7885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pic>
        <p:nvPicPr>
          <p:cNvPr id="78854" name="Picture 6" descr="lab4-1-3"/>
          <p:cNvPicPr>
            <a:picLocks noChangeAspect="1" noChangeArrowheads="1"/>
          </p:cNvPicPr>
          <p:nvPr/>
        </p:nvPicPr>
        <p:blipFill>
          <a:blip r:embed="rId3" cstate="print"/>
          <a:srcRect/>
          <a:stretch>
            <a:fillRect/>
          </a:stretch>
        </p:blipFill>
        <p:spPr bwMode="auto">
          <a:xfrm>
            <a:off x="7852587" y="3267688"/>
            <a:ext cx="4104139" cy="135510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r>
              <a:rPr lang="en-GB" dirty="0" smtClean="0"/>
              <a:t>Element Parameters Collection is Incomplete</a:t>
            </a:r>
          </a:p>
        </p:txBody>
      </p:sp>
      <p:sp>
        <p:nvSpPr>
          <p:cNvPr id="79875" name="Rectangle 3"/>
          <p:cNvSpPr>
            <a:spLocks noGrp="1" noChangeArrowheads="1"/>
          </p:cNvSpPr>
          <p:nvPr>
            <p:ph idx="1"/>
          </p:nvPr>
        </p:nvSpPr>
        <p:spPr>
          <a:xfrm>
            <a:off x="443369" y="1531179"/>
            <a:ext cx="11859109" cy="5738301"/>
          </a:xfrm>
        </p:spPr>
        <p:txBody>
          <a:bodyPr/>
          <a:lstStyle/>
          <a:p>
            <a:pPr eaLnBrk="1" hangingPunct="1">
              <a:buFontTx/>
              <a:buNone/>
            </a:pPr>
            <a:r>
              <a:rPr lang="en-GB" sz="3200" dirty="0" smtClean="0"/>
              <a:t>Most elements have more parameters than those listed in the Parameters collection</a:t>
            </a:r>
          </a:p>
          <a:p>
            <a:pPr eaLnBrk="1" hangingPunct="1">
              <a:buFontTx/>
              <a:buNone/>
            </a:pPr>
            <a:r>
              <a:rPr lang="en-US" sz="3200" dirty="0" smtClean="0"/>
              <a:t>One way to find more is to attempt to retrieve a parameter for each one of </a:t>
            </a:r>
            <a:r>
              <a:rPr lang="en-US" sz="3200" smtClean="0"/>
              <a:t>the over 2000 built-in </a:t>
            </a:r>
            <a:r>
              <a:rPr lang="en-US" sz="3200" dirty="0" smtClean="0"/>
              <a:t>parameters </a:t>
            </a:r>
            <a:r>
              <a:rPr lang="en-US" sz="3200" dirty="0" err="1" smtClean="0"/>
              <a:t>enum</a:t>
            </a:r>
            <a:r>
              <a:rPr lang="en-US" sz="3200" dirty="0" smtClean="0"/>
              <a:t> values</a:t>
            </a:r>
          </a:p>
          <a:p>
            <a:pPr eaLnBrk="1" hangingPunct="1">
              <a:buFontTx/>
              <a:buNone/>
            </a:pPr>
            <a:r>
              <a:rPr lang="en-US" sz="3200" dirty="0" smtClean="0"/>
              <a:t>This is implemented by the </a:t>
            </a:r>
            <a:r>
              <a:rPr lang="en-US" sz="3200" dirty="0" err="1" smtClean="0"/>
              <a:t>BuiltInParamsChecker</a:t>
            </a:r>
            <a:r>
              <a:rPr lang="en-US" sz="3200" dirty="0" smtClean="0"/>
              <a:t> and also by </a:t>
            </a:r>
            <a:r>
              <a:rPr lang="en-US" sz="3200" dirty="0" err="1" smtClean="0"/>
              <a:t>RvtMgdDbg</a:t>
            </a:r>
            <a:r>
              <a:rPr lang="en-US" sz="3200" dirty="0" smtClean="0"/>
              <a:t> 'Built-in </a:t>
            </a:r>
            <a:r>
              <a:rPr lang="en-US" sz="3200" dirty="0" err="1" smtClean="0"/>
              <a:t>Enums</a:t>
            </a:r>
            <a:r>
              <a:rPr lang="en-US" sz="3200" dirty="0" smtClean="0"/>
              <a:t> Snoop...'</a:t>
            </a:r>
          </a:p>
          <a:p>
            <a:pPr eaLnBrk="1" hangingPunct="1">
              <a:buFontTx/>
              <a:buNone/>
            </a:pPr>
            <a:r>
              <a:rPr lang="en-US" sz="3200" dirty="0" smtClean="0"/>
              <a:t>For instance, every family instance has a Room property represented by the ELEM_ROOM_ID built-in parameter, which is not listed in the Parameters collection on a door element</a:t>
            </a:r>
            <a:endParaRPr lang="en-GB" sz="3200" dirty="0" smtClean="0"/>
          </a:p>
        </p:txBody>
      </p:sp>
      <p:sp>
        <p:nvSpPr>
          <p:cNvPr id="79878" name="Text Box 6"/>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r>
              <a:rPr lang="en-GB" smtClean="0"/>
              <a:t>BuiltInParamsChecker</a:t>
            </a:r>
          </a:p>
        </p:txBody>
      </p:sp>
      <p:sp>
        <p:nvSpPr>
          <p:cNvPr id="79875" name="Rectangle 3"/>
          <p:cNvSpPr>
            <a:spLocks noGrp="1" noChangeArrowheads="1"/>
          </p:cNvSpPr>
          <p:nvPr>
            <p:ph idx="1"/>
          </p:nvPr>
        </p:nvSpPr>
        <p:spPr>
          <a:xfrm>
            <a:off x="443369" y="1531180"/>
            <a:ext cx="11859109" cy="1970010"/>
          </a:xfrm>
        </p:spPr>
        <p:txBody>
          <a:bodyPr/>
          <a:lstStyle/>
          <a:p>
            <a:pPr eaLnBrk="1" hangingPunct="1">
              <a:buFontTx/>
              <a:buNone/>
            </a:pPr>
            <a:r>
              <a:rPr lang="en-GB" smtClean="0"/>
              <a:t>Determine all valid built-in parameters for a selected element</a:t>
            </a:r>
          </a:p>
          <a:p>
            <a:pPr lvl="1" eaLnBrk="1" hangingPunct="1"/>
            <a:r>
              <a:rPr lang="en-GB" sz="2400" smtClean="0"/>
              <a:t>Loop through all built-in parameter enums</a:t>
            </a:r>
          </a:p>
          <a:p>
            <a:pPr lvl="1" eaLnBrk="1" hangingPunct="1"/>
            <a:r>
              <a:rPr lang="en-GB" sz="2400" smtClean="0"/>
              <a:t>Try to obtain a valid parameter for each</a:t>
            </a:r>
          </a:p>
          <a:p>
            <a:pPr lvl="1" eaLnBrk="1" hangingPunct="1"/>
            <a:r>
              <a:rPr lang="de-DE" sz="2400" smtClean="0"/>
              <a:t>Sortable results using DataGridView</a:t>
            </a:r>
            <a:endParaRPr lang="en-GB" sz="3100" smtClean="0"/>
          </a:p>
        </p:txBody>
      </p:sp>
      <p:sp>
        <p:nvSpPr>
          <p:cNvPr id="79878" name="Text Box 6"/>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pic>
        <p:nvPicPr>
          <p:cNvPr id="7" name="Picture 6" descr="BuiltInParamsChecker01.png"/>
          <p:cNvPicPr>
            <a:picLocks noChangeAspect="1"/>
          </p:cNvPicPr>
          <p:nvPr/>
        </p:nvPicPr>
        <p:blipFill>
          <a:blip r:embed="rId3" cstate="print"/>
          <a:stretch>
            <a:fillRect/>
          </a:stretch>
        </p:blipFill>
        <p:spPr>
          <a:xfrm>
            <a:off x="1371642" y="3668210"/>
            <a:ext cx="9041130" cy="5173980"/>
          </a:xfrm>
          <a:prstGeom prst="rect">
            <a:avLst/>
          </a:prstGeom>
        </p:spPr>
      </p:pic>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453759" y="194232"/>
            <a:ext cx="11269451" cy="1626129"/>
          </a:xfrm>
        </p:spPr>
        <p:txBody>
          <a:bodyPr/>
          <a:lstStyle/>
          <a:p>
            <a:pPr eaLnBrk="1" hangingPunct="1"/>
            <a:r>
              <a:rPr lang="en-GB" smtClean="0"/>
              <a:t>Exporting Parameters</a:t>
            </a:r>
          </a:p>
        </p:txBody>
      </p:sp>
      <p:sp>
        <p:nvSpPr>
          <p:cNvPr id="80899" name="Rectangle 3"/>
          <p:cNvSpPr>
            <a:spLocks noGrp="1" noChangeArrowheads="1"/>
          </p:cNvSpPr>
          <p:nvPr>
            <p:ph idx="1"/>
          </p:nvPr>
        </p:nvSpPr>
        <p:spPr>
          <a:xfrm>
            <a:off x="483107" y="2111710"/>
            <a:ext cx="11547125" cy="6767595"/>
          </a:xfrm>
        </p:spPr>
        <p:txBody>
          <a:bodyPr/>
          <a:lstStyle/>
          <a:p>
            <a:pPr marL="487647" lvl="1" indent="-325098"/>
            <a:r>
              <a:rPr lang="en-GB" smtClean="0"/>
              <a:t>Exporting Revit BIM data to an external application</a:t>
            </a:r>
          </a:p>
          <a:p>
            <a:pPr marL="487647" lvl="1" indent="-325098"/>
            <a:r>
              <a:rPr lang="en-GB" smtClean="0"/>
              <a:t>How do we use COM Interop in .NET to access e.g. MS Excel from Revit?</a:t>
            </a:r>
          </a:p>
          <a:p>
            <a:pPr marL="487647" lvl="1" indent="-325098">
              <a:spcAft>
                <a:spcPts val="6000"/>
              </a:spcAft>
              <a:buNone/>
            </a:pPr>
            <a:r>
              <a:rPr lang="en-GB" sz="7300" smtClean="0">
                <a:solidFill>
                  <a:schemeClr val="accent1"/>
                </a:solidFill>
              </a:rPr>
              <a:t>Lab 4-2</a:t>
            </a:r>
          </a:p>
          <a:p>
            <a:pPr marL="887647" lvl="2" indent="-325098"/>
            <a:r>
              <a:rPr lang="en-GB" smtClean="0"/>
              <a:t>Out-of-process client</a:t>
            </a:r>
          </a:p>
          <a:p>
            <a:pPr marL="887647" lvl="2" indent="-325098"/>
            <a:r>
              <a:rPr lang="en-GB" smtClean="0"/>
              <a:t>Create a map containing all non-symbol elements which have a valid category</a:t>
            </a:r>
          </a:p>
          <a:p>
            <a:pPr marL="887647" lvl="2" indent="-325098"/>
            <a:r>
              <a:rPr lang="en-GB" smtClean="0"/>
              <a:t>Sort all elements into separate sets for each category</a:t>
            </a:r>
          </a:p>
          <a:p>
            <a:pPr marL="887647" lvl="2" indent="-325098"/>
            <a:r>
              <a:rPr lang="en-GB" smtClean="0"/>
              <a:t>Start up Excel and create a new workbook</a:t>
            </a:r>
          </a:p>
          <a:p>
            <a:pPr marL="887647" lvl="2" indent="-325098"/>
            <a:r>
              <a:rPr lang="en-GB" smtClean="0"/>
              <a:t>For each category, add a worksheet</a:t>
            </a:r>
          </a:p>
          <a:p>
            <a:pPr marL="887647" lvl="2" indent="-325098"/>
            <a:r>
              <a:rPr lang="en-GB" smtClean="0"/>
              <a:t>Iterate over all elements in the set for that category </a:t>
            </a:r>
          </a:p>
          <a:p>
            <a:pPr marL="887647" lvl="2" indent="-325098"/>
            <a:r>
              <a:rPr lang="en-GB" smtClean="0"/>
              <a:t>Determine all parameter names used for one category</a:t>
            </a:r>
          </a:p>
          <a:p>
            <a:pPr marL="887647" lvl="2" indent="-325098"/>
            <a:r>
              <a:rPr lang="en-GB" smtClean="0"/>
              <a:t>Add a title row listing the parameter names</a:t>
            </a:r>
          </a:p>
          <a:p>
            <a:pPr marL="887647" lvl="2" indent="-325098"/>
            <a:r>
              <a:rPr lang="en-GB" smtClean="0"/>
              <a:t>Add one row for each element listing all its parameters</a:t>
            </a:r>
          </a:p>
        </p:txBody>
      </p:sp>
      <p:sp>
        <p:nvSpPr>
          <p:cNvPr id="8090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pic>
        <p:nvPicPr>
          <p:cNvPr id="80901" name="Picture 6" descr="lab4-2-1"/>
          <p:cNvPicPr>
            <a:picLocks noChangeAspect="1" noChangeArrowheads="1"/>
          </p:cNvPicPr>
          <p:nvPr/>
        </p:nvPicPr>
        <p:blipFill>
          <a:blip r:embed="rId3" cstate="print"/>
          <a:srcRect/>
          <a:stretch>
            <a:fillRect/>
          </a:stretch>
        </p:blipFill>
        <p:spPr bwMode="auto">
          <a:xfrm>
            <a:off x="3681922" y="3283226"/>
            <a:ext cx="1496725" cy="1565150"/>
          </a:xfrm>
          <a:prstGeom prst="rect">
            <a:avLst/>
          </a:prstGeom>
          <a:noFill/>
          <a:ln w="9525">
            <a:noFill/>
            <a:miter lim="800000"/>
            <a:headEnd/>
            <a:tailEnd/>
          </a:ln>
        </p:spPr>
      </p:pic>
      <p:pic>
        <p:nvPicPr>
          <p:cNvPr id="80902" name="Picture 7" descr="lab4-2-2"/>
          <p:cNvPicPr>
            <a:picLocks noChangeAspect="1" noChangeArrowheads="1"/>
          </p:cNvPicPr>
          <p:nvPr/>
        </p:nvPicPr>
        <p:blipFill>
          <a:blip r:embed="rId4" cstate="print"/>
          <a:srcRect/>
          <a:stretch>
            <a:fillRect/>
          </a:stretch>
        </p:blipFill>
        <p:spPr bwMode="auto">
          <a:xfrm>
            <a:off x="5337072" y="3255768"/>
            <a:ext cx="7007287" cy="1870049"/>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453759" y="194232"/>
            <a:ext cx="11269451" cy="1626129"/>
          </a:xfrm>
        </p:spPr>
        <p:txBody>
          <a:bodyPr/>
          <a:lstStyle/>
          <a:p>
            <a:pPr eaLnBrk="1" hangingPunct="1"/>
            <a:r>
              <a:rPr lang="en-GB" smtClean="0"/>
              <a:t>Shared Parameters</a:t>
            </a:r>
          </a:p>
        </p:txBody>
      </p:sp>
      <p:sp>
        <p:nvSpPr>
          <p:cNvPr id="87043" name="Rectangle 3"/>
          <p:cNvSpPr>
            <a:spLocks noGrp="1" noChangeArrowheads="1"/>
          </p:cNvSpPr>
          <p:nvPr>
            <p:ph idx="1"/>
          </p:nvPr>
        </p:nvSpPr>
        <p:spPr>
          <a:xfrm>
            <a:off x="483106" y="2010079"/>
            <a:ext cx="11445536" cy="5646317"/>
          </a:xfrm>
        </p:spPr>
        <p:txBody>
          <a:bodyPr/>
          <a:lstStyle/>
          <a:p>
            <a:pPr marL="487647" lvl="1" indent="-325098"/>
            <a:r>
              <a:rPr lang="en-GB" smtClean="0"/>
              <a:t>Use shared parameters to add per-element data to Revit elements</a:t>
            </a:r>
          </a:p>
          <a:p>
            <a:pPr marL="487647" lvl="1" indent="-325098"/>
            <a:r>
              <a:rPr lang="en-GB" smtClean="0"/>
              <a:t>Export and import these parameters to and from third party applications</a:t>
            </a:r>
          </a:p>
          <a:p>
            <a:pPr marL="487647" lvl="1" indent="-325098">
              <a:buNone/>
            </a:pPr>
            <a:r>
              <a:rPr lang="en-GB" sz="7300" smtClean="0">
                <a:solidFill>
                  <a:schemeClr val="accent1"/>
                </a:solidFill>
              </a:rPr>
              <a:t>Lab 4-3 </a:t>
            </a:r>
            <a:r>
              <a:rPr lang="en-GB" sz="2400" smtClean="0"/>
              <a:t>(3 commands)</a:t>
            </a:r>
          </a:p>
          <a:p>
            <a:pPr marL="887647" lvl="2" indent="-325098"/>
            <a:r>
              <a:rPr lang="en-GB" smtClean="0"/>
              <a:t>Similar to the SDK Sample FireRating</a:t>
            </a:r>
          </a:p>
          <a:p>
            <a:pPr marL="887647" lvl="2" indent="-325098"/>
            <a:r>
              <a:rPr lang="en-GB" smtClean="0"/>
              <a:t>Create shared parameter for all doors</a:t>
            </a:r>
          </a:p>
          <a:p>
            <a:pPr marL="887647" lvl="2" indent="-325098"/>
            <a:r>
              <a:rPr lang="en-GB" smtClean="0"/>
              <a:t>Export shared parameter data to Excel</a:t>
            </a:r>
          </a:p>
          <a:p>
            <a:pPr marL="887647" lvl="2" indent="-325098"/>
            <a:r>
              <a:rPr lang="en-GB" smtClean="0"/>
              <a:t>Import shared parameter data from Excel</a:t>
            </a:r>
          </a:p>
        </p:txBody>
      </p:sp>
      <p:sp>
        <p:nvSpPr>
          <p:cNvPr id="87044"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453759" y="194232"/>
            <a:ext cx="11269451" cy="1626129"/>
          </a:xfrm>
        </p:spPr>
        <p:txBody>
          <a:bodyPr/>
          <a:lstStyle/>
          <a:p>
            <a:pPr eaLnBrk="1" hangingPunct="1"/>
            <a:r>
              <a:rPr lang="en-GB" smtClean="0"/>
              <a:t>Create Shared Parameter</a:t>
            </a:r>
          </a:p>
        </p:txBody>
      </p:sp>
      <p:sp>
        <p:nvSpPr>
          <p:cNvPr id="88067" name="Rectangle 3"/>
          <p:cNvSpPr>
            <a:spLocks noGrp="1" noChangeArrowheads="1"/>
          </p:cNvSpPr>
          <p:nvPr>
            <p:ph idx="1"/>
          </p:nvPr>
        </p:nvSpPr>
        <p:spPr>
          <a:xfrm>
            <a:off x="483106" y="1473960"/>
            <a:ext cx="12163422" cy="7274256"/>
          </a:xfrm>
        </p:spPr>
        <p:txBody>
          <a:bodyPr/>
          <a:lstStyle/>
          <a:p>
            <a:pPr marL="487647" lvl="1" indent="-325098"/>
            <a:r>
              <a:rPr lang="en-GB" smtClean="0"/>
              <a:t>Get shared parameters definition file</a:t>
            </a:r>
          </a:p>
          <a:p>
            <a:pPr marL="1462939" lvl="3" indent="-325098">
              <a:buNone/>
            </a:pPr>
            <a:r>
              <a:rPr lang="en-US" sz="1800" smtClean="0"/>
              <a:t>Class </a:t>
            </a:r>
            <a:r>
              <a:rPr lang="en-US" sz="1800" noProof="1" smtClean="0"/>
              <a:t>Parameters.DefinitionFile</a:t>
            </a:r>
            <a:endParaRPr lang="en-GB" sz="1800" smtClean="0"/>
          </a:p>
          <a:p>
            <a:pPr marL="1462939" lvl="3" indent="-325098">
              <a:buNone/>
            </a:pPr>
            <a:r>
              <a:rPr lang="en-GB" sz="1800" smtClean="0"/>
              <a:t>Application.Options.SharedParametersFilename</a:t>
            </a:r>
          </a:p>
          <a:p>
            <a:pPr marL="1462939" lvl="3" indent="-325098">
              <a:buNone/>
            </a:pPr>
            <a:r>
              <a:rPr lang="en-GB" sz="1800" smtClean="0"/>
              <a:t>Application.OpenSharedParameterFile</a:t>
            </a:r>
          </a:p>
          <a:p>
            <a:pPr marL="487647" lvl="1" indent="-325098"/>
            <a:r>
              <a:rPr lang="en-US" smtClean="0"/>
              <a:t>Get shared parameters group</a:t>
            </a:r>
          </a:p>
          <a:p>
            <a:pPr marL="1462939" lvl="3" indent="-325098">
              <a:buNone/>
            </a:pPr>
            <a:r>
              <a:rPr lang="en-US" sz="1800" smtClean="0"/>
              <a:t>Class </a:t>
            </a:r>
            <a:r>
              <a:rPr lang="en-US" sz="1800" noProof="1" smtClean="0"/>
              <a:t>Autodesk.Revit.Parameters.DefinitionGroup</a:t>
            </a:r>
            <a:endParaRPr lang="en-US" sz="1800" smtClean="0"/>
          </a:p>
          <a:p>
            <a:pPr marL="1462939" lvl="3" indent="-325098">
              <a:buNone/>
            </a:pPr>
            <a:r>
              <a:rPr lang="en-US" sz="1800" smtClean="0"/>
              <a:t>DefinitionFile.Groups</a:t>
            </a:r>
          </a:p>
          <a:p>
            <a:pPr marL="1462939" lvl="3" indent="-325098">
              <a:buNone/>
            </a:pPr>
            <a:r>
              <a:rPr lang="en-US" sz="1800" smtClean="0"/>
              <a:t>DefinitionFile.Groups.Create</a:t>
            </a:r>
          </a:p>
          <a:p>
            <a:pPr marL="487647" lvl="1" indent="-325098"/>
            <a:r>
              <a:rPr lang="en-GB" smtClean="0"/>
              <a:t>Get shared parameters definition</a:t>
            </a:r>
          </a:p>
          <a:p>
            <a:pPr marL="1462939" lvl="3" indent="-325098">
              <a:buNone/>
            </a:pPr>
            <a:r>
              <a:rPr lang="en-US" sz="1800" smtClean="0"/>
              <a:t>Class </a:t>
            </a:r>
            <a:r>
              <a:rPr lang="en-US" sz="1800" noProof="1" smtClean="0"/>
              <a:t>Parameters.Definition</a:t>
            </a:r>
            <a:endParaRPr lang="en-US" sz="1800" smtClean="0"/>
          </a:p>
          <a:p>
            <a:pPr marL="1462939" lvl="3" indent="-325098">
              <a:buNone/>
            </a:pPr>
            <a:r>
              <a:rPr lang="en-US" sz="1800" smtClean="0"/>
              <a:t>DefinitionGroup.Definitions</a:t>
            </a:r>
          </a:p>
          <a:p>
            <a:pPr marL="1462939" lvl="3" indent="-325098">
              <a:buNone/>
            </a:pPr>
            <a:r>
              <a:rPr lang="en-US" sz="1800" smtClean="0"/>
              <a:t>DefinitionGroup.Definitions.Create</a:t>
            </a:r>
            <a:endParaRPr lang="en-GB" sz="1800" smtClean="0"/>
          </a:p>
          <a:p>
            <a:pPr marL="487647" lvl="1" indent="-325098"/>
            <a:r>
              <a:rPr lang="en-US" smtClean="0"/>
              <a:t>Create category set for binding to 'Doors‘</a:t>
            </a:r>
          </a:p>
          <a:p>
            <a:pPr marL="1462939" lvl="3" indent="-325098">
              <a:buNone/>
            </a:pPr>
            <a:r>
              <a:rPr lang="en-US" sz="1800" smtClean="0"/>
              <a:t>CategorySet = revitApp.Create.NewCategorySet()</a:t>
            </a:r>
          </a:p>
          <a:p>
            <a:pPr marL="1462939" lvl="3" indent="-325098">
              <a:buNone/>
            </a:pPr>
            <a:r>
              <a:rPr lang="en-US" sz="1800" smtClean="0"/>
              <a:t>catSet.Insert( doc.Settings.Categories.Item( BuiltInCategory.OST_Doors ) )</a:t>
            </a:r>
          </a:p>
          <a:p>
            <a:pPr marL="487647" lvl="1" indent="-325098"/>
            <a:r>
              <a:rPr lang="en-GB" smtClean="0"/>
              <a:t>Bind the parameter</a:t>
            </a:r>
          </a:p>
          <a:p>
            <a:pPr marL="1462939" lvl="3" indent="-325098">
              <a:buNone/>
            </a:pPr>
            <a:r>
              <a:rPr lang="en-GB" sz="1800" smtClean="0"/>
              <a:t>Dim binding As Parameters.Binding = revitApp.Create.NewInstanceBinding( catSet )</a:t>
            </a:r>
          </a:p>
          <a:p>
            <a:pPr marL="1462939" lvl="3" indent="-325098">
              <a:buNone/>
            </a:pPr>
            <a:r>
              <a:rPr lang="en-GB" sz="1800" smtClean="0"/>
              <a:t>doc.ParameterBindings.Insert( fireRatingParamDef, binding )</a:t>
            </a:r>
          </a:p>
        </p:txBody>
      </p:sp>
      <p:sp>
        <p:nvSpPr>
          <p:cNvPr id="8806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3758" y="409905"/>
            <a:ext cx="11843345" cy="835801"/>
          </a:xfrm>
        </p:spPr>
        <p:txBody>
          <a:bodyPr/>
          <a:lstStyle/>
          <a:p>
            <a:pPr eaLnBrk="1" hangingPunct="1"/>
            <a:r>
              <a:rPr lang="en-GB" dirty="0" smtClean="0"/>
              <a:t>Acronyms</a:t>
            </a:r>
          </a:p>
        </p:txBody>
      </p:sp>
      <p:sp>
        <p:nvSpPr>
          <p:cNvPr id="11267" name="Rectangle 3"/>
          <p:cNvSpPr>
            <a:spLocks noGrp="1" noChangeArrowheads="1"/>
          </p:cNvSpPr>
          <p:nvPr>
            <p:ph idx="1"/>
          </p:nvPr>
        </p:nvSpPr>
        <p:spPr>
          <a:xfrm>
            <a:off x="467011" y="1612348"/>
            <a:ext cx="12088924" cy="6842540"/>
          </a:xfrm>
        </p:spPr>
        <p:txBody>
          <a:bodyPr/>
          <a:lstStyle/>
          <a:p>
            <a:pPr marL="901589" lvl="1" indent="-444446">
              <a:tabLst>
                <a:tab pos="2801711" algn="l"/>
              </a:tabLst>
            </a:pPr>
            <a:r>
              <a:rPr lang="en-GB" sz="3600" dirty="0" smtClean="0"/>
              <a:t>ADN	Autodesk Developer Network</a:t>
            </a:r>
          </a:p>
          <a:p>
            <a:pPr marL="901589" lvl="1" indent="-444446">
              <a:tabLst>
                <a:tab pos="2801711" algn="l"/>
              </a:tabLst>
            </a:pPr>
            <a:r>
              <a:rPr lang="en-GB" sz="3600" dirty="0" smtClean="0"/>
              <a:t>AEC	Architecture, Engineering, Construction</a:t>
            </a:r>
          </a:p>
          <a:p>
            <a:pPr marL="901589" lvl="1" indent="-444446">
              <a:tabLst>
                <a:tab pos="2801711" algn="l"/>
              </a:tabLst>
            </a:pPr>
            <a:r>
              <a:rPr lang="en-GB" sz="3600" dirty="0" smtClean="0"/>
              <a:t>API	Application Programming Interface</a:t>
            </a:r>
          </a:p>
          <a:p>
            <a:pPr marL="901589" lvl="1" indent="-444446">
              <a:tabLst>
                <a:tab pos="2801711" algn="l"/>
              </a:tabLst>
            </a:pPr>
            <a:r>
              <a:rPr lang="en-GB" sz="3600" dirty="0" smtClean="0"/>
              <a:t>BIM	Building </a:t>
            </a:r>
            <a:r>
              <a:rPr lang="en-GB" sz="3600" smtClean="0"/>
              <a:t>Information Model</a:t>
            </a:r>
          </a:p>
          <a:p>
            <a:pPr marL="901589" lvl="1" indent="-444446">
              <a:tabLst>
                <a:tab pos="2801711" algn="l"/>
              </a:tabLst>
            </a:pPr>
            <a:r>
              <a:rPr lang="en-GB" sz="3600" smtClean="0"/>
              <a:t>GUI	Graphical User Interface</a:t>
            </a:r>
            <a:endParaRPr lang="en-GB" sz="3600" dirty="0" smtClean="0"/>
          </a:p>
          <a:p>
            <a:pPr marL="901589" lvl="1" indent="-444446">
              <a:tabLst>
                <a:tab pos="2801711" algn="l"/>
              </a:tabLst>
            </a:pPr>
            <a:r>
              <a:rPr lang="en-GB" sz="3600" dirty="0" smtClean="0"/>
              <a:t>MEP	Mechanical, Electrical, Plumbing</a:t>
            </a:r>
          </a:p>
          <a:p>
            <a:pPr marL="901589" lvl="1" indent="-444446">
              <a:tabLst>
                <a:tab pos="2801711" algn="l"/>
              </a:tabLst>
            </a:pPr>
            <a:r>
              <a:rPr lang="en-GB" sz="3600" dirty="0" smtClean="0"/>
              <a:t>RAC	Revit Architecture</a:t>
            </a:r>
          </a:p>
          <a:p>
            <a:pPr marL="901589" lvl="1" indent="-444446">
              <a:tabLst>
                <a:tab pos="2801711" algn="l"/>
              </a:tabLst>
            </a:pPr>
            <a:r>
              <a:rPr lang="en-US" sz="3600" dirty="0" smtClean="0"/>
              <a:t>RME	Revit MEP</a:t>
            </a:r>
            <a:endParaRPr lang="en-GB" sz="3600" dirty="0" smtClean="0"/>
          </a:p>
          <a:p>
            <a:pPr marL="901589" lvl="1" indent="-444446">
              <a:tabLst>
                <a:tab pos="2801711" algn="l"/>
              </a:tabLst>
            </a:pPr>
            <a:r>
              <a:rPr lang="en-GB" sz="3600" dirty="0" smtClean="0"/>
              <a:t>RST	Revit Structure</a:t>
            </a:r>
          </a:p>
          <a:p>
            <a:pPr marL="901589" lvl="1" indent="-444446">
              <a:tabLst>
                <a:tab pos="2801711" algn="l"/>
              </a:tabLst>
            </a:pPr>
            <a:r>
              <a:rPr lang="en-GB" sz="3600" dirty="0" smtClean="0"/>
              <a:t>SDK	Software </a:t>
            </a:r>
            <a:r>
              <a:rPr lang="en-GB" sz="3600" smtClean="0"/>
              <a:t>Development Kit</a:t>
            </a:r>
          </a:p>
          <a:p>
            <a:pPr marL="901589" lvl="1" indent="-444446">
              <a:tabLst>
                <a:tab pos="2801711" algn="l"/>
              </a:tabLst>
            </a:pPr>
            <a:r>
              <a:rPr lang="en-GB" sz="3600" smtClean="0"/>
              <a:t>UI	User Interface</a:t>
            </a:r>
          </a:p>
        </p:txBody>
      </p:sp>
      <p:sp>
        <p:nvSpPr>
          <p:cNvPr id="11268"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453759" y="194232"/>
            <a:ext cx="11269451" cy="1626129"/>
          </a:xfrm>
        </p:spPr>
        <p:txBody>
          <a:bodyPr/>
          <a:lstStyle/>
          <a:p>
            <a:pPr eaLnBrk="1" hangingPunct="1"/>
            <a:r>
              <a:rPr lang="en-GB" smtClean="0"/>
              <a:t>Export Shared Parameter</a:t>
            </a:r>
          </a:p>
        </p:txBody>
      </p:sp>
      <p:sp>
        <p:nvSpPr>
          <p:cNvPr id="89091" name="Rectangle 3"/>
          <p:cNvSpPr>
            <a:spLocks noGrp="1" noChangeArrowheads="1"/>
          </p:cNvSpPr>
          <p:nvPr>
            <p:ph idx="1"/>
          </p:nvPr>
        </p:nvSpPr>
        <p:spPr>
          <a:xfrm>
            <a:off x="483106" y="1373139"/>
            <a:ext cx="12163422" cy="7170779"/>
          </a:xfrm>
        </p:spPr>
        <p:txBody>
          <a:bodyPr/>
          <a:lstStyle/>
          <a:p>
            <a:pPr marL="487647" lvl="1" indent="-325098"/>
            <a:r>
              <a:rPr lang="en-GB" sz="3100" smtClean="0"/>
              <a:t>Start up Excel</a:t>
            </a:r>
          </a:p>
          <a:p>
            <a:pPr marL="487647" lvl="1" indent="-325098"/>
            <a:r>
              <a:rPr lang="en-US" sz="3100" smtClean="0"/>
              <a:t>G</a:t>
            </a:r>
            <a:r>
              <a:rPr lang="en-US" sz="3100" noProof="1" smtClean="0"/>
              <a:t>et all </a:t>
            </a:r>
            <a:r>
              <a:rPr lang="en-US" sz="3100" smtClean="0"/>
              <a:t>s</a:t>
            </a:r>
            <a:r>
              <a:rPr lang="en-US" sz="3100" noProof="1" smtClean="0"/>
              <a:t>tandard </a:t>
            </a:r>
            <a:r>
              <a:rPr lang="en-US" sz="3100" smtClean="0"/>
              <a:t>f</a:t>
            </a:r>
            <a:r>
              <a:rPr lang="en-US" sz="3100" noProof="1" smtClean="0"/>
              <a:t>amily </a:t>
            </a:r>
            <a:r>
              <a:rPr lang="en-US" sz="3100" smtClean="0"/>
              <a:t>i</a:t>
            </a:r>
            <a:r>
              <a:rPr lang="en-US" sz="3100" noProof="1" smtClean="0"/>
              <a:t>nstances for </a:t>
            </a:r>
            <a:r>
              <a:rPr lang="en-US" sz="3100" smtClean="0"/>
              <a:t>the</a:t>
            </a:r>
            <a:r>
              <a:rPr lang="en-US" sz="3100" noProof="1" smtClean="0"/>
              <a:t> given </a:t>
            </a:r>
            <a:r>
              <a:rPr lang="en-US" sz="3100" smtClean="0"/>
              <a:t>c</a:t>
            </a:r>
            <a:r>
              <a:rPr lang="en-US" sz="3100" noProof="1" smtClean="0"/>
              <a:t>ategory</a:t>
            </a:r>
            <a:r>
              <a:rPr lang="en-US" sz="3100" smtClean="0"/>
              <a:t> ‘Doors’</a:t>
            </a:r>
          </a:p>
          <a:p>
            <a:pPr marL="487647" lvl="1" indent="-325098"/>
            <a:r>
              <a:rPr lang="en-US" sz="3100" smtClean="0"/>
              <a:t>Determine the shared parameter GUID for accessing values</a:t>
            </a:r>
          </a:p>
          <a:p>
            <a:pPr marL="1073150" lvl="4" indent="0"/>
            <a:r>
              <a:rPr lang="en-GB" sz="1600" smtClean="0"/>
              <a:t>Dim guid As Guid = guid.Empty</a:t>
            </a:r>
          </a:p>
          <a:p>
            <a:pPr marL="1073150" lvl="4" indent="0"/>
            <a:r>
              <a:rPr lang="en-GB" sz="1600" smtClean="0"/>
              <a:t>Dim file As Parameters.DefinitionFile = revitApp.OpenSharedParameterFile</a:t>
            </a:r>
          </a:p>
          <a:p>
            <a:pPr marL="1073150" lvl="4" indent="0"/>
            <a:r>
              <a:rPr lang="en-GB" sz="1600" smtClean="0"/>
              <a:t>Dim group As Parameters.DefinitionGroup = file.Groups.Item(defGroup)</a:t>
            </a:r>
          </a:p>
          <a:p>
            <a:pPr marL="1073150" lvl="4" indent="0"/>
            <a:r>
              <a:rPr lang="en-GB" sz="1600" smtClean="0"/>
              <a:t>Dim definition As Parameters.Definition = group.Definitions.Item(defName)</a:t>
            </a:r>
          </a:p>
          <a:p>
            <a:pPr marL="1073150" lvl="4" indent="0"/>
            <a:r>
              <a:rPr lang="en-GB" sz="1600" smtClean="0"/>
              <a:t>Dim externalDefinition As Parameters.ExternalDefinition = definition</a:t>
            </a:r>
          </a:p>
          <a:p>
            <a:pPr marL="1073150" lvl="4" indent="0"/>
            <a:r>
              <a:rPr lang="en-GB" sz="1600" smtClean="0"/>
              <a:t>guid = externalDefinition.GUID</a:t>
            </a:r>
          </a:p>
          <a:p>
            <a:pPr marL="487647" lvl="1" indent="-325098"/>
            <a:r>
              <a:rPr lang="en-GB" sz="3100" noProof="1" smtClean="0"/>
              <a:t>Loop all doors and export each to an Excel row</a:t>
            </a:r>
          </a:p>
          <a:p>
            <a:pPr marL="887647" lvl="2" indent="-325098">
              <a:spcBef>
                <a:spcPts val="0"/>
              </a:spcBef>
              <a:spcAft>
                <a:spcPts val="600"/>
              </a:spcAft>
            </a:pPr>
            <a:r>
              <a:rPr lang="en-US" smtClean="0"/>
              <a:t>id, level, tag, fire rating</a:t>
            </a:r>
          </a:p>
          <a:p>
            <a:pPr marL="1073150" lvl="4" indent="0"/>
            <a:r>
              <a:rPr lang="en-GB" sz="1600" smtClean="0"/>
              <a:t>worksheet.Cells(row, 1).Value = door.Id.Value</a:t>
            </a:r>
          </a:p>
          <a:p>
            <a:pPr marL="1073150" lvl="4" indent="0"/>
            <a:r>
              <a:rPr lang="en-GB" sz="1600" smtClean="0"/>
              <a:t>worksheet.Cells(row, 2).Value = door.Level.Name</a:t>
            </a:r>
          </a:p>
          <a:p>
            <a:pPr marL="1073150" lvl="4" indent="0"/>
            <a:r>
              <a:rPr lang="en-GB" sz="1600" smtClean="0"/>
              <a:t>Dim tagParameter As Parameter = door.Parameter( BuiltInParameter.ALL_MODEL_MARK )</a:t>
            </a:r>
          </a:p>
          <a:p>
            <a:pPr marL="1073150" lvl="4" indent="0"/>
            <a:r>
              <a:rPr lang="en-GB" sz="1600" smtClean="0"/>
              <a:t>worksheet.Cells(row, 3).Value = tagParameter.AsString</a:t>
            </a:r>
          </a:p>
          <a:p>
            <a:pPr marL="1073150" lvl="4" indent="0"/>
            <a:r>
              <a:rPr lang="en-GB" sz="1600" smtClean="0"/>
              <a:t>Dim parameter As Parameter = door.Parameter( paramGuid )</a:t>
            </a:r>
          </a:p>
          <a:p>
            <a:pPr marL="1073150" lvl="4" indent="0"/>
            <a:r>
              <a:rPr lang="en-GB" sz="1600" smtClean="0"/>
              <a:t>worksheet.Cells(row, 4).Value = parameter.AsDouble</a:t>
            </a:r>
          </a:p>
          <a:p>
            <a:pPr marL="1073150" lvl="4" indent="0"/>
            <a:r>
              <a:rPr lang="en-GB" sz="1600" smtClean="0"/>
              <a:t>row = row + 1</a:t>
            </a:r>
          </a:p>
        </p:txBody>
      </p:sp>
      <p:sp>
        <p:nvSpPr>
          <p:cNvPr id="89092"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7" name="AutoShape 5"/>
          <p:cNvSpPr>
            <a:spLocks noChangeArrowheads="1"/>
          </p:cNvSpPr>
          <p:nvPr/>
        </p:nvSpPr>
        <p:spPr bwMode="auto">
          <a:xfrm>
            <a:off x="760779" y="2760633"/>
            <a:ext cx="11217777" cy="5116041"/>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90114" name="Rectangle 2"/>
          <p:cNvSpPr>
            <a:spLocks noGrp="1" noChangeArrowheads="1"/>
          </p:cNvSpPr>
          <p:nvPr>
            <p:ph type="title"/>
          </p:nvPr>
        </p:nvSpPr>
        <p:spPr>
          <a:xfrm>
            <a:off x="453759" y="194232"/>
            <a:ext cx="11269451" cy="1626129"/>
          </a:xfrm>
        </p:spPr>
        <p:txBody>
          <a:bodyPr/>
          <a:lstStyle/>
          <a:p>
            <a:pPr eaLnBrk="1" hangingPunct="1"/>
            <a:r>
              <a:rPr lang="en-GB" smtClean="0"/>
              <a:t>Import Shared Parameter</a:t>
            </a:r>
          </a:p>
        </p:txBody>
      </p:sp>
      <p:sp>
        <p:nvSpPr>
          <p:cNvPr id="90115" name="Rectangle 3"/>
          <p:cNvSpPr>
            <a:spLocks noGrp="1" noChangeArrowheads="1"/>
          </p:cNvSpPr>
          <p:nvPr>
            <p:ph idx="1"/>
          </p:nvPr>
        </p:nvSpPr>
        <p:spPr>
          <a:xfrm>
            <a:off x="483107" y="1583142"/>
            <a:ext cx="11240103" cy="6293532"/>
          </a:xfrm>
        </p:spPr>
        <p:txBody>
          <a:bodyPr/>
          <a:lstStyle/>
          <a:p>
            <a:pPr marL="487647" lvl="1" indent="-325098"/>
            <a:r>
              <a:rPr lang="en-GB" sz="3100" smtClean="0"/>
              <a:t>Select file, start up Excel, open file</a:t>
            </a:r>
          </a:p>
          <a:p>
            <a:pPr marL="487647" lvl="1" indent="-325098"/>
            <a:r>
              <a:rPr lang="en-US" sz="3100" smtClean="0"/>
              <a:t>Import data</a:t>
            </a:r>
          </a:p>
          <a:p>
            <a:pPr marL="1920084" lvl="4" indent="-325098"/>
            <a:endParaRPr lang="en-GB" sz="1600" smtClean="0">
              <a:solidFill>
                <a:schemeClr val="accent1"/>
              </a:solidFill>
            </a:endParaRPr>
          </a:p>
          <a:p>
            <a:pPr marL="719138" lvl="4" indent="0">
              <a:spcBef>
                <a:spcPts val="0"/>
              </a:spcBef>
            </a:pPr>
            <a:r>
              <a:rPr lang="en-GB" sz="1600" smtClean="0">
                <a:solidFill>
                  <a:schemeClr val="accent1"/>
                </a:solidFill>
              </a:rPr>
              <a:t>Dim</a:t>
            </a:r>
            <a:r>
              <a:rPr lang="en-GB" sz="1600" smtClean="0"/>
              <a:t> id As Integer</a:t>
            </a:r>
          </a:p>
          <a:p>
            <a:pPr marL="719138" lvl="4" indent="0">
              <a:spcBef>
                <a:spcPts val="0"/>
              </a:spcBef>
            </a:pPr>
            <a:r>
              <a:rPr lang="en-GB" sz="1600" smtClean="0">
                <a:solidFill>
                  <a:schemeClr val="accent1"/>
                </a:solidFill>
              </a:rPr>
              <a:t>Dim</a:t>
            </a:r>
            <a:r>
              <a:rPr lang="en-GB" sz="1600" smtClean="0"/>
              <a:t> fireRatingValue As Double</a:t>
            </a:r>
          </a:p>
          <a:p>
            <a:pPr marL="719138" lvl="4" indent="0">
              <a:spcBef>
                <a:spcPts val="0"/>
              </a:spcBef>
            </a:pPr>
            <a:r>
              <a:rPr lang="en-GB" sz="1600" smtClean="0">
                <a:solidFill>
                  <a:schemeClr val="accent1"/>
                </a:solidFill>
              </a:rPr>
              <a:t>Dim </a:t>
            </a:r>
            <a:r>
              <a:rPr lang="en-GB" sz="1600" smtClean="0"/>
              <a:t>row As Integer = 2</a:t>
            </a:r>
          </a:p>
          <a:p>
            <a:pPr marL="719138" lvl="4" indent="0">
              <a:spcBef>
                <a:spcPts val="0"/>
              </a:spcBef>
            </a:pPr>
            <a:r>
              <a:rPr lang="en-GB" sz="1600" smtClean="0">
                <a:solidFill>
                  <a:schemeClr val="accent1"/>
                </a:solidFill>
              </a:rPr>
              <a:t>Do</a:t>
            </a:r>
          </a:p>
          <a:p>
            <a:pPr marL="719138" lvl="4" indent="0">
              <a:spcBef>
                <a:spcPts val="0"/>
              </a:spcBef>
            </a:pPr>
            <a:r>
              <a:rPr lang="en-GB" sz="1600" smtClean="0"/>
              <a:t>  </a:t>
            </a:r>
            <a:r>
              <a:rPr lang="en-GB" sz="1600" smtClean="0">
                <a:solidFill>
                  <a:schemeClr val="hlink"/>
                </a:solidFill>
              </a:rPr>
              <a:t>' Extract relevant XLS values</a:t>
            </a:r>
          </a:p>
          <a:p>
            <a:pPr marL="719138" lvl="4" indent="0">
              <a:spcBef>
                <a:spcPts val="0"/>
              </a:spcBef>
            </a:pPr>
            <a:r>
              <a:rPr lang="en-GB" sz="1600" smtClean="0"/>
              <a:t>  id = worksheet.Cells(row, 1).Value</a:t>
            </a:r>
          </a:p>
          <a:p>
            <a:pPr marL="719138" lvl="4" indent="0">
              <a:spcBef>
                <a:spcPts val="0"/>
              </a:spcBef>
            </a:pPr>
            <a:r>
              <a:rPr lang="en-GB" sz="1600" smtClean="0"/>
              <a:t>  </a:t>
            </a:r>
            <a:r>
              <a:rPr lang="en-GB" sz="1600" smtClean="0">
                <a:solidFill>
                  <a:schemeClr val="accent1"/>
                </a:solidFill>
              </a:rPr>
              <a:t>If</a:t>
            </a:r>
            <a:r>
              <a:rPr lang="en-GB" sz="1600" smtClean="0"/>
              <a:t> id &lt;= 0 Then Exit Do</a:t>
            </a:r>
          </a:p>
          <a:p>
            <a:pPr marL="719138" lvl="4" indent="0">
              <a:spcBef>
                <a:spcPts val="0"/>
              </a:spcBef>
            </a:pPr>
            <a:r>
              <a:rPr lang="en-GB" sz="1600" smtClean="0"/>
              <a:t>  fireRatingValue = worksheet.Cells(row, 4).Value</a:t>
            </a:r>
          </a:p>
          <a:p>
            <a:pPr marL="719138" lvl="4" indent="0">
              <a:spcBef>
                <a:spcPts val="0"/>
              </a:spcBef>
            </a:pPr>
            <a:r>
              <a:rPr lang="en-GB" sz="1600" smtClean="0"/>
              <a:t>  </a:t>
            </a:r>
            <a:r>
              <a:rPr lang="en-GB" sz="1600" smtClean="0">
                <a:solidFill>
                  <a:schemeClr val="hlink"/>
                </a:solidFill>
              </a:rPr>
              <a:t>' Get document's door element via Id</a:t>
            </a:r>
          </a:p>
          <a:p>
            <a:pPr marL="719138" lvl="4" indent="0">
              <a:spcBef>
                <a:spcPts val="0"/>
              </a:spcBef>
            </a:pPr>
            <a:r>
              <a:rPr lang="en-GB" sz="1600" smtClean="0"/>
              <a:t>  </a:t>
            </a:r>
            <a:r>
              <a:rPr lang="en-GB" sz="1600" smtClean="0">
                <a:solidFill>
                  <a:schemeClr val="accent1"/>
                </a:solidFill>
              </a:rPr>
              <a:t>Dim</a:t>
            </a:r>
            <a:r>
              <a:rPr lang="en-GB" sz="1600" smtClean="0"/>
              <a:t> elementId As Autodesk.Revit.ElementId</a:t>
            </a:r>
          </a:p>
          <a:p>
            <a:pPr marL="719138" lvl="4" indent="0">
              <a:spcBef>
                <a:spcPts val="0"/>
              </a:spcBef>
            </a:pPr>
            <a:r>
              <a:rPr lang="en-GB" sz="1600" smtClean="0"/>
              <a:t>  elementId.Value = id</a:t>
            </a:r>
          </a:p>
          <a:p>
            <a:pPr marL="719138" lvl="4" indent="0">
              <a:spcBef>
                <a:spcPts val="0"/>
              </a:spcBef>
            </a:pPr>
            <a:r>
              <a:rPr lang="en-GB" sz="1600" smtClean="0"/>
              <a:t>  </a:t>
            </a:r>
            <a:r>
              <a:rPr lang="en-GB" sz="1600" smtClean="0">
                <a:solidFill>
                  <a:schemeClr val="accent1"/>
                </a:solidFill>
              </a:rPr>
              <a:t>Dim</a:t>
            </a:r>
            <a:r>
              <a:rPr lang="en-GB" sz="1600" smtClean="0"/>
              <a:t> door As Autodesk.Revit.Element = revitApp.ActiveDocument.Element( elementId )</a:t>
            </a:r>
          </a:p>
          <a:p>
            <a:pPr marL="719138" lvl="4" indent="0">
              <a:spcBef>
                <a:spcPts val="0"/>
              </a:spcBef>
            </a:pPr>
            <a:r>
              <a:rPr lang="en-GB" sz="1600" smtClean="0"/>
              <a:t>  </a:t>
            </a:r>
            <a:r>
              <a:rPr lang="en-GB" sz="1600" smtClean="0">
                <a:solidFill>
                  <a:schemeClr val="hlink"/>
                </a:solidFill>
              </a:rPr>
              <a:t>' Set the param</a:t>
            </a:r>
          </a:p>
          <a:p>
            <a:pPr marL="719138" lvl="4" indent="0">
              <a:spcBef>
                <a:spcPts val="0"/>
              </a:spcBef>
            </a:pPr>
            <a:r>
              <a:rPr lang="en-GB" sz="1600" smtClean="0"/>
              <a:t>  </a:t>
            </a:r>
            <a:r>
              <a:rPr lang="en-GB" sz="1600" smtClean="0">
                <a:solidFill>
                  <a:schemeClr val="accent1"/>
                </a:solidFill>
              </a:rPr>
              <a:t>If Not</a:t>
            </a:r>
            <a:r>
              <a:rPr lang="en-GB" sz="1600" smtClean="0"/>
              <a:t> (door Is Nothing) Then</a:t>
            </a:r>
          </a:p>
          <a:p>
            <a:pPr marL="719138" lvl="4" indent="0">
              <a:spcBef>
                <a:spcPts val="0"/>
              </a:spcBef>
            </a:pPr>
            <a:r>
              <a:rPr lang="en-GB" sz="1600" smtClean="0"/>
              <a:t>    Dim parameter As Parameter = LabUtils.GetElemParam( door, sharedParamName )</a:t>
            </a:r>
          </a:p>
          <a:p>
            <a:pPr marL="719138" lvl="4" indent="0">
              <a:spcBef>
                <a:spcPts val="0"/>
              </a:spcBef>
            </a:pPr>
            <a:r>
              <a:rPr lang="en-GB" sz="1600" smtClean="0"/>
              <a:t>    </a:t>
            </a:r>
            <a:r>
              <a:rPr lang="en-GB" sz="1600" smtClean="0">
                <a:solidFill>
                  <a:schemeClr val="folHlink"/>
                </a:solidFill>
              </a:rPr>
              <a:t>parameter.Set( fireRatingValue )</a:t>
            </a:r>
          </a:p>
          <a:p>
            <a:pPr marL="719138" lvl="4" indent="0">
              <a:spcBef>
                <a:spcPts val="0"/>
              </a:spcBef>
            </a:pPr>
            <a:r>
              <a:rPr lang="en-GB" sz="1600" smtClean="0"/>
              <a:t>  </a:t>
            </a:r>
            <a:r>
              <a:rPr lang="en-GB" sz="1600" smtClean="0">
                <a:solidFill>
                  <a:schemeClr val="accent1"/>
                </a:solidFill>
              </a:rPr>
              <a:t>End If</a:t>
            </a:r>
          </a:p>
          <a:p>
            <a:pPr marL="719138" lvl="4" indent="0">
              <a:spcBef>
                <a:spcPts val="0"/>
              </a:spcBef>
            </a:pPr>
            <a:r>
              <a:rPr lang="en-GB" sz="1600" smtClean="0"/>
              <a:t>  row = row + 1</a:t>
            </a:r>
          </a:p>
          <a:p>
            <a:pPr marL="719138" lvl="4" indent="0">
              <a:spcBef>
                <a:spcPts val="0"/>
              </a:spcBef>
            </a:pPr>
            <a:r>
              <a:rPr lang="en-GB" sz="1600" smtClean="0">
                <a:solidFill>
                  <a:schemeClr val="accent1"/>
                </a:solidFill>
              </a:rPr>
              <a:t>Loop</a:t>
            </a:r>
          </a:p>
        </p:txBody>
      </p:sp>
      <p:sp>
        <p:nvSpPr>
          <p:cNvPr id="90116"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453759" y="194232"/>
            <a:ext cx="11269451" cy="1626129"/>
          </a:xfrm>
        </p:spPr>
        <p:txBody>
          <a:bodyPr/>
          <a:lstStyle/>
          <a:p>
            <a:r>
              <a:rPr lang="en-GB" smtClean="0"/>
              <a:t>Shared Parameter for Entire Model</a:t>
            </a:r>
          </a:p>
        </p:txBody>
      </p:sp>
      <p:sp>
        <p:nvSpPr>
          <p:cNvPr id="91139" name="Rectangle 3"/>
          <p:cNvSpPr>
            <a:spLocks noGrp="1" noChangeArrowheads="1"/>
          </p:cNvSpPr>
          <p:nvPr>
            <p:ph idx="1"/>
          </p:nvPr>
        </p:nvSpPr>
        <p:spPr>
          <a:xfrm>
            <a:off x="453759" y="2974464"/>
            <a:ext cx="11574213" cy="4231557"/>
          </a:xfrm>
        </p:spPr>
        <p:txBody>
          <a:bodyPr/>
          <a:lstStyle/>
          <a:p>
            <a:pPr marL="487647" lvl="1" indent="-325098"/>
            <a:r>
              <a:rPr lang="en-GB" sz="3600" smtClean="0"/>
              <a:t>How do we store per-document (per-model) data using shared parameters?</a:t>
            </a:r>
          </a:p>
          <a:p>
            <a:pPr marL="487647" lvl="1" indent="-325098"/>
            <a:r>
              <a:rPr lang="en-GB" sz="3600" smtClean="0"/>
              <a:t>B</a:t>
            </a:r>
            <a:r>
              <a:rPr lang="en-GB" altLang="ja-JP" sz="3600" smtClean="0">
                <a:ea typeface="ＭＳ Ｐゴシック" pitchFamily="34" charset="-128"/>
              </a:rPr>
              <a:t>ind hidden shared parameters to the singleton element of 'Project Information' category</a:t>
            </a:r>
            <a:endParaRPr lang="en-GB" sz="3600" smtClean="0"/>
          </a:p>
          <a:p>
            <a:pPr marL="487647" lvl="1" indent="-325098"/>
            <a:r>
              <a:rPr lang="en-US" sz="3600" smtClean="0"/>
              <a:t>The shared parameter definition uses ExternalDefinition, which has an attribute 'Visible'</a:t>
            </a:r>
          </a:p>
        </p:txBody>
      </p:sp>
      <p:sp>
        <p:nvSpPr>
          <p:cNvPr id="91140" name="Text Box 4"/>
          <p:cNvSpPr txBox="1">
            <a:spLocks noChangeArrowheads="1"/>
          </p:cNvSpPr>
          <p:nvPr/>
        </p:nvSpPr>
        <p:spPr bwMode="auto">
          <a:xfrm>
            <a:off x="9982677" y="194234"/>
            <a:ext cx="2867028" cy="353943"/>
          </a:xfrm>
          <a:prstGeom prst="rect">
            <a:avLst/>
          </a:prstGeom>
          <a:noFill/>
          <a:ln w="9525" algn="ctr">
            <a:noFill/>
            <a:miter lim="800000"/>
            <a:headEnd/>
            <a:tailEnd/>
          </a:ln>
        </p:spPr>
        <p:txBody>
          <a:bodyPr lIns="0" tIns="0" rIns="0" bIns="0">
            <a:spAutoFit/>
          </a:bodyPr>
          <a:lstStyle/>
          <a:p>
            <a:pPr algn="r">
              <a:spcBef>
                <a:spcPct val="50000"/>
              </a:spcBef>
            </a:pPr>
            <a:r>
              <a:rPr lang="en-GB" sz="2300">
                <a:solidFill>
                  <a:schemeClr val="accent1"/>
                </a:solidFill>
              </a:rPr>
              <a:t>Parameters</a:t>
            </a:r>
          </a:p>
        </p:txBody>
      </p:sp>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ctrTitle"/>
          </p:nvPr>
        </p:nvSpPr>
        <p:spPr>
          <a:xfrm>
            <a:off x="453759" y="4291174"/>
            <a:ext cx="8640270" cy="2104934"/>
          </a:xfrm>
        </p:spPr>
        <p:txBody>
          <a:bodyPr/>
          <a:lstStyle/>
          <a:p>
            <a:pPr eaLnBrk="1" hangingPunct="1"/>
            <a:r>
              <a:rPr lang="en-GB" sz="13800" smtClean="0"/>
              <a:t>Geometry</a:t>
            </a:r>
          </a:p>
        </p:txBody>
      </p:sp>
      <p:sp>
        <p:nvSpPr>
          <p:cNvPr id="92163" name="Rectangle 3"/>
          <p:cNvSpPr>
            <a:spLocks noGrp="1" noChangeArrowheads="1"/>
          </p:cNvSpPr>
          <p:nvPr>
            <p:ph type="subTitle" sz="quarter" idx="1"/>
          </p:nvPr>
        </p:nvSpPr>
        <p:spPr/>
        <p:txBody>
          <a:bodyPr/>
          <a:lstStyle/>
          <a:p>
            <a:pPr eaLnBrk="1" hangingPunct="1">
              <a:buFontTx/>
              <a:buNone/>
            </a:pPr>
            <a:endParaRPr lang="en-GB" smtClean="0"/>
          </a:p>
        </p:txBody>
      </p:sp>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453759" y="194232"/>
            <a:ext cx="11269451" cy="1626129"/>
          </a:xfrm>
        </p:spPr>
        <p:txBody>
          <a:bodyPr/>
          <a:lstStyle/>
          <a:p>
            <a:pPr eaLnBrk="1" hangingPunct="1"/>
            <a:r>
              <a:rPr lang="en-GB" smtClean="0"/>
              <a:t>Access 3D Geometry</a:t>
            </a:r>
          </a:p>
        </p:txBody>
      </p:sp>
      <p:sp>
        <p:nvSpPr>
          <p:cNvPr id="93187" name="Rectangle 3"/>
          <p:cNvSpPr>
            <a:spLocks noGrp="1" noChangeArrowheads="1"/>
          </p:cNvSpPr>
          <p:nvPr>
            <p:ph idx="1"/>
          </p:nvPr>
        </p:nvSpPr>
        <p:spPr>
          <a:xfrm>
            <a:off x="453761" y="1811329"/>
            <a:ext cx="9315080" cy="7027871"/>
          </a:xfrm>
        </p:spPr>
        <p:txBody>
          <a:bodyPr/>
          <a:lstStyle/>
          <a:p>
            <a:pPr marL="0" indent="0"/>
            <a:r>
              <a:rPr lang="en-GB" smtClean="0"/>
              <a:t>Revit SDK sample viewers</a:t>
            </a:r>
          </a:p>
          <a:p>
            <a:pPr marL="487647" lvl="1" indent="-325098"/>
            <a:r>
              <a:rPr lang="en-US" sz="3200" smtClean="0"/>
              <a:t>RevitViewer</a:t>
            </a:r>
          </a:p>
          <a:p>
            <a:pPr marL="975292" lvl="2" indent="-325098"/>
            <a:r>
              <a:rPr lang="en-US" sz="2000" smtClean="0"/>
              <a:t>A simple geometry viewer helper class</a:t>
            </a:r>
          </a:p>
          <a:p>
            <a:pPr marL="975292" lvl="2" indent="-325098"/>
            <a:r>
              <a:rPr lang="en-US" sz="2000" smtClean="0"/>
              <a:t>Used by the other viewer samples</a:t>
            </a:r>
          </a:p>
          <a:p>
            <a:pPr marL="487647" lvl="1" indent="-325098"/>
            <a:r>
              <a:rPr lang="en-US" sz="3200" smtClean="0"/>
              <a:t>ElementViewer</a:t>
            </a:r>
          </a:p>
          <a:p>
            <a:pPr marL="975292" lvl="2" indent="-325098"/>
            <a:r>
              <a:rPr lang="en-US" sz="2000" smtClean="0"/>
              <a:t>Display wireframe model of one or more selected elements</a:t>
            </a:r>
          </a:p>
          <a:p>
            <a:pPr marL="487647" lvl="1" indent="-325098"/>
            <a:r>
              <a:rPr lang="en-US" sz="3200" smtClean="0"/>
              <a:t>RoomViewer</a:t>
            </a:r>
          </a:p>
          <a:p>
            <a:pPr marL="975292" lvl="2" indent="-325098"/>
            <a:r>
              <a:rPr lang="en-US" sz="2000" smtClean="0"/>
              <a:t>Wireframe viewer of the selected room</a:t>
            </a:r>
          </a:p>
          <a:p>
            <a:pPr marL="487647" lvl="1" indent="-325098"/>
            <a:r>
              <a:rPr lang="en-US" sz="3200" smtClean="0"/>
              <a:t>AnalyticalViewer</a:t>
            </a:r>
          </a:p>
          <a:p>
            <a:pPr marL="975292" lvl="2" indent="-325098"/>
            <a:r>
              <a:rPr lang="en-US" sz="2000" smtClean="0"/>
              <a:t>Display analytical model of one or more selected elements</a:t>
            </a:r>
          </a:p>
          <a:p>
            <a:pPr marL="487647" lvl="1" indent="-325098"/>
            <a:r>
              <a:rPr lang="en-US" sz="3200" smtClean="0"/>
              <a:t>ObjectViewer</a:t>
            </a:r>
          </a:p>
          <a:p>
            <a:pPr marL="975292" lvl="2" indent="-325098"/>
            <a:r>
              <a:rPr lang="en-US" sz="2000" smtClean="0"/>
              <a:t>Display analytical or physical model and set parameter of selected elements</a:t>
            </a:r>
          </a:p>
          <a:p>
            <a:pPr marL="487647" lvl="1" indent="-325098"/>
            <a:r>
              <a:rPr lang="en-US" sz="3200" smtClean="0"/>
              <a:t>FamilyExplorer</a:t>
            </a:r>
          </a:p>
          <a:p>
            <a:pPr marL="975292" lvl="2" indent="-325098"/>
            <a:r>
              <a:rPr lang="en-US" sz="2000" smtClean="0"/>
              <a:t>Profiles</a:t>
            </a:r>
          </a:p>
        </p:txBody>
      </p:sp>
      <p:sp>
        <p:nvSpPr>
          <p:cNvPr id="93188" name="Text Box 4"/>
          <p:cNvSpPr txBox="1">
            <a:spLocks noChangeArrowheads="1"/>
          </p:cNvSpPr>
          <p:nvPr/>
        </p:nvSpPr>
        <p:spPr bwMode="auto">
          <a:xfrm>
            <a:off x="9432758" y="194234"/>
            <a:ext cx="3416947" cy="38328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Geometry</a:t>
            </a:r>
            <a:endParaRPr lang="en-GB" sz="2300">
              <a:solidFill>
                <a:schemeClr val="accent1"/>
              </a:solidFill>
            </a:endParaRPr>
          </a:p>
        </p:txBody>
      </p:sp>
      <p:pic>
        <p:nvPicPr>
          <p:cNvPr id="93189" name="Picture 5" descr="viewers-1"/>
          <p:cNvPicPr>
            <a:picLocks noChangeAspect="1" noChangeArrowheads="1"/>
          </p:cNvPicPr>
          <p:nvPr/>
        </p:nvPicPr>
        <p:blipFill>
          <a:blip r:embed="rId3" cstate="print"/>
          <a:srcRect/>
          <a:stretch>
            <a:fillRect/>
          </a:stretch>
        </p:blipFill>
        <p:spPr bwMode="auto">
          <a:xfrm>
            <a:off x="9964153" y="6941598"/>
            <a:ext cx="2006919" cy="1901668"/>
          </a:xfrm>
          <a:prstGeom prst="rect">
            <a:avLst/>
          </a:prstGeom>
          <a:noFill/>
          <a:ln w="9525">
            <a:noFill/>
            <a:miter lim="800000"/>
            <a:headEnd/>
            <a:tailEnd/>
          </a:ln>
        </p:spPr>
      </p:pic>
      <p:pic>
        <p:nvPicPr>
          <p:cNvPr id="93190" name="Picture 6" descr="viewers-2"/>
          <p:cNvPicPr>
            <a:picLocks noChangeAspect="1" noChangeArrowheads="1"/>
          </p:cNvPicPr>
          <p:nvPr/>
        </p:nvPicPr>
        <p:blipFill>
          <a:blip r:embed="rId4" cstate="print"/>
          <a:srcRect/>
          <a:stretch>
            <a:fillRect/>
          </a:stretch>
        </p:blipFill>
        <p:spPr bwMode="auto">
          <a:xfrm>
            <a:off x="7556470" y="1534601"/>
            <a:ext cx="4426961" cy="2348853"/>
          </a:xfrm>
          <a:prstGeom prst="rect">
            <a:avLst/>
          </a:prstGeom>
          <a:noFill/>
          <a:ln w="9525">
            <a:noFill/>
            <a:miter lim="800000"/>
            <a:headEnd/>
            <a:tailEnd/>
          </a:ln>
        </p:spPr>
      </p:pic>
      <p:pic>
        <p:nvPicPr>
          <p:cNvPr id="93191" name="Picture 7" descr="viewers-3"/>
          <p:cNvPicPr>
            <a:picLocks noChangeAspect="1" noChangeArrowheads="1"/>
          </p:cNvPicPr>
          <p:nvPr/>
        </p:nvPicPr>
        <p:blipFill>
          <a:blip r:embed="rId5" cstate="print"/>
          <a:srcRect/>
          <a:stretch>
            <a:fillRect/>
          </a:stretch>
        </p:blipFill>
        <p:spPr bwMode="auto">
          <a:xfrm>
            <a:off x="9707792" y="4414820"/>
            <a:ext cx="2383922" cy="177293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AutoShape 8"/>
          <p:cNvSpPr>
            <a:spLocks noChangeArrowheads="1"/>
          </p:cNvSpPr>
          <p:nvPr/>
        </p:nvSpPr>
        <p:spPr bwMode="auto">
          <a:xfrm>
            <a:off x="557604" y="1601286"/>
            <a:ext cx="11576472" cy="3204075"/>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94210" name="Rectangle 2"/>
          <p:cNvSpPr>
            <a:spLocks noGrp="1" noChangeArrowheads="1"/>
          </p:cNvSpPr>
          <p:nvPr>
            <p:ph type="title"/>
          </p:nvPr>
        </p:nvSpPr>
        <p:spPr>
          <a:xfrm>
            <a:off x="453759" y="194232"/>
            <a:ext cx="11269451" cy="1626129"/>
          </a:xfrm>
        </p:spPr>
        <p:txBody>
          <a:bodyPr/>
          <a:lstStyle/>
          <a:p>
            <a:pPr eaLnBrk="1" hangingPunct="1"/>
            <a:r>
              <a:rPr lang="en-GB" sz="6300" smtClean="0"/>
              <a:t>Obtain 3D Element Geometry</a:t>
            </a:r>
          </a:p>
        </p:txBody>
      </p:sp>
      <p:sp>
        <p:nvSpPr>
          <p:cNvPr id="94211" name="Rectangle 3"/>
          <p:cNvSpPr>
            <a:spLocks noGrp="1" noChangeArrowheads="1"/>
          </p:cNvSpPr>
          <p:nvPr>
            <p:ph idx="1"/>
          </p:nvPr>
        </p:nvSpPr>
        <p:spPr>
          <a:xfrm>
            <a:off x="453760" y="1811330"/>
            <a:ext cx="10924053" cy="5526581"/>
          </a:xfrm>
        </p:spPr>
        <p:txBody>
          <a:bodyPr/>
          <a:lstStyle/>
          <a:p>
            <a:pPr marL="1920084" lvl="4" indent="-325098">
              <a:lnSpc>
                <a:spcPct val="90000"/>
              </a:lnSpc>
            </a:pPr>
            <a:r>
              <a:rPr lang="en-GB" sz="1600" noProof="1" smtClean="0">
                <a:solidFill>
                  <a:schemeClr val="accent1"/>
                </a:solidFill>
              </a:rPr>
              <a:t>Private</a:t>
            </a:r>
            <a:r>
              <a:rPr lang="en-GB" sz="1600" noProof="1" smtClean="0"/>
              <a:t> mOptions </a:t>
            </a:r>
            <a:r>
              <a:rPr lang="en-GB" sz="1600" noProof="1" smtClean="0">
                <a:solidFill>
                  <a:schemeClr val="accent1"/>
                </a:solidFill>
              </a:rPr>
              <a:t>As</a:t>
            </a:r>
            <a:r>
              <a:rPr lang="en-GB" sz="1600" noProof="1" smtClean="0"/>
              <a:t> Autodesk.Revit.Geometry.Options</a:t>
            </a:r>
            <a:endParaRPr lang="en-US" sz="1600" smtClean="0"/>
          </a:p>
          <a:p>
            <a:pPr marL="1920084" lvl="4" indent="-325098">
              <a:lnSpc>
                <a:spcPct val="90000"/>
              </a:lnSpc>
            </a:pPr>
            <a:r>
              <a:rPr lang="en-US" sz="1600" noProof="1" smtClean="0">
                <a:solidFill>
                  <a:schemeClr val="folHlink"/>
                </a:solidFill>
              </a:rPr>
              <a:t>mOptions = app.Create.NewGeometryOptions</a:t>
            </a:r>
          </a:p>
          <a:p>
            <a:pPr marL="1920084" lvl="4" indent="-325098">
              <a:lnSpc>
                <a:spcPct val="90000"/>
              </a:lnSpc>
            </a:pPr>
            <a:r>
              <a:rPr lang="en-US" sz="1600" noProof="1" smtClean="0">
                <a:solidFill>
                  <a:schemeClr val="folHlink"/>
                </a:solidFill>
              </a:rPr>
              <a:t>mOptions.DetailLevel = Geometry.Options.DetailLevels.Fine</a:t>
            </a:r>
          </a:p>
          <a:p>
            <a:pPr marL="1920084" lvl="4" indent="-325098">
              <a:lnSpc>
                <a:spcPct val="90000"/>
              </a:lnSpc>
            </a:pPr>
            <a:endParaRPr lang="en-US" sz="1600" smtClean="0">
              <a:solidFill>
                <a:schemeClr val="folHlink"/>
              </a:solidFill>
            </a:endParaRPr>
          </a:p>
          <a:p>
            <a:pPr marL="1920084" lvl="4" indent="-325098">
              <a:lnSpc>
                <a:spcPct val="90000"/>
              </a:lnSpc>
            </a:pPr>
            <a:r>
              <a:rPr lang="en-US" sz="1600" noProof="1" smtClean="0">
                <a:solidFill>
                  <a:schemeClr val="accent1"/>
                </a:solidFill>
              </a:rPr>
              <a:t>For Each</a:t>
            </a:r>
            <a:r>
              <a:rPr lang="en-US" sz="1600" noProof="1" smtClean="0"/>
              <a:t> elem </a:t>
            </a:r>
            <a:r>
              <a:rPr lang="en-US" sz="1600" noProof="1" smtClean="0">
                <a:solidFill>
                  <a:schemeClr val="accent1"/>
                </a:solidFill>
              </a:rPr>
              <a:t>In</a:t>
            </a:r>
            <a:r>
              <a:rPr lang="en-US" sz="1600" noProof="1" smtClean="0"/>
              <a:t> selSet</a:t>
            </a:r>
          </a:p>
          <a:p>
            <a:pPr marL="1920084" lvl="4" indent="-325098">
              <a:lnSpc>
                <a:spcPct val="90000"/>
              </a:lnSpc>
            </a:pPr>
            <a:r>
              <a:rPr lang="en-US" sz="1600" smtClean="0"/>
              <a:t>  </a:t>
            </a:r>
            <a:r>
              <a:rPr lang="en-US" sz="1600" noProof="1" smtClean="0">
                <a:solidFill>
                  <a:schemeClr val="accent1"/>
                </a:solidFill>
              </a:rPr>
              <a:t>Dim</a:t>
            </a:r>
            <a:r>
              <a:rPr lang="en-US" sz="1600" noProof="1" smtClean="0"/>
              <a:t> geom As Autodesk.Revit.Geometry.Element = </a:t>
            </a:r>
            <a:r>
              <a:rPr lang="en-US" sz="1600" noProof="1" smtClean="0">
                <a:solidFill>
                  <a:schemeClr val="folHlink"/>
                </a:solidFill>
              </a:rPr>
              <a:t>elem.Geometry(mOptions)</a:t>
            </a:r>
          </a:p>
          <a:p>
            <a:pPr marL="1920084" lvl="4" indent="-325098">
              <a:lnSpc>
                <a:spcPct val="90000"/>
              </a:lnSpc>
            </a:pPr>
            <a:r>
              <a:rPr lang="en-US" sz="1600" noProof="1" smtClean="0"/>
              <a:t>  DrawElement(</a:t>
            </a:r>
            <a:r>
              <a:rPr lang="en-US" sz="1600" smtClean="0"/>
              <a:t>geom</a:t>
            </a:r>
            <a:r>
              <a:rPr lang="en-US" sz="1600" noProof="1" smtClean="0"/>
              <a:t>) </a:t>
            </a:r>
            <a:endParaRPr lang="en-US" sz="1600" smtClean="0"/>
          </a:p>
          <a:p>
            <a:pPr marL="1920084" lvl="4" indent="-325098">
              <a:lnSpc>
                <a:spcPct val="90000"/>
              </a:lnSpc>
            </a:pPr>
            <a:r>
              <a:rPr lang="en-US" sz="1600" noProof="1" smtClean="0">
                <a:solidFill>
                  <a:schemeClr val="accent1"/>
                </a:solidFill>
              </a:rPr>
              <a:t>Next</a:t>
            </a:r>
          </a:p>
          <a:p>
            <a:pPr marL="1920084" lvl="4" indent="-325098">
              <a:lnSpc>
                <a:spcPct val="90000"/>
              </a:lnSpc>
            </a:pPr>
            <a:endParaRPr lang="en-US" sz="1600" smtClean="0"/>
          </a:p>
          <a:p>
            <a:pPr marL="1920084" lvl="4" indent="-325098">
              <a:lnSpc>
                <a:spcPct val="90000"/>
              </a:lnSpc>
            </a:pPr>
            <a:r>
              <a:rPr lang="en-US" sz="1600" noProof="1" smtClean="0">
                <a:solidFill>
                  <a:schemeClr val="accent1"/>
                </a:solidFill>
              </a:rPr>
              <a:t>If </a:t>
            </a:r>
            <a:r>
              <a:rPr lang="en-US" sz="1600" noProof="1" smtClean="0"/>
              <a:t>selSet.Size &gt; 0 </a:t>
            </a:r>
            <a:r>
              <a:rPr lang="en-US" sz="1600" noProof="1" smtClean="0">
                <a:solidFill>
                  <a:schemeClr val="accent1"/>
                </a:solidFill>
              </a:rPr>
              <a:t>Then</a:t>
            </a:r>
          </a:p>
          <a:p>
            <a:pPr marL="1920084" lvl="4" indent="-325098">
              <a:lnSpc>
                <a:spcPct val="90000"/>
              </a:lnSpc>
            </a:pPr>
            <a:r>
              <a:rPr lang="en-US" sz="1600" noProof="1" smtClean="0"/>
              <a:t>  mViewer.ShowModal()</a:t>
            </a:r>
          </a:p>
          <a:p>
            <a:pPr marL="1920084" lvl="4" indent="-325098">
              <a:lnSpc>
                <a:spcPct val="90000"/>
              </a:lnSpc>
            </a:pPr>
            <a:r>
              <a:rPr lang="en-US" sz="1600" noProof="1" smtClean="0">
                <a:solidFill>
                  <a:schemeClr val="accent1"/>
                </a:solidFill>
              </a:rPr>
              <a:t>End If</a:t>
            </a:r>
            <a:endParaRPr lang="en-US" sz="1700" smtClean="0">
              <a:solidFill>
                <a:schemeClr val="accent1"/>
              </a:solidFill>
            </a:endParaRPr>
          </a:p>
          <a:p>
            <a:pPr marL="487647" lvl="1" indent="-325098">
              <a:lnSpc>
                <a:spcPct val="90000"/>
              </a:lnSpc>
              <a:spcBef>
                <a:spcPts val="3600"/>
              </a:spcBef>
            </a:pPr>
            <a:r>
              <a:rPr lang="en-US" sz="3600" smtClean="0"/>
              <a:t>Specify level of detail of element geometry</a:t>
            </a:r>
          </a:p>
          <a:p>
            <a:pPr marL="975292" lvl="2" indent="-325098">
              <a:lnSpc>
                <a:spcPct val="90000"/>
              </a:lnSpc>
            </a:pPr>
            <a:r>
              <a:rPr lang="en-US" smtClean="0"/>
              <a:t>Coarse, Medium, or Fine</a:t>
            </a:r>
          </a:p>
          <a:p>
            <a:pPr marL="487647" lvl="1" indent="-325098"/>
            <a:r>
              <a:rPr lang="en-US" sz="3600" smtClean="0"/>
              <a:t>All that remains is to display the geometry</a:t>
            </a:r>
          </a:p>
        </p:txBody>
      </p:sp>
      <p:sp>
        <p:nvSpPr>
          <p:cNvPr id="6" name="Text Box 4"/>
          <p:cNvSpPr txBox="1">
            <a:spLocks noChangeArrowheads="1"/>
          </p:cNvSpPr>
          <p:nvPr/>
        </p:nvSpPr>
        <p:spPr bwMode="auto">
          <a:xfrm>
            <a:off x="9432758" y="194234"/>
            <a:ext cx="3416947" cy="38328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Geometry</a:t>
            </a:r>
            <a:endParaRPr lang="en-GB" sz="2300">
              <a:solidFill>
                <a:schemeClr val="accent1"/>
              </a:solidFill>
            </a:endParaRPr>
          </a:p>
        </p:txBody>
      </p:sp>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6" name="AutoShape 5"/>
          <p:cNvSpPr>
            <a:spLocks noChangeArrowheads="1"/>
          </p:cNvSpPr>
          <p:nvPr/>
        </p:nvSpPr>
        <p:spPr bwMode="auto">
          <a:xfrm>
            <a:off x="589690" y="1569203"/>
            <a:ext cx="11165606" cy="5088272"/>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95234" name="Rectangle 2"/>
          <p:cNvSpPr>
            <a:spLocks noGrp="1" noChangeArrowheads="1"/>
          </p:cNvSpPr>
          <p:nvPr>
            <p:ph type="title"/>
          </p:nvPr>
        </p:nvSpPr>
        <p:spPr>
          <a:xfrm>
            <a:off x="453759" y="194232"/>
            <a:ext cx="11269451" cy="1626129"/>
          </a:xfrm>
        </p:spPr>
        <p:txBody>
          <a:bodyPr/>
          <a:lstStyle/>
          <a:p>
            <a:pPr eaLnBrk="1" hangingPunct="1"/>
            <a:r>
              <a:rPr lang="en-GB" smtClean="0"/>
              <a:t>Display Element Geometry</a:t>
            </a:r>
          </a:p>
        </p:txBody>
      </p:sp>
      <p:sp>
        <p:nvSpPr>
          <p:cNvPr id="95235" name="Rectangle 3"/>
          <p:cNvSpPr>
            <a:spLocks noGrp="1" noChangeArrowheads="1"/>
          </p:cNvSpPr>
          <p:nvPr>
            <p:ph idx="1"/>
          </p:nvPr>
        </p:nvSpPr>
        <p:spPr>
          <a:xfrm>
            <a:off x="453760" y="1811330"/>
            <a:ext cx="10924053" cy="4765933"/>
          </a:xfrm>
        </p:spPr>
        <p:txBody>
          <a:bodyPr/>
          <a:lstStyle/>
          <a:p>
            <a:pPr marL="1920084" lvl="4" indent="-325098">
              <a:spcBef>
                <a:spcPts val="0"/>
              </a:spcBef>
            </a:pPr>
            <a:r>
              <a:rPr lang="en-GB" sz="1600" noProof="1" smtClean="0">
                <a:solidFill>
                  <a:schemeClr val="accent1"/>
                </a:solidFill>
              </a:rPr>
              <a:t>Private Sub</a:t>
            </a:r>
            <a:r>
              <a:rPr lang="en-GB" sz="1600" noProof="1" smtClean="0"/>
              <a:t> DrawElement(ByVal elementGeom As Geometry.Element)</a:t>
            </a:r>
          </a:p>
          <a:p>
            <a:pPr marL="1920084" lvl="4" indent="-325098">
              <a:spcBef>
                <a:spcPts val="0"/>
              </a:spcBef>
            </a:pPr>
            <a:r>
              <a:rPr lang="en-GB" sz="1600" noProof="1" smtClean="0"/>
              <a:t>  </a:t>
            </a:r>
            <a:r>
              <a:rPr lang="en-GB" sz="1600" noProof="1" smtClean="0">
                <a:solidFill>
                  <a:schemeClr val="accent1"/>
                </a:solidFill>
              </a:rPr>
              <a:t>Dim</a:t>
            </a:r>
            <a:r>
              <a:rPr lang="en-GB" sz="1600" noProof="1" smtClean="0"/>
              <a:t> geomObject As Autodesk.Revit.Geometry.GeometryObject</a:t>
            </a:r>
          </a:p>
          <a:p>
            <a:pPr marL="1920084" lvl="4" indent="-325098">
              <a:spcBef>
                <a:spcPts val="0"/>
              </a:spcBef>
            </a:pPr>
            <a:r>
              <a:rPr lang="en-GB" sz="1600" noProof="1" smtClean="0"/>
              <a:t>  </a:t>
            </a:r>
            <a:r>
              <a:rPr lang="en-GB" sz="1600" noProof="1" smtClean="0">
                <a:solidFill>
                  <a:schemeClr val="folHlink"/>
                </a:solidFill>
              </a:rPr>
              <a:t>For Each geomObject In elementGeom.Objects</a:t>
            </a:r>
          </a:p>
          <a:p>
            <a:pPr marL="1920084" lvl="4" indent="-325098">
              <a:spcBef>
                <a:spcPts val="0"/>
              </a:spcBef>
            </a:pPr>
            <a:r>
              <a:rPr lang="en-GB" sz="1600" noProof="1" smtClean="0"/>
              <a:t>    </a:t>
            </a:r>
            <a:r>
              <a:rPr lang="en-GB" sz="1600" noProof="1" smtClean="0">
                <a:solidFill>
                  <a:schemeClr val="accent1"/>
                </a:solidFill>
              </a:rPr>
              <a:t>If (TypeOf</a:t>
            </a:r>
            <a:r>
              <a:rPr lang="en-GB" sz="1600" noProof="1" smtClean="0"/>
              <a:t> geomObject Is Autodesk.Revit.</a:t>
            </a:r>
            <a:r>
              <a:rPr lang="en-GB" sz="1600" noProof="1" smtClean="0">
                <a:solidFill>
                  <a:schemeClr val="folHlink"/>
                </a:solidFill>
              </a:rPr>
              <a:t>Geometry.Curve</a:t>
            </a:r>
            <a:r>
              <a:rPr lang="en-GB" sz="1600" noProof="1" smtClean="0"/>
              <a:t>) Then</a:t>
            </a:r>
          </a:p>
          <a:p>
            <a:pPr marL="1920084" lvl="4" indent="-325098">
              <a:spcBef>
                <a:spcPts val="0"/>
              </a:spcBef>
            </a:pPr>
            <a:r>
              <a:rPr lang="en-GB" sz="1600" noProof="1" smtClean="0"/>
              <a:t>      DrawCurve(geomObject)</a:t>
            </a:r>
          </a:p>
          <a:p>
            <a:pPr marL="1920084" lvl="4" indent="-325098">
              <a:spcBef>
                <a:spcPts val="0"/>
              </a:spcBef>
            </a:pPr>
            <a:r>
              <a:rPr lang="en-GB" sz="1600" noProof="1" smtClean="0"/>
              <a:t>    </a:t>
            </a:r>
            <a:r>
              <a:rPr lang="en-GB" sz="1600" noProof="1" smtClean="0">
                <a:solidFill>
                  <a:schemeClr val="accent1"/>
                </a:solidFill>
              </a:rPr>
              <a:t>ElseIf (TypeOf</a:t>
            </a:r>
            <a:r>
              <a:rPr lang="en-GB" sz="1600" noProof="1" smtClean="0"/>
              <a:t> geomObject Is Autodesk.Revit.</a:t>
            </a:r>
            <a:r>
              <a:rPr lang="en-GB" sz="1600" noProof="1" smtClean="0">
                <a:solidFill>
                  <a:schemeClr val="folHlink"/>
                </a:solidFill>
              </a:rPr>
              <a:t>Geometry.Instance</a:t>
            </a:r>
            <a:r>
              <a:rPr lang="en-GB" sz="1600" noProof="1" smtClean="0"/>
              <a:t>) Then</a:t>
            </a:r>
          </a:p>
          <a:p>
            <a:pPr marL="1920084" lvl="4" indent="-325098">
              <a:spcBef>
                <a:spcPts val="0"/>
              </a:spcBef>
            </a:pPr>
            <a:r>
              <a:rPr lang="en-GB" sz="1600" noProof="1" smtClean="0"/>
              <a:t>      DrawInstance(geomObject)</a:t>
            </a:r>
          </a:p>
          <a:p>
            <a:pPr marL="1920084" lvl="4" indent="-325098">
              <a:spcBef>
                <a:spcPts val="0"/>
              </a:spcBef>
            </a:pPr>
            <a:r>
              <a:rPr lang="en-GB" sz="1600" noProof="1" smtClean="0"/>
              <a:t>    </a:t>
            </a:r>
            <a:r>
              <a:rPr lang="en-GB" sz="1600" noProof="1" smtClean="0">
                <a:solidFill>
                  <a:schemeClr val="accent1"/>
                </a:solidFill>
              </a:rPr>
              <a:t>ElseIf (TypeOf</a:t>
            </a:r>
            <a:r>
              <a:rPr lang="en-GB" sz="1600" noProof="1" smtClean="0"/>
              <a:t> geomObject Is Autodesk.Revit.</a:t>
            </a:r>
            <a:r>
              <a:rPr lang="en-GB" sz="1600" noProof="1" smtClean="0">
                <a:solidFill>
                  <a:schemeClr val="folHlink"/>
                </a:solidFill>
              </a:rPr>
              <a:t>Geometry.Mesh</a:t>
            </a:r>
            <a:r>
              <a:rPr lang="en-GB" sz="1600" noProof="1" smtClean="0"/>
              <a:t>) Then</a:t>
            </a:r>
          </a:p>
          <a:p>
            <a:pPr marL="1920084" lvl="4" indent="-325098">
              <a:spcBef>
                <a:spcPts val="0"/>
              </a:spcBef>
            </a:pPr>
            <a:r>
              <a:rPr lang="en-GB" sz="1600" noProof="1" smtClean="0"/>
              <a:t>      DrawMesh(geomObject)</a:t>
            </a:r>
          </a:p>
          <a:p>
            <a:pPr marL="1920084" lvl="4" indent="-325098">
              <a:spcBef>
                <a:spcPts val="0"/>
              </a:spcBef>
            </a:pPr>
            <a:r>
              <a:rPr lang="en-GB" sz="1600" noProof="1" smtClean="0"/>
              <a:t>    </a:t>
            </a:r>
            <a:r>
              <a:rPr lang="en-GB" sz="1600" noProof="1" smtClean="0">
                <a:solidFill>
                  <a:schemeClr val="accent1"/>
                </a:solidFill>
              </a:rPr>
              <a:t>ElseIf (TypeOf</a:t>
            </a:r>
            <a:r>
              <a:rPr lang="en-GB" sz="1600" noProof="1" smtClean="0"/>
              <a:t> geomObject Is Autodesk.Revit.</a:t>
            </a:r>
            <a:r>
              <a:rPr lang="en-GB" sz="1600" noProof="1" smtClean="0">
                <a:solidFill>
                  <a:schemeClr val="folHlink"/>
                </a:solidFill>
              </a:rPr>
              <a:t>Geometry.Solid</a:t>
            </a:r>
            <a:r>
              <a:rPr lang="en-GB" sz="1600" noProof="1" smtClean="0"/>
              <a:t>) Then</a:t>
            </a:r>
          </a:p>
          <a:p>
            <a:pPr marL="1920084" lvl="4" indent="-325098">
              <a:spcBef>
                <a:spcPts val="0"/>
              </a:spcBef>
            </a:pPr>
            <a:r>
              <a:rPr lang="en-GB" sz="1600" noProof="1" smtClean="0"/>
              <a:t>      DrawSolid(geomObject)</a:t>
            </a:r>
          </a:p>
          <a:p>
            <a:pPr marL="1920084" lvl="4" indent="-325098">
              <a:spcBef>
                <a:spcPts val="0"/>
              </a:spcBef>
            </a:pPr>
            <a:r>
              <a:rPr lang="en-GB" sz="1600" noProof="1" smtClean="0"/>
              <a:t>    </a:t>
            </a:r>
            <a:r>
              <a:rPr lang="en-GB" sz="1600" noProof="1" smtClean="0">
                <a:solidFill>
                  <a:schemeClr val="accent1"/>
                </a:solidFill>
              </a:rPr>
              <a:t>End If</a:t>
            </a:r>
          </a:p>
          <a:p>
            <a:pPr marL="1920084" lvl="4" indent="-325098">
              <a:spcBef>
                <a:spcPts val="0"/>
              </a:spcBef>
            </a:pPr>
            <a:r>
              <a:rPr lang="en-GB" sz="1600" noProof="1" smtClean="0">
                <a:solidFill>
                  <a:schemeClr val="accent1"/>
                </a:solidFill>
              </a:rPr>
              <a:t>  Next</a:t>
            </a:r>
          </a:p>
          <a:p>
            <a:pPr marL="1920084" lvl="4" indent="-325098">
              <a:spcBef>
                <a:spcPts val="0"/>
              </a:spcBef>
            </a:pPr>
            <a:r>
              <a:rPr lang="en-GB" sz="1600" noProof="1" smtClean="0">
                <a:solidFill>
                  <a:schemeClr val="accent1"/>
                </a:solidFill>
              </a:rPr>
              <a:t>End Sub</a:t>
            </a:r>
            <a:endParaRPr lang="en-US" sz="1600" smtClean="0">
              <a:solidFill>
                <a:schemeClr val="accent1"/>
              </a:solidFill>
            </a:endParaRPr>
          </a:p>
          <a:p>
            <a:pPr marL="1920084" lvl="4" indent="-325098">
              <a:spcBef>
                <a:spcPts val="0"/>
              </a:spcBef>
            </a:pPr>
            <a:endParaRPr lang="en-US" sz="1600" smtClean="0">
              <a:solidFill>
                <a:schemeClr val="accent1"/>
              </a:solidFill>
            </a:endParaRPr>
          </a:p>
          <a:p>
            <a:pPr marL="1920084" lvl="4" indent="-325098">
              <a:spcBef>
                <a:spcPts val="0"/>
              </a:spcBef>
            </a:pPr>
            <a:r>
              <a:rPr lang="en-US" sz="1600" noProof="1" smtClean="0">
                <a:solidFill>
                  <a:schemeClr val="accent1"/>
                </a:solidFill>
              </a:rPr>
              <a:t>Private Sub</a:t>
            </a:r>
            <a:r>
              <a:rPr lang="en-US" sz="1600" noProof="1" smtClean="0"/>
              <a:t> DrawCurve(ByVal geomCurve As Geometry.Curve)</a:t>
            </a:r>
          </a:p>
          <a:p>
            <a:pPr marL="1920084" lvl="4" indent="-325098">
              <a:spcBef>
                <a:spcPts val="0"/>
              </a:spcBef>
            </a:pPr>
            <a:r>
              <a:rPr lang="en-US" sz="1600" noProof="1" smtClean="0"/>
              <a:t>  DrawPoints(geomCurve.Tessellate)</a:t>
            </a:r>
          </a:p>
          <a:p>
            <a:pPr marL="1920084" lvl="4" indent="-325098">
              <a:spcBef>
                <a:spcPts val="0"/>
              </a:spcBef>
            </a:pPr>
            <a:r>
              <a:rPr lang="en-US" sz="1600" noProof="1" smtClean="0">
                <a:solidFill>
                  <a:schemeClr val="accent1"/>
                </a:solidFill>
              </a:rPr>
              <a:t>End Sub</a:t>
            </a:r>
            <a:endParaRPr lang="en-US" sz="1600" smtClean="0">
              <a:solidFill>
                <a:schemeClr val="accent1"/>
              </a:solidFill>
            </a:endParaRPr>
          </a:p>
        </p:txBody>
      </p:sp>
      <p:sp>
        <p:nvSpPr>
          <p:cNvPr id="6" name="Text Box 4"/>
          <p:cNvSpPr txBox="1">
            <a:spLocks noChangeArrowheads="1"/>
          </p:cNvSpPr>
          <p:nvPr/>
        </p:nvSpPr>
        <p:spPr bwMode="auto">
          <a:xfrm>
            <a:off x="9432758" y="194234"/>
            <a:ext cx="3416947" cy="38328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Geometry</a:t>
            </a:r>
            <a:endParaRPr lang="en-GB" sz="2300">
              <a:solidFill>
                <a:schemeClr val="accent1"/>
              </a:solidFill>
            </a:endParaRPr>
          </a:p>
        </p:txBody>
      </p:sp>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53759" y="194232"/>
            <a:ext cx="11269451" cy="1626129"/>
          </a:xfrm>
        </p:spPr>
        <p:txBody>
          <a:bodyPr/>
          <a:lstStyle/>
          <a:p>
            <a:pPr eaLnBrk="1" hangingPunct="1"/>
            <a:r>
              <a:rPr lang="en-GB" smtClean="0"/>
              <a:t>Access to 2D Geometry</a:t>
            </a:r>
          </a:p>
        </p:txBody>
      </p:sp>
      <p:sp>
        <p:nvSpPr>
          <p:cNvPr id="101379" name="Rectangle 3"/>
          <p:cNvSpPr>
            <a:spLocks noGrp="1" noChangeArrowheads="1"/>
          </p:cNvSpPr>
          <p:nvPr>
            <p:ph idx="1"/>
          </p:nvPr>
        </p:nvSpPr>
        <p:spPr>
          <a:xfrm>
            <a:off x="453760" y="1811330"/>
            <a:ext cx="10924053" cy="3511299"/>
          </a:xfrm>
        </p:spPr>
        <p:txBody>
          <a:bodyPr/>
          <a:lstStyle/>
          <a:p>
            <a:pPr marL="487647" lvl="1" indent="-325098"/>
            <a:r>
              <a:rPr lang="en-GB" sz="3600" smtClean="0"/>
              <a:t>Display room id, name and number</a:t>
            </a:r>
          </a:p>
          <a:p>
            <a:pPr marL="487647" lvl="1" indent="-325098"/>
            <a:r>
              <a:rPr lang="en-GB" sz="3600" smtClean="0"/>
              <a:t>Iterate over room boundary lines</a:t>
            </a:r>
          </a:p>
          <a:p>
            <a:pPr marL="487647" lvl="1" indent="-325098"/>
            <a:r>
              <a:rPr lang="en-GB" sz="3600" smtClean="0"/>
              <a:t>See also SDK sample </a:t>
            </a:r>
            <a:r>
              <a:rPr lang="en-US" altLang="zh-CN" sz="3600" smtClean="0">
                <a:ea typeface="SimSun" pitchFamily="2" charset="-122"/>
              </a:rPr>
              <a:t>RoomViewer</a:t>
            </a:r>
            <a:endParaRPr lang="en-GB" sz="3600" smtClean="0"/>
          </a:p>
          <a:p>
            <a:pPr marL="487647" lvl="1" indent="-325098">
              <a:buNone/>
            </a:pPr>
            <a:r>
              <a:rPr lang="en-GB" sz="7300" smtClean="0">
                <a:solidFill>
                  <a:schemeClr val="accent1"/>
                </a:solidFill>
              </a:rPr>
              <a:t>Lab 5-3</a:t>
            </a:r>
          </a:p>
          <a:p>
            <a:pPr marL="487647" lvl="1" indent="-325098"/>
            <a:endParaRPr lang="en-GB" sz="6800" smtClean="0"/>
          </a:p>
        </p:txBody>
      </p:sp>
      <p:pic>
        <p:nvPicPr>
          <p:cNvPr id="101381" name="Picture 5" descr="lab5-3-1"/>
          <p:cNvPicPr>
            <a:picLocks noChangeAspect="1" noChangeArrowheads="1"/>
          </p:cNvPicPr>
          <p:nvPr/>
        </p:nvPicPr>
        <p:blipFill>
          <a:blip r:embed="rId3" cstate="print"/>
          <a:srcRect/>
          <a:stretch>
            <a:fillRect/>
          </a:stretch>
        </p:blipFill>
        <p:spPr bwMode="auto">
          <a:xfrm>
            <a:off x="2424558" y="6052814"/>
            <a:ext cx="8154098" cy="2412092"/>
          </a:xfrm>
          <a:prstGeom prst="rect">
            <a:avLst/>
          </a:prstGeom>
          <a:noFill/>
          <a:ln w="9525">
            <a:noFill/>
            <a:miter lim="800000"/>
            <a:headEnd/>
            <a:tailEnd/>
          </a:ln>
        </p:spPr>
      </p:pic>
      <p:pic>
        <p:nvPicPr>
          <p:cNvPr id="101382" name="Picture 6" descr="lab5-3-2"/>
          <p:cNvPicPr>
            <a:picLocks noChangeAspect="1" noChangeArrowheads="1"/>
          </p:cNvPicPr>
          <p:nvPr/>
        </p:nvPicPr>
        <p:blipFill>
          <a:blip r:embed="rId4" cstate="print"/>
          <a:srcRect/>
          <a:stretch>
            <a:fillRect/>
          </a:stretch>
        </p:blipFill>
        <p:spPr bwMode="auto">
          <a:xfrm>
            <a:off x="5126790" y="4105976"/>
            <a:ext cx="2749638" cy="1544823"/>
          </a:xfrm>
          <a:prstGeom prst="rect">
            <a:avLst/>
          </a:prstGeom>
          <a:noFill/>
          <a:ln w="9525">
            <a:noFill/>
            <a:miter lim="800000"/>
            <a:headEnd/>
            <a:tailEnd/>
          </a:ln>
        </p:spPr>
      </p:pic>
      <p:sp>
        <p:nvSpPr>
          <p:cNvPr id="8" name="Text Box 4"/>
          <p:cNvSpPr txBox="1">
            <a:spLocks noChangeArrowheads="1"/>
          </p:cNvSpPr>
          <p:nvPr/>
        </p:nvSpPr>
        <p:spPr bwMode="auto">
          <a:xfrm>
            <a:off x="9432758" y="194234"/>
            <a:ext cx="3416947" cy="38328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Geometry</a:t>
            </a:r>
            <a:endParaRPr lang="en-GB" sz="2300">
              <a:solidFill>
                <a:schemeClr val="accent1"/>
              </a:solidFill>
            </a:endParaRPr>
          </a:p>
        </p:txBody>
      </p:sp>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5" name="AutoShape 8"/>
          <p:cNvSpPr>
            <a:spLocks noChangeArrowheads="1"/>
          </p:cNvSpPr>
          <p:nvPr/>
        </p:nvSpPr>
        <p:spPr bwMode="auto">
          <a:xfrm>
            <a:off x="557605" y="1205495"/>
            <a:ext cx="10128593" cy="7501776"/>
          </a:xfrm>
          <a:prstGeom prst="roundRect">
            <a:avLst>
              <a:gd name="adj" fmla="val 16667"/>
            </a:avLst>
          </a:prstGeom>
          <a:solidFill>
            <a:srgbClr val="D9D9D9"/>
          </a:solidFill>
          <a:ln w="9525" algn="ctr">
            <a:solidFill>
              <a:srgbClr val="000000"/>
            </a:solidFill>
            <a:round/>
            <a:headEnd/>
            <a:tailEnd/>
          </a:ln>
        </p:spPr>
        <p:txBody>
          <a:bodyPr wrap="none" lIns="0" tIns="0" rIns="0" bIns="0" anchor="ctr"/>
          <a:lstStyle/>
          <a:p>
            <a:endParaRPr lang="en-GB"/>
          </a:p>
        </p:txBody>
      </p:sp>
      <p:sp>
        <p:nvSpPr>
          <p:cNvPr id="102402" name="Rectangle 2"/>
          <p:cNvSpPr>
            <a:spLocks noGrp="1" noChangeArrowheads="1"/>
          </p:cNvSpPr>
          <p:nvPr>
            <p:ph type="title"/>
          </p:nvPr>
        </p:nvSpPr>
        <p:spPr>
          <a:xfrm>
            <a:off x="453759" y="194232"/>
            <a:ext cx="11269451" cy="1626129"/>
          </a:xfrm>
        </p:spPr>
        <p:txBody>
          <a:bodyPr/>
          <a:lstStyle/>
          <a:p>
            <a:pPr eaLnBrk="1" hangingPunct="1"/>
            <a:r>
              <a:rPr lang="en-GB" smtClean="0"/>
              <a:t>Iterate Room Boundary</a:t>
            </a:r>
          </a:p>
        </p:txBody>
      </p:sp>
      <p:sp>
        <p:nvSpPr>
          <p:cNvPr id="102403" name="Rectangle 3"/>
          <p:cNvSpPr>
            <a:spLocks noGrp="1" noChangeArrowheads="1"/>
          </p:cNvSpPr>
          <p:nvPr>
            <p:ph idx="1"/>
          </p:nvPr>
        </p:nvSpPr>
        <p:spPr>
          <a:xfrm>
            <a:off x="98911" y="1415535"/>
            <a:ext cx="11883492" cy="7209850"/>
          </a:xfrm>
        </p:spPr>
        <p:txBody>
          <a:bodyPr/>
          <a:lstStyle/>
          <a:p>
            <a:pPr marL="1920084" lvl="4" indent="-325098">
              <a:spcBef>
                <a:spcPts val="0"/>
              </a:spcBef>
            </a:pPr>
            <a:r>
              <a:rPr lang="en-GB" sz="1600" noProof="1" smtClean="0">
                <a:solidFill>
                  <a:schemeClr val="accent1"/>
                </a:solidFill>
              </a:rPr>
              <a:t>Dim</a:t>
            </a:r>
            <a:r>
              <a:rPr lang="en-GB" sz="1600" noProof="1" smtClean="0"/>
              <a:t> boundaries As BoundarySegmentArrayArray = </a:t>
            </a:r>
            <a:r>
              <a:rPr lang="en-GB" sz="1600" noProof="1" smtClean="0">
                <a:solidFill>
                  <a:schemeClr val="folHlink"/>
                </a:solidFill>
              </a:rPr>
              <a:t>room.Boundary</a:t>
            </a:r>
          </a:p>
          <a:p>
            <a:pPr marL="1920084" lvl="4" indent="-325098">
              <a:spcBef>
                <a:spcPts val="0"/>
              </a:spcBef>
            </a:pPr>
            <a:r>
              <a:rPr lang="en-GB" sz="1600" noProof="1" smtClean="0">
                <a:solidFill>
                  <a:schemeClr val="accent1"/>
                </a:solidFill>
              </a:rPr>
              <a:t>Dim</a:t>
            </a:r>
            <a:r>
              <a:rPr lang="en-GB" sz="1600" noProof="1" smtClean="0"/>
              <a:t> boundary As BoundarySegmentArray</a:t>
            </a:r>
          </a:p>
          <a:p>
            <a:pPr marL="1920084" lvl="4" indent="-325098">
              <a:spcBef>
                <a:spcPts val="0"/>
              </a:spcBef>
            </a:pPr>
            <a:r>
              <a:rPr lang="en-GB" sz="1600" noProof="1" smtClean="0">
                <a:solidFill>
                  <a:schemeClr val="accent1"/>
                </a:solidFill>
              </a:rPr>
              <a:t>Dim</a:t>
            </a:r>
            <a:r>
              <a:rPr lang="en-GB" sz="1600" noProof="1" smtClean="0"/>
              <a:t> iB As Integer = 0</a:t>
            </a:r>
          </a:p>
          <a:p>
            <a:pPr marL="1920084" lvl="4" indent="-325098">
              <a:spcBef>
                <a:spcPts val="0"/>
              </a:spcBef>
            </a:pPr>
            <a:r>
              <a:rPr lang="en-GB" sz="1600" noProof="1" smtClean="0">
                <a:solidFill>
                  <a:schemeClr val="folHlink"/>
                </a:solidFill>
              </a:rPr>
              <a:t>For Each boundary In boundaries</a:t>
            </a:r>
          </a:p>
          <a:p>
            <a:pPr marL="1920084" lvl="4" indent="-325098">
              <a:spcBef>
                <a:spcPts val="0"/>
              </a:spcBef>
            </a:pPr>
            <a:r>
              <a:rPr lang="en-GB" sz="1600" noProof="1" smtClean="0"/>
              <a:t>  iB += 1</a:t>
            </a:r>
          </a:p>
          <a:p>
            <a:pPr marL="1920084" lvl="4" indent="-325098">
              <a:spcBef>
                <a:spcPts val="0"/>
              </a:spcBef>
            </a:pPr>
            <a:r>
              <a:rPr lang="en-GB" sz="1600" noProof="1" smtClean="0"/>
              <a:t>  sMsg += vbCrLf &amp; "  Boundary " &amp; iB &amp; ":"</a:t>
            </a:r>
          </a:p>
          <a:p>
            <a:pPr marL="1920084" lvl="4" indent="-325098">
              <a:spcBef>
                <a:spcPts val="0"/>
              </a:spcBef>
            </a:pPr>
            <a:r>
              <a:rPr lang="en-US" sz="1600" smtClean="0"/>
              <a:t>  </a:t>
            </a:r>
            <a:r>
              <a:rPr lang="en-US" sz="1600" noProof="1" smtClean="0">
                <a:solidFill>
                  <a:schemeClr val="accent1"/>
                </a:solidFill>
              </a:rPr>
              <a:t>Dim</a:t>
            </a:r>
            <a:r>
              <a:rPr lang="en-US" sz="1600" noProof="1" smtClean="0"/>
              <a:t> iSeg As Integer = 0</a:t>
            </a:r>
          </a:p>
          <a:p>
            <a:pPr marL="1920084" lvl="4" indent="-325098">
              <a:spcBef>
                <a:spcPts val="0"/>
              </a:spcBef>
            </a:pPr>
            <a:r>
              <a:rPr lang="en-US" sz="1600" noProof="1" smtClean="0"/>
              <a:t>  </a:t>
            </a:r>
            <a:r>
              <a:rPr lang="en-US" sz="1600" noProof="1" smtClean="0">
                <a:solidFill>
                  <a:schemeClr val="accent1"/>
                </a:solidFill>
              </a:rPr>
              <a:t>Dim</a:t>
            </a:r>
            <a:r>
              <a:rPr lang="en-US" sz="1600" noProof="1" smtClean="0"/>
              <a:t> segment As BoundarySegment</a:t>
            </a:r>
          </a:p>
          <a:p>
            <a:pPr marL="1920084" lvl="4" indent="-325098">
              <a:spcBef>
                <a:spcPts val="0"/>
              </a:spcBef>
            </a:pPr>
            <a:r>
              <a:rPr lang="en-US" sz="1600" noProof="1" smtClean="0"/>
              <a:t>  </a:t>
            </a:r>
            <a:r>
              <a:rPr lang="en-US" sz="1600" noProof="1" smtClean="0">
                <a:solidFill>
                  <a:schemeClr val="folHlink"/>
                </a:solidFill>
              </a:rPr>
              <a:t>For Each segment In boundary</a:t>
            </a:r>
          </a:p>
          <a:p>
            <a:pPr marL="1920084" lvl="4" indent="-325098">
              <a:spcBef>
                <a:spcPts val="0"/>
              </a:spcBef>
            </a:pPr>
            <a:r>
              <a:rPr lang="en-US" sz="1600" noProof="1" smtClean="0"/>
              <a:t>    iSeg += 1</a:t>
            </a:r>
          </a:p>
          <a:p>
            <a:pPr marL="1920084" lvl="4" indent="-325098">
              <a:spcBef>
                <a:spcPts val="0"/>
              </a:spcBef>
            </a:pPr>
            <a:r>
              <a:rPr lang="en-US" sz="1600" smtClean="0"/>
              <a:t>    </a:t>
            </a:r>
            <a:r>
              <a:rPr lang="en-US" sz="1600" noProof="1" smtClean="0">
                <a:solidFill>
                  <a:schemeClr val="accent1"/>
                </a:solidFill>
              </a:rPr>
              <a:t>Dim </a:t>
            </a:r>
            <a:r>
              <a:rPr lang="en-US" sz="1600" noProof="1" smtClean="0"/>
              <a:t>crv As Geometry.Curve = </a:t>
            </a:r>
            <a:r>
              <a:rPr lang="en-US" sz="1600" noProof="1" smtClean="0">
                <a:solidFill>
                  <a:schemeClr val="folHlink"/>
                </a:solidFill>
              </a:rPr>
              <a:t>segment.Curve</a:t>
            </a:r>
          </a:p>
          <a:p>
            <a:pPr marL="1920084" lvl="4" indent="-325098">
              <a:spcBef>
                <a:spcPts val="0"/>
              </a:spcBef>
            </a:pPr>
            <a:r>
              <a:rPr lang="en-US" sz="1600" noProof="1" smtClean="0"/>
              <a:t>    </a:t>
            </a:r>
            <a:r>
              <a:rPr lang="en-US" sz="1600" noProof="1" smtClean="0">
                <a:solidFill>
                  <a:schemeClr val="accent1"/>
                </a:solidFill>
              </a:rPr>
              <a:t>If TypeOf</a:t>
            </a:r>
            <a:r>
              <a:rPr lang="en-US" sz="1600" noProof="1" smtClean="0"/>
              <a:t> crv Is </a:t>
            </a:r>
            <a:r>
              <a:rPr lang="en-US" sz="1600" noProof="1" smtClean="0">
                <a:solidFill>
                  <a:schemeClr val="folHlink"/>
                </a:solidFill>
              </a:rPr>
              <a:t>Geometry.Line</a:t>
            </a:r>
            <a:r>
              <a:rPr lang="en-US" sz="1600" noProof="1" smtClean="0"/>
              <a:t> Then           </a:t>
            </a:r>
            <a:r>
              <a:rPr lang="en-US" sz="1600" noProof="1" smtClean="0">
                <a:solidFill>
                  <a:schemeClr val="hlink"/>
                </a:solidFill>
              </a:rPr>
              <a:t>'</a:t>
            </a:r>
            <a:r>
              <a:rPr lang="en-US" sz="1600" smtClean="0">
                <a:solidFill>
                  <a:schemeClr val="hlink"/>
                </a:solidFill>
              </a:rPr>
              <a:t> </a:t>
            </a:r>
            <a:r>
              <a:rPr lang="en-US" sz="1600" noProof="1" smtClean="0">
                <a:solidFill>
                  <a:schemeClr val="hlink"/>
                </a:solidFill>
              </a:rPr>
              <a:t>LINE</a:t>
            </a:r>
          </a:p>
          <a:p>
            <a:pPr marL="1920084" lvl="4" indent="-325098">
              <a:spcBef>
                <a:spcPts val="0"/>
              </a:spcBef>
            </a:pPr>
            <a:r>
              <a:rPr lang="en-US" sz="1600" noProof="1" smtClean="0"/>
              <a:t>      </a:t>
            </a:r>
            <a:r>
              <a:rPr lang="en-US" sz="1600" noProof="1" smtClean="0">
                <a:solidFill>
                  <a:schemeClr val="accent1"/>
                </a:solidFill>
              </a:rPr>
              <a:t>Dim</a:t>
            </a:r>
            <a:r>
              <a:rPr lang="en-US" sz="1600" noProof="1" smtClean="0"/>
              <a:t> line As Line = crv</a:t>
            </a:r>
          </a:p>
          <a:p>
            <a:pPr marL="1920084" lvl="4" indent="-325098">
              <a:spcBef>
                <a:spcPts val="0"/>
              </a:spcBef>
            </a:pPr>
            <a:r>
              <a:rPr lang="en-US" sz="1600" noProof="1" smtClean="0"/>
              <a:t>      </a:t>
            </a:r>
            <a:r>
              <a:rPr lang="en-US" sz="1600" noProof="1" smtClean="0">
                <a:solidFill>
                  <a:schemeClr val="accent1"/>
                </a:solidFill>
              </a:rPr>
              <a:t>Dim </a:t>
            </a:r>
            <a:r>
              <a:rPr lang="en-US" sz="1600" noProof="1" smtClean="0"/>
              <a:t>ptS As XYZ = line.EndPoint(0)</a:t>
            </a:r>
          </a:p>
          <a:p>
            <a:pPr marL="1920084" lvl="4" indent="-325098">
              <a:spcBef>
                <a:spcPts val="0"/>
              </a:spcBef>
            </a:pPr>
            <a:r>
              <a:rPr lang="en-US" sz="1600" noProof="1" smtClean="0"/>
              <a:t>      </a:t>
            </a:r>
            <a:r>
              <a:rPr lang="en-US" sz="1600" noProof="1" smtClean="0">
                <a:solidFill>
                  <a:schemeClr val="accent1"/>
                </a:solidFill>
              </a:rPr>
              <a:t>Dim</a:t>
            </a:r>
            <a:r>
              <a:rPr lang="en-US" sz="1600" noProof="1" smtClean="0"/>
              <a:t> ptE As XYZ = line.EndPoint(1)</a:t>
            </a:r>
          </a:p>
          <a:p>
            <a:pPr marL="1920084" lvl="4" indent="-325098">
              <a:spcBef>
                <a:spcPts val="0"/>
              </a:spcBef>
            </a:pPr>
            <a:r>
              <a:rPr lang="en-US" sz="1600" noProof="1" smtClean="0"/>
              <a:t>      sMsg += vbCrLf &amp; "    Segment " &amp; iSeg &amp; " is a LINE:" &amp; _</a:t>
            </a:r>
          </a:p>
          <a:p>
            <a:pPr marL="1920084" lvl="4" indent="-325098">
              <a:spcBef>
                <a:spcPts val="0"/>
              </a:spcBef>
            </a:pPr>
            <a:r>
              <a:rPr lang="en-US" sz="1600" noProof="1" smtClean="0"/>
              <a:t>       ptS.X &amp; ", " &amp; ptS.Y &amp; ", " &amp; ptS.Z &amp; " ; " &amp; _</a:t>
            </a:r>
          </a:p>
          <a:p>
            <a:pPr marL="1920084" lvl="4" indent="-325098">
              <a:spcBef>
                <a:spcPts val="0"/>
              </a:spcBef>
            </a:pPr>
            <a:r>
              <a:rPr lang="en-US" sz="1600" noProof="1" smtClean="0"/>
              <a:t>       ptE.X &amp; ", " &amp; ptE.Y &amp; ", " &amp; ptE.Z</a:t>
            </a:r>
          </a:p>
          <a:p>
            <a:pPr marL="1920084" lvl="4" indent="-325098">
              <a:spcBef>
                <a:spcPts val="0"/>
              </a:spcBef>
            </a:pPr>
            <a:r>
              <a:rPr lang="en-US" sz="1600" noProof="1" smtClean="0"/>
              <a:t>    </a:t>
            </a:r>
            <a:r>
              <a:rPr lang="en-US" sz="1600" noProof="1" smtClean="0">
                <a:solidFill>
                  <a:schemeClr val="accent1"/>
                </a:solidFill>
              </a:rPr>
              <a:t>ElseIf TypeOf</a:t>
            </a:r>
            <a:r>
              <a:rPr lang="en-US" sz="1600" noProof="1" smtClean="0"/>
              <a:t> crv Is </a:t>
            </a:r>
            <a:r>
              <a:rPr lang="en-US" sz="1600" noProof="1" smtClean="0">
                <a:solidFill>
                  <a:schemeClr val="folHlink"/>
                </a:solidFill>
              </a:rPr>
              <a:t>Geometry.Arc</a:t>
            </a:r>
            <a:r>
              <a:rPr lang="en-US" sz="1600" noProof="1" smtClean="0"/>
              <a:t> Then        </a:t>
            </a:r>
            <a:r>
              <a:rPr lang="en-US" sz="1600" noProof="1" smtClean="0">
                <a:solidFill>
                  <a:schemeClr val="hlink"/>
                </a:solidFill>
              </a:rPr>
              <a:t>'</a:t>
            </a:r>
            <a:r>
              <a:rPr lang="en-US" sz="1600" smtClean="0">
                <a:solidFill>
                  <a:schemeClr val="hlink"/>
                </a:solidFill>
              </a:rPr>
              <a:t> </a:t>
            </a:r>
            <a:r>
              <a:rPr lang="en-US" sz="1600" noProof="1" smtClean="0">
                <a:solidFill>
                  <a:schemeClr val="hlink"/>
                </a:solidFill>
              </a:rPr>
              <a:t>ARC</a:t>
            </a:r>
          </a:p>
          <a:p>
            <a:pPr marL="1920084" lvl="4" indent="-325098">
              <a:spcBef>
                <a:spcPts val="0"/>
              </a:spcBef>
            </a:pPr>
            <a:r>
              <a:rPr lang="en-US" sz="1600" noProof="1" smtClean="0"/>
              <a:t>      </a:t>
            </a:r>
            <a:r>
              <a:rPr lang="en-US" sz="1600" noProof="1" smtClean="0">
                <a:solidFill>
                  <a:schemeClr val="accent1"/>
                </a:solidFill>
              </a:rPr>
              <a:t>Dim</a:t>
            </a:r>
            <a:r>
              <a:rPr lang="en-US" sz="1600" noProof="1" smtClean="0"/>
              <a:t> arc As Arc = crv</a:t>
            </a:r>
          </a:p>
          <a:p>
            <a:pPr marL="1920084" lvl="4" indent="-325098">
              <a:spcBef>
                <a:spcPts val="0"/>
              </a:spcBef>
            </a:pPr>
            <a:r>
              <a:rPr lang="en-US" sz="1600" noProof="1" smtClean="0"/>
              <a:t>      </a:t>
            </a:r>
            <a:r>
              <a:rPr lang="en-US" sz="1600" noProof="1" smtClean="0">
                <a:solidFill>
                  <a:schemeClr val="accent1"/>
                </a:solidFill>
              </a:rPr>
              <a:t>Dim </a:t>
            </a:r>
            <a:r>
              <a:rPr lang="en-US" sz="1600" noProof="1" smtClean="0"/>
              <a:t>ptS As XYZ = arc.EndPoint(0)</a:t>
            </a:r>
          </a:p>
          <a:p>
            <a:pPr marL="1920084" lvl="4" indent="-325098">
              <a:spcBef>
                <a:spcPts val="0"/>
              </a:spcBef>
            </a:pPr>
            <a:r>
              <a:rPr lang="en-US" sz="1600" noProof="1" smtClean="0"/>
              <a:t>      </a:t>
            </a:r>
            <a:r>
              <a:rPr lang="en-US" sz="1600" noProof="1" smtClean="0">
                <a:solidFill>
                  <a:schemeClr val="accent1"/>
                </a:solidFill>
              </a:rPr>
              <a:t>Dim </a:t>
            </a:r>
            <a:r>
              <a:rPr lang="en-US" sz="1600" noProof="1" smtClean="0"/>
              <a:t>ptE As XYZ = arc.EndPoint(1)</a:t>
            </a:r>
          </a:p>
          <a:p>
            <a:pPr marL="1920084" lvl="4" indent="-325098">
              <a:spcBef>
                <a:spcPts val="0"/>
              </a:spcBef>
            </a:pPr>
            <a:r>
              <a:rPr lang="en-US" sz="1600" noProof="1" smtClean="0"/>
              <a:t>      </a:t>
            </a:r>
            <a:r>
              <a:rPr lang="en-US" sz="1600" noProof="1" smtClean="0">
                <a:solidFill>
                  <a:schemeClr val="accent1"/>
                </a:solidFill>
              </a:rPr>
              <a:t>Dim</a:t>
            </a:r>
            <a:r>
              <a:rPr lang="en-US" sz="1600" noProof="1" smtClean="0"/>
              <a:t> r As Double = arc.Radius</a:t>
            </a:r>
          </a:p>
          <a:p>
            <a:pPr marL="1920084" lvl="4" indent="-325098">
              <a:spcBef>
                <a:spcPts val="0"/>
              </a:spcBef>
            </a:pPr>
            <a:r>
              <a:rPr lang="en-US" sz="1600" noProof="1" smtClean="0"/>
              <a:t>      sMsg += vbCrLf &amp; "    Segment " &amp; iSeg &amp; " is an ARC:" &amp; _</a:t>
            </a:r>
          </a:p>
          <a:p>
            <a:pPr marL="1920084" lvl="4" indent="-325098">
              <a:spcBef>
                <a:spcPts val="0"/>
              </a:spcBef>
            </a:pPr>
            <a:r>
              <a:rPr lang="en-US" sz="1600" noProof="1" smtClean="0"/>
              <a:t>       ptS.X &amp; ", " &amp; ptS.Y &amp; ", " &amp; ptS.Z &amp; " ; " &amp; _</a:t>
            </a:r>
          </a:p>
          <a:p>
            <a:pPr marL="1920084" lvl="4" indent="-325098">
              <a:spcBef>
                <a:spcPts val="0"/>
              </a:spcBef>
            </a:pPr>
            <a:r>
              <a:rPr lang="en-US" sz="1600" noProof="1" smtClean="0"/>
              <a:t>       ptE.X &amp; ", " &amp; ptE.Y &amp; ", " &amp; ptE.Z &amp; " ; R=" &amp; r</a:t>
            </a:r>
          </a:p>
          <a:p>
            <a:pPr marL="1920084" lvl="4" indent="-325098">
              <a:spcBef>
                <a:spcPts val="0"/>
              </a:spcBef>
            </a:pPr>
            <a:r>
              <a:rPr lang="en-US" sz="1600" noProof="1" smtClean="0"/>
              <a:t>    </a:t>
            </a:r>
            <a:r>
              <a:rPr lang="en-US" sz="1600" noProof="1" smtClean="0">
                <a:solidFill>
                  <a:schemeClr val="accent1"/>
                </a:solidFill>
              </a:rPr>
              <a:t>End If</a:t>
            </a:r>
          </a:p>
          <a:p>
            <a:pPr marL="1920084" lvl="4" indent="-325098">
              <a:spcBef>
                <a:spcPts val="0"/>
              </a:spcBef>
            </a:pPr>
            <a:r>
              <a:rPr lang="en-US" sz="1600" noProof="1" smtClean="0">
                <a:solidFill>
                  <a:schemeClr val="accent1"/>
                </a:solidFill>
              </a:rPr>
              <a:t>  Next</a:t>
            </a:r>
          </a:p>
          <a:p>
            <a:pPr marL="1920084" lvl="4" indent="-325098">
              <a:spcBef>
                <a:spcPts val="0"/>
              </a:spcBef>
            </a:pPr>
            <a:r>
              <a:rPr lang="en-US" sz="1600" noProof="1" smtClean="0">
                <a:solidFill>
                  <a:schemeClr val="accent1"/>
                </a:solidFill>
              </a:rPr>
              <a:t>Next</a:t>
            </a:r>
            <a:endParaRPr lang="en-GB" sz="900" smtClean="0">
              <a:solidFill>
                <a:schemeClr val="accent1"/>
              </a:solidFill>
            </a:endParaRPr>
          </a:p>
        </p:txBody>
      </p:sp>
      <p:pic>
        <p:nvPicPr>
          <p:cNvPr id="102406" name="Picture 7" descr="lab5-3-1"/>
          <p:cNvPicPr>
            <a:picLocks noChangeAspect="1" noChangeArrowheads="1"/>
          </p:cNvPicPr>
          <p:nvPr/>
        </p:nvPicPr>
        <p:blipFill>
          <a:blip r:embed="rId3" cstate="print"/>
          <a:srcRect/>
          <a:stretch>
            <a:fillRect/>
          </a:stretch>
        </p:blipFill>
        <p:spPr bwMode="auto">
          <a:xfrm>
            <a:off x="7640213" y="2102082"/>
            <a:ext cx="5160644" cy="1525905"/>
          </a:xfrm>
          <a:prstGeom prst="rect">
            <a:avLst/>
          </a:prstGeom>
          <a:noFill/>
          <a:ln w="9525">
            <a:noFill/>
            <a:miter lim="800000"/>
            <a:headEnd/>
            <a:tailEnd/>
          </a:ln>
        </p:spPr>
      </p:pic>
      <p:sp>
        <p:nvSpPr>
          <p:cNvPr id="8" name="Text Box 4"/>
          <p:cNvSpPr txBox="1">
            <a:spLocks noChangeArrowheads="1"/>
          </p:cNvSpPr>
          <p:nvPr/>
        </p:nvSpPr>
        <p:spPr bwMode="auto">
          <a:xfrm>
            <a:off x="9432758" y="194234"/>
            <a:ext cx="3416947" cy="383282"/>
          </a:xfrm>
          <a:prstGeom prst="rect">
            <a:avLst/>
          </a:prstGeom>
          <a:noFill/>
          <a:ln w="9525" algn="ctr">
            <a:noFill/>
            <a:miter lim="800000"/>
            <a:headEnd/>
            <a:tailEnd/>
          </a:ln>
        </p:spPr>
        <p:txBody>
          <a:bodyPr wrap="square" lIns="0" tIns="0" rIns="0" bIns="0">
            <a:spAutoFit/>
          </a:bodyPr>
          <a:lstStyle/>
          <a:p>
            <a:pPr algn="r">
              <a:spcBef>
                <a:spcPct val="50000"/>
              </a:spcBef>
            </a:pPr>
            <a:r>
              <a:rPr lang="en-GB" sz="2400" smtClean="0">
                <a:solidFill>
                  <a:schemeClr val="accent1"/>
                </a:solidFill>
              </a:rPr>
              <a:t>Geometry</a:t>
            </a:r>
            <a:endParaRPr lang="en-GB" sz="2300">
              <a:solidFill>
                <a:schemeClr val="accent1"/>
              </a:solidFill>
            </a:endParaRPr>
          </a:p>
        </p:txBody>
      </p:sp>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3759" y="3248526"/>
            <a:ext cx="8690241" cy="3147582"/>
          </a:xfrm>
        </p:spPr>
        <p:txBody>
          <a:bodyPr/>
          <a:lstStyle/>
          <a:p>
            <a:pPr eaLnBrk="1" hangingPunct="1"/>
            <a:r>
              <a:rPr lang="en-GB" sz="9800" smtClean="0"/>
              <a:t>Advanced Topics and News</a:t>
            </a:r>
          </a:p>
        </p:txBody>
      </p:sp>
      <p:sp>
        <p:nvSpPr>
          <p:cNvPr id="106499" name="Rectangle 3"/>
          <p:cNvSpPr>
            <a:spLocks noGrp="1" noChangeArrowheads="1"/>
          </p:cNvSpPr>
          <p:nvPr>
            <p:ph type="subTitle" sz="quarter" idx="1"/>
          </p:nvPr>
        </p:nvSpPr>
        <p:spPr>
          <a:xfrm>
            <a:off x="453759" y="6752984"/>
            <a:ext cx="8079614" cy="1192495"/>
          </a:xfrm>
        </p:spPr>
        <p:txBody>
          <a:bodyPr/>
          <a:lstStyle/>
          <a:p>
            <a:pPr>
              <a:lnSpc>
                <a:spcPct val="100000"/>
              </a:lnSpc>
              <a:spcBef>
                <a:spcPts val="0"/>
              </a:spcBef>
            </a:pPr>
            <a:r>
              <a:rPr lang="en-US" sz="2800" smtClean="0"/>
              <a:t>New Revit 2011 API Samples and Features</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Tex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2455</TotalTime>
  <Words>12963</Words>
  <Application>Microsoft Office PowerPoint</Application>
  <PresentationFormat>Custom</PresentationFormat>
  <Paragraphs>1754</Paragraphs>
  <Slides>107</Slides>
  <Notes>105</Notes>
  <HiddenSlides>0</HiddenSlides>
  <MMClips>0</MMClips>
  <ScaleCrop>false</ScaleCrop>
  <HeadingPairs>
    <vt:vector size="4" baseType="variant">
      <vt:variant>
        <vt:lpstr>Theme</vt:lpstr>
      </vt:variant>
      <vt:variant>
        <vt:i4>1</vt:i4>
      </vt:variant>
      <vt:variant>
        <vt:lpstr>Slide Titles</vt:lpstr>
      </vt:variant>
      <vt:variant>
        <vt:i4>107</vt:i4>
      </vt:variant>
    </vt:vector>
  </HeadingPairs>
  <TitlesOfParts>
    <vt:vector size="108" baseType="lpstr">
      <vt:lpstr>Text Slide</vt:lpstr>
      <vt:lpstr>Revit Programming Introduction    Jeremy Tammik  AEC Workgroup DevTech Autodesk</vt:lpstr>
      <vt:lpstr>Workshop Agenda Munich</vt:lpstr>
      <vt:lpstr>Workshop Agenda Cairo</vt:lpstr>
      <vt:lpstr>Lab Instructions</vt:lpstr>
      <vt:lpstr>About the Presenter</vt:lpstr>
      <vt:lpstr>About You</vt:lpstr>
      <vt:lpstr>Installation and Preparations</vt:lpstr>
      <vt:lpstr>Agenda</vt:lpstr>
      <vt:lpstr>Acronyms</vt:lpstr>
      <vt:lpstr>Revit Products</vt:lpstr>
      <vt:lpstr>Revit API and SDK</vt:lpstr>
      <vt:lpstr>SDK Documentation</vt:lpstr>
      <vt:lpstr>SDK Samples</vt:lpstr>
      <vt:lpstr>SDKSamples2011.sln and Revit API Assembly</vt:lpstr>
      <vt:lpstr>Revit API History</vt:lpstr>
      <vt:lpstr>Revit API Wishlist Survey Results</vt:lpstr>
      <vt:lpstr>Getting Started</vt:lpstr>
      <vt:lpstr>Getting Started</vt:lpstr>
      <vt:lpstr>Extending Revit</vt:lpstr>
      <vt:lpstr>Revit API DLL</vt:lpstr>
      <vt:lpstr>C# or VB.NET</vt:lpstr>
      <vt:lpstr>External Command</vt:lpstr>
      <vt:lpstr>Command Return Values</vt:lpstr>
      <vt:lpstr>Transaction Mode</vt:lpstr>
      <vt:lpstr>Regeneration Option</vt:lpstr>
      <vt:lpstr>Loading a Revit Add-In</vt:lpstr>
      <vt:lpstr>Application Installation and Loading</vt:lpstr>
      <vt:lpstr>Add-In Manifest</vt:lpstr>
      <vt:lpstr>Add-In Manager</vt:lpstr>
      <vt:lpstr>Revit.ini for EC</vt:lpstr>
      <vt:lpstr>External Application</vt:lpstr>
      <vt:lpstr>Loading an External Application</vt:lpstr>
      <vt:lpstr>Add-In Utility DLL</vt:lpstr>
      <vt:lpstr>RvtSamples</vt:lpstr>
      <vt:lpstr>RevitLookup</vt:lpstr>
      <vt:lpstr>Really Getting Started</vt:lpstr>
      <vt:lpstr>Hands On</vt:lpstr>
      <vt:lpstr>Database and Elements</vt:lpstr>
      <vt:lpstr>Category, Family, Type and Instance</vt:lpstr>
      <vt:lpstr>Elements Collection</vt:lpstr>
      <vt:lpstr>Revit Object Model</vt:lpstr>
      <vt:lpstr>Subset of Object Model</vt:lpstr>
      <vt:lpstr>Important Parent Classes</vt:lpstr>
      <vt:lpstr>Subsubset of Object Model</vt:lpstr>
      <vt:lpstr>Some Visible Elements</vt:lpstr>
      <vt:lpstr>Accessing Current Revit Element Selection</vt:lpstr>
      <vt:lpstr>Accessing Revit Database Elements</vt:lpstr>
      <vt:lpstr>Elements Collection</vt:lpstr>
      <vt:lpstr>Identifying Revit Elements</vt:lpstr>
      <vt:lpstr>3D or Model Elements</vt:lpstr>
      <vt:lpstr>3D or Model Elements</vt:lpstr>
      <vt:lpstr>Element Filtering</vt:lpstr>
      <vt:lpstr>C# Element Filtering Comparison</vt:lpstr>
      <vt:lpstr>VB Element Filtering Comparison</vt:lpstr>
      <vt:lpstr>Specific Element Classes</vt:lpstr>
      <vt:lpstr>Get all Walls</vt:lpstr>
      <vt:lpstr>Get all Doors</vt:lpstr>
      <vt:lpstr>Rac Labs Exercises</vt:lpstr>
      <vt:lpstr>Adding Elements</vt:lpstr>
      <vt:lpstr>Element manipulation</vt:lpstr>
      <vt:lpstr>Families and Types</vt:lpstr>
      <vt:lpstr>Families and Types</vt:lpstr>
      <vt:lpstr>Listing Families and Types</vt:lpstr>
      <vt:lpstr>Family Iteration</vt:lpstr>
      <vt:lpstr>Family Symbol Iteration</vt:lpstr>
      <vt:lpstr>Loading Families and Types</vt:lpstr>
      <vt:lpstr>Determining Standard Family and Type</vt:lpstr>
      <vt:lpstr>List Window Symbols</vt:lpstr>
      <vt:lpstr>Get Family and Symbol</vt:lpstr>
      <vt:lpstr>Change Family Instance Type</vt:lpstr>
      <vt:lpstr>Determine Selected Instance Category</vt:lpstr>
      <vt:lpstr>List all Symbols for Category</vt:lpstr>
      <vt:lpstr>Assign new Type</vt:lpstr>
      <vt:lpstr>System Families and Types</vt:lpstr>
      <vt:lpstr>List all Wall Types</vt:lpstr>
      <vt:lpstr>List all Floor Types</vt:lpstr>
      <vt:lpstr>Change Wall and Floor Type</vt:lpstr>
      <vt:lpstr>Duplicate a Symbol</vt:lpstr>
      <vt:lpstr>Parameters</vt:lpstr>
      <vt:lpstr>Parameters</vt:lpstr>
      <vt:lpstr>Accessing Parameters</vt:lpstr>
      <vt:lpstr>Loop all Element Parameters</vt:lpstr>
      <vt:lpstr>Access Built-in Parameter</vt:lpstr>
      <vt:lpstr>Access Named Parameter</vt:lpstr>
      <vt:lpstr>Element Parameters Collection is Incomplete</vt:lpstr>
      <vt:lpstr>BuiltInParamsChecker</vt:lpstr>
      <vt:lpstr>Exporting Parameters</vt:lpstr>
      <vt:lpstr>Shared Parameters</vt:lpstr>
      <vt:lpstr>Create Shared Parameter</vt:lpstr>
      <vt:lpstr>Export Shared Parameter</vt:lpstr>
      <vt:lpstr>Import Shared Parameter</vt:lpstr>
      <vt:lpstr>Shared Parameter for Entire Model</vt:lpstr>
      <vt:lpstr>Geometry</vt:lpstr>
      <vt:lpstr>Access 3D Geometry</vt:lpstr>
      <vt:lpstr>Obtain 3D Element Geometry</vt:lpstr>
      <vt:lpstr>Display Element Geometry</vt:lpstr>
      <vt:lpstr>Access to 2D Geometry</vt:lpstr>
      <vt:lpstr>Iterate Room Boundary</vt:lpstr>
      <vt:lpstr>Advanced Topics and News</vt:lpstr>
      <vt:lpstr>Revit API Topics</vt:lpstr>
      <vt:lpstr>Revit 2011 API News</vt:lpstr>
      <vt:lpstr>New Revit 2010 SDK Samples</vt:lpstr>
      <vt:lpstr>New Revit 2011 SDK Samples</vt:lpstr>
      <vt:lpstr>Learning More</vt:lpstr>
      <vt:lpstr>Polls About the Presentation</vt:lpstr>
      <vt:lpstr>Thank you!</vt:lpstr>
      <vt:lpstr>End of Presentation</vt:lpstr>
    </vt:vector>
  </TitlesOfParts>
  <Company>Autodesk,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ABCs of Programming in Revit</dc:title>
  <dc:subject>Revit API</dc:subject>
  <dc:creator>Jeremy Tammik, DevTech, Autodesk</dc:creator>
  <cp:lastModifiedBy>Jeremy Tammik</cp:lastModifiedBy>
  <cp:revision>910</cp:revision>
  <dcterms:created xsi:type="dcterms:W3CDTF">2007-09-13T20:17:33Z</dcterms:created>
  <dcterms:modified xsi:type="dcterms:W3CDTF">2010-10-11T08:40:33Z</dcterms:modified>
</cp:coreProperties>
</file>

<file path=userCustomization/customUI.xml><?xml version="1.0" encoding="utf-8"?>
<mso:customUI xmlns:doc="http://schemas.microsoft.com/office/2006/01/customui/currentDocument" xmlns:mso="http://schemas.microsoft.com/office/2006/01/customui">
  <mso:ribbon>
    <mso:qat>
      <mso:documentControls>
        <mso:control idQ="mso:ObjectSendToBack" visible="true"/>
        <mso:button idQ="doc:_DE105-1_The_ABCs_of_Programming_in_Revit.pptx__SetShapeShade_1" visible="true" label="'DE105-1 The ABCs of Programming in Revit.pptx'!SetShapeShade" onAction="'DE105-1 The ABCs of Programming in Revit.pptx'!SetShapeShade" imageMso="ListMacros"/>
      </mso:documentControls>
    </mso:qat>
  </mso:ribbon>
</mso:customUI>
</file>